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6F93"/>
    <a:srgbClr val="BE9CB3"/>
    <a:srgbClr val="595959"/>
    <a:srgbClr val="5F64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3" d="100"/>
          <a:sy n="83" d="100"/>
        </p:scale>
        <p:origin x="629"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3737"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53738"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3199FE-D3F4-4DB7-839A-05384328F25C}" type="datetimeFigureOut">
              <a:rPr lang="zh-CN" altLang="en-US" smtClean="0"/>
              <a:t>2025/9/3</a:t>
            </a:fld>
            <a:endParaRPr lang="zh-CN" altLang="en-US"/>
          </a:p>
        </p:txBody>
      </p:sp>
      <p:sp>
        <p:nvSpPr>
          <p:cNvPr id="1053739"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53740"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3741"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53742"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A8791-0B85-476E-85AE-5C09E31F7282}" type="slidenum">
              <a:rPr lang="zh-CN" altLang="en-US" smtClean="0"/>
              <a:t>‹#›</a:t>
            </a:fld>
            <a:endParaRPr lang="zh-CN" altLang="en-US"/>
          </a:p>
        </p:txBody>
      </p:sp>
    </p:spTree>
    <p:extLst>
      <p:ext uri="{BB962C8B-B14F-4D97-AF65-F5344CB8AC3E}">
        <p14:creationId xmlns:p14="http://schemas.microsoft.com/office/powerpoint/2010/main" val="2395693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18" name="幻灯片图像占位符 1"/>
          <p:cNvSpPr>
            <a:spLocks noGrp="1" noRot="1" noChangeAspect="1"/>
          </p:cNvSpPr>
          <p:nvPr>
            <p:ph type="sldImg"/>
          </p:nvPr>
        </p:nvSpPr>
        <p:spPr/>
      </p:sp>
      <p:sp>
        <p:nvSpPr>
          <p:cNvPr id="1049319" name="备注占位符 2"/>
          <p:cNvSpPr>
            <a:spLocks noGrp="1"/>
          </p:cNvSpPr>
          <p:nvPr>
            <p:ph type="body" idx="1"/>
          </p:nvPr>
        </p:nvSpPr>
        <p:spPr/>
        <p:txBody>
          <a:bodyPr/>
          <a:lstStyle/>
          <a:p>
            <a:endParaRPr lang="zh-CN" altLang="en-US"/>
          </a:p>
        </p:txBody>
      </p:sp>
      <p:sp>
        <p:nvSpPr>
          <p:cNvPr id="1049320" name="灯片编号占位符 3"/>
          <p:cNvSpPr>
            <a:spLocks noGrp="1"/>
          </p:cNvSpPr>
          <p:nvPr>
            <p:ph type="sldNum" sz="quarter" idx="10"/>
          </p:nvPr>
        </p:nvSpPr>
        <p:spPr/>
        <p:txBody>
          <a:bodyPr/>
          <a:lstStyle/>
          <a:p>
            <a:fld id="{A26B02EC-97C0-4E19-AA45-E904FCC1D11E}" type="slidenum">
              <a:rPr lang="en-GB" smtClean="0"/>
              <a:t>4</a:t>
            </a:fld>
            <a:endParaRPr lang="en-GB"/>
          </a:p>
        </p:txBody>
      </p:sp>
    </p:spTree>
    <p:extLst>
      <p:ext uri="{BB962C8B-B14F-4D97-AF65-F5344CB8AC3E}">
        <p14:creationId xmlns:p14="http://schemas.microsoft.com/office/powerpoint/2010/main" val="249059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10" name="幻灯片图像占位符 1"/>
          <p:cNvSpPr>
            <a:spLocks noGrp="1" noRot="1" noChangeAspect="1"/>
          </p:cNvSpPr>
          <p:nvPr>
            <p:ph type="sldImg"/>
          </p:nvPr>
        </p:nvSpPr>
        <p:spPr/>
      </p:sp>
      <p:sp>
        <p:nvSpPr>
          <p:cNvPr id="1049511" name="备注占位符 2"/>
          <p:cNvSpPr>
            <a:spLocks noGrp="1"/>
          </p:cNvSpPr>
          <p:nvPr>
            <p:ph type="body" idx="1"/>
          </p:nvPr>
        </p:nvSpPr>
        <p:spPr/>
        <p:txBody>
          <a:bodyPr/>
          <a:lstStyle/>
          <a:p>
            <a:endParaRPr lang="zh-CN" altLang="en-US"/>
          </a:p>
        </p:txBody>
      </p:sp>
      <p:sp>
        <p:nvSpPr>
          <p:cNvPr id="1049512" name="灯片编号占位符 3"/>
          <p:cNvSpPr>
            <a:spLocks noGrp="1"/>
          </p:cNvSpPr>
          <p:nvPr>
            <p:ph type="sldNum" sz="quarter" idx="10"/>
          </p:nvPr>
        </p:nvSpPr>
        <p:spPr/>
        <p:txBody>
          <a:bodyPr/>
          <a:lstStyle/>
          <a:p>
            <a:fld id="{A26B02EC-97C0-4E19-AA45-E904FCC1D11E}" type="slidenum">
              <a:rPr lang="en-GB" smtClean="0"/>
              <a:t>5</a:t>
            </a:fld>
            <a:endParaRPr lang="en-GB"/>
          </a:p>
        </p:txBody>
      </p:sp>
    </p:spTree>
    <p:extLst>
      <p:ext uri="{BB962C8B-B14F-4D97-AF65-F5344CB8AC3E}">
        <p14:creationId xmlns:p14="http://schemas.microsoft.com/office/powerpoint/2010/main" val="335373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92" name="幻灯片图像占位符 1"/>
          <p:cNvSpPr>
            <a:spLocks noGrp="1" noRot="1" noChangeAspect="1"/>
          </p:cNvSpPr>
          <p:nvPr>
            <p:ph type="sldImg"/>
          </p:nvPr>
        </p:nvSpPr>
        <p:spPr/>
      </p:sp>
      <p:sp>
        <p:nvSpPr>
          <p:cNvPr id="1049693" name="备注占位符 2"/>
          <p:cNvSpPr>
            <a:spLocks noGrp="1"/>
          </p:cNvSpPr>
          <p:nvPr>
            <p:ph type="body" idx="1"/>
          </p:nvPr>
        </p:nvSpPr>
        <p:spPr/>
        <p:txBody>
          <a:bodyPr/>
          <a:lstStyle/>
          <a:p>
            <a:endParaRPr lang="zh-CN" altLang="en-US" dirty="0"/>
          </a:p>
        </p:txBody>
      </p:sp>
      <p:sp>
        <p:nvSpPr>
          <p:cNvPr id="1049694" name="灯片编号占位符 3"/>
          <p:cNvSpPr>
            <a:spLocks noGrp="1"/>
          </p:cNvSpPr>
          <p:nvPr>
            <p:ph type="sldNum" sz="quarter" idx="10"/>
          </p:nvPr>
        </p:nvSpPr>
        <p:spPr/>
        <p:txBody>
          <a:bodyPr/>
          <a:lstStyle/>
          <a:p>
            <a:fld id="{7C0931A1-052E-4952-ADA5-E9520603A2CA}" type="slidenum">
              <a:rPr lang="zh-CN" altLang="en-US" smtClean="0"/>
              <a:t>6</a:t>
            </a:fld>
            <a:endParaRPr lang="zh-CN" altLang="en-US"/>
          </a:p>
        </p:txBody>
      </p:sp>
    </p:spTree>
    <p:extLst>
      <p:ext uri="{BB962C8B-B14F-4D97-AF65-F5344CB8AC3E}">
        <p14:creationId xmlns:p14="http://schemas.microsoft.com/office/powerpoint/2010/main" val="4252923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58" name="幻灯片图像占位符 1"/>
          <p:cNvSpPr>
            <a:spLocks noGrp="1" noRot="1" noChangeAspect="1"/>
          </p:cNvSpPr>
          <p:nvPr>
            <p:ph type="sldImg"/>
          </p:nvPr>
        </p:nvSpPr>
        <p:spPr/>
      </p:sp>
      <p:sp>
        <p:nvSpPr>
          <p:cNvPr id="1050059" name="备注占位符 2"/>
          <p:cNvSpPr>
            <a:spLocks noGrp="1"/>
          </p:cNvSpPr>
          <p:nvPr>
            <p:ph type="body" idx="1"/>
          </p:nvPr>
        </p:nvSpPr>
        <p:spPr/>
        <p:txBody>
          <a:bodyPr/>
          <a:lstStyle/>
          <a:p>
            <a:endParaRPr lang="zh-CN" altLang="en-US"/>
          </a:p>
        </p:txBody>
      </p:sp>
      <p:sp>
        <p:nvSpPr>
          <p:cNvPr id="1050060"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extLst>
      <p:ext uri="{BB962C8B-B14F-4D97-AF65-F5344CB8AC3E}">
        <p14:creationId xmlns:p14="http://schemas.microsoft.com/office/powerpoint/2010/main" val="3498949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247" name="幻灯片图像占位符 1"/>
          <p:cNvSpPr>
            <a:spLocks noGrp="1" noRot="1" noChangeAspect="1"/>
          </p:cNvSpPr>
          <p:nvPr>
            <p:ph type="sldImg"/>
          </p:nvPr>
        </p:nvSpPr>
        <p:spPr/>
      </p:sp>
      <p:sp>
        <p:nvSpPr>
          <p:cNvPr id="1050248" name="备注占位符 2"/>
          <p:cNvSpPr>
            <a:spLocks noGrp="1"/>
          </p:cNvSpPr>
          <p:nvPr>
            <p:ph type="body" idx="1"/>
          </p:nvPr>
        </p:nvSpPr>
        <p:spPr/>
        <p:txBody>
          <a:bodyPr/>
          <a:lstStyle/>
          <a:p>
            <a:endParaRPr lang="zh-CN" altLang="en-US"/>
          </a:p>
        </p:txBody>
      </p:sp>
      <p:sp>
        <p:nvSpPr>
          <p:cNvPr id="1050249"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extLst>
      <p:ext uri="{BB962C8B-B14F-4D97-AF65-F5344CB8AC3E}">
        <p14:creationId xmlns:p14="http://schemas.microsoft.com/office/powerpoint/2010/main" val="11605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442" name="幻灯片图像占位符 1"/>
          <p:cNvSpPr>
            <a:spLocks noGrp="1" noRot="1" noChangeAspect="1"/>
          </p:cNvSpPr>
          <p:nvPr>
            <p:ph type="sldImg"/>
          </p:nvPr>
        </p:nvSpPr>
        <p:spPr/>
      </p:sp>
      <p:sp>
        <p:nvSpPr>
          <p:cNvPr id="1050443" name="备注占位符 2"/>
          <p:cNvSpPr>
            <a:spLocks noGrp="1"/>
          </p:cNvSpPr>
          <p:nvPr>
            <p:ph type="body" idx="1"/>
          </p:nvPr>
        </p:nvSpPr>
        <p:spPr/>
        <p:txBody>
          <a:bodyPr/>
          <a:lstStyle/>
          <a:p>
            <a:endParaRPr lang="zh-CN" altLang="en-US"/>
          </a:p>
        </p:txBody>
      </p:sp>
      <p:sp>
        <p:nvSpPr>
          <p:cNvPr id="105044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extLst>
      <p:ext uri="{BB962C8B-B14F-4D97-AF65-F5344CB8AC3E}">
        <p14:creationId xmlns:p14="http://schemas.microsoft.com/office/powerpoint/2010/main" val="4218819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19" name="幻灯片图像占位符 1"/>
          <p:cNvSpPr>
            <a:spLocks noGrp="1" noRot="1" noChangeAspect="1"/>
          </p:cNvSpPr>
          <p:nvPr>
            <p:ph type="sldImg"/>
          </p:nvPr>
        </p:nvSpPr>
        <p:spPr/>
      </p:sp>
      <p:sp>
        <p:nvSpPr>
          <p:cNvPr id="1050620" name="备注占位符 2"/>
          <p:cNvSpPr>
            <a:spLocks noGrp="1"/>
          </p:cNvSpPr>
          <p:nvPr>
            <p:ph type="body" idx="1"/>
          </p:nvPr>
        </p:nvSpPr>
        <p:spPr/>
        <p:txBody>
          <a:bodyPr/>
          <a:lstStyle/>
          <a:p>
            <a:endParaRPr lang="zh-CN" altLang="en-US"/>
          </a:p>
        </p:txBody>
      </p:sp>
      <p:sp>
        <p:nvSpPr>
          <p:cNvPr id="1050621"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extLst>
      <p:ext uri="{BB962C8B-B14F-4D97-AF65-F5344CB8AC3E}">
        <p14:creationId xmlns:p14="http://schemas.microsoft.com/office/powerpoint/2010/main" val="2723770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976" name="幻灯片图像占位符 1"/>
          <p:cNvSpPr>
            <a:spLocks noGrp="1" noRot="1" noChangeAspect="1"/>
          </p:cNvSpPr>
          <p:nvPr>
            <p:ph type="sldImg"/>
          </p:nvPr>
        </p:nvSpPr>
        <p:spPr/>
      </p:sp>
      <p:sp>
        <p:nvSpPr>
          <p:cNvPr id="1050977" name="备注占位符 2"/>
          <p:cNvSpPr>
            <a:spLocks noGrp="1"/>
          </p:cNvSpPr>
          <p:nvPr>
            <p:ph type="body" idx="1"/>
          </p:nvPr>
        </p:nvSpPr>
        <p:spPr/>
        <p:txBody>
          <a:bodyPr/>
          <a:lstStyle/>
          <a:p>
            <a:endParaRPr lang="zh-CN" altLang="en-US"/>
          </a:p>
        </p:txBody>
      </p:sp>
      <p:sp>
        <p:nvSpPr>
          <p:cNvPr id="1050978"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extLst>
      <p:ext uri="{BB962C8B-B14F-4D97-AF65-F5344CB8AC3E}">
        <p14:creationId xmlns:p14="http://schemas.microsoft.com/office/powerpoint/2010/main" val="3223340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4858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48583" name="日期占位符 3"/>
          <p:cNvSpPr>
            <a:spLocks noGrp="1"/>
          </p:cNvSpPr>
          <p:nvPr>
            <p:ph type="dt" sz="half" idx="10"/>
          </p:nvPr>
        </p:nvSpPr>
        <p:spPr/>
        <p:txBody>
          <a:bodyPr/>
          <a:lstStyle/>
          <a:p>
            <a:fld id="{AE674750-D6D4-48D4-8F37-0C34714DA326}" type="datetimeFigureOut">
              <a:rPr lang="zh-CN" altLang="en-US" smtClean="0"/>
              <a:t>2025/9/3</a:t>
            </a:fld>
            <a:endParaRPr lang="zh-CN" altLang="en-US"/>
          </a:p>
        </p:txBody>
      </p:sp>
      <p:sp>
        <p:nvSpPr>
          <p:cNvPr id="1048584" name="页脚占位符 4"/>
          <p:cNvSpPr>
            <a:spLocks noGrp="1"/>
          </p:cNvSpPr>
          <p:nvPr>
            <p:ph type="ftr" sz="quarter" idx="11"/>
          </p:nvPr>
        </p:nvSpPr>
        <p:spPr/>
        <p:txBody>
          <a:bodyPr/>
          <a:lstStyle/>
          <a:p>
            <a:endParaRPr lang="zh-CN" altLang="en-US"/>
          </a:p>
        </p:txBody>
      </p:sp>
      <p:sp>
        <p:nvSpPr>
          <p:cNvPr id="1048585" name="灯片编号占位符 5"/>
          <p:cNvSpPr>
            <a:spLocks noGrp="1"/>
          </p:cNvSpPr>
          <p:nvPr>
            <p:ph type="sldNum" sz="quarter" idx="12"/>
          </p:nvPr>
        </p:nvSpPr>
        <p:spPr/>
        <p:txBody>
          <a:bodyPr/>
          <a:lstStyle/>
          <a:p>
            <a:fld id="{C00EE43C-1EB9-4EB9-8F83-6ACA3658F56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53707" name="标题 1"/>
          <p:cNvSpPr>
            <a:spLocks noGrp="1"/>
          </p:cNvSpPr>
          <p:nvPr>
            <p:ph type="title"/>
          </p:nvPr>
        </p:nvSpPr>
        <p:spPr/>
        <p:txBody>
          <a:bodyPr/>
          <a:lstStyle/>
          <a:p>
            <a:r>
              <a:rPr lang="zh-CN" altLang="en-US"/>
              <a:t>单击此处编辑母版标题样式</a:t>
            </a:r>
          </a:p>
        </p:txBody>
      </p:sp>
      <p:sp>
        <p:nvSpPr>
          <p:cNvPr id="1053708"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3709" name="日期占位符 3"/>
          <p:cNvSpPr>
            <a:spLocks noGrp="1"/>
          </p:cNvSpPr>
          <p:nvPr>
            <p:ph type="dt" sz="half" idx="10"/>
          </p:nvPr>
        </p:nvSpPr>
        <p:spPr/>
        <p:txBody>
          <a:bodyPr/>
          <a:lstStyle/>
          <a:p>
            <a:fld id="{AE674750-D6D4-48D4-8F37-0C34714DA326}" type="datetimeFigureOut">
              <a:rPr lang="zh-CN" altLang="en-US" smtClean="0"/>
              <a:t>2025/9/3</a:t>
            </a:fld>
            <a:endParaRPr lang="zh-CN" altLang="en-US"/>
          </a:p>
        </p:txBody>
      </p:sp>
      <p:sp>
        <p:nvSpPr>
          <p:cNvPr id="1053710" name="页脚占位符 4"/>
          <p:cNvSpPr>
            <a:spLocks noGrp="1"/>
          </p:cNvSpPr>
          <p:nvPr>
            <p:ph type="ftr" sz="quarter" idx="11"/>
          </p:nvPr>
        </p:nvSpPr>
        <p:spPr/>
        <p:txBody>
          <a:bodyPr/>
          <a:lstStyle/>
          <a:p>
            <a:endParaRPr lang="zh-CN" altLang="en-US"/>
          </a:p>
        </p:txBody>
      </p:sp>
      <p:sp>
        <p:nvSpPr>
          <p:cNvPr id="1053711" name="灯片编号占位符 5"/>
          <p:cNvSpPr>
            <a:spLocks noGrp="1"/>
          </p:cNvSpPr>
          <p:nvPr>
            <p:ph type="sldNum" sz="quarter" idx="12"/>
          </p:nvPr>
        </p:nvSpPr>
        <p:spPr/>
        <p:txBody>
          <a:bodyPr/>
          <a:lstStyle/>
          <a:p>
            <a:fld id="{C00EE43C-1EB9-4EB9-8F83-6ACA3658F56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1053691"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1053692"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3693" name="日期占位符 3"/>
          <p:cNvSpPr>
            <a:spLocks noGrp="1"/>
          </p:cNvSpPr>
          <p:nvPr>
            <p:ph type="dt" sz="half" idx="10"/>
          </p:nvPr>
        </p:nvSpPr>
        <p:spPr/>
        <p:txBody>
          <a:bodyPr/>
          <a:lstStyle/>
          <a:p>
            <a:fld id="{AE674750-D6D4-48D4-8F37-0C34714DA326}" type="datetimeFigureOut">
              <a:rPr lang="zh-CN" altLang="en-US" smtClean="0"/>
              <a:t>2025/9/3</a:t>
            </a:fld>
            <a:endParaRPr lang="zh-CN" altLang="en-US"/>
          </a:p>
        </p:txBody>
      </p:sp>
      <p:sp>
        <p:nvSpPr>
          <p:cNvPr id="1053694" name="页脚占位符 4"/>
          <p:cNvSpPr>
            <a:spLocks noGrp="1"/>
          </p:cNvSpPr>
          <p:nvPr>
            <p:ph type="ftr" sz="quarter" idx="11"/>
          </p:nvPr>
        </p:nvSpPr>
        <p:spPr/>
        <p:txBody>
          <a:bodyPr/>
          <a:lstStyle/>
          <a:p>
            <a:endParaRPr lang="zh-CN" altLang="en-US"/>
          </a:p>
        </p:txBody>
      </p:sp>
      <p:sp>
        <p:nvSpPr>
          <p:cNvPr id="1053695" name="灯片编号占位符 5"/>
          <p:cNvSpPr>
            <a:spLocks noGrp="1"/>
          </p:cNvSpPr>
          <p:nvPr>
            <p:ph type="sldNum" sz="quarter" idx="12"/>
          </p:nvPr>
        </p:nvSpPr>
        <p:spPr/>
        <p:txBody>
          <a:bodyPr/>
          <a:lstStyle/>
          <a:p>
            <a:fld id="{C00EE43C-1EB9-4EB9-8F83-6ACA3658F56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53696" name="标题 1"/>
          <p:cNvSpPr>
            <a:spLocks noGrp="1"/>
          </p:cNvSpPr>
          <p:nvPr>
            <p:ph type="title"/>
          </p:nvPr>
        </p:nvSpPr>
        <p:spPr/>
        <p:txBody>
          <a:bodyPr/>
          <a:lstStyle/>
          <a:p>
            <a:r>
              <a:rPr lang="zh-CN" altLang="en-US"/>
              <a:t>单击此处编辑母版标题样式</a:t>
            </a:r>
          </a:p>
        </p:txBody>
      </p:sp>
      <p:sp>
        <p:nvSpPr>
          <p:cNvPr id="1053697"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3698" name="日期占位符 3"/>
          <p:cNvSpPr>
            <a:spLocks noGrp="1"/>
          </p:cNvSpPr>
          <p:nvPr>
            <p:ph type="dt" sz="half" idx="10"/>
          </p:nvPr>
        </p:nvSpPr>
        <p:spPr/>
        <p:txBody>
          <a:bodyPr/>
          <a:lstStyle/>
          <a:p>
            <a:fld id="{AE674750-D6D4-48D4-8F37-0C34714DA326}" type="datetimeFigureOut">
              <a:rPr lang="zh-CN" altLang="en-US" smtClean="0"/>
              <a:t>2025/9/3</a:t>
            </a:fld>
            <a:endParaRPr lang="zh-CN" altLang="en-US"/>
          </a:p>
        </p:txBody>
      </p:sp>
      <p:sp>
        <p:nvSpPr>
          <p:cNvPr id="1053699" name="页脚占位符 4"/>
          <p:cNvSpPr>
            <a:spLocks noGrp="1"/>
          </p:cNvSpPr>
          <p:nvPr>
            <p:ph type="ftr" sz="quarter" idx="11"/>
          </p:nvPr>
        </p:nvSpPr>
        <p:spPr/>
        <p:txBody>
          <a:bodyPr/>
          <a:lstStyle/>
          <a:p>
            <a:endParaRPr lang="zh-CN" altLang="en-US"/>
          </a:p>
        </p:txBody>
      </p:sp>
      <p:sp>
        <p:nvSpPr>
          <p:cNvPr id="1053700" name="灯片编号占位符 5"/>
          <p:cNvSpPr>
            <a:spLocks noGrp="1"/>
          </p:cNvSpPr>
          <p:nvPr>
            <p:ph type="sldNum" sz="quarter" idx="12"/>
          </p:nvPr>
        </p:nvSpPr>
        <p:spPr/>
        <p:txBody>
          <a:bodyPr/>
          <a:lstStyle/>
          <a:p>
            <a:fld id="{C00EE43C-1EB9-4EB9-8F83-6ACA3658F56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5371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105371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1053714" name="日期占位符 3"/>
          <p:cNvSpPr>
            <a:spLocks noGrp="1"/>
          </p:cNvSpPr>
          <p:nvPr>
            <p:ph type="dt" sz="half" idx="10"/>
          </p:nvPr>
        </p:nvSpPr>
        <p:spPr/>
        <p:txBody>
          <a:bodyPr/>
          <a:lstStyle/>
          <a:p>
            <a:fld id="{AE674750-D6D4-48D4-8F37-0C34714DA326}" type="datetimeFigureOut">
              <a:rPr lang="zh-CN" altLang="en-US" smtClean="0"/>
              <a:t>2025/9/3</a:t>
            </a:fld>
            <a:endParaRPr lang="zh-CN" altLang="en-US"/>
          </a:p>
        </p:txBody>
      </p:sp>
      <p:sp>
        <p:nvSpPr>
          <p:cNvPr id="1053715" name="页脚占位符 4"/>
          <p:cNvSpPr>
            <a:spLocks noGrp="1"/>
          </p:cNvSpPr>
          <p:nvPr>
            <p:ph type="ftr" sz="quarter" idx="11"/>
          </p:nvPr>
        </p:nvSpPr>
        <p:spPr/>
        <p:txBody>
          <a:bodyPr/>
          <a:lstStyle/>
          <a:p>
            <a:endParaRPr lang="zh-CN" altLang="en-US"/>
          </a:p>
        </p:txBody>
      </p:sp>
      <p:sp>
        <p:nvSpPr>
          <p:cNvPr id="1053716" name="灯片编号占位符 5"/>
          <p:cNvSpPr>
            <a:spLocks noGrp="1"/>
          </p:cNvSpPr>
          <p:nvPr>
            <p:ph type="sldNum" sz="quarter" idx="12"/>
          </p:nvPr>
        </p:nvSpPr>
        <p:spPr/>
        <p:txBody>
          <a:bodyPr/>
          <a:lstStyle/>
          <a:p>
            <a:fld id="{C00EE43C-1EB9-4EB9-8F83-6ACA3658F56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53717" name="标题 1"/>
          <p:cNvSpPr>
            <a:spLocks noGrp="1"/>
          </p:cNvSpPr>
          <p:nvPr>
            <p:ph type="title"/>
          </p:nvPr>
        </p:nvSpPr>
        <p:spPr/>
        <p:txBody>
          <a:bodyPr/>
          <a:lstStyle/>
          <a:p>
            <a:r>
              <a:rPr lang="zh-CN" altLang="en-US"/>
              <a:t>单击此处编辑母版标题样式</a:t>
            </a:r>
          </a:p>
        </p:txBody>
      </p:sp>
      <p:sp>
        <p:nvSpPr>
          <p:cNvPr id="1053718"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3719"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3720" name="日期占位符 4"/>
          <p:cNvSpPr>
            <a:spLocks noGrp="1"/>
          </p:cNvSpPr>
          <p:nvPr>
            <p:ph type="dt" sz="half" idx="10"/>
          </p:nvPr>
        </p:nvSpPr>
        <p:spPr/>
        <p:txBody>
          <a:bodyPr/>
          <a:lstStyle/>
          <a:p>
            <a:fld id="{AE674750-D6D4-48D4-8F37-0C34714DA326}" type="datetimeFigureOut">
              <a:rPr lang="zh-CN" altLang="en-US" smtClean="0"/>
              <a:t>2025/9/3</a:t>
            </a:fld>
            <a:endParaRPr lang="zh-CN" altLang="en-US"/>
          </a:p>
        </p:txBody>
      </p:sp>
      <p:sp>
        <p:nvSpPr>
          <p:cNvPr id="1053721" name="页脚占位符 5"/>
          <p:cNvSpPr>
            <a:spLocks noGrp="1"/>
          </p:cNvSpPr>
          <p:nvPr>
            <p:ph type="ftr" sz="quarter" idx="11"/>
          </p:nvPr>
        </p:nvSpPr>
        <p:spPr/>
        <p:txBody>
          <a:bodyPr/>
          <a:lstStyle/>
          <a:p>
            <a:endParaRPr lang="zh-CN" altLang="en-US"/>
          </a:p>
        </p:txBody>
      </p:sp>
      <p:sp>
        <p:nvSpPr>
          <p:cNvPr id="1053722" name="灯片编号占位符 6"/>
          <p:cNvSpPr>
            <a:spLocks noGrp="1"/>
          </p:cNvSpPr>
          <p:nvPr>
            <p:ph type="sldNum" sz="quarter" idx="12"/>
          </p:nvPr>
        </p:nvSpPr>
        <p:spPr/>
        <p:txBody>
          <a:bodyPr/>
          <a:lstStyle/>
          <a:p>
            <a:fld id="{C00EE43C-1EB9-4EB9-8F83-6ACA3658F56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53723"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1053724"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53725"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3726"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53727"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3728" name="日期占位符 6"/>
          <p:cNvSpPr>
            <a:spLocks noGrp="1"/>
          </p:cNvSpPr>
          <p:nvPr>
            <p:ph type="dt" sz="half" idx="10"/>
          </p:nvPr>
        </p:nvSpPr>
        <p:spPr/>
        <p:txBody>
          <a:bodyPr/>
          <a:lstStyle/>
          <a:p>
            <a:fld id="{AE674750-D6D4-48D4-8F37-0C34714DA326}" type="datetimeFigureOut">
              <a:rPr lang="zh-CN" altLang="en-US" smtClean="0"/>
              <a:t>2025/9/3</a:t>
            </a:fld>
            <a:endParaRPr lang="zh-CN" altLang="en-US"/>
          </a:p>
        </p:txBody>
      </p:sp>
      <p:sp>
        <p:nvSpPr>
          <p:cNvPr id="1053729" name="页脚占位符 7"/>
          <p:cNvSpPr>
            <a:spLocks noGrp="1"/>
          </p:cNvSpPr>
          <p:nvPr>
            <p:ph type="ftr" sz="quarter" idx="11"/>
          </p:nvPr>
        </p:nvSpPr>
        <p:spPr/>
        <p:txBody>
          <a:bodyPr/>
          <a:lstStyle/>
          <a:p>
            <a:endParaRPr lang="zh-CN" altLang="en-US"/>
          </a:p>
        </p:txBody>
      </p:sp>
      <p:sp>
        <p:nvSpPr>
          <p:cNvPr id="1053730" name="灯片编号占位符 8"/>
          <p:cNvSpPr>
            <a:spLocks noGrp="1"/>
          </p:cNvSpPr>
          <p:nvPr>
            <p:ph type="sldNum" sz="quarter" idx="12"/>
          </p:nvPr>
        </p:nvSpPr>
        <p:spPr/>
        <p:txBody>
          <a:bodyPr/>
          <a:lstStyle/>
          <a:p>
            <a:fld id="{C00EE43C-1EB9-4EB9-8F83-6ACA3658F56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53687" name="标题 1"/>
          <p:cNvSpPr>
            <a:spLocks noGrp="1"/>
          </p:cNvSpPr>
          <p:nvPr>
            <p:ph type="title"/>
          </p:nvPr>
        </p:nvSpPr>
        <p:spPr/>
        <p:txBody>
          <a:bodyPr/>
          <a:lstStyle/>
          <a:p>
            <a:r>
              <a:rPr lang="zh-CN" altLang="en-US"/>
              <a:t>单击此处编辑母版标题样式</a:t>
            </a:r>
          </a:p>
        </p:txBody>
      </p:sp>
      <p:sp>
        <p:nvSpPr>
          <p:cNvPr id="1053688" name="日期占位符 2"/>
          <p:cNvSpPr>
            <a:spLocks noGrp="1"/>
          </p:cNvSpPr>
          <p:nvPr>
            <p:ph type="dt" sz="half" idx="10"/>
          </p:nvPr>
        </p:nvSpPr>
        <p:spPr/>
        <p:txBody>
          <a:bodyPr/>
          <a:lstStyle/>
          <a:p>
            <a:fld id="{AE674750-D6D4-48D4-8F37-0C34714DA326}" type="datetimeFigureOut">
              <a:rPr lang="zh-CN" altLang="en-US" smtClean="0"/>
              <a:t>2025/9/3</a:t>
            </a:fld>
            <a:endParaRPr lang="zh-CN" altLang="en-US"/>
          </a:p>
        </p:txBody>
      </p:sp>
      <p:sp>
        <p:nvSpPr>
          <p:cNvPr id="1053689" name="页脚占位符 3"/>
          <p:cNvSpPr>
            <a:spLocks noGrp="1"/>
          </p:cNvSpPr>
          <p:nvPr>
            <p:ph type="ftr" sz="quarter" idx="11"/>
          </p:nvPr>
        </p:nvSpPr>
        <p:spPr/>
        <p:txBody>
          <a:bodyPr/>
          <a:lstStyle/>
          <a:p>
            <a:endParaRPr lang="zh-CN" altLang="en-US"/>
          </a:p>
        </p:txBody>
      </p:sp>
      <p:sp>
        <p:nvSpPr>
          <p:cNvPr id="1053690" name="灯片编号占位符 4"/>
          <p:cNvSpPr>
            <a:spLocks noGrp="1"/>
          </p:cNvSpPr>
          <p:nvPr>
            <p:ph type="sldNum" sz="quarter" idx="12"/>
          </p:nvPr>
        </p:nvSpPr>
        <p:spPr/>
        <p:txBody>
          <a:bodyPr/>
          <a:lstStyle/>
          <a:p>
            <a:fld id="{C00EE43C-1EB9-4EB9-8F83-6ACA3658F56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9125" name="日期占位符 1"/>
          <p:cNvSpPr>
            <a:spLocks noGrp="1"/>
          </p:cNvSpPr>
          <p:nvPr>
            <p:ph type="dt" sz="half" idx="10"/>
          </p:nvPr>
        </p:nvSpPr>
        <p:spPr/>
        <p:txBody>
          <a:bodyPr/>
          <a:lstStyle/>
          <a:p>
            <a:fld id="{AE674750-D6D4-48D4-8F37-0C34714DA326}" type="datetimeFigureOut">
              <a:rPr lang="zh-CN" altLang="en-US" smtClean="0"/>
              <a:t>2025/9/3</a:t>
            </a:fld>
            <a:endParaRPr lang="zh-CN" altLang="en-US"/>
          </a:p>
        </p:txBody>
      </p:sp>
      <p:sp>
        <p:nvSpPr>
          <p:cNvPr id="1049126" name="页脚占位符 2"/>
          <p:cNvSpPr>
            <a:spLocks noGrp="1"/>
          </p:cNvSpPr>
          <p:nvPr>
            <p:ph type="ftr" sz="quarter" idx="11"/>
          </p:nvPr>
        </p:nvSpPr>
        <p:spPr/>
        <p:txBody>
          <a:bodyPr/>
          <a:lstStyle/>
          <a:p>
            <a:endParaRPr lang="zh-CN" altLang="en-US"/>
          </a:p>
        </p:txBody>
      </p:sp>
      <p:sp>
        <p:nvSpPr>
          <p:cNvPr id="1049127" name="灯片编号占位符 3"/>
          <p:cNvSpPr>
            <a:spLocks noGrp="1"/>
          </p:cNvSpPr>
          <p:nvPr>
            <p:ph type="sldNum" sz="quarter" idx="12"/>
          </p:nvPr>
        </p:nvSpPr>
        <p:spPr/>
        <p:txBody>
          <a:bodyPr/>
          <a:lstStyle/>
          <a:p>
            <a:fld id="{C00EE43C-1EB9-4EB9-8F83-6ACA3658F56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53731"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1053732"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53733"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53734" name="日期占位符 4"/>
          <p:cNvSpPr>
            <a:spLocks noGrp="1"/>
          </p:cNvSpPr>
          <p:nvPr>
            <p:ph type="dt" sz="half" idx="10"/>
          </p:nvPr>
        </p:nvSpPr>
        <p:spPr/>
        <p:txBody>
          <a:bodyPr/>
          <a:lstStyle/>
          <a:p>
            <a:fld id="{AE674750-D6D4-48D4-8F37-0C34714DA326}" type="datetimeFigureOut">
              <a:rPr lang="zh-CN" altLang="en-US" smtClean="0"/>
              <a:t>2025/9/3</a:t>
            </a:fld>
            <a:endParaRPr lang="zh-CN" altLang="en-US"/>
          </a:p>
        </p:txBody>
      </p:sp>
      <p:sp>
        <p:nvSpPr>
          <p:cNvPr id="1053735" name="页脚占位符 5"/>
          <p:cNvSpPr>
            <a:spLocks noGrp="1"/>
          </p:cNvSpPr>
          <p:nvPr>
            <p:ph type="ftr" sz="quarter" idx="11"/>
          </p:nvPr>
        </p:nvSpPr>
        <p:spPr/>
        <p:txBody>
          <a:bodyPr/>
          <a:lstStyle/>
          <a:p>
            <a:endParaRPr lang="zh-CN" altLang="en-US"/>
          </a:p>
        </p:txBody>
      </p:sp>
      <p:sp>
        <p:nvSpPr>
          <p:cNvPr id="1053736" name="灯片编号占位符 6"/>
          <p:cNvSpPr>
            <a:spLocks noGrp="1"/>
          </p:cNvSpPr>
          <p:nvPr>
            <p:ph type="sldNum" sz="quarter" idx="12"/>
          </p:nvPr>
        </p:nvSpPr>
        <p:spPr/>
        <p:txBody>
          <a:bodyPr/>
          <a:lstStyle/>
          <a:p>
            <a:fld id="{C00EE43C-1EB9-4EB9-8F83-6ACA3658F56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53701"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1053702"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53703"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53704" name="日期占位符 4"/>
          <p:cNvSpPr>
            <a:spLocks noGrp="1"/>
          </p:cNvSpPr>
          <p:nvPr>
            <p:ph type="dt" sz="half" idx="10"/>
          </p:nvPr>
        </p:nvSpPr>
        <p:spPr/>
        <p:txBody>
          <a:bodyPr/>
          <a:lstStyle/>
          <a:p>
            <a:fld id="{AE674750-D6D4-48D4-8F37-0C34714DA326}" type="datetimeFigureOut">
              <a:rPr lang="zh-CN" altLang="en-US" smtClean="0"/>
              <a:t>2025/9/3</a:t>
            </a:fld>
            <a:endParaRPr lang="zh-CN" altLang="en-US"/>
          </a:p>
        </p:txBody>
      </p:sp>
      <p:sp>
        <p:nvSpPr>
          <p:cNvPr id="1053705" name="页脚占位符 5"/>
          <p:cNvSpPr>
            <a:spLocks noGrp="1"/>
          </p:cNvSpPr>
          <p:nvPr>
            <p:ph type="ftr" sz="quarter" idx="11"/>
          </p:nvPr>
        </p:nvSpPr>
        <p:spPr/>
        <p:txBody>
          <a:bodyPr/>
          <a:lstStyle/>
          <a:p>
            <a:endParaRPr lang="zh-CN" altLang="en-US"/>
          </a:p>
        </p:txBody>
      </p:sp>
      <p:sp>
        <p:nvSpPr>
          <p:cNvPr id="1053706" name="灯片编号占位符 6"/>
          <p:cNvSpPr>
            <a:spLocks noGrp="1"/>
          </p:cNvSpPr>
          <p:nvPr>
            <p:ph type="sldNum" sz="quarter" idx="12"/>
          </p:nvPr>
        </p:nvSpPr>
        <p:spPr/>
        <p:txBody>
          <a:bodyPr/>
          <a:lstStyle/>
          <a:p>
            <a:fld id="{C00EE43C-1EB9-4EB9-8F83-6ACA3658F56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674750-D6D4-48D4-8F37-0C34714DA326}" type="datetimeFigureOut">
              <a:rPr lang="zh-CN" altLang="en-US" smtClean="0"/>
              <a:t>2025/9/3</a:t>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EE43C-1EB9-4EB9-8F83-6ACA3658F56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4"/>
          <p:cNvGrpSpPr>
            <a:grpSpLocks noChangeAspect="1"/>
          </p:cNvGrpSpPr>
          <p:nvPr/>
        </p:nvGrpSpPr>
        <p:grpSpPr bwMode="auto">
          <a:xfrm>
            <a:off x="166668" y="191589"/>
            <a:ext cx="11844464" cy="6500428"/>
            <a:chOff x="206" y="189"/>
            <a:chExt cx="7270" cy="3947"/>
          </a:xfrm>
        </p:grpSpPr>
        <p:sp>
          <p:nvSpPr>
            <p:cNvPr id="1048586" name="Freeform 5"/>
            <p:cNvSpPr/>
            <p:nvPr/>
          </p:nvSpPr>
          <p:spPr bwMode="auto">
            <a:xfrm>
              <a:off x="210" y="189"/>
              <a:ext cx="24" cy="62"/>
            </a:xfrm>
            <a:custGeom>
              <a:avLst/>
              <a:gdLst>
                <a:gd name="T0" fmla="*/ 6 w 7"/>
                <a:gd name="T1" fmla="*/ 14 h 21"/>
                <a:gd name="T2" fmla="*/ 6 w 7"/>
                <a:gd name="T3" fmla="*/ 14 h 21"/>
                <a:gd name="T4" fmla="*/ 5 w 7"/>
                <a:gd name="T5" fmla="*/ 3 h 21"/>
                <a:gd name="T6" fmla="*/ 0 w 7"/>
                <a:gd name="T7" fmla="*/ 3 h 21"/>
                <a:gd name="T8" fmla="*/ 1 w 7"/>
                <a:gd name="T9" fmla="*/ 18 h 21"/>
                <a:gd name="T10" fmla="*/ 5 w 7"/>
                <a:gd name="T11" fmla="*/ 20 h 21"/>
                <a:gd name="T12" fmla="*/ 7 w 7"/>
                <a:gd name="T13" fmla="*/ 17 h 21"/>
                <a:gd name="T14" fmla="*/ 6 w 7"/>
                <a:gd name="T15" fmla="*/ 14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1">
                  <a:moveTo>
                    <a:pt x="6" y="14"/>
                  </a:moveTo>
                  <a:cubicBezTo>
                    <a:pt x="6" y="14"/>
                    <a:pt x="6" y="14"/>
                    <a:pt x="6" y="14"/>
                  </a:cubicBezTo>
                  <a:cubicBezTo>
                    <a:pt x="6" y="10"/>
                    <a:pt x="5" y="7"/>
                    <a:pt x="5" y="3"/>
                  </a:cubicBezTo>
                  <a:cubicBezTo>
                    <a:pt x="5" y="0"/>
                    <a:pt x="0" y="0"/>
                    <a:pt x="0" y="3"/>
                  </a:cubicBezTo>
                  <a:cubicBezTo>
                    <a:pt x="0" y="8"/>
                    <a:pt x="1" y="13"/>
                    <a:pt x="1" y="18"/>
                  </a:cubicBezTo>
                  <a:cubicBezTo>
                    <a:pt x="1" y="19"/>
                    <a:pt x="3" y="21"/>
                    <a:pt x="5" y="20"/>
                  </a:cubicBezTo>
                  <a:cubicBezTo>
                    <a:pt x="6" y="19"/>
                    <a:pt x="6" y="18"/>
                    <a:pt x="7" y="17"/>
                  </a:cubicBezTo>
                  <a:cubicBezTo>
                    <a:pt x="7" y="16"/>
                    <a:pt x="6" y="15"/>
                    <a:pt x="6" y="1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587" name="Freeform 6"/>
            <p:cNvSpPr/>
            <p:nvPr/>
          </p:nvSpPr>
          <p:spPr bwMode="auto">
            <a:xfrm>
              <a:off x="217" y="266"/>
              <a:ext cx="21" cy="66"/>
            </a:xfrm>
            <a:custGeom>
              <a:avLst/>
              <a:gdLst>
                <a:gd name="T0" fmla="*/ 5 w 6"/>
                <a:gd name="T1" fmla="*/ 3 h 22"/>
                <a:gd name="T2" fmla="*/ 1 w 6"/>
                <a:gd name="T3" fmla="*/ 3 h 22"/>
                <a:gd name="T4" fmla="*/ 2 w 6"/>
                <a:gd name="T5" fmla="*/ 19 h 22"/>
                <a:gd name="T6" fmla="*/ 6 w 6"/>
                <a:gd name="T7" fmla="*/ 19 h 22"/>
                <a:gd name="T8" fmla="*/ 5 w 6"/>
                <a:gd name="T9" fmla="*/ 3 h 22"/>
              </a:gdLst>
              <a:ahLst/>
              <a:cxnLst>
                <a:cxn ang="0">
                  <a:pos x="T0" y="T1"/>
                </a:cxn>
                <a:cxn ang="0">
                  <a:pos x="T2" y="T3"/>
                </a:cxn>
                <a:cxn ang="0">
                  <a:pos x="T4" y="T5"/>
                </a:cxn>
                <a:cxn ang="0">
                  <a:pos x="T6" y="T7"/>
                </a:cxn>
                <a:cxn ang="0">
                  <a:pos x="T8" y="T9"/>
                </a:cxn>
              </a:cxnLst>
              <a:rect l="0" t="0" r="r" b="b"/>
              <a:pathLst>
                <a:path w="6" h="22">
                  <a:moveTo>
                    <a:pt x="5" y="3"/>
                  </a:moveTo>
                  <a:cubicBezTo>
                    <a:pt x="5" y="0"/>
                    <a:pt x="0" y="0"/>
                    <a:pt x="1" y="3"/>
                  </a:cubicBezTo>
                  <a:cubicBezTo>
                    <a:pt x="1" y="9"/>
                    <a:pt x="1" y="14"/>
                    <a:pt x="2" y="19"/>
                  </a:cubicBezTo>
                  <a:cubicBezTo>
                    <a:pt x="2" y="22"/>
                    <a:pt x="6" y="22"/>
                    <a:pt x="6" y="19"/>
                  </a:cubicBezTo>
                  <a:cubicBezTo>
                    <a:pt x="6" y="14"/>
                    <a:pt x="5" y="9"/>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588" name="Freeform 7"/>
            <p:cNvSpPr/>
            <p:nvPr/>
          </p:nvSpPr>
          <p:spPr bwMode="auto">
            <a:xfrm>
              <a:off x="220" y="355"/>
              <a:ext cx="18" cy="60"/>
            </a:xfrm>
            <a:custGeom>
              <a:avLst/>
              <a:gdLst>
                <a:gd name="T0" fmla="*/ 5 w 5"/>
                <a:gd name="T1" fmla="*/ 15 h 20"/>
                <a:gd name="T2" fmla="*/ 5 w 5"/>
                <a:gd name="T3" fmla="*/ 14 h 20"/>
                <a:gd name="T4" fmla="*/ 5 w 5"/>
                <a:gd name="T5" fmla="*/ 10 h 20"/>
                <a:gd name="T6" fmla="*/ 5 w 5"/>
                <a:gd name="T7" fmla="*/ 5 h 20"/>
                <a:gd name="T8" fmla="*/ 5 w 5"/>
                <a:gd name="T9" fmla="*/ 4 h 20"/>
                <a:gd name="T10" fmla="*/ 5 w 5"/>
                <a:gd name="T11" fmla="*/ 3 h 20"/>
                <a:gd name="T12" fmla="*/ 5 w 5"/>
                <a:gd name="T13" fmla="*/ 3 h 20"/>
                <a:gd name="T14" fmla="*/ 5 w 5"/>
                <a:gd name="T15" fmla="*/ 2 h 20"/>
                <a:gd name="T16" fmla="*/ 1 w 5"/>
                <a:gd name="T17" fmla="*/ 2 h 20"/>
                <a:gd name="T18" fmla="*/ 0 w 5"/>
                <a:gd name="T19" fmla="*/ 13 h 20"/>
                <a:gd name="T20" fmla="*/ 1 w 5"/>
                <a:gd name="T21" fmla="*/ 18 h 20"/>
                <a:gd name="T22" fmla="*/ 5 w 5"/>
                <a:gd name="T23" fmla="*/ 17 h 20"/>
                <a:gd name="T24" fmla="*/ 5 w 5"/>
                <a:gd name="T2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0">
                  <a:moveTo>
                    <a:pt x="5" y="15"/>
                  </a:moveTo>
                  <a:cubicBezTo>
                    <a:pt x="5" y="15"/>
                    <a:pt x="5" y="15"/>
                    <a:pt x="5" y="14"/>
                  </a:cubicBezTo>
                  <a:cubicBezTo>
                    <a:pt x="5" y="13"/>
                    <a:pt x="5" y="11"/>
                    <a:pt x="5" y="10"/>
                  </a:cubicBezTo>
                  <a:cubicBezTo>
                    <a:pt x="5" y="8"/>
                    <a:pt x="5" y="7"/>
                    <a:pt x="5" y="5"/>
                  </a:cubicBezTo>
                  <a:cubicBezTo>
                    <a:pt x="5" y="5"/>
                    <a:pt x="5" y="4"/>
                    <a:pt x="5" y="4"/>
                  </a:cubicBezTo>
                  <a:cubicBezTo>
                    <a:pt x="5" y="3"/>
                    <a:pt x="5" y="2"/>
                    <a:pt x="5" y="3"/>
                  </a:cubicBezTo>
                  <a:cubicBezTo>
                    <a:pt x="5" y="3"/>
                    <a:pt x="5" y="3"/>
                    <a:pt x="5" y="3"/>
                  </a:cubicBezTo>
                  <a:cubicBezTo>
                    <a:pt x="5" y="2"/>
                    <a:pt x="5" y="2"/>
                    <a:pt x="5" y="2"/>
                  </a:cubicBezTo>
                  <a:cubicBezTo>
                    <a:pt x="4" y="0"/>
                    <a:pt x="1" y="0"/>
                    <a:pt x="1" y="2"/>
                  </a:cubicBezTo>
                  <a:cubicBezTo>
                    <a:pt x="0" y="6"/>
                    <a:pt x="0" y="10"/>
                    <a:pt x="0" y="13"/>
                  </a:cubicBezTo>
                  <a:cubicBezTo>
                    <a:pt x="0" y="15"/>
                    <a:pt x="0" y="17"/>
                    <a:pt x="1" y="18"/>
                  </a:cubicBezTo>
                  <a:cubicBezTo>
                    <a:pt x="2" y="20"/>
                    <a:pt x="4" y="19"/>
                    <a:pt x="5" y="17"/>
                  </a:cubicBezTo>
                  <a:cubicBezTo>
                    <a:pt x="5" y="16"/>
                    <a:pt x="5" y="16"/>
                    <a:pt x="5" y="1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589" name="Freeform 8"/>
            <p:cNvSpPr/>
            <p:nvPr/>
          </p:nvSpPr>
          <p:spPr bwMode="auto">
            <a:xfrm>
              <a:off x="224" y="429"/>
              <a:ext cx="14" cy="69"/>
            </a:xfrm>
            <a:custGeom>
              <a:avLst/>
              <a:gdLst>
                <a:gd name="T0" fmla="*/ 0 w 4"/>
                <a:gd name="T1" fmla="*/ 3 h 23"/>
                <a:gd name="T2" fmla="*/ 0 w 4"/>
                <a:gd name="T3" fmla="*/ 20 h 23"/>
                <a:gd name="T4" fmla="*/ 4 w 4"/>
                <a:gd name="T5" fmla="*/ 20 h 23"/>
                <a:gd name="T6" fmla="*/ 4 w 4"/>
                <a:gd name="T7" fmla="*/ 3 h 23"/>
                <a:gd name="T8" fmla="*/ 0 w 4"/>
                <a:gd name="T9" fmla="*/ 3 h 23"/>
              </a:gdLst>
              <a:ahLst/>
              <a:cxnLst>
                <a:cxn ang="0">
                  <a:pos x="T0" y="T1"/>
                </a:cxn>
                <a:cxn ang="0">
                  <a:pos x="T2" y="T3"/>
                </a:cxn>
                <a:cxn ang="0">
                  <a:pos x="T4" y="T5"/>
                </a:cxn>
                <a:cxn ang="0">
                  <a:pos x="T6" y="T7"/>
                </a:cxn>
                <a:cxn ang="0">
                  <a:pos x="T8" y="T9"/>
                </a:cxn>
              </a:cxnLst>
              <a:rect l="0" t="0" r="r" b="b"/>
              <a:pathLst>
                <a:path w="4" h="23">
                  <a:moveTo>
                    <a:pt x="0" y="3"/>
                  </a:moveTo>
                  <a:cubicBezTo>
                    <a:pt x="0" y="20"/>
                    <a:pt x="0" y="20"/>
                    <a:pt x="0" y="20"/>
                  </a:cubicBezTo>
                  <a:cubicBezTo>
                    <a:pt x="0" y="23"/>
                    <a:pt x="4" y="23"/>
                    <a:pt x="4" y="20"/>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590" name="Freeform 9"/>
            <p:cNvSpPr/>
            <p:nvPr/>
          </p:nvSpPr>
          <p:spPr bwMode="auto">
            <a:xfrm>
              <a:off x="220" y="524"/>
              <a:ext cx="14" cy="57"/>
            </a:xfrm>
            <a:custGeom>
              <a:avLst/>
              <a:gdLst>
                <a:gd name="T0" fmla="*/ 0 w 4"/>
                <a:gd name="T1" fmla="*/ 3 h 19"/>
                <a:gd name="T2" fmla="*/ 0 w 4"/>
                <a:gd name="T3" fmla="*/ 16 h 19"/>
                <a:gd name="T4" fmla="*/ 4 w 4"/>
                <a:gd name="T5" fmla="*/ 16 h 19"/>
                <a:gd name="T6" fmla="*/ 4 w 4"/>
                <a:gd name="T7" fmla="*/ 3 h 19"/>
                <a:gd name="T8" fmla="*/ 0 w 4"/>
                <a:gd name="T9" fmla="*/ 3 h 19"/>
              </a:gdLst>
              <a:ahLst/>
              <a:cxnLst>
                <a:cxn ang="0">
                  <a:pos x="T0" y="T1"/>
                </a:cxn>
                <a:cxn ang="0">
                  <a:pos x="T2" y="T3"/>
                </a:cxn>
                <a:cxn ang="0">
                  <a:pos x="T4" y="T5"/>
                </a:cxn>
                <a:cxn ang="0">
                  <a:pos x="T6" y="T7"/>
                </a:cxn>
                <a:cxn ang="0">
                  <a:pos x="T8" y="T9"/>
                </a:cxn>
              </a:cxnLst>
              <a:rect l="0" t="0" r="r" b="b"/>
              <a:pathLst>
                <a:path w="4" h="19">
                  <a:moveTo>
                    <a:pt x="0" y="3"/>
                  </a:moveTo>
                  <a:cubicBezTo>
                    <a:pt x="0" y="16"/>
                    <a:pt x="0" y="16"/>
                    <a:pt x="0" y="16"/>
                  </a:cubicBezTo>
                  <a:cubicBezTo>
                    <a:pt x="0" y="19"/>
                    <a:pt x="4" y="19"/>
                    <a:pt x="4" y="16"/>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591" name="Freeform 10"/>
            <p:cNvSpPr/>
            <p:nvPr/>
          </p:nvSpPr>
          <p:spPr bwMode="auto">
            <a:xfrm>
              <a:off x="220" y="605"/>
              <a:ext cx="14" cy="65"/>
            </a:xfrm>
            <a:custGeom>
              <a:avLst/>
              <a:gdLst>
                <a:gd name="T0" fmla="*/ 0 w 4"/>
                <a:gd name="T1" fmla="*/ 3 h 22"/>
                <a:gd name="T2" fmla="*/ 0 w 4"/>
                <a:gd name="T3" fmla="*/ 19 h 22"/>
                <a:gd name="T4" fmla="*/ 4 w 4"/>
                <a:gd name="T5" fmla="*/ 19 h 22"/>
                <a:gd name="T6" fmla="*/ 4 w 4"/>
                <a:gd name="T7" fmla="*/ 3 h 22"/>
                <a:gd name="T8" fmla="*/ 0 w 4"/>
                <a:gd name="T9" fmla="*/ 3 h 22"/>
              </a:gdLst>
              <a:ahLst/>
              <a:cxnLst>
                <a:cxn ang="0">
                  <a:pos x="T0" y="T1"/>
                </a:cxn>
                <a:cxn ang="0">
                  <a:pos x="T2" y="T3"/>
                </a:cxn>
                <a:cxn ang="0">
                  <a:pos x="T4" y="T5"/>
                </a:cxn>
                <a:cxn ang="0">
                  <a:pos x="T6" y="T7"/>
                </a:cxn>
                <a:cxn ang="0">
                  <a:pos x="T8" y="T9"/>
                </a:cxn>
              </a:cxnLst>
              <a:rect l="0" t="0" r="r" b="b"/>
              <a:pathLst>
                <a:path w="4" h="22">
                  <a:moveTo>
                    <a:pt x="0" y="3"/>
                  </a:moveTo>
                  <a:cubicBezTo>
                    <a:pt x="0" y="19"/>
                    <a:pt x="0" y="19"/>
                    <a:pt x="0" y="19"/>
                  </a:cubicBezTo>
                  <a:cubicBezTo>
                    <a:pt x="0" y="22"/>
                    <a:pt x="4" y="22"/>
                    <a:pt x="4" y="19"/>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592" name="Freeform 11"/>
            <p:cNvSpPr/>
            <p:nvPr/>
          </p:nvSpPr>
          <p:spPr bwMode="auto">
            <a:xfrm>
              <a:off x="213" y="688"/>
              <a:ext cx="28" cy="80"/>
            </a:xfrm>
            <a:custGeom>
              <a:avLst/>
              <a:gdLst>
                <a:gd name="T0" fmla="*/ 5 w 8"/>
                <a:gd name="T1" fmla="*/ 3 h 27"/>
                <a:gd name="T2" fmla="*/ 1 w 8"/>
                <a:gd name="T3" fmla="*/ 4 h 27"/>
                <a:gd name="T4" fmla="*/ 3 w 8"/>
                <a:gd name="T5" fmla="*/ 24 h 27"/>
                <a:gd name="T6" fmla="*/ 7 w 8"/>
                <a:gd name="T7" fmla="*/ 23 h 27"/>
                <a:gd name="T8" fmla="*/ 5 w 8"/>
                <a:gd name="T9" fmla="*/ 3 h 27"/>
              </a:gdLst>
              <a:ahLst/>
              <a:cxnLst>
                <a:cxn ang="0">
                  <a:pos x="T0" y="T1"/>
                </a:cxn>
                <a:cxn ang="0">
                  <a:pos x="T2" y="T3"/>
                </a:cxn>
                <a:cxn ang="0">
                  <a:pos x="T4" y="T5"/>
                </a:cxn>
                <a:cxn ang="0">
                  <a:pos x="T6" y="T7"/>
                </a:cxn>
                <a:cxn ang="0">
                  <a:pos x="T8" y="T9"/>
                </a:cxn>
              </a:cxnLst>
              <a:rect l="0" t="0" r="r" b="b"/>
              <a:pathLst>
                <a:path w="8" h="27">
                  <a:moveTo>
                    <a:pt x="5" y="3"/>
                  </a:moveTo>
                  <a:cubicBezTo>
                    <a:pt x="5" y="0"/>
                    <a:pt x="0" y="1"/>
                    <a:pt x="1" y="4"/>
                  </a:cubicBezTo>
                  <a:cubicBezTo>
                    <a:pt x="2" y="11"/>
                    <a:pt x="1" y="18"/>
                    <a:pt x="3" y="24"/>
                  </a:cubicBezTo>
                  <a:cubicBezTo>
                    <a:pt x="3" y="27"/>
                    <a:pt x="8" y="26"/>
                    <a:pt x="7" y="23"/>
                  </a:cubicBezTo>
                  <a:cubicBezTo>
                    <a:pt x="6" y="16"/>
                    <a:pt x="6" y="10"/>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593" name="Freeform 12"/>
            <p:cNvSpPr/>
            <p:nvPr/>
          </p:nvSpPr>
          <p:spPr bwMode="auto">
            <a:xfrm>
              <a:off x="213" y="792"/>
              <a:ext cx="28" cy="74"/>
            </a:xfrm>
            <a:custGeom>
              <a:avLst/>
              <a:gdLst>
                <a:gd name="T0" fmla="*/ 3 w 8"/>
                <a:gd name="T1" fmla="*/ 3 h 25"/>
                <a:gd name="T2" fmla="*/ 1 w 8"/>
                <a:gd name="T3" fmla="*/ 21 h 25"/>
                <a:gd name="T4" fmla="*/ 5 w 8"/>
                <a:gd name="T5" fmla="*/ 22 h 25"/>
                <a:gd name="T6" fmla="*/ 7 w 8"/>
                <a:gd name="T7" fmla="*/ 4 h 25"/>
                <a:gd name="T8" fmla="*/ 3 w 8"/>
                <a:gd name="T9" fmla="*/ 3 h 25"/>
              </a:gdLst>
              <a:ahLst/>
              <a:cxnLst>
                <a:cxn ang="0">
                  <a:pos x="T0" y="T1"/>
                </a:cxn>
                <a:cxn ang="0">
                  <a:pos x="T2" y="T3"/>
                </a:cxn>
                <a:cxn ang="0">
                  <a:pos x="T4" y="T5"/>
                </a:cxn>
                <a:cxn ang="0">
                  <a:pos x="T6" y="T7"/>
                </a:cxn>
                <a:cxn ang="0">
                  <a:pos x="T8" y="T9"/>
                </a:cxn>
              </a:cxnLst>
              <a:rect l="0" t="0" r="r" b="b"/>
              <a:pathLst>
                <a:path w="8" h="25">
                  <a:moveTo>
                    <a:pt x="3" y="3"/>
                  </a:moveTo>
                  <a:cubicBezTo>
                    <a:pt x="2" y="9"/>
                    <a:pt x="2" y="15"/>
                    <a:pt x="1" y="21"/>
                  </a:cubicBezTo>
                  <a:cubicBezTo>
                    <a:pt x="0" y="24"/>
                    <a:pt x="4" y="25"/>
                    <a:pt x="5" y="22"/>
                  </a:cubicBezTo>
                  <a:cubicBezTo>
                    <a:pt x="6" y="16"/>
                    <a:pt x="6" y="10"/>
                    <a:pt x="7" y="4"/>
                  </a:cubicBezTo>
                  <a:cubicBezTo>
                    <a:pt x="8" y="1"/>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594" name="Freeform 13"/>
            <p:cNvSpPr/>
            <p:nvPr/>
          </p:nvSpPr>
          <p:spPr bwMode="auto">
            <a:xfrm>
              <a:off x="213" y="887"/>
              <a:ext cx="21" cy="74"/>
            </a:xfrm>
            <a:custGeom>
              <a:avLst/>
              <a:gdLst>
                <a:gd name="T0" fmla="*/ 2 w 6"/>
                <a:gd name="T1" fmla="*/ 3 h 25"/>
                <a:gd name="T2" fmla="*/ 0 w 6"/>
                <a:gd name="T3" fmla="*/ 22 h 25"/>
                <a:gd name="T4" fmla="*/ 5 w 6"/>
                <a:gd name="T5" fmla="*/ 22 h 25"/>
                <a:gd name="T6" fmla="*/ 6 w 6"/>
                <a:gd name="T7" fmla="*/ 3 h 25"/>
                <a:gd name="T8" fmla="*/ 2 w 6"/>
                <a:gd name="T9" fmla="*/ 3 h 25"/>
              </a:gdLst>
              <a:ahLst/>
              <a:cxnLst>
                <a:cxn ang="0">
                  <a:pos x="T0" y="T1"/>
                </a:cxn>
                <a:cxn ang="0">
                  <a:pos x="T2" y="T3"/>
                </a:cxn>
                <a:cxn ang="0">
                  <a:pos x="T4" y="T5"/>
                </a:cxn>
                <a:cxn ang="0">
                  <a:pos x="T6" y="T7"/>
                </a:cxn>
                <a:cxn ang="0">
                  <a:pos x="T8" y="T9"/>
                </a:cxn>
              </a:cxnLst>
              <a:rect l="0" t="0" r="r" b="b"/>
              <a:pathLst>
                <a:path w="6" h="25">
                  <a:moveTo>
                    <a:pt x="2" y="3"/>
                  </a:moveTo>
                  <a:cubicBezTo>
                    <a:pt x="1" y="9"/>
                    <a:pt x="1" y="16"/>
                    <a:pt x="0" y="22"/>
                  </a:cubicBezTo>
                  <a:cubicBezTo>
                    <a:pt x="0" y="25"/>
                    <a:pt x="5" y="25"/>
                    <a:pt x="5" y="22"/>
                  </a:cubicBezTo>
                  <a:cubicBezTo>
                    <a:pt x="5" y="16"/>
                    <a:pt x="6" y="9"/>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595" name="Freeform 14"/>
            <p:cNvSpPr/>
            <p:nvPr/>
          </p:nvSpPr>
          <p:spPr bwMode="auto">
            <a:xfrm>
              <a:off x="213" y="981"/>
              <a:ext cx="25" cy="75"/>
            </a:xfrm>
            <a:custGeom>
              <a:avLst/>
              <a:gdLst>
                <a:gd name="T0" fmla="*/ 3 w 7"/>
                <a:gd name="T1" fmla="*/ 3 h 25"/>
                <a:gd name="T2" fmla="*/ 2 w 7"/>
                <a:gd name="T3" fmla="*/ 13 h 25"/>
                <a:gd name="T4" fmla="*/ 2 w 7"/>
                <a:gd name="T5" fmla="*/ 18 h 25"/>
                <a:gd name="T6" fmla="*/ 2 w 7"/>
                <a:gd name="T7" fmla="*/ 20 h 25"/>
                <a:gd name="T8" fmla="*/ 2 w 7"/>
                <a:gd name="T9" fmla="*/ 20 h 25"/>
                <a:gd name="T10" fmla="*/ 5 w 7"/>
                <a:gd name="T11" fmla="*/ 24 h 25"/>
                <a:gd name="T12" fmla="*/ 7 w 7"/>
                <a:gd name="T13" fmla="*/ 16 h 25"/>
                <a:gd name="T14" fmla="*/ 7 w 7"/>
                <a:gd name="T15" fmla="*/ 3 h 25"/>
                <a:gd name="T16" fmla="*/ 3 w 7"/>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3" y="3"/>
                  </a:moveTo>
                  <a:cubicBezTo>
                    <a:pt x="3" y="6"/>
                    <a:pt x="3" y="9"/>
                    <a:pt x="2" y="13"/>
                  </a:cubicBezTo>
                  <a:cubicBezTo>
                    <a:pt x="2" y="14"/>
                    <a:pt x="2" y="16"/>
                    <a:pt x="2" y="18"/>
                  </a:cubicBezTo>
                  <a:cubicBezTo>
                    <a:pt x="2" y="19"/>
                    <a:pt x="2" y="19"/>
                    <a:pt x="2" y="20"/>
                  </a:cubicBezTo>
                  <a:cubicBezTo>
                    <a:pt x="2" y="20"/>
                    <a:pt x="2" y="20"/>
                    <a:pt x="2" y="20"/>
                  </a:cubicBezTo>
                  <a:cubicBezTo>
                    <a:pt x="0" y="22"/>
                    <a:pt x="3" y="25"/>
                    <a:pt x="5" y="24"/>
                  </a:cubicBezTo>
                  <a:cubicBezTo>
                    <a:pt x="7" y="23"/>
                    <a:pt x="7" y="18"/>
                    <a:pt x="7" y="16"/>
                  </a:cubicBezTo>
                  <a:cubicBezTo>
                    <a:pt x="7" y="12"/>
                    <a:pt x="7" y="7"/>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596" name="Freeform 15"/>
            <p:cNvSpPr/>
            <p:nvPr/>
          </p:nvSpPr>
          <p:spPr bwMode="auto">
            <a:xfrm>
              <a:off x="206" y="1079"/>
              <a:ext cx="28" cy="75"/>
            </a:xfrm>
            <a:custGeom>
              <a:avLst/>
              <a:gdLst>
                <a:gd name="T0" fmla="*/ 7 w 8"/>
                <a:gd name="T1" fmla="*/ 18 h 25"/>
                <a:gd name="T2" fmla="*/ 6 w 8"/>
                <a:gd name="T3" fmla="*/ 10 h 25"/>
                <a:gd name="T4" fmla="*/ 6 w 8"/>
                <a:gd name="T5" fmla="*/ 6 h 25"/>
                <a:gd name="T6" fmla="*/ 6 w 8"/>
                <a:gd name="T7" fmla="*/ 5 h 25"/>
                <a:gd name="T8" fmla="*/ 2 w 8"/>
                <a:gd name="T9" fmla="*/ 2 h 25"/>
                <a:gd name="T10" fmla="*/ 2 w 8"/>
                <a:gd name="T11" fmla="*/ 12 h 25"/>
                <a:gd name="T12" fmla="*/ 2 w 8"/>
                <a:gd name="T13" fmla="*/ 18 h 25"/>
                <a:gd name="T14" fmla="*/ 3 w 8"/>
                <a:gd name="T15" fmla="*/ 19 h 25"/>
                <a:gd name="T16" fmla="*/ 2 w 8"/>
                <a:gd name="T17" fmla="*/ 23 h 25"/>
                <a:gd name="T18" fmla="*/ 6 w 8"/>
                <a:gd name="T19" fmla="*/ 24 h 25"/>
                <a:gd name="T20" fmla="*/ 7 w 8"/>
                <a:gd name="T2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25">
                  <a:moveTo>
                    <a:pt x="7" y="18"/>
                  </a:moveTo>
                  <a:cubicBezTo>
                    <a:pt x="7" y="15"/>
                    <a:pt x="7" y="13"/>
                    <a:pt x="6" y="10"/>
                  </a:cubicBezTo>
                  <a:cubicBezTo>
                    <a:pt x="6" y="8"/>
                    <a:pt x="6" y="7"/>
                    <a:pt x="6" y="6"/>
                  </a:cubicBezTo>
                  <a:cubicBezTo>
                    <a:pt x="6" y="5"/>
                    <a:pt x="6" y="4"/>
                    <a:pt x="6" y="5"/>
                  </a:cubicBezTo>
                  <a:cubicBezTo>
                    <a:pt x="7" y="2"/>
                    <a:pt x="3" y="0"/>
                    <a:pt x="2" y="2"/>
                  </a:cubicBezTo>
                  <a:cubicBezTo>
                    <a:pt x="0" y="5"/>
                    <a:pt x="2" y="9"/>
                    <a:pt x="2" y="12"/>
                  </a:cubicBezTo>
                  <a:cubicBezTo>
                    <a:pt x="2" y="14"/>
                    <a:pt x="2" y="16"/>
                    <a:pt x="2" y="18"/>
                  </a:cubicBezTo>
                  <a:cubicBezTo>
                    <a:pt x="3" y="18"/>
                    <a:pt x="3" y="19"/>
                    <a:pt x="3" y="19"/>
                  </a:cubicBezTo>
                  <a:cubicBezTo>
                    <a:pt x="2" y="20"/>
                    <a:pt x="1" y="21"/>
                    <a:pt x="2" y="23"/>
                  </a:cubicBezTo>
                  <a:cubicBezTo>
                    <a:pt x="3" y="24"/>
                    <a:pt x="5" y="25"/>
                    <a:pt x="6" y="24"/>
                  </a:cubicBezTo>
                  <a:cubicBezTo>
                    <a:pt x="8" y="22"/>
                    <a:pt x="7" y="20"/>
                    <a:pt x="7" y="1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597" name="Freeform 16"/>
            <p:cNvSpPr/>
            <p:nvPr/>
          </p:nvSpPr>
          <p:spPr bwMode="auto">
            <a:xfrm>
              <a:off x="213" y="1189"/>
              <a:ext cx="28" cy="101"/>
            </a:xfrm>
            <a:custGeom>
              <a:avLst/>
              <a:gdLst>
                <a:gd name="T0" fmla="*/ 7 w 8"/>
                <a:gd name="T1" fmla="*/ 30 h 34"/>
                <a:gd name="T2" fmla="*/ 6 w 8"/>
                <a:gd name="T3" fmla="*/ 3 h 34"/>
                <a:gd name="T4" fmla="*/ 2 w 8"/>
                <a:gd name="T5" fmla="*/ 3 h 34"/>
                <a:gd name="T6" fmla="*/ 2 w 8"/>
                <a:gd name="T7" fmla="*/ 25 h 34"/>
                <a:gd name="T8" fmla="*/ 1 w 8"/>
                <a:gd name="T9" fmla="*/ 28 h 34"/>
                <a:gd name="T10" fmla="*/ 3 w 8"/>
                <a:gd name="T11" fmla="*/ 32 h 34"/>
                <a:gd name="T12" fmla="*/ 7 w 8"/>
                <a:gd name="T13" fmla="*/ 30 h 34"/>
              </a:gdLst>
              <a:ahLst/>
              <a:cxnLst>
                <a:cxn ang="0">
                  <a:pos x="T0" y="T1"/>
                </a:cxn>
                <a:cxn ang="0">
                  <a:pos x="T2" y="T3"/>
                </a:cxn>
                <a:cxn ang="0">
                  <a:pos x="T4" y="T5"/>
                </a:cxn>
                <a:cxn ang="0">
                  <a:pos x="T6" y="T7"/>
                </a:cxn>
                <a:cxn ang="0">
                  <a:pos x="T8" y="T9"/>
                </a:cxn>
                <a:cxn ang="0">
                  <a:pos x="T10" y="T11"/>
                </a:cxn>
                <a:cxn ang="0">
                  <a:pos x="T12" y="T13"/>
                </a:cxn>
              </a:cxnLst>
              <a:rect l="0" t="0" r="r" b="b"/>
              <a:pathLst>
                <a:path w="8" h="34">
                  <a:moveTo>
                    <a:pt x="7" y="30"/>
                  </a:moveTo>
                  <a:cubicBezTo>
                    <a:pt x="5" y="21"/>
                    <a:pt x="6" y="12"/>
                    <a:pt x="6" y="3"/>
                  </a:cubicBezTo>
                  <a:cubicBezTo>
                    <a:pt x="6" y="0"/>
                    <a:pt x="2" y="0"/>
                    <a:pt x="2" y="3"/>
                  </a:cubicBezTo>
                  <a:cubicBezTo>
                    <a:pt x="1" y="10"/>
                    <a:pt x="1" y="18"/>
                    <a:pt x="2" y="25"/>
                  </a:cubicBezTo>
                  <a:cubicBezTo>
                    <a:pt x="1" y="25"/>
                    <a:pt x="0" y="26"/>
                    <a:pt x="1" y="28"/>
                  </a:cubicBezTo>
                  <a:cubicBezTo>
                    <a:pt x="2" y="29"/>
                    <a:pt x="2" y="31"/>
                    <a:pt x="3" y="32"/>
                  </a:cubicBezTo>
                  <a:cubicBezTo>
                    <a:pt x="5" y="34"/>
                    <a:pt x="8" y="32"/>
                    <a:pt x="7" y="3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598" name="Freeform 17"/>
            <p:cNvSpPr/>
            <p:nvPr/>
          </p:nvSpPr>
          <p:spPr bwMode="auto">
            <a:xfrm>
              <a:off x="213" y="1323"/>
              <a:ext cx="21" cy="59"/>
            </a:xfrm>
            <a:custGeom>
              <a:avLst/>
              <a:gdLst>
                <a:gd name="T0" fmla="*/ 2 w 6"/>
                <a:gd name="T1" fmla="*/ 3 h 20"/>
                <a:gd name="T2" fmla="*/ 0 w 6"/>
                <a:gd name="T3" fmla="*/ 17 h 20"/>
                <a:gd name="T4" fmla="*/ 5 w 6"/>
                <a:gd name="T5" fmla="*/ 17 h 20"/>
                <a:gd name="T6" fmla="*/ 6 w 6"/>
                <a:gd name="T7" fmla="*/ 3 h 20"/>
                <a:gd name="T8" fmla="*/ 2 w 6"/>
                <a:gd name="T9" fmla="*/ 3 h 20"/>
              </a:gdLst>
              <a:ahLst/>
              <a:cxnLst>
                <a:cxn ang="0">
                  <a:pos x="T0" y="T1"/>
                </a:cxn>
                <a:cxn ang="0">
                  <a:pos x="T2" y="T3"/>
                </a:cxn>
                <a:cxn ang="0">
                  <a:pos x="T4" y="T5"/>
                </a:cxn>
                <a:cxn ang="0">
                  <a:pos x="T6" y="T7"/>
                </a:cxn>
                <a:cxn ang="0">
                  <a:pos x="T8" y="T9"/>
                </a:cxn>
              </a:cxnLst>
              <a:rect l="0" t="0" r="r" b="b"/>
              <a:pathLst>
                <a:path w="6" h="20">
                  <a:moveTo>
                    <a:pt x="2" y="3"/>
                  </a:moveTo>
                  <a:cubicBezTo>
                    <a:pt x="1" y="8"/>
                    <a:pt x="1" y="12"/>
                    <a:pt x="0" y="17"/>
                  </a:cubicBezTo>
                  <a:cubicBezTo>
                    <a:pt x="0" y="20"/>
                    <a:pt x="5" y="20"/>
                    <a:pt x="5" y="17"/>
                  </a:cubicBezTo>
                  <a:cubicBezTo>
                    <a:pt x="5" y="12"/>
                    <a:pt x="6" y="8"/>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599" name="Freeform 18"/>
            <p:cNvSpPr/>
            <p:nvPr/>
          </p:nvSpPr>
          <p:spPr bwMode="auto">
            <a:xfrm>
              <a:off x="210" y="1415"/>
              <a:ext cx="24" cy="83"/>
            </a:xfrm>
            <a:custGeom>
              <a:avLst/>
              <a:gdLst>
                <a:gd name="T0" fmla="*/ 5 w 7"/>
                <a:gd name="T1" fmla="*/ 3 h 28"/>
                <a:gd name="T2" fmla="*/ 0 w 7"/>
                <a:gd name="T3" fmla="*/ 3 h 28"/>
                <a:gd name="T4" fmla="*/ 3 w 7"/>
                <a:gd name="T5" fmla="*/ 25 h 28"/>
                <a:gd name="T6" fmla="*/ 7 w 7"/>
                <a:gd name="T7" fmla="*/ 25 h 28"/>
                <a:gd name="T8" fmla="*/ 5 w 7"/>
                <a:gd name="T9" fmla="*/ 3 h 28"/>
              </a:gdLst>
              <a:ahLst/>
              <a:cxnLst>
                <a:cxn ang="0">
                  <a:pos x="T0" y="T1"/>
                </a:cxn>
                <a:cxn ang="0">
                  <a:pos x="T2" y="T3"/>
                </a:cxn>
                <a:cxn ang="0">
                  <a:pos x="T4" y="T5"/>
                </a:cxn>
                <a:cxn ang="0">
                  <a:pos x="T6" y="T7"/>
                </a:cxn>
                <a:cxn ang="0">
                  <a:pos x="T8" y="T9"/>
                </a:cxn>
              </a:cxnLst>
              <a:rect l="0" t="0" r="r" b="b"/>
              <a:pathLst>
                <a:path w="7" h="28">
                  <a:moveTo>
                    <a:pt x="5" y="3"/>
                  </a:moveTo>
                  <a:cubicBezTo>
                    <a:pt x="5" y="0"/>
                    <a:pt x="0" y="0"/>
                    <a:pt x="0" y="3"/>
                  </a:cubicBezTo>
                  <a:cubicBezTo>
                    <a:pt x="1" y="11"/>
                    <a:pt x="2" y="18"/>
                    <a:pt x="3" y="25"/>
                  </a:cubicBezTo>
                  <a:cubicBezTo>
                    <a:pt x="3" y="28"/>
                    <a:pt x="7" y="28"/>
                    <a:pt x="7" y="25"/>
                  </a:cubicBezTo>
                  <a:cubicBezTo>
                    <a:pt x="6" y="18"/>
                    <a:pt x="6" y="11"/>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00" name="Freeform 19"/>
            <p:cNvSpPr/>
            <p:nvPr/>
          </p:nvSpPr>
          <p:spPr bwMode="auto">
            <a:xfrm>
              <a:off x="224" y="1530"/>
              <a:ext cx="21" cy="92"/>
            </a:xfrm>
            <a:custGeom>
              <a:avLst/>
              <a:gdLst>
                <a:gd name="T0" fmla="*/ 4 w 6"/>
                <a:gd name="T1" fmla="*/ 3 h 31"/>
                <a:gd name="T2" fmla="*/ 0 w 6"/>
                <a:gd name="T3" fmla="*/ 3 h 31"/>
                <a:gd name="T4" fmla="*/ 1 w 6"/>
                <a:gd name="T5" fmla="*/ 29 h 31"/>
                <a:gd name="T6" fmla="*/ 5 w 6"/>
                <a:gd name="T7" fmla="*/ 29 h 31"/>
                <a:gd name="T8" fmla="*/ 4 w 6"/>
                <a:gd name="T9" fmla="*/ 3 h 31"/>
              </a:gdLst>
              <a:ahLst/>
              <a:cxnLst>
                <a:cxn ang="0">
                  <a:pos x="T0" y="T1"/>
                </a:cxn>
                <a:cxn ang="0">
                  <a:pos x="T2" y="T3"/>
                </a:cxn>
                <a:cxn ang="0">
                  <a:pos x="T4" y="T5"/>
                </a:cxn>
                <a:cxn ang="0">
                  <a:pos x="T6" y="T7"/>
                </a:cxn>
                <a:cxn ang="0">
                  <a:pos x="T8" y="T9"/>
                </a:cxn>
              </a:cxnLst>
              <a:rect l="0" t="0" r="r" b="b"/>
              <a:pathLst>
                <a:path w="6" h="31">
                  <a:moveTo>
                    <a:pt x="4" y="3"/>
                  </a:moveTo>
                  <a:cubicBezTo>
                    <a:pt x="4" y="0"/>
                    <a:pt x="0" y="0"/>
                    <a:pt x="0" y="3"/>
                  </a:cubicBezTo>
                  <a:cubicBezTo>
                    <a:pt x="0" y="12"/>
                    <a:pt x="0" y="20"/>
                    <a:pt x="1" y="29"/>
                  </a:cubicBezTo>
                  <a:cubicBezTo>
                    <a:pt x="1" y="31"/>
                    <a:pt x="6" y="31"/>
                    <a:pt x="5" y="29"/>
                  </a:cubicBezTo>
                  <a:cubicBezTo>
                    <a:pt x="4" y="20"/>
                    <a:pt x="4" y="12"/>
                    <a:pt x="4"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01" name="Freeform 20"/>
            <p:cNvSpPr/>
            <p:nvPr/>
          </p:nvSpPr>
          <p:spPr bwMode="auto">
            <a:xfrm>
              <a:off x="220" y="1664"/>
              <a:ext cx="18" cy="80"/>
            </a:xfrm>
            <a:custGeom>
              <a:avLst/>
              <a:gdLst>
                <a:gd name="T0" fmla="*/ 4 w 5"/>
                <a:gd name="T1" fmla="*/ 24 h 27"/>
                <a:gd name="T2" fmla="*/ 4 w 5"/>
                <a:gd name="T3" fmla="*/ 24 h 27"/>
                <a:gd name="T4" fmla="*/ 5 w 5"/>
                <a:gd name="T5" fmla="*/ 3 h 27"/>
                <a:gd name="T6" fmla="*/ 1 w 5"/>
                <a:gd name="T7" fmla="*/ 3 h 27"/>
                <a:gd name="T8" fmla="*/ 0 w 5"/>
                <a:gd name="T9" fmla="*/ 14 h 27"/>
                <a:gd name="T10" fmla="*/ 0 w 5"/>
                <a:gd name="T11" fmla="*/ 20 h 27"/>
                <a:gd name="T12" fmla="*/ 0 w 5"/>
                <a:gd name="T13" fmla="*/ 23 h 27"/>
                <a:gd name="T14" fmla="*/ 0 w 5"/>
                <a:gd name="T15" fmla="*/ 24 h 27"/>
                <a:gd name="T16" fmla="*/ 0 w 5"/>
                <a:gd name="T17" fmla="*/ 24 h 27"/>
                <a:gd name="T18" fmla="*/ 4 w 5"/>
                <a:gd name="T19" fmla="*/ 24 h 27"/>
                <a:gd name="T20" fmla="*/ 4 w 5"/>
                <a:gd name="T21" fmla="*/ 24 h 27"/>
                <a:gd name="T22" fmla="*/ 4 w 5"/>
                <a:gd name="T23" fmla="*/ 24 h 27"/>
                <a:gd name="T24" fmla="*/ 4 w 5"/>
                <a:gd name="T2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7">
                  <a:moveTo>
                    <a:pt x="4" y="24"/>
                  </a:moveTo>
                  <a:cubicBezTo>
                    <a:pt x="4" y="24"/>
                    <a:pt x="4" y="24"/>
                    <a:pt x="4" y="24"/>
                  </a:cubicBezTo>
                  <a:cubicBezTo>
                    <a:pt x="5" y="17"/>
                    <a:pt x="5" y="9"/>
                    <a:pt x="5" y="3"/>
                  </a:cubicBezTo>
                  <a:cubicBezTo>
                    <a:pt x="5" y="0"/>
                    <a:pt x="1" y="0"/>
                    <a:pt x="1" y="3"/>
                  </a:cubicBezTo>
                  <a:cubicBezTo>
                    <a:pt x="1" y="6"/>
                    <a:pt x="0" y="10"/>
                    <a:pt x="0" y="14"/>
                  </a:cubicBezTo>
                  <a:cubicBezTo>
                    <a:pt x="0" y="16"/>
                    <a:pt x="0" y="18"/>
                    <a:pt x="0" y="20"/>
                  </a:cubicBezTo>
                  <a:cubicBezTo>
                    <a:pt x="0" y="21"/>
                    <a:pt x="0" y="23"/>
                    <a:pt x="0" y="23"/>
                  </a:cubicBezTo>
                  <a:cubicBezTo>
                    <a:pt x="0" y="23"/>
                    <a:pt x="0" y="23"/>
                    <a:pt x="0" y="24"/>
                  </a:cubicBezTo>
                  <a:cubicBezTo>
                    <a:pt x="0" y="24"/>
                    <a:pt x="0" y="24"/>
                    <a:pt x="0" y="24"/>
                  </a:cubicBezTo>
                  <a:cubicBezTo>
                    <a:pt x="0" y="26"/>
                    <a:pt x="4" y="27"/>
                    <a:pt x="4" y="24"/>
                  </a:cubicBezTo>
                  <a:cubicBezTo>
                    <a:pt x="4" y="24"/>
                    <a:pt x="4" y="24"/>
                    <a:pt x="4" y="24"/>
                  </a:cubicBezTo>
                  <a:cubicBezTo>
                    <a:pt x="4" y="24"/>
                    <a:pt x="4" y="24"/>
                    <a:pt x="4" y="24"/>
                  </a:cubicBezTo>
                  <a:cubicBezTo>
                    <a:pt x="4" y="24"/>
                    <a:pt x="4" y="24"/>
                    <a:pt x="4" y="2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02" name="Freeform 21"/>
            <p:cNvSpPr/>
            <p:nvPr/>
          </p:nvSpPr>
          <p:spPr bwMode="auto">
            <a:xfrm>
              <a:off x="206" y="1762"/>
              <a:ext cx="21" cy="101"/>
            </a:xfrm>
            <a:custGeom>
              <a:avLst/>
              <a:gdLst>
                <a:gd name="T0" fmla="*/ 1 w 6"/>
                <a:gd name="T1" fmla="*/ 3 h 34"/>
                <a:gd name="T2" fmla="*/ 1 w 6"/>
                <a:gd name="T3" fmla="*/ 23 h 34"/>
                <a:gd name="T4" fmla="*/ 0 w 6"/>
                <a:gd name="T5" fmla="*/ 25 h 34"/>
                <a:gd name="T6" fmla="*/ 1 w 6"/>
                <a:gd name="T7" fmla="*/ 31 h 34"/>
                <a:gd name="T8" fmla="*/ 6 w 6"/>
                <a:gd name="T9" fmla="*/ 31 h 34"/>
                <a:gd name="T10" fmla="*/ 6 w 6"/>
                <a:gd name="T11" fmla="*/ 3 h 34"/>
                <a:gd name="T12" fmla="*/ 1 w 6"/>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 h="34">
                  <a:moveTo>
                    <a:pt x="1" y="3"/>
                  </a:moveTo>
                  <a:cubicBezTo>
                    <a:pt x="1" y="23"/>
                    <a:pt x="1" y="23"/>
                    <a:pt x="1" y="23"/>
                  </a:cubicBezTo>
                  <a:cubicBezTo>
                    <a:pt x="1" y="24"/>
                    <a:pt x="0" y="24"/>
                    <a:pt x="0" y="25"/>
                  </a:cubicBezTo>
                  <a:cubicBezTo>
                    <a:pt x="1" y="27"/>
                    <a:pt x="1" y="29"/>
                    <a:pt x="1" y="31"/>
                  </a:cubicBezTo>
                  <a:cubicBezTo>
                    <a:pt x="2" y="34"/>
                    <a:pt x="6" y="34"/>
                    <a:pt x="6" y="31"/>
                  </a:cubicBezTo>
                  <a:cubicBezTo>
                    <a:pt x="6" y="3"/>
                    <a:pt x="6" y="3"/>
                    <a:pt x="6" y="3"/>
                  </a:cubicBezTo>
                  <a:cubicBezTo>
                    <a:pt x="6" y="0"/>
                    <a:pt x="1" y="0"/>
                    <a:pt x="1"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03" name="Freeform 22"/>
            <p:cNvSpPr/>
            <p:nvPr/>
          </p:nvSpPr>
          <p:spPr bwMode="auto">
            <a:xfrm>
              <a:off x="213" y="1893"/>
              <a:ext cx="25" cy="86"/>
            </a:xfrm>
            <a:custGeom>
              <a:avLst/>
              <a:gdLst>
                <a:gd name="T0" fmla="*/ 6 w 7"/>
                <a:gd name="T1" fmla="*/ 25 h 29"/>
                <a:gd name="T2" fmla="*/ 5 w 7"/>
                <a:gd name="T3" fmla="*/ 3 h 29"/>
                <a:gd name="T4" fmla="*/ 0 w 7"/>
                <a:gd name="T5" fmla="*/ 3 h 29"/>
                <a:gd name="T6" fmla="*/ 2 w 7"/>
                <a:gd name="T7" fmla="*/ 26 h 29"/>
                <a:gd name="T8" fmla="*/ 6 w 7"/>
                <a:gd name="T9" fmla="*/ 25 h 29"/>
              </a:gdLst>
              <a:ahLst/>
              <a:cxnLst>
                <a:cxn ang="0">
                  <a:pos x="T0" y="T1"/>
                </a:cxn>
                <a:cxn ang="0">
                  <a:pos x="T2" y="T3"/>
                </a:cxn>
                <a:cxn ang="0">
                  <a:pos x="T4" y="T5"/>
                </a:cxn>
                <a:cxn ang="0">
                  <a:pos x="T6" y="T7"/>
                </a:cxn>
                <a:cxn ang="0">
                  <a:pos x="T8" y="T9"/>
                </a:cxn>
              </a:cxnLst>
              <a:rect l="0" t="0" r="r" b="b"/>
              <a:pathLst>
                <a:path w="7" h="29">
                  <a:moveTo>
                    <a:pt x="6" y="25"/>
                  </a:moveTo>
                  <a:cubicBezTo>
                    <a:pt x="4" y="18"/>
                    <a:pt x="5" y="10"/>
                    <a:pt x="5" y="3"/>
                  </a:cubicBezTo>
                  <a:cubicBezTo>
                    <a:pt x="5" y="0"/>
                    <a:pt x="0" y="0"/>
                    <a:pt x="0" y="3"/>
                  </a:cubicBezTo>
                  <a:cubicBezTo>
                    <a:pt x="0" y="10"/>
                    <a:pt x="0" y="19"/>
                    <a:pt x="2" y="26"/>
                  </a:cubicBezTo>
                  <a:cubicBezTo>
                    <a:pt x="2" y="29"/>
                    <a:pt x="7" y="28"/>
                    <a:pt x="6" y="2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04" name="Freeform 23"/>
            <p:cNvSpPr/>
            <p:nvPr/>
          </p:nvSpPr>
          <p:spPr bwMode="auto">
            <a:xfrm>
              <a:off x="213" y="2008"/>
              <a:ext cx="18" cy="89"/>
            </a:xfrm>
            <a:custGeom>
              <a:avLst/>
              <a:gdLst>
                <a:gd name="T0" fmla="*/ 0 w 5"/>
                <a:gd name="T1" fmla="*/ 3 h 30"/>
                <a:gd name="T2" fmla="*/ 0 w 5"/>
                <a:gd name="T3" fmla="*/ 27 h 30"/>
                <a:gd name="T4" fmla="*/ 5 w 5"/>
                <a:gd name="T5" fmla="*/ 27 h 30"/>
                <a:gd name="T6" fmla="*/ 5 w 5"/>
                <a:gd name="T7" fmla="*/ 3 h 30"/>
                <a:gd name="T8" fmla="*/ 0 w 5"/>
                <a:gd name="T9" fmla="*/ 3 h 30"/>
              </a:gdLst>
              <a:ahLst/>
              <a:cxnLst>
                <a:cxn ang="0">
                  <a:pos x="T0" y="T1"/>
                </a:cxn>
                <a:cxn ang="0">
                  <a:pos x="T2" y="T3"/>
                </a:cxn>
                <a:cxn ang="0">
                  <a:pos x="T4" y="T5"/>
                </a:cxn>
                <a:cxn ang="0">
                  <a:pos x="T6" y="T7"/>
                </a:cxn>
                <a:cxn ang="0">
                  <a:pos x="T8" y="T9"/>
                </a:cxn>
              </a:cxnLst>
              <a:rect l="0" t="0" r="r" b="b"/>
              <a:pathLst>
                <a:path w="5" h="30">
                  <a:moveTo>
                    <a:pt x="0" y="3"/>
                  </a:moveTo>
                  <a:cubicBezTo>
                    <a:pt x="0" y="27"/>
                    <a:pt x="0" y="27"/>
                    <a:pt x="0" y="27"/>
                  </a:cubicBezTo>
                  <a:cubicBezTo>
                    <a:pt x="0" y="30"/>
                    <a:pt x="5" y="30"/>
                    <a:pt x="5" y="27"/>
                  </a:cubicBezTo>
                  <a:cubicBezTo>
                    <a:pt x="5" y="3"/>
                    <a:pt x="5" y="3"/>
                    <a:pt x="5" y="3"/>
                  </a:cubicBezTo>
                  <a:cubicBezTo>
                    <a:pt x="5"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05" name="Freeform 24"/>
            <p:cNvSpPr/>
            <p:nvPr/>
          </p:nvSpPr>
          <p:spPr bwMode="auto">
            <a:xfrm>
              <a:off x="217" y="2127"/>
              <a:ext cx="24" cy="89"/>
            </a:xfrm>
            <a:custGeom>
              <a:avLst/>
              <a:gdLst>
                <a:gd name="T0" fmla="*/ 6 w 7"/>
                <a:gd name="T1" fmla="*/ 26 h 30"/>
                <a:gd name="T2" fmla="*/ 5 w 7"/>
                <a:gd name="T3" fmla="*/ 3 h 30"/>
                <a:gd name="T4" fmla="*/ 1 w 7"/>
                <a:gd name="T5" fmla="*/ 3 h 30"/>
                <a:gd name="T6" fmla="*/ 2 w 7"/>
                <a:gd name="T7" fmla="*/ 27 h 30"/>
                <a:gd name="T8" fmla="*/ 6 w 7"/>
                <a:gd name="T9" fmla="*/ 26 h 30"/>
              </a:gdLst>
              <a:ahLst/>
              <a:cxnLst>
                <a:cxn ang="0">
                  <a:pos x="T0" y="T1"/>
                </a:cxn>
                <a:cxn ang="0">
                  <a:pos x="T2" y="T3"/>
                </a:cxn>
                <a:cxn ang="0">
                  <a:pos x="T4" y="T5"/>
                </a:cxn>
                <a:cxn ang="0">
                  <a:pos x="T6" y="T7"/>
                </a:cxn>
                <a:cxn ang="0">
                  <a:pos x="T8" y="T9"/>
                </a:cxn>
              </a:cxnLst>
              <a:rect l="0" t="0" r="r" b="b"/>
              <a:pathLst>
                <a:path w="7" h="30">
                  <a:moveTo>
                    <a:pt x="6" y="26"/>
                  </a:moveTo>
                  <a:cubicBezTo>
                    <a:pt x="4" y="19"/>
                    <a:pt x="5" y="10"/>
                    <a:pt x="5" y="3"/>
                  </a:cubicBezTo>
                  <a:cubicBezTo>
                    <a:pt x="5" y="0"/>
                    <a:pt x="1" y="0"/>
                    <a:pt x="1" y="3"/>
                  </a:cubicBezTo>
                  <a:cubicBezTo>
                    <a:pt x="1" y="11"/>
                    <a:pt x="0" y="20"/>
                    <a:pt x="2" y="27"/>
                  </a:cubicBezTo>
                  <a:cubicBezTo>
                    <a:pt x="2" y="30"/>
                    <a:pt x="7" y="29"/>
                    <a:pt x="6" y="2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06" name="Freeform 25"/>
            <p:cNvSpPr/>
            <p:nvPr/>
          </p:nvSpPr>
          <p:spPr bwMode="auto">
            <a:xfrm>
              <a:off x="224" y="2246"/>
              <a:ext cx="14" cy="109"/>
            </a:xfrm>
            <a:custGeom>
              <a:avLst/>
              <a:gdLst>
                <a:gd name="T0" fmla="*/ 0 w 4"/>
                <a:gd name="T1" fmla="*/ 3 h 37"/>
                <a:gd name="T2" fmla="*/ 0 w 4"/>
                <a:gd name="T3" fmla="*/ 34 h 37"/>
                <a:gd name="T4" fmla="*/ 4 w 4"/>
                <a:gd name="T5" fmla="*/ 34 h 37"/>
                <a:gd name="T6" fmla="*/ 4 w 4"/>
                <a:gd name="T7" fmla="*/ 3 h 37"/>
                <a:gd name="T8" fmla="*/ 0 w 4"/>
                <a:gd name="T9" fmla="*/ 3 h 37"/>
              </a:gdLst>
              <a:ahLst/>
              <a:cxnLst>
                <a:cxn ang="0">
                  <a:pos x="T0" y="T1"/>
                </a:cxn>
                <a:cxn ang="0">
                  <a:pos x="T2" y="T3"/>
                </a:cxn>
                <a:cxn ang="0">
                  <a:pos x="T4" y="T5"/>
                </a:cxn>
                <a:cxn ang="0">
                  <a:pos x="T6" y="T7"/>
                </a:cxn>
                <a:cxn ang="0">
                  <a:pos x="T8" y="T9"/>
                </a:cxn>
              </a:cxnLst>
              <a:rect l="0" t="0" r="r" b="b"/>
              <a:pathLst>
                <a:path w="4" h="37">
                  <a:moveTo>
                    <a:pt x="0" y="3"/>
                  </a:moveTo>
                  <a:cubicBezTo>
                    <a:pt x="0" y="34"/>
                    <a:pt x="0" y="34"/>
                    <a:pt x="0" y="34"/>
                  </a:cubicBezTo>
                  <a:cubicBezTo>
                    <a:pt x="0" y="37"/>
                    <a:pt x="4" y="37"/>
                    <a:pt x="4" y="34"/>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07" name="Freeform 26"/>
            <p:cNvSpPr/>
            <p:nvPr/>
          </p:nvSpPr>
          <p:spPr bwMode="auto">
            <a:xfrm>
              <a:off x="210" y="2370"/>
              <a:ext cx="28" cy="107"/>
            </a:xfrm>
            <a:custGeom>
              <a:avLst/>
              <a:gdLst>
                <a:gd name="T0" fmla="*/ 7 w 8"/>
                <a:gd name="T1" fmla="*/ 3 h 36"/>
                <a:gd name="T2" fmla="*/ 3 w 8"/>
                <a:gd name="T3" fmla="*/ 3 h 36"/>
                <a:gd name="T4" fmla="*/ 0 w 8"/>
                <a:gd name="T5" fmla="*/ 32 h 36"/>
                <a:gd name="T6" fmla="*/ 5 w 8"/>
                <a:gd name="T7" fmla="*/ 33 h 36"/>
                <a:gd name="T8" fmla="*/ 7 w 8"/>
                <a:gd name="T9" fmla="*/ 3 h 36"/>
              </a:gdLst>
              <a:ahLst/>
              <a:cxnLst>
                <a:cxn ang="0">
                  <a:pos x="T0" y="T1"/>
                </a:cxn>
                <a:cxn ang="0">
                  <a:pos x="T2" y="T3"/>
                </a:cxn>
                <a:cxn ang="0">
                  <a:pos x="T4" y="T5"/>
                </a:cxn>
                <a:cxn ang="0">
                  <a:pos x="T6" y="T7"/>
                </a:cxn>
                <a:cxn ang="0">
                  <a:pos x="T8" y="T9"/>
                </a:cxn>
              </a:cxnLst>
              <a:rect l="0" t="0" r="r" b="b"/>
              <a:pathLst>
                <a:path w="8" h="36">
                  <a:moveTo>
                    <a:pt x="7" y="3"/>
                  </a:moveTo>
                  <a:cubicBezTo>
                    <a:pt x="7" y="0"/>
                    <a:pt x="3" y="0"/>
                    <a:pt x="3" y="3"/>
                  </a:cubicBezTo>
                  <a:cubicBezTo>
                    <a:pt x="3" y="12"/>
                    <a:pt x="4" y="23"/>
                    <a:pt x="0" y="32"/>
                  </a:cubicBezTo>
                  <a:cubicBezTo>
                    <a:pt x="0" y="35"/>
                    <a:pt x="4" y="36"/>
                    <a:pt x="5" y="33"/>
                  </a:cubicBezTo>
                  <a:cubicBezTo>
                    <a:pt x="8" y="24"/>
                    <a:pt x="7" y="12"/>
                    <a:pt x="7"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08" name="Freeform 27"/>
            <p:cNvSpPr/>
            <p:nvPr/>
          </p:nvSpPr>
          <p:spPr bwMode="auto">
            <a:xfrm>
              <a:off x="213" y="2492"/>
              <a:ext cx="28" cy="83"/>
            </a:xfrm>
            <a:custGeom>
              <a:avLst/>
              <a:gdLst>
                <a:gd name="T0" fmla="*/ 5 w 8"/>
                <a:gd name="T1" fmla="*/ 23 h 28"/>
                <a:gd name="T2" fmla="*/ 5 w 8"/>
                <a:gd name="T3" fmla="*/ 3 h 28"/>
                <a:gd name="T4" fmla="*/ 0 w 8"/>
                <a:gd name="T5" fmla="*/ 3 h 28"/>
                <a:gd name="T6" fmla="*/ 0 w 8"/>
                <a:gd name="T7" fmla="*/ 19 h 28"/>
                <a:gd name="T8" fmla="*/ 4 w 8"/>
                <a:gd name="T9" fmla="*/ 27 h 28"/>
                <a:gd name="T10" fmla="*/ 5 w 8"/>
                <a:gd name="T11" fmla="*/ 23 h 28"/>
              </a:gdLst>
              <a:ahLst/>
              <a:cxnLst>
                <a:cxn ang="0">
                  <a:pos x="T0" y="T1"/>
                </a:cxn>
                <a:cxn ang="0">
                  <a:pos x="T2" y="T3"/>
                </a:cxn>
                <a:cxn ang="0">
                  <a:pos x="T4" y="T5"/>
                </a:cxn>
                <a:cxn ang="0">
                  <a:pos x="T6" y="T7"/>
                </a:cxn>
                <a:cxn ang="0">
                  <a:pos x="T8" y="T9"/>
                </a:cxn>
                <a:cxn ang="0">
                  <a:pos x="T10" y="T11"/>
                </a:cxn>
              </a:cxnLst>
              <a:rect l="0" t="0" r="r" b="b"/>
              <a:pathLst>
                <a:path w="8" h="28">
                  <a:moveTo>
                    <a:pt x="5" y="23"/>
                  </a:moveTo>
                  <a:cubicBezTo>
                    <a:pt x="4" y="23"/>
                    <a:pt x="5" y="5"/>
                    <a:pt x="5" y="3"/>
                  </a:cubicBezTo>
                  <a:cubicBezTo>
                    <a:pt x="5" y="0"/>
                    <a:pt x="0" y="0"/>
                    <a:pt x="0" y="3"/>
                  </a:cubicBezTo>
                  <a:cubicBezTo>
                    <a:pt x="0" y="8"/>
                    <a:pt x="0" y="14"/>
                    <a:pt x="0" y="19"/>
                  </a:cubicBezTo>
                  <a:cubicBezTo>
                    <a:pt x="1" y="22"/>
                    <a:pt x="1" y="27"/>
                    <a:pt x="4" y="27"/>
                  </a:cubicBezTo>
                  <a:cubicBezTo>
                    <a:pt x="7" y="28"/>
                    <a:pt x="8" y="23"/>
                    <a:pt x="5" y="2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09" name="Freeform 28"/>
            <p:cNvSpPr/>
            <p:nvPr/>
          </p:nvSpPr>
          <p:spPr bwMode="auto">
            <a:xfrm>
              <a:off x="213" y="2614"/>
              <a:ext cx="28" cy="89"/>
            </a:xfrm>
            <a:custGeom>
              <a:avLst/>
              <a:gdLst>
                <a:gd name="T0" fmla="*/ 3 w 8"/>
                <a:gd name="T1" fmla="*/ 2 h 30"/>
                <a:gd name="T2" fmla="*/ 2 w 8"/>
                <a:gd name="T3" fmla="*/ 27 h 30"/>
                <a:gd name="T4" fmla="*/ 6 w 8"/>
                <a:gd name="T5" fmla="*/ 27 h 30"/>
                <a:gd name="T6" fmla="*/ 7 w 8"/>
                <a:gd name="T7" fmla="*/ 4 h 30"/>
                <a:gd name="T8" fmla="*/ 3 w 8"/>
                <a:gd name="T9" fmla="*/ 2 h 30"/>
              </a:gdLst>
              <a:ahLst/>
              <a:cxnLst>
                <a:cxn ang="0">
                  <a:pos x="T0" y="T1"/>
                </a:cxn>
                <a:cxn ang="0">
                  <a:pos x="T2" y="T3"/>
                </a:cxn>
                <a:cxn ang="0">
                  <a:pos x="T4" y="T5"/>
                </a:cxn>
                <a:cxn ang="0">
                  <a:pos x="T6" y="T7"/>
                </a:cxn>
                <a:cxn ang="0">
                  <a:pos x="T8" y="T9"/>
                </a:cxn>
              </a:cxnLst>
              <a:rect l="0" t="0" r="r" b="b"/>
              <a:pathLst>
                <a:path w="8" h="30">
                  <a:moveTo>
                    <a:pt x="3" y="2"/>
                  </a:moveTo>
                  <a:cubicBezTo>
                    <a:pt x="0" y="10"/>
                    <a:pt x="1" y="19"/>
                    <a:pt x="2" y="27"/>
                  </a:cubicBezTo>
                  <a:cubicBezTo>
                    <a:pt x="2" y="30"/>
                    <a:pt x="6" y="30"/>
                    <a:pt x="6" y="27"/>
                  </a:cubicBezTo>
                  <a:cubicBezTo>
                    <a:pt x="6" y="20"/>
                    <a:pt x="4" y="11"/>
                    <a:pt x="7" y="4"/>
                  </a:cubicBezTo>
                  <a:cubicBezTo>
                    <a:pt x="8" y="1"/>
                    <a:pt x="4" y="0"/>
                    <a:pt x="3"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10" name="Freeform 29"/>
            <p:cNvSpPr/>
            <p:nvPr/>
          </p:nvSpPr>
          <p:spPr bwMode="auto">
            <a:xfrm>
              <a:off x="217" y="2735"/>
              <a:ext cx="21" cy="107"/>
            </a:xfrm>
            <a:custGeom>
              <a:avLst/>
              <a:gdLst>
                <a:gd name="T0" fmla="*/ 6 w 6"/>
                <a:gd name="T1" fmla="*/ 3 h 36"/>
                <a:gd name="T2" fmla="*/ 2 w 6"/>
                <a:gd name="T3" fmla="*/ 3 h 36"/>
                <a:gd name="T4" fmla="*/ 1 w 6"/>
                <a:gd name="T5" fmla="*/ 33 h 36"/>
                <a:gd name="T6" fmla="*/ 5 w 6"/>
                <a:gd name="T7" fmla="*/ 33 h 36"/>
                <a:gd name="T8" fmla="*/ 6 w 6"/>
                <a:gd name="T9" fmla="*/ 3 h 36"/>
              </a:gdLst>
              <a:ahLst/>
              <a:cxnLst>
                <a:cxn ang="0">
                  <a:pos x="T0" y="T1"/>
                </a:cxn>
                <a:cxn ang="0">
                  <a:pos x="T2" y="T3"/>
                </a:cxn>
                <a:cxn ang="0">
                  <a:pos x="T4" y="T5"/>
                </a:cxn>
                <a:cxn ang="0">
                  <a:pos x="T6" y="T7"/>
                </a:cxn>
                <a:cxn ang="0">
                  <a:pos x="T8" y="T9"/>
                </a:cxn>
              </a:cxnLst>
              <a:rect l="0" t="0" r="r" b="b"/>
              <a:pathLst>
                <a:path w="6" h="36">
                  <a:moveTo>
                    <a:pt x="6" y="3"/>
                  </a:moveTo>
                  <a:cubicBezTo>
                    <a:pt x="6" y="0"/>
                    <a:pt x="2" y="0"/>
                    <a:pt x="2" y="3"/>
                  </a:cubicBezTo>
                  <a:cubicBezTo>
                    <a:pt x="1" y="13"/>
                    <a:pt x="0" y="23"/>
                    <a:pt x="1" y="33"/>
                  </a:cubicBezTo>
                  <a:cubicBezTo>
                    <a:pt x="1" y="36"/>
                    <a:pt x="5" y="36"/>
                    <a:pt x="5" y="33"/>
                  </a:cubicBezTo>
                  <a:cubicBezTo>
                    <a:pt x="4" y="23"/>
                    <a:pt x="6" y="13"/>
                    <a:pt x="6"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11" name="Freeform 30"/>
            <p:cNvSpPr/>
            <p:nvPr/>
          </p:nvSpPr>
          <p:spPr bwMode="auto">
            <a:xfrm>
              <a:off x="210" y="2860"/>
              <a:ext cx="28" cy="104"/>
            </a:xfrm>
            <a:custGeom>
              <a:avLst/>
              <a:gdLst>
                <a:gd name="T0" fmla="*/ 8 w 8"/>
                <a:gd name="T1" fmla="*/ 3 h 35"/>
                <a:gd name="T2" fmla="*/ 4 w 8"/>
                <a:gd name="T3" fmla="*/ 3 h 35"/>
                <a:gd name="T4" fmla="*/ 3 w 8"/>
                <a:gd name="T5" fmla="*/ 32 h 35"/>
                <a:gd name="T6" fmla="*/ 7 w 8"/>
                <a:gd name="T7" fmla="*/ 31 h 35"/>
                <a:gd name="T8" fmla="*/ 8 w 8"/>
                <a:gd name="T9" fmla="*/ 3 h 35"/>
              </a:gdLst>
              <a:ahLst/>
              <a:cxnLst>
                <a:cxn ang="0">
                  <a:pos x="T0" y="T1"/>
                </a:cxn>
                <a:cxn ang="0">
                  <a:pos x="T2" y="T3"/>
                </a:cxn>
                <a:cxn ang="0">
                  <a:pos x="T4" y="T5"/>
                </a:cxn>
                <a:cxn ang="0">
                  <a:pos x="T6" y="T7"/>
                </a:cxn>
                <a:cxn ang="0">
                  <a:pos x="T8" y="T9"/>
                </a:cxn>
              </a:cxnLst>
              <a:rect l="0" t="0" r="r" b="b"/>
              <a:pathLst>
                <a:path w="8" h="35">
                  <a:moveTo>
                    <a:pt x="8" y="3"/>
                  </a:moveTo>
                  <a:cubicBezTo>
                    <a:pt x="8" y="0"/>
                    <a:pt x="4" y="0"/>
                    <a:pt x="4" y="3"/>
                  </a:cubicBezTo>
                  <a:cubicBezTo>
                    <a:pt x="3" y="13"/>
                    <a:pt x="0" y="23"/>
                    <a:pt x="3" y="32"/>
                  </a:cubicBezTo>
                  <a:cubicBezTo>
                    <a:pt x="3" y="35"/>
                    <a:pt x="8" y="34"/>
                    <a:pt x="7" y="31"/>
                  </a:cubicBezTo>
                  <a:cubicBezTo>
                    <a:pt x="5" y="22"/>
                    <a:pt x="8" y="12"/>
                    <a:pt x="8"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12" name="Freeform 31"/>
            <p:cNvSpPr/>
            <p:nvPr/>
          </p:nvSpPr>
          <p:spPr bwMode="auto">
            <a:xfrm>
              <a:off x="206" y="3014"/>
              <a:ext cx="25" cy="98"/>
            </a:xfrm>
            <a:custGeom>
              <a:avLst/>
              <a:gdLst>
                <a:gd name="T0" fmla="*/ 6 w 7"/>
                <a:gd name="T1" fmla="*/ 24 h 33"/>
                <a:gd name="T2" fmla="*/ 5 w 7"/>
                <a:gd name="T3" fmla="*/ 3 h 33"/>
                <a:gd name="T4" fmla="*/ 0 w 7"/>
                <a:gd name="T5" fmla="*/ 3 h 33"/>
                <a:gd name="T6" fmla="*/ 1 w 7"/>
                <a:gd name="T7" fmla="*/ 30 h 33"/>
                <a:gd name="T8" fmla="*/ 6 w 7"/>
                <a:gd name="T9" fmla="*/ 32 h 33"/>
                <a:gd name="T10" fmla="*/ 7 w 7"/>
                <a:gd name="T11" fmla="*/ 26 h 33"/>
                <a:gd name="T12" fmla="*/ 6 w 7"/>
                <a:gd name="T13" fmla="*/ 24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6" y="24"/>
                  </a:moveTo>
                  <a:cubicBezTo>
                    <a:pt x="6" y="17"/>
                    <a:pt x="6" y="10"/>
                    <a:pt x="5" y="3"/>
                  </a:cubicBezTo>
                  <a:cubicBezTo>
                    <a:pt x="5" y="0"/>
                    <a:pt x="0" y="0"/>
                    <a:pt x="0" y="3"/>
                  </a:cubicBezTo>
                  <a:cubicBezTo>
                    <a:pt x="1" y="12"/>
                    <a:pt x="1" y="21"/>
                    <a:pt x="1" y="30"/>
                  </a:cubicBezTo>
                  <a:cubicBezTo>
                    <a:pt x="1" y="33"/>
                    <a:pt x="4" y="33"/>
                    <a:pt x="6" y="32"/>
                  </a:cubicBezTo>
                  <a:cubicBezTo>
                    <a:pt x="7" y="30"/>
                    <a:pt x="7" y="28"/>
                    <a:pt x="7" y="26"/>
                  </a:cubicBezTo>
                  <a:cubicBezTo>
                    <a:pt x="7" y="25"/>
                    <a:pt x="7" y="25"/>
                    <a:pt x="6" y="2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13" name="Freeform 32"/>
            <p:cNvSpPr/>
            <p:nvPr/>
          </p:nvSpPr>
          <p:spPr bwMode="auto">
            <a:xfrm>
              <a:off x="210" y="3166"/>
              <a:ext cx="24" cy="92"/>
            </a:xfrm>
            <a:custGeom>
              <a:avLst/>
              <a:gdLst>
                <a:gd name="T0" fmla="*/ 3 w 7"/>
                <a:gd name="T1" fmla="*/ 3 h 31"/>
                <a:gd name="T2" fmla="*/ 2 w 7"/>
                <a:gd name="T3" fmla="*/ 17 h 31"/>
                <a:gd name="T4" fmla="*/ 1 w 7"/>
                <a:gd name="T5" fmla="*/ 24 h 31"/>
                <a:gd name="T6" fmla="*/ 1 w 7"/>
                <a:gd name="T7" fmla="*/ 27 h 31"/>
                <a:gd name="T8" fmla="*/ 0 w 7"/>
                <a:gd name="T9" fmla="*/ 28 h 31"/>
                <a:gd name="T10" fmla="*/ 1 w 7"/>
                <a:gd name="T11" fmla="*/ 29 h 31"/>
                <a:gd name="T12" fmla="*/ 4 w 7"/>
                <a:gd name="T13" fmla="*/ 30 h 31"/>
                <a:gd name="T14" fmla="*/ 6 w 7"/>
                <a:gd name="T15" fmla="*/ 20 h 31"/>
                <a:gd name="T16" fmla="*/ 7 w 7"/>
                <a:gd name="T17" fmla="*/ 3 h 31"/>
                <a:gd name="T18" fmla="*/ 3 w 7"/>
                <a:gd name="T19"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1">
                  <a:moveTo>
                    <a:pt x="3" y="3"/>
                  </a:moveTo>
                  <a:cubicBezTo>
                    <a:pt x="2" y="7"/>
                    <a:pt x="2" y="12"/>
                    <a:pt x="2" y="17"/>
                  </a:cubicBezTo>
                  <a:cubicBezTo>
                    <a:pt x="1" y="19"/>
                    <a:pt x="1" y="22"/>
                    <a:pt x="1" y="24"/>
                  </a:cubicBezTo>
                  <a:cubicBezTo>
                    <a:pt x="1" y="25"/>
                    <a:pt x="0" y="27"/>
                    <a:pt x="1" y="27"/>
                  </a:cubicBezTo>
                  <a:cubicBezTo>
                    <a:pt x="0" y="27"/>
                    <a:pt x="0" y="28"/>
                    <a:pt x="0" y="28"/>
                  </a:cubicBezTo>
                  <a:cubicBezTo>
                    <a:pt x="0" y="28"/>
                    <a:pt x="0" y="29"/>
                    <a:pt x="1" y="29"/>
                  </a:cubicBezTo>
                  <a:cubicBezTo>
                    <a:pt x="1" y="30"/>
                    <a:pt x="3" y="31"/>
                    <a:pt x="4" y="30"/>
                  </a:cubicBezTo>
                  <a:cubicBezTo>
                    <a:pt x="6" y="28"/>
                    <a:pt x="6" y="23"/>
                    <a:pt x="6" y="20"/>
                  </a:cubicBezTo>
                  <a:cubicBezTo>
                    <a:pt x="6" y="14"/>
                    <a:pt x="7" y="9"/>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14" name="Freeform 33"/>
            <p:cNvSpPr/>
            <p:nvPr/>
          </p:nvSpPr>
          <p:spPr bwMode="auto">
            <a:xfrm>
              <a:off x="213" y="3290"/>
              <a:ext cx="28" cy="101"/>
            </a:xfrm>
            <a:custGeom>
              <a:avLst/>
              <a:gdLst>
                <a:gd name="T0" fmla="*/ 7 w 8"/>
                <a:gd name="T1" fmla="*/ 25 h 34"/>
                <a:gd name="T2" fmla="*/ 5 w 8"/>
                <a:gd name="T3" fmla="*/ 3 h 34"/>
                <a:gd name="T4" fmla="*/ 0 w 8"/>
                <a:gd name="T5" fmla="*/ 3 h 34"/>
                <a:gd name="T6" fmla="*/ 2 w 8"/>
                <a:gd name="T7" fmla="*/ 17 h 34"/>
                <a:gd name="T8" fmla="*/ 3 w 8"/>
                <a:gd name="T9" fmla="*/ 25 h 34"/>
                <a:gd name="T10" fmla="*/ 3 w 8"/>
                <a:gd name="T11" fmla="*/ 29 h 34"/>
                <a:gd name="T12" fmla="*/ 3 w 8"/>
                <a:gd name="T13" fmla="*/ 29 h 34"/>
                <a:gd name="T14" fmla="*/ 3 w 8"/>
                <a:gd name="T15" fmla="*/ 31 h 34"/>
                <a:gd name="T16" fmla="*/ 7 w 8"/>
                <a:gd name="T17" fmla="*/ 32 h 34"/>
                <a:gd name="T18" fmla="*/ 7 w 8"/>
                <a:gd name="T19"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7" y="25"/>
                  </a:moveTo>
                  <a:cubicBezTo>
                    <a:pt x="7" y="18"/>
                    <a:pt x="5" y="10"/>
                    <a:pt x="5" y="3"/>
                  </a:cubicBezTo>
                  <a:cubicBezTo>
                    <a:pt x="5" y="0"/>
                    <a:pt x="0" y="0"/>
                    <a:pt x="0" y="3"/>
                  </a:cubicBezTo>
                  <a:cubicBezTo>
                    <a:pt x="1" y="8"/>
                    <a:pt x="1" y="12"/>
                    <a:pt x="2" y="17"/>
                  </a:cubicBezTo>
                  <a:cubicBezTo>
                    <a:pt x="2" y="20"/>
                    <a:pt x="3" y="23"/>
                    <a:pt x="3" y="25"/>
                  </a:cubicBezTo>
                  <a:cubicBezTo>
                    <a:pt x="3" y="27"/>
                    <a:pt x="3" y="28"/>
                    <a:pt x="3" y="29"/>
                  </a:cubicBezTo>
                  <a:cubicBezTo>
                    <a:pt x="3" y="29"/>
                    <a:pt x="3" y="29"/>
                    <a:pt x="3" y="29"/>
                  </a:cubicBezTo>
                  <a:cubicBezTo>
                    <a:pt x="3" y="30"/>
                    <a:pt x="2" y="31"/>
                    <a:pt x="3" y="31"/>
                  </a:cubicBezTo>
                  <a:cubicBezTo>
                    <a:pt x="4" y="33"/>
                    <a:pt x="6" y="34"/>
                    <a:pt x="7" y="32"/>
                  </a:cubicBezTo>
                  <a:cubicBezTo>
                    <a:pt x="8" y="30"/>
                    <a:pt x="8" y="28"/>
                    <a:pt x="7" y="2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15" name="Freeform 34"/>
            <p:cNvSpPr/>
            <p:nvPr/>
          </p:nvSpPr>
          <p:spPr bwMode="auto">
            <a:xfrm>
              <a:off x="217" y="3427"/>
              <a:ext cx="28" cy="110"/>
            </a:xfrm>
            <a:custGeom>
              <a:avLst/>
              <a:gdLst>
                <a:gd name="T0" fmla="*/ 6 w 8"/>
                <a:gd name="T1" fmla="*/ 30 h 37"/>
                <a:gd name="T2" fmla="*/ 6 w 8"/>
                <a:gd name="T3" fmla="*/ 29 h 37"/>
                <a:gd name="T4" fmla="*/ 6 w 8"/>
                <a:gd name="T5" fmla="*/ 20 h 37"/>
                <a:gd name="T6" fmla="*/ 7 w 8"/>
                <a:gd name="T7" fmla="*/ 4 h 37"/>
                <a:gd name="T8" fmla="*/ 3 w 8"/>
                <a:gd name="T9" fmla="*/ 3 h 37"/>
                <a:gd name="T10" fmla="*/ 1 w 8"/>
                <a:gd name="T11" fmla="*/ 20 h 37"/>
                <a:gd name="T12" fmla="*/ 3 w 8"/>
                <a:gd name="T13" fmla="*/ 35 h 37"/>
                <a:gd name="T14" fmla="*/ 7 w 8"/>
                <a:gd name="T15" fmla="*/ 33 h 37"/>
                <a:gd name="T16" fmla="*/ 6 w 8"/>
                <a:gd name="T17"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7">
                  <a:moveTo>
                    <a:pt x="6" y="30"/>
                  </a:moveTo>
                  <a:cubicBezTo>
                    <a:pt x="6" y="30"/>
                    <a:pt x="6" y="29"/>
                    <a:pt x="6" y="29"/>
                  </a:cubicBezTo>
                  <a:cubicBezTo>
                    <a:pt x="5" y="26"/>
                    <a:pt x="6" y="22"/>
                    <a:pt x="6" y="20"/>
                  </a:cubicBezTo>
                  <a:cubicBezTo>
                    <a:pt x="6" y="15"/>
                    <a:pt x="6" y="9"/>
                    <a:pt x="7" y="4"/>
                  </a:cubicBezTo>
                  <a:cubicBezTo>
                    <a:pt x="8" y="1"/>
                    <a:pt x="3" y="0"/>
                    <a:pt x="3" y="3"/>
                  </a:cubicBezTo>
                  <a:cubicBezTo>
                    <a:pt x="2" y="8"/>
                    <a:pt x="1" y="14"/>
                    <a:pt x="1" y="20"/>
                  </a:cubicBezTo>
                  <a:cubicBezTo>
                    <a:pt x="1" y="24"/>
                    <a:pt x="0" y="32"/>
                    <a:pt x="3" y="35"/>
                  </a:cubicBezTo>
                  <a:cubicBezTo>
                    <a:pt x="5" y="37"/>
                    <a:pt x="8" y="35"/>
                    <a:pt x="7" y="33"/>
                  </a:cubicBezTo>
                  <a:cubicBezTo>
                    <a:pt x="7" y="32"/>
                    <a:pt x="6" y="31"/>
                    <a:pt x="6" y="3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16" name="Freeform 35"/>
            <p:cNvSpPr/>
            <p:nvPr/>
          </p:nvSpPr>
          <p:spPr bwMode="auto">
            <a:xfrm>
              <a:off x="217" y="3590"/>
              <a:ext cx="24" cy="92"/>
            </a:xfrm>
            <a:custGeom>
              <a:avLst/>
              <a:gdLst>
                <a:gd name="T0" fmla="*/ 6 w 7"/>
                <a:gd name="T1" fmla="*/ 27 h 31"/>
                <a:gd name="T2" fmla="*/ 5 w 7"/>
                <a:gd name="T3" fmla="*/ 3 h 31"/>
                <a:gd name="T4" fmla="*/ 1 w 7"/>
                <a:gd name="T5" fmla="*/ 3 h 31"/>
                <a:gd name="T6" fmla="*/ 2 w 7"/>
                <a:gd name="T7" fmla="*/ 28 h 31"/>
                <a:gd name="T8" fmla="*/ 6 w 7"/>
                <a:gd name="T9" fmla="*/ 27 h 31"/>
              </a:gdLst>
              <a:ahLst/>
              <a:cxnLst>
                <a:cxn ang="0">
                  <a:pos x="T0" y="T1"/>
                </a:cxn>
                <a:cxn ang="0">
                  <a:pos x="T2" y="T3"/>
                </a:cxn>
                <a:cxn ang="0">
                  <a:pos x="T4" y="T5"/>
                </a:cxn>
                <a:cxn ang="0">
                  <a:pos x="T6" y="T7"/>
                </a:cxn>
                <a:cxn ang="0">
                  <a:pos x="T8" y="T9"/>
                </a:cxn>
              </a:cxnLst>
              <a:rect l="0" t="0" r="r" b="b"/>
              <a:pathLst>
                <a:path w="7" h="31">
                  <a:moveTo>
                    <a:pt x="6" y="27"/>
                  </a:moveTo>
                  <a:cubicBezTo>
                    <a:pt x="4" y="19"/>
                    <a:pt x="5" y="11"/>
                    <a:pt x="5" y="3"/>
                  </a:cubicBezTo>
                  <a:cubicBezTo>
                    <a:pt x="5" y="0"/>
                    <a:pt x="1" y="0"/>
                    <a:pt x="1" y="3"/>
                  </a:cubicBezTo>
                  <a:cubicBezTo>
                    <a:pt x="1" y="11"/>
                    <a:pt x="0" y="20"/>
                    <a:pt x="2" y="28"/>
                  </a:cubicBezTo>
                  <a:cubicBezTo>
                    <a:pt x="2" y="31"/>
                    <a:pt x="7" y="30"/>
                    <a:pt x="6" y="2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17" name="Freeform 36"/>
            <p:cNvSpPr/>
            <p:nvPr/>
          </p:nvSpPr>
          <p:spPr bwMode="auto">
            <a:xfrm>
              <a:off x="217" y="3721"/>
              <a:ext cx="24" cy="95"/>
            </a:xfrm>
            <a:custGeom>
              <a:avLst/>
              <a:gdLst>
                <a:gd name="T0" fmla="*/ 2 w 7"/>
                <a:gd name="T1" fmla="*/ 3 h 32"/>
                <a:gd name="T2" fmla="*/ 1 w 7"/>
                <a:gd name="T3" fmla="*/ 29 h 32"/>
                <a:gd name="T4" fmla="*/ 5 w 7"/>
                <a:gd name="T5" fmla="*/ 29 h 32"/>
                <a:gd name="T6" fmla="*/ 6 w 7"/>
                <a:gd name="T7" fmla="*/ 3 h 32"/>
                <a:gd name="T8" fmla="*/ 2 w 7"/>
                <a:gd name="T9" fmla="*/ 3 h 32"/>
              </a:gdLst>
              <a:ahLst/>
              <a:cxnLst>
                <a:cxn ang="0">
                  <a:pos x="T0" y="T1"/>
                </a:cxn>
                <a:cxn ang="0">
                  <a:pos x="T2" y="T3"/>
                </a:cxn>
                <a:cxn ang="0">
                  <a:pos x="T4" y="T5"/>
                </a:cxn>
                <a:cxn ang="0">
                  <a:pos x="T6" y="T7"/>
                </a:cxn>
                <a:cxn ang="0">
                  <a:pos x="T8" y="T9"/>
                </a:cxn>
              </a:cxnLst>
              <a:rect l="0" t="0" r="r" b="b"/>
              <a:pathLst>
                <a:path w="7" h="32">
                  <a:moveTo>
                    <a:pt x="2" y="3"/>
                  </a:moveTo>
                  <a:cubicBezTo>
                    <a:pt x="0" y="12"/>
                    <a:pt x="1" y="20"/>
                    <a:pt x="1" y="29"/>
                  </a:cubicBezTo>
                  <a:cubicBezTo>
                    <a:pt x="1" y="32"/>
                    <a:pt x="5" y="32"/>
                    <a:pt x="5" y="29"/>
                  </a:cubicBezTo>
                  <a:cubicBezTo>
                    <a:pt x="5" y="20"/>
                    <a:pt x="5" y="12"/>
                    <a:pt x="6" y="3"/>
                  </a:cubicBezTo>
                  <a:cubicBezTo>
                    <a:pt x="7"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18" name="Freeform 37"/>
            <p:cNvSpPr/>
            <p:nvPr/>
          </p:nvSpPr>
          <p:spPr bwMode="auto">
            <a:xfrm>
              <a:off x="210" y="3842"/>
              <a:ext cx="28" cy="95"/>
            </a:xfrm>
            <a:custGeom>
              <a:avLst/>
              <a:gdLst>
                <a:gd name="T0" fmla="*/ 7 w 8"/>
                <a:gd name="T1" fmla="*/ 28 h 32"/>
                <a:gd name="T2" fmla="*/ 6 w 8"/>
                <a:gd name="T3" fmla="*/ 3 h 32"/>
                <a:gd name="T4" fmla="*/ 1 w 8"/>
                <a:gd name="T5" fmla="*/ 3 h 32"/>
                <a:gd name="T6" fmla="*/ 3 w 8"/>
                <a:gd name="T7" fmla="*/ 29 h 32"/>
                <a:gd name="T8" fmla="*/ 7 w 8"/>
                <a:gd name="T9" fmla="*/ 28 h 32"/>
              </a:gdLst>
              <a:ahLst/>
              <a:cxnLst>
                <a:cxn ang="0">
                  <a:pos x="T0" y="T1"/>
                </a:cxn>
                <a:cxn ang="0">
                  <a:pos x="T2" y="T3"/>
                </a:cxn>
                <a:cxn ang="0">
                  <a:pos x="T4" y="T5"/>
                </a:cxn>
                <a:cxn ang="0">
                  <a:pos x="T6" y="T7"/>
                </a:cxn>
                <a:cxn ang="0">
                  <a:pos x="T8" y="T9"/>
                </a:cxn>
              </a:cxnLst>
              <a:rect l="0" t="0" r="r" b="b"/>
              <a:pathLst>
                <a:path w="8" h="32">
                  <a:moveTo>
                    <a:pt x="7" y="28"/>
                  </a:moveTo>
                  <a:cubicBezTo>
                    <a:pt x="5" y="21"/>
                    <a:pt x="6" y="11"/>
                    <a:pt x="6" y="3"/>
                  </a:cubicBezTo>
                  <a:cubicBezTo>
                    <a:pt x="6" y="0"/>
                    <a:pt x="1" y="0"/>
                    <a:pt x="1" y="3"/>
                  </a:cubicBezTo>
                  <a:cubicBezTo>
                    <a:pt x="1" y="12"/>
                    <a:pt x="0" y="21"/>
                    <a:pt x="3" y="29"/>
                  </a:cubicBezTo>
                  <a:cubicBezTo>
                    <a:pt x="3" y="32"/>
                    <a:pt x="8" y="31"/>
                    <a:pt x="7"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19" name="Freeform 38"/>
            <p:cNvSpPr/>
            <p:nvPr/>
          </p:nvSpPr>
          <p:spPr bwMode="auto">
            <a:xfrm>
              <a:off x="217" y="3967"/>
              <a:ext cx="24" cy="56"/>
            </a:xfrm>
            <a:custGeom>
              <a:avLst/>
              <a:gdLst>
                <a:gd name="T0" fmla="*/ 6 w 7"/>
                <a:gd name="T1" fmla="*/ 15 h 19"/>
                <a:gd name="T2" fmla="*/ 5 w 7"/>
                <a:gd name="T3" fmla="*/ 3 h 19"/>
                <a:gd name="T4" fmla="*/ 1 w 7"/>
                <a:gd name="T5" fmla="*/ 3 h 19"/>
                <a:gd name="T6" fmla="*/ 2 w 7"/>
                <a:gd name="T7" fmla="*/ 16 h 19"/>
                <a:gd name="T8" fmla="*/ 6 w 7"/>
                <a:gd name="T9" fmla="*/ 15 h 19"/>
              </a:gdLst>
              <a:ahLst/>
              <a:cxnLst>
                <a:cxn ang="0">
                  <a:pos x="T0" y="T1"/>
                </a:cxn>
                <a:cxn ang="0">
                  <a:pos x="T2" y="T3"/>
                </a:cxn>
                <a:cxn ang="0">
                  <a:pos x="T4" y="T5"/>
                </a:cxn>
                <a:cxn ang="0">
                  <a:pos x="T6" y="T7"/>
                </a:cxn>
                <a:cxn ang="0">
                  <a:pos x="T8" y="T9"/>
                </a:cxn>
              </a:cxnLst>
              <a:rect l="0" t="0" r="r" b="b"/>
              <a:pathLst>
                <a:path w="7" h="19">
                  <a:moveTo>
                    <a:pt x="6" y="15"/>
                  </a:moveTo>
                  <a:cubicBezTo>
                    <a:pt x="5" y="11"/>
                    <a:pt x="5" y="7"/>
                    <a:pt x="5" y="3"/>
                  </a:cubicBezTo>
                  <a:cubicBezTo>
                    <a:pt x="5" y="0"/>
                    <a:pt x="1" y="0"/>
                    <a:pt x="1" y="3"/>
                  </a:cubicBezTo>
                  <a:cubicBezTo>
                    <a:pt x="1" y="7"/>
                    <a:pt x="0" y="12"/>
                    <a:pt x="2" y="16"/>
                  </a:cubicBezTo>
                  <a:cubicBezTo>
                    <a:pt x="2" y="19"/>
                    <a:pt x="7" y="17"/>
                    <a:pt x="6" y="1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20" name="Freeform 39"/>
            <p:cNvSpPr/>
            <p:nvPr/>
          </p:nvSpPr>
          <p:spPr bwMode="auto">
            <a:xfrm>
              <a:off x="213" y="4050"/>
              <a:ext cx="28" cy="62"/>
            </a:xfrm>
            <a:custGeom>
              <a:avLst/>
              <a:gdLst>
                <a:gd name="T0" fmla="*/ 7 w 8"/>
                <a:gd name="T1" fmla="*/ 17 h 21"/>
                <a:gd name="T2" fmla="*/ 6 w 8"/>
                <a:gd name="T3" fmla="*/ 4 h 21"/>
                <a:gd name="T4" fmla="*/ 2 w 8"/>
                <a:gd name="T5" fmla="*/ 2 h 21"/>
                <a:gd name="T6" fmla="*/ 3 w 8"/>
                <a:gd name="T7" fmla="*/ 18 h 21"/>
                <a:gd name="T8" fmla="*/ 7 w 8"/>
                <a:gd name="T9" fmla="*/ 17 h 21"/>
              </a:gdLst>
              <a:ahLst/>
              <a:cxnLst>
                <a:cxn ang="0">
                  <a:pos x="T0" y="T1"/>
                </a:cxn>
                <a:cxn ang="0">
                  <a:pos x="T2" y="T3"/>
                </a:cxn>
                <a:cxn ang="0">
                  <a:pos x="T4" y="T5"/>
                </a:cxn>
                <a:cxn ang="0">
                  <a:pos x="T6" y="T7"/>
                </a:cxn>
                <a:cxn ang="0">
                  <a:pos x="T8" y="T9"/>
                </a:cxn>
              </a:cxnLst>
              <a:rect l="0" t="0" r="r" b="b"/>
              <a:pathLst>
                <a:path w="8" h="21">
                  <a:moveTo>
                    <a:pt x="7" y="17"/>
                  </a:moveTo>
                  <a:cubicBezTo>
                    <a:pt x="6" y="13"/>
                    <a:pt x="5" y="8"/>
                    <a:pt x="6" y="4"/>
                  </a:cubicBezTo>
                  <a:cubicBezTo>
                    <a:pt x="7" y="1"/>
                    <a:pt x="2" y="0"/>
                    <a:pt x="2" y="2"/>
                  </a:cubicBezTo>
                  <a:cubicBezTo>
                    <a:pt x="0" y="7"/>
                    <a:pt x="1" y="13"/>
                    <a:pt x="3" y="18"/>
                  </a:cubicBezTo>
                  <a:cubicBezTo>
                    <a:pt x="3" y="21"/>
                    <a:pt x="8" y="20"/>
                    <a:pt x="7" y="1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21" name="Freeform 40"/>
            <p:cNvSpPr/>
            <p:nvPr/>
          </p:nvSpPr>
          <p:spPr bwMode="auto">
            <a:xfrm>
              <a:off x="259" y="4100"/>
              <a:ext cx="92" cy="30"/>
            </a:xfrm>
            <a:custGeom>
              <a:avLst/>
              <a:gdLst>
                <a:gd name="T0" fmla="*/ 23 w 26"/>
                <a:gd name="T1" fmla="*/ 5 h 10"/>
                <a:gd name="T2" fmla="*/ 14 w 26"/>
                <a:gd name="T3" fmla="*/ 4 h 10"/>
                <a:gd name="T4" fmla="*/ 5 w 26"/>
                <a:gd name="T5" fmla="*/ 3 h 10"/>
                <a:gd name="T6" fmla="*/ 1 w 26"/>
                <a:gd name="T7" fmla="*/ 5 h 10"/>
                <a:gd name="T8" fmla="*/ 8 w 26"/>
                <a:gd name="T9" fmla="*/ 8 h 10"/>
                <a:gd name="T10" fmla="*/ 22 w 26"/>
                <a:gd name="T11" fmla="*/ 9 h 10"/>
                <a:gd name="T12" fmla="*/ 23 w 26"/>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26" h="10">
                  <a:moveTo>
                    <a:pt x="23" y="5"/>
                  </a:moveTo>
                  <a:cubicBezTo>
                    <a:pt x="20" y="4"/>
                    <a:pt x="17" y="4"/>
                    <a:pt x="14" y="4"/>
                  </a:cubicBezTo>
                  <a:cubicBezTo>
                    <a:pt x="12" y="4"/>
                    <a:pt x="6" y="5"/>
                    <a:pt x="5" y="3"/>
                  </a:cubicBezTo>
                  <a:cubicBezTo>
                    <a:pt x="4" y="0"/>
                    <a:pt x="0" y="2"/>
                    <a:pt x="1" y="5"/>
                  </a:cubicBezTo>
                  <a:cubicBezTo>
                    <a:pt x="3" y="8"/>
                    <a:pt x="6" y="8"/>
                    <a:pt x="8" y="8"/>
                  </a:cubicBezTo>
                  <a:cubicBezTo>
                    <a:pt x="13" y="9"/>
                    <a:pt x="17" y="9"/>
                    <a:pt x="22" y="9"/>
                  </a:cubicBezTo>
                  <a:cubicBezTo>
                    <a:pt x="25" y="10"/>
                    <a:pt x="26" y="5"/>
                    <a:pt x="2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22" name="Freeform 41"/>
            <p:cNvSpPr/>
            <p:nvPr/>
          </p:nvSpPr>
          <p:spPr bwMode="auto">
            <a:xfrm>
              <a:off x="397" y="4112"/>
              <a:ext cx="84" cy="21"/>
            </a:xfrm>
            <a:custGeom>
              <a:avLst/>
              <a:gdLst>
                <a:gd name="T0" fmla="*/ 21 w 24"/>
                <a:gd name="T1" fmla="*/ 0 h 7"/>
                <a:gd name="T2" fmla="*/ 3 w 24"/>
                <a:gd name="T3" fmla="*/ 2 h 7"/>
                <a:gd name="T4" fmla="*/ 4 w 24"/>
                <a:gd name="T5" fmla="*/ 6 h 7"/>
                <a:gd name="T6" fmla="*/ 21 w 24"/>
                <a:gd name="T7" fmla="*/ 4 h 7"/>
                <a:gd name="T8" fmla="*/ 21 w 24"/>
                <a:gd name="T9" fmla="*/ 0 h 7"/>
              </a:gdLst>
              <a:ahLst/>
              <a:cxnLst>
                <a:cxn ang="0">
                  <a:pos x="T0" y="T1"/>
                </a:cxn>
                <a:cxn ang="0">
                  <a:pos x="T2" y="T3"/>
                </a:cxn>
                <a:cxn ang="0">
                  <a:pos x="T4" y="T5"/>
                </a:cxn>
                <a:cxn ang="0">
                  <a:pos x="T6" y="T7"/>
                </a:cxn>
                <a:cxn ang="0">
                  <a:pos x="T8" y="T9"/>
                </a:cxn>
              </a:cxnLst>
              <a:rect l="0" t="0" r="r" b="b"/>
              <a:pathLst>
                <a:path w="24" h="7">
                  <a:moveTo>
                    <a:pt x="21" y="0"/>
                  </a:moveTo>
                  <a:cubicBezTo>
                    <a:pt x="15" y="0"/>
                    <a:pt x="9" y="0"/>
                    <a:pt x="3" y="2"/>
                  </a:cubicBezTo>
                  <a:cubicBezTo>
                    <a:pt x="0" y="3"/>
                    <a:pt x="1" y="7"/>
                    <a:pt x="4" y="6"/>
                  </a:cubicBezTo>
                  <a:cubicBezTo>
                    <a:pt x="10" y="4"/>
                    <a:pt x="16" y="4"/>
                    <a:pt x="21" y="4"/>
                  </a:cubicBezTo>
                  <a:cubicBezTo>
                    <a:pt x="24" y="4"/>
                    <a:pt x="24" y="0"/>
                    <a:pt x="21"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23" name="Freeform 42"/>
            <p:cNvSpPr/>
            <p:nvPr/>
          </p:nvSpPr>
          <p:spPr bwMode="auto">
            <a:xfrm>
              <a:off x="520" y="4100"/>
              <a:ext cx="99" cy="24"/>
            </a:xfrm>
            <a:custGeom>
              <a:avLst/>
              <a:gdLst>
                <a:gd name="T0" fmla="*/ 24 w 28"/>
                <a:gd name="T1" fmla="*/ 1 h 8"/>
                <a:gd name="T2" fmla="*/ 4 w 28"/>
                <a:gd name="T3" fmla="*/ 2 h 8"/>
                <a:gd name="T4" fmla="*/ 3 w 28"/>
                <a:gd name="T5" fmla="*/ 6 h 8"/>
                <a:gd name="T6" fmla="*/ 25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3"/>
                    <a:pt x="10" y="3"/>
                    <a:pt x="4" y="2"/>
                  </a:cubicBezTo>
                  <a:cubicBezTo>
                    <a:pt x="1" y="1"/>
                    <a:pt x="0" y="6"/>
                    <a:pt x="3" y="6"/>
                  </a:cubicBezTo>
                  <a:cubicBezTo>
                    <a:pt x="10" y="7"/>
                    <a:pt x="18" y="8"/>
                    <a:pt x="25" y="5"/>
                  </a:cubicBezTo>
                  <a:cubicBezTo>
                    <a:pt x="28" y="4"/>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24" name="Freeform 43"/>
            <p:cNvSpPr/>
            <p:nvPr/>
          </p:nvSpPr>
          <p:spPr bwMode="auto">
            <a:xfrm>
              <a:off x="654" y="4106"/>
              <a:ext cx="81" cy="24"/>
            </a:xfrm>
            <a:custGeom>
              <a:avLst/>
              <a:gdLst>
                <a:gd name="T0" fmla="*/ 20 w 23"/>
                <a:gd name="T1" fmla="*/ 0 h 8"/>
                <a:gd name="T2" fmla="*/ 3 w 23"/>
                <a:gd name="T3" fmla="*/ 3 h 8"/>
                <a:gd name="T4" fmla="*/ 5 w 23"/>
                <a:gd name="T5" fmla="*/ 7 h 8"/>
                <a:gd name="T6" fmla="*/ 20 w 23"/>
                <a:gd name="T7" fmla="*/ 4 h 8"/>
                <a:gd name="T8" fmla="*/ 20 w 23"/>
                <a:gd name="T9" fmla="*/ 0 h 8"/>
              </a:gdLst>
              <a:ahLst/>
              <a:cxnLst>
                <a:cxn ang="0">
                  <a:pos x="T0" y="T1"/>
                </a:cxn>
                <a:cxn ang="0">
                  <a:pos x="T2" y="T3"/>
                </a:cxn>
                <a:cxn ang="0">
                  <a:pos x="T4" y="T5"/>
                </a:cxn>
                <a:cxn ang="0">
                  <a:pos x="T6" y="T7"/>
                </a:cxn>
                <a:cxn ang="0">
                  <a:pos x="T8" y="T9"/>
                </a:cxn>
              </a:cxnLst>
              <a:rect l="0" t="0" r="r" b="b"/>
              <a:pathLst>
                <a:path w="23" h="8">
                  <a:moveTo>
                    <a:pt x="20" y="0"/>
                  </a:moveTo>
                  <a:cubicBezTo>
                    <a:pt x="14" y="0"/>
                    <a:pt x="8" y="1"/>
                    <a:pt x="3" y="3"/>
                  </a:cubicBezTo>
                  <a:cubicBezTo>
                    <a:pt x="0" y="4"/>
                    <a:pt x="3" y="8"/>
                    <a:pt x="5" y="7"/>
                  </a:cubicBezTo>
                  <a:cubicBezTo>
                    <a:pt x="10" y="5"/>
                    <a:pt x="15"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25" name="Freeform 44"/>
            <p:cNvSpPr/>
            <p:nvPr/>
          </p:nvSpPr>
          <p:spPr bwMode="auto">
            <a:xfrm>
              <a:off x="774" y="4106"/>
              <a:ext cx="88" cy="27"/>
            </a:xfrm>
            <a:custGeom>
              <a:avLst/>
              <a:gdLst>
                <a:gd name="T0" fmla="*/ 21 w 25"/>
                <a:gd name="T1" fmla="*/ 2 h 9"/>
                <a:gd name="T2" fmla="*/ 4 w 25"/>
                <a:gd name="T3" fmla="*/ 1 h 9"/>
                <a:gd name="T4" fmla="*/ 2 w 25"/>
                <a:gd name="T5" fmla="*/ 5 h 9"/>
                <a:gd name="T6" fmla="*/ 23 w 25"/>
                <a:gd name="T7" fmla="*/ 6 h 9"/>
                <a:gd name="T8" fmla="*/ 21 w 25"/>
                <a:gd name="T9" fmla="*/ 2 h 9"/>
              </a:gdLst>
              <a:ahLst/>
              <a:cxnLst>
                <a:cxn ang="0">
                  <a:pos x="T0" y="T1"/>
                </a:cxn>
                <a:cxn ang="0">
                  <a:pos x="T2" y="T3"/>
                </a:cxn>
                <a:cxn ang="0">
                  <a:pos x="T4" y="T5"/>
                </a:cxn>
                <a:cxn ang="0">
                  <a:pos x="T6" y="T7"/>
                </a:cxn>
                <a:cxn ang="0">
                  <a:pos x="T8" y="T9"/>
                </a:cxn>
              </a:cxnLst>
              <a:rect l="0" t="0" r="r" b="b"/>
              <a:pathLst>
                <a:path w="25" h="9">
                  <a:moveTo>
                    <a:pt x="21" y="2"/>
                  </a:moveTo>
                  <a:cubicBezTo>
                    <a:pt x="15" y="4"/>
                    <a:pt x="9" y="3"/>
                    <a:pt x="4" y="1"/>
                  </a:cubicBezTo>
                  <a:cubicBezTo>
                    <a:pt x="1" y="0"/>
                    <a:pt x="0" y="4"/>
                    <a:pt x="2" y="5"/>
                  </a:cubicBezTo>
                  <a:cubicBezTo>
                    <a:pt x="9" y="7"/>
                    <a:pt x="16" y="9"/>
                    <a:pt x="23" y="6"/>
                  </a:cubicBezTo>
                  <a:cubicBezTo>
                    <a:pt x="25" y="5"/>
                    <a:pt x="24" y="1"/>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26" name="Freeform 45"/>
            <p:cNvSpPr/>
            <p:nvPr/>
          </p:nvSpPr>
          <p:spPr bwMode="auto">
            <a:xfrm>
              <a:off x="898" y="4109"/>
              <a:ext cx="95" cy="27"/>
            </a:xfrm>
            <a:custGeom>
              <a:avLst/>
              <a:gdLst>
                <a:gd name="T0" fmla="*/ 24 w 27"/>
                <a:gd name="T1" fmla="*/ 2 h 9"/>
                <a:gd name="T2" fmla="*/ 3 w 27"/>
                <a:gd name="T3" fmla="*/ 3 h 9"/>
                <a:gd name="T4" fmla="*/ 5 w 27"/>
                <a:gd name="T5" fmla="*/ 7 h 9"/>
                <a:gd name="T6" fmla="*/ 23 w 27"/>
                <a:gd name="T7" fmla="*/ 6 h 9"/>
                <a:gd name="T8" fmla="*/ 24 w 27"/>
                <a:gd name="T9" fmla="*/ 2 h 9"/>
              </a:gdLst>
              <a:ahLst/>
              <a:cxnLst>
                <a:cxn ang="0">
                  <a:pos x="T0" y="T1"/>
                </a:cxn>
                <a:cxn ang="0">
                  <a:pos x="T2" y="T3"/>
                </a:cxn>
                <a:cxn ang="0">
                  <a:pos x="T4" y="T5"/>
                </a:cxn>
                <a:cxn ang="0">
                  <a:pos x="T6" y="T7"/>
                </a:cxn>
                <a:cxn ang="0">
                  <a:pos x="T8" y="T9"/>
                </a:cxn>
              </a:cxnLst>
              <a:rect l="0" t="0" r="r" b="b"/>
              <a:pathLst>
                <a:path w="27" h="9">
                  <a:moveTo>
                    <a:pt x="24" y="2"/>
                  </a:moveTo>
                  <a:cubicBezTo>
                    <a:pt x="17" y="1"/>
                    <a:pt x="9" y="0"/>
                    <a:pt x="3" y="3"/>
                  </a:cubicBezTo>
                  <a:cubicBezTo>
                    <a:pt x="0" y="5"/>
                    <a:pt x="2" y="9"/>
                    <a:pt x="5" y="7"/>
                  </a:cubicBezTo>
                  <a:cubicBezTo>
                    <a:pt x="10" y="4"/>
                    <a:pt x="17" y="5"/>
                    <a:pt x="23" y="6"/>
                  </a:cubicBezTo>
                  <a:cubicBezTo>
                    <a:pt x="26" y="7"/>
                    <a:pt x="27" y="2"/>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27" name="Freeform 46"/>
            <p:cNvSpPr/>
            <p:nvPr/>
          </p:nvSpPr>
          <p:spPr bwMode="auto">
            <a:xfrm>
              <a:off x="1035" y="4100"/>
              <a:ext cx="95" cy="33"/>
            </a:xfrm>
            <a:custGeom>
              <a:avLst/>
              <a:gdLst>
                <a:gd name="T0" fmla="*/ 21 w 27"/>
                <a:gd name="T1" fmla="*/ 2 h 11"/>
                <a:gd name="T2" fmla="*/ 4 w 27"/>
                <a:gd name="T3" fmla="*/ 3 h 11"/>
                <a:gd name="T4" fmla="*/ 3 w 27"/>
                <a:gd name="T5" fmla="*/ 7 h 11"/>
                <a:gd name="T6" fmla="*/ 24 w 27"/>
                <a:gd name="T7" fmla="*/ 6 h 11"/>
                <a:gd name="T8" fmla="*/ 21 w 27"/>
                <a:gd name="T9" fmla="*/ 2 h 11"/>
              </a:gdLst>
              <a:ahLst/>
              <a:cxnLst>
                <a:cxn ang="0">
                  <a:pos x="T0" y="T1"/>
                </a:cxn>
                <a:cxn ang="0">
                  <a:pos x="T2" y="T3"/>
                </a:cxn>
                <a:cxn ang="0">
                  <a:pos x="T4" y="T5"/>
                </a:cxn>
                <a:cxn ang="0">
                  <a:pos x="T6" y="T7"/>
                </a:cxn>
                <a:cxn ang="0">
                  <a:pos x="T8" y="T9"/>
                </a:cxn>
              </a:cxnLst>
              <a:rect l="0" t="0" r="r" b="b"/>
              <a:pathLst>
                <a:path w="27" h="11">
                  <a:moveTo>
                    <a:pt x="21" y="2"/>
                  </a:moveTo>
                  <a:cubicBezTo>
                    <a:pt x="17" y="6"/>
                    <a:pt x="9" y="4"/>
                    <a:pt x="4" y="3"/>
                  </a:cubicBezTo>
                  <a:cubicBezTo>
                    <a:pt x="2" y="2"/>
                    <a:pt x="0" y="7"/>
                    <a:pt x="3" y="7"/>
                  </a:cubicBezTo>
                  <a:cubicBezTo>
                    <a:pt x="10" y="8"/>
                    <a:pt x="18" y="11"/>
                    <a:pt x="24" y="6"/>
                  </a:cubicBezTo>
                  <a:cubicBezTo>
                    <a:pt x="27" y="4"/>
                    <a:pt x="23" y="0"/>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28" name="Freeform 47"/>
            <p:cNvSpPr/>
            <p:nvPr/>
          </p:nvSpPr>
          <p:spPr bwMode="auto">
            <a:xfrm>
              <a:off x="1155" y="4097"/>
              <a:ext cx="81" cy="24"/>
            </a:xfrm>
            <a:custGeom>
              <a:avLst/>
              <a:gdLst>
                <a:gd name="T0" fmla="*/ 20 w 23"/>
                <a:gd name="T1" fmla="*/ 1 h 8"/>
                <a:gd name="T2" fmla="*/ 3 w 23"/>
                <a:gd name="T3" fmla="*/ 3 h 8"/>
                <a:gd name="T4" fmla="*/ 4 w 23"/>
                <a:gd name="T5" fmla="*/ 7 h 8"/>
                <a:gd name="T6" fmla="*/ 20 w 23"/>
                <a:gd name="T7" fmla="*/ 5 h 8"/>
                <a:gd name="T8" fmla="*/ 20 w 23"/>
                <a:gd name="T9" fmla="*/ 1 h 8"/>
              </a:gdLst>
              <a:ahLst/>
              <a:cxnLst>
                <a:cxn ang="0">
                  <a:pos x="T0" y="T1"/>
                </a:cxn>
                <a:cxn ang="0">
                  <a:pos x="T2" y="T3"/>
                </a:cxn>
                <a:cxn ang="0">
                  <a:pos x="T4" y="T5"/>
                </a:cxn>
                <a:cxn ang="0">
                  <a:pos x="T6" y="T7"/>
                </a:cxn>
                <a:cxn ang="0">
                  <a:pos x="T8" y="T9"/>
                </a:cxn>
              </a:cxnLst>
              <a:rect l="0" t="0" r="r" b="b"/>
              <a:pathLst>
                <a:path w="23" h="8">
                  <a:moveTo>
                    <a:pt x="20" y="1"/>
                  </a:moveTo>
                  <a:cubicBezTo>
                    <a:pt x="15" y="1"/>
                    <a:pt x="9" y="1"/>
                    <a:pt x="3" y="3"/>
                  </a:cubicBezTo>
                  <a:cubicBezTo>
                    <a:pt x="0" y="3"/>
                    <a:pt x="1" y="8"/>
                    <a:pt x="4" y="7"/>
                  </a:cubicBezTo>
                  <a:cubicBezTo>
                    <a:pt x="9" y="6"/>
                    <a:pt x="15" y="5"/>
                    <a:pt x="20" y="5"/>
                  </a:cubicBezTo>
                  <a:cubicBezTo>
                    <a:pt x="23" y="5"/>
                    <a:pt x="23" y="0"/>
                    <a:pt x="20"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29" name="Freeform 48"/>
            <p:cNvSpPr/>
            <p:nvPr/>
          </p:nvSpPr>
          <p:spPr bwMode="auto">
            <a:xfrm>
              <a:off x="1275" y="4100"/>
              <a:ext cx="99" cy="18"/>
            </a:xfrm>
            <a:custGeom>
              <a:avLst/>
              <a:gdLst>
                <a:gd name="T0" fmla="*/ 24 w 28"/>
                <a:gd name="T1" fmla="*/ 1 h 6"/>
                <a:gd name="T2" fmla="*/ 3 w 28"/>
                <a:gd name="T3" fmla="*/ 2 h 6"/>
                <a:gd name="T4" fmla="*/ 3 w 28"/>
                <a:gd name="T5" fmla="*/ 6 h 6"/>
                <a:gd name="T6" fmla="*/ 25 w 28"/>
                <a:gd name="T7" fmla="*/ 5 h 6"/>
                <a:gd name="T8" fmla="*/ 24 w 28"/>
                <a:gd name="T9" fmla="*/ 1 h 6"/>
              </a:gdLst>
              <a:ahLst/>
              <a:cxnLst>
                <a:cxn ang="0">
                  <a:pos x="T0" y="T1"/>
                </a:cxn>
                <a:cxn ang="0">
                  <a:pos x="T2" y="T3"/>
                </a:cxn>
                <a:cxn ang="0">
                  <a:pos x="T4" y="T5"/>
                </a:cxn>
                <a:cxn ang="0">
                  <a:pos x="T6" y="T7"/>
                </a:cxn>
                <a:cxn ang="0">
                  <a:pos x="T8" y="T9"/>
                </a:cxn>
              </a:cxnLst>
              <a:rect l="0" t="0" r="r" b="b"/>
              <a:pathLst>
                <a:path w="28" h="6">
                  <a:moveTo>
                    <a:pt x="24" y="1"/>
                  </a:moveTo>
                  <a:cubicBezTo>
                    <a:pt x="17" y="2"/>
                    <a:pt x="10" y="2"/>
                    <a:pt x="3" y="2"/>
                  </a:cubicBezTo>
                  <a:cubicBezTo>
                    <a:pt x="0" y="2"/>
                    <a:pt x="0" y="6"/>
                    <a:pt x="3" y="6"/>
                  </a:cubicBezTo>
                  <a:cubicBezTo>
                    <a:pt x="11" y="6"/>
                    <a:pt x="18" y="6"/>
                    <a:pt x="25"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30" name="Freeform 49"/>
            <p:cNvSpPr/>
            <p:nvPr/>
          </p:nvSpPr>
          <p:spPr bwMode="auto">
            <a:xfrm>
              <a:off x="1420" y="4106"/>
              <a:ext cx="95" cy="18"/>
            </a:xfrm>
            <a:custGeom>
              <a:avLst/>
              <a:gdLst>
                <a:gd name="T0" fmla="*/ 24 w 27"/>
                <a:gd name="T1" fmla="*/ 0 h 6"/>
                <a:gd name="T2" fmla="*/ 3 w 27"/>
                <a:gd name="T3" fmla="*/ 1 h 6"/>
                <a:gd name="T4" fmla="*/ 3 w 27"/>
                <a:gd name="T5" fmla="*/ 5 h 6"/>
                <a:gd name="T6" fmla="*/ 24 w 27"/>
                <a:gd name="T7" fmla="*/ 4 h 6"/>
                <a:gd name="T8" fmla="*/ 24 w 27"/>
                <a:gd name="T9" fmla="*/ 0 h 6"/>
              </a:gdLst>
              <a:ahLst/>
              <a:cxnLst>
                <a:cxn ang="0">
                  <a:pos x="T0" y="T1"/>
                </a:cxn>
                <a:cxn ang="0">
                  <a:pos x="T2" y="T3"/>
                </a:cxn>
                <a:cxn ang="0">
                  <a:pos x="T4" y="T5"/>
                </a:cxn>
                <a:cxn ang="0">
                  <a:pos x="T6" y="T7"/>
                </a:cxn>
                <a:cxn ang="0">
                  <a:pos x="T8" y="T9"/>
                </a:cxn>
              </a:cxnLst>
              <a:rect l="0" t="0" r="r" b="b"/>
              <a:pathLst>
                <a:path w="27" h="6">
                  <a:moveTo>
                    <a:pt x="24" y="0"/>
                  </a:moveTo>
                  <a:cubicBezTo>
                    <a:pt x="17" y="0"/>
                    <a:pt x="10" y="0"/>
                    <a:pt x="3" y="1"/>
                  </a:cubicBezTo>
                  <a:cubicBezTo>
                    <a:pt x="1" y="1"/>
                    <a:pt x="0" y="6"/>
                    <a:pt x="3" y="5"/>
                  </a:cubicBezTo>
                  <a:cubicBezTo>
                    <a:pt x="10" y="4"/>
                    <a:pt x="17" y="4"/>
                    <a:pt x="24" y="4"/>
                  </a:cubicBezTo>
                  <a:cubicBezTo>
                    <a:pt x="27" y="4"/>
                    <a:pt x="27" y="0"/>
                    <a:pt x="24"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31" name="Freeform 50"/>
            <p:cNvSpPr/>
            <p:nvPr/>
          </p:nvSpPr>
          <p:spPr bwMode="auto">
            <a:xfrm>
              <a:off x="1554" y="4103"/>
              <a:ext cx="88" cy="18"/>
            </a:xfrm>
            <a:custGeom>
              <a:avLst/>
              <a:gdLst>
                <a:gd name="T0" fmla="*/ 22 w 25"/>
                <a:gd name="T1" fmla="*/ 0 h 6"/>
                <a:gd name="T2" fmla="*/ 3 w 25"/>
                <a:gd name="T3" fmla="*/ 1 h 6"/>
                <a:gd name="T4" fmla="*/ 4 w 25"/>
                <a:gd name="T5" fmla="*/ 5 h 6"/>
                <a:gd name="T6" fmla="*/ 22 w 25"/>
                <a:gd name="T7" fmla="*/ 4 h 6"/>
                <a:gd name="T8" fmla="*/ 22 w 25"/>
                <a:gd name="T9" fmla="*/ 0 h 6"/>
              </a:gdLst>
              <a:ahLst/>
              <a:cxnLst>
                <a:cxn ang="0">
                  <a:pos x="T0" y="T1"/>
                </a:cxn>
                <a:cxn ang="0">
                  <a:pos x="T2" y="T3"/>
                </a:cxn>
                <a:cxn ang="0">
                  <a:pos x="T4" y="T5"/>
                </a:cxn>
                <a:cxn ang="0">
                  <a:pos x="T6" y="T7"/>
                </a:cxn>
                <a:cxn ang="0">
                  <a:pos x="T8" y="T9"/>
                </a:cxn>
              </a:cxnLst>
              <a:rect l="0" t="0" r="r" b="b"/>
              <a:pathLst>
                <a:path w="25" h="6">
                  <a:moveTo>
                    <a:pt x="22" y="0"/>
                  </a:moveTo>
                  <a:cubicBezTo>
                    <a:pt x="16" y="0"/>
                    <a:pt x="9" y="0"/>
                    <a:pt x="3" y="1"/>
                  </a:cubicBezTo>
                  <a:cubicBezTo>
                    <a:pt x="0" y="1"/>
                    <a:pt x="1" y="6"/>
                    <a:pt x="4" y="5"/>
                  </a:cubicBezTo>
                  <a:cubicBezTo>
                    <a:pt x="10" y="4"/>
                    <a:pt x="16" y="4"/>
                    <a:pt x="22" y="4"/>
                  </a:cubicBezTo>
                  <a:cubicBezTo>
                    <a:pt x="25" y="4"/>
                    <a:pt x="25" y="0"/>
                    <a:pt x="22"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32" name="Freeform 51"/>
            <p:cNvSpPr/>
            <p:nvPr/>
          </p:nvSpPr>
          <p:spPr bwMode="auto">
            <a:xfrm>
              <a:off x="1681" y="4106"/>
              <a:ext cx="91" cy="21"/>
            </a:xfrm>
            <a:custGeom>
              <a:avLst/>
              <a:gdLst>
                <a:gd name="T0" fmla="*/ 23 w 26"/>
                <a:gd name="T1" fmla="*/ 0 h 7"/>
                <a:gd name="T2" fmla="*/ 3 w 26"/>
                <a:gd name="T3" fmla="*/ 2 h 7"/>
                <a:gd name="T4" fmla="*/ 4 w 26"/>
                <a:gd name="T5" fmla="*/ 6 h 7"/>
                <a:gd name="T6" fmla="*/ 23 w 26"/>
                <a:gd name="T7" fmla="*/ 4 h 7"/>
                <a:gd name="T8" fmla="*/ 23 w 26"/>
                <a:gd name="T9" fmla="*/ 0 h 7"/>
              </a:gdLst>
              <a:ahLst/>
              <a:cxnLst>
                <a:cxn ang="0">
                  <a:pos x="T0" y="T1"/>
                </a:cxn>
                <a:cxn ang="0">
                  <a:pos x="T2" y="T3"/>
                </a:cxn>
                <a:cxn ang="0">
                  <a:pos x="T4" y="T5"/>
                </a:cxn>
                <a:cxn ang="0">
                  <a:pos x="T6" y="T7"/>
                </a:cxn>
                <a:cxn ang="0">
                  <a:pos x="T8" y="T9"/>
                </a:cxn>
              </a:cxnLst>
              <a:rect l="0" t="0" r="r" b="b"/>
              <a:pathLst>
                <a:path w="26" h="7">
                  <a:moveTo>
                    <a:pt x="23" y="0"/>
                  </a:moveTo>
                  <a:cubicBezTo>
                    <a:pt x="16" y="0"/>
                    <a:pt x="9" y="1"/>
                    <a:pt x="3" y="2"/>
                  </a:cubicBezTo>
                  <a:cubicBezTo>
                    <a:pt x="0" y="2"/>
                    <a:pt x="1" y="7"/>
                    <a:pt x="4" y="6"/>
                  </a:cubicBezTo>
                  <a:cubicBezTo>
                    <a:pt x="10" y="5"/>
                    <a:pt x="17" y="4"/>
                    <a:pt x="23" y="4"/>
                  </a:cubicBezTo>
                  <a:cubicBezTo>
                    <a:pt x="26" y="4"/>
                    <a:pt x="26" y="0"/>
                    <a:pt x="23"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33" name="Freeform 52"/>
            <p:cNvSpPr/>
            <p:nvPr/>
          </p:nvSpPr>
          <p:spPr bwMode="auto">
            <a:xfrm>
              <a:off x="1829" y="4103"/>
              <a:ext cx="99" cy="18"/>
            </a:xfrm>
            <a:custGeom>
              <a:avLst/>
              <a:gdLst>
                <a:gd name="T0" fmla="*/ 26 w 28"/>
                <a:gd name="T1" fmla="*/ 1 h 6"/>
                <a:gd name="T2" fmla="*/ 3 w 28"/>
                <a:gd name="T3" fmla="*/ 2 h 6"/>
                <a:gd name="T4" fmla="*/ 3 w 28"/>
                <a:gd name="T5" fmla="*/ 6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2"/>
                    <a:pt x="3" y="2"/>
                  </a:cubicBezTo>
                  <a:cubicBezTo>
                    <a:pt x="0" y="2"/>
                    <a:pt x="0" y="6"/>
                    <a:pt x="3" y="6"/>
                  </a:cubicBezTo>
                  <a:cubicBezTo>
                    <a:pt x="11" y="6"/>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34" name="Freeform 53"/>
            <p:cNvSpPr/>
            <p:nvPr/>
          </p:nvSpPr>
          <p:spPr bwMode="auto">
            <a:xfrm>
              <a:off x="1952" y="4094"/>
              <a:ext cx="106" cy="24"/>
            </a:xfrm>
            <a:custGeom>
              <a:avLst/>
              <a:gdLst>
                <a:gd name="T0" fmla="*/ 26 w 30"/>
                <a:gd name="T1" fmla="*/ 2 h 8"/>
                <a:gd name="T2" fmla="*/ 15 w 30"/>
                <a:gd name="T3" fmla="*/ 2 h 8"/>
                <a:gd name="T4" fmla="*/ 5 w 30"/>
                <a:gd name="T5" fmla="*/ 1 h 8"/>
                <a:gd name="T6" fmla="*/ 3 w 30"/>
                <a:gd name="T7" fmla="*/ 5 h 8"/>
                <a:gd name="T8" fmla="*/ 13 w 30"/>
                <a:gd name="T9" fmla="*/ 7 h 8"/>
                <a:gd name="T10" fmla="*/ 27 w 30"/>
                <a:gd name="T11" fmla="*/ 6 h 8"/>
                <a:gd name="T12" fmla="*/ 26 w 30"/>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26" y="2"/>
                  </a:moveTo>
                  <a:cubicBezTo>
                    <a:pt x="22" y="3"/>
                    <a:pt x="19" y="3"/>
                    <a:pt x="15" y="2"/>
                  </a:cubicBezTo>
                  <a:cubicBezTo>
                    <a:pt x="12" y="2"/>
                    <a:pt x="8" y="2"/>
                    <a:pt x="5" y="1"/>
                  </a:cubicBezTo>
                  <a:cubicBezTo>
                    <a:pt x="3" y="0"/>
                    <a:pt x="0" y="4"/>
                    <a:pt x="3" y="5"/>
                  </a:cubicBezTo>
                  <a:cubicBezTo>
                    <a:pt x="6" y="6"/>
                    <a:pt x="10" y="6"/>
                    <a:pt x="13" y="7"/>
                  </a:cubicBezTo>
                  <a:cubicBezTo>
                    <a:pt x="18" y="7"/>
                    <a:pt x="23" y="8"/>
                    <a:pt x="27" y="6"/>
                  </a:cubicBezTo>
                  <a:cubicBezTo>
                    <a:pt x="30" y="5"/>
                    <a:pt x="29" y="1"/>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35" name="Freeform 54"/>
            <p:cNvSpPr/>
            <p:nvPr/>
          </p:nvSpPr>
          <p:spPr bwMode="auto">
            <a:xfrm>
              <a:off x="2104" y="4100"/>
              <a:ext cx="127" cy="24"/>
            </a:xfrm>
            <a:custGeom>
              <a:avLst/>
              <a:gdLst>
                <a:gd name="T0" fmla="*/ 34 w 36"/>
                <a:gd name="T1" fmla="*/ 3 h 8"/>
                <a:gd name="T2" fmla="*/ 3 w 36"/>
                <a:gd name="T3" fmla="*/ 2 h 8"/>
                <a:gd name="T4" fmla="*/ 3 w 36"/>
                <a:gd name="T5" fmla="*/ 6 h 8"/>
                <a:gd name="T6" fmla="*/ 32 w 36"/>
                <a:gd name="T7" fmla="*/ 7 h 8"/>
                <a:gd name="T8" fmla="*/ 34 w 36"/>
                <a:gd name="T9" fmla="*/ 3 h 8"/>
              </a:gdLst>
              <a:ahLst/>
              <a:cxnLst>
                <a:cxn ang="0">
                  <a:pos x="T0" y="T1"/>
                </a:cxn>
                <a:cxn ang="0">
                  <a:pos x="T2" y="T3"/>
                </a:cxn>
                <a:cxn ang="0">
                  <a:pos x="T4" y="T5"/>
                </a:cxn>
                <a:cxn ang="0">
                  <a:pos x="T6" y="T7"/>
                </a:cxn>
                <a:cxn ang="0">
                  <a:pos x="T8" y="T9"/>
                </a:cxn>
              </a:cxnLst>
              <a:rect l="0" t="0" r="r" b="b"/>
              <a:pathLst>
                <a:path w="36" h="8">
                  <a:moveTo>
                    <a:pt x="34" y="3"/>
                  </a:moveTo>
                  <a:cubicBezTo>
                    <a:pt x="24" y="0"/>
                    <a:pt x="14" y="1"/>
                    <a:pt x="3" y="2"/>
                  </a:cubicBezTo>
                  <a:cubicBezTo>
                    <a:pt x="1" y="2"/>
                    <a:pt x="0" y="7"/>
                    <a:pt x="3" y="6"/>
                  </a:cubicBezTo>
                  <a:cubicBezTo>
                    <a:pt x="13" y="5"/>
                    <a:pt x="23" y="4"/>
                    <a:pt x="32" y="7"/>
                  </a:cubicBezTo>
                  <a:cubicBezTo>
                    <a:pt x="35" y="8"/>
                    <a:pt x="36" y="4"/>
                    <a:pt x="34"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36" name="Freeform 55"/>
            <p:cNvSpPr/>
            <p:nvPr/>
          </p:nvSpPr>
          <p:spPr bwMode="auto">
            <a:xfrm>
              <a:off x="2280" y="4100"/>
              <a:ext cx="106" cy="15"/>
            </a:xfrm>
            <a:custGeom>
              <a:avLst/>
              <a:gdLst>
                <a:gd name="T0" fmla="*/ 27 w 30"/>
                <a:gd name="T1" fmla="*/ 1 h 5"/>
                <a:gd name="T2" fmla="*/ 3 w 30"/>
                <a:gd name="T3" fmla="*/ 0 h 5"/>
                <a:gd name="T4" fmla="*/ 3 w 30"/>
                <a:gd name="T5" fmla="*/ 4 h 5"/>
                <a:gd name="T6" fmla="*/ 27 w 30"/>
                <a:gd name="T7" fmla="*/ 5 h 5"/>
                <a:gd name="T8" fmla="*/ 27 w 30"/>
                <a:gd name="T9" fmla="*/ 1 h 5"/>
              </a:gdLst>
              <a:ahLst/>
              <a:cxnLst>
                <a:cxn ang="0">
                  <a:pos x="T0" y="T1"/>
                </a:cxn>
                <a:cxn ang="0">
                  <a:pos x="T2" y="T3"/>
                </a:cxn>
                <a:cxn ang="0">
                  <a:pos x="T4" y="T5"/>
                </a:cxn>
                <a:cxn ang="0">
                  <a:pos x="T6" y="T7"/>
                </a:cxn>
                <a:cxn ang="0">
                  <a:pos x="T8" y="T9"/>
                </a:cxn>
              </a:cxnLst>
              <a:rect l="0" t="0" r="r" b="b"/>
              <a:pathLst>
                <a:path w="30" h="5">
                  <a:moveTo>
                    <a:pt x="27" y="1"/>
                  </a:moveTo>
                  <a:cubicBezTo>
                    <a:pt x="19" y="1"/>
                    <a:pt x="11" y="0"/>
                    <a:pt x="3" y="0"/>
                  </a:cubicBezTo>
                  <a:cubicBezTo>
                    <a:pt x="0" y="0"/>
                    <a:pt x="0" y="4"/>
                    <a:pt x="3" y="4"/>
                  </a:cubicBezTo>
                  <a:cubicBezTo>
                    <a:pt x="11" y="4"/>
                    <a:pt x="19" y="5"/>
                    <a:pt x="27" y="5"/>
                  </a:cubicBezTo>
                  <a:cubicBezTo>
                    <a:pt x="30" y="5"/>
                    <a:pt x="30" y="1"/>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37" name="Freeform 56"/>
            <p:cNvSpPr/>
            <p:nvPr/>
          </p:nvSpPr>
          <p:spPr bwMode="auto">
            <a:xfrm>
              <a:off x="2414" y="4097"/>
              <a:ext cx="103" cy="30"/>
            </a:xfrm>
            <a:custGeom>
              <a:avLst/>
              <a:gdLst>
                <a:gd name="T0" fmla="*/ 24 w 29"/>
                <a:gd name="T1" fmla="*/ 1 h 10"/>
                <a:gd name="T2" fmla="*/ 4 w 29"/>
                <a:gd name="T3" fmla="*/ 3 h 10"/>
                <a:gd name="T4" fmla="*/ 2 w 29"/>
                <a:gd name="T5" fmla="*/ 7 h 10"/>
                <a:gd name="T6" fmla="*/ 26 w 29"/>
                <a:gd name="T7" fmla="*/ 5 h 10"/>
                <a:gd name="T8" fmla="*/ 24 w 29"/>
                <a:gd name="T9" fmla="*/ 1 h 10"/>
              </a:gdLst>
              <a:ahLst/>
              <a:cxnLst>
                <a:cxn ang="0">
                  <a:pos x="T0" y="T1"/>
                </a:cxn>
                <a:cxn ang="0">
                  <a:pos x="T2" y="T3"/>
                </a:cxn>
                <a:cxn ang="0">
                  <a:pos x="T4" y="T5"/>
                </a:cxn>
                <a:cxn ang="0">
                  <a:pos x="T6" y="T7"/>
                </a:cxn>
                <a:cxn ang="0">
                  <a:pos x="T8" y="T9"/>
                </a:cxn>
              </a:cxnLst>
              <a:rect l="0" t="0" r="r" b="b"/>
              <a:pathLst>
                <a:path w="29" h="10">
                  <a:moveTo>
                    <a:pt x="24" y="1"/>
                  </a:moveTo>
                  <a:cubicBezTo>
                    <a:pt x="18" y="2"/>
                    <a:pt x="10" y="5"/>
                    <a:pt x="4" y="3"/>
                  </a:cubicBezTo>
                  <a:cubicBezTo>
                    <a:pt x="1" y="2"/>
                    <a:pt x="0" y="6"/>
                    <a:pt x="2" y="7"/>
                  </a:cubicBezTo>
                  <a:cubicBezTo>
                    <a:pt x="10" y="10"/>
                    <a:pt x="18" y="6"/>
                    <a:pt x="26" y="5"/>
                  </a:cubicBezTo>
                  <a:cubicBezTo>
                    <a:pt x="29"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38" name="Freeform 57"/>
            <p:cNvSpPr/>
            <p:nvPr/>
          </p:nvSpPr>
          <p:spPr bwMode="auto">
            <a:xfrm>
              <a:off x="2534" y="4097"/>
              <a:ext cx="120" cy="21"/>
            </a:xfrm>
            <a:custGeom>
              <a:avLst/>
              <a:gdLst>
                <a:gd name="T0" fmla="*/ 31 w 34"/>
                <a:gd name="T1" fmla="*/ 2 h 7"/>
                <a:gd name="T2" fmla="*/ 3 w 34"/>
                <a:gd name="T3" fmla="*/ 2 h 7"/>
                <a:gd name="T4" fmla="*/ 3 w 34"/>
                <a:gd name="T5" fmla="*/ 6 h 7"/>
                <a:gd name="T6" fmla="*/ 29 w 34"/>
                <a:gd name="T7" fmla="*/ 6 h 7"/>
                <a:gd name="T8" fmla="*/ 31 w 34"/>
                <a:gd name="T9" fmla="*/ 2 h 7"/>
              </a:gdLst>
              <a:ahLst/>
              <a:cxnLst>
                <a:cxn ang="0">
                  <a:pos x="T0" y="T1"/>
                </a:cxn>
                <a:cxn ang="0">
                  <a:pos x="T2" y="T3"/>
                </a:cxn>
                <a:cxn ang="0">
                  <a:pos x="T4" y="T5"/>
                </a:cxn>
                <a:cxn ang="0">
                  <a:pos x="T6" y="T7"/>
                </a:cxn>
                <a:cxn ang="0">
                  <a:pos x="T8" y="T9"/>
                </a:cxn>
              </a:cxnLst>
              <a:rect l="0" t="0" r="r" b="b"/>
              <a:pathLst>
                <a:path w="34" h="7">
                  <a:moveTo>
                    <a:pt x="31" y="2"/>
                  </a:moveTo>
                  <a:cubicBezTo>
                    <a:pt x="21" y="0"/>
                    <a:pt x="12" y="0"/>
                    <a:pt x="3" y="2"/>
                  </a:cubicBezTo>
                  <a:cubicBezTo>
                    <a:pt x="0" y="2"/>
                    <a:pt x="0" y="7"/>
                    <a:pt x="3" y="6"/>
                  </a:cubicBezTo>
                  <a:cubicBezTo>
                    <a:pt x="12" y="5"/>
                    <a:pt x="21" y="4"/>
                    <a:pt x="29" y="6"/>
                  </a:cubicBezTo>
                  <a:cubicBezTo>
                    <a:pt x="32" y="7"/>
                    <a:pt x="34" y="2"/>
                    <a:pt x="31"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39" name="Freeform 58"/>
            <p:cNvSpPr/>
            <p:nvPr/>
          </p:nvSpPr>
          <p:spPr bwMode="auto">
            <a:xfrm>
              <a:off x="2682" y="4103"/>
              <a:ext cx="110" cy="21"/>
            </a:xfrm>
            <a:custGeom>
              <a:avLst/>
              <a:gdLst>
                <a:gd name="T0" fmla="*/ 26 w 31"/>
                <a:gd name="T1" fmla="*/ 1 h 7"/>
                <a:gd name="T2" fmla="*/ 4 w 31"/>
                <a:gd name="T3" fmla="*/ 1 h 7"/>
                <a:gd name="T4" fmla="*/ 3 w 31"/>
                <a:gd name="T5" fmla="*/ 5 h 7"/>
                <a:gd name="T6" fmla="*/ 28 w 31"/>
                <a:gd name="T7" fmla="*/ 5 h 7"/>
                <a:gd name="T8" fmla="*/ 26 w 31"/>
                <a:gd name="T9" fmla="*/ 1 h 7"/>
              </a:gdLst>
              <a:ahLst/>
              <a:cxnLst>
                <a:cxn ang="0">
                  <a:pos x="T0" y="T1"/>
                </a:cxn>
                <a:cxn ang="0">
                  <a:pos x="T2" y="T3"/>
                </a:cxn>
                <a:cxn ang="0">
                  <a:pos x="T4" y="T5"/>
                </a:cxn>
                <a:cxn ang="0">
                  <a:pos x="T6" y="T7"/>
                </a:cxn>
                <a:cxn ang="0">
                  <a:pos x="T8" y="T9"/>
                </a:cxn>
              </a:cxnLst>
              <a:rect l="0" t="0" r="r" b="b"/>
              <a:pathLst>
                <a:path w="31" h="7">
                  <a:moveTo>
                    <a:pt x="26" y="1"/>
                  </a:moveTo>
                  <a:cubicBezTo>
                    <a:pt x="19" y="2"/>
                    <a:pt x="12" y="3"/>
                    <a:pt x="4" y="1"/>
                  </a:cubicBezTo>
                  <a:cubicBezTo>
                    <a:pt x="2" y="0"/>
                    <a:pt x="0" y="4"/>
                    <a:pt x="3" y="5"/>
                  </a:cubicBezTo>
                  <a:cubicBezTo>
                    <a:pt x="11" y="7"/>
                    <a:pt x="20" y="6"/>
                    <a:pt x="28" y="5"/>
                  </a:cubicBezTo>
                  <a:cubicBezTo>
                    <a:pt x="31"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40" name="Freeform 59"/>
            <p:cNvSpPr/>
            <p:nvPr/>
          </p:nvSpPr>
          <p:spPr bwMode="auto">
            <a:xfrm>
              <a:off x="2848" y="4094"/>
              <a:ext cx="102" cy="24"/>
            </a:xfrm>
            <a:custGeom>
              <a:avLst/>
              <a:gdLst>
                <a:gd name="T0" fmla="*/ 26 w 29"/>
                <a:gd name="T1" fmla="*/ 3 h 8"/>
                <a:gd name="T2" fmla="*/ 3 w 29"/>
                <a:gd name="T3" fmla="*/ 3 h 8"/>
                <a:gd name="T4" fmla="*/ 3 w 29"/>
                <a:gd name="T5" fmla="*/ 7 h 8"/>
                <a:gd name="T6" fmla="*/ 25 w 29"/>
                <a:gd name="T7" fmla="*/ 7 h 8"/>
                <a:gd name="T8" fmla="*/ 26 w 29"/>
                <a:gd name="T9" fmla="*/ 3 h 8"/>
              </a:gdLst>
              <a:ahLst/>
              <a:cxnLst>
                <a:cxn ang="0">
                  <a:pos x="T0" y="T1"/>
                </a:cxn>
                <a:cxn ang="0">
                  <a:pos x="T2" y="T3"/>
                </a:cxn>
                <a:cxn ang="0">
                  <a:pos x="T4" y="T5"/>
                </a:cxn>
                <a:cxn ang="0">
                  <a:pos x="T6" y="T7"/>
                </a:cxn>
                <a:cxn ang="0">
                  <a:pos x="T8" y="T9"/>
                </a:cxn>
              </a:cxnLst>
              <a:rect l="0" t="0" r="r" b="b"/>
              <a:pathLst>
                <a:path w="29" h="8">
                  <a:moveTo>
                    <a:pt x="26" y="3"/>
                  </a:moveTo>
                  <a:cubicBezTo>
                    <a:pt x="18" y="0"/>
                    <a:pt x="11" y="2"/>
                    <a:pt x="3" y="3"/>
                  </a:cubicBezTo>
                  <a:cubicBezTo>
                    <a:pt x="0" y="3"/>
                    <a:pt x="0" y="7"/>
                    <a:pt x="3" y="7"/>
                  </a:cubicBezTo>
                  <a:cubicBezTo>
                    <a:pt x="11" y="7"/>
                    <a:pt x="18" y="4"/>
                    <a:pt x="25" y="7"/>
                  </a:cubicBezTo>
                  <a:cubicBezTo>
                    <a:pt x="28" y="8"/>
                    <a:pt x="29" y="4"/>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41" name="Freeform 60"/>
            <p:cNvSpPr/>
            <p:nvPr/>
          </p:nvSpPr>
          <p:spPr bwMode="auto">
            <a:xfrm>
              <a:off x="2993" y="4103"/>
              <a:ext cx="81" cy="12"/>
            </a:xfrm>
            <a:custGeom>
              <a:avLst/>
              <a:gdLst>
                <a:gd name="T0" fmla="*/ 20 w 23"/>
                <a:gd name="T1" fmla="*/ 0 h 4"/>
                <a:gd name="T2" fmla="*/ 3 w 23"/>
                <a:gd name="T3" fmla="*/ 0 h 4"/>
                <a:gd name="T4" fmla="*/ 3 w 23"/>
                <a:gd name="T5" fmla="*/ 4 h 4"/>
                <a:gd name="T6" fmla="*/ 20 w 23"/>
                <a:gd name="T7" fmla="*/ 4 h 4"/>
                <a:gd name="T8" fmla="*/ 20 w 23"/>
                <a:gd name="T9" fmla="*/ 0 h 4"/>
              </a:gdLst>
              <a:ahLst/>
              <a:cxnLst>
                <a:cxn ang="0">
                  <a:pos x="T0" y="T1"/>
                </a:cxn>
                <a:cxn ang="0">
                  <a:pos x="T2" y="T3"/>
                </a:cxn>
                <a:cxn ang="0">
                  <a:pos x="T4" y="T5"/>
                </a:cxn>
                <a:cxn ang="0">
                  <a:pos x="T6" y="T7"/>
                </a:cxn>
                <a:cxn ang="0">
                  <a:pos x="T8" y="T9"/>
                </a:cxn>
              </a:cxnLst>
              <a:rect l="0" t="0" r="r" b="b"/>
              <a:pathLst>
                <a:path w="23" h="4">
                  <a:moveTo>
                    <a:pt x="20" y="0"/>
                  </a:moveTo>
                  <a:cubicBezTo>
                    <a:pt x="3" y="0"/>
                    <a:pt x="3" y="0"/>
                    <a:pt x="3" y="0"/>
                  </a:cubicBezTo>
                  <a:cubicBezTo>
                    <a:pt x="0" y="0"/>
                    <a:pt x="0" y="4"/>
                    <a:pt x="3" y="4"/>
                  </a:cubicBezTo>
                  <a:cubicBezTo>
                    <a:pt x="20" y="4"/>
                    <a:pt x="20"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42" name="Freeform 61"/>
            <p:cNvSpPr/>
            <p:nvPr/>
          </p:nvSpPr>
          <p:spPr bwMode="auto">
            <a:xfrm>
              <a:off x="3155" y="4100"/>
              <a:ext cx="88" cy="24"/>
            </a:xfrm>
            <a:custGeom>
              <a:avLst/>
              <a:gdLst>
                <a:gd name="T0" fmla="*/ 22 w 25"/>
                <a:gd name="T1" fmla="*/ 3 h 8"/>
                <a:gd name="T2" fmla="*/ 3 w 25"/>
                <a:gd name="T3" fmla="*/ 3 h 8"/>
                <a:gd name="T4" fmla="*/ 5 w 25"/>
                <a:gd name="T5" fmla="*/ 7 h 8"/>
                <a:gd name="T6" fmla="*/ 21 w 25"/>
                <a:gd name="T7" fmla="*/ 7 h 8"/>
                <a:gd name="T8" fmla="*/ 22 w 25"/>
                <a:gd name="T9" fmla="*/ 3 h 8"/>
              </a:gdLst>
              <a:ahLst/>
              <a:cxnLst>
                <a:cxn ang="0">
                  <a:pos x="T0" y="T1"/>
                </a:cxn>
                <a:cxn ang="0">
                  <a:pos x="T2" y="T3"/>
                </a:cxn>
                <a:cxn ang="0">
                  <a:pos x="T4" y="T5"/>
                </a:cxn>
                <a:cxn ang="0">
                  <a:pos x="T6" y="T7"/>
                </a:cxn>
                <a:cxn ang="0">
                  <a:pos x="T8" y="T9"/>
                </a:cxn>
              </a:cxnLst>
              <a:rect l="0" t="0" r="r" b="b"/>
              <a:pathLst>
                <a:path w="25" h="8">
                  <a:moveTo>
                    <a:pt x="22" y="3"/>
                  </a:moveTo>
                  <a:cubicBezTo>
                    <a:pt x="16" y="2"/>
                    <a:pt x="9" y="0"/>
                    <a:pt x="3" y="3"/>
                  </a:cubicBezTo>
                  <a:cubicBezTo>
                    <a:pt x="0" y="4"/>
                    <a:pt x="2" y="8"/>
                    <a:pt x="5" y="7"/>
                  </a:cubicBezTo>
                  <a:cubicBezTo>
                    <a:pt x="10" y="5"/>
                    <a:pt x="16" y="6"/>
                    <a:pt x="21" y="7"/>
                  </a:cubicBezTo>
                  <a:cubicBezTo>
                    <a:pt x="24" y="8"/>
                    <a:pt x="25" y="3"/>
                    <a:pt x="2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43" name="Freeform 62"/>
            <p:cNvSpPr/>
            <p:nvPr/>
          </p:nvSpPr>
          <p:spPr bwMode="auto">
            <a:xfrm>
              <a:off x="3300" y="4106"/>
              <a:ext cx="109" cy="18"/>
            </a:xfrm>
            <a:custGeom>
              <a:avLst/>
              <a:gdLst>
                <a:gd name="T0" fmla="*/ 28 w 31"/>
                <a:gd name="T1" fmla="*/ 0 h 6"/>
                <a:gd name="T2" fmla="*/ 3 w 31"/>
                <a:gd name="T3" fmla="*/ 1 h 6"/>
                <a:gd name="T4" fmla="*/ 3 w 31"/>
                <a:gd name="T5" fmla="*/ 5 h 6"/>
                <a:gd name="T6" fmla="*/ 28 w 31"/>
                <a:gd name="T7" fmla="*/ 4 h 6"/>
                <a:gd name="T8" fmla="*/ 28 w 31"/>
                <a:gd name="T9" fmla="*/ 0 h 6"/>
              </a:gdLst>
              <a:ahLst/>
              <a:cxnLst>
                <a:cxn ang="0">
                  <a:pos x="T0" y="T1"/>
                </a:cxn>
                <a:cxn ang="0">
                  <a:pos x="T2" y="T3"/>
                </a:cxn>
                <a:cxn ang="0">
                  <a:pos x="T4" y="T5"/>
                </a:cxn>
                <a:cxn ang="0">
                  <a:pos x="T6" y="T7"/>
                </a:cxn>
                <a:cxn ang="0">
                  <a:pos x="T8" y="T9"/>
                </a:cxn>
              </a:cxnLst>
              <a:rect l="0" t="0" r="r" b="b"/>
              <a:pathLst>
                <a:path w="31" h="6">
                  <a:moveTo>
                    <a:pt x="28" y="0"/>
                  </a:moveTo>
                  <a:cubicBezTo>
                    <a:pt x="20" y="0"/>
                    <a:pt x="11" y="0"/>
                    <a:pt x="3" y="1"/>
                  </a:cubicBezTo>
                  <a:cubicBezTo>
                    <a:pt x="0" y="1"/>
                    <a:pt x="0" y="6"/>
                    <a:pt x="3" y="5"/>
                  </a:cubicBezTo>
                  <a:cubicBezTo>
                    <a:pt x="11" y="4"/>
                    <a:pt x="20" y="4"/>
                    <a:pt x="28" y="4"/>
                  </a:cubicBezTo>
                  <a:cubicBezTo>
                    <a:pt x="31" y="4"/>
                    <a:pt x="31" y="0"/>
                    <a:pt x="28"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44" name="Freeform 63"/>
            <p:cNvSpPr/>
            <p:nvPr/>
          </p:nvSpPr>
          <p:spPr bwMode="auto">
            <a:xfrm>
              <a:off x="3434" y="4100"/>
              <a:ext cx="99" cy="24"/>
            </a:xfrm>
            <a:custGeom>
              <a:avLst/>
              <a:gdLst>
                <a:gd name="T0" fmla="*/ 24 w 28"/>
                <a:gd name="T1" fmla="*/ 1 h 8"/>
                <a:gd name="T2" fmla="*/ 4 w 28"/>
                <a:gd name="T3" fmla="*/ 2 h 8"/>
                <a:gd name="T4" fmla="*/ 3 w 28"/>
                <a:gd name="T5" fmla="*/ 6 h 8"/>
                <a:gd name="T6" fmla="*/ 26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2"/>
                    <a:pt x="11" y="4"/>
                    <a:pt x="4" y="2"/>
                  </a:cubicBezTo>
                  <a:cubicBezTo>
                    <a:pt x="2" y="1"/>
                    <a:pt x="0" y="5"/>
                    <a:pt x="3" y="6"/>
                  </a:cubicBezTo>
                  <a:cubicBezTo>
                    <a:pt x="11" y="8"/>
                    <a:pt x="18" y="6"/>
                    <a:pt x="26"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45" name="Freeform 64"/>
            <p:cNvSpPr/>
            <p:nvPr/>
          </p:nvSpPr>
          <p:spPr bwMode="auto">
            <a:xfrm>
              <a:off x="3564" y="4097"/>
              <a:ext cx="103" cy="21"/>
            </a:xfrm>
            <a:custGeom>
              <a:avLst/>
              <a:gdLst>
                <a:gd name="T0" fmla="*/ 26 w 29"/>
                <a:gd name="T1" fmla="*/ 3 h 7"/>
                <a:gd name="T2" fmla="*/ 4 w 29"/>
                <a:gd name="T3" fmla="*/ 1 h 7"/>
                <a:gd name="T4" fmla="*/ 3 w 29"/>
                <a:gd name="T5" fmla="*/ 5 h 7"/>
                <a:gd name="T6" fmla="*/ 26 w 29"/>
                <a:gd name="T7" fmla="*/ 7 h 7"/>
                <a:gd name="T8" fmla="*/ 26 w 29"/>
                <a:gd name="T9" fmla="*/ 3 h 7"/>
              </a:gdLst>
              <a:ahLst/>
              <a:cxnLst>
                <a:cxn ang="0">
                  <a:pos x="T0" y="T1"/>
                </a:cxn>
                <a:cxn ang="0">
                  <a:pos x="T2" y="T3"/>
                </a:cxn>
                <a:cxn ang="0">
                  <a:pos x="T4" y="T5"/>
                </a:cxn>
                <a:cxn ang="0">
                  <a:pos x="T6" y="T7"/>
                </a:cxn>
                <a:cxn ang="0">
                  <a:pos x="T8" y="T9"/>
                </a:cxn>
              </a:cxnLst>
              <a:rect l="0" t="0" r="r" b="b"/>
              <a:pathLst>
                <a:path w="29" h="7">
                  <a:moveTo>
                    <a:pt x="26" y="3"/>
                  </a:moveTo>
                  <a:cubicBezTo>
                    <a:pt x="19" y="3"/>
                    <a:pt x="11" y="3"/>
                    <a:pt x="4" y="1"/>
                  </a:cubicBezTo>
                  <a:cubicBezTo>
                    <a:pt x="2" y="0"/>
                    <a:pt x="0" y="4"/>
                    <a:pt x="3" y="5"/>
                  </a:cubicBezTo>
                  <a:cubicBezTo>
                    <a:pt x="10" y="7"/>
                    <a:pt x="19" y="7"/>
                    <a:pt x="26" y="7"/>
                  </a:cubicBezTo>
                  <a:cubicBezTo>
                    <a:pt x="29" y="7"/>
                    <a:pt x="29" y="3"/>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46" name="Freeform 65"/>
            <p:cNvSpPr/>
            <p:nvPr/>
          </p:nvSpPr>
          <p:spPr bwMode="auto">
            <a:xfrm>
              <a:off x="3698" y="4094"/>
              <a:ext cx="106" cy="18"/>
            </a:xfrm>
            <a:custGeom>
              <a:avLst/>
              <a:gdLst>
                <a:gd name="T0" fmla="*/ 27 w 30"/>
                <a:gd name="T1" fmla="*/ 1 h 6"/>
                <a:gd name="T2" fmla="*/ 3 w 30"/>
                <a:gd name="T3" fmla="*/ 2 h 6"/>
                <a:gd name="T4" fmla="*/ 3 w 30"/>
                <a:gd name="T5" fmla="*/ 6 h 6"/>
                <a:gd name="T6" fmla="*/ 27 w 30"/>
                <a:gd name="T7" fmla="*/ 5 h 6"/>
                <a:gd name="T8" fmla="*/ 27 w 30"/>
                <a:gd name="T9" fmla="*/ 1 h 6"/>
              </a:gdLst>
              <a:ahLst/>
              <a:cxnLst>
                <a:cxn ang="0">
                  <a:pos x="T0" y="T1"/>
                </a:cxn>
                <a:cxn ang="0">
                  <a:pos x="T2" y="T3"/>
                </a:cxn>
                <a:cxn ang="0">
                  <a:pos x="T4" y="T5"/>
                </a:cxn>
                <a:cxn ang="0">
                  <a:pos x="T6" y="T7"/>
                </a:cxn>
                <a:cxn ang="0">
                  <a:pos x="T8" y="T9"/>
                </a:cxn>
              </a:cxnLst>
              <a:rect l="0" t="0" r="r" b="b"/>
              <a:pathLst>
                <a:path w="30" h="6">
                  <a:moveTo>
                    <a:pt x="27" y="1"/>
                  </a:moveTo>
                  <a:cubicBezTo>
                    <a:pt x="19" y="1"/>
                    <a:pt x="11" y="1"/>
                    <a:pt x="3" y="2"/>
                  </a:cubicBezTo>
                  <a:cubicBezTo>
                    <a:pt x="0" y="2"/>
                    <a:pt x="0" y="6"/>
                    <a:pt x="3" y="6"/>
                  </a:cubicBezTo>
                  <a:cubicBezTo>
                    <a:pt x="11" y="6"/>
                    <a:pt x="19" y="5"/>
                    <a:pt x="27" y="5"/>
                  </a:cubicBezTo>
                  <a:cubicBezTo>
                    <a:pt x="30" y="5"/>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47" name="Freeform 66"/>
            <p:cNvSpPr/>
            <p:nvPr/>
          </p:nvSpPr>
          <p:spPr bwMode="auto">
            <a:xfrm>
              <a:off x="3846" y="4103"/>
              <a:ext cx="85" cy="18"/>
            </a:xfrm>
            <a:custGeom>
              <a:avLst/>
              <a:gdLst>
                <a:gd name="T0" fmla="*/ 21 w 24"/>
                <a:gd name="T1" fmla="*/ 1 h 6"/>
                <a:gd name="T2" fmla="*/ 3 w 24"/>
                <a:gd name="T3" fmla="*/ 0 h 6"/>
                <a:gd name="T4" fmla="*/ 3 w 24"/>
                <a:gd name="T5" fmla="*/ 4 h 6"/>
                <a:gd name="T6" fmla="*/ 20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5" y="0"/>
                    <a:pt x="9" y="0"/>
                    <a:pt x="3" y="0"/>
                  </a:cubicBezTo>
                  <a:cubicBezTo>
                    <a:pt x="0" y="0"/>
                    <a:pt x="0" y="4"/>
                    <a:pt x="3" y="4"/>
                  </a:cubicBezTo>
                  <a:cubicBezTo>
                    <a:pt x="9" y="4"/>
                    <a:pt x="14" y="4"/>
                    <a:pt x="20" y="5"/>
                  </a:cubicBezTo>
                  <a:cubicBezTo>
                    <a:pt x="23" y="6"/>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48" name="Freeform 67"/>
            <p:cNvSpPr/>
            <p:nvPr/>
          </p:nvSpPr>
          <p:spPr bwMode="auto">
            <a:xfrm>
              <a:off x="3977" y="4094"/>
              <a:ext cx="109" cy="24"/>
            </a:xfrm>
            <a:custGeom>
              <a:avLst/>
              <a:gdLst>
                <a:gd name="T0" fmla="*/ 28 w 31"/>
                <a:gd name="T1" fmla="*/ 2 h 8"/>
                <a:gd name="T2" fmla="*/ 3 w 31"/>
                <a:gd name="T3" fmla="*/ 3 h 8"/>
                <a:gd name="T4" fmla="*/ 4 w 31"/>
                <a:gd name="T5" fmla="*/ 7 h 8"/>
                <a:gd name="T6" fmla="*/ 28 w 31"/>
                <a:gd name="T7" fmla="*/ 6 h 8"/>
                <a:gd name="T8" fmla="*/ 28 w 31"/>
                <a:gd name="T9" fmla="*/ 2 h 8"/>
              </a:gdLst>
              <a:ahLst/>
              <a:cxnLst>
                <a:cxn ang="0">
                  <a:pos x="T0" y="T1"/>
                </a:cxn>
                <a:cxn ang="0">
                  <a:pos x="T2" y="T3"/>
                </a:cxn>
                <a:cxn ang="0">
                  <a:pos x="T4" y="T5"/>
                </a:cxn>
                <a:cxn ang="0">
                  <a:pos x="T6" y="T7"/>
                </a:cxn>
                <a:cxn ang="0">
                  <a:pos x="T8" y="T9"/>
                </a:cxn>
              </a:cxnLst>
              <a:rect l="0" t="0" r="r" b="b"/>
              <a:pathLst>
                <a:path w="31" h="8">
                  <a:moveTo>
                    <a:pt x="28" y="2"/>
                  </a:moveTo>
                  <a:cubicBezTo>
                    <a:pt x="20" y="2"/>
                    <a:pt x="11" y="0"/>
                    <a:pt x="3" y="3"/>
                  </a:cubicBezTo>
                  <a:cubicBezTo>
                    <a:pt x="0" y="4"/>
                    <a:pt x="2" y="8"/>
                    <a:pt x="4" y="7"/>
                  </a:cubicBezTo>
                  <a:cubicBezTo>
                    <a:pt x="12" y="5"/>
                    <a:pt x="20"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49" name="Freeform 68"/>
            <p:cNvSpPr/>
            <p:nvPr/>
          </p:nvSpPr>
          <p:spPr bwMode="auto">
            <a:xfrm>
              <a:off x="4129" y="4092"/>
              <a:ext cx="102" cy="17"/>
            </a:xfrm>
            <a:custGeom>
              <a:avLst/>
              <a:gdLst>
                <a:gd name="T0" fmla="*/ 25 w 29"/>
                <a:gd name="T1" fmla="*/ 1 h 6"/>
                <a:gd name="T2" fmla="*/ 3 w 29"/>
                <a:gd name="T3" fmla="*/ 2 h 6"/>
                <a:gd name="T4" fmla="*/ 3 w 29"/>
                <a:gd name="T5" fmla="*/ 6 h 6"/>
                <a:gd name="T6" fmla="*/ 26 w 29"/>
                <a:gd name="T7" fmla="*/ 5 h 6"/>
                <a:gd name="T8" fmla="*/ 25 w 29"/>
                <a:gd name="T9" fmla="*/ 1 h 6"/>
              </a:gdLst>
              <a:ahLst/>
              <a:cxnLst>
                <a:cxn ang="0">
                  <a:pos x="T0" y="T1"/>
                </a:cxn>
                <a:cxn ang="0">
                  <a:pos x="T2" y="T3"/>
                </a:cxn>
                <a:cxn ang="0">
                  <a:pos x="T4" y="T5"/>
                </a:cxn>
                <a:cxn ang="0">
                  <a:pos x="T6" y="T7"/>
                </a:cxn>
                <a:cxn ang="0">
                  <a:pos x="T8" y="T9"/>
                </a:cxn>
              </a:cxnLst>
              <a:rect l="0" t="0" r="r" b="b"/>
              <a:pathLst>
                <a:path w="29" h="6">
                  <a:moveTo>
                    <a:pt x="25" y="1"/>
                  </a:moveTo>
                  <a:cubicBezTo>
                    <a:pt x="17" y="2"/>
                    <a:pt x="10" y="2"/>
                    <a:pt x="3" y="2"/>
                  </a:cubicBezTo>
                  <a:cubicBezTo>
                    <a:pt x="0" y="2"/>
                    <a:pt x="0" y="6"/>
                    <a:pt x="3" y="6"/>
                  </a:cubicBezTo>
                  <a:cubicBezTo>
                    <a:pt x="11" y="6"/>
                    <a:pt x="18" y="6"/>
                    <a:pt x="26" y="5"/>
                  </a:cubicBezTo>
                  <a:cubicBezTo>
                    <a:pt x="29" y="4"/>
                    <a:pt x="27" y="0"/>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50" name="Freeform 69"/>
            <p:cNvSpPr/>
            <p:nvPr/>
          </p:nvSpPr>
          <p:spPr bwMode="auto">
            <a:xfrm>
              <a:off x="4273" y="4103"/>
              <a:ext cx="110" cy="21"/>
            </a:xfrm>
            <a:custGeom>
              <a:avLst/>
              <a:gdLst>
                <a:gd name="T0" fmla="*/ 28 w 31"/>
                <a:gd name="T1" fmla="*/ 2 h 7"/>
                <a:gd name="T2" fmla="*/ 3 w 31"/>
                <a:gd name="T3" fmla="*/ 2 h 7"/>
                <a:gd name="T4" fmla="*/ 3 w 31"/>
                <a:gd name="T5" fmla="*/ 6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2"/>
                    <a:pt x="3" y="2"/>
                  </a:cubicBezTo>
                  <a:cubicBezTo>
                    <a:pt x="0" y="2"/>
                    <a:pt x="0" y="6"/>
                    <a:pt x="3" y="6"/>
                  </a:cubicBezTo>
                  <a:cubicBezTo>
                    <a:pt x="11" y="6"/>
                    <a:pt x="19" y="4"/>
                    <a:pt x="27" y="6"/>
                  </a:cubicBezTo>
                  <a:cubicBezTo>
                    <a:pt x="30" y="7"/>
                    <a:pt x="31" y="3"/>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51" name="Freeform 70"/>
            <p:cNvSpPr/>
            <p:nvPr/>
          </p:nvSpPr>
          <p:spPr bwMode="auto">
            <a:xfrm>
              <a:off x="4432" y="4097"/>
              <a:ext cx="95" cy="24"/>
            </a:xfrm>
            <a:custGeom>
              <a:avLst/>
              <a:gdLst>
                <a:gd name="T0" fmla="*/ 23 w 27"/>
                <a:gd name="T1" fmla="*/ 1 h 8"/>
                <a:gd name="T2" fmla="*/ 4 w 27"/>
                <a:gd name="T3" fmla="*/ 2 h 8"/>
                <a:gd name="T4" fmla="*/ 3 w 27"/>
                <a:gd name="T5" fmla="*/ 6 h 8"/>
                <a:gd name="T6" fmla="*/ 24 w 27"/>
                <a:gd name="T7" fmla="*/ 5 h 8"/>
                <a:gd name="T8" fmla="*/ 23 w 27"/>
                <a:gd name="T9" fmla="*/ 1 h 8"/>
              </a:gdLst>
              <a:ahLst/>
              <a:cxnLst>
                <a:cxn ang="0">
                  <a:pos x="T0" y="T1"/>
                </a:cxn>
                <a:cxn ang="0">
                  <a:pos x="T2" y="T3"/>
                </a:cxn>
                <a:cxn ang="0">
                  <a:pos x="T4" y="T5"/>
                </a:cxn>
                <a:cxn ang="0">
                  <a:pos x="T6" y="T7"/>
                </a:cxn>
                <a:cxn ang="0">
                  <a:pos x="T8" y="T9"/>
                </a:cxn>
              </a:cxnLst>
              <a:rect l="0" t="0" r="r" b="b"/>
              <a:pathLst>
                <a:path w="27" h="8">
                  <a:moveTo>
                    <a:pt x="23" y="1"/>
                  </a:moveTo>
                  <a:cubicBezTo>
                    <a:pt x="17" y="2"/>
                    <a:pt x="10" y="3"/>
                    <a:pt x="4" y="2"/>
                  </a:cubicBezTo>
                  <a:cubicBezTo>
                    <a:pt x="1" y="1"/>
                    <a:pt x="0" y="6"/>
                    <a:pt x="3" y="6"/>
                  </a:cubicBezTo>
                  <a:cubicBezTo>
                    <a:pt x="10" y="8"/>
                    <a:pt x="17" y="6"/>
                    <a:pt x="24" y="5"/>
                  </a:cubicBezTo>
                  <a:cubicBezTo>
                    <a:pt x="27" y="5"/>
                    <a:pt x="26"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52" name="Freeform 71"/>
            <p:cNvSpPr/>
            <p:nvPr/>
          </p:nvSpPr>
          <p:spPr bwMode="auto">
            <a:xfrm>
              <a:off x="4580" y="4094"/>
              <a:ext cx="120" cy="27"/>
            </a:xfrm>
            <a:custGeom>
              <a:avLst/>
              <a:gdLst>
                <a:gd name="T0" fmla="*/ 31 w 34"/>
                <a:gd name="T1" fmla="*/ 1 h 9"/>
                <a:gd name="T2" fmla="*/ 18 w 34"/>
                <a:gd name="T3" fmla="*/ 2 h 9"/>
                <a:gd name="T4" fmla="*/ 5 w 34"/>
                <a:gd name="T5" fmla="*/ 1 h 9"/>
                <a:gd name="T6" fmla="*/ 2 w 34"/>
                <a:gd name="T7" fmla="*/ 5 h 9"/>
                <a:gd name="T8" fmla="*/ 31 w 34"/>
                <a:gd name="T9" fmla="*/ 5 h 9"/>
                <a:gd name="T10" fmla="*/ 31 w 34"/>
                <a:gd name="T11" fmla="*/ 1 h 9"/>
              </a:gdLst>
              <a:ahLst/>
              <a:cxnLst>
                <a:cxn ang="0">
                  <a:pos x="T0" y="T1"/>
                </a:cxn>
                <a:cxn ang="0">
                  <a:pos x="T2" y="T3"/>
                </a:cxn>
                <a:cxn ang="0">
                  <a:pos x="T4" y="T5"/>
                </a:cxn>
                <a:cxn ang="0">
                  <a:pos x="T6" y="T7"/>
                </a:cxn>
                <a:cxn ang="0">
                  <a:pos x="T8" y="T9"/>
                </a:cxn>
                <a:cxn ang="0">
                  <a:pos x="T10" y="T11"/>
                </a:cxn>
              </a:cxnLst>
              <a:rect l="0" t="0" r="r" b="b"/>
              <a:pathLst>
                <a:path w="34" h="9">
                  <a:moveTo>
                    <a:pt x="31" y="1"/>
                  </a:moveTo>
                  <a:cubicBezTo>
                    <a:pt x="27" y="1"/>
                    <a:pt x="22" y="1"/>
                    <a:pt x="18" y="2"/>
                  </a:cubicBezTo>
                  <a:cubicBezTo>
                    <a:pt x="14" y="2"/>
                    <a:pt x="9" y="3"/>
                    <a:pt x="5" y="1"/>
                  </a:cubicBezTo>
                  <a:cubicBezTo>
                    <a:pt x="2" y="0"/>
                    <a:pt x="0" y="3"/>
                    <a:pt x="2" y="5"/>
                  </a:cubicBezTo>
                  <a:cubicBezTo>
                    <a:pt x="11" y="9"/>
                    <a:pt x="22" y="5"/>
                    <a:pt x="31" y="5"/>
                  </a:cubicBezTo>
                  <a:cubicBezTo>
                    <a:pt x="34" y="5"/>
                    <a:pt x="34" y="0"/>
                    <a:pt x="31"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53" name="Freeform 72"/>
            <p:cNvSpPr/>
            <p:nvPr/>
          </p:nvSpPr>
          <p:spPr bwMode="auto">
            <a:xfrm>
              <a:off x="4735" y="4092"/>
              <a:ext cx="110" cy="20"/>
            </a:xfrm>
            <a:custGeom>
              <a:avLst/>
              <a:gdLst>
                <a:gd name="T0" fmla="*/ 28 w 31"/>
                <a:gd name="T1" fmla="*/ 2 h 7"/>
                <a:gd name="T2" fmla="*/ 3 w 31"/>
                <a:gd name="T3" fmla="*/ 3 h 7"/>
                <a:gd name="T4" fmla="*/ 5 w 31"/>
                <a:gd name="T5" fmla="*/ 7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1"/>
                    <a:pt x="3" y="3"/>
                  </a:cubicBezTo>
                  <a:cubicBezTo>
                    <a:pt x="0" y="3"/>
                    <a:pt x="2" y="7"/>
                    <a:pt x="5" y="7"/>
                  </a:cubicBezTo>
                  <a:cubicBezTo>
                    <a:pt x="12" y="6"/>
                    <a:pt x="19" y="4"/>
                    <a:pt x="27" y="6"/>
                  </a:cubicBezTo>
                  <a:cubicBezTo>
                    <a:pt x="29" y="7"/>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54" name="Freeform 73"/>
            <p:cNvSpPr/>
            <p:nvPr/>
          </p:nvSpPr>
          <p:spPr bwMode="auto">
            <a:xfrm>
              <a:off x="4912" y="4097"/>
              <a:ext cx="84" cy="18"/>
            </a:xfrm>
            <a:custGeom>
              <a:avLst/>
              <a:gdLst>
                <a:gd name="T0" fmla="*/ 21 w 24"/>
                <a:gd name="T1" fmla="*/ 1 h 6"/>
                <a:gd name="T2" fmla="*/ 4 w 24"/>
                <a:gd name="T3" fmla="*/ 1 h 6"/>
                <a:gd name="T4" fmla="*/ 3 w 24"/>
                <a:gd name="T5" fmla="*/ 5 h 6"/>
                <a:gd name="T6" fmla="*/ 21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6" y="1"/>
                    <a:pt x="10" y="2"/>
                    <a:pt x="4" y="1"/>
                  </a:cubicBezTo>
                  <a:cubicBezTo>
                    <a:pt x="1" y="0"/>
                    <a:pt x="0" y="5"/>
                    <a:pt x="3" y="5"/>
                  </a:cubicBezTo>
                  <a:cubicBezTo>
                    <a:pt x="9" y="6"/>
                    <a:pt x="15" y="5"/>
                    <a:pt x="21" y="5"/>
                  </a:cubicBezTo>
                  <a:cubicBezTo>
                    <a:pt x="24" y="5"/>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55" name="Freeform 74"/>
            <p:cNvSpPr/>
            <p:nvPr/>
          </p:nvSpPr>
          <p:spPr bwMode="auto">
            <a:xfrm>
              <a:off x="5060" y="4100"/>
              <a:ext cx="92" cy="18"/>
            </a:xfrm>
            <a:custGeom>
              <a:avLst/>
              <a:gdLst>
                <a:gd name="T0" fmla="*/ 23 w 26"/>
                <a:gd name="T1" fmla="*/ 1 h 6"/>
                <a:gd name="T2" fmla="*/ 3 w 26"/>
                <a:gd name="T3" fmla="*/ 0 h 6"/>
                <a:gd name="T4" fmla="*/ 3 w 26"/>
                <a:gd name="T5" fmla="*/ 4 h 6"/>
                <a:gd name="T6" fmla="*/ 22 w 26"/>
                <a:gd name="T7" fmla="*/ 5 h 6"/>
                <a:gd name="T8" fmla="*/ 23 w 26"/>
                <a:gd name="T9" fmla="*/ 1 h 6"/>
              </a:gdLst>
              <a:ahLst/>
              <a:cxnLst>
                <a:cxn ang="0">
                  <a:pos x="T0" y="T1"/>
                </a:cxn>
                <a:cxn ang="0">
                  <a:pos x="T2" y="T3"/>
                </a:cxn>
                <a:cxn ang="0">
                  <a:pos x="T4" y="T5"/>
                </a:cxn>
                <a:cxn ang="0">
                  <a:pos x="T6" y="T7"/>
                </a:cxn>
                <a:cxn ang="0">
                  <a:pos x="T8" y="T9"/>
                </a:cxn>
              </a:cxnLst>
              <a:rect l="0" t="0" r="r" b="b"/>
              <a:pathLst>
                <a:path w="26" h="6">
                  <a:moveTo>
                    <a:pt x="23" y="1"/>
                  </a:moveTo>
                  <a:cubicBezTo>
                    <a:pt x="16" y="0"/>
                    <a:pt x="9" y="0"/>
                    <a:pt x="3" y="0"/>
                  </a:cubicBezTo>
                  <a:cubicBezTo>
                    <a:pt x="0" y="0"/>
                    <a:pt x="0" y="4"/>
                    <a:pt x="3" y="4"/>
                  </a:cubicBezTo>
                  <a:cubicBezTo>
                    <a:pt x="9" y="4"/>
                    <a:pt x="16" y="4"/>
                    <a:pt x="22" y="5"/>
                  </a:cubicBezTo>
                  <a:cubicBezTo>
                    <a:pt x="25" y="6"/>
                    <a:pt x="26" y="1"/>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56" name="Freeform 75"/>
            <p:cNvSpPr/>
            <p:nvPr/>
          </p:nvSpPr>
          <p:spPr bwMode="auto">
            <a:xfrm>
              <a:off x="5190" y="4094"/>
              <a:ext cx="103" cy="18"/>
            </a:xfrm>
            <a:custGeom>
              <a:avLst/>
              <a:gdLst>
                <a:gd name="T0" fmla="*/ 26 w 29"/>
                <a:gd name="T1" fmla="*/ 1 h 6"/>
                <a:gd name="T2" fmla="*/ 2 w 29"/>
                <a:gd name="T3" fmla="*/ 2 h 6"/>
                <a:gd name="T4" fmla="*/ 2 w 29"/>
                <a:gd name="T5" fmla="*/ 6 h 6"/>
                <a:gd name="T6" fmla="*/ 26 w 29"/>
                <a:gd name="T7" fmla="*/ 5 h 6"/>
                <a:gd name="T8" fmla="*/ 26 w 29"/>
                <a:gd name="T9" fmla="*/ 1 h 6"/>
              </a:gdLst>
              <a:ahLst/>
              <a:cxnLst>
                <a:cxn ang="0">
                  <a:pos x="T0" y="T1"/>
                </a:cxn>
                <a:cxn ang="0">
                  <a:pos x="T2" y="T3"/>
                </a:cxn>
                <a:cxn ang="0">
                  <a:pos x="T4" y="T5"/>
                </a:cxn>
                <a:cxn ang="0">
                  <a:pos x="T6" y="T7"/>
                </a:cxn>
                <a:cxn ang="0">
                  <a:pos x="T8" y="T9"/>
                </a:cxn>
              </a:cxnLst>
              <a:rect l="0" t="0" r="r" b="b"/>
              <a:pathLst>
                <a:path w="29" h="6">
                  <a:moveTo>
                    <a:pt x="26" y="1"/>
                  </a:moveTo>
                  <a:cubicBezTo>
                    <a:pt x="18" y="2"/>
                    <a:pt x="10" y="2"/>
                    <a:pt x="2" y="2"/>
                  </a:cubicBezTo>
                  <a:cubicBezTo>
                    <a:pt x="0" y="2"/>
                    <a:pt x="0" y="6"/>
                    <a:pt x="2" y="6"/>
                  </a:cubicBezTo>
                  <a:cubicBezTo>
                    <a:pt x="10" y="6"/>
                    <a:pt x="18" y="6"/>
                    <a:pt x="26" y="5"/>
                  </a:cubicBezTo>
                  <a:cubicBezTo>
                    <a:pt x="29"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57" name="Freeform 76"/>
            <p:cNvSpPr/>
            <p:nvPr/>
          </p:nvSpPr>
          <p:spPr bwMode="auto">
            <a:xfrm>
              <a:off x="5339" y="4092"/>
              <a:ext cx="116" cy="20"/>
            </a:xfrm>
            <a:custGeom>
              <a:avLst/>
              <a:gdLst>
                <a:gd name="T0" fmla="*/ 30 w 33"/>
                <a:gd name="T1" fmla="*/ 2 h 7"/>
                <a:gd name="T2" fmla="*/ 3 w 33"/>
                <a:gd name="T3" fmla="*/ 0 h 7"/>
                <a:gd name="T4" fmla="*/ 3 w 33"/>
                <a:gd name="T5" fmla="*/ 0 h 7"/>
                <a:gd name="T6" fmla="*/ 3 w 33"/>
                <a:gd name="T7" fmla="*/ 0 h 7"/>
                <a:gd name="T8" fmla="*/ 3 w 33"/>
                <a:gd name="T9" fmla="*/ 5 h 7"/>
                <a:gd name="T10" fmla="*/ 28 w 33"/>
                <a:gd name="T11" fmla="*/ 6 h 7"/>
                <a:gd name="T12" fmla="*/ 30 w 33"/>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33" h="7">
                  <a:moveTo>
                    <a:pt x="30" y="2"/>
                  </a:moveTo>
                  <a:cubicBezTo>
                    <a:pt x="21" y="0"/>
                    <a:pt x="12" y="1"/>
                    <a:pt x="3" y="0"/>
                  </a:cubicBezTo>
                  <a:cubicBezTo>
                    <a:pt x="3" y="0"/>
                    <a:pt x="3" y="0"/>
                    <a:pt x="3" y="0"/>
                  </a:cubicBezTo>
                  <a:cubicBezTo>
                    <a:pt x="3" y="0"/>
                    <a:pt x="3" y="0"/>
                    <a:pt x="3" y="0"/>
                  </a:cubicBezTo>
                  <a:cubicBezTo>
                    <a:pt x="0" y="0"/>
                    <a:pt x="0" y="5"/>
                    <a:pt x="3" y="5"/>
                  </a:cubicBezTo>
                  <a:cubicBezTo>
                    <a:pt x="11" y="6"/>
                    <a:pt x="20" y="4"/>
                    <a:pt x="28" y="6"/>
                  </a:cubicBezTo>
                  <a:cubicBezTo>
                    <a:pt x="31" y="7"/>
                    <a:pt x="33" y="2"/>
                    <a:pt x="30"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58" name="Freeform 77"/>
            <p:cNvSpPr/>
            <p:nvPr/>
          </p:nvSpPr>
          <p:spPr bwMode="auto">
            <a:xfrm>
              <a:off x="5480" y="4089"/>
              <a:ext cx="102" cy="14"/>
            </a:xfrm>
            <a:custGeom>
              <a:avLst/>
              <a:gdLst>
                <a:gd name="T0" fmla="*/ 26 w 29"/>
                <a:gd name="T1" fmla="*/ 0 h 5"/>
                <a:gd name="T2" fmla="*/ 3 w 29"/>
                <a:gd name="T3" fmla="*/ 0 h 5"/>
                <a:gd name="T4" fmla="*/ 3 w 29"/>
                <a:gd name="T5" fmla="*/ 5 h 5"/>
                <a:gd name="T6" fmla="*/ 26 w 29"/>
                <a:gd name="T7" fmla="*/ 5 h 5"/>
                <a:gd name="T8" fmla="*/ 26 w 29"/>
                <a:gd name="T9" fmla="*/ 0 h 5"/>
              </a:gdLst>
              <a:ahLst/>
              <a:cxnLst>
                <a:cxn ang="0">
                  <a:pos x="T0" y="T1"/>
                </a:cxn>
                <a:cxn ang="0">
                  <a:pos x="T2" y="T3"/>
                </a:cxn>
                <a:cxn ang="0">
                  <a:pos x="T4" y="T5"/>
                </a:cxn>
                <a:cxn ang="0">
                  <a:pos x="T6" y="T7"/>
                </a:cxn>
                <a:cxn ang="0">
                  <a:pos x="T8" y="T9"/>
                </a:cxn>
              </a:cxnLst>
              <a:rect l="0" t="0" r="r" b="b"/>
              <a:pathLst>
                <a:path w="29" h="5">
                  <a:moveTo>
                    <a:pt x="26" y="0"/>
                  </a:moveTo>
                  <a:cubicBezTo>
                    <a:pt x="3" y="0"/>
                    <a:pt x="3" y="0"/>
                    <a:pt x="3" y="0"/>
                  </a:cubicBezTo>
                  <a:cubicBezTo>
                    <a:pt x="0" y="0"/>
                    <a:pt x="0" y="5"/>
                    <a:pt x="3" y="5"/>
                  </a:cubicBezTo>
                  <a:cubicBezTo>
                    <a:pt x="26" y="5"/>
                    <a:pt x="26" y="5"/>
                    <a:pt x="26" y="5"/>
                  </a:cubicBezTo>
                  <a:cubicBezTo>
                    <a:pt x="29" y="5"/>
                    <a:pt x="29" y="0"/>
                    <a:pt x="26"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59" name="Freeform 78"/>
            <p:cNvSpPr/>
            <p:nvPr/>
          </p:nvSpPr>
          <p:spPr bwMode="auto">
            <a:xfrm>
              <a:off x="5600" y="4089"/>
              <a:ext cx="98" cy="23"/>
            </a:xfrm>
            <a:custGeom>
              <a:avLst/>
              <a:gdLst>
                <a:gd name="T0" fmla="*/ 24 w 28"/>
                <a:gd name="T1" fmla="*/ 2 h 8"/>
                <a:gd name="T2" fmla="*/ 4 w 28"/>
                <a:gd name="T3" fmla="*/ 0 h 8"/>
                <a:gd name="T4" fmla="*/ 3 w 28"/>
                <a:gd name="T5" fmla="*/ 5 h 8"/>
                <a:gd name="T6" fmla="*/ 25 w 28"/>
                <a:gd name="T7" fmla="*/ 6 h 8"/>
                <a:gd name="T8" fmla="*/ 24 w 28"/>
                <a:gd name="T9" fmla="*/ 2 h 8"/>
              </a:gdLst>
              <a:ahLst/>
              <a:cxnLst>
                <a:cxn ang="0">
                  <a:pos x="T0" y="T1"/>
                </a:cxn>
                <a:cxn ang="0">
                  <a:pos x="T2" y="T3"/>
                </a:cxn>
                <a:cxn ang="0">
                  <a:pos x="T4" y="T5"/>
                </a:cxn>
                <a:cxn ang="0">
                  <a:pos x="T6" y="T7"/>
                </a:cxn>
                <a:cxn ang="0">
                  <a:pos x="T8" y="T9"/>
                </a:cxn>
              </a:cxnLst>
              <a:rect l="0" t="0" r="r" b="b"/>
              <a:pathLst>
                <a:path w="28" h="8">
                  <a:moveTo>
                    <a:pt x="24" y="2"/>
                  </a:moveTo>
                  <a:cubicBezTo>
                    <a:pt x="17" y="3"/>
                    <a:pt x="11" y="3"/>
                    <a:pt x="4" y="0"/>
                  </a:cubicBezTo>
                  <a:cubicBezTo>
                    <a:pt x="1" y="0"/>
                    <a:pt x="0" y="4"/>
                    <a:pt x="3" y="5"/>
                  </a:cubicBezTo>
                  <a:cubicBezTo>
                    <a:pt x="10" y="7"/>
                    <a:pt x="18" y="8"/>
                    <a:pt x="25" y="6"/>
                  </a:cubicBezTo>
                  <a:cubicBezTo>
                    <a:pt x="28" y="5"/>
                    <a:pt x="27" y="1"/>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60" name="Freeform 79"/>
            <p:cNvSpPr/>
            <p:nvPr/>
          </p:nvSpPr>
          <p:spPr bwMode="auto">
            <a:xfrm>
              <a:off x="5727" y="4103"/>
              <a:ext cx="98" cy="18"/>
            </a:xfrm>
            <a:custGeom>
              <a:avLst/>
              <a:gdLst>
                <a:gd name="T0" fmla="*/ 26 w 28"/>
                <a:gd name="T1" fmla="*/ 1 h 6"/>
                <a:gd name="T2" fmla="*/ 3 w 28"/>
                <a:gd name="T3" fmla="*/ 0 h 6"/>
                <a:gd name="T4" fmla="*/ 3 w 28"/>
                <a:gd name="T5" fmla="*/ 4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0"/>
                    <a:pt x="3" y="0"/>
                  </a:cubicBezTo>
                  <a:cubicBezTo>
                    <a:pt x="0" y="0"/>
                    <a:pt x="0" y="4"/>
                    <a:pt x="3" y="4"/>
                  </a:cubicBezTo>
                  <a:cubicBezTo>
                    <a:pt x="11" y="4"/>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61" name="Freeform 80"/>
            <p:cNvSpPr/>
            <p:nvPr/>
          </p:nvSpPr>
          <p:spPr bwMode="auto">
            <a:xfrm>
              <a:off x="5850" y="4092"/>
              <a:ext cx="109" cy="20"/>
            </a:xfrm>
            <a:custGeom>
              <a:avLst/>
              <a:gdLst>
                <a:gd name="T0" fmla="*/ 27 w 31"/>
                <a:gd name="T1" fmla="*/ 1 h 7"/>
                <a:gd name="T2" fmla="*/ 3 w 31"/>
                <a:gd name="T3" fmla="*/ 3 h 7"/>
                <a:gd name="T4" fmla="*/ 3 w 31"/>
                <a:gd name="T5" fmla="*/ 7 h 7"/>
                <a:gd name="T6" fmla="*/ 28 w 31"/>
                <a:gd name="T7" fmla="*/ 5 h 7"/>
                <a:gd name="T8" fmla="*/ 27 w 31"/>
                <a:gd name="T9" fmla="*/ 1 h 7"/>
              </a:gdLst>
              <a:ahLst/>
              <a:cxnLst>
                <a:cxn ang="0">
                  <a:pos x="T0" y="T1"/>
                </a:cxn>
                <a:cxn ang="0">
                  <a:pos x="T2" y="T3"/>
                </a:cxn>
                <a:cxn ang="0">
                  <a:pos x="T4" y="T5"/>
                </a:cxn>
                <a:cxn ang="0">
                  <a:pos x="T6" y="T7"/>
                </a:cxn>
                <a:cxn ang="0">
                  <a:pos x="T8" y="T9"/>
                </a:cxn>
              </a:cxnLst>
              <a:rect l="0" t="0" r="r" b="b"/>
              <a:pathLst>
                <a:path w="31" h="7">
                  <a:moveTo>
                    <a:pt x="27" y="1"/>
                  </a:moveTo>
                  <a:cubicBezTo>
                    <a:pt x="19" y="2"/>
                    <a:pt x="11" y="3"/>
                    <a:pt x="3" y="3"/>
                  </a:cubicBezTo>
                  <a:cubicBezTo>
                    <a:pt x="0" y="3"/>
                    <a:pt x="0" y="7"/>
                    <a:pt x="3" y="7"/>
                  </a:cubicBezTo>
                  <a:cubicBezTo>
                    <a:pt x="11" y="7"/>
                    <a:pt x="20" y="6"/>
                    <a:pt x="28" y="5"/>
                  </a:cubicBezTo>
                  <a:cubicBezTo>
                    <a:pt x="31" y="4"/>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62" name="Freeform 81"/>
            <p:cNvSpPr/>
            <p:nvPr/>
          </p:nvSpPr>
          <p:spPr bwMode="auto">
            <a:xfrm>
              <a:off x="5988" y="4097"/>
              <a:ext cx="102" cy="18"/>
            </a:xfrm>
            <a:custGeom>
              <a:avLst/>
              <a:gdLst>
                <a:gd name="T0" fmla="*/ 26 w 29"/>
                <a:gd name="T1" fmla="*/ 2 h 6"/>
                <a:gd name="T2" fmla="*/ 3 w 29"/>
                <a:gd name="T3" fmla="*/ 1 h 6"/>
                <a:gd name="T4" fmla="*/ 3 w 29"/>
                <a:gd name="T5" fmla="*/ 5 h 6"/>
                <a:gd name="T6" fmla="*/ 26 w 29"/>
                <a:gd name="T7" fmla="*/ 6 h 6"/>
                <a:gd name="T8" fmla="*/ 26 w 29"/>
                <a:gd name="T9" fmla="*/ 2 h 6"/>
              </a:gdLst>
              <a:ahLst/>
              <a:cxnLst>
                <a:cxn ang="0">
                  <a:pos x="T0" y="T1"/>
                </a:cxn>
                <a:cxn ang="0">
                  <a:pos x="T2" y="T3"/>
                </a:cxn>
                <a:cxn ang="0">
                  <a:pos x="T4" y="T5"/>
                </a:cxn>
                <a:cxn ang="0">
                  <a:pos x="T6" y="T7"/>
                </a:cxn>
                <a:cxn ang="0">
                  <a:pos x="T8" y="T9"/>
                </a:cxn>
              </a:cxnLst>
              <a:rect l="0" t="0" r="r" b="b"/>
              <a:pathLst>
                <a:path w="29" h="6">
                  <a:moveTo>
                    <a:pt x="26" y="2"/>
                  </a:moveTo>
                  <a:cubicBezTo>
                    <a:pt x="19" y="1"/>
                    <a:pt x="11" y="0"/>
                    <a:pt x="3" y="1"/>
                  </a:cubicBezTo>
                  <a:cubicBezTo>
                    <a:pt x="0" y="1"/>
                    <a:pt x="0" y="5"/>
                    <a:pt x="3" y="5"/>
                  </a:cubicBezTo>
                  <a:cubicBezTo>
                    <a:pt x="11" y="4"/>
                    <a:pt x="19" y="6"/>
                    <a:pt x="26" y="6"/>
                  </a:cubicBezTo>
                  <a:cubicBezTo>
                    <a:pt x="29" y="6"/>
                    <a:pt x="29" y="2"/>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63" name="Freeform 82"/>
            <p:cNvSpPr/>
            <p:nvPr/>
          </p:nvSpPr>
          <p:spPr bwMode="auto">
            <a:xfrm>
              <a:off x="6136" y="4100"/>
              <a:ext cx="102" cy="18"/>
            </a:xfrm>
            <a:custGeom>
              <a:avLst/>
              <a:gdLst>
                <a:gd name="T0" fmla="*/ 27 w 29"/>
                <a:gd name="T1" fmla="*/ 0 h 6"/>
                <a:gd name="T2" fmla="*/ 3 w 29"/>
                <a:gd name="T3" fmla="*/ 1 h 6"/>
                <a:gd name="T4" fmla="*/ 3 w 29"/>
                <a:gd name="T5" fmla="*/ 5 h 6"/>
                <a:gd name="T6" fmla="*/ 27 w 29"/>
                <a:gd name="T7" fmla="*/ 4 h 6"/>
                <a:gd name="T8" fmla="*/ 27 w 29"/>
                <a:gd name="T9" fmla="*/ 0 h 6"/>
              </a:gdLst>
              <a:ahLst/>
              <a:cxnLst>
                <a:cxn ang="0">
                  <a:pos x="T0" y="T1"/>
                </a:cxn>
                <a:cxn ang="0">
                  <a:pos x="T2" y="T3"/>
                </a:cxn>
                <a:cxn ang="0">
                  <a:pos x="T4" y="T5"/>
                </a:cxn>
                <a:cxn ang="0">
                  <a:pos x="T6" y="T7"/>
                </a:cxn>
                <a:cxn ang="0">
                  <a:pos x="T8" y="T9"/>
                </a:cxn>
              </a:cxnLst>
              <a:rect l="0" t="0" r="r" b="b"/>
              <a:pathLst>
                <a:path w="29" h="6">
                  <a:moveTo>
                    <a:pt x="27" y="0"/>
                  </a:moveTo>
                  <a:cubicBezTo>
                    <a:pt x="19" y="0"/>
                    <a:pt x="11" y="0"/>
                    <a:pt x="3" y="1"/>
                  </a:cubicBezTo>
                  <a:cubicBezTo>
                    <a:pt x="0" y="1"/>
                    <a:pt x="0" y="6"/>
                    <a:pt x="3" y="5"/>
                  </a:cubicBezTo>
                  <a:cubicBezTo>
                    <a:pt x="11" y="4"/>
                    <a:pt x="19" y="4"/>
                    <a:pt x="27" y="4"/>
                  </a:cubicBezTo>
                  <a:cubicBezTo>
                    <a:pt x="29" y="4"/>
                    <a:pt x="29"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64" name="Freeform 83"/>
            <p:cNvSpPr/>
            <p:nvPr/>
          </p:nvSpPr>
          <p:spPr bwMode="auto">
            <a:xfrm>
              <a:off x="6298" y="4100"/>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6"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65" name="Freeform 84"/>
            <p:cNvSpPr/>
            <p:nvPr/>
          </p:nvSpPr>
          <p:spPr bwMode="auto">
            <a:xfrm>
              <a:off x="6428" y="4103"/>
              <a:ext cx="99" cy="18"/>
            </a:xfrm>
            <a:custGeom>
              <a:avLst/>
              <a:gdLst>
                <a:gd name="T0" fmla="*/ 25 w 28"/>
                <a:gd name="T1" fmla="*/ 1 h 6"/>
                <a:gd name="T2" fmla="*/ 3 w 28"/>
                <a:gd name="T3" fmla="*/ 1 h 6"/>
                <a:gd name="T4" fmla="*/ 3 w 28"/>
                <a:gd name="T5" fmla="*/ 5 h 6"/>
                <a:gd name="T6" fmla="*/ 25 w 28"/>
                <a:gd name="T7" fmla="*/ 5 h 6"/>
                <a:gd name="T8" fmla="*/ 25 w 28"/>
                <a:gd name="T9" fmla="*/ 1 h 6"/>
              </a:gdLst>
              <a:ahLst/>
              <a:cxnLst>
                <a:cxn ang="0">
                  <a:pos x="T0" y="T1"/>
                </a:cxn>
                <a:cxn ang="0">
                  <a:pos x="T2" y="T3"/>
                </a:cxn>
                <a:cxn ang="0">
                  <a:pos x="T4" y="T5"/>
                </a:cxn>
                <a:cxn ang="0">
                  <a:pos x="T6" y="T7"/>
                </a:cxn>
                <a:cxn ang="0">
                  <a:pos x="T8" y="T9"/>
                </a:cxn>
              </a:cxnLst>
              <a:rect l="0" t="0" r="r" b="b"/>
              <a:pathLst>
                <a:path w="28" h="6">
                  <a:moveTo>
                    <a:pt x="25" y="1"/>
                  </a:moveTo>
                  <a:cubicBezTo>
                    <a:pt x="17" y="1"/>
                    <a:pt x="10" y="2"/>
                    <a:pt x="3" y="1"/>
                  </a:cubicBezTo>
                  <a:cubicBezTo>
                    <a:pt x="0" y="0"/>
                    <a:pt x="0" y="5"/>
                    <a:pt x="3" y="5"/>
                  </a:cubicBezTo>
                  <a:cubicBezTo>
                    <a:pt x="10" y="6"/>
                    <a:pt x="17" y="5"/>
                    <a:pt x="25" y="5"/>
                  </a:cubicBezTo>
                  <a:cubicBezTo>
                    <a:pt x="28" y="5"/>
                    <a:pt x="28" y="1"/>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66" name="Freeform 85"/>
            <p:cNvSpPr/>
            <p:nvPr/>
          </p:nvSpPr>
          <p:spPr bwMode="auto">
            <a:xfrm>
              <a:off x="6545" y="4103"/>
              <a:ext cx="92" cy="21"/>
            </a:xfrm>
            <a:custGeom>
              <a:avLst/>
              <a:gdLst>
                <a:gd name="T0" fmla="*/ 22 w 26"/>
                <a:gd name="T1" fmla="*/ 1 h 7"/>
                <a:gd name="T2" fmla="*/ 4 w 26"/>
                <a:gd name="T3" fmla="*/ 1 h 7"/>
                <a:gd name="T4" fmla="*/ 3 w 26"/>
                <a:gd name="T5" fmla="*/ 5 h 7"/>
                <a:gd name="T6" fmla="*/ 23 w 26"/>
                <a:gd name="T7" fmla="*/ 5 h 7"/>
                <a:gd name="T8" fmla="*/ 22 w 26"/>
                <a:gd name="T9" fmla="*/ 1 h 7"/>
              </a:gdLst>
              <a:ahLst/>
              <a:cxnLst>
                <a:cxn ang="0">
                  <a:pos x="T0" y="T1"/>
                </a:cxn>
                <a:cxn ang="0">
                  <a:pos x="T2" y="T3"/>
                </a:cxn>
                <a:cxn ang="0">
                  <a:pos x="T4" y="T5"/>
                </a:cxn>
                <a:cxn ang="0">
                  <a:pos x="T6" y="T7"/>
                </a:cxn>
                <a:cxn ang="0">
                  <a:pos x="T8" y="T9"/>
                </a:cxn>
              </a:cxnLst>
              <a:rect l="0" t="0" r="r" b="b"/>
              <a:pathLst>
                <a:path w="26" h="7">
                  <a:moveTo>
                    <a:pt x="22" y="1"/>
                  </a:moveTo>
                  <a:cubicBezTo>
                    <a:pt x="16" y="2"/>
                    <a:pt x="10" y="3"/>
                    <a:pt x="4" y="1"/>
                  </a:cubicBezTo>
                  <a:cubicBezTo>
                    <a:pt x="1" y="0"/>
                    <a:pt x="0" y="4"/>
                    <a:pt x="3" y="5"/>
                  </a:cubicBezTo>
                  <a:cubicBezTo>
                    <a:pt x="9" y="7"/>
                    <a:pt x="16" y="6"/>
                    <a:pt x="23" y="5"/>
                  </a:cubicBezTo>
                  <a:cubicBezTo>
                    <a:pt x="26" y="5"/>
                    <a:pt x="25" y="0"/>
                    <a:pt x="22"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67" name="Freeform 86"/>
            <p:cNvSpPr/>
            <p:nvPr/>
          </p:nvSpPr>
          <p:spPr bwMode="auto">
            <a:xfrm>
              <a:off x="6682" y="4103"/>
              <a:ext cx="110" cy="18"/>
            </a:xfrm>
            <a:custGeom>
              <a:avLst/>
              <a:gdLst>
                <a:gd name="T0" fmla="*/ 28 w 31"/>
                <a:gd name="T1" fmla="*/ 2 h 6"/>
                <a:gd name="T2" fmla="*/ 3 w 31"/>
                <a:gd name="T3" fmla="*/ 1 h 6"/>
                <a:gd name="T4" fmla="*/ 3 w 31"/>
                <a:gd name="T5" fmla="*/ 5 h 6"/>
                <a:gd name="T6" fmla="*/ 28 w 31"/>
                <a:gd name="T7" fmla="*/ 6 h 6"/>
                <a:gd name="T8" fmla="*/ 28 w 31"/>
                <a:gd name="T9" fmla="*/ 2 h 6"/>
              </a:gdLst>
              <a:ahLst/>
              <a:cxnLst>
                <a:cxn ang="0">
                  <a:pos x="T0" y="T1"/>
                </a:cxn>
                <a:cxn ang="0">
                  <a:pos x="T2" y="T3"/>
                </a:cxn>
                <a:cxn ang="0">
                  <a:pos x="T4" y="T5"/>
                </a:cxn>
                <a:cxn ang="0">
                  <a:pos x="T6" y="T7"/>
                </a:cxn>
                <a:cxn ang="0">
                  <a:pos x="T8" y="T9"/>
                </a:cxn>
              </a:cxnLst>
              <a:rect l="0" t="0" r="r" b="b"/>
              <a:pathLst>
                <a:path w="31" h="6">
                  <a:moveTo>
                    <a:pt x="28" y="2"/>
                  </a:moveTo>
                  <a:cubicBezTo>
                    <a:pt x="19" y="2"/>
                    <a:pt x="11" y="2"/>
                    <a:pt x="3" y="1"/>
                  </a:cubicBezTo>
                  <a:cubicBezTo>
                    <a:pt x="0" y="0"/>
                    <a:pt x="0" y="5"/>
                    <a:pt x="3" y="5"/>
                  </a:cubicBezTo>
                  <a:cubicBezTo>
                    <a:pt x="11" y="6"/>
                    <a:pt x="19"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68" name="Freeform 87"/>
            <p:cNvSpPr/>
            <p:nvPr/>
          </p:nvSpPr>
          <p:spPr bwMode="auto">
            <a:xfrm>
              <a:off x="6820" y="4103"/>
              <a:ext cx="106" cy="21"/>
            </a:xfrm>
            <a:custGeom>
              <a:avLst/>
              <a:gdLst>
                <a:gd name="T0" fmla="*/ 27 w 30"/>
                <a:gd name="T1" fmla="*/ 2 h 7"/>
                <a:gd name="T2" fmla="*/ 3 w 30"/>
                <a:gd name="T3" fmla="*/ 1 h 7"/>
                <a:gd name="T4" fmla="*/ 3 w 30"/>
                <a:gd name="T5" fmla="*/ 5 h 7"/>
                <a:gd name="T6" fmla="*/ 26 w 30"/>
                <a:gd name="T7" fmla="*/ 6 h 7"/>
                <a:gd name="T8" fmla="*/ 27 w 30"/>
                <a:gd name="T9" fmla="*/ 2 h 7"/>
              </a:gdLst>
              <a:ahLst/>
              <a:cxnLst>
                <a:cxn ang="0">
                  <a:pos x="T0" y="T1"/>
                </a:cxn>
                <a:cxn ang="0">
                  <a:pos x="T2" y="T3"/>
                </a:cxn>
                <a:cxn ang="0">
                  <a:pos x="T4" y="T5"/>
                </a:cxn>
                <a:cxn ang="0">
                  <a:pos x="T6" y="T7"/>
                </a:cxn>
                <a:cxn ang="0">
                  <a:pos x="T8" y="T9"/>
                </a:cxn>
              </a:cxnLst>
              <a:rect l="0" t="0" r="r" b="b"/>
              <a:pathLst>
                <a:path w="30" h="7">
                  <a:moveTo>
                    <a:pt x="27" y="2"/>
                  </a:moveTo>
                  <a:cubicBezTo>
                    <a:pt x="19" y="0"/>
                    <a:pt x="11" y="1"/>
                    <a:pt x="3" y="1"/>
                  </a:cubicBezTo>
                  <a:cubicBezTo>
                    <a:pt x="0" y="1"/>
                    <a:pt x="0" y="5"/>
                    <a:pt x="3" y="5"/>
                  </a:cubicBezTo>
                  <a:cubicBezTo>
                    <a:pt x="11" y="5"/>
                    <a:pt x="19" y="4"/>
                    <a:pt x="26" y="6"/>
                  </a:cubicBezTo>
                  <a:cubicBezTo>
                    <a:pt x="29" y="7"/>
                    <a:pt x="30" y="3"/>
                    <a:pt x="27"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69" name="Freeform 88"/>
            <p:cNvSpPr/>
            <p:nvPr/>
          </p:nvSpPr>
          <p:spPr bwMode="auto">
            <a:xfrm>
              <a:off x="6961" y="4106"/>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7"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70" name="Freeform 89"/>
            <p:cNvSpPr/>
            <p:nvPr/>
          </p:nvSpPr>
          <p:spPr bwMode="auto">
            <a:xfrm>
              <a:off x="7081" y="4106"/>
              <a:ext cx="113" cy="24"/>
            </a:xfrm>
            <a:custGeom>
              <a:avLst/>
              <a:gdLst>
                <a:gd name="T0" fmla="*/ 28 w 32"/>
                <a:gd name="T1" fmla="*/ 1 h 8"/>
                <a:gd name="T2" fmla="*/ 3 w 32"/>
                <a:gd name="T3" fmla="*/ 2 h 8"/>
                <a:gd name="T4" fmla="*/ 3 w 32"/>
                <a:gd name="T5" fmla="*/ 6 h 8"/>
                <a:gd name="T6" fmla="*/ 29 w 32"/>
                <a:gd name="T7" fmla="*/ 5 h 8"/>
                <a:gd name="T8" fmla="*/ 28 w 32"/>
                <a:gd name="T9" fmla="*/ 1 h 8"/>
              </a:gdLst>
              <a:ahLst/>
              <a:cxnLst>
                <a:cxn ang="0">
                  <a:pos x="T0" y="T1"/>
                </a:cxn>
                <a:cxn ang="0">
                  <a:pos x="T2" y="T3"/>
                </a:cxn>
                <a:cxn ang="0">
                  <a:pos x="T4" y="T5"/>
                </a:cxn>
                <a:cxn ang="0">
                  <a:pos x="T6" y="T7"/>
                </a:cxn>
                <a:cxn ang="0">
                  <a:pos x="T8" y="T9"/>
                </a:cxn>
              </a:cxnLst>
              <a:rect l="0" t="0" r="r" b="b"/>
              <a:pathLst>
                <a:path w="32" h="8">
                  <a:moveTo>
                    <a:pt x="28" y="1"/>
                  </a:moveTo>
                  <a:cubicBezTo>
                    <a:pt x="20" y="3"/>
                    <a:pt x="11" y="2"/>
                    <a:pt x="3" y="2"/>
                  </a:cubicBezTo>
                  <a:cubicBezTo>
                    <a:pt x="0" y="2"/>
                    <a:pt x="0" y="6"/>
                    <a:pt x="3" y="6"/>
                  </a:cubicBezTo>
                  <a:cubicBezTo>
                    <a:pt x="12" y="6"/>
                    <a:pt x="21" y="8"/>
                    <a:pt x="29" y="5"/>
                  </a:cubicBezTo>
                  <a:cubicBezTo>
                    <a:pt x="32" y="4"/>
                    <a:pt x="31" y="0"/>
                    <a:pt x="28"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71" name="Freeform 90"/>
            <p:cNvSpPr/>
            <p:nvPr/>
          </p:nvSpPr>
          <p:spPr bwMode="auto">
            <a:xfrm>
              <a:off x="7219" y="4103"/>
              <a:ext cx="95" cy="18"/>
            </a:xfrm>
            <a:custGeom>
              <a:avLst/>
              <a:gdLst>
                <a:gd name="T0" fmla="*/ 23 w 27"/>
                <a:gd name="T1" fmla="*/ 1 h 6"/>
                <a:gd name="T2" fmla="*/ 3 w 27"/>
                <a:gd name="T3" fmla="*/ 2 h 6"/>
                <a:gd name="T4" fmla="*/ 3 w 27"/>
                <a:gd name="T5" fmla="*/ 6 h 6"/>
                <a:gd name="T6" fmla="*/ 24 w 27"/>
                <a:gd name="T7" fmla="*/ 5 h 6"/>
                <a:gd name="T8" fmla="*/ 23 w 27"/>
                <a:gd name="T9" fmla="*/ 1 h 6"/>
              </a:gdLst>
              <a:ahLst/>
              <a:cxnLst>
                <a:cxn ang="0">
                  <a:pos x="T0" y="T1"/>
                </a:cxn>
                <a:cxn ang="0">
                  <a:pos x="T2" y="T3"/>
                </a:cxn>
                <a:cxn ang="0">
                  <a:pos x="T4" y="T5"/>
                </a:cxn>
                <a:cxn ang="0">
                  <a:pos x="T6" y="T7"/>
                </a:cxn>
                <a:cxn ang="0">
                  <a:pos x="T8" y="T9"/>
                </a:cxn>
              </a:cxnLst>
              <a:rect l="0" t="0" r="r" b="b"/>
              <a:pathLst>
                <a:path w="27" h="6">
                  <a:moveTo>
                    <a:pt x="23" y="1"/>
                  </a:moveTo>
                  <a:cubicBezTo>
                    <a:pt x="16" y="2"/>
                    <a:pt x="10" y="2"/>
                    <a:pt x="3" y="2"/>
                  </a:cubicBezTo>
                  <a:cubicBezTo>
                    <a:pt x="0" y="2"/>
                    <a:pt x="0" y="6"/>
                    <a:pt x="3" y="6"/>
                  </a:cubicBezTo>
                  <a:cubicBezTo>
                    <a:pt x="10" y="6"/>
                    <a:pt x="17" y="6"/>
                    <a:pt x="24" y="5"/>
                  </a:cubicBezTo>
                  <a:cubicBezTo>
                    <a:pt x="27" y="5"/>
                    <a:pt x="25"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72" name="Freeform 91"/>
            <p:cNvSpPr/>
            <p:nvPr/>
          </p:nvSpPr>
          <p:spPr bwMode="auto">
            <a:xfrm>
              <a:off x="7321" y="4109"/>
              <a:ext cx="106" cy="15"/>
            </a:xfrm>
            <a:custGeom>
              <a:avLst/>
              <a:gdLst>
                <a:gd name="T0" fmla="*/ 27 w 30"/>
                <a:gd name="T1" fmla="*/ 0 h 5"/>
                <a:gd name="T2" fmla="*/ 3 w 30"/>
                <a:gd name="T3" fmla="*/ 1 h 5"/>
                <a:gd name="T4" fmla="*/ 3 w 30"/>
                <a:gd name="T5" fmla="*/ 5 h 5"/>
                <a:gd name="T6" fmla="*/ 27 w 30"/>
                <a:gd name="T7" fmla="*/ 4 h 5"/>
                <a:gd name="T8" fmla="*/ 27 w 30"/>
                <a:gd name="T9" fmla="*/ 0 h 5"/>
              </a:gdLst>
              <a:ahLst/>
              <a:cxnLst>
                <a:cxn ang="0">
                  <a:pos x="T0" y="T1"/>
                </a:cxn>
                <a:cxn ang="0">
                  <a:pos x="T2" y="T3"/>
                </a:cxn>
                <a:cxn ang="0">
                  <a:pos x="T4" y="T5"/>
                </a:cxn>
                <a:cxn ang="0">
                  <a:pos x="T6" y="T7"/>
                </a:cxn>
                <a:cxn ang="0">
                  <a:pos x="T8" y="T9"/>
                </a:cxn>
              </a:cxnLst>
              <a:rect l="0" t="0" r="r" b="b"/>
              <a:pathLst>
                <a:path w="30" h="5">
                  <a:moveTo>
                    <a:pt x="27" y="0"/>
                  </a:moveTo>
                  <a:cubicBezTo>
                    <a:pt x="19" y="0"/>
                    <a:pt x="11" y="1"/>
                    <a:pt x="3" y="1"/>
                  </a:cubicBezTo>
                  <a:cubicBezTo>
                    <a:pt x="0" y="1"/>
                    <a:pt x="0" y="5"/>
                    <a:pt x="3" y="5"/>
                  </a:cubicBezTo>
                  <a:cubicBezTo>
                    <a:pt x="11" y="5"/>
                    <a:pt x="19" y="4"/>
                    <a:pt x="27" y="4"/>
                  </a:cubicBezTo>
                  <a:cubicBezTo>
                    <a:pt x="30" y="4"/>
                    <a:pt x="30"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73" name="Freeform 92"/>
            <p:cNvSpPr/>
            <p:nvPr/>
          </p:nvSpPr>
          <p:spPr bwMode="auto">
            <a:xfrm>
              <a:off x="7448" y="4077"/>
              <a:ext cx="25" cy="59"/>
            </a:xfrm>
            <a:custGeom>
              <a:avLst/>
              <a:gdLst>
                <a:gd name="T0" fmla="*/ 1 w 7"/>
                <a:gd name="T1" fmla="*/ 7 h 20"/>
                <a:gd name="T2" fmla="*/ 1 w 7"/>
                <a:gd name="T3" fmla="*/ 7 h 20"/>
                <a:gd name="T4" fmla="*/ 2 w 7"/>
                <a:gd name="T5" fmla="*/ 17 h 20"/>
                <a:gd name="T6" fmla="*/ 7 w 7"/>
                <a:gd name="T7" fmla="*/ 17 h 20"/>
                <a:gd name="T8" fmla="*/ 6 w 7"/>
                <a:gd name="T9" fmla="*/ 3 h 20"/>
                <a:gd name="T10" fmla="*/ 2 w 7"/>
                <a:gd name="T11" fmla="*/ 1 h 20"/>
                <a:gd name="T12" fmla="*/ 0 w 7"/>
                <a:gd name="T13" fmla="*/ 3 h 20"/>
                <a:gd name="T14" fmla="*/ 1 w 7"/>
                <a:gd name="T15" fmla="*/ 7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1" y="7"/>
                  </a:moveTo>
                  <a:cubicBezTo>
                    <a:pt x="1" y="7"/>
                    <a:pt x="1" y="7"/>
                    <a:pt x="1" y="7"/>
                  </a:cubicBezTo>
                  <a:cubicBezTo>
                    <a:pt x="2" y="10"/>
                    <a:pt x="2" y="14"/>
                    <a:pt x="2" y="17"/>
                  </a:cubicBezTo>
                  <a:cubicBezTo>
                    <a:pt x="2" y="20"/>
                    <a:pt x="7" y="20"/>
                    <a:pt x="7" y="17"/>
                  </a:cubicBezTo>
                  <a:cubicBezTo>
                    <a:pt x="7" y="13"/>
                    <a:pt x="6" y="8"/>
                    <a:pt x="6" y="3"/>
                  </a:cubicBezTo>
                  <a:cubicBezTo>
                    <a:pt x="6" y="1"/>
                    <a:pt x="4" y="0"/>
                    <a:pt x="2" y="1"/>
                  </a:cubicBezTo>
                  <a:cubicBezTo>
                    <a:pt x="1" y="2"/>
                    <a:pt x="1" y="2"/>
                    <a:pt x="0" y="3"/>
                  </a:cubicBezTo>
                  <a:cubicBezTo>
                    <a:pt x="0" y="4"/>
                    <a:pt x="1" y="5"/>
                    <a:pt x="1"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74" name="Freeform 93"/>
            <p:cNvSpPr/>
            <p:nvPr/>
          </p:nvSpPr>
          <p:spPr bwMode="auto">
            <a:xfrm>
              <a:off x="7444" y="3994"/>
              <a:ext cx="22" cy="65"/>
            </a:xfrm>
            <a:custGeom>
              <a:avLst/>
              <a:gdLst>
                <a:gd name="T0" fmla="*/ 1 w 6"/>
                <a:gd name="T1" fmla="*/ 19 h 22"/>
                <a:gd name="T2" fmla="*/ 6 w 6"/>
                <a:gd name="T3" fmla="*/ 19 h 22"/>
                <a:gd name="T4" fmla="*/ 5 w 6"/>
                <a:gd name="T5" fmla="*/ 3 h 22"/>
                <a:gd name="T6" fmla="*/ 0 w 6"/>
                <a:gd name="T7" fmla="*/ 3 h 22"/>
                <a:gd name="T8" fmla="*/ 1 w 6"/>
                <a:gd name="T9" fmla="*/ 19 h 22"/>
              </a:gdLst>
              <a:ahLst/>
              <a:cxnLst>
                <a:cxn ang="0">
                  <a:pos x="T0" y="T1"/>
                </a:cxn>
                <a:cxn ang="0">
                  <a:pos x="T2" y="T3"/>
                </a:cxn>
                <a:cxn ang="0">
                  <a:pos x="T4" y="T5"/>
                </a:cxn>
                <a:cxn ang="0">
                  <a:pos x="T6" y="T7"/>
                </a:cxn>
                <a:cxn ang="0">
                  <a:pos x="T8" y="T9"/>
                </a:cxn>
              </a:cxnLst>
              <a:rect l="0" t="0" r="r" b="b"/>
              <a:pathLst>
                <a:path w="6" h="22">
                  <a:moveTo>
                    <a:pt x="1" y="19"/>
                  </a:moveTo>
                  <a:cubicBezTo>
                    <a:pt x="1" y="22"/>
                    <a:pt x="6" y="22"/>
                    <a:pt x="6" y="19"/>
                  </a:cubicBezTo>
                  <a:cubicBezTo>
                    <a:pt x="6" y="14"/>
                    <a:pt x="5" y="9"/>
                    <a:pt x="5" y="3"/>
                  </a:cubicBezTo>
                  <a:cubicBezTo>
                    <a:pt x="4" y="0"/>
                    <a:pt x="0" y="0"/>
                    <a:pt x="0" y="3"/>
                  </a:cubicBezTo>
                  <a:cubicBezTo>
                    <a:pt x="1" y="9"/>
                    <a:pt x="1" y="14"/>
                    <a:pt x="1" y="1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75" name="Freeform 94"/>
            <p:cNvSpPr/>
            <p:nvPr/>
          </p:nvSpPr>
          <p:spPr bwMode="auto">
            <a:xfrm>
              <a:off x="7444" y="3910"/>
              <a:ext cx="18" cy="63"/>
            </a:xfrm>
            <a:custGeom>
              <a:avLst/>
              <a:gdLst>
                <a:gd name="T0" fmla="*/ 0 w 5"/>
                <a:gd name="T1" fmla="*/ 5 h 21"/>
                <a:gd name="T2" fmla="*/ 1 w 5"/>
                <a:gd name="T3" fmla="*/ 6 h 21"/>
                <a:gd name="T4" fmla="*/ 0 w 5"/>
                <a:gd name="T5" fmla="*/ 11 h 21"/>
                <a:gd name="T6" fmla="*/ 0 w 5"/>
                <a:gd name="T7" fmla="*/ 15 h 21"/>
                <a:gd name="T8" fmla="*/ 0 w 5"/>
                <a:gd name="T9" fmla="*/ 17 h 21"/>
                <a:gd name="T10" fmla="*/ 0 w 5"/>
                <a:gd name="T11" fmla="*/ 17 h 21"/>
                <a:gd name="T12" fmla="*/ 0 w 5"/>
                <a:gd name="T13" fmla="*/ 18 h 21"/>
                <a:gd name="T14" fmla="*/ 0 w 5"/>
                <a:gd name="T15" fmla="*/ 19 h 21"/>
                <a:gd name="T16" fmla="*/ 5 w 5"/>
                <a:gd name="T17" fmla="*/ 18 h 21"/>
                <a:gd name="T18" fmla="*/ 5 w 5"/>
                <a:gd name="T19" fmla="*/ 7 h 21"/>
                <a:gd name="T20" fmla="*/ 5 w 5"/>
                <a:gd name="T21" fmla="*/ 2 h 21"/>
                <a:gd name="T22" fmla="*/ 0 w 5"/>
                <a:gd name="T23" fmla="*/ 3 h 21"/>
                <a:gd name="T24" fmla="*/ 0 w 5"/>
                <a:gd name="T2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1">
                  <a:moveTo>
                    <a:pt x="0" y="5"/>
                  </a:moveTo>
                  <a:cubicBezTo>
                    <a:pt x="0" y="5"/>
                    <a:pt x="1" y="6"/>
                    <a:pt x="1" y="6"/>
                  </a:cubicBezTo>
                  <a:cubicBezTo>
                    <a:pt x="1" y="8"/>
                    <a:pt x="0" y="9"/>
                    <a:pt x="0" y="11"/>
                  </a:cubicBezTo>
                  <a:cubicBezTo>
                    <a:pt x="0" y="12"/>
                    <a:pt x="0" y="14"/>
                    <a:pt x="0" y="15"/>
                  </a:cubicBezTo>
                  <a:cubicBezTo>
                    <a:pt x="0" y="16"/>
                    <a:pt x="0" y="16"/>
                    <a:pt x="0" y="17"/>
                  </a:cubicBezTo>
                  <a:cubicBezTo>
                    <a:pt x="0" y="17"/>
                    <a:pt x="0" y="18"/>
                    <a:pt x="0" y="17"/>
                  </a:cubicBezTo>
                  <a:cubicBezTo>
                    <a:pt x="0" y="17"/>
                    <a:pt x="0" y="17"/>
                    <a:pt x="0" y="18"/>
                  </a:cubicBezTo>
                  <a:cubicBezTo>
                    <a:pt x="0" y="18"/>
                    <a:pt x="0" y="18"/>
                    <a:pt x="0" y="19"/>
                  </a:cubicBezTo>
                  <a:cubicBezTo>
                    <a:pt x="1" y="21"/>
                    <a:pt x="4" y="20"/>
                    <a:pt x="5" y="18"/>
                  </a:cubicBezTo>
                  <a:cubicBezTo>
                    <a:pt x="5" y="15"/>
                    <a:pt x="5" y="11"/>
                    <a:pt x="5" y="7"/>
                  </a:cubicBezTo>
                  <a:cubicBezTo>
                    <a:pt x="5" y="6"/>
                    <a:pt x="5" y="3"/>
                    <a:pt x="5" y="2"/>
                  </a:cubicBezTo>
                  <a:cubicBezTo>
                    <a:pt x="3" y="0"/>
                    <a:pt x="1" y="1"/>
                    <a:pt x="0" y="3"/>
                  </a:cubicBezTo>
                  <a:cubicBezTo>
                    <a:pt x="0" y="4"/>
                    <a:pt x="0" y="5"/>
                    <a:pt x="0"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76" name="Freeform 95"/>
            <p:cNvSpPr/>
            <p:nvPr/>
          </p:nvSpPr>
          <p:spPr bwMode="auto">
            <a:xfrm>
              <a:off x="7444" y="3827"/>
              <a:ext cx="18" cy="69"/>
            </a:xfrm>
            <a:custGeom>
              <a:avLst/>
              <a:gdLst>
                <a:gd name="T0" fmla="*/ 5 w 5"/>
                <a:gd name="T1" fmla="*/ 20 h 23"/>
                <a:gd name="T2" fmla="*/ 5 w 5"/>
                <a:gd name="T3" fmla="*/ 3 h 23"/>
                <a:gd name="T4" fmla="*/ 0 w 5"/>
                <a:gd name="T5" fmla="*/ 3 h 23"/>
                <a:gd name="T6" fmla="*/ 0 w 5"/>
                <a:gd name="T7" fmla="*/ 20 h 23"/>
                <a:gd name="T8" fmla="*/ 5 w 5"/>
                <a:gd name="T9" fmla="*/ 20 h 23"/>
              </a:gdLst>
              <a:ahLst/>
              <a:cxnLst>
                <a:cxn ang="0">
                  <a:pos x="T0" y="T1"/>
                </a:cxn>
                <a:cxn ang="0">
                  <a:pos x="T2" y="T3"/>
                </a:cxn>
                <a:cxn ang="0">
                  <a:pos x="T4" y="T5"/>
                </a:cxn>
                <a:cxn ang="0">
                  <a:pos x="T6" y="T7"/>
                </a:cxn>
                <a:cxn ang="0">
                  <a:pos x="T8" y="T9"/>
                </a:cxn>
              </a:cxnLst>
              <a:rect l="0" t="0" r="r" b="b"/>
              <a:pathLst>
                <a:path w="5" h="23">
                  <a:moveTo>
                    <a:pt x="5" y="20"/>
                  </a:moveTo>
                  <a:cubicBezTo>
                    <a:pt x="5" y="3"/>
                    <a:pt x="5" y="3"/>
                    <a:pt x="5" y="3"/>
                  </a:cubicBezTo>
                  <a:cubicBezTo>
                    <a:pt x="5" y="0"/>
                    <a:pt x="0" y="0"/>
                    <a:pt x="0" y="3"/>
                  </a:cubicBezTo>
                  <a:cubicBezTo>
                    <a:pt x="0" y="20"/>
                    <a:pt x="0" y="20"/>
                    <a:pt x="0" y="20"/>
                  </a:cubicBezTo>
                  <a:cubicBezTo>
                    <a:pt x="0" y="23"/>
                    <a:pt x="5" y="23"/>
                    <a:pt x="5" y="2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77" name="Freeform 96"/>
            <p:cNvSpPr/>
            <p:nvPr/>
          </p:nvSpPr>
          <p:spPr bwMode="auto">
            <a:xfrm>
              <a:off x="7448" y="3747"/>
              <a:ext cx="18" cy="57"/>
            </a:xfrm>
            <a:custGeom>
              <a:avLst/>
              <a:gdLst>
                <a:gd name="T0" fmla="*/ 5 w 5"/>
                <a:gd name="T1" fmla="*/ 16 h 19"/>
                <a:gd name="T2" fmla="*/ 5 w 5"/>
                <a:gd name="T3" fmla="*/ 3 h 19"/>
                <a:gd name="T4" fmla="*/ 0 w 5"/>
                <a:gd name="T5" fmla="*/ 3 h 19"/>
                <a:gd name="T6" fmla="*/ 0 w 5"/>
                <a:gd name="T7" fmla="*/ 16 h 19"/>
                <a:gd name="T8" fmla="*/ 5 w 5"/>
                <a:gd name="T9" fmla="*/ 16 h 19"/>
              </a:gdLst>
              <a:ahLst/>
              <a:cxnLst>
                <a:cxn ang="0">
                  <a:pos x="T0" y="T1"/>
                </a:cxn>
                <a:cxn ang="0">
                  <a:pos x="T2" y="T3"/>
                </a:cxn>
                <a:cxn ang="0">
                  <a:pos x="T4" y="T5"/>
                </a:cxn>
                <a:cxn ang="0">
                  <a:pos x="T6" y="T7"/>
                </a:cxn>
                <a:cxn ang="0">
                  <a:pos x="T8" y="T9"/>
                </a:cxn>
              </a:cxnLst>
              <a:rect l="0" t="0" r="r" b="b"/>
              <a:pathLst>
                <a:path w="5" h="19">
                  <a:moveTo>
                    <a:pt x="5" y="16"/>
                  </a:moveTo>
                  <a:cubicBezTo>
                    <a:pt x="5" y="3"/>
                    <a:pt x="5" y="3"/>
                    <a:pt x="5" y="3"/>
                  </a:cubicBezTo>
                  <a:cubicBezTo>
                    <a:pt x="5" y="0"/>
                    <a:pt x="0" y="0"/>
                    <a:pt x="0" y="3"/>
                  </a:cubicBezTo>
                  <a:cubicBezTo>
                    <a:pt x="0" y="16"/>
                    <a:pt x="0" y="16"/>
                    <a:pt x="0" y="16"/>
                  </a:cubicBezTo>
                  <a:cubicBezTo>
                    <a:pt x="0" y="19"/>
                    <a:pt x="5" y="19"/>
                    <a:pt x="5" y="1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78" name="Freeform 97"/>
            <p:cNvSpPr/>
            <p:nvPr/>
          </p:nvSpPr>
          <p:spPr bwMode="auto">
            <a:xfrm>
              <a:off x="7448" y="3658"/>
              <a:ext cx="18" cy="63"/>
            </a:xfrm>
            <a:custGeom>
              <a:avLst/>
              <a:gdLst>
                <a:gd name="T0" fmla="*/ 5 w 5"/>
                <a:gd name="T1" fmla="*/ 18 h 21"/>
                <a:gd name="T2" fmla="*/ 5 w 5"/>
                <a:gd name="T3" fmla="*/ 2 h 21"/>
                <a:gd name="T4" fmla="*/ 0 w 5"/>
                <a:gd name="T5" fmla="*/ 2 h 21"/>
                <a:gd name="T6" fmla="*/ 0 w 5"/>
                <a:gd name="T7" fmla="*/ 18 h 21"/>
                <a:gd name="T8" fmla="*/ 5 w 5"/>
                <a:gd name="T9" fmla="*/ 18 h 21"/>
              </a:gdLst>
              <a:ahLst/>
              <a:cxnLst>
                <a:cxn ang="0">
                  <a:pos x="T0" y="T1"/>
                </a:cxn>
                <a:cxn ang="0">
                  <a:pos x="T2" y="T3"/>
                </a:cxn>
                <a:cxn ang="0">
                  <a:pos x="T4" y="T5"/>
                </a:cxn>
                <a:cxn ang="0">
                  <a:pos x="T6" y="T7"/>
                </a:cxn>
                <a:cxn ang="0">
                  <a:pos x="T8" y="T9"/>
                </a:cxn>
              </a:cxnLst>
              <a:rect l="0" t="0" r="r" b="b"/>
              <a:pathLst>
                <a:path w="5" h="21">
                  <a:moveTo>
                    <a:pt x="5" y="18"/>
                  </a:moveTo>
                  <a:cubicBezTo>
                    <a:pt x="5" y="2"/>
                    <a:pt x="5" y="2"/>
                    <a:pt x="5" y="2"/>
                  </a:cubicBezTo>
                  <a:cubicBezTo>
                    <a:pt x="5" y="0"/>
                    <a:pt x="0" y="0"/>
                    <a:pt x="0" y="2"/>
                  </a:cubicBezTo>
                  <a:cubicBezTo>
                    <a:pt x="0" y="18"/>
                    <a:pt x="0" y="18"/>
                    <a:pt x="0" y="18"/>
                  </a:cubicBezTo>
                  <a:cubicBezTo>
                    <a:pt x="0" y="21"/>
                    <a:pt x="5"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79" name="Freeform 98"/>
            <p:cNvSpPr/>
            <p:nvPr/>
          </p:nvSpPr>
          <p:spPr bwMode="auto">
            <a:xfrm>
              <a:off x="7444" y="3557"/>
              <a:ext cx="25" cy="80"/>
            </a:xfrm>
            <a:custGeom>
              <a:avLst/>
              <a:gdLst>
                <a:gd name="T0" fmla="*/ 2 w 7"/>
                <a:gd name="T1" fmla="*/ 24 h 27"/>
                <a:gd name="T2" fmla="*/ 7 w 7"/>
                <a:gd name="T3" fmla="*/ 23 h 27"/>
                <a:gd name="T4" fmla="*/ 5 w 7"/>
                <a:gd name="T5" fmla="*/ 3 h 27"/>
                <a:gd name="T6" fmla="*/ 0 w 7"/>
                <a:gd name="T7" fmla="*/ 4 h 27"/>
                <a:gd name="T8" fmla="*/ 2 w 7"/>
                <a:gd name="T9" fmla="*/ 24 h 27"/>
              </a:gdLst>
              <a:ahLst/>
              <a:cxnLst>
                <a:cxn ang="0">
                  <a:pos x="T0" y="T1"/>
                </a:cxn>
                <a:cxn ang="0">
                  <a:pos x="T2" y="T3"/>
                </a:cxn>
                <a:cxn ang="0">
                  <a:pos x="T4" y="T5"/>
                </a:cxn>
                <a:cxn ang="0">
                  <a:pos x="T6" y="T7"/>
                </a:cxn>
                <a:cxn ang="0">
                  <a:pos x="T8" y="T9"/>
                </a:cxn>
              </a:cxnLst>
              <a:rect l="0" t="0" r="r" b="b"/>
              <a:pathLst>
                <a:path w="7" h="27">
                  <a:moveTo>
                    <a:pt x="2" y="24"/>
                  </a:moveTo>
                  <a:cubicBezTo>
                    <a:pt x="3" y="27"/>
                    <a:pt x="7" y="26"/>
                    <a:pt x="7" y="23"/>
                  </a:cubicBezTo>
                  <a:cubicBezTo>
                    <a:pt x="6" y="17"/>
                    <a:pt x="6" y="10"/>
                    <a:pt x="5" y="3"/>
                  </a:cubicBezTo>
                  <a:cubicBezTo>
                    <a:pt x="4" y="0"/>
                    <a:pt x="0" y="1"/>
                    <a:pt x="0" y="4"/>
                  </a:cubicBezTo>
                  <a:cubicBezTo>
                    <a:pt x="1" y="11"/>
                    <a:pt x="1" y="18"/>
                    <a:pt x="2" y="2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80" name="Freeform 99"/>
            <p:cNvSpPr/>
            <p:nvPr/>
          </p:nvSpPr>
          <p:spPr bwMode="auto">
            <a:xfrm>
              <a:off x="7444" y="3462"/>
              <a:ext cx="25" cy="75"/>
            </a:xfrm>
            <a:custGeom>
              <a:avLst/>
              <a:gdLst>
                <a:gd name="T0" fmla="*/ 5 w 7"/>
                <a:gd name="T1" fmla="*/ 22 h 25"/>
                <a:gd name="T2" fmla="*/ 7 w 7"/>
                <a:gd name="T3" fmla="*/ 4 h 25"/>
                <a:gd name="T4" fmla="*/ 2 w 7"/>
                <a:gd name="T5" fmla="*/ 2 h 25"/>
                <a:gd name="T6" fmla="*/ 0 w 7"/>
                <a:gd name="T7" fmla="*/ 20 h 25"/>
                <a:gd name="T8" fmla="*/ 5 w 7"/>
                <a:gd name="T9" fmla="*/ 22 h 25"/>
              </a:gdLst>
              <a:ahLst/>
              <a:cxnLst>
                <a:cxn ang="0">
                  <a:pos x="T0" y="T1"/>
                </a:cxn>
                <a:cxn ang="0">
                  <a:pos x="T2" y="T3"/>
                </a:cxn>
                <a:cxn ang="0">
                  <a:pos x="T4" y="T5"/>
                </a:cxn>
                <a:cxn ang="0">
                  <a:pos x="T6" y="T7"/>
                </a:cxn>
                <a:cxn ang="0">
                  <a:pos x="T8" y="T9"/>
                </a:cxn>
              </a:cxnLst>
              <a:rect l="0" t="0" r="r" b="b"/>
              <a:pathLst>
                <a:path w="7" h="25">
                  <a:moveTo>
                    <a:pt x="5" y="22"/>
                  </a:moveTo>
                  <a:cubicBezTo>
                    <a:pt x="6" y="16"/>
                    <a:pt x="5" y="10"/>
                    <a:pt x="7" y="4"/>
                  </a:cubicBezTo>
                  <a:cubicBezTo>
                    <a:pt x="7" y="1"/>
                    <a:pt x="3" y="0"/>
                    <a:pt x="2" y="2"/>
                  </a:cubicBezTo>
                  <a:cubicBezTo>
                    <a:pt x="1" y="8"/>
                    <a:pt x="1" y="14"/>
                    <a:pt x="0" y="20"/>
                  </a:cubicBezTo>
                  <a:cubicBezTo>
                    <a:pt x="0" y="23"/>
                    <a:pt x="4"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81" name="Freeform 100"/>
            <p:cNvSpPr/>
            <p:nvPr/>
          </p:nvSpPr>
          <p:spPr bwMode="auto">
            <a:xfrm>
              <a:off x="7448" y="3364"/>
              <a:ext cx="21" cy="75"/>
            </a:xfrm>
            <a:custGeom>
              <a:avLst/>
              <a:gdLst>
                <a:gd name="T0" fmla="*/ 5 w 6"/>
                <a:gd name="T1" fmla="*/ 22 h 25"/>
                <a:gd name="T2" fmla="*/ 6 w 6"/>
                <a:gd name="T3" fmla="*/ 3 h 25"/>
                <a:gd name="T4" fmla="*/ 1 w 6"/>
                <a:gd name="T5" fmla="*/ 3 h 25"/>
                <a:gd name="T6" fmla="*/ 0 w 6"/>
                <a:gd name="T7" fmla="*/ 22 h 25"/>
                <a:gd name="T8" fmla="*/ 5 w 6"/>
                <a:gd name="T9" fmla="*/ 22 h 25"/>
              </a:gdLst>
              <a:ahLst/>
              <a:cxnLst>
                <a:cxn ang="0">
                  <a:pos x="T0" y="T1"/>
                </a:cxn>
                <a:cxn ang="0">
                  <a:pos x="T2" y="T3"/>
                </a:cxn>
                <a:cxn ang="0">
                  <a:pos x="T4" y="T5"/>
                </a:cxn>
                <a:cxn ang="0">
                  <a:pos x="T6" y="T7"/>
                </a:cxn>
                <a:cxn ang="0">
                  <a:pos x="T8" y="T9"/>
                </a:cxn>
              </a:cxnLst>
              <a:rect l="0" t="0" r="r" b="b"/>
              <a:pathLst>
                <a:path w="6" h="25">
                  <a:moveTo>
                    <a:pt x="5" y="22"/>
                  </a:moveTo>
                  <a:cubicBezTo>
                    <a:pt x="5" y="16"/>
                    <a:pt x="6" y="10"/>
                    <a:pt x="6" y="3"/>
                  </a:cubicBezTo>
                  <a:cubicBezTo>
                    <a:pt x="6" y="0"/>
                    <a:pt x="1" y="0"/>
                    <a:pt x="1" y="3"/>
                  </a:cubicBezTo>
                  <a:cubicBezTo>
                    <a:pt x="1" y="10"/>
                    <a:pt x="0" y="16"/>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82" name="Freeform 101"/>
            <p:cNvSpPr/>
            <p:nvPr/>
          </p:nvSpPr>
          <p:spPr bwMode="auto">
            <a:xfrm>
              <a:off x="7444" y="3272"/>
              <a:ext cx="25" cy="75"/>
            </a:xfrm>
            <a:custGeom>
              <a:avLst/>
              <a:gdLst>
                <a:gd name="T0" fmla="*/ 5 w 7"/>
                <a:gd name="T1" fmla="*/ 22 h 25"/>
                <a:gd name="T2" fmla="*/ 5 w 7"/>
                <a:gd name="T3" fmla="*/ 12 h 25"/>
                <a:gd name="T4" fmla="*/ 5 w 7"/>
                <a:gd name="T5" fmla="*/ 7 h 25"/>
                <a:gd name="T6" fmla="*/ 5 w 7"/>
                <a:gd name="T7" fmla="*/ 5 h 25"/>
                <a:gd name="T8" fmla="*/ 5 w 7"/>
                <a:gd name="T9" fmla="*/ 4 h 25"/>
                <a:gd name="T10" fmla="*/ 2 w 7"/>
                <a:gd name="T11" fmla="*/ 1 h 25"/>
                <a:gd name="T12" fmla="*/ 0 w 7"/>
                <a:gd name="T13" fmla="*/ 8 h 25"/>
                <a:gd name="T14" fmla="*/ 0 w 7"/>
                <a:gd name="T15" fmla="*/ 22 h 25"/>
                <a:gd name="T16" fmla="*/ 5 w 7"/>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5" y="22"/>
                  </a:moveTo>
                  <a:cubicBezTo>
                    <a:pt x="5" y="18"/>
                    <a:pt x="5" y="15"/>
                    <a:pt x="5" y="12"/>
                  </a:cubicBezTo>
                  <a:cubicBezTo>
                    <a:pt x="5" y="10"/>
                    <a:pt x="5" y="8"/>
                    <a:pt x="5" y="7"/>
                  </a:cubicBezTo>
                  <a:cubicBezTo>
                    <a:pt x="5" y="6"/>
                    <a:pt x="5" y="5"/>
                    <a:pt x="5" y="5"/>
                  </a:cubicBezTo>
                  <a:cubicBezTo>
                    <a:pt x="5" y="4"/>
                    <a:pt x="5" y="4"/>
                    <a:pt x="5" y="4"/>
                  </a:cubicBezTo>
                  <a:cubicBezTo>
                    <a:pt x="7" y="3"/>
                    <a:pt x="5" y="0"/>
                    <a:pt x="2" y="1"/>
                  </a:cubicBezTo>
                  <a:cubicBezTo>
                    <a:pt x="0" y="2"/>
                    <a:pt x="0" y="6"/>
                    <a:pt x="0" y="8"/>
                  </a:cubicBezTo>
                  <a:cubicBezTo>
                    <a:pt x="0" y="13"/>
                    <a:pt x="0" y="17"/>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83" name="Freeform 102"/>
            <p:cNvSpPr/>
            <p:nvPr/>
          </p:nvSpPr>
          <p:spPr bwMode="auto">
            <a:xfrm>
              <a:off x="7451" y="3172"/>
              <a:ext cx="25" cy="77"/>
            </a:xfrm>
            <a:custGeom>
              <a:avLst/>
              <a:gdLst>
                <a:gd name="T0" fmla="*/ 0 w 7"/>
                <a:gd name="T1" fmla="*/ 7 h 26"/>
                <a:gd name="T2" fmla="*/ 1 w 7"/>
                <a:gd name="T3" fmla="*/ 16 h 26"/>
                <a:gd name="T4" fmla="*/ 1 w 7"/>
                <a:gd name="T5" fmla="*/ 19 h 26"/>
                <a:gd name="T6" fmla="*/ 2 w 7"/>
                <a:gd name="T7" fmla="*/ 21 h 26"/>
                <a:gd name="T8" fmla="*/ 5 w 7"/>
                <a:gd name="T9" fmla="*/ 23 h 26"/>
                <a:gd name="T10" fmla="*/ 5 w 7"/>
                <a:gd name="T11" fmla="*/ 14 h 26"/>
                <a:gd name="T12" fmla="*/ 5 w 7"/>
                <a:gd name="T13" fmla="*/ 8 h 26"/>
                <a:gd name="T14" fmla="*/ 5 w 7"/>
                <a:gd name="T15" fmla="*/ 6 h 26"/>
                <a:gd name="T16" fmla="*/ 5 w 7"/>
                <a:gd name="T17" fmla="*/ 3 h 26"/>
                <a:gd name="T18" fmla="*/ 1 w 7"/>
                <a:gd name="T19" fmla="*/ 2 h 26"/>
                <a:gd name="T20" fmla="*/ 0 w 7"/>
                <a:gd name="T21"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6">
                  <a:moveTo>
                    <a:pt x="0" y="7"/>
                  </a:moveTo>
                  <a:cubicBezTo>
                    <a:pt x="0" y="10"/>
                    <a:pt x="1" y="13"/>
                    <a:pt x="1" y="16"/>
                  </a:cubicBezTo>
                  <a:cubicBezTo>
                    <a:pt x="1" y="17"/>
                    <a:pt x="1" y="18"/>
                    <a:pt x="1" y="19"/>
                  </a:cubicBezTo>
                  <a:cubicBezTo>
                    <a:pt x="1" y="20"/>
                    <a:pt x="1" y="22"/>
                    <a:pt x="2" y="21"/>
                  </a:cubicBezTo>
                  <a:cubicBezTo>
                    <a:pt x="0" y="23"/>
                    <a:pt x="4" y="26"/>
                    <a:pt x="5" y="23"/>
                  </a:cubicBezTo>
                  <a:cubicBezTo>
                    <a:pt x="7" y="21"/>
                    <a:pt x="6" y="16"/>
                    <a:pt x="5" y="14"/>
                  </a:cubicBezTo>
                  <a:cubicBezTo>
                    <a:pt x="5" y="12"/>
                    <a:pt x="5" y="10"/>
                    <a:pt x="5" y="8"/>
                  </a:cubicBezTo>
                  <a:cubicBezTo>
                    <a:pt x="5" y="7"/>
                    <a:pt x="5" y="7"/>
                    <a:pt x="5" y="6"/>
                  </a:cubicBezTo>
                  <a:cubicBezTo>
                    <a:pt x="6" y="5"/>
                    <a:pt x="6" y="4"/>
                    <a:pt x="5" y="3"/>
                  </a:cubicBezTo>
                  <a:cubicBezTo>
                    <a:pt x="4" y="1"/>
                    <a:pt x="3" y="0"/>
                    <a:pt x="1" y="2"/>
                  </a:cubicBezTo>
                  <a:cubicBezTo>
                    <a:pt x="0" y="3"/>
                    <a:pt x="0" y="6"/>
                    <a:pt x="0"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84" name="Freeform 103"/>
            <p:cNvSpPr/>
            <p:nvPr/>
          </p:nvSpPr>
          <p:spPr bwMode="auto">
            <a:xfrm>
              <a:off x="7444" y="3035"/>
              <a:ext cx="25" cy="101"/>
            </a:xfrm>
            <a:custGeom>
              <a:avLst/>
              <a:gdLst>
                <a:gd name="T0" fmla="*/ 0 w 7"/>
                <a:gd name="T1" fmla="*/ 4 h 34"/>
                <a:gd name="T2" fmla="*/ 1 w 7"/>
                <a:gd name="T3" fmla="*/ 31 h 34"/>
                <a:gd name="T4" fmla="*/ 6 w 7"/>
                <a:gd name="T5" fmla="*/ 31 h 34"/>
                <a:gd name="T6" fmla="*/ 6 w 7"/>
                <a:gd name="T7" fmla="*/ 10 h 34"/>
                <a:gd name="T8" fmla="*/ 6 w 7"/>
                <a:gd name="T9" fmla="*/ 7 h 34"/>
                <a:gd name="T10" fmla="*/ 4 w 7"/>
                <a:gd name="T11" fmla="*/ 2 h 34"/>
                <a:gd name="T12" fmla="*/ 0 w 7"/>
                <a:gd name="T13" fmla="*/ 4 h 34"/>
              </a:gdLst>
              <a:ahLst/>
              <a:cxnLst>
                <a:cxn ang="0">
                  <a:pos x="T0" y="T1"/>
                </a:cxn>
                <a:cxn ang="0">
                  <a:pos x="T2" y="T3"/>
                </a:cxn>
                <a:cxn ang="0">
                  <a:pos x="T4" y="T5"/>
                </a:cxn>
                <a:cxn ang="0">
                  <a:pos x="T6" y="T7"/>
                </a:cxn>
                <a:cxn ang="0">
                  <a:pos x="T8" y="T9"/>
                </a:cxn>
                <a:cxn ang="0">
                  <a:pos x="T10" y="T11"/>
                </a:cxn>
                <a:cxn ang="0">
                  <a:pos x="T12" y="T13"/>
                </a:cxn>
              </a:cxnLst>
              <a:rect l="0" t="0" r="r" b="b"/>
              <a:pathLst>
                <a:path w="7" h="34">
                  <a:moveTo>
                    <a:pt x="0" y="4"/>
                  </a:moveTo>
                  <a:cubicBezTo>
                    <a:pt x="2" y="13"/>
                    <a:pt x="1" y="22"/>
                    <a:pt x="1" y="31"/>
                  </a:cubicBezTo>
                  <a:cubicBezTo>
                    <a:pt x="1" y="34"/>
                    <a:pt x="6" y="34"/>
                    <a:pt x="6" y="31"/>
                  </a:cubicBezTo>
                  <a:cubicBezTo>
                    <a:pt x="6" y="24"/>
                    <a:pt x="6" y="17"/>
                    <a:pt x="6" y="10"/>
                  </a:cubicBezTo>
                  <a:cubicBezTo>
                    <a:pt x="6" y="9"/>
                    <a:pt x="7" y="8"/>
                    <a:pt x="6" y="7"/>
                  </a:cubicBezTo>
                  <a:cubicBezTo>
                    <a:pt x="6" y="5"/>
                    <a:pt x="5" y="4"/>
                    <a:pt x="4" y="2"/>
                  </a:cubicBezTo>
                  <a:cubicBezTo>
                    <a:pt x="2" y="0"/>
                    <a:pt x="0" y="2"/>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85" name="Freeform 104"/>
            <p:cNvSpPr/>
            <p:nvPr/>
          </p:nvSpPr>
          <p:spPr bwMode="auto">
            <a:xfrm>
              <a:off x="7448" y="2943"/>
              <a:ext cx="21" cy="62"/>
            </a:xfrm>
            <a:custGeom>
              <a:avLst/>
              <a:gdLst>
                <a:gd name="T0" fmla="*/ 5 w 6"/>
                <a:gd name="T1" fmla="*/ 18 h 21"/>
                <a:gd name="T2" fmla="*/ 6 w 6"/>
                <a:gd name="T3" fmla="*/ 3 h 21"/>
                <a:gd name="T4" fmla="*/ 1 w 6"/>
                <a:gd name="T5" fmla="*/ 3 h 21"/>
                <a:gd name="T6" fmla="*/ 0 w 6"/>
                <a:gd name="T7" fmla="*/ 18 h 21"/>
                <a:gd name="T8" fmla="*/ 5 w 6"/>
                <a:gd name="T9" fmla="*/ 18 h 21"/>
              </a:gdLst>
              <a:ahLst/>
              <a:cxnLst>
                <a:cxn ang="0">
                  <a:pos x="T0" y="T1"/>
                </a:cxn>
                <a:cxn ang="0">
                  <a:pos x="T2" y="T3"/>
                </a:cxn>
                <a:cxn ang="0">
                  <a:pos x="T4" y="T5"/>
                </a:cxn>
                <a:cxn ang="0">
                  <a:pos x="T6" y="T7"/>
                </a:cxn>
                <a:cxn ang="0">
                  <a:pos x="T8" y="T9"/>
                </a:cxn>
              </a:cxnLst>
              <a:rect l="0" t="0" r="r" b="b"/>
              <a:pathLst>
                <a:path w="6" h="21">
                  <a:moveTo>
                    <a:pt x="5" y="18"/>
                  </a:moveTo>
                  <a:cubicBezTo>
                    <a:pt x="5" y="13"/>
                    <a:pt x="6" y="8"/>
                    <a:pt x="6" y="3"/>
                  </a:cubicBezTo>
                  <a:cubicBezTo>
                    <a:pt x="6" y="0"/>
                    <a:pt x="1" y="0"/>
                    <a:pt x="1" y="3"/>
                  </a:cubicBezTo>
                  <a:cubicBezTo>
                    <a:pt x="1" y="8"/>
                    <a:pt x="1" y="13"/>
                    <a:pt x="0" y="18"/>
                  </a:cubicBezTo>
                  <a:cubicBezTo>
                    <a:pt x="0" y="21"/>
                    <a:pt x="4"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86" name="Freeform 105"/>
            <p:cNvSpPr/>
            <p:nvPr/>
          </p:nvSpPr>
          <p:spPr bwMode="auto">
            <a:xfrm>
              <a:off x="7448" y="2827"/>
              <a:ext cx="25" cy="83"/>
            </a:xfrm>
            <a:custGeom>
              <a:avLst/>
              <a:gdLst>
                <a:gd name="T0" fmla="*/ 2 w 7"/>
                <a:gd name="T1" fmla="*/ 25 h 28"/>
                <a:gd name="T2" fmla="*/ 7 w 7"/>
                <a:gd name="T3" fmla="*/ 25 h 28"/>
                <a:gd name="T4" fmla="*/ 5 w 7"/>
                <a:gd name="T5" fmla="*/ 3 h 28"/>
                <a:gd name="T6" fmla="*/ 0 w 7"/>
                <a:gd name="T7" fmla="*/ 3 h 28"/>
                <a:gd name="T8" fmla="*/ 2 w 7"/>
                <a:gd name="T9" fmla="*/ 25 h 28"/>
              </a:gdLst>
              <a:ahLst/>
              <a:cxnLst>
                <a:cxn ang="0">
                  <a:pos x="T0" y="T1"/>
                </a:cxn>
                <a:cxn ang="0">
                  <a:pos x="T2" y="T3"/>
                </a:cxn>
                <a:cxn ang="0">
                  <a:pos x="T4" y="T5"/>
                </a:cxn>
                <a:cxn ang="0">
                  <a:pos x="T6" y="T7"/>
                </a:cxn>
                <a:cxn ang="0">
                  <a:pos x="T8" y="T9"/>
                </a:cxn>
              </a:cxnLst>
              <a:rect l="0" t="0" r="r" b="b"/>
              <a:pathLst>
                <a:path w="7" h="28">
                  <a:moveTo>
                    <a:pt x="2" y="25"/>
                  </a:moveTo>
                  <a:cubicBezTo>
                    <a:pt x="3" y="28"/>
                    <a:pt x="7" y="28"/>
                    <a:pt x="7" y="25"/>
                  </a:cubicBezTo>
                  <a:cubicBezTo>
                    <a:pt x="6" y="18"/>
                    <a:pt x="6" y="10"/>
                    <a:pt x="5" y="3"/>
                  </a:cubicBezTo>
                  <a:cubicBezTo>
                    <a:pt x="4" y="0"/>
                    <a:pt x="0" y="0"/>
                    <a:pt x="0" y="3"/>
                  </a:cubicBezTo>
                  <a:cubicBezTo>
                    <a:pt x="1" y="10"/>
                    <a:pt x="1" y="18"/>
                    <a:pt x="2" y="2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87" name="Freeform 106"/>
            <p:cNvSpPr/>
            <p:nvPr/>
          </p:nvSpPr>
          <p:spPr bwMode="auto">
            <a:xfrm>
              <a:off x="7441" y="2703"/>
              <a:ext cx="21" cy="92"/>
            </a:xfrm>
            <a:custGeom>
              <a:avLst/>
              <a:gdLst>
                <a:gd name="T0" fmla="*/ 1 w 6"/>
                <a:gd name="T1" fmla="*/ 28 h 31"/>
                <a:gd name="T2" fmla="*/ 6 w 6"/>
                <a:gd name="T3" fmla="*/ 28 h 31"/>
                <a:gd name="T4" fmla="*/ 5 w 6"/>
                <a:gd name="T5" fmla="*/ 3 h 31"/>
                <a:gd name="T6" fmla="*/ 0 w 6"/>
                <a:gd name="T7" fmla="*/ 3 h 31"/>
                <a:gd name="T8" fmla="*/ 1 w 6"/>
                <a:gd name="T9" fmla="*/ 28 h 31"/>
              </a:gdLst>
              <a:ahLst/>
              <a:cxnLst>
                <a:cxn ang="0">
                  <a:pos x="T0" y="T1"/>
                </a:cxn>
                <a:cxn ang="0">
                  <a:pos x="T2" y="T3"/>
                </a:cxn>
                <a:cxn ang="0">
                  <a:pos x="T4" y="T5"/>
                </a:cxn>
                <a:cxn ang="0">
                  <a:pos x="T6" y="T7"/>
                </a:cxn>
                <a:cxn ang="0">
                  <a:pos x="T8" y="T9"/>
                </a:cxn>
              </a:cxnLst>
              <a:rect l="0" t="0" r="r" b="b"/>
              <a:pathLst>
                <a:path w="6" h="31">
                  <a:moveTo>
                    <a:pt x="1" y="28"/>
                  </a:moveTo>
                  <a:cubicBezTo>
                    <a:pt x="1" y="31"/>
                    <a:pt x="6" y="31"/>
                    <a:pt x="6" y="28"/>
                  </a:cubicBezTo>
                  <a:cubicBezTo>
                    <a:pt x="6" y="20"/>
                    <a:pt x="6" y="11"/>
                    <a:pt x="5" y="3"/>
                  </a:cubicBezTo>
                  <a:cubicBezTo>
                    <a:pt x="4" y="0"/>
                    <a:pt x="0" y="0"/>
                    <a:pt x="0" y="3"/>
                  </a:cubicBezTo>
                  <a:cubicBezTo>
                    <a:pt x="1" y="11"/>
                    <a:pt x="1" y="20"/>
                    <a:pt x="1"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88" name="Freeform 107"/>
            <p:cNvSpPr/>
            <p:nvPr/>
          </p:nvSpPr>
          <p:spPr bwMode="auto">
            <a:xfrm>
              <a:off x="7444" y="2581"/>
              <a:ext cx="22" cy="83"/>
            </a:xfrm>
            <a:custGeom>
              <a:avLst/>
              <a:gdLst>
                <a:gd name="T0" fmla="*/ 1 w 6"/>
                <a:gd name="T1" fmla="*/ 4 h 28"/>
                <a:gd name="T2" fmla="*/ 1 w 6"/>
                <a:gd name="T3" fmla="*/ 4 h 28"/>
                <a:gd name="T4" fmla="*/ 0 w 6"/>
                <a:gd name="T5" fmla="*/ 25 h 28"/>
                <a:gd name="T6" fmla="*/ 5 w 6"/>
                <a:gd name="T7" fmla="*/ 25 h 28"/>
                <a:gd name="T8" fmla="*/ 5 w 6"/>
                <a:gd name="T9" fmla="*/ 13 h 28"/>
                <a:gd name="T10" fmla="*/ 5 w 6"/>
                <a:gd name="T11" fmla="*/ 7 h 28"/>
                <a:gd name="T12" fmla="*/ 6 w 6"/>
                <a:gd name="T13" fmla="*/ 4 h 28"/>
                <a:gd name="T14" fmla="*/ 6 w 6"/>
                <a:gd name="T15" fmla="*/ 4 h 28"/>
                <a:gd name="T16" fmla="*/ 6 w 6"/>
                <a:gd name="T17" fmla="*/ 4 h 28"/>
                <a:gd name="T18" fmla="*/ 1 w 6"/>
                <a:gd name="T19" fmla="*/ 3 h 28"/>
                <a:gd name="T20" fmla="*/ 1 w 6"/>
                <a:gd name="T21" fmla="*/ 4 h 28"/>
                <a:gd name="T22" fmla="*/ 1 w 6"/>
                <a:gd name="T23" fmla="*/ 4 h 28"/>
                <a:gd name="T24" fmla="*/ 1 w 6"/>
                <a:gd name="T2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8">
                  <a:moveTo>
                    <a:pt x="1" y="4"/>
                  </a:moveTo>
                  <a:cubicBezTo>
                    <a:pt x="1" y="4"/>
                    <a:pt x="1" y="4"/>
                    <a:pt x="1" y="4"/>
                  </a:cubicBezTo>
                  <a:cubicBezTo>
                    <a:pt x="0" y="11"/>
                    <a:pt x="0" y="18"/>
                    <a:pt x="0" y="25"/>
                  </a:cubicBezTo>
                  <a:cubicBezTo>
                    <a:pt x="0" y="28"/>
                    <a:pt x="5" y="28"/>
                    <a:pt x="5" y="25"/>
                  </a:cubicBezTo>
                  <a:cubicBezTo>
                    <a:pt x="5" y="21"/>
                    <a:pt x="5" y="17"/>
                    <a:pt x="5" y="13"/>
                  </a:cubicBezTo>
                  <a:cubicBezTo>
                    <a:pt x="5" y="11"/>
                    <a:pt x="5" y="9"/>
                    <a:pt x="5" y="7"/>
                  </a:cubicBezTo>
                  <a:cubicBezTo>
                    <a:pt x="5" y="7"/>
                    <a:pt x="6" y="4"/>
                    <a:pt x="6" y="4"/>
                  </a:cubicBezTo>
                  <a:cubicBezTo>
                    <a:pt x="6" y="4"/>
                    <a:pt x="6" y="4"/>
                    <a:pt x="6" y="4"/>
                  </a:cubicBezTo>
                  <a:cubicBezTo>
                    <a:pt x="6" y="4"/>
                    <a:pt x="6" y="4"/>
                    <a:pt x="6" y="4"/>
                  </a:cubicBezTo>
                  <a:cubicBezTo>
                    <a:pt x="5" y="1"/>
                    <a:pt x="2" y="0"/>
                    <a:pt x="1" y="3"/>
                  </a:cubicBezTo>
                  <a:cubicBezTo>
                    <a:pt x="1" y="3"/>
                    <a:pt x="1" y="4"/>
                    <a:pt x="1" y="4"/>
                  </a:cubicBezTo>
                  <a:cubicBezTo>
                    <a:pt x="1" y="4"/>
                    <a:pt x="1" y="4"/>
                    <a:pt x="1" y="4"/>
                  </a:cubicBezTo>
                  <a:cubicBezTo>
                    <a:pt x="1" y="4"/>
                    <a:pt x="1" y="4"/>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89" name="Freeform 108"/>
            <p:cNvSpPr/>
            <p:nvPr/>
          </p:nvSpPr>
          <p:spPr bwMode="auto">
            <a:xfrm>
              <a:off x="7455" y="2465"/>
              <a:ext cx="21" cy="98"/>
            </a:xfrm>
            <a:custGeom>
              <a:avLst/>
              <a:gdLst>
                <a:gd name="T0" fmla="*/ 5 w 6"/>
                <a:gd name="T1" fmla="*/ 30 h 33"/>
                <a:gd name="T2" fmla="*/ 5 w 6"/>
                <a:gd name="T3" fmla="*/ 10 h 33"/>
                <a:gd name="T4" fmla="*/ 6 w 6"/>
                <a:gd name="T5" fmla="*/ 8 h 33"/>
                <a:gd name="T6" fmla="*/ 5 w 6"/>
                <a:gd name="T7" fmla="*/ 3 h 33"/>
                <a:gd name="T8" fmla="*/ 0 w 6"/>
                <a:gd name="T9" fmla="*/ 3 h 33"/>
                <a:gd name="T10" fmla="*/ 0 w 6"/>
                <a:gd name="T11" fmla="*/ 30 h 33"/>
                <a:gd name="T12" fmla="*/ 5 w 6"/>
                <a:gd name="T13" fmla="*/ 30 h 33"/>
              </a:gdLst>
              <a:ahLst/>
              <a:cxnLst>
                <a:cxn ang="0">
                  <a:pos x="T0" y="T1"/>
                </a:cxn>
                <a:cxn ang="0">
                  <a:pos x="T2" y="T3"/>
                </a:cxn>
                <a:cxn ang="0">
                  <a:pos x="T4" y="T5"/>
                </a:cxn>
                <a:cxn ang="0">
                  <a:pos x="T6" y="T7"/>
                </a:cxn>
                <a:cxn ang="0">
                  <a:pos x="T8" y="T9"/>
                </a:cxn>
                <a:cxn ang="0">
                  <a:pos x="T10" y="T11"/>
                </a:cxn>
                <a:cxn ang="0">
                  <a:pos x="T12" y="T13"/>
                </a:cxn>
              </a:cxnLst>
              <a:rect l="0" t="0" r="r" b="b"/>
              <a:pathLst>
                <a:path w="6" h="33">
                  <a:moveTo>
                    <a:pt x="5" y="30"/>
                  </a:moveTo>
                  <a:cubicBezTo>
                    <a:pt x="5" y="10"/>
                    <a:pt x="5" y="10"/>
                    <a:pt x="5" y="10"/>
                  </a:cubicBezTo>
                  <a:cubicBezTo>
                    <a:pt x="5" y="10"/>
                    <a:pt x="6" y="9"/>
                    <a:pt x="6" y="8"/>
                  </a:cubicBezTo>
                  <a:cubicBezTo>
                    <a:pt x="6" y="6"/>
                    <a:pt x="5" y="5"/>
                    <a:pt x="5" y="3"/>
                  </a:cubicBezTo>
                  <a:cubicBezTo>
                    <a:pt x="4" y="0"/>
                    <a:pt x="0" y="0"/>
                    <a:pt x="0" y="3"/>
                  </a:cubicBezTo>
                  <a:cubicBezTo>
                    <a:pt x="0" y="30"/>
                    <a:pt x="0" y="30"/>
                    <a:pt x="0" y="30"/>
                  </a:cubicBezTo>
                  <a:cubicBezTo>
                    <a:pt x="0" y="33"/>
                    <a:pt x="5" y="33"/>
                    <a:pt x="5" y="3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90" name="Freeform 109"/>
            <p:cNvSpPr/>
            <p:nvPr/>
          </p:nvSpPr>
          <p:spPr bwMode="auto">
            <a:xfrm>
              <a:off x="7444" y="2347"/>
              <a:ext cx="29" cy="89"/>
            </a:xfrm>
            <a:custGeom>
              <a:avLst/>
              <a:gdLst>
                <a:gd name="T0" fmla="*/ 1 w 8"/>
                <a:gd name="T1" fmla="*/ 4 h 30"/>
                <a:gd name="T2" fmla="*/ 2 w 8"/>
                <a:gd name="T3" fmla="*/ 27 h 30"/>
                <a:gd name="T4" fmla="*/ 7 w 8"/>
                <a:gd name="T5" fmla="*/ 27 h 30"/>
                <a:gd name="T6" fmla="*/ 6 w 8"/>
                <a:gd name="T7" fmla="*/ 3 h 30"/>
                <a:gd name="T8" fmla="*/ 1 w 8"/>
                <a:gd name="T9" fmla="*/ 4 h 30"/>
              </a:gdLst>
              <a:ahLst/>
              <a:cxnLst>
                <a:cxn ang="0">
                  <a:pos x="T0" y="T1"/>
                </a:cxn>
                <a:cxn ang="0">
                  <a:pos x="T2" y="T3"/>
                </a:cxn>
                <a:cxn ang="0">
                  <a:pos x="T4" y="T5"/>
                </a:cxn>
                <a:cxn ang="0">
                  <a:pos x="T6" y="T7"/>
                </a:cxn>
                <a:cxn ang="0">
                  <a:pos x="T8" y="T9"/>
                </a:cxn>
              </a:cxnLst>
              <a:rect l="0" t="0" r="r" b="b"/>
              <a:pathLst>
                <a:path w="8" h="30">
                  <a:moveTo>
                    <a:pt x="1" y="4"/>
                  </a:moveTo>
                  <a:cubicBezTo>
                    <a:pt x="3" y="11"/>
                    <a:pt x="2" y="20"/>
                    <a:pt x="2" y="27"/>
                  </a:cubicBezTo>
                  <a:cubicBezTo>
                    <a:pt x="2" y="30"/>
                    <a:pt x="7" y="30"/>
                    <a:pt x="7" y="27"/>
                  </a:cubicBezTo>
                  <a:cubicBezTo>
                    <a:pt x="7" y="19"/>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91" name="Freeform 110"/>
            <p:cNvSpPr/>
            <p:nvPr/>
          </p:nvSpPr>
          <p:spPr bwMode="auto">
            <a:xfrm>
              <a:off x="7451" y="2231"/>
              <a:ext cx="18" cy="89"/>
            </a:xfrm>
            <a:custGeom>
              <a:avLst/>
              <a:gdLst>
                <a:gd name="T0" fmla="*/ 5 w 5"/>
                <a:gd name="T1" fmla="*/ 27 h 30"/>
                <a:gd name="T2" fmla="*/ 5 w 5"/>
                <a:gd name="T3" fmla="*/ 3 h 30"/>
                <a:gd name="T4" fmla="*/ 0 w 5"/>
                <a:gd name="T5" fmla="*/ 3 h 30"/>
                <a:gd name="T6" fmla="*/ 0 w 5"/>
                <a:gd name="T7" fmla="*/ 27 h 30"/>
                <a:gd name="T8" fmla="*/ 5 w 5"/>
                <a:gd name="T9" fmla="*/ 27 h 30"/>
              </a:gdLst>
              <a:ahLst/>
              <a:cxnLst>
                <a:cxn ang="0">
                  <a:pos x="T0" y="T1"/>
                </a:cxn>
                <a:cxn ang="0">
                  <a:pos x="T2" y="T3"/>
                </a:cxn>
                <a:cxn ang="0">
                  <a:pos x="T4" y="T5"/>
                </a:cxn>
                <a:cxn ang="0">
                  <a:pos x="T6" y="T7"/>
                </a:cxn>
                <a:cxn ang="0">
                  <a:pos x="T8" y="T9"/>
                </a:cxn>
              </a:cxnLst>
              <a:rect l="0" t="0" r="r" b="b"/>
              <a:pathLst>
                <a:path w="5" h="30">
                  <a:moveTo>
                    <a:pt x="5" y="27"/>
                  </a:moveTo>
                  <a:cubicBezTo>
                    <a:pt x="5" y="3"/>
                    <a:pt x="5" y="3"/>
                    <a:pt x="5" y="3"/>
                  </a:cubicBezTo>
                  <a:cubicBezTo>
                    <a:pt x="5" y="0"/>
                    <a:pt x="0" y="0"/>
                    <a:pt x="0" y="3"/>
                  </a:cubicBezTo>
                  <a:cubicBezTo>
                    <a:pt x="0" y="27"/>
                    <a:pt x="0" y="27"/>
                    <a:pt x="0" y="27"/>
                  </a:cubicBezTo>
                  <a:cubicBezTo>
                    <a:pt x="0" y="30"/>
                    <a:pt x="5" y="30"/>
                    <a:pt x="5" y="2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92" name="Freeform 111"/>
            <p:cNvSpPr/>
            <p:nvPr/>
          </p:nvSpPr>
          <p:spPr bwMode="auto">
            <a:xfrm>
              <a:off x="7441" y="2109"/>
              <a:ext cx="28" cy="92"/>
            </a:xfrm>
            <a:custGeom>
              <a:avLst/>
              <a:gdLst>
                <a:gd name="T0" fmla="*/ 1 w 8"/>
                <a:gd name="T1" fmla="*/ 4 h 31"/>
                <a:gd name="T2" fmla="*/ 2 w 8"/>
                <a:gd name="T3" fmla="*/ 28 h 31"/>
                <a:gd name="T4" fmla="*/ 7 w 8"/>
                <a:gd name="T5" fmla="*/ 28 h 31"/>
                <a:gd name="T6" fmla="*/ 6 w 8"/>
                <a:gd name="T7" fmla="*/ 3 h 31"/>
                <a:gd name="T8" fmla="*/ 1 w 8"/>
                <a:gd name="T9" fmla="*/ 4 h 31"/>
              </a:gdLst>
              <a:ahLst/>
              <a:cxnLst>
                <a:cxn ang="0">
                  <a:pos x="T0" y="T1"/>
                </a:cxn>
                <a:cxn ang="0">
                  <a:pos x="T2" y="T3"/>
                </a:cxn>
                <a:cxn ang="0">
                  <a:pos x="T4" y="T5"/>
                </a:cxn>
                <a:cxn ang="0">
                  <a:pos x="T6" y="T7"/>
                </a:cxn>
                <a:cxn ang="0">
                  <a:pos x="T8" y="T9"/>
                </a:cxn>
              </a:cxnLst>
              <a:rect l="0" t="0" r="r" b="b"/>
              <a:pathLst>
                <a:path w="8" h="31">
                  <a:moveTo>
                    <a:pt x="1" y="4"/>
                  </a:moveTo>
                  <a:cubicBezTo>
                    <a:pt x="3" y="11"/>
                    <a:pt x="2" y="20"/>
                    <a:pt x="2" y="28"/>
                  </a:cubicBezTo>
                  <a:cubicBezTo>
                    <a:pt x="2" y="31"/>
                    <a:pt x="7" y="31"/>
                    <a:pt x="7" y="28"/>
                  </a:cubicBezTo>
                  <a:cubicBezTo>
                    <a:pt x="7" y="20"/>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93" name="Freeform 112"/>
            <p:cNvSpPr/>
            <p:nvPr/>
          </p:nvSpPr>
          <p:spPr bwMode="auto">
            <a:xfrm>
              <a:off x="7444" y="1970"/>
              <a:ext cx="18" cy="112"/>
            </a:xfrm>
            <a:custGeom>
              <a:avLst/>
              <a:gdLst>
                <a:gd name="T0" fmla="*/ 5 w 5"/>
                <a:gd name="T1" fmla="*/ 35 h 38"/>
                <a:gd name="T2" fmla="*/ 5 w 5"/>
                <a:gd name="T3" fmla="*/ 3 h 38"/>
                <a:gd name="T4" fmla="*/ 0 w 5"/>
                <a:gd name="T5" fmla="*/ 3 h 38"/>
                <a:gd name="T6" fmla="*/ 0 w 5"/>
                <a:gd name="T7" fmla="*/ 35 h 38"/>
                <a:gd name="T8" fmla="*/ 5 w 5"/>
                <a:gd name="T9" fmla="*/ 35 h 38"/>
              </a:gdLst>
              <a:ahLst/>
              <a:cxnLst>
                <a:cxn ang="0">
                  <a:pos x="T0" y="T1"/>
                </a:cxn>
                <a:cxn ang="0">
                  <a:pos x="T2" y="T3"/>
                </a:cxn>
                <a:cxn ang="0">
                  <a:pos x="T4" y="T5"/>
                </a:cxn>
                <a:cxn ang="0">
                  <a:pos x="T6" y="T7"/>
                </a:cxn>
                <a:cxn ang="0">
                  <a:pos x="T8" y="T9"/>
                </a:cxn>
              </a:cxnLst>
              <a:rect l="0" t="0" r="r" b="b"/>
              <a:pathLst>
                <a:path w="5" h="38">
                  <a:moveTo>
                    <a:pt x="5" y="35"/>
                  </a:moveTo>
                  <a:cubicBezTo>
                    <a:pt x="5" y="3"/>
                    <a:pt x="5" y="3"/>
                    <a:pt x="5" y="3"/>
                  </a:cubicBezTo>
                  <a:cubicBezTo>
                    <a:pt x="5" y="0"/>
                    <a:pt x="0" y="0"/>
                    <a:pt x="0" y="3"/>
                  </a:cubicBezTo>
                  <a:cubicBezTo>
                    <a:pt x="0" y="35"/>
                    <a:pt x="0" y="35"/>
                    <a:pt x="0" y="35"/>
                  </a:cubicBezTo>
                  <a:cubicBezTo>
                    <a:pt x="0" y="38"/>
                    <a:pt x="5" y="38"/>
                    <a:pt x="5" y="3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94" name="Freeform 113"/>
            <p:cNvSpPr/>
            <p:nvPr/>
          </p:nvSpPr>
          <p:spPr bwMode="auto">
            <a:xfrm>
              <a:off x="7444" y="1851"/>
              <a:ext cx="32" cy="107"/>
            </a:xfrm>
            <a:custGeom>
              <a:avLst/>
              <a:gdLst>
                <a:gd name="T0" fmla="*/ 1 w 9"/>
                <a:gd name="T1" fmla="*/ 33 h 36"/>
                <a:gd name="T2" fmla="*/ 6 w 9"/>
                <a:gd name="T3" fmla="*/ 33 h 36"/>
                <a:gd name="T4" fmla="*/ 8 w 9"/>
                <a:gd name="T5" fmla="*/ 4 h 36"/>
                <a:gd name="T6" fmla="*/ 3 w 9"/>
                <a:gd name="T7" fmla="*/ 2 h 36"/>
                <a:gd name="T8" fmla="*/ 1 w 9"/>
                <a:gd name="T9" fmla="*/ 33 h 36"/>
              </a:gdLst>
              <a:ahLst/>
              <a:cxnLst>
                <a:cxn ang="0">
                  <a:pos x="T0" y="T1"/>
                </a:cxn>
                <a:cxn ang="0">
                  <a:pos x="T2" y="T3"/>
                </a:cxn>
                <a:cxn ang="0">
                  <a:pos x="T4" y="T5"/>
                </a:cxn>
                <a:cxn ang="0">
                  <a:pos x="T6" y="T7"/>
                </a:cxn>
                <a:cxn ang="0">
                  <a:pos x="T8" y="T9"/>
                </a:cxn>
              </a:cxnLst>
              <a:rect l="0" t="0" r="r" b="b"/>
              <a:pathLst>
                <a:path w="9" h="36">
                  <a:moveTo>
                    <a:pt x="1" y="33"/>
                  </a:moveTo>
                  <a:cubicBezTo>
                    <a:pt x="1" y="36"/>
                    <a:pt x="6" y="36"/>
                    <a:pt x="6" y="33"/>
                  </a:cubicBezTo>
                  <a:cubicBezTo>
                    <a:pt x="6" y="23"/>
                    <a:pt x="5" y="13"/>
                    <a:pt x="8" y="4"/>
                  </a:cubicBezTo>
                  <a:cubicBezTo>
                    <a:pt x="9" y="1"/>
                    <a:pt x="4" y="0"/>
                    <a:pt x="3" y="2"/>
                  </a:cubicBezTo>
                  <a:cubicBezTo>
                    <a:pt x="0" y="12"/>
                    <a:pt x="1" y="23"/>
                    <a:pt x="1" y="3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95" name="Freeform 114"/>
            <p:cNvSpPr/>
            <p:nvPr/>
          </p:nvSpPr>
          <p:spPr bwMode="auto">
            <a:xfrm>
              <a:off x="7441" y="1753"/>
              <a:ext cx="28" cy="80"/>
            </a:xfrm>
            <a:custGeom>
              <a:avLst/>
              <a:gdLst>
                <a:gd name="T0" fmla="*/ 3 w 8"/>
                <a:gd name="T1" fmla="*/ 5 h 27"/>
                <a:gd name="T2" fmla="*/ 3 w 8"/>
                <a:gd name="T3" fmla="*/ 24 h 27"/>
                <a:gd name="T4" fmla="*/ 8 w 8"/>
                <a:gd name="T5" fmla="*/ 24 h 27"/>
                <a:gd name="T6" fmla="*/ 8 w 8"/>
                <a:gd name="T7" fmla="*/ 9 h 27"/>
                <a:gd name="T8" fmla="*/ 4 w 8"/>
                <a:gd name="T9" fmla="*/ 0 h 27"/>
                <a:gd name="T10" fmla="*/ 3 w 8"/>
                <a:gd name="T11" fmla="*/ 5 h 27"/>
              </a:gdLst>
              <a:ahLst/>
              <a:cxnLst>
                <a:cxn ang="0">
                  <a:pos x="T0" y="T1"/>
                </a:cxn>
                <a:cxn ang="0">
                  <a:pos x="T2" y="T3"/>
                </a:cxn>
                <a:cxn ang="0">
                  <a:pos x="T4" y="T5"/>
                </a:cxn>
                <a:cxn ang="0">
                  <a:pos x="T6" y="T7"/>
                </a:cxn>
                <a:cxn ang="0">
                  <a:pos x="T8" y="T9"/>
                </a:cxn>
                <a:cxn ang="0">
                  <a:pos x="T10" y="T11"/>
                </a:cxn>
              </a:cxnLst>
              <a:rect l="0" t="0" r="r" b="b"/>
              <a:pathLst>
                <a:path w="8" h="27">
                  <a:moveTo>
                    <a:pt x="3" y="5"/>
                  </a:moveTo>
                  <a:cubicBezTo>
                    <a:pt x="4" y="5"/>
                    <a:pt x="3" y="22"/>
                    <a:pt x="3" y="24"/>
                  </a:cubicBezTo>
                  <a:cubicBezTo>
                    <a:pt x="3" y="27"/>
                    <a:pt x="8" y="27"/>
                    <a:pt x="8" y="24"/>
                  </a:cubicBezTo>
                  <a:cubicBezTo>
                    <a:pt x="8" y="19"/>
                    <a:pt x="8" y="14"/>
                    <a:pt x="8" y="9"/>
                  </a:cubicBezTo>
                  <a:cubicBezTo>
                    <a:pt x="8" y="6"/>
                    <a:pt x="7"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96" name="Freeform 115"/>
            <p:cNvSpPr/>
            <p:nvPr/>
          </p:nvSpPr>
          <p:spPr bwMode="auto">
            <a:xfrm>
              <a:off x="7441" y="1622"/>
              <a:ext cx="28" cy="92"/>
            </a:xfrm>
            <a:custGeom>
              <a:avLst/>
              <a:gdLst>
                <a:gd name="T0" fmla="*/ 6 w 8"/>
                <a:gd name="T1" fmla="*/ 28 h 31"/>
                <a:gd name="T2" fmla="*/ 7 w 8"/>
                <a:gd name="T3" fmla="*/ 3 h 31"/>
                <a:gd name="T4" fmla="*/ 2 w 8"/>
                <a:gd name="T5" fmla="*/ 3 h 31"/>
                <a:gd name="T6" fmla="*/ 1 w 8"/>
                <a:gd name="T7" fmla="*/ 27 h 31"/>
                <a:gd name="T8" fmla="*/ 6 w 8"/>
                <a:gd name="T9" fmla="*/ 28 h 31"/>
              </a:gdLst>
              <a:ahLst/>
              <a:cxnLst>
                <a:cxn ang="0">
                  <a:pos x="T0" y="T1"/>
                </a:cxn>
                <a:cxn ang="0">
                  <a:pos x="T2" y="T3"/>
                </a:cxn>
                <a:cxn ang="0">
                  <a:pos x="T4" y="T5"/>
                </a:cxn>
                <a:cxn ang="0">
                  <a:pos x="T6" y="T7"/>
                </a:cxn>
                <a:cxn ang="0">
                  <a:pos x="T8" y="T9"/>
                </a:cxn>
              </a:cxnLst>
              <a:rect l="0" t="0" r="r" b="b"/>
              <a:pathLst>
                <a:path w="8" h="31">
                  <a:moveTo>
                    <a:pt x="6" y="28"/>
                  </a:moveTo>
                  <a:cubicBezTo>
                    <a:pt x="8" y="20"/>
                    <a:pt x="7" y="11"/>
                    <a:pt x="7" y="3"/>
                  </a:cubicBezTo>
                  <a:cubicBezTo>
                    <a:pt x="7" y="0"/>
                    <a:pt x="2" y="0"/>
                    <a:pt x="2" y="3"/>
                  </a:cubicBezTo>
                  <a:cubicBezTo>
                    <a:pt x="2" y="11"/>
                    <a:pt x="4" y="19"/>
                    <a:pt x="1" y="27"/>
                  </a:cubicBezTo>
                  <a:cubicBezTo>
                    <a:pt x="0" y="30"/>
                    <a:pt x="5" y="31"/>
                    <a:pt x="6"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97" name="Freeform 116"/>
            <p:cNvSpPr/>
            <p:nvPr/>
          </p:nvSpPr>
          <p:spPr bwMode="auto">
            <a:xfrm>
              <a:off x="7444" y="1486"/>
              <a:ext cx="25" cy="104"/>
            </a:xfrm>
            <a:custGeom>
              <a:avLst/>
              <a:gdLst>
                <a:gd name="T0" fmla="*/ 0 w 7"/>
                <a:gd name="T1" fmla="*/ 32 h 35"/>
                <a:gd name="T2" fmla="*/ 5 w 7"/>
                <a:gd name="T3" fmla="*/ 32 h 35"/>
                <a:gd name="T4" fmla="*/ 6 w 7"/>
                <a:gd name="T5" fmla="*/ 3 h 35"/>
                <a:gd name="T6" fmla="*/ 1 w 7"/>
                <a:gd name="T7" fmla="*/ 3 h 35"/>
                <a:gd name="T8" fmla="*/ 0 w 7"/>
                <a:gd name="T9" fmla="*/ 32 h 35"/>
              </a:gdLst>
              <a:ahLst/>
              <a:cxnLst>
                <a:cxn ang="0">
                  <a:pos x="T0" y="T1"/>
                </a:cxn>
                <a:cxn ang="0">
                  <a:pos x="T2" y="T3"/>
                </a:cxn>
                <a:cxn ang="0">
                  <a:pos x="T4" y="T5"/>
                </a:cxn>
                <a:cxn ang="0">
                  <a:pos x="T6" y="T7"/>
                </a:cxn>
                <a:cxn ang="0">
                  <a:pos x="T8" y="T9"/>
                </a:cxn>
              </a:cxnLst>
              <a:rect l="0" t="0" r="r" b="b"/>
              <a:pathLst>
                <a:path w="7" h="35">
                  <a:moveTo>
                    <a:pt x="0" y="32"/>
                  </a:moveTo>
                  <a:cubicBezTo>
                    <a:pt x="0" y="35"/>
                    <a:pt x="5" y="35"/>
                    <a:pt x="5" y="32"/>
                  </a:cubicBezTo>
                  <a:cubicBezTo>
                    <a:pt x="5" y="22"/>
                    <a:pt x="7" y="13"/>
                    <a:pt x="6" y="3"/>
                  </a:cubicBezTo>
                  <a:cubicBezTo>
                    <a:pt x="5" y="0"/>
                    <a:pt x="1" y="0"/>
                    <a:pt x="1" y="3"/>
                  </a:cubicBezTo>
                  <a:cubicBezTo>
                    <a:pt x="2" y="13"/>
                    <a:pt x="0" y="22"/>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98" name="Freeform 117"/>
            <p:cNvSpPr/>
            <p:nvPr/>
          </p:nvSpPr>
          <p:spPr bwMode="auto">
            <a:xfrm>
              <a:off x="7444" y="1361"/>
              <a:ext cx="29" cy="104"/>
            </a:xfrm>
            <a:custGeom>
              <a:avLst/>
              <a:gdLst>
                <a:gd name="T0" fmla="*/ 0 w 8"/>
                <a:gd name="T1" fmla="*/ 32 h 35"/>
                <a:gd name="T2" fmla="*/ 5 w 8"/>
                <a:gd name="T3" fmla="*/ 32 h 35"/>
                <a:gd name="T4" fmla="*/ 6 w 8"/>
                <a:gd name="T5" fmla="*/ 3 h 35"/>
                <a:gd name="T6" fmla="*/ 1 w 8"/>
                <a:gd name="T7" fmla="*/ 4 h 35"/>
                <a:gd name="T8" fmla="*/ 0 w 8"/>
                <a:gd name="T9" fmla="*/ 32 h 35"/>
              </a:gdLst>
              <a:ahLst/>
              <a:cxnLst>
                <a:cxn ang="0">
                  <a:pos x="T0" y="T1"/>
                </a:cxn>
                <a:cxn ang="0">
                  <a:pos x="T2" y="T3"/>
                </a:cxn>
                <a:cxn ang="0">
                  <a:pos x="T4" y="T5"/>
                </a:cxn>
                <a:cxn ang="0">
                  <a:pos x="T6" y="T7"/>
                </a:cxn>
                <a:cxn ang="0">
                  <a:pos x="T8" y="T9"/>
                </a:cxn>
              </a:cxnLst>
              <a:rect l="0" t="0" r="r" b="b"/>
              <a:pathLst>
                <a:path w="8" h="35">
                  <a:moveTo>
                    <a:pt x="0" y="32"/>
                  </a:moveTo>
                  <a:cubicBezTo>
                    <a:pt x="0" y="35"/>
                    <a:pt x="5" y="35"/>
                    <a:pt x="5" y="32"/>
                  </a:cubicBezTo>
                  <a:cubicBezTo>
                    <a:pt x="5" y="23"/>
                    <a:pt x="8" y="12"/>
                    <a:pt x="6" y="3"/>
                  </a:cubicBezTo>
                  <a:cubicBezTo>
                    <a:pt x="5" y="0"/>
                    <a:pt x="0" y="1"/>
                    <a:pt x="1" y="4"/>
                  </a:cubicBezTo>
                  <a:cubicBezTo>
                    <a:pt x="4" y="13"/>
                    <a:pt x="0" y="23"/>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699" name="Freeform 118"/>
            <p:cNvSpPr/>
            <p:nvPr/>
          </p:nvSpPr>
          <p:spPr bwMode="auto">
            <a:xfrm>
              <a:off x="7451" y="1213"/>
              <a:ext cx="25" cy="98"/>
            </a:xfrm>
            <a:custGeom>
              <a:avLst/>
              <a:gdLst>
                <a:gd name="T0" fmla="*/ 1 w 7"/>
                <a:gd name="T1" fmla="*/ 9 h 33"/>
                <a:gd name="T2" fmla="*/ 2 w 7"/>
                <a:gd name="T3" fmla="*/ 30 h 33"/>
                <a:gd name="T4" fmla="*/ 7 w 7"/>
                <a:gd name="T5" fmla="*/ 30 h 33"/>
                <a:gd name="T6" fmla="*/ 6 w 7"/>
                <a:gd name="T7" fmla="*/ 3 h 33"/>
                <a:gd name="T8" fmla="*/ 2 w 7"/>
                <a:gd name="T9" fmla="*/ 2 h 33"/>
                <a:gd name="T10" fmla="*/ 0 w 7"/>
                <a:gd name="T11" fmla="*/ 7 h 33"/>
                <a:gd name="T12" fmla="*/ 1 w 7"/>
                <a:gd name="T13" fmla="*/ 9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1" y="9"/>
                  </a:moveTo>
                  <a:cubicBezTo>
                    <a:pt x="1" y="16"/>
                    <a:pt x="1" y="23"/>
                    <a:pt x="2" y="30"/>
                  </a:cubicBezTo>
                  <a:cubicBezTo>
                    <a:pt x="3" y="33"/>
                    <a:pt x="7" y="33"/>
                    <a:pt x="7" y="30"/>
                  </a:cubicBezTo>
                  <a:cubicBezTo>
                    <a:pt x="6" y="21"/>
                    <a:pt x="6" y="12"/>
                    <a:pt x="6" y="3"/>
                  </a:cubicBezTo>
                  <a:cubicBezTo>
                    <a:pt x="6" y="1"/>
                    <a:pt x="3" y="0"/>
                    <a:pt x="2" y="2"/>
                  </a:cubicBezTo>
                  <a:cubicBezTo>
                    <a:pt x="0" y="3"/>
                    <a:pt x="0" y="5"/>
                    <a:pt x="0" y="7"/>
                  </a:cubicBezTo>
                  <a:cubicBezTo>
                    <a:pt x="0" y="8"/>
                    <a:pt x="1" y="9"/>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00" name="Freeform 119"/>
            <p:cNvSpPr/>
            <p:nvPr/>
          </p:nvSpPr>
          <p:spPr bwMode="auto">
            <a:xfrm>
              <a:off x="7448" y="1068"/>
              <a:ext cx="25" cy="94"/>
            </a:xfrm>
            <a:custGeom>
              <a:avLst/>
              <a:gdLst>
                <a:gd name="T0" fmla="*/ 5 w 7"/>
                <a:gd name="T1" fmla="*/ 29 h 32"/>
                <a:gd name="T2" fmla="*/ 6 w 7"/>
                <a:gd name="T3" fmla="*/ 14 h 32"/>
                <a:gd name="T4" fmla="*/ 6 w 7"/>
                <a:gd name="T5" fmla="*/ 7 h 32"/>
                <a:gd name="T6" fmla="*/ 7 w 7"/>
                <a:gd name="T7" fmla="*/ 4 h 32"/>
                <a:gd name="T8" fmla="*/ 7 w 7"/>
                <a:gd name="T9" fmla="*/ 3 h 32"/>
                <a:gd name="T10" fmla="*/ 7 w 7"/>
                <a:gd name="T11" fmla="*/ 3 h 32"/>
                <a:gd name="T12" fmla="*/ 3 w 7"/>
                <a:gd name="T13" fmla="*/ 2 h 32"/>
                <a:gd name="T14" fmla="*/ 1 w 7"/>
                <a:gd name="T15" fmla="*/ 11 h 32"/>
                <a:gd name="T16" fmla="*/ 0 w 7"/>
                <a:gd name="T17" fmla="*/ 29 h 32"/>
                <a:gd name="T18" fmla="*/ 5 w 7"/>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2">
                  <a:moveTo>
                    <a:pt x="5" y="29"/>
                  </a:moveTo>
                  <a:cubicBezTo>
                    <a:pt x="5" y="24"/>
                    <a:pt x="5" y="19"/>
                    <a:pt x="6" y="14"/>
                  </a:cubicBezTo>
                  <a:cubicBezTo>
                    <a:pt x="6" y="12"/>
                    <a:pt x="6" y="10"/>
                    <a:pt x="6" y="7"/>
                  </a:cubicBezTo>
                  <a:cubicBezTo>
                    <a:pt x="6" y="6"/>
                    <a:pt x="7" y="5"/>
                    <a:pt x="7" y="4"/>
                  </a:cubicBezTo>
                  <a:cubicBezTo>
                    <a:pt x="7" y="4"/>
                    <a:pt x="7" y="4"/>
                    <a:pt x="7" y="3"/>
                  </a:cubicBezTo>
                  <a:cubicBezTo>
                    <a:pt x="7" y="3"/>
                    <a:pt x="7" y="3"/>
                    <a:pt x="7" y="3"/>
                  </a:cubicBezTo>
                  <a:cubicBezTo>
                    <a:pt x="6" y="1"/>
                    <a:pt x="4" y="0"/>
                    <a:pt x="3" y="2"/>
                  </a:cubicBezTo>
                  <a:cubicBezTo>
                    <a:pt x="1" y="4"/>
                    <a:pt x="2" y="8"/>
                    <a:pt x="1" y="11"/>
                  </a:cubicBezTo>
                  <a:cubicBezTo>
                    <a:pt x="1" y="17"/>
                    <a:pt x="0" y="23"/>
                    <a:pt x="0" y="29"/>
                  </a:cubicBezTo>
                  <a:cubicBezTo>
                    <a:pt x="0" y="32"/>
                    <a:pt x="5" y="32"/>
                    <a:pt x="5" y="2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01" name="Freeform 120"/>
            <p:cNvSpPr/>
            <p:nvPr/>
          </p:nvSpPr>
          <p:spPr bwMode="auto">
            <a:xfrm>
              <a:off x="7441" y="934"/>
              <a:ext cx="28" cy="104"/>
            </a:xfrm>
            <a:custGeom>
              <a:avLst/>
              <a:gdLst>
                <a:gd name="T0" fmla="*/ 1 w 8"/>
                <a:gd name="T1" fmla="*/ 9 h 35"/>
                <a:gd name="T2" fmla="*/ 3 w 8"/>
                <a:gd name="T3" fmla="*/ 32 h 35"/>
                <a:gd name="T4" fmla="*/ 8 w 8"/>
                <a:gd name="T5" fmla="*/ 32 h 35"/>
                <a:gd name="T6" fmla="*/ 6 w 8"/>
                <a:gd name="T7" fmla="*/ 17 h 35"/>
                <a:gd name="T8" fmla="*/ 5 w 8"/>
                <a:gd name="T9" fmla="*/ 9 h 35"/>
                <a:gd name="T10" fmla="*/ 5 w 8"/>
                <a:gd name="T11" fmla="*/ 6 h 35"/>
                <a:gd name="T12" fmla="*/ 5 w 8"/>
                <a:gd name="T13" fmla="*/ 5 h 35"/>
                <a:gd name="T14" fmla="*/ 5 w 8"/>
                <a:gd name="T15" fmla="*/ 3 h 35"/>
                <a:gd name="T16" fmla="*/ 1 w 8"/>
                <a:gd name="T17" fmla="*/ 2 h 35"/>
                <a:gd name="T18" fmla="*/ 1 w 8"/>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1" y="9"/>
                  </a:moveTo>
                  <a:cubicBezTo>
                    <a:pt x="1" y="16"/>
                    <a:pt x="3" y="24"/>
                    <a:pt x="3" y="32"/>
                  </a:cubicBezTo>
                  <a:cubicBezTo>
                    <a:pt x="3" y="35"/>
                    <a:pt x="8" y="35"/>
                    <a:pt x="8" y="32"/>
                  </a:cubicBezTo>
                  <a:cubicBezTo>
                    <a:pt x="8" y="27"/>
                    <a:pt x="7" y="22"/>
                    <a:pt x="6" y="17"/>
                  </a:cubicBezTo>
                  <a:cubicBezTo>
                    <a:pt x="6" y="14"/>
                    <a:pt x="6" y="12"/>
                    <a:pt x="5" y="9"/>
                  </a:cubicBezTo>
                  <a:cubicBezTo>
                    <a:pt x="5" y="8"/>
                    <a:pt x="5" y="7"/>
                    <a:pt x="5" y="6"/>
                  </a:cubicBezTo>
                  <a:cubicBezTo>
                    <a:pt x="5" y="6"/>
                    <a:pt x="5" y="6"/>
                    <a:pt x="5" y="5"/>
                  </a:cubicBezTo>
                  <a:cubicBezTo>
                    <a:pt x="5" y="5"/>
                    <a:pt x="6" y="4"/>
                    <a:pt x="5" y="3"/>
                  </a:cubicBezTo>
                  <a:cubicBezTo>
                    <a:pt x="5" y="1"/>
                    <a:pt x="2" y="0"/>
                    <a:pt x="1" y="2"/>
                  </a:cubicBezTo>
                  <a:cubicBezTo>
                    <a:pt x="0" y="4"/>
                    <a:pt x="1" y="7"/>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02" name="Freeform 121"/>
            <p:cNvSpPr/>
            <p:nvPr/>
          </p:nvSpPr>
          <p:spPr bwMode="auto">
            <a:xfrm>
              <a:off x="7441" y="792"/>
              <a:ext cx="25" cy="109"/>
            </a:xfrm>
            <a:custGeom>
              <a:avLst/>
              <a:gdLst>
                <a:gd name="T0" fmla="*/ 1 w 7"/>
                <a:gd name="T1" fmla="*/ 6 h 37"/>
                <a:gd name="T2" fmla="*/ 2 w 7"/>
                <a:gd name="T3" fmla="*/ 7 h 37"/>
                <a:gd name="T4" fmla="*/ 1 w 7"/>
                <a:gd name="T5" fmla="*/ 16 h 37"/>
                <a:gd name="T6" fmla="*/ 0 w 7"/>
                <a:gd name="T7" fmla="*/ 33 h 37"/>
                <a:gd name="T8" fmla="*/ 4 w 7"/>
                <a:gd name="T9" fmla="*/ 34 h 37"/>
                <a:gd name="T10" fmla="*/ 6 w 7"/>
                <a:gd name="T11" fmla="*/ 16 h 37"/>
                <a:gd name="T12" fmla="*/ 4 w 7"/>
                <a:gd name="T13" fmla="*/ 1 h 37"/>
                <a:gd name="T14" fmla="*/ 0 w 7"/>
                <a:gd name="T15" fmla="*/ 3 h 37"/>
                <a:gd name="T16" fmla="*/ 1 w 7"/>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7">
                  <a:moveTo>
                    <a:pt x="1" y="6"/>
                  </a:moveTo>
                  <a:cubicBezTo>
                    <a:pt x="1" y="7"/>
                    <a:pt x="1" y="7"/>
                    <a:pt x="2" y="7"/>
                  </a:cubicBezTo>
                  <a:cubicBezTo>
                    <a:pt x="2" y="10"/>
                    <a:pt x="1" y="15"/>
                    <a:pt x="1" y="16"/>
                  </a:cubicBezTo>
                  <a:cubicBezTo>
                    <a:pt x="1" y="22"/>
                    <a:pt x="1" y="27"/>
                    <a:pt x="0" y="33"/>
                  </a:cubicBezTo>
                  <a:cubicBezTo>
                    <a:pt x="0" y="35"/>
                    <a:pt x="4" y="37"/>
                    <a:pt x="4" y="34"/>
                  </a:cubicBezTo>
                  <a:cubicBezTo>
                    <a:pt x="6" y="28"/>
                    <a:pt x="6" y="22"/>
                    <a:pt x="6" y="16"/>
                  </a:cubicBezTo>
                  <a:cubicBezTo>
                    <a:pt x="6" y="12"/>
                    <a:pt x="7" y="4"/>
                    <a:pt x="4" y="1"/>
                  </a:cubicBezTo>
                  <a:cubicBezTo>
                    <a:pt x="2" y="0"/>
                    <a:pt x="0" y="1"/>
                    <a:pt x="0" y="3"/>
                  </a:cubicBezTo>
                  <a:cubicBezTo>
                    <a:pt x="1" y="4"/>
                    <a:pt x="1" y="5"/>
                    <a:pt x="1"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03" name="Freeform 122"/>
            <p:cNvSpPr/>
            <p:nvPr/>
          </p:nvSpPr>
          <p:spPr bwMode="auto">
            <a:xfrm>
              <a:off x="7444" y="646"/>
              <a:ext cx="22" cy="89"/>
            </a:xfrm>
            <a:custGeom>
              <a:avLst/>
              <a:gdLst>
                <a:gd name="T0" fmla="*/ 0 w 6"/>
                <a:gd name="T1" fmla="*/ 4 h 30"/>
                <a:gd name="T2" fmla="*/ 1 w 6"/>
                <a:gd name="T3" fmla="*/ 27 h 30"/>
                <a:gd name="T4" fmla="*/ 6 w 6"/>
                <a:gd name="T5" fmla="*/ 27 h 30"/>
                <a:gd name="T6" fmla="*/ 5 w 6"/>
                <a:gd name="T7" fmla="*/ 3 h 30"/>
                <a:gd name="T8" fmla="*/ 0 w 6"/>
                <a:gd name="T9" fmla="*/ 4 h 30"/>
              </a:gdLst>
              <a:ahLst/>
              <a:cxnLst>
                <a:cxn ang="0">
                  <a:pos x="T0" y="T1"/>
                </a:cxn>
                <a:cxn ang="0">
                  <a:pos x="T2" y="T3"/>
                </a:cxn>
                <a:cxn ang="0">
                  <a:pos x="T4" y="T5"/>
                </a:cxn>
                <a:cxn ang="0">
                  <a:pos x="T6" y="T7"/>
                </a:cxn>
                <a:cxn ang="0">
                  <a:pos x="T8" y="T9"/>
                </a:cxn>
              </a:cxnLst>
              <a:rect l="0" t="0" r="r" b="b"/>
              <a:pathLst>
                <a:path w="6" h="30">
                  <a:moveTo>
                    <a:pt x="0" y="4"/>
                  </a:moveTo>
                  <a:cubicBezTo>
                    <a:pt x="2" y="11"/>
                    <a:pt x="1" y="20"/>
                    <a:pt x="1" y="27"/>
                  </a:cubicBezTo>
                  <a:cubicBezTo>
                    <a:pt x="1" y="30"/>
                    <a:pt x="6" y="30"/>
                    <a:pt x="6" y="27"/>
                  </a:cubicBezTo>
                  <a:cubicBezTo>
                    <a:pt x="6" y="19"/>
                    <a:pt x="6" y="11"/>
                    <a:pt x="5" y="3"/>
                  </a:cubicBezTo>
                  <a:cubicBezTo>
                    <a:pt x="4" y="0"/>
                    <a:pt x="0" y="1"/>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04" name="Freeform 123"/>
            <p:cNvSpPr/>
            <p:nvPr/>
          </p:nvSpPr>
          <p:spPr bwMode="auto">
            <a:xfrm>
              <a:off x="7444" y="513"/>
              <a:ext cx="22" cy="92"/>
            </a:xfrm>
            <a:custGeom>
              <a:avLst/>
              <a:gdLst>
                <a:gd name="T0" fmla="*/ 5 w 6"/>
                <a:gd name="T1" fmla="*/ 28 h 31"/>
                <a:gd name="T2" fmla="*/ 6 w 6"/>
                <a:gd name="T3" fmla="*/ 3 h 31"/>
                <a:gd name="T4" fmla="*/ 1 w 6"/>
                <a:gd name="T5" fmla="*/ 3 h 31"/>
                <a:gd name="T6" fmla="*/ 0 w 6"/>
                <a:gd name="T7" fmla="*/ 28 h 31"/>
                <a:gd name="T8" fmla="*/ 5 w 6"/>
                <a:gd name="T9" fmla="*/ 28 h 31"/>
              </a:gdLst>
              <a:ahLst/>
              <a:cxnLst>
                <a:cxn ang="0">
                  <a:pos x="T0" y="T1"/>
                </a:cxn>
                <a:cxn ang="0">
                  <a:pos x="T2" y="T3"/>
                </a:cxn>
                <a:cxn ang="0">
                  <a:pos x="T4" y="T5"/>
                </a:cxn>
                <a:cxn ang="0">
                  <a:pos x="T6" y="T7"/>
                </a:cxn>
                <a:cxn ang="0">
                  <a:pos x="T8" y="T9"/>
                </a:cxn>
              </a:cxnLst>
              <a:rect l="0" t="0" r="r" b="b"/>
              <a:pathLst>
                <a:path w="6" h="31">
                  <a:moveTo>
                    <a:pt x="5" y="28"/>
                  </a:moveTo>
                  <a:cubicBezTo>
                    <a:pt x="6" y="20"/>
                    <a:pt x="6" y="11"/>
                    <a:pt x="6" y="3"/>
                  </a:cubicBezTo>
                  <a:cubicBezTo>
                    <a:pt x="6" y="0"/>
                    <a:pt x="1" y="0"/>
                    <a:pt x="1" y="3"/>
                  </a:cubicBezTo>
                  <a:cubicBezTo>
                    <a:pt x="1" y="11"/>
                    <a:pt x="1" y="20"/>
                    <a:pt x="0" y="28"/>
                  </a:cubicBezTo>
                  <a:cubicBezTo>
                    <a:pt x="0" y="31"/>
                    <a:pt x="4" y="31"/>
                    <a:pt x="5"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05" name="Freeform 124"/>
            <p:cNvSpPr/>
            <p:nvPr/>
          </p:nvSpPr>
          <p:spPr bwMode="auto">
            <a:xfrm>
              <a:off x="7444" y="388"/>
              <a:ext cx="29" cy="95"/>
            </a:xfrm>
            <a:custGeom>
              <a:avLst/>
              <a:gdLst>
                <a:gd name="T0" fmla="*/ 1 w 8"/>
                <a:gd name="T1" fmla="*/ 4 h 32"/>
                <a:gd name="T2" fmla="*/ 2 w 8"/>
                <a:gd name="T3" fmla="*/ 29 h 32"/>
                <a:gd name="T4" fmla="*/ 7 w 8"/>
                <a:gd name="T5" fmla="*/ 29 h 32"/>
                <a:gd name="T6" fmla="*/ 6 w 8"/>
                <a:gd name="T7" fmla="*/ 3 h 32"/>
                <a:gd name="T8" fmla="*/ 1 w 8"/>
                <a:gd name="T9" fmla="*/ 4 h 32"/>
              </a:gdLst>
              <a:ahLst/>
              <a:cxnLst>
                <a:cxn ang="0">
                  <a:pos x="T0" y="T1"/>
                </a:cxn>
                <a:cxn ang="0">
                  <a:pos x="T2" y="T3"/>
                </a:cxn>
                <a:cxn ang="0">
                  <a:pos x="T4" y="T5"/>
                </a:cxn>
                <a:cxn ang="0">
                  <a:pos x="T6" y="T7"/>
                </a:cxn>
                <a:cxn ang="0">
                  <a:pos x="T8" y="T9"/>
                </a:cxn>
              </a:cxnLst>
              <a:rect l="0" t="0" r="r" b="b"/>
              <a:pathLst>
                <a:path w="8" h="32">
                  <a:moveTo>
                    <a:pt x="1" y="4"/>
                  </a:moveTo>
                  <a:cubicBezTo>
                    <a:pt x="3" y="12"/>
                    <a:pt x="2" y="21"/>
                    <a:pt x="2" y="29"/>
                  </a:cubicBezTo>
                  <a:cubicBezTo>
                    <a:pt x="2" y="32"/>
                    <a:pt x="7" y="32"/>
                    <a:pt x="7" y="29"/>
                  </a:cubicBezTo>
                  <a:cubicBezTo>
                    <a:pt x="7" y="21"/>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06" name="Freeform 125"/>
            <p:cNvSpPr/>
            <p:nvPr/>
          </p:nvSpPr>
          <p:spPr bwMode="auto">
            <a:xfrm>
              <a:off x="7441" y="305"/>
              <a:ext cx="25" cy="56"/>
            </a:xfrm>
            <a:custGeom>
              <a:avLst/>
              <a:gdLst>
                <a:gd name="T0" fmla="*/ 1 w 7"/>
                <a:gd name="T1" fmla="*/ 4 h 19"/>
                <a:gd name="T2" fmla="*/ 2 w 7"/>
                <a:gd name="T3" fmla="*/ 16 h 19"/>
                <a:gd name="T4" fmla="*/ 7 w 7"/>
                <a:gd name="T5" fmla="*/ 16 h 19"/>
                <a:gd name="T6" fmla="*/ 6 w 7"/>
                <a:gd name="T7" fmla="*/ 3 h 19"/>
                <a:gd name="T8" fmla="*/ 1 w 7"/>
                <a:gd name="T9" fmla="*/ 4 h 19"/>
              </a:gdLst>
              <a:ahLst/>
              <a:cxnLst>
                <a:cxn ang="0">
                  <a:pos x="T0" y="T1"/>
                </a:cxn>
                <a:cxn ang="0">
                  <a:pos x="T2" y="T3"/>
                </a:cxn>
                <a:cxn ang="0">
                  <a:pos x="T4" y="T5"/>
                </a:cxn>
                <a:cxn ang="0">
                  <a:pos x="T6" y="T7"/>
                </a:cxn>
                <a:cxn ang="0">
                  <a:pos x="T8" y="T9"/>
                </a:cxn>
              </a:cxnLst>
              <a:rect l="0" t="0" r="r" b="b"/>
              <a:pathLst>
                <a:path w="7" h="19">
                  <a:moveTo>
                    <a:pt x="1" y="4"/>
                  </a:moveTo>
                  <a:cubicBezTo>
                    <a:pt x="2" y="8"/>
                    <a:pt x="2" y="12"/>
                    <a:pt x="2" y="16"/>
                  </a:cubicBezTo>
                  <a:cubicBezTo>
                    <a:pt x="2" y="19"/>
                    <a:pt x="7" y="19"/>
                    <a:pt x="7" y="16"/>
                  </a:cubicBezTo>
                  <a:cubicBezTo>
                    <a:pt x="7" y="11"/>
                    <a:pt x="7" y="7"/>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07" name="Freeform 126"/>
            <p:cNvSpPr/>
            <p:nvPr/>
          </p:nvSpPr>
          <p:spPr bwMode="auto">
            <a:xfrm>
              <a:off x="7441" y="213"/>
              <a:ext cx="28" cy="65"/>
            </a:xfrm>
            <a:custGeom>
              <a:avLst/>
              <a:gdLst>
                <a:gd name="T0" fmla="*/ 1 w 8"/>
                <a:gd name="T1" fmla="*/ 4 h 22"/>
                <a:gd name="T2" fmla="*/ 2 w 8"/>
                <a:gd name="T3" fmla="*/ 18 h 22"/>
                <a:gd name="T4" fmla="*/ 7 w 8"/>
                <a:gd name="T5" fmla="*/ 19 h 22"/>
                <a:gd name="T6" fmla="*/ 6 w 8"/>
                <a:gd name="T7" fmla="*/ 3 h 22"/>
                <a:gd name="T8" fmla="*/ 1 w 8"/>
                <a:gd name="T9" fmla="*/ 4 h 22"/>
              </a:gdLst>
              <a:ahLst/>
              <a:cxnLst>
                <a:cxn ang="0">
                  <a:pos x="T0" y="T1"/>
                </a:cxn>
                <a:cxn ang="0">
                  <a:pos x="T2" y="T3"/>
                </a:cxn>
                <a:cxn ang="0">
                  <a:pos x="T4" y="T5"/>
                </a:cxn>
                <a:cxn ang="0">
                  <a:pos x="T6" y="T7"/>
                </a:cxn>
                <a:cxn ang="0">
                  <a:pos x="T8" y="T9"/>
                </a:cxn>
              </a:cxnLst>
              <a:rect l="0" t="0" r="r" b="b"/>
              <a:pathLst>
                <a:path w="8" h="22">
                  <a:moveTo>
                    <a:pt x="1" y="4"/>
                  </a:moveTo>
                  <a:cubicBezTo>
                    <a:pt x="2" y="8"/>
                    <a:pt x="3" y="14"/>
                    <a:pt x="2" y="18"/>
                  </a:cubicBezTo>
                  <a:cubicBezTo>
                    <a:pt x="1" y="21"/>
                    <a:pt x="6" y="22"/>
                    <a:pt x="7" y="19"/>
                  </a:cubicBezTo>
                  <a:cubicBezTo>
                    <a:pt x="8" y="14"/>
                    <a:pt x="7" y="8"/>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08" name="Freeform 127"/>
            <p:cNvSpPr/>
            <p:nvPr/>
          </p:nvSpPr>
          <p:spPr bwMode="auto">
            <a:xfrm>
              <a:off x="7331" y="198"/>
              <a:ext cx="92" cy="27"/>
            </a:xfrm>
            <a:custGeom>
              <a:avLst/>
              <a:gdLst>
                <a:gd name="T0" fmla="*/ 3 w 26"/>
                <a:gd name="T1" fmla="*/ 5 h 9"/>
                <a:gd name="T2" fmla="*/ 12 w 26"/>
                <a:gd name="T3" fmla="*/ 5 h 9"/>
                <a:gd name="T4" fmla="*/ 21 w 26"/>
                <a:gd name="T5" fmla="*/ 7 h 9"/>
                <a:gd name="T6" fmla="*/ 25 w 26"/>
                <a:gd name="T7" fmla="*/ 4 h 9"/>
                <a:gd name="T8" fmla="*/ 18 w 26"/>
                <a:gd name="T9" fmla="*/ 1 h 9"/>
                <a:gd name="T10" fmla="*/ 4 w 26"/>
                <a:gd name="T11" fmla="*/ 0 h 9"/>
                <a:gd name="T12" fmla="*/ 3 w 26"/>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3" y="5"/>
                  </a:moveTo>
                  <a:cubicBezTo>
                    <a:pt x="6" y="5"/>
                    <a:pt x="9" y="5"/>
                    <a:pt x="12" y="5"/>
                  </a:cubicBezTo>
                  <a:cubicBezTo>
                    <a:pt x="14" y="5"/>
                    <a:pt x="20" y="5"/>
                    <a:pt x="21" y="7"/>
                  </a:cubicBezTo>
                  <a:cubicBezTo>
                    <a:pt x="22" y="9"/>
                    <a:pt x="26" y="7"/>
                    <a:pt x="25" y="4"/>
                  </a:cubicBezTo>
                  <a:cubicBezTo>
                    <a:pt x="23" y="2"/>
                    <a:pt x="20" y="1"/>
                    <a:pt x="18" y="1"/>
                  </a:cubicBezTo>
                  <a:cubicBezTo>
                    <a:pt x="13" y="1"/>
                    <a:pt x="9"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09" name="Freeform 128"/>
            <p:cNvSpPr/>
            <p:nvPr/>
          </p:nvSpPr>
          <p:spPr bwMode="auto">
            <a:xfrm>
              <a:off x="7201" y="192"/>
              <a:ext cx="85" cy="24"/>
            </a:xfrm>
            <a:custGeom>
              <a:avLst/>
              <a:gdLst>
                <a:gd name="T0" fmla="*/ 3 w 24"/>
                <a:gd name="T1" fmla="*/ 8 h 8"/>
                <a:gd name="T2" fmla="*/ 21 w 24"/>
                <a:gd name="T3" fmla="*/ 5 h 8"/>
                <a:gd name="T4" fmla="*/ 20 w 24"/>
                <a:gd name="T5" fmla="*/ 1 h 8"/>
                <a:gd name="T6" fmla="*/ 3 w 24"/>
                <a:gd name="T7" fmla="*/ 3 h 8"/>
                <a:gd name="T8" fmla="*/ 3 w 24"/>
                <a:gd name="T9" fmla="*/ 8 h 8"/>
              </a:gdLst>
              <a:ahLst/>
              <a:cxnLst>
                <a:cxn ang="0">
                  <a:pos x="T0" y="T1"/>
                </a:cxn>
                <a:cxn ang="0">
                  <a:pos x="T2" y="T3"/>
                </a:cxn>
                <a:cxn ang="0">
                  <a:pos x="T4" y="T5"/>
                </a:cxn>
                <a:cxn ang="0">
                  <a:pos x="T6" y="T7"/>
                </a:cxn>
                <a:cxn ang="0">
                  <a:pos x="T8" y="T9"/>
                </a:cxn>
              </a:cxnLst>
              <a:rect l="0" t="0" r="r" b="b"/>
              <a:pathLst>
                <a:path w="24" h="8">
                  <a:moveTo>
                    <a:pt x="3" y="8"/>
                  </a:moveTo>
                  <a:cubicBezTo>
                    <a:pt x="9" y="8"/>
                    <a:pt x="15" y="8"/>
                    <a:pt x="21" y="5"/>
                  </a:cubicBezTo>
                  <a:cubicBezTo>
                    <a:pt x="24" y="4"/>
                    <a:pt x="23" y="0"/>
                    <a:pt x="20" y="1"/>
                  </a:cubicBezTo>
                  <a:cubicBezTo>
                    <a:pt x="15" y="3"/>
                    <a:pt x="9" y="3"/>
                    <a:pt x="3" y="3"/>
                  </a:cubicBezTo>
                  <a:cubicBezTo>
                    <a:pt x="0" y="3"/>
                    <a:pt x="0" y="8"/>
                    <a:pt x="3"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10" name="Freeform 129"/>
            <p:cNvSpPr/>
            <p:nvPr/>
          </p:nvSpPr>
          <p:spPr bwMode="auto">
            <a:xfrm>
              <a:off x="7063" y="204"/>
              <a:ext cx="99" cy="24"/>
            </a:xfrm>
            <a:custGeom>
              <a:avLst/>
              <a:gdLst>
                <a:gd name="T0" fmla="*/ 4 w 28"/>
                <a:gd name="T1" fmla="*/ 7 h 8"/>
                <a:gd name="T2" fmla="*/ 24 w 28"/>
                <a:gd name="T3" fmla="*/ 6 h 8"/>
                <a:gd name="T4" fmla="*/ 26 w 28"/>
                <a:gd name="T5" fmla="*/ 1 h 8"/>
                <a:gd name="T6" fmla="*/ 3 w 28"/>
                <a:gd name="T7" fmla="*/ 2 h 8"/>
                <a:gd name="T8" fmla="*/ 4 w 28"/>
                <a:gd name="T9" fmla="*/ 7 h 8"/>
              </a:gdLst>
              <a:ahLst/>
              <a:cxnLst>
                <a:cxn ang="0">
                  <a:pos x="T0" y="T1"/>
                </a:cxn>
                <a:cxn ang="0">
                  <a:pos x="T2" y="T3"/>
                </a:cxn>
                <a:cxn ang="0">
                  <a:pos x="T4" y="T5"/>
                </a:cxn>
                <a:cxn ang="0">
                  <a:pos x="T6" y="T7"/>
                </a:cxn>
                <a:cxn ang="0">
                  <a:pos x="T8" y="T9"/>
                </a:cxn>
              </a:cxnLst>
              <a:rect l="0" t="0" r="r" b="b"/>
              <a:pathLst>
                <a:path w="28" h="8">
                  <a:moveTo>
                    <a:pt x="4" y="7"/>
                  </a:moveTo>
                  <a:cubicBezTo>
                    <a:pt x="11" y="4"/>
                    <a:pt x="18" y="5"/>
                    <a:pt x="24" y="6"/>
                  </a:cubicBezTo>
                  <a:cubicBezTo>
                    <a:pt x="27" y="6"/>
                    <a:pt x="28" y="2"/>
                    <a:pt x="26" y="1"/>
                  </a:cubicBezTo>
                  <a:cubicBezTo>
                    <a:pt x="18" y="0"/>
                    <a:pt x="10" y="0"/>
                    <a:pt x="3" y="2"/>
                  </a:cubicBezTo>
                  <a:cubicBezTo>
                    <a:pt x="0" y="3"/>
                    <a:pt x="2"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11" name="Freeform 130"/>
            <p:cNvSpPr/>
            <p:nvPr/>
          </p:nvSpPr>
          <p:spPr bwMode="auto">
            <a:xfrm>
              <a:off x="6947" y="195"/>
              <a:ext cx="81" cy="27"/>
            </a:xfrm>
            <a:custGeom>
              <a:avLst/>
              <a:gdLst>
                <a:gd name="T0" fmla="*/ 3 w 23"/>
                <a:gd name="T1" fmla="*/ 9 h 9"/>
                <a:gd name="T2" fmla="*/ 20 w 23"/>
                <a:gd name="T3" fmla="*/ 5 h 9"/>
                <a:gd name="T4" fmla="*/ 18 w 23"/>
                <a:gd name="T5" fmla="*/ 1 h 9"/>
                <a:gd name="T6" fmla="*/ 3 w 23"/>
                <a:gd name="T7" fmla="*/ 4 h 9"/>
                <a:gd name="T8" fmla="*/ 3 w 23"/>
                <a:gd name="T9" fmla="*/ 9 h 9"/>
              </a:gdLst>
              <a:ahLst/>
              <a:cxnLst>
                <a:cxn ang="0">
                  <a:pos x="T0" y="T1"/>
                </a:cxn>
                <a:cxn ang="0">
                  <a:pos x="T2" y="T3"/>
                </a:cxn>
                <a:cxn ang="0">
                  <a:pos x="T4" y="T5"/>
                </a:cxn>
                <a:cxn ang="0">
                  <a:pos x="T6" y="T7"/>
                </a:cxn>
                <a:cxn ang="0">
                  <a:pos x="T8" y="T9"/>
                </a:cxn>
              </a:cxnLst>
              <a:rect l="0" t="0" r="r" b="b"/>
              <a:pathLst>
                <a:path w="23" h="9">
                  <a:moveTo>
                    <a:pt x="3" y="9"/>
                  </a:moveTo>
                  <a:cubicBezTo>
                    <a:pt x="9" y="9"/>
                    <a:pt x="15" y="8"/>
                    <a:pt x="20" y="5"/>
                  </a:cubicBezTo>
                  <a:cubicBezTo>
                    <a:pt x="23" y="4"/>
                    <a:pt x="20" y="0"/>
                    <a:pt x="18" y="1"/>
                  </a:cubicBezTo>
                  <a:cubicBezTo>
                    <a:pt x="13" y="3"/>
                    <a:pt x="8"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12" name="Freeform 131"/>
            <p:cNvSpPr/>
            <p:nvPr/>
          </p:nvSpPr>
          <p:spPr bwMode="auto">
            <a:xfrm>
              <a:off x="6820" y="195"/>
              <a:ext cx="92" cy="27"/>
            </a:xfrm>
            <a:custGeom>
              <a:avLst/>
              <a:gdLst>
                <a:gd name="T0" fmla="*/ 4 w 26"/>
                <a:gd name="T1" fmla="*/ 7 h 9"/>
                <a:gd name="T2" fmla="*/ 22 w 26"/>
                <a:gd name="T3" fmla="*/ 8 h 9"/>
                <a:gd name="T4" fmla="*/ 23 w 26"/>
                <a:gd name="T5" fmla="*/ 3 h 9"/>
                <a:gd name="T6" fmla="*/ 3 w 26"/>
                <a:gd name="T7" fmla="*/ 2 h 9"/>
                <a:gd name="T8" fmla="*/ 4 w 26"/>
                <a:gd name="T9" fmla="*/ 7 h 9"/>
              </a:gdLst>
              <a:ahLst/>
              <a:cxnLst>
                <a:cxn ang="0">
                  <a:pos x="T0" y="T1"/>
                </a:cxn>
                <a:cxn ang="0">
                  <a:pos x="T2" y="T3"/>
                </a:cxn>
                <a:cxn ang="0">
                  <a:pos x="T4" y="T5"/>
                </a:cxn>
                <a:cxn ang="0">
                  <a:pos x="T6" y="T7"/>
                </a:cxn>
                <a:cxn ang="0">
                  <a:pos x="T8" y="T9"/>
                </a:cxn>
              </a:cxnLst>
              <a:rect l="0" t="0" r="r" b="b"/>
              <a:pathLst>
                <a:path w="26" h="9">
                  <a:moveTo>
                    <a:pt x="4" y="7"/>
                  </a:moveTo>
                  <a:cubicBezTo>
                    <a:pt x="10" y="4"/>
                    <a:pt x="16" y="6"/>
                    <a:pt x="22" y="8"/>
                  </a:cubicBezTo>
                  <a:cubicBezTo>
                    <a:pt x="24" y="9"/>
                    <a:pt x="26" y="4"/>
                    <a:pt x="23" y="3"/>
                  </a:cubicBezTo>
                  <a:cubicBezTo>
                    <a:pt x="16" y="1"/>
                    <a:pt x="9" y="0"/>
                    <a:pt x="3" y="2"/>
                  </a:cubicBezTo>
                  <a:cubicBezTo>
                    <a:pt x="0" y="3"/>
                    <a:pt x="1"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13" name="Freeform 132"/>
            <p:cNvSpPr/>
            <p:nvPr/>
          </p:nvSpPr>
          <p:spPr bwMode="auto">
            <a:xfrm>
              <a:off x="6690" y="192"/>
              <a:ext cx="95" cy="27"/>
            </a:xfrm>
            <a:custGeom>
              <a:avLst/>
              <a:gdLst>
                <a:gd name="T0" fmla="*/ 3 w 27"/>
                <a:gd name="T1" fmla="*/ 7 h 9"/>
                <a:gd name="T2" fmla="*/ 25 w 27"/>
                <a:gd name="T3" fmla="*/ 5 h 9"/>
                <a:gd name="T4" fmla="*/ 22 w 27"/>
                <a:gd name="T5" fmla="*/ 1 h 9"/>
                <a:gd name="T6" fmla="*/ 4 w 27"/>
                <a:gd name="T7" fmla="*/ 2 h 9"/>
                <a:gd name="T8" fmla="*/ 3 w 27"/>
                <a:gd name="T9" fmla="*/ 7 h 9"/>
              </a:gdLst>
              <a:ahLst/>
              <a:cxnLst>
                <a:cxn ang="0">
                  <a:pos x="T0" y="T1"/>
                </a:cxn>
                <a:cxn ang="0">
                  <a:pos x="T2" y="T3"/>
                </a:cxn>
                <a:cxn ang="0">
                  <a:pos x="T4" y="T5"/>
                </a:cxn>
                <a:cxn ang="0">
                  <a:pos x="T6" y="T7"/>
                </a:cxn>
                <a:cxn ang="0">
                  <a:pos x="T8" y="T9"/>
                </a:cxn>
              </a:cxnLst>
              <a:rect l="0" t="0" r="r" b="b"/>
              <a:pathLst>
                <a:path w="27" h="9">
                  <a:moveTo>
                    <a:pt x="3" y="7"/>
                  </a:moveTo>
                  <a:cubicBezTo>
                    <a:pt x="10" y="8"/>
                    <a:pt x="18" y="9"/>
                    <a:pt x="25" y="5"/>
                  </a:cubicBezTo>
                  <a:cubicBezTo>
                    <a:pt x="27" y="4"/>
                    <a:pt x="25" y="0"/>
                    <a:pt x="22" y="1"/>
                  </a:cubicBezTo>
                  <a:cubicBezTo>
                    <a:pt x="17" y="4"/>
                    <a:pt x="10" y="3"/>
                    <a:pt x="4" y="2"/>
                  </a:cubicBezTo>
                  <a:cubicBezTo>
                    <a:pt x="1" y="2"/>
                    <a:pt x="0" y="6"/>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14" name="Freeform 133"/>
            <p:cNvSpPr/>
            <p:nvPr/>
          </p:nvSpPr>
          <p:spPr bwMode="auto">
            <a:xfrm>
              <a:off x="6555" y="195"/>
              <a:ext cx="92" cy="30"/>
            </a:xfrm>
            <a:custGeom>
              <a:avLst/>
              <a:gdLst>
                <a:gd name="T0" fmla="*/ 5 w 26"/>
                <a:gd name="T1" fmla="*/ 8 h 10"/>
                <a:gd name="T2" fmla="*/ 22 w 26"/>
                <a:gd name="T3" fmla="*/ 8 h 10"/>
                <a:gd name="T4" fmla="*/ 23 w 26"/>
                <a:gd name="T5" fmla="*/ 3 h 10"/>
                <a:gd name="T6" fmla="*/ 2 w 26"/>
                <a:gd name="T7" fmla="*/ 5 h 10"/>
                <a:gd name="T8" fmla="*/ 5 w 26"/>
                <a:gd name="T9" fmla="*/ 8 h 10"/>
              </a:gdLst>
              <a:ahLst/>
              <a:cxnLst>
                <a:cxn ang="0">
                  <a:pos x="T0" y="T1"/>
                </a:cxn>
                <a:cxn ang="0">
                  <a:pos x="T2" y="T3"/>
                </a:cxn>
                <a:cxn ang="0">
                  <a:pos x="T4" y="T5"/>
                </a:cxn>
                <a:cxn ang="0">
                  <a:pos x="T6" y="T7"/>
                </a:cxn>
                <a:cxn ang="0">
                  <a:pos x="T8" y="T9"/>
                </a:cxn>
              </a:cxnLst>
              <a:rect l="0" t="0" r="r" b="b"/>
              <a:pathLst>
                <a:path w="26" h="10">
                  <a:moveTo>
                    <a:pt x="5" y="8"/>
                  </a:moveTo>
                  <a:cubicBezTo>
                    <a:pt x="9" y="4"/>
                    <a:pt x="17" y="7"/>
                    <a:pt x="22" y="8"/>
                  </a:cubicBezTo>
                  <a:cubicBezTo>
                    <a:pt x="25" y="8"/>
                    <a:pt x="26" y="4"/>
                    <a:pt x="23" y="3"/>
                  </a:cubicBezTo>
                  <a:cubicBezTo>
                    <a:pt x="16" y="2"/>
                    <a:pt x="8" y="0"/>
                    <a:pt x="2" y="5"/>
                  </a:cubicBezTo>
                  <a:cubicBezTo>
                    <a:pt x="0" y="7"/>
                    <a:pt x="3" y="10"/>
                    <a:pt x="5"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15" name="Freeform 134"/>
            <p:cNvSpPr/>
            <p:nvPr/>
          </p:nvSpPr>
          <p:spPr bwMode="auto">
            <a:xfrm>
              <a:off x="6446" y="207"/>
              <a:ext cx="81" cy="21"/>
            </a:xfrm>
            <a:custGeom>
              <a:avLst/>
              <a:gdLst>
                <a:gd name="T0" fmla="*/ 3 w 23"/>
                <a:gd name="T1" fmla="*/ 7 h 7"/>
                <a:gd name="T2" fmla="*/ 20 w 23"/>
                <a:gd name="T3" fmla="*/ 5 h 7"/>
                <a:gd name="T4" fmla="*/ 19 w 23"/>
                <a:gd name="T5" fmla="*/ 0 h 7"/>
                <a:gd name="T6" fmla="*/ 3 w 23"/>
                <a:gd name="T7" fmla="*/ 2 h 7"/>
                <a:gd name="T8" fmla="*/ 3 w 23"/>
                <a:gd name="T9" fmla="*/ 7 h 7"/>
              </a:gdLst>
              <a:ahLst/>
              <a:cxnLst>
                <a:cxn ang="0">
                  <a:pos x="T0" y="T1"/>
                </a:cxn>
                <a:cxn ang="0">
                  <a:pos x="T2" y="T3"/>
                </a:cxn>
                <a:cxn ang="0">
                  <a:pos x="T4" y="T5"/>
                </a:cxn>
                <a:cxn ang="0">
                  <a:pos x="T6" y="T7"/>
                </a:cxn>
                <a:cxn ang="0">
                  <a:pos x="T8" y="T9"/>
                </a:cxn>
              </a:cxnLst>
              <a:rect l="0" t="0" r="r" b="b"/>
              <a:pathLst>
                <a:path w="23" h="7">
                  <a:moveTo>
                    <a:pt x="3" y="7"/>
                  </a:moveTo>
                  <a:cubicBezTo>
                    <a:pt x="9" y="7"/>
                    <a:pt x="15" y="6"/>
                    <a:pt x="20" y="5"/>
                  </a:cubicBezTo>
                  <a:cubicBezTo>
                    <a:pt x="23" y="4"/>
                    <a:pt x="22" y="0"/>
                    <a:pt x="19" y="0"/>
                  </a:cubicBezTo>
                  <a:cubicBezTo>
                    <a:pt x="14" y="1"/>
                    <a:pt x="8"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16" name="Freeform 135"/>
            <p:cNvSpPr/>
            <p:nvPr/>
          </p:nvSpPr>
          <p:spPr bwMode="auto">
            <a:xfrm>
              <a:off x="6309" y="207"/>
              <a:ext cx="98" cy="18"/>
            </a:xfrm>
            <a:custGeom>
              <a:avLst/>
              <a:gdLst>
                <a:gd name="T0" fmla="*/ 4 w 28"/>
                <a:gd name="T1" fmla="*/ 6 h 6"/>
                <a:gd name="T2" fmla="*/ 25 w 28"/>
                <a:gd name="T3" fmla="*/ 5 h 6"/>
                <a:gd name="T4" fmla="*/ 25 w 28"/>
                <a:gd name="T5" fmla="*/ 0 h 6"/>
                <a:gd name="T6" fmla="*/ 3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3" y="1"/>
                  </a:cubicBezTo>
                  <a:cubicBezTo>
                    <a:pt x="0" y="2"/>
                    <a:pt x="2"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17" name="Freeform 136"/>
            <p:cNvSpPr/>
            <p:nvPr/>
          </p:nvSpPr>
          <p:spPr bwMode="auto">
            <a:xfrm>
              <a:off x="6167" y="204"/>
              <a:ext cx="96" cy="18"/>
            </a:xfrm>
            <a:custGeom>
              <a:avLst/>
              <a:gdLst>
                <a:gd name="T0" fmla="*/ 3 w 27"/>
                <a:gd name="T1" fmla="*/ 6 h 6"/>
                <a:gd name="T2" fmla="*/ 24 w 27"/>
                <a:gd name="T3" fmla="*/ 5 h 6"/>
                <a:gd name="T4" fmla="*/ 24 w 27"/>
                <a:gd name="T5" fmla="*/ 0 h 6"/>
                <a:gd name="T6" fmla="*/ 3 w 27"/>
                <a:gd name="T7" fmla="*/ 1 h 6"/>
                <a:gd name="T8" fmla="*/ 3 w 27"/>
                <a:gd name="T9" fmla="*/ 6 h 6"/>
              </a:gdLst>
              <a:ahLst/>
              <a:cxnLst>
                <a:cxn ang="0">
                  <a:pos x="T0" y="T1"/>
                </a:cxn>
                <a:cxn ang="0">
                  <a:pos x="T2" y="T3"/>
                </a:cxn>
                <a:cxn ang="0">
                  <a:pos x="T4" y="T5"/>
                </a:cxn>
                <a:cxn ang="0">
                  <a:pos x="T6" y="T7"/>
                </a:cxn>
                <a:cxn ang="0">
                  <a:pos x="T8" y="T9"/>
                </a:cxn>
              </a:cxnLst>
              <a:rect l="0" t="0" r="r" b="b"/>
              <a:pathLst>
                <a:path w="27" h="6">
                  <a:moveTo>
                    <a:pt x="3" y="6"/>
                  </a:moveTo>
                  <a:cubicBezTo>
                    <a:pt x="10" y="6"/>
                    <a:pt x="17" y="6"/>
                    <a:pt x="24" y="5"/>
                  </a:cubicBezTo>
                  <a:cubicBezTo>
                    <a:pt x="27" y="4"/>
                    <a:pt x="27" y="0"/>
                    <a:pt x="24" y="0"/>
                  </a:cubicBezTo>
                  <a:cubicBezTo>
                    <a:pt x="17"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18" name="Freeform 137"/>
            <p:cNvSpPr/>
            <p:nvPr/>
          </p:nvSpPr>
          <p:spPr bwMode="auto">
            <a:xfrm>
              <a:off x="6040" y="207"/>
              <a:ext cx="89" cy="18"/>
            </a:xfrm>
            <a:custGeom>
              <a:avLst/>
              <a:gdLst>
                <a:gd name="T0" fmla="*/ 3 w 25"/>
                <a:gd name="T1" fmla="*/ 6 h 6"/>
                <a:gd name="T2" fmla="*/ 22 w 25"/>
                <a:gd name="T3" fmla="*/ 5 h 6"/>
                <a:gd name="T4" fmla="*/ 21 w 25"/>
                <a:gd name="T5" fmla="*/ 0 h 6"/>
                <a:gd name="T6" fmla="*/ 3 w 25"/>
                <a:gd name="T7" fmla="*/ 1 h 6"/>
                <a:gd name="T8" fmla="*/ 3 w 25"/>
                <a:gd name="T9" fmla="*/ 6 h 6"/>
              </a:gdLst>
              <a:ahLst/>
              <a:cxnLst>
                <a:cxn ang="0">
                  <a:pos x="T0" y="T1"/>
                </a:cxn>
                <a:cxn ang="0">
                  <a:pos x="T2" y="T3"/>
                </a:cxn>
                <a:cxn ang="0">
                  <a:pos x="T4" y="T5"/>
                </a:cxn>
                <a:cxn ang="0">
                  <a:pos x="T6" y="T7"/>
                </a:cxn>
                <a:cxn ang="0">
                  <a:pos x="T8" y="T9"/>
                </a:cxn>
              </a:cxnLst>
              <a:rect l="0" t="0" r="r" b="b"/>
              <a:pathLst>
                <a:path w="25" h="6">
                  <a:moveTo>
                    <a:pt x="3" y="6"/>
                  </a:moveTo>
                  <a:cubicBezTo>
                    <a:pt x="9" y="6"/>
                    <a:pt x="16" y="6"/>
                    <a:pt x="22" y="5"/>
                  </a:cubicBezTo>
                  <a:cubicBezTo>
                    <a:pt x="25" y="4"/>
                    <a:pt x="24" y="0"/>
                    <a:pt x="21" y="0"/>
                  </a:cubicBezTo>
                  <a:cubicBezTo>
                    <a:pt x="15" y="1"/>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19" name="Freeform 138"/>
            <p:cNvSpPr/>
            <p:nvPr/>
          </p:nvSpPr>
          <p:spPr bwMode="auto">
            <a:xfrm>
              <a:off x="5910" y="201"/>
              <a:ext cx="92" cy="21"/>
            </a:xfrm>
            <a:custGeom>
              <a:avLst/>
              <a:gdLst>
                <a:gd name="T0" fmla="*/ 3 w 26"/>
                <a:gd name="T1" fmla="*/ 7 h 7"/>
                <a:gd name="T2" fmla="*/ 24 w 26"/>
                <a:gd name="T3" fmla="*/ 5 h 7"/>
                <a:gd name="T4" fmla="*/ 22 w 26"/>
                <a:gd name="T5" fmla="*/ 0 h 7"/>
                <a:gd name="T6" fmla="*/ 3 w 26"/>
                <a:gd name="T7" fmla="*/ 2 h 7"/>
                <a:gd name="T8" fmla="*/ 3 w 26"/>
                <a:gd name="T9" fmla="*/ 7 h 7"/>
              </a:gdLst>
              <a:ahLst/>
              <a:cxnLst>
                <a:cxn ang="0">
                  <a:pos x="T0" y="T1"/>
                </a:cxn>
                <a:cxn ang="0">
                  <a:pos x="T2" y="T3"/>
                </a:cxn>
                <a:cxn ang="0">
                  <a:pos x="T4" y="T5"/>
                </a:cxn>
                <a:cxn ang="0">
                  <a:pos x="T6" y="T7"/>
                </a:cxn>
                <a:cxn ang="0">
                  <a:pos x="T8" y="T9"/>
                </a:cxn>
              </a:cxnLst>
              <a:rect l="0" t="0" r="r" b="b"/>
              <a:pathLst>
                <a:path w="26" h="7">
                  <a:moveTo>
                    <a:pt x="3" y="7"/>
                  </a:moveTo>
                  <a:cubicBezTo>
                    <a:pt x="10" y="7"/>
                    <a:pt x="17" y="6"/>
                    <a:pt x="24" y="5"/>
                  </a:cubicBezTo>
                  <a:cubicBezTo>
                    <a:pt x="26" y="4"/>
                    <a:pt x="25" y="0"/>
                    <a:pt x="22" y="0"/>
                  </a:cubicBezTo>
                  <a:cubicBezTo>
                    <a:pt x="16" y="1"/>
                    <a:pt x="9"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20" name="Freeform 139"/>
            <p:cNvSpPr/>
            <p:nvPr/>
          </p:nvSpPr>
          <p:spPr bwMode="auto">
            <a:xfrm>
              <a:off x="5755" y="204"/>
              <a:ext cx="99" cy="21"/>
            </a:xfrm>
            <a:custGeom>
              <a:avLst/>
              <a:gdLst>
                <a:gd name="T0" fmla="*/ 3 w 28"/>
                <a:gd name="T1" fmla="*/ 6 h 7"/>
                <a:gd name="T2" fmla="*/ 25 w 28"/>
                <a:gd name="T3" fmla="*/ 5 h 7"/>
                <a:gd name="T4" fmla="*/ 25 w 28"/>
                <a:gd name="T5" fmla="*/ 0 h 7"/>
                <a:gd name="T6" fmla="*/ 3 w 28"/>
                <a:gd name="T7" fmla="*/ 1 h 7"/>
                <a:gd name="T8" fmla="*/ 3 w 28"/>
                <a:gd name="T9" fmla="*/ 6 h 7"/>
              </a:gdLst>
              <a:ahLst/>
              <a:cxnLst>
                <a:cxn ang="0">
                  <a:pos x="T0" y="T1"/>
                </a:cxn>
                <a:cxn ang="0">
                  <a:pos x="T2" y="T3"/>
                </a:cxn>
                <a:cxn ang="0">
                  <a:pos x="T4" y="T5"/>
                </a:cxn>
                <a:cxn ang="0">
                  <a:pos x="T6" y="T7"/>
                </a:cxn>
                <a:cxn ang="0">
                  <a:pos x="T8" y="T9"/>
                </a:cxn>
              </a:cxnLst>
              <a:rect l="0" t="0" r="r" b="b"/>
              <a:pathLst>
                <a:path w="28" h="7">
                  <a:moveTo>
                    <a:pt x="3" y="6"/>
                  </a:moveTo>
                  <a:cubicBezTo>
                    <a:pt x="10" y="7"/>
                    <a:pt x="17" y="5"/>
                    <a:pt x="25" y="5"/>
                  </a:cubicBezTo>
                  <a:cubicBezTo>
                    <a:pt x="28" y="5"/>
                    <a:pt x="28" y="0"/>
                    <a:pt x="25" y="0"/>
                  </a:cubicBezTo>
                  <a:cubicBezTo>
                    <a:pt x="17" y="0"/>
                    <a:pt x="10" y="2"/>
                    <a:pt x="3" y="1"/>
                  </a:cubicBezTo>
                  <a:cubicBezTo>
                    <a:pt x="0"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21" name="Freeform 140"/>
            <p:cNvSpPr/>
            <p:nvPr/>
          </p:nvSpPr>
          <p:spPr bwMode="auto">
            <a:xfrm>
              <a:off x="5624" y="210"/>
              <a:ext cx="106" cy="24"/>
            </a:xfrm>
            <a:custGeom>
              <a:avLst/>
              <a:gdLst>
                <a:gd name="T0" fmla="*/ 4 w 30"/>
                <a:gd name="T1" fmla="*/ 6 h 8"/>
                <a:gd name="T2" fmla="*/ 15 w 30"/>
                <a:gd name="T3" fmla="*/ 5 h 8"/>
                <a:gd name="T4" fmla="*/ 25 w 30"/>
                <a:gd name="T5" fmla="*/ 7 h 8"/>
                <a:gd name="T6" fmla="*/ 27 w 30"/>
                <a:gd name="T7" fmla="*/ 3 h 8"/>
                <a:gd name="T8" fmla="*/ 17 w 30"/>
                <a:gd name="T9" fmla="*/ 1 h 8"/>
                <a:gd name="T10" fmla="*/ 3 w 30"/>
                <a:gd name="T11" fmla="*/ 1 h 8"/>
                <a:gd name="T12" fmla="*/ 4 w 30"/>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4" y="6"/>
                  </a:moveTo>
                  <a:cubicBezTo>
                    <a:pt x="8" y="5"/>
                    <a:pt x="12" y="5"/>
                    <a:pt x="15" y="5"/>
                  </a:cubicBezTo>
                  <a:cubicBezTo>
                    <a:pt x="18" y="5"/>
                    <a:pt x="22" y="5"/>
                    <a:pt x="25" y="7"/>
                  </a:cubicBezTo>
                  <a:cubicBezTo>
                    <a:pt x="27" y="8"/>
                    <a:pt x="30" y="4"/>
                    <a:pt x="27" y="3"/>
                  </a:cubicBezTo>
                  <a:cubicBezTo>
                    <a:pt x="24" y="1"/>
                    <a:pt x="20" y="1"/>
                    <a:pt x="17" y="1"/>
                  </a:cubicBezTo>
                  <a:cubicBezTo>
                    <a:pt x="13" y="0"/>
                    <a:pt x="8" y="0"/>
                    <a:pt x="3" y="1"/>
                  </a:cubicBezTo>
                  <a:cubicBezTo>
                    <a:pt x="0" y="2"/>
                    <a:pt x="2"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22" name="Freeform 141"/>
            <p:cNvSpPr/>
            <p:nvPr/>
          </p:nvSpPr>
          <p:spPr bwMode="auto">
            <a:xfrm>
              <a:off x="5451" y="201"/>
              <a:ext cx="127" cy="27"/>
            </a:xfrm>
            <a:custGeom>
              <a:avLst/>
              <a:gdLst>
                <a:gd name="T0" fmla="*/ 3 w 36"/>
                <a:gd name="T1" fmla="*/ 6 h 9"/>
                <a:gd name="T2" fmla="*/ 33 w 36"/>
                <a:gd name="T3" fmla="*/ 7 h 9"/>
                <a:gd name="T4" fmla="*/ 33 w 36"/>
                <a:gd name="T5" fmla="*/ 2 h 9"/>
                <a:gd name="T6" fmla="*/ 4 w 36"/>
                <a:gd name="T7" fmla="*/ 1 h 9"/>
                <a:gd name="T8" fmla="*/ 3 w 36"/>
                <a:gd name="T9" fmla="*/ 6 h 9"/>
              </a:gdLst>
              <a:ahLst/>
              <a:cxnLst>
                <a:cxn ang="0">
                  <a:pos x="T0" y="T1"/>
                </a:cxn>
                <a:cxn ang="0">
                  <a:pos x="T2" y="T3"/>
                </a:cxn>
                <a:cxn ang="0">
                  <a:pos x="T4" y="T5"/>
                </a:cxn>
                <a:cxn ang="0">
                  <a:pos x="T6" y="T7"/>
                </a:cxn>
                <a:cxn ang="0">
                  <a:pos x="T8" y="T9"/>
                </a:cxn>
              </a:cxnLst>
              <a:rect l="0" t="0" r="r" b="b"/>
              <a:pathLst>
                <a:path w="36" h="9">
                  <a:moveTo>
                    <a:pt x="3" y="6"/>
                  </a:moveTo>
                  <a:cubicBezTo>
                    <a:pt x="13" y="9"/>
                    <a:pt x="23" y="8"/>
                    <a:pt x="33" y="7"/>
                  </a:cubicBezTo>
                  <a:cubicBezTo>
                    <a:pt x="36" y="6"/>
                    <a:pt x="36" y="2"/>
                    <a:pt x="33" y="2"/>
                  </a:cubicBezTo>
                  <a:cubicBezTo>
                    <a:pt x="23" y="3"/>
                    <a:pt x="13" y="4"/>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23" name="Freeform 142"/>
            <p:cNvSpPr/>
            <p:nvPr/>
          </p:nvSpPr>
          <p:spPr bwMode="auto">
            <a:xfrm>
              <a:off x="5296" y="210"/>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6"/>
                    <a:pt x="27" y="6"/>
                  </a:cubicBezTo>
                  <a:cubicBezTo>
                    <a:pt x="30" y="6"/>
                    <a:pt x="30" y="1"/>
                    <a:pt x="27" y="1"/>
                  </a:cubicBezTo>
                  <a:cubicBezTo>
                    <a:pt x="19" y="1"/>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24" name="Freeform 143"/>
            <p:cNvSpPr/>
            <p:nvPr/>
          </p:nvSpPr>
          <p:spPr bwMode="auto">
            <a:xfrm>
              <a:off x="5169" y="201"/>
              <a:ext cx="103" cy="27"/>
            </a:xfrm>
            <a:custGeom>
              <a:avLst/>
              <a:gdLst>
                <a:gd name="T0" fmla="*/ 4 w 29"/>
                <a:gd name="T1" fmla="*/ 9 h 9"/>
                <a:gd name="T2" fmla="*/ 25 w 29"/>
                <a:gd name="T3" fmla="*/ 7 h 9"/>
                <a:gd name="T4" fmla="*/ 26 w 29"/>
                <a:gd name="T5" fmla="*/ 2 h 9"/>
                <a:gd name="T6" fmla="*/ 3 w 29"/>
                <a:gd name="T7" fmla="*/ 4 h 9"/>
                <a:gd name="T8" fmla="*/ 4 w 29"/>
                <a:gd name="T9" fmla="*/ 9 h 9"/>
              </a:gdLst>
              <a:ahLst/>
              <a:cxnLst>
                <a:cxn ang="0">
                  <a:pos x="T0" y="T1"/>
                </a:cxn>
                <a:cxn ang="0">
                  <a:pos x="T2" y="T3"/>
                </a:cxn>
                <a:cxn ang="0">
                  <a:pos x="T4" y="T5"/>
                </a:cxn>
                <a:cxn ang="0">
                  <a:pos x="T6" y="T7"/>
                </a:cxn>
                <a:cxn ang="0">
                  <a:pos x="T8" y="T9"/>
                </a:cxn>
              </a:cxnLst>
              <a:rect l="0" t="0" r="r" b="b"/>
              <a:pathLst>
                <a:path w="29" h="9">
                  <a:moveTo>
                    <a:pt x="4" y="9"/>
                  </a:moveTo>
                  <a:cubicBezTo>
                    <a:pt x="10" y="8"/>
                    <a:pt x="18" y="5"/>
                    <a:pt x="25" y="7"/>
                  </a:cubicBezTo>
                  <a:cubicBezTo>
                    <a:pt x="27" y="8"/>
                    <a:pt x="29" y="3"/>
                    <a:pt x="26" y="2"/>
                  </a:cubicBezTo>
                  <a:cubicBezTo>
                    <a:pt x="18" y="0"/>
                    <a:pt x="10" y="3"/>
                    <a:pt x="3" y="4"/>
                  </a:cubicBezTo>
                  <a:cubicBezTo>
                    <a:pt x="0" y="5"/>
                    <a:pt x="1" y="9"/>
                    <a:pt x="4"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25" name="Freeform 144"/>
            <p:cNvSpPr/>
            <p:nvPr/>
          </p:nvSpPr>
          <p:spPr bwMode="auto">
            <a:xfrm>
              <a:off x="5032" y="210"/>
              <a:ext cx="116" cy="21"/>
            </a:xfrm>
            <a:custGeom>
              <a:avLst/>
              <a:gdLst>
                <a:gd name="T0" fmla="*/ 3 w 33"/>
                <a:gd name="T1" fmla="*/ 5 h 7"/>
                <a:gd name="T2" fmla="*/ 31 w 33"/>
                <a:gd name="T3" fmla="*/ 5 h 7"/>
                <a:gd name="T4" fmla="*/ 31 w 33"/>
                <a:gd name="T5" fmla="*/ 0 h 7"/>
                <a:gd name="T6" fmla="*/ 4 w 33"/>
                <a:gd name="T7" fmla="*/ 0 h 7"/>
                <a:gd name="T8" fmla="*/ 3 w 33"/>
                <a:gd name="T9" fmla="*/ 5 h 7"/>
              </a:gdLst>
              <a:ahLst/>
              <a:cxnLst>
                <a:cxn ang="0">
                  <a:pos x="T0" y="T1"/>
                </a:cxn>
                <a:cxn ang="0">
                  <a:pos x="T2" y="T3"/>
                </a:cxn>
                <a:cxn ang="0">
                  <a:pos x="T4" y="T5"/>
                </a:cxn>
                <a:cxn ang="0">
                  <a:pos x="T6" y="T7"/>
                </a:cxn>
                <a:cxn ang="0">
                  <a:pos x="T8" y="T9"/>
                </a:cxn>
              </a:cxnLst>
              <a:rect l="0" t="0" r="r" b="b"/>
              <a:pathLst>
                <a:path w="33" h="7">
                  <a:moveTo>
                    <a:pt x="3" y="5"/>
                  </a:moveTo>
                  <a:cubicBezTo>
                    <a:pt x="12" y="7"/>
                    <a:pt x="21" y="6"/>
                    <a:pt x="31" y="5"/>
                  </a:cubicBezTo>
                  <a:cubicBezTo>
                    <a:pt x="33" y="4"/>
                    <a:pt x="33" y="0"/>
                    <a:pt x="31" y="0"/>
                  </a:cubicBezTo>
                  <a:cubicBezTo>
                    <a:pt x="22" y="1"/>
                    <a:pt x="13"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26" name="Freeform 145"/>
            <p:cNvSpPr/>
            <p:nvPr/>
          </p:nvSpPr>
          <p:spPr bwMode="auto">
            <a:xfrm>
              <a:off x="4894" y="201"/>
              <a:ext cx="106" cy="21"/>
            </a:xfrm>
            <a:custGeom>
              <a:avLst/>
              <a:gdLst>
                <a:gd name="T0" fmla="*/ 4 w 30"/>
                <a:gd name="T1" fmla="*/ 7 h 7"/>
                <a:gd name="T2" fmla="*/ 26 w 30"/>
                <a:gd name="T3" fmla="*/ 7 h 7"/>
                <a:gd name="T4" fmla="*/ 27 w 30"/>
                <a:gd name="T5" fmla="*/ 2 h 7"/>
                <a:gd name="T6" fmla="*/ 2 w 30"/>
                <a:gd name="T7" fmla="*/ 2 h 7"/>
                <a:gd name="T8" fmla="*/ 4 w 30"/>
                <a:gd name="T9" fmla="*/ 7 h 7"/>
              </a:gdLst>
              <a:ahLst/>
              <a:cxnLst>
                <a:cxn ang="0">
                  <a:pos x="T0" y="T1"/>
                </a:cxn>
                <a:cxn ang="0">
                  <a:pos x="T2" y="T3"/>
                </a:cxn>
                <a:cxn ang="0">
                  <a:pos x="T4" y="T5"/>
                </a:cxn>
                <a:cxn ang="0">
                  <a:pos x="T6" y="T7"/>
                </a:cxn>
                <a:cxn ang="0">
                  <a:pos x="T8" y="T9"/>
                </a:cxn>
              </a:cxnLst>
              <a:rect l="0" t="0" r="r" b="b"/>
              <a:pathLst>
                <a:path w="30" h="7">
                  <a:moveTo>
                    <a:pt x="4" y="7"/>
                  </a:moveTo>
                  <a:cubicBezTo>
                    <a:pt x="11" y="6"/>
                    <a:pt x="18" y="5"/>
                    <a:pt x="26" y="7"/>
                  </a:cubicBezTo>
                  <a:cubicBezTo>
                    <a:pt x="29" y="7"/>
                    <a:pt x="30" y="3"/>
                    <a:pt x="27" y="2"/>
                  </a:cubicBezTo>
                  <a:cubicBezTo>
                    <a:pt x="19" y="0"/>
                    <a:pt x="11" y="1"/>
                    <a:pt x="2"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27" name="Freeform 146"/>
            <p:cNvSpPr/>
            <p:nvPr/>
          </p:nvSpPr>
          <p:spPr bwMode="auto">
            <a:xfrm>
              <a:off x="4732" y="207"/>
              <a:ext cx="102" cy="27"/>
            </a:xfrm>
            <a:custGeom>
              <a:avLst/>
              <a:gdLst>
                <a:gd name="T0" fmla="*/ 3 w 29"/>
                <a:gd name="T1" fmla="*/ 6 h 9"/>
                <a:gd name="T2" fmla="*/ 26 w 29"/>
                <a:gd name="T3" fmla="*/ 6 h 9"/>
                <a:gd name="T4" fmla="*/ 26 w 29"/>
                <a:gd name="T5" fmla="*/ 1 h 9"/>
                <a:gd name="T6" fmla="*/ 4 w 29"/>
                <a:gd name="T7" fmla="*/ 1 h 9"/>
                <a:gd name="T8" fmla="*/ 3 w 29"/>
                <a:gd name="T9" fmla="*/ 6 h 9"/>
              </a:gdLst>
              <a:ahLst/>
              <a:cxnLst>
                <a:cxn ang="0">
                  <a:pos x="T0" y="T1"/>
                </a:cxn>
                <a:cxn ang="0">
                  <a:pos x="T2" y="T3"/>
                </a:cxn>
                <a:cxn ang="0">
                  <a:pos x="T4" y="T5"/>
                </a:cxn>
                <a:cxn ang="0">
                  <a:pos x="T6" y="T7"/>
                </a:cxn>
                <a:cxn ang="0">
                  <a:pos x="T8" y="T9"/>
                </a:cxn>
              </a:cxnLst>
              <a:rect l="0" t="0" r="r" b="b"/>
              <a:pathLst>
                <a:path w="29" h="9">
                  <a:moveTo>
                    <a:pt x="3" y="6"/>
                  </a:moveTo>
                  <a:cubicBezTo>
                    <a:pt x="11" y="9"/>
                    <a:pt x="18" y="6"/>
                    <a:pt x="26" y="6"/>
                  </a:cubicBezTo>
                  <a:cubicBezTo>
                    <a:pt x="29" y="6"/>
                    <a:pt x="29" y="1"/>
                    <a:pt x="26" y="1"/>
                  </a:cubicBezTo>
                  <a:cubicBezTo>
                    <a:pt x="19" y="1"/>
                    <a:pt x="11" y="4"/>
                    <a:pt x="4" y="1"/>
                  </a:cubicBezTo>
                  <a:cubicBezTo>
                    <a:pt x="2"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28" name="Freeform 147"/>
            <p:cNvSpPr/>
            <p:nvPr/>
          </p:nvSpPr>
          <p:spPr bwMode="auto">
            <a:xfrm>
              <a:off x="4608" y="210"/>
              <a:ext cx="81" cy="15"/>
            </a:xfrm>
            <a:custGeom>
              <a:avLst/>
              <a:gdLst>
                <a:gd name="T0" fmla="*/ 3 w 23"/>
                <a:gd name="T1" fmla="*/ 5 h 5"/>
                <a:gd name="T2" fmla="*/ 20 w 23"/>
                <a:gd name="T3" fmla="*/ 5 h 5"/>
                <a:gd name="T4" fmla="*/ 20 w 23"/>
                <a:gd name="T5" fmla="*/ 0 h 5"/>
                <a:gd name="T6" fmla="*/ 3 w 23"/>
                <a:gd name="T7" fmla="*/ 0 h 5"/>
                <a:gd name="T8" fmla="*/ 3 w 23"/>
                <a:gd name="T9" fmla="*/ 5 h 5"/>
              </a:gdLst>
              <a:ahLst/>
              <a:cxnLst>
                <a:cxn ang="0">
                  <a:pos x="T0" y="T1"/>
                </a:cxn>
                <a:cxn ang="0">
                  <a:pos x="T2" y="T3"/>
                </a:cxn>
                <a:cxn ang="0">
                  <a:pos x="T4" y="T5"/>
                </a:cxn>
                <a:cxn ang="0">
                  <a:pos x="T6" y="T7"/>
                </a:cxn>
                <a:cxn ang="0">
                  <a:pos x="T8" y="T9"/>
                </a:cxn>
              </a:cxnLst>
              <a:rect l="0" t="0" r="r" b="b"/>
              <a:pathLst>
                <a:path w="23" h="5">
                  <a:moveTo>
                    <a:pt x="3" y="5"/>
                  </a:moveTo>
                  <a:cubicBezTo>
                    <a:pt x="20" y="5"/>
                    <a:pt x="20" y="5"/>
                    <a:pt x="20" y="5"/>
                  </a:cubicBezTo>
                  <a:cubicBezTo>
                    <a:pt x="23" y="5"/>
                    <a:pt x="23" y="0"/>
                    <a:pt x="20"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29" name="Freeform 148"/>
            <p:cNvSpPr/>
            <p:nvPr/>
          </p:nvSpPr>
          <p:spPr bwMode="auto">
            <a:xfrm>
              <a:off x="4439" y="201"/>
              <a:ext cx="88" cy="24"/>
            </a:xfrm>
            <a:custGeom>
              <a:avLst/>
              <a:gdLst>
                <a:gd name="T0" fmla="*/ 3 w 25"/>
                <a:gd name="T1" fmla="*/ 6 h 8"/>
                <a:gd name="T2" fmla="*/ 23 w 25"/>
                <a:gd name="T3" fmla="*/ 5 h 8"/>
                <a:gd name="T4" fmla="*/ 20 w 25"/>
                <a:gd name="T5" fmla="*/ 1 h 8"/>
                <a:gd name="T6" fmla="*/ 4 w 25"/>
                <a:gd name="T7" fmla="*/ 1 h 8"/>
                <a:gd name="T8" fmla="*/ 3 w 25"/>
                <a:gd name="T9" fmla="*/ 6 h 8"/>
              </a:gdLst>
              <a:ahLst/>
              <a:cxnLst>
                <a:cxn ang="0">
                  <a:pos x="T0" y="T1"/>
                </a:cxn>
                <a:cxn ang="0">
                  <a:pos x="T2" y="T3"/>
                </a:cxn>
                <a:cxn ang="0">
                  <a:pos x="T4" y="T5"/>
                </a:cxn>
                <a:cxn ang="0">
                  <a:pos x="T6" y="T7"/>
                </a:cxn>
                <a:cxn ang="0">
                  <a:pos x="T8" y="T9"/>
                </a:cxn>
              </a:cxnLst>
              <a:rect l="0" t="0" r="r" b="b"/>
              <a:pathLst>
                <a:path w="25" h="8">
                  <a:moveTo>
                    <a:pt x="3" y="6"/>
                  </a:moveTo>
                  <a:cubicBezTo>
                    <a:pt x="9" y="7"/>
                    <a:pt x="16" y="8"/>
                    <a:pt x="23" y="5"/>
                  </a:cubicBezTo>
                  <a:cubicBezTo>
                    <a:pt x="25" y="4"/>
                    <a:pt x="23" y="0"/>
                    <a:pt x="20" y="1"/>
                  </a:cubicBezTo>
                  <a:cubicBezTo>
                    <a:pt x="15" y="4"/>
                    <a:pt x="9" y="2"/>
                    <a:pt x="4" y="1"/>
                  </a:cubicBezTo>
                  <a:cubicBezTo>
                    <a:pt x="1"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30" name="Freeform 149"/>
            <p:cNvSpPr/>
            <p:nvPr/>
          </p:nvSpPr>
          <p:spPr bwMode="auto">
            <a:xfrm>
              <a:off x="4273" y="204"/>
              <a:ext cx="110" cy="18"/>
            </a:xfrm>
            <a:custGeom>
              <a:avLst/>
              <a:gdLst>
                <a:gd name="T0" fmla="*/ 3 w 31"/>
                <a:gd name="T1" fmla="*/ 6 h 6"/>
                <a:gd name="T2" fmla="*/ 28 w 31"/>
                <a:gd name="T3" fmla="*/ 5 h 6"/>
                <a:gd name="T4" fmla="*/ 28 w 31"/>
                <a:gd name="T5" fmla="*/ 0 h 6"/>
                <a:gd name="T6" fmla="*/ 3 w 31"/>
                <a:gd name="T7" fmla="*/ 1 h 6"/>
                <a:gd name="T8" fmla="*/ 3 w 31"/>
                <a:gd name="T9" fmla="*/ 6 h 6"/>
              </a:gdLst>
              <a:ahLst/>
              <a:cxnLst>
                <a:cxn ang="0">
                  <a:pos x="T0" y="T1"/>
                </a:cxn>
                <a:cxn ang="0">
                  <a:pos x="T2" y="T3"/>
                </a:cxn>
                <a:cxn ang="0">
                  <a:pos x="T4" y="T5"/>
                </a:cxn>
                <a:cxn ang="0">
                  <a:pos x="T6" y="T7"/>
                </a:cxn>
                <a:cxn ang="0">
                  <a:pos x="T8" y="T9"/>
                </a:cxn>
              </a:cxnLst>
              <a:rect l="0" t="0" r="r" b="b"/>
              <a:pathLst>
                <a:path w="31" h="6">
                  <a:moveTo>
                    <a:pt x="3" y="6"/>
                  </a:moveTo>
                  <a:cubicBezTo>
                    <a:pt x="11" y="6"/>
                    <a:pt x="20" y="6"/>
                    <a:pt x="28" y="5"/>
                  </a:cubicBezTo>
                  <a:cubicBezTo>
                    <a:pt x="31" y="4"/>
                    <a:pt x="31" y="0"/>
                    <a:pt x="28" y="0"/>
                  </a:cubicBezTo>
                  <a:cubicBezTo>
                    <a:pt x="20" y="1"/>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31" name="Freeform 150"/>
            <p:cNvSpPr/>
            <p:nvPr/>
          </p:nvSpPr>
          <p:spPr bwMode="auto">
            <a:xfrm>
              <a:off x="4150" y="201"/>
              <a:ext cx="99" cy="24"/>
            </a:xfrm>
            <a:custGeom>
              <a:avLst/>
              <a:gdLst>
                <a:gd name="T0" fmla="*/ 4 w 28"/>
                <a:gd name="T1" fmla="*/ 8 h 8"/>
                <a:gd name="T2" fmla="*/ 24 w 28"/>
                <a:gd name="T3" fmla="*/ 7 h 8"/>
                <a:gd name="T4" fmla="*/ 25 w 28"/>
                <a:gd name="T5" fmla="*/ 2 h 8"/>
                <a:gd name="T6" fmla="*/ 3 w 28"/>
                <a:gd name="T7" fmla="*/ 3 h 8"/>
                <a:gd name="T8" fmla="*/ 4 w 28"/>
                <a:gd name="T9" fmla="*/ 8 h 8"/>
              </a:gdLst>
              <a:ahLst/>
              <a:cxnLst>
                <a:cxn ang="0">
                  <a:pos x="T0" y="T1"/>
                </a:cxn>
                <a:cxn ang="0">
                  <a:pos x="T2" y="T3"/>
                </a:cxn>
                <a:cxn ang="0">
                  <a:pos x="T4" y="T5"/>
                </a:cxn>
                <a:cxn ang="0">
                  <a:pos x="T6" y="T7"/>
                </a:cxn>
                <a:cxn ang="0">
                  <a:pos x="T8" y="T9"/>
                </a:cxn>
              </a:cxnLst>
              <a:rect l="0" t="0" r="r" b="b"/>
              <a:pathLst>
                <a:path w="28" h="8">
                  <a:moveTo>
                    <a:pt x="4" y="8"/>
                  </a:moveTo>
                  <a:cubicBezTo>
                    <a:pt x="10" y="7"/>
                    <a:pt x="17" y="5"/>
                    <a:pt x="24" y="7"/>
                  </a:cubicBezTo>
                  <a:cubicBezTo>
                    <a:pt x="27" y="7"/>
                    <a:pt x="28" y="3"/>
                    <a:pt x="25" y="2"/>
                  </a:cubicBezTo>
                  <a:cubicBezTo>
                    <a:pt x="18" y="0"/>
                    <a:pt x="10" y="2"/>
                    <a:pt x="3" y="3"/>
                  </a:cubicBezTo>
                  <a:cubicBezTo>
                    <a:pt x="0" y="4"/>
                    <a:pt x="1" y="8"/>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32" name="Freeform 151"/>
            <p:cNvSpPr/>
            <p:nvPr/>
          </p:nvSpPr>
          <p:spPr bwMode="auto">
            <a:xfrm>
              <a:off x="4016" y="207"/>
              <a:ext cx="102" cy="24"/>
            </a:xfrm>
            <a:custGeom>
              <a:avLst/>
              <a:gdLst>
                <a:gd name="T0" fmla="*/ 3 w 29"/>
                <a:gd name="T1" fmla="*/ 5 h 8"/>
                <a:gd name="T2" fmla="*/ 25 w 29"/>
                <a:gd name="T3" fmla="*/ 7 h 8"/>
                <a:gd name="T4" fmla="*/ 26 w 29"/>
                <a:gd name="T5" fmla="*/ 2 h 8"/>
                <a:gd name="T6" fmla="*/ 3 w 29"/>
                <a:gd name="T7" fmla="*/ 0 h 8"/>
                <a:gd name="T8" fmla="*/ 3 w 29"/>
                <a:gd name="T9" fmla="*/ 5 h 8"/>
              </a:gdLst>
              <a:ahLst/>
              <a:cxnLst>
                <a:cxn ang="0">
                  <a:pos x="T0" y="T1"/>
                </a:cxn>
                <a:cxn ang="0">
                  <a:pos x="T2" y="T3"/>
                </a:cxn>
                <a:cxn ang="0">
                  <a:pos x="T4" y="T5"/>
                </a:cxn>
                <a:cxn ang="0">
                  <a:pos x="T6" y="T7"/>
                </a:cxn>
                <a:cxn ang="0">
                  <a:pos x="T8" y="T9"/>
                </a:cxn>
              </a:cxnLst>
              <a:rect l="0" t="0" r="r" b="b"/>
              <a:pathLst>
                <a:path w="29" h="8">
                  <a:moveTo>
                    <a:pt x="3" y="5"/>
                  </a:moveTo>
                  <a:cubicBezTo>
                    <a:pt x="10" y="5"/>
                    <a:pt x="18" y="5"/>
                    <a:pt x="25" y="7"/>
                  </a:cubicBezTo>
                  <a:cubicBezTo>
                    <a:pt x="28" y="8"/>
                    <a:pt x="29" y="3"/>
                    <a:pt x="26" y="2"/>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33" name="Freeform 152"/>
            <p:cNvSpPr/>
            <p:nvPr/>
          </p:nvSpPr>
          <p:spPr bwMode="auto">
            <a:xfrm>
              <a:off x="3878" y="213"/>
              <a:ext cx="106"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34" name="Freeform 153"/>
            <p:cNvSpPr/>
            <p:nvPr/>
          </p:nvSpPr>
          <p:spPr bwMode="auto">
            <a:xfrm>
              <a:off x="3751" y="207"/>
              <a:ext cx="85" cy="18"/>
            </a:xfrm>
            <a:custGeom>
              <a:avLst/>
              <a:gdLst>
                <a:gd name="T0" fmla="*/ 3 w 24"/>
                <a:gd name="T1" fmla="*/ 5 h 6"/>
                <a:gd name="T2" fmla="*/ 21 w 24"/>
                <a:gd name="T3" fmla="*/ 6 h 6"/>
                <a:gd name="T4" fmla="*/ 21 w 24"/>
                <a:gd name="T5" fmla="*/ 1 h 6"/>
                <a:gd name="T6" fmla="*/ 4 w 24"/>
                <a:gd name="T7" fmla="*/ 0 h 6"/>
                <a:gd name="T8" fmla="*/ 3 w 24"/>
                <a:gd name="T9" fmla="*/ 5 h 6"/>
              </a:gdLst>
              <a:ahLst/>
              <a:cxnLst>
                <a:cxn ang="0">
                  <a:pos x="T0" y="T1"/>
                </a:cxn>
                <a:cxn ang="0">
                  <a:pos x="T2" y="T3"/>
                </a:cxn>
                <a:cxn ang="0">
                  <a:pos x="T4" y="T5"/>
                </a:cxn>
                <a:cxn ang="0">
                  <a:pos x="T6" y="T7"/>
                </a:cxn>
                <a:cxn ang="0">
                  <a:pos x="T8" y="T9"/>
                </a:cxn>
              </a:cxnLst>
              <a:rect l="0" t="0" r="r" b="b"/>
              <a:pathLst>
                <a:path w="24" h="6">
                  <a:moveTo>
                    <a:pt x="3" y="5"/>
                  </a:moveTo>
                  <a:cubicBezTo>
                    <a:pt x="9" y="6"/>
                    <a:pt x="15" y="6"/>
                    <a:pt x="21" y="6"/>
                  </a:cubicBezTo>
                  <a:cubicBezTo>
                    <a:pt x="24" y="6"/>
                    <a:pt x="24" y="1"/>
                    <a:pt x="21" y="1"/>
                  </a:cubicBezTo>
                  <a:cubicBezTo>
                    <a:pt x="16" y="1"/>
                    <a:pt x="10"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35" name="Freeform 154"/>
            <p:cNvSpPr/>
            <p:nvPr/>
          </p:nvSpPr>
          <p:spPr bwMode="auto">
            <a:xfrm>
              <a:off x="3596" y="207"/>
              <a:ext cx="109" cy="24"/>
            </a:xfrm>
            <a:custGeom>
              <a:avLst/>
              <a:gdLst>
                <a:gd name="T0" fmla="*/ 3 w 31"/>
                <a:gd name="T1" fmla="*/ 7 h 8"/>
                <a:gd name="T2" fmla="*/ 28 w 31"/>
                <a:gd name="T3" fmla="*/ 6 h 8"/>
                <a:gd name="T4" fmla="*/ 27 w 31"/>
                <a:gd name="T5" fmla="*/ 1 h 8"/>
                <a:gd name="T6" fmla="*/ 3 w 31"/>
                <a:gd name="T7" fmla="*/ 2 h 8"/>
                <a:gd name="T8" fmla="*/ 3 w 31"/>
                <a:gd name="T9" fmla="*/ 7 h 8"/>
              </a:gdLst>
              <a:ahLst/>
              <a:cxnLst>
                <a:cxn ang="0">
                  <a:pos x="T0" y="T1"/>
                </a:cxn>
                <a:cxn ang="0">
                  <a:pos x="T2" y="T3"/>
                </a:cxn>
                <a:cxn ang="0">
                  <a:pos x="T4" y="T5"/>
                </a:cxn>
                <a:cxn ang="0">
                  <a:pos x="T6" y="T7"/>
                </a:cxn>
                <a:cxn ang="0">
                  <a:pos x="T8" y="T9"/>
                </a:cxn>
              </a:cxnLst>
              <a:rect l="0" t="0" r="r" b="b"/>
              <a:pathLst>
                <a:path w="31" h="8">
                  <a:moveTo>
                    <a:pt x="3" y="7"/>
                  </a:moveTo>
                  <a:cubicBezTo>
                    <a:pt x="11" y="7"/>
                    <a:pt x="20" y="8"/>
                    <a:pt x="28" y="6"/>
                  </a:cubicBezTo>
                  <a:cubicBezTo>
                    <a:pt x="31" y="5"/>
                    <a:pt x="30" y="0"/>
                    <a:pt x="27" y="1"/>
                  </a:cubicBezTo>
                  <a:cubicBezTo>
                    <a:pt x="19" y="4"/>
                    <a:pt x="11"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36" name="Freeform 155"/>
            <p:cNvSpPr/>
            <p:nvPr/>
          </p:nvSpPr>
          <p:spPr bwMode="auto">
            <a:xfrm>
              <a:off x="3455" y="216"/>
              <a:ext cx="99" cy="18"/>
            </a:xfrm>
            <a:custGeom>
              <a:avLst/>
              <a:gdLst>
                <a:gd name="T0" fmla="*/ 4 w 28"/>
                <a:gd name="T1" fmla="*/ 6 h 6"/>
                <a:gd name="T2" fmla="*/ 25 w 28"/>
                <a:gd name="T3" fmla="*/ 5 h 6"/>
                <a:gd name="T4" fmla="*/ 25 w 28"/>
                <a:gd name="T5" fmla="*/ 0 h 6"/>
                <a:gd name="T6" fmla="*/ 2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2" y="1"/>
                  </a:cubicBezTo>
                  <a:cubicBezTo>
                    <a:pt x="0" y="2"/>
                    <a:pt x="1"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37" name="Freeform 156"/>
            <p:cNvSpPr/>
            <p:nvPr/>
          </p:nvSpPr>
          <p:spPr bwMode="auto">
            <a:xfrm>
              <a:off x="3300" y="204"/>
              <a:ext cx="109" cy="21"/>
            </a:xfrm>
            <a:custGeom>
              <a:avLst/>
              <a:gdLst>
                <a:gd name="T0" fmla="*/ 3 w 31"/>
                <a:gd name="T1" fmla="*/ 5 h 7"/>
                <a:gd name="T2" fmla="*/ 28 w 31"/>
                <a:gd name="T3" fmla="*/ 5 h 7"/>
                <a:gd name="T4" fmla="*/ 28 w 31"/>
                <a:gd name="T5" fmla="*/ 0 h 7"/>
                <a:gd name="T6" fmla="*/ 4 w 31"/>
                <a:gd name="T7" fmla="*/ 0 h 7"/>
                <a:gd name="T8" fmla="*/ 3 w 31"/>
                <a:gd name="T9" fmla="*/ 5 h 7"/>
              </a:gdLst>
              <a:ahLst/>
              <a:cxnLst>
                <a:cxn ang="0">
                  <a:pos x="T0" y="T1"/>
                </a:cxn>
                <a:cxn ang="0">
                  <a:pos x="T2" y="T3"/>
                </a:cxn>
                <a:cxn ang="0">
                  <a:pos x="T4" y="T5"/>
                </a:cxn>
                <a:cxn ang="0">
                  <a:pos x="T6" y="T7"/>
                </a:cxn>
                <a:cxn ang="0">
                  <a:pos x="T8" y="T9"/>
                </a:cxn>
              </a:cxnLst>
              <a:rect l="0" t="0" r="r" b="b"/>
              <a:pathLst>
                <a:path w="31" h="7">
                  <a:moveTo>
                    <a:pt x="3" y="5"/>
                  </a:moveTo>
                  <a:cubicBezTo>
                    <a:pt x="11" y="7"/>
                    <a:pt x="20" y="5"/>
                    <a:pt x="28" y="5"/>
                  </a:cubicBezTo>
                  <a:cubicBezTo>
                    <a:pt x="31" y="5"/>
                    <a:pt x="31" y="0"/>
                    <a:pt x="28" y="0"/>
                  </a:cubicBezTo>
                  <a:cubicBezTo>
                    <a:pt x="20" y="0"/>
                    <a:pt x="12" y="2"/>
                    <a:pt x="4" y="0"/>
                  </a:cubicBezTo>
                  <a:cubicBezTo>
                    <a:pt x="2"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38" name="Freeform 157"/>
            <p:cNvSpPr/>
            <p:nvPr/>
          </p:nvSpPr>
          <p:spPr bwMode="auto">
            <a:xfrm>
              <a:off x="3155" y="207"/>
              <a:ext cx="95" cy="21"/>
            </a:xfrm>
            <a:custGeom>
              <a:avLst/>
              <a:gdLst>
                <a:gd name="T0" fmla="*/ 4 w 27"/>
                <a:gd name="T1" fmla="*/ 7 h 7"/>
                <a:gd name="T2" fmla="*/ 23 w 27"/>
                <a:gd name="T3" fmla="*/ 6 h 7"/>
                <a:gd name="T4" fmla="*/ 24 w 27"/>
                <a:gd name="T5" fmla="*/ 1 h 7"/>
                <a:gd name="T6" fmla="*/ 3 w 27"/>
                <a:gd name="T7" fmla="*/ 2 h 7"/>
                <a:gd name="T8" fmla="*/ 4 w 27"/>
                <a:gd name="T9" fmla="*/ 7 h 7"/>
              </a:gdLst>
              <a:ahLst/>
              <a:cxnLst>
                <a:cxn ang="0">
                  <a:pos x="T0" y="T1"/>
                </a:cxn>
                <a:cxn ang="0">
                  <a:pos x="T2" y="T3"/>
                </a:cxn>
                <a:cxn ang="0">
                  <a:pos x="T4" y="T5"/>
                </a:cxn>
                <a:cxn ang="0">
                  <a:pos x="T6" y="T7"/>
                </a:cxn>
                <a:cxn ang="0">
                  <a:pos x="T8" y="T9"/>
                </a:cxn>
              </a:cxnLst>
              <a:rect l="0" t="0" r="r" b="b"/>
              <a:pathLst>
                <a:path w="27" h="7">
                  <a:moveTo>
                    <a:pt x="4" y="7"/>
                  </a:moveTo>
                  <a:cubicBezTo>
                    <a:pt x="10" y="6"/>
                    <a:pt x="17" y="4"/>
                    <a:pt x="23" y="6"/>
                  </a:cubicBezTo>
                  <a:cubicBezTo>
                    <a:pt x="26" y="6"/>
                    <a:pt x="27" y="2"/>
                    <a:pt x="24" y="1"/>
                  </a:cubicBezTo>
                  <a:cubicBezTo>
                    <a:pt x="17" y="0"/>
                    <a:pt x="10"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39" name="Freeform 158"/>
            <p:cNvSpPr/>
            <p:nvPr/>
          </p:nvSpPr>
          <p:spPr bwMode="auto">
            <a:xfrm>
              <a:off x="2982" y="204"/>
              <a:ext cx="120" cy="30"/>
            </a:xfrm>
            <a:custGeom>
              <a:avLst/>
              <a:gdLst>
                <a:gd name="T0" fmla="*/ 3 w 34"/>
                <a:gd name="T1" fmla="*/ 9 h 10"/>
                <a:gd name="T2" fmla="*/ 16 w 34"/>
                <a:gd name="T3" fmla="*/ 8 h 10"/>
                <a:gd name="T4" fmla="*/ 29 w 34"/>
                <a:gd name="T5" fmla="*/ 9 h 10"/>
                <a:gd name="T6" fmla="*/ 32 w 34"/>
                <a:gd name="T7" fmla="*/ 5 h 10"/>
                <a:gd name="T8" fmla="*/ 3 w 34"/>
                <a:gd name="T9" fmla="*/ 4 h 10"/>
                <a:gd name="T10" fmla="*/ 3 w 34"/>
                <a:gd name="T11" fmla="*/ 9 h 10"/>
              </a:gdLst>
              <a:ahLst/>
              <a:cxnLst>
                <a:cxn ang="0">
                  <a:pos x="T0" y="T1"/>
                </a:cxn>
                <a:cxn ang="0">
                  <a:pos x="T2" y="T3"/>
                </a:cxn>
                <a:cxn ang="0">
                  <a:pos x="T4" y="T5"/>
                </a:cxn>
                <a:cxn ang="0">
                  <a:pos x="T6" y="T7"/>
                </a:cxn>
                <a:cxn ang="0">
                  <a:pos x="T8" y="T9"/>
                </a:cxn>
                <a:cxn ang="0">
                  <a:pos x="T10" y="T11"/>
                </a:cxn>
              </a:cxnLst>
              <a:rect l="0" t="0" r="r" b="b"/>
              <a:pathLst>
                <a:path w="34" h="10">
                  <a:moveTo>
                    <a:pt x="3" y="9"/>
                  </a:moveTo>
                  <a:cubicBezTo>
                    <a:pt x="8" y="9"/>
                    <a:pt x="12" y="8"/>
                    <a:pt x="16" y="8"/>
                  </a:cubicBezTo>
                  <a:cubicBezTo>
                    <a:pt x="21" y="7"/>
                    <a:pt x="26" y="7"/>
                    <a:pt x="29" y="9"/>
                  </a:cubicBezTo>
                  <a:cubicBezTo>
                    <a:pt x="32" y="10"/>
                    <a:pt x="34" y="6"/>
                    <a:pt x="32" y="5"/>
                  </a:cubicBezTo>
                  <a:cubicBezTo>
                    <a:pt x="23" y="0"/>
                    <a:pt x="12"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40" name="Freeform 159"/>
            <p:cNvSpPr/>
            <p:nvPr/>
          </p:nvSpPr>
          <p:spPr bwMode="auto">
            <a:xfrm>
              <a:off x="2841" y="213"/>
              <a:ext cx="106" cy="24"/>
            </a:xfrm>
            <a:custGeom>
              <a:avLst/>
              <a:gdLst>
                <a:gd name="T0" fmla="*/ 2 w 30"/>
                <a:gd name="T1" fmla="*/ 6 h 8"/>
                <a:gd name="T2" fmla="*/ 27 w 30"/>
                <a:gd name="T3" fmla="*/ 5 h 8"/>
                <a:gd name="T4" fmla="*/ 26 w 30"/>
                <a:gd name="T5" fmla="*/ 0 h 8"/>
                <a:gd name="T6" fmla="*/ 4 w 30"/>
                <a:gd name="T7" fmla="*/ 1 h 8"/>
                <a:gd name="T8" fmla="*/ 2 w 30"/>
                <a:gd name="T9" fmla="*/ 6 h 8"/>
              </a:gdLst>
              <a:ahLst/>
              <a:cxnLst>
                <a:cxn ang="0">
                  <a:pos x="T0" y="T1"/>
                </a:cxn>
                <a:cxn ang="0">
                  <a:pos x="T2" y="T3"/>
                </a:cxn>
                <a:cxn ang="0">
                  <a:pos x="T4" y="T5"/>
                </a:cxn>
                <a:cxn ang="0">
                  <a:pos x="T6" y="T7"/>
                </a:cxn>
                <a:cxn ang="0">
                  <a:pos x="T8" y="T9"/>
                </a:cxn>
              </a:cxnLst>
              <a:rect l="0" t="0" r="r" b="b"/>
              <a:pathLst>
                <a:path w="30" h="8">
                  <a:moveTo>
                    <a:pt x="2" y="6"/>
                  </a:moveTo>
                  <a:cubicBezTo>
                    <a:pt x="11" y="8"/>
                    <a:pt x="19" y="6"/>
                    <a:pt x="27" y="5"/>
                  </a:cubicBezTo>
                  <a:cubicBezTo>
                    <a:pt x="30" y="4"/>
                    <a:pt x="29" y="0"/>
                    <a:pt x="26" y="0"/>
                  </a:cubicBezTo>
                  <a:cubicBezTo>
                    <a:pt x="18" y="1"/>
                    <a:pt x="11" y="3"/>
                    <a:pt x="4" y="1"/>
                  </a:cubicBezTo>
                  <a:cubicBezTo>
                    <a:pt x="1" y="1"/>
                    <a:pt x="0" y="5"/>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41" name="Freeform 160"/>
            <p:cNvSpPr/>
            <p:nvPr/>
          </p:nvSpPr>
          <p:spPr bwMode="auto">
            <a:xfrm>
              <a:off x="2686" y="210"/>
              <a:ext cx="85" cy="18"/>
            </a:xfrm>
            <a:custGeom>
              <a:avLst/>
              <a:gdLst>
                <a:gd name="T0" fmla="*/ 3 w 24"/>
                <a:gd name="T1" fmla="*/ 6 h 6"/>
                <a:gd name="T2" fmla="*/ 20 w 24"/>
                <a:gd name="T3" fmla="*/ 6 h 6"/>
                <a:gd name="T4" fmla="*/ 21 w 24"/>
                <a:gd name="T5" fmla="*/ 1 h 6"/>
                <a:gd name="T6" fmla="*/ 3 w 24"/>
                <a:gd name="T7" fmla="*/ 1 h 6"/>
                <a:gd name="T8" fmla="*/ 3 w 24"/>
                <a:gd name="T9" fmla="*/ 6 h 6"/>
              </a:gdLst>
              <a:ahLst/>
              <a:cxnLst>
                <a:cxn ang="0">
                  <a:pos x="T0" y="T1"/>
                </a:cxn>
                <a:cxn ang="0">
                  <a:pos x="T2" y="T3"/>
                </a:cxn>
                <a:cxn ang="0">
                  <a:pos x="T4" y="T5"/>
                </a:cxn>
                <a:cxn ang="0">
                  <a:pos x="T6" y="T7"/>
                </a:cxn>
                <a:cxn ang="0">
                  <a:pos x="T8" y="T9"/>
                </a:cxn>
              </a:cxnLst>
              <a:rect l="0" t="0" r="r" b="b"/>
              <a:pathLst>
                <a:path w="24" h="6">
                  <a:moveTo>
                    <a:pt x="3" y="6"/>
                  </a:moveTo>
                  <a:cubicBezTo>
                    <a:pt x="9" y="6"/>
                    <a:pt x="14" y="5"/>
                    <a:pt x="20" y="6"/>
                  </a:cubicBezTo>
                  <a:cubicBezTo>
                    <a:pt x="23" y="6"/>
                    <a:pt x="24" y="2"/>
                    <a:pt x="21" y="1"/>
                  </a:cubicBezTo>
                  <a:cubicBezTo>
                    <a:pt x="15" y="0"/>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42" name="Freeform 161"/>
            <p:cNvSpPr/>
            <p:nvPr/>
          </p:nvSpPr>
          <p:spPr bwMode="auto">
            <a:xfrm>
              <a:off x="2531" y="210"/>
              <a:ext cx="95" cy="18"/>
            </a:xfrm>
            <a:custGeom>
              <a:avLst/>
              <a:gdLst>
                <a:gd name="T0" fmla="*/ 3 w 27"/>
                <a:gd name="T1" fmla="*/ 5 h 6"/>
                <a:gd name="T2" fmla="*/ 24 w 27"/>
                <a:gd name="T3" fmla="*/ 6 h 6"/>
                <a:gd name="T4" fmla="*/ 24 w 27"/>
                <a:gd name="T5" fmla="*/ 1 h 6"/>
                <a:gd name="T6" fmla="*/ 4 w 27"/>
                <a:gd name="T7" fmla="*/ 0 h 6"/>
                <a:gd name="T8" fmla="*/ 3 w 27"/>
                <a:gd name="T9" fmla="*/ 5 h 6"/>
              </a:gdLst>
              <a:ahLst/>
              <a:cxnLst>
                <a:cxn ang="0">
                  <a:pos x="T0" y="T1"/>
                </a:cxn>
                <a:cxn ang="0">
                  <a:pos x="T2" y="T3"/>
                </a:cxn>
                <a:cxn ang="0">
                  <a:pos x="T4" y="T5"/>
                </a:cxn>
                <a:cxn ang="0">
                  <a:pos x="T6" y="T7"/>
                </a:cxn>
                <a:cxn ang="0">
                  <a:pos x="T8" y="T9"/>
                </a:cxn>
              </a:cxnLst>
              <a:rect l="0" t="0" r="r" b="b"/>
              <a:pathLst>
                <a:path w="27" h="6">
                  <a:moveTo>
                    <a:pt x="3" y="5"/>
                  </a:moveTo>
                  <a:cubicBezTo>
                    <a:pt x="10" y="6"/>
                    <a:pt x="17" y="6"/>
                    <a:pt x="24" y="6"/>
                  </a:cubicBezTo>
                  <a:cubicBezTo>
                    <a:pt x="27" y="6"/>
                    <a:pt x="27" y="1"/>
                    <a:pt x="24" y="1"/>
                  </a:cubicBezTo>
                  <a:cubicBezTo>
                    <a:pt x="17" y="1"/>
                    <a:pt x="11"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43" name="Freeform 162"/>
            <p:cNvSpPr/>
            <p:nvPr/>
          </p:nvSpPr>
          <p:spPr bwMode="auto">
            <a:xfrm>
              <a:off x="2393" y="213"/>
              <a:ext cx="102" cy="18"/>
            </a:xfrm>
            <a:custGeom>
              <a:avLst/>
              <a:gdLst>
                <a:gd name="T0" fmla="*/ 2 w 29"/>
                <a:gd name="T1" fmla="*/ 6 h 6"/>
                <a:gd name="T2" fmla="*/ 26 w 29"/>
                <a:gd name="T3" fmla="*/ 5 h 6"/>
                <a:gd name="T4" fmla="*/ 26 w 29"/>
                <a:gd name="T5" fmla="*/ 0 h 6"/>
                <a:gd name="T6" fmla="*/ 2 w 29"/>
                <a:gd name="T7" fmla="*/ 1 h 6"/>
                <a:gd name="T8" fmla="*/ 2 w 29"/>
                <a:gd name="T9" fmla="*/ 6 h 6"/>
              </a:gdLst>
              <a:ahLst/>
              <a:cxnLst>
                <a:cxn ang="0">
                  <a:pos x="T0" y="T1"/>
                </a:cxn>
                <a:cxn ang="0">
                  <a:pos x="T2" y="T3"/>
                </a:cxn>
                <a:cxn ang="0">
                  <a:pos x="T4" y="T5"/>
                </a:cxn>
                <a:cxn ang="0">
                  <a:pos x="T6" y="T7"/>
                </a:cxn>
                <a:cxn ang="0">
                  <a:pos x="T8" y="T9"/>
                </a:cxn>
              </a:cxnLst>
              <a:rect l="0" t="0" r="r" b="b"/>
              <a:pathLst>
                <a:path w="29" h="6">
                  <a:moveTo>
                    <a:pt x="2" y="6"/>
                  </a:moveTo>
                  <a:cubicBezTo>
                    <a:pt x="10" y="5"/>
                    <a:pt x="18" y="5"/>
                    <a:pt x="26" y="5"/>
                  </a:cubicBezTo>
                  <a:cubicBezTo>
                    <a:pt x="29" y="5"/>
                    <a:pt x="29" y="0"/>
                    <a:pt x="26" y="0"/>
                  </a:cubicBezTo>
                  <a:cubicBezTo>
                    <a:pt x="18" y="0"/>
                    <a:pt x="10" y="0"/>
                    <a:pt x="2" y="1"/>
                  </a:cubicBezTo>
                  <a:cubicBezTo>
                    <a:pt x="0" y="2"/>
                    <a:pt x="0" y="6"/>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44" name="Freeform 163"/>
            <p:cNvSpPr/>
            <p:nvPr/>
          </p:nvSpPr>
          <p:spPr bwMode="auto">
            <a:xfrm>
              <a:off x="2231" y="216"/>
              <a:ext cx="116" cy="18"/>
            </a:xfrm>
            <a:custGeom>
              <a:avLst/>
              <a:gdLst>
                <a:gd name="T0" fmla="*/ 3 w 33"/>
                <a:gd name="T1" fmla="*/ 5 h 6"/>
                <a:gd name="T2" fmla="*/ 29 w 33"/>
                <a:gd name="T3" fmla="*/ 6 h 6"/>
                <a:gd name="T4" fmla="*/ 30 w 33"/>
                <a:gd name="T5" fmla="*/ 6 h 6"/>
                <a:gd name="T6" fmla="*/ 30 w 33"/>
                <a:gd name="T7" fmla="*/ 6 h 6"/>
                <a:gd name="T8" fmla="*/ 30 w 33"/>
                <a:gd name="T9" fmla="*/ 1 h 6"/>
                <a:gd name="T10" fmla="*/ 4 w 33"/>
                <a:gd name="T11" fmla="*/ 0 h 6"/>
                <a:gd name="T12" fmla="*/ 3 w 3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3" h="6">
                  <a:moveTo>
                    <a:pt x="3" y="5"/>
                  </a:moveTo>
                  <a:cubicBezTo>
                    <a:pt x="11" y="6"/>
                    <a:pt x="21" y="5"/>
                    <a:pt x="29" y="6"/>
                  </a:cubicBezTo>
                  <a:cubicBezTo>
                    <a:pt x="30" y="6"/>
                    <a:pt x="30" y="6"/>
                    <a:pt x="30" y="6"/>
                  </a:cubicBezTo>
                  <a:cubicBezTo>
                    <a:pt x="30" y="6"/>
                    <a:pt x="30" y="6"/>
                    <a:pt x="30" y="6"/>
                  </a:cubicBezTo>
                  <a:cubicBezTo>
                    <a:pt x="33" y="6"/>
                    <a:pt x="33" y="2"/>
                    <a:pt x="30" y="1"/>
                  </a:cubicBezTo>
                  <a:cubicBezTo>
                    <a:pt x="21" y="1"/>
                    <a:pt x="12"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45" name="Freeform 164"/>
            <p:cNvSpPr/>
            <p:nvPr/>
          </p:nvSpPr>
          <p:spPr bwMode="auto">
            <a:xfrm>
              <a:off x="2100" y="222"/>
              <a:ext cx="103" cy="15"/>
            </a:xfrm>
            <a:custGeom>
              <a:avLst/>
              <a:gdLst>
                <a:gd name="T0" fmla="*/ 3 w 29"/>
                <a:gd name="T1" fmla="*/ 5 h 5"/>
                <a:gd name="T2" fmla="*/ 26 w 29"/>
                <a:gd name="T3" fmla="*/ 5 h 5"/>
                <a:gd name="T4" fmla="*/ 26 w 29"/>
                <a:gd name="T5" fmla="*/ 0 h 5"/>
                <a:gd name="T6" fmla="*/ 3 w 29"/>
                <a:gd name="T7" fmla="*/ 0 h 5"/>
                <a:gd name="T8" fmla="*/ 3 w 29"/>
                <a:gd name="T9" fmla="*/ 5 h 5"/>
              </a:gdLst>
              <a:ahLst/>
              <a:cxnLst>
                <a:cxn ang="0">
                  <a:pos x="T0" y="T1"/>
                </a:cxn>
                <a:cxn ang="0">
                  <a:pos x="T2" y="T3"/>
                </a:cxn>
                <a:cxn ang="0">
                  <a:pos x="T4" y="T5"/>
                </a:cxn>
                <a:cxn ang="0">
                  <a:pos x="T6" y="T7"/>
                </a:cxn>
                <a:cxn ang="0">
                  <a:pos x="T8" y="T9"/>
                </a:cxn>
              </a:cxnLst>
              <a:rect l="0" t="0" r="r" b="b"/>
              <a:pathLst>
                <a:path w="29" h="5">
                  <a:moveTo>
                    <a:pt x="3" y="5"/>
                  </a:moveTo>
                  <a:cubicBezTo>
                    <a:pt x="26" y="5"/>
                    <a:pt x="26" y="5"/>
                    <a:pt x="26" y="5"/>
                  </a:cubicBezTo>
                  <a:cubicBezTo>
                    <a:pt x="29" y="5"/>
                    <a:pt x="29" y="0"/>
                    <a:pt x="26"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46" name="Freeform 165"/>
            <p:cNvSpPr/>
            <p:nvPr/>
          </p:nvSpPr>
          <p:spPr bwMode="auto">
            <a:xfrm>
              <a:off x="1984" y="216"/>
              <a:ext cx="99" cy="24"/>
            </a:xfrm>
            <a:custGeom>
              <a:avLst/>
              <a:gdLst>
                <a:gd name="T0" fmla="*/ 4 w 28"/>
                <a:gd name="T1" fmla="*/ 6 h 8"/>
                <a:gd name="T2" fmla="*/ 24 w 28"/>
                <a:gd name="T3" fmla="*/ 7 h 8"/>
                <a:gd name="T4" fmla="*/ 25 w 28"/>
                <a:gd name="T5" fmla="*/ 3 h 8"/>
                <a:gd name="T6" fmla="*/ 3 w 28"/>
                <a:gd name="T7" fmla="*/ 1 h 8"/>
                <a:gd name="T8" fmla="*/ 4 w 28"/>
                <a:gd name="T9" fmla="*/ 6 h 8"/>
              </a:gdLst>
              <a:ahLst/>
              <a:cxnLst>
                <a:cxn ang="0">
                  <a:pos x="T0" y="T1"/>
                </a:cxn>
                <a:cxn ang="0">
                  <a:pos x="T2" y="T3"/>
                </a:cxn>
                <a:cxn ang="0">
                  <a:pos x="T4" y="T5"/>
                </a:cxn>
                <a:cxn ang="0">
                  <a:pos x="T6" y="T7"/>
                </a:cxn>
                <a:cxn ang="0">
                  <a:pos x="T8" y="T9"/>
                </a:cxn>
              </a:cxnLst>
              <a:rect l="0" t="0" r="r" b="b"/>
              <a:pathLst>
                <a:path w="28" h="8">
                  <a:moveTo>
                    <a:pt x="4" y="6"/>
                  </a:moveTo>
                  <a:cubicBezTo>
                    <a:pt x="11" y="4"/>
                    <a:pt x="17" y="5"/>
                    <a:pt x="24" y="7"/>
                  </a:cubicBezTo>
                  <a:cubicBezTo>
                    <a:pt x="27" y="8"/>
                    <a:pt x="28" y="3"/>
                    <a:pt x="25" y="3"/>
                  </a:cubicBezTo>
                  <a:cubicBezTo>
                    <a:pt x="18" y="0"/>
                    <a:pt x="10" y="0"/>
                    <a:pt x="3" y="1"/>
                  </a:cubicBezTo>
                  <a:cubicBezTo>
                    <a:pt x="0" y="2"/>
                    <a:pt x="1"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47" name="Freeform 166"/>
            <p:cNvSpPr/>
            <p:nvPr/>
          </p:nvSpPr>
          <p:spPr bwMode="auto">
            <a:xfrm>
              <a:off x="1857" y="207"/>
              <a:ext cx="99" cy="18"/>
            </a:xfrm>
            <a:custGeom>
              <a:avLst/>
              <a:gdLst>
                <a:gd name="T0" fmla="*/ 3 w 28"/>
                <a:gd name="T1" fmla="*/ 5 h 6"/>
                <a:gd name="T2" fmla="*/ 25 w 28"/>
                <a:gd name="T3" fmla="*/ 6 h 6"/>
                <a:gd name="T4" fmla="*/ 25 w 28"/>
                <a:gd name="T5" fmla="*/ 1 h 6"/>
                <a:gd name="T6" fmla="*/ 3 w 28"/>
                <a:gd name="T7" fmla="*/ 0 h 6"/>
                <a:gd name="T8" fmla="*/ 3 w 28"/>
                <a:gd name="T9" fmla="*/ 5 h 6"/>
              </a:gdLst>
              <a:ahLst/>
              <a:cxnLst>
                <a:cxn ang="0">
                  <a:pos x="T0" y="T1"/>
                </a:cxn>
                <a:cxn ang="0">
                  <a:pos x="T2" y="T3"/>
                </a:cxn>
                <a:cxn ang="0">
                  <a:pos x="T4" y="T5"/>
                </a:cxn>
                <a:cxn ang="0">
                  <a:pos x="T6" y="T7"/>
                </a:cxn>
                <a:cxn ang="0">
                  <a:pos x="T8" y="T9"/>
                </a:cxn>
              </a:cxnLst>
              <a:rect l="0" t="0" r="r" b="b"/>
              <a:pathLst>
                <a:path w="28" h="6">
                  <a:moveTo>
                    <a:pt x="3" y="5"/>
                  </a:moveTo>
                  <a:cubicBezTo>
                    <a:pt x="10" y="6"/>
                    <a:pt x="17" y="6"/>
                    <a:pt x="25" y="6"/>
                  </a:cubicBezTo>
                  <a:cubicBezTo>
                    <a:pt x="28" y="6"/>
                    <a:pt x="28" y="1"/>
                    <a:pt x="25" y="1"/>
                  </a:cubicBezTo>
                  <a:cubicBezTo>
                    <a:pt x="17" y="1"/>
                    <a:pt x="10" y="1"/>
                    <a:pt x="3" y="0"/>
                  </a:cubicBezTo>
                  <a:cubicBezTo>
                    <a:pt x="0"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48" name="Freeform 167"/>
            <p:cNvSpPr/>
            <p:nvPr/>
          </p:nvSpPr>
          <p:spPr bwMode="auto">
            <a:xfrm>
              <a:off x="1723" y="213"/>
              <a:ext cx="109" cy="21"/>
            </a:xfrm>
            <a:custGeom>
              <a:avLst/>
              <a:gdLst>
                <a:gd name="T0" fmla="*/ 4 w 31"/>
                <a:gd name="T1" fmla="*/ 7 h 7"/>
                <a:gd name="T2" fmla="*/ 28 w 31"/>
                <a:gd name="T3" fmla="*/ 5 h 7"/>
                <a:gd name="T4" fmla="*/ 28 w 31"/>
                <a:gd name="T5" fmla="*/ 0 h 7"/>
                <a:gd name="T6" fmla="*/ 3 w 31"/>
                <a:gd name="T7" fmla="*/ 2 h 7"/>
                <a:gd name="T8" fmla="*/ 4 w 31"/>
                <a:gd name="T9" fmla="*/ 7 h 7"/>
              </a:gdLst>
              <a:ahLst/>
              <a:cxnLst>
                <a:cxn ang="0">
                  <a:pos x="T0" y="T1"/>
                </a:cxn>
                <a:cxn ang="0">
                  <a:pos x="T2" y="T3"/>
                </a:cxn>
                <a:cxn ang="0">
                  <a:pos x="T4" y="T5"/>
                </a:cxn>
                <a:cxn ang="0">
                  <a:pos x="T6" y="T7"/>
                </a:cxn>
                <a:cxn ang="0">
                  <a:pos x="T8" y="T9"/>
                </a:cxn>
              </a:cxnLst>
              <a:rect l="0" t="0" r="r" b="b"/>
              <a:pathLst>
                <a:path w="31" h="7">
                  <a:moveTo>
                    <a:pt x="4" y="7"/>
                  </a:moveTo>
                  <a:cubicBezTo>
                    <a:pt x="12" y="5"/>
                    <a:pt x="20" y="5"/>
                    <a:pt x="28" y="5"/>
                  </a:cubicBezTo>
                  <a:cubicBezTo>
                    <a:pt x="31" y="5"/>
                    <a:pt x="31" y="0"/>
                    <a:pt x="28" y="0"/>
                  </a:cubicBezTo>
                  <a:cubicBezTo>
                    <a:pt x="20" y="0"/>
                    <a:pt x="11"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49" name="Freeform 168"/>
            <p:cNvSpPr/>
            <p:nvPr/>
          </p:nvSpPr>
          <p:spPr bwMode="auto">
            <a:xfrm>
              <a:off x="1592" y="210"/>
              <a:ext cx="103" cy="21"/>
            </a:xfrm>
            <a:custGeom>
              <a:avLst/>
              <a:gdLst>
                <a:gd name="T0" fmla="*/ 3 w 29"/>
                <a:gd name="T1" fmla="*/ 5 h 7"/>
                <a:gd name="T2" fmla="*/ 26 w 29"/>
                <a:gd name="T3" fmla="*/ 6 h 7"/>
                <a:gd name="T4" fmla="*/ 26 w 29"/>
                <a:gd name="T5" fmla="*/ 1 h 7"/>
                <a:gd name="T6" fmla="*/ 3 w 29"/>
                <a:gd name="T7" fmla="*/ 0 h 7"/>
                <a:gd name="T8" fmla="*/ 3 w 29"/>
                <a:gd name="T9" fmla="*/ 5 h 7"/>
              </a:gdLst>
              <a:ahLst/>
              <a:cxnLst>
                <a:cxn ang="0">
                  <a:pos x="T0" y="T1"/>
                </a:cxn>
                <a:cxn ang="0">
                  <a:pos x="T2" y="T3"/>
                </a:cxn>
                <a:cxn ang="0">
                  <a:pos x="T4" y="T5"/>
                </a:cxn>
                <a:cxn ang="0">
                  <a:pos x="T6" y="T7"/>
                </a:cxn>
                <a:cxn ang="0">
                  <a:pos x="T8" y="T9"/>
                </a:cxn>
              </a:cxnLst>
              <a:rect l="0" t="0" r="r" b="b"/>
              <a:pathLst>
                <a:path w="29" h="7">
                  <a:moveTo>
                    <a:pt x="3" y="5"/>
                  </a:moveTo>
                  <a:cubicBezTo>
                    <a:pt x="11" y="5"/>
                    <a:pt x="18" y="7"/>
                    <a:pt x="26" y="6"/>
                  </a:cubicBezTo>
                  <a:cubicBezTo>
                    <a:pt x="29" y="6"/>
                    <a:pt x="29" y="1"/>
                    <a:pt x="26" y="1"/>
                  </a:cubicBezTo>
                  <a:cubicBezTo>
                    <a:pt x="18" y="2"/>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50" name="Freeform 169"/>
            <p:cNvSpPr/>
            <p:nvPr/>
          </p:nvSpPr>
          <p:spPr bwMode="auto">
            <a:xfrm>
              <a:off x="1444" y="210"/>
              <a:ext cx="103" cy="18"/>
            </a:xfrm>
            <a:custGeom>
              <a:avLst/>
              <a:gdLst>
                <a:gd name="T0" fmla="*/ 3 w 29"/>
                <a:gd name="T1" fmla="*/ 6 h 6"/>
                <a:gd name="T2" fmla="*/ 26 w 29"/>
                <a:gd name="T3" fmla="*/ 5 h 6"/>
                <a:gd name="T4" fmla="*/ 26 w 29"/>
                <a:gd name="T5" fmla="*/ 0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0" y="6"/>
                    <a:pt x="18" y="6"/>
                    <a:pt x="26" y="5"/>
                  </a:cubicBezTo>
                  <a:cubicBezTo>
                    <a:pt x="29" y="4"/>
                    <a:pt x="29" y="0"/>
                    <a:pt x="26" y="0"/>
                  </a:cubicBezTo>
                  <a:cubicBezTo>
                    <a:pt x="18"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51" name="Freeform 170"/>
            <p:cNvSpPr/>
            <p:nvPr/>
          </p:nvSpPr>
          <p:spPr bwMode="auto">
            <a:xfrm>
              <a:off x="1296" y="207"/>
              <a:ext cx="88" cy="18"/>
            </a:xfrm>
            <a:custGeom>
              <a:avLst/>
              <a:gdLst>
                <a:gd name="T0" fmla="*/ 2 w 25"/>
                <a:gd name="T1" fmla="*/ 5 h 6"/>
                <a:gd name="T2" fmla="*/ 21 w 25"/>
                <a:gd name="T3" fmla="*/ 6 h 6"/>
                <a:gd name="T4" fmla="*/ 22 w 25"/>
                <a:gd name="T5" fmla="*/ 1 h 6"/>
                <a:gd name="T6" fmla="*/ 2 w 25"/>
                <a:gd name="T7" fmla="*/ 0 h 6"/>
                <a:gd name="T8" fmla="*/ 2 w 25"/>
                <a:gd name="T9" fmla="*/ 5 h 6"/>
              </a:gdLst>
              <a:ahLst/>
              <a:cxnLst>
                <a:cxn ang="0">
                  <a:pos x="T0" y="T1"/>
                </a:cxn>
                <a:cxn ang="0">
                  <a:pos x="T2" y="T3"/>
                </a:cxn>
                <a:cxn ang="0">
                  <a:pos x="T4" y="T5"/>
                </a:cxn>
                <a:cxn ang="0">
                  <a:pos x="T6" y="T7"/>
                </a:cxn>
                <a:cxn ang="0">
                  <a:pos x="T8" y="T9"/>
                </a:cxn>
              </a:cxnLst>
              <a:rect l="0" t="0" r="r" b="b"/>
              <a:pathLst>
                <a:path w="25" h="6">
                  <a:moveTo>
                    <a:pt x="2" y="5"/>
                  </a:moveTo>
                  <a:cubicBezTo>
                    <a:pt x="9" y="5"/>
                    <a:pt x="15" y="5"/>
                    <a:pt x="21" y="6"/>
                  </a:cubicBezTo>
                  <a:cubicBezTo>
                    <a:pt x="24" y="6"/>
                    <a:pt x="25" y="2"/>
                    <a:pt x="22" y="1"/>
                  </a:cubicBezTo>
                  <a:cubicBezTo>
                    <a:pt x="16" y="0"/>
                    <a:pt x="9" y="0"/>
                    <a:pt x="2" y="0"/>
                  </a:cubicBezTo>
                  <a:cubicBezTo>
                    <a:pt x="0" y="0"/>
                    <a:pt x="0" y="5"/>
                    <a:pt x="2"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52" name="Freeform 171"/>
            <p:cNvSpPr/>
            <p:nvPr/>
          </p:nvSpPr>
          <p:spPr bwMode="auto">
            <a:xfrm>
              <a:off x="1155" y="204"/>
              <a:ext cx="102" cy="18"/>
            </a:xfrm>
            <a:custGeom>
              <a:avLst/>
              <a:gdLst>
                <a:gd name="T0" fmla="*/ 3 w 29"/>
                <a:gd name="T1" fmla="*/ 6 h 6"/>
                <a:gd name="T2" fmla="*/ 26 w 29"/>
                <a:gd name="T3" fmla="*/ 6 h 6"/>
                <a:gd name="T4" fmla="*/ 26 w 29"/>
                <a:gd name="T5" fmla="*/ 1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1" y="6"/>
                    <a:pt x="18" y="5"/>
                    <a:pt x="26" y="6"/>
                  </a:cubicBezTo>
                  <a:cubicBezTo>
                    <a:pt x="29" y="6"/>
                    <a:pt x="28" y="2"/>
                    <a:pt x="26" y="1"/>
                  </a:cubicBezTo>
                  <a:cubicBezTo>
                    <a:pt x="18" y="0"/>
                    <a:pt x="11" y="1"/>
                    <a:pt x="3" y="1"/>
                  </a:cubicBezTo>
                  <a:cubicBezTo>
                    <a:pt x="1"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53" name="Freeform 172"/>
            <p:cNvSpPr/>
            <p:nvPr/>
          </p:nvSpPr>
          <p:spPr bwMode="auto">
            <a:xfrm>
              <a:off x="1046" y="201"/>
              <a:ext cx="91" cy="24"/>
            </a:xfrm>
            <a:custGeom>
              <a:avLst/>
              <a:gdLst>
                <a:gd name="T0" fmla="*/ 4 w 26"/>
                <a:gd name="T1" fmla="*/ 7 h 8"/>
                <a:gd name="T2" fmla="*/ 22 w 26"/>
                <a:gd name="T3" fmla="*/ 7 h 8"/>
                <a:gd name="T4" fmla="*/ 23 w 26"/>
                <a:gd name="T5" fmla="*/ 2 h 8"/>
                <a:gd name="T6" fmla="*/ 3 w 26"/>
                <a:gd name="T7" fmla="*/ 2 h 8"/>
                <a:gd name="T8" fmla="*/ 4 w 26"/>
                <a:gd name="T9" fmla="*/ 7 h 8"/>
              </a:gdLst>
              <a:ahLst/>
              <a:cxnLst>
                <a:cxn ang="0">
                  <a:pos x="T0" y="T1"/>
                </a:cxn>
                <a:cxn ang="0">
                  <a:pos x="T2" y="T3"/>
                </a:cxn>
                <a:cxn ang="0">
                  <a:pos x="T4" y="T5"/>
                </a:cxn>
                <a:cxn ang="0">
                  <a:pos x="T6" y="T7"/>
                </a:cxn>
                <a:cxn ang="0">
                  <a:pos x="T8" y="T9"/>
                </a:cxn>
              </a:cxnLst>
              <a:rect l="0" t="0" r="r" b="b"/>
              <a:pathLst>
                <a:path w="26" h="8">
                  <a:moveTo>
                    <a:pt x="4" y="7"/>
                  </a:moveTo>
                  <a:cubicBezTo>
                    <a:pt x="10" y="6"/>
                    <a:pt x="17" y="5"/>
                    <a:pt x="22" y="7"/>
                  </a:cubicBezTo>
                  <a:cubicBezTo>
                    <a:pt x="25" y="8"/>
                    <a:pt x="26" y="3"/>
                    <a:pt x="23" y="2"/>
                  </a:cubicBezTo>
                  <a:cubicBezTo>
                    <a:pt x="17" y="0"/>
                    <a:pt x="10" y="1"/>
                    <a:pt x="3" y="2"/>
                  </a:cubicBezTo>
                  <a:cubicBezTo>
                    <a:pt x="0" y="3"/>
                    <a:pt x="2"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54" name="Freeform 173"/>
            <p:cNvSpPr/>
            <p:nvPr/>
          </p:nvSpPr>
          <p:spPr bwMode="auto">
            <a:xfrm>
              <a:off x="894" y="204"/>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5"/>
                    <a:pt x="27" y="6"/>
                  </a:cubicBezTo>
                  <a:cubicBezTo>
                    <a:pt x="30" y="6"/>
                    <a:pt x="30" y="2"/>
                    <a:pt x="27" y="1"/>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55" name="Freeform 174"/>
            <p:cNvSpPr/>
            <p:nvPr/>
          </p:nvSpPr>
          <p:spPr bwMode="auto">
            <a:xfrm>
              <a:off x="756" y="201"/>
              <a:ext cx="106" cy="24"/>
            </a:xfrm>
            <a:custGeom>
              <a:avLst/>
              <a:gdLst>
                <a:gd name="T0" fmla="*/ 3 w 30"/>
                <a:gd name="T1" fmla="*/ 6 h 8"/>
                <a:gd name="T2" fmla="*/ 27 w 30"/>
                <a:gd name="T3" fmla="*/ 7 h 8"/>
                <a:gd name="T4" fmla="*/ 27 w 30"/>
                <a:gd name="T5" fmla="*/ 2 h 8"/>
                <a:gd name="T6" fmla="*/ 4 w 30"/>
                <a:gd name="T7" fmla="*/ 1 h 8"/>
                <a:gd name="T8" fmla="*/ 3 w 30"/>
                <a:gd name="T9" fmla="*/ 6 h 8"/>
              </a:gdLst>
              <a:ahLst/>
              <a:cxnLst>
                <a:cxn ang="0">
                  <a:pos x="T0" y="T1"/>
                </a:cxn>
                <a:cxn ang="0">
                  <a:pos x="T2" y="T3"/>
                </a:cxn>
                <a:cxn ang="0">
                  <a:pos x="T4" y="T5"/>
                </a:cxn>
                <a:cxn ang="0">
                  <a:pos x="T6" y="T7"/>
                </a:cxn>
                <a:cxn ang="0">
                  <a:pos x="T8" y="T9"/>
                </a:cxn>
              </a:cxnLst>
              <a:rect l="0" t="0" r="r" b="b"/>
              <a:pathLst>
                <a:path w="30" h="8">
                  <a:moveTo>
                    <a:pt x="3" y="6"/>
                  </a:moveTo>
                  <a:cubicBezTo>
                    <a:pt x="11" y="8"/>
                    <a:pt x="19" y="7"/>
                    <a:pt x="27" y="7"/>
                  </a:cubicBezTo>
                  <a:cubicBezTo>
                    <a:pt x="30" y="7"/>
                    <a:pt x="30" y="2"/>
                    <a:pt x="27" y="2"/>
                  </a:cubicBezTo>
                  <a:cubicBezTo>
                    <a:pt x="19" y="2"/>
                    <a:pt x="12" y="3"/>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56" name="Freeform 175"/>
            <p:cNvSpPr/>
            <p:nvPr/>
          </p:nvSpPr>
          <p:spPr bwMode="auto">
            <a:xfrm>
              <a:off x="629" y="201"/>
              <a:ext cx="92" cy="18"/>
            </a:xfrm>
            <a:custGeom>
              <a:avLst/>
              <a:gdLst>
                <a:gd name="T0" fmla="*/ 3 w 26"/>
                <a:gd name="T1" fmla="*/ 5 h 6"/>
                <a:gd name="T2" fmla="*/ 22 w 26"/>
                <a:gd name="T3" fmla="*/ 6 h 6"/>
                <a:gd name="T4" fmla="*/ 23 w 26"/>
                <a:gd name="T5" fmla="*/ 1 h 6"/>
                <a:gd name="T6" fmla="*/ 3 w 26"/>
                <a:gd name="T7" fmla="*/ 0 h 6"/>
                <a:gd name="T8" fmla="*/ 3 w 26"/>
                <a:gd name="T9" fmla="*/ 5 h 6"/>
              </a:gdLst>
              <a:ahLst/>
              <a:cxnLst>
                <a:cxn ang="0">
                  <a:pos x="T0" y="T1"/>
                </a:cxn>
                <a:cxn ang="0">
                  <a:pos x="T2" y="T3"/>
                </a:cxn>
                <a:cxn ang="0">
                  <a:pos x="T4" y="T5"/>
                </a:cxn>
                <a:cxn ang="0">
                  <a:pos x="T6" y="T7"/>
                </a:cxn>
                <a:cxn ang="0">
                  <a:pos x="T8" y="T9"/>
                </a:cxn>
              </a:cxnLst>
              <a:rect l="0" t="0" r="r" b="b"/>
              <a:pathLst>
                <a:path w="26" h="6">
                  <a:moveTo>
                    <a:pt x="3" y="5"/>
                  </a:moveTo>
                  <a:cubicBezTo>
                    <a:pt x="9" y="5"/>
                    <a:pt x="16" y="5"/>
                    <a:pt x="22" y="6"/>
                  </a:cubicBezTo>
                  <a:cubicBezTo>
                    <a:pt x="25" y="6"/>
                    <a:pt x="26" y="2"/>
                    <a:pt x="23" y="1"/>
                  </a:cubicBezTo>
                  <a:cubicBezTo>
                    <a:pt x="17" y="0"/>
                    <a:pt x="10"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57" name="Freeform 176"/>
            <p:cNvSpPr/>
            <p:nvPr/>
          </p:nvSpPr>
          <p:spPr bwMode="auto">
            <a:xfrm>
              <a:off x="488" y="195"/>
              <a:ext cx="113" cy="27"/>
            </a:xfrm>
            <a:custGeom>
              <a:avLst/>
              <a:gdLst>
                <a:gd name="T0" fmla="*/ 4 w 32"/>
                <a:gd name="T1" fmla="*/ 8 h 9"/>
                <a:gd name="T2" fmla="*/ 29 w 32"/>
                <a:gd name="T3" fmla="*/ 7 h 9"/>
                <a:gd name="T4" fmla="*/ 29 w 32"/>
                <a:gd name="T5" fmla="*/ 2 h 9"/>
                <a:gd name="T6" fmla="*/ 3 w 32"/>
                <a:gd name="T7" fmla="*/ 3 h 9"/>
                <a:gd name="T8" fmla="*/ 4 w 32"/>
                <a:gd name="T9" fmla="*/ 8 h 9"/>
              </a:gdLst>
              <a:ahLst/>
              <a:cxnLst>
                <a:cxn ang="0">
                  <a:pos x="T0" y="T1"/>
                </a:cxn>
                <a:cxn ang="0">
                  <a:pos x="T2" y="T3"/>
                </a:cxn>
                <a:cxn ang="0">
                  <a:pos x="T4" y="T5"/>
                </a:cxn>
                <a:cxn ang="0">
                  <a:pos x="T6" y="T7"/>
                </a:cxn>
                <a:cxn ang="0">
                  <a:pos x="T8" y="T9"/>
                </a:cxn>
              </a:cxnLst>
              <a:rect l="0" t="0" r="r" b="b"/>
              <a:pathLst>
                <a:path w="32" h="9">
                  <a:moveTo>
                    <a:pt x="4" y="8"/>
                  </a:moveTo>
                  <a:cubicBezTo>
                    <a:pt x="12" y="5"/>
                    <a:pt x="21" y="7"/>
                    <a:pt x="29" y="7"/>
                  </a:cubicBezTo>
                  <a:cubicBezTo>
                    <a:pt x="32" y="7"/>
                    <a:pt x="32" y="2"/>
                    <a:pt x="29" y="2"/>
                  </a:cubicBezTo>
                  <a:cubicBezTo>
                    <a:pt x="21" y="2"/>
                    <a:pt x="11" y="0"/>
                    <a:pt x="3" y="3"/>
                  </a:cubicBezTo>
                  <a:cubicBezTo>
                    <a:pt x="0" y="4"/>
                    <a:pt x="2" y="9"/>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58" name="Freeform 177"/>
            <p:cNvSpPr/>
            <p:nvPr/>
          </p:nvSpPr>
          <p:spPr bwMode="auto">
            <a:xfrm>
              <a:off x="368" y="204"/>
              <a:ext cx="96" cy="18"/>
            </a:xfrm>
            <a:custGeom>
              <a:avLst/>
              <a:gdLst>
                <a:gd name="T0" fmla="*/ 5 w 27"/>
                <a:gd name="T1" fmla="*/ 6 h 6"/>
                <a:gd name="T2" fmla="*/ 24 w 27"/>
                <a:gd name="T3" fmla="*/ 5 h 6"/>
                <a:gd name="T4" fmla="*/ 24 w 27"/>
                <a:gd name="T5" fmla="*/ 0 h 6"/>
                <a:gd name="T6" fmla="*/ 3 w 27"/>
                <a:gd name="T7" fmla="*/ 1 h 6"/>
                <a:gd name="T8" fmla="*/ 5 w 27"/>
                <a:gd name="T9" fmla="*/ 6 h 6"/>
              </a:gdLst>
              <a:ahLst/>
              <a:cxnLst>
                <a:cxn ang="0">
                  <a:pos x="T0" y="T1"/>
                </a:cxn>
                <a:cxn ang="0">
                  <a:pos x="T2" y="T3"/>
                </a:cxn>
                <a:cxn ang="0">
                  <a:pos x="T4" y="T5"/>
                </a:cxn>
                <a:cxn ang="0">
                  <a:pos x="T6" y="T7"/>
                </a:cxn>
                <a:cxn ang="0">
                  <a:pos x="T8" y="T9"/>
                </a:cxn>
              </a:cxnLst>
              <a:rect l="0" t="0" r="r" b="b"/>
              <a:pathLst>
                <a:path w="27" h="6">
                  <a:moveTo>
                    <a:pt x="5" y="6"/>
                  </a:moveTo>
                  <a:cubicBezTo>
                    <a:pt x="11" y="5"/>
                    <a:pt x="18" y="5"/>
                    <a:pt x="24" y="5"/>
                  </a:cubicBezTo>
                  <a:cubicBezTo>
                    <a:pt x="27" y="5"/>
                    <a:pt x="27" y="0"/>
                    <a:pt x="24" y="0"/>
                  </a:cubicBezTo>
                  <a:cubicBezTo>
                    <a:pt x="17" y="0"/>
                    <a:pt x="10" y="0"/>
                    <a:pt x="3" y="1"/>
                  </a:cubicBezTo>
                  <a:cubicBezTo>
                    <a:pt x="0" y="2"/>
                    <a:pt x="2" y="6"/>
                    <a:pt x="5"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59" name="Freeform 178"/>
            <p:cNvSpPr/>
            <p:nvPr/>
          </p:nvSpPr>
          <p:spPr bwMode="auto">
            <a:xfrm>
              <a:off x="256" y="201"/>
              <a:ext cx="105"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grpSp>
      <p:pic>
        <p:nvPicPr>
          <p:cNvPr id="2097152" name="图片 181"/>
          <p:cNvPicPr>
            <a:picLocks noChangeAspect="1"/>
          </p:cNvPicPr>
          <p:nvPr/>
        </p:nvPicPr>
        <p:blipFill>
          <a:blip r:embed="rId2" cstate="print"/>
          <a:stretch>
            <a:fillRect/>
          </a:stretch>
        </p:blipFill>
        <p:spPr>
          <a:xfrm>
            <a:off x="2061399" y="1517"/>
            <a:ext cx="8070922" cy="3973980"/>
          </a:xfrm>
          <a:prstGeom prst="rect">
            <a:avLst/>
          </a:prstGeom>
        </p:spPr>
      </p:pic>
      <p:sp>
        <p:nvSpPr>
          <p:cNvPr id="1048760" name="文本框 182"/>
          <p:cNvSpPr txBox="1"/>
          <p:nvPr/>
        </p:nvSpPr>
        <p:spPr>
          <a:xfrm>
            <a:off x="2660775" y="4185332"/>
            <a:ext cx="6546461" cy="2554545"/>
          </a:xfrm>
          <a:prstGeom prst="rect">
            <a:avLst/>
          </a:prstGeom>
          <a:noFill/>
        </p:spPr>
        <p:txBody>
          <a:bodyPr wrap="square" rtlCol="0">
            <a:spAutoFit/>
          </a:bodyPr>
          <a:lstStyle/>
          <a:p>
            <a:pPr algn="dist"/>
            <a:r>
              <a:rPr lang="zh-CN" altLang="en-US" sz="4000" b="1" dirty="0">
                <a:solidFill>
                  <a:srgbClr val="595959"/>
                </a:solidFill>
                <a:latin typeface="方正兰亭粗黑简体" panose="02000000000000000000" pitchFamily="2" charset="-122"/>
                <a:ea typeface="方正兰亭粗黑简体" panose="02000000000000000000" pitchFamily="2" charset="-122"/>
              </a:rPr>
              <a:t>Boshlang'ich sinfda </a:t>
            </a:r>
            <a:r>
              <a:rPr lang="zh-CN" altLang="en-US" sz="4000" b="1" dirty="0" smtClean="0">
                <a:solidFill>
                  <a:srgbClr val="595959"/>
                </a:solidFill>
                <a:latin typeface="方正兰亭粗黑简体" panose="02000000000000000000" pitchFamily="2" charset="-122"/>
                <a:ea typeface="方正兰亭粗黑简体" panose="02000000000000000000" pitchFamily="2" charset="-122"/>
              </a:rPr>
              <a:t>l</a:t>
            </a:r>
            <a:r>
              <a:rPr lang="en-US" altLang="zh-CN" sz="4000" b="1" dirty="0" err="1" smtClean="0">
                <a:solidFill>
                  <a:srgbClr val="595959"/>
                </a:solidFill>
                <a:latin typeface="方正兰亭粗黑简体" panose="02000000000000000000" pitchFamily="2" charset="-122"/>
                <a:ea typeface="方正兰亭粗黑简体" panose="02000000000000000000" pitchFamily="2" charset="-122"/>
              </a:rPr>
              <a:t>i</a:t>
            </a:r>
            <a:r>
              <a:rPr lang="zh-CN" altLang="en-US" sz="4000" b="1" dirty="0" smtClean="0">
                <a:solidFill>
                  <a:srgbClr val="595959"/>
                </a:solidFill>
                <a:latin typeface="方正兰亭粗黑简体" panose="02000000000000000000" pitchFamily="2" charset="-122"/>
                <a:ea typeface="方正兰亭粗黑简体" panose="02000000000000000000" pitchFamily="2" charset="-122"/>
              </a:rPr>
              <a:t>roepik </a:t>
            </a:r>
            <a:r>
              <a:rPr lang="zh-CN" altLang="en-US" sz="4000" b="1" dirty="0">
                <a:solidFill>
                  <a:srgbClr val="595959"/>
                </a:solidFill>
                <a:latin typeface="方正兰亭粗黑简体" panose="02000000000000000000" pitchFamily="2" charset="-122"/>
                <a:ea typeface="方正兰亭粗黑简体" panose="02000000000000000000" pitchFamily="2" charset="-122"/>
              </a:rPr>
              <a:t>asarlar ustida ishlash darslarni kuzatish</a:t>
            </a:r>
            <a:endParaRPr lang="zh-CN" altLang="en-US" sz="5500" b="1" dirty="0">
              <a:solidFill>
                <a:srgbClr val="595959"/>
              </a:solidFill>
              <a:latin typeface="方正兰亭粗黑简体" panose="02000000000000000000" pitchFamily="2" charset="-122"/>
              <a:ea typeface="方正兰亭粗黑简体" panose="02000000000000000000"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5"/>
          <p:cNvGrpSpPr/>
          <p:nvPr/>
        </p:nvGrpSpPr>
        <p:grpSpPr>
          <a:xfrm>
            <a:off x="3378458" y="3566752"/>
            <a:ext cx="5007369" cy="2086426"/>
            <a:chOff x="3960309" y="3165179"/>
            <a:chExt cx="4579147" cy="1908000"/>
          </a:xfrm>
          <a:solidFill>
            <a:srgbClr val="BE9CB3"/>
          </a:solidFill>
        </p:grpSpPr>
        <p:sp>
          <p:nvSpPr>
            <p:cNvPr id="1050250" name="Freeform 17"/>
            <p:cNvSpPr>
              <a:spLocks noChangeAspect="1"/>
            </p:cNvSpPr>
            <p:nvPr/>
          </p:nvSpPr>
          <p:spPr bwMode="auto">
            <a:xfrm>
              <a:off x="6601270" y="3165179"/>
              <a:ext cx="1938186" cy="1908000"/>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746F93"/>
            </a:solidFill>
            <a:ln w="25400" cap="flat" cmpd="sng" algn="ctr">
              <a:noFill/>
              <a:prstDash val="solid"/>
            </a:ln>
            <a:effectLst/>
          </p:spPr>
          <p:txBody>
            <a:bodyPr rot="0" spcFirstLastPara="0" vertOverflow="overflow" horzOverflow="overflow" vert="horz" wrap="square" lIns="91413" tIns="45705" rIns="91413" bIns="45705" numCol="1" spcCol="0" rtlCol="0" fromWordArt="0" anchor="ctr" anchorCtr="0" forceAA="0" compatLnSpc="1">
              <a:noAutofit/>
            </a:bodyPr>
            <a:lstStyle/>
            <a:p>
              <a:pPr algn="ctr">
                <a:lnSpc>
                  <a:spcPct val="120000"/>
                </a:lnSpc>
              </a:pPr>
              <a:endParaRPr lang="zh-CN" altLang="en-US" sz="1895" kern="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0251" name="Freeform 17"/>
            <p:cNvSpPr/>
            <p:nvPr/>
          </p:nvSpPr>
          <p:spPr bwMode="auto">
            <a:xfrm>
              <a:off x="5601916" y="3404365"/>
              <a:ext cx="1481733" cy="1458656"/>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grpFill/>
            <a:ln w="25400" cap="flat" cmpd="sng" algn="ctr">
              <a:noFill/>
              <a:prstDash val="solid"/>
            </a:ln>
            <a:effectLst/>
          </p:spPr>
          <p:txBody>
            <a:bodyPr rot="0" spcFirstLastPara="0" vertOverflow="overflow" horzOverflow="overflow" vert="horz" wrap="square" lIns="91413" tIns="45705" rIns="91413" bIns="45705" numCol="1" spcCol="0" rtlCol="0" fromWordArt="0" anchor="ctr" anchorCtr="0" forceAA="0" compatLnSpc="1">
              <a:noAutofit/>
            </a:bodyPr>
            <a:lstStyle/>
            <a:p>
              <a:pPr algn="ctr">
                <a:lnSpc>
                  <a:spcPct val="120000"/>
                </a:lnSpc>
              </a:pPr>
              <a:endParaRPr lang="zh-CN" altLang="en-US" sz="1895" kern="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0252" name="Freeform 18"/>
            <p:cNvSpPr/>
            <p:nvPr/>
          </p:nvSpPr>
          <p:spPr bwMode="auto">
            <a:xfrm>
              <a:off x="4682222" y="3523355"/>
              <a:ext cx="1295485" cy="1265818"/>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746F93"/>
            </a:solidFill>
            <a:ln w="25400" cap="flat" cmpd="sng" algn="ctr">
              <a:noFill/>
              <a:prstDash val="solid"/>
            </a:ln>
            <a:effectLst/>
          </p:spPr>
          <p:txBody>
            <a:bodyPr rot="0" spcFirstLastPara="0" vertOverflow="overflow" horzOverflow="overflow" vert="horz" wrap="square" lIns="91413" tIns="45705" rIns="91413" bIns="45705" numCol="1" spcCol="0" rtlCol="0" fromWordArt="0" anchor="ctr" anchorCtr="0" forceAA="0" compatLnSpc="1">
              <a:noAutofit/>
            </a:bodyPr>
            <a:lstStyle/>
            <a:p>
              <a:pPr algn="ctr">
                <a:lnSpc>
                  <a:spcPct val="120000"/>
                </a:lnSpc>
              </a:pPr>
              <a:endParaRPr lang="zh-CN" altLang="en-US" sz="1895" kern="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0253" name="Freeform 19"/>
            <p:cNvSpPr/>
            <p:nvPr/>
          </p:nvSpPr>
          <p:spPr bwMode="auto">
            <a:xfrm>
              <a:off x="3960309" y="3649946"/>
              <a:ext cx="1028477" cy="1041662"/>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grpFill/>
            <a:ln w="25400" cap="flat" cmpd="sng" algn="ctr">
              <a:noFill/>
              <a:prstDash val="solid"/>
            </a:ln>
            <a:effectLst/>
          </p:spPr>
          <p:txBody>
            <a:bodyPr rot="0" spcFirstLastPara="0" vertOverflow="overflow" horzOverflow="overflow" vert="horz" wrap="square" lIns="91413" tIns="45705" rIns="91413" bIns="45705" numCol="1" spcCol="0" rtlCol="0" fromWordArt="0" anchor="ctr" anchorCtr="0" forceAA="0" compatLnSpc="1">
              <a:noAutofit/>
            </a:bodyPr>
            <a:lstStyle/>
            <a:p>
              <a:pPr algn="ctr">
                <a:lnSpc>
                  <a:spcPct val="120000"/>
                </a:lnSpc>
              </a:pPr>
              <a:endParaRPr lang="zh-CN" altLang="en-US" sz="1895" kern="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50254" name="任意多边形 100"/>
          <p:cNvSpPr/>
          <p:nvPr/>
        </p:nvSpPr>
        <p:spPr bwMode="auto">
          <a:xfrm>
            <a:off x="7725699" y="4006733"/>
            <a:ext cx="2788211" cy="313605"/>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rgbClr val="595959"/>
            </a:solidFill>
            <a:prstDash val="solid"/>
            <a:headEnd type="oval" w="med" len="med"/>
            <a:tailEnd type="stealth" w="med" len="med"/>
          </a:ln>
          <a:effectLst/>
        </p:spPr>
        <p:txBody>
          <a:bodyPr anchor="ctr"/>
          <a:lstStyle/>
          <a:p>
            <a:pPr algn="ctr" defTabSz="1000125">
              <a:lnSpc>
                <a:spcPct val="120000"/>
              </a:lnSpc>
            </a:pPr>
            <a:endParaRPr lang="zh-CN" altLang="en-US" sz="1095" kern="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0255" name="任意多边形 108"/>
          <p:cNvSpPr/>
          <p:nvPr/>
        </p:nvSpPr>
        <p:spPr bwMode="auto">
          <a:xfrm flipH="1">
            <a:off x="864826" y="4336560"/>
            <a:ext cx="2790012" cy="313605"/>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rgbClr val="595959"/>
            </a:solidFill>
            <a:prstDash val="solid"/>
            <a:headEnd type="oval" w="med" len="med"/>
            <a:tailEnd type="stealth" w="med" len="med"/>
          </a:ln>
          <a:effectLst/>
        </p:spPr>
        <p:txBody>
          <a:bodyPr anchor="ctr"/>
          <a:lstStyle/>
          <a:p>
            <a:pPr algn="ctr" defTabSz="1000125">
              <a:lnSpc>
                <a:spcPct val="120000"/>
              </a:lnSpc>
            </a:pPr>
            <a:endParaRPr lang="zh-CN" altLang="en-US" sz="1095" kern="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0256" name="任意多边形 112"/>
          <p:cNvSpPr/>
          <p:nvPr/>
        </p:nvSpPr>
        <p:spPr>
          <a:xfrm>
            <a:off x="5984637" y="3240740"/>
            <a:ext cx="735351" cy="1095821"/>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2700" cap="flat" cmpd="sng" algn="ctr">
            <a:solidFill>
              <a:srgbClr val="595959"/>
            </a:solidFill>
            <a:prstDash val="solid"/>
            <a:headEnd type="oval" w="med" len="med"/>
            <a:tailEnd type="stealth" w="med" len="med"/>
          </a:ln>
          <a:effectLst/>
        </p:spPr>
        <p:txBody>
          <a:bodyPr anchor="ctr"/>
          <a:lstStyle/>
          <a:p>
            <a:pPr algn="ctr" defTabSz="1000125">
              <a:lnSpc>
                <a:spcPct val="120000"/>
              </a:lnSpc>
            </a:pPr>
            <a:endParaRPr lang="zh-CN" altLang="en-US" sz="1095" kern="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0257" name="任意多边形 113"/>
          <p:cNvSpPr/>
          <p:nvPr/>
        </p:nvSpPr>
        <p:spPr>
          <a:xfrm flipH="1">
            <a:off x="4112014" y="3233532"/>
            <a:ext cx="735351" cy="1095821"/>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2700" cap="flat" cmpd="sng" algn="ctr">
            <a:solidFill>
              <a:srgbClr val="595959"/>
            </a:solidFill>
            <a:prstDash val="solid"/>
            <a:headEnd type="oval" w="med" len="med"/>
            <a:tailEnd type="stealth" w="med" len="med"/>
          </a:ln>
          <a:effectLst/>
        </p:spPr>
        <p:txBody>
          <a:bodyPr anchor="ctr"/>
          <a:lstStyle/>
          <a:p>
            <a:pPr algn="ctr" defTabSz="1000125">
              <a:lnSpc>
                <a:spcPct val="120000"/>
              </a:lnSpc>
            </a:pPr>
            <a:endParaRPr lang="zh-CN" altLang="en-US" sz="1095" kern="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0258" name="Freeform 6"/>
          <p:cNvSpPr>
            <a:spLocks noChangeAspect="1" noEditPoints="1"/>
          </p:cNvSpPr>
          <p:nvPr/>
        </p:nvSpPr>
        <p:spPr bwMode="auto">
          <a:xfrm>
            <a:off x="3863883" y="4518203"/>
            <a:ext cx="248136" cy="264326"/>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p:spPr>
        <p:txBody>
          <a:bodyPr vert="horz" wrap="square" lIns="99993" tIns="49995" rIns="99993" bIns="49995" numCol="1" anchor="t" anchorCtr="0" compatLnSpc="1"/>
          <a:lstStyle/>
          <a:p>
            <a:pPr>
              <a:lnSpc>
                <a:spcPct val="120000"/>
              </a:lnSpc>
            </a:pPr>
            <a:endParaRPr lang="en-US" sz="197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0259" name="Freeform 11"/>
          <p:cNvSpPr>
            <a:spLocks noChangeAspect="1" noEditPoints="1"/>
          </p:cNvSpPr>
          <p:nvPr/>
        </p:nvSpPr>
        <p:spPr bwMode="auto">
          <a:xfrm>
            <a:off x="4767694" y="4493916"/>
            <a:ext cx="319808" cy="320144"/>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9993" tIns="49995" rIns="99993" bIns="49995" numCol="1" anchor="t" anchorCtr="0" compatLnSpc="1"/>
          <a:lstStyle/>
          <a:p>
            <a:pPr>
              <a:lnSpc>
                <a:spcPct val="120000"/>
              </a:lnSpc>
            </a:pPr>
            <a:endParaRPr lang="en-US" sz="197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0260" name="Freeform 21"/>
          <p:cNvSpPr>
            <a:spLocks noChangeAspect="1" noEditPoints="1"/>
          </p:cNvSpPr>
          <p:nvPr/>
        </p:nvSpPr>
        <p:spPr bwMode="auto">
          <a:xfrm>
            <a:off x="5974775" y="4507699"/>
            <a:ext cx="278625" cy="279504"/>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p:spPr>
        <p:txBody>
          <a:bodyPr vert="horz" wrap="square" lIns="99993" tIns="49995" rIns="99993" bIns="49995" numCol="1" anchor="t" anchorCtr="0" compatLnSpc="1"/>
          <a:lstStyle/>
          <a:p>
            <a:pPr>
              <a:lnSpc>
                <a:spcPct val="120000"/>
              </a:lnSpc>
            </a:pPr>
            <a:endParaRPr lang="en-US" sz="197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0261" name="Freeform 26"/>
          <p:cNvSpPr>
            <a:spLocks noChangeAspect="1"/>
          </p:cNvSpPr>
          <p:nvPr/>
        </p:nvSpPr>
        <p:spPr bwMode="auto">
          <a:xfrm>
            <a:off x="7356331" y="4519486"/>
            <a:ext cx="265709" cy="27556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9993" tIns="49995" rIns="99993" bIns="49995" numCol="1" anchor="t" anchorCtr="0" compatLnSpc="1"/>
          <a:lstStyle/>
          <a:p>
            <a:pPr>
              <a:lnSpc>
                <a:spcPct val="120000"/>
              </a:lnSpc>
            </a:pPr>
            <a:endParaRPr lang="en-US" sz="1970"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2" name="Group 4"/>
          <p:cNvGrpSpPr>
            <a:grpSpLocks noChangeAspect="1"/>
          </p:cNvGrpSpPr>
          <p:nvPr/>
        </p:nvGrpSpPr>
        <p:grpSpPr bwMode="auto">
          <a:xfrm>
            <a:off x="166668" y="191589"/>
            <a:ext cx="11844464" cy="6500428"/>
            <a:chOff x="206" y="189"/>
            <a:chExt cx="7270" cy="3947"/>
          </a:xfrm>
        </p:grpSpPr>
        <p:sp>
          <p:nvSpPr>
            <p:cNvPr id="1050262" name="Freeform 5"/>
            <p:cNvSpPr/>
            <p:nvPr/>
          </p:nvSpPr>
          <p:spPr bwMode="auto">
            <a:xfrm>
              <a:off x="210" y="189"/>
              <a:ext cx="24" cy="62"/>
            </a:xfrm>
            <a:custGeom>
              <a:avLst/>
              <a:gdLst>
                <a:gd name="T0" fmla="*/ 6 w 7"/>
                <a:gd name="T1" fmla="*/ 14 h 21"/>
                <a:gd name="T2" fmla="*/ 6 w 7"/>
                <a:gd name="T3" fmla="*/ 14 h 21"/>
                <a:gd name="T4" fmla="*/ 5 w 7"/>
                <a:gd name="T5" fmla="*/ 3 h 21"/>
                <a:gd name="T6" fmla="*/ 0 w 7"/>
                <a:gd name="T7" fmla="*/ 3 h 21"/>
                <a:gd name="T8" fmla="*/ 1 w 7"/>
                <a:gd name="T9" fmla="*/ 18 h 21"/>
                <a:gd name="T10" fmla="*/ 5 w 7"/>
                <a:gd name="T11" fmla="*/ 20 h 21"/>
                <a:gd name="T12" fmla="*/ 7 w 7"/>
                <a:gd name="T13" fmla="*/ 17 h 21"/>
                <a:gd name="T14" fmla="*/ 6 w 7"/>
                <a:gd name="T15" fmla="*/ 14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1">
                  <a:moveTo>
                    <a:pt x="6" y="14"/>
                  </a:moveTo>
                  <a:cubicBezTo>
                    <a:pt x="6" y="14"/>
                    <a:pt x="6" y="14"/>
                    <a:pt x="6" y="14"/>
                  </a:cubicBezTo>
                  <a:cubicBezTo>
                    <a:pt x="6" y="10"/>
                    <a:pt x="5" y="7"/>
                    <a:pt x="5" y="3"/>
                  </a:cubicBezTo>
                  <a:cubicBezTo>
                    <a:pt x="5" y="0"/>
                    <a:pt x="0" y="0"/>
                    <a:pt x="0" y="3"/>
                  </a:cubicBezTo>
                  <a:cubicBezTo>
                    <a:pt x="0" y="8"/>
                    <a:pt x="1" y="13"/>
                    <a:pt x="1" y="18"/>
                  </a:cubicBezTo>
                  <a:cubicBezTo>
                    <a:pt x="1" y="19"/>
                    <a:pt x="3" y="21"/>
                    <a:pt x="5" y="20"/>
                  </a:cubicBezTo>
                  <a:cubicBezTo>
                    <a:pt x="6" y="19"/>
                    <a:pt x="6" y="18"/>
                    <a:pt x="7" y="17"/>
                  </a:cubicBezTo>
                  <a:cubicBezTo>
                    <a:pt x="7" y="16"/>
                    <a:pt x="6" y="15"/>
                    <a:pt x="6" y="1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63" name="Freeform 6"/>
            <p:cNvSpPr/>
            <p:nvPr/>
          </p:nvSpPr>
          <p:spPr bwMode="auto">
            <a:xfrm>
              <a:off x="217" y="266"/>
              <a:ext cx="21" cy="66"/>
            </a:xfrm>
            <a:custGeom>
              <a:avLst/>
              <a:gdLst>
                <a:gd name="T0" fmla="*/ 5 w 6"/>
                <a:gd name="T1" fmla="*/ 3 h 22"/>
                <a:gd name="T2" fmla="*/ 1 w 6"/>
                <a:gd name="T3" fmla="*/ 3 h 22"/>
                <a:gd name="T4" fmla="*/ 2 w 6"/>
                <a:gd name="T5" fmla="*/ 19 h 22"/>
                <a:gd name="T6" fmla="*/ 6 w 6"/>
                <a:gd name="T7" fmla="*/ 19 h 22"/>
                <a:gd name="T8" fmla="*/ 5 w 6"/>
                <a:gd name="T9" fmla="*/ 3 h 22"/>
              </a:gdLst>
              <a:ahLst/>
              <a:cxnLst>
                <a:cxn ang="0">
                  <a:pos x="T0" y="T1"/>
                </a:cxn>
                <a:cxn ang="0">
                  <a:pos x="T2" y="T3"/>
                </a:cxn>
                <a:cxn ang="0">
                  <a:pos x="T4" y="T5"/>
                </a:cxn>
                <a:cxn ang="0">
                  <a:pos x="T6" y="T7"/>
                </a:cxn>
                <a:cxn ang="0">
                  <a:pos x="T8" y="T9"/>
                </a:cxn>
              </a:cxnLst>
              <a:rect l="0" t="0" r="r" b="b"/>
              <a:pathLst>
                <a:path w="6" h="22">
                  <a:moveTo>
                    <a:pt x="5" y="3"/>
                  </a:moveTo>
                  <a:cubicBezTo>
                    <a:pt x="5" y="0"/>
                    <a:pt x="0" y="0"/>
                    <a:pt x="1" y="3"/>
                  </a:cubicBezTo>
                  <a:cubicBezTo>
                    <a:pt x="1" y="9"/>
                    <a:pt x="1" y="14"/>
                    <a:pt x="2" y="19"/>
                  </a:cubicBezTo>
                  <a:cubicBezTo>
                    <a:pt x="2" y="22"/>
                    <a:pt x="6" y="22"/>
                    <a:pt x="6" y="19"/>
                  </a:cubicBezTo>
                  <a:cubicBezTo>
                    <a:pt x="6" y="14"/>
                    <a:pt x="5" y="9"/>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64" name="Freeform 7"/>
            <p:cNvSpPr/>
            <p:nvPr/>
          </p:nvSpPr>
          <p:spPr bwMode="auto">
            <a:xfrm>
              <a:off x="220" y="355"/>
              <a:ext cx="18" cy="60"/>
            </a:xfrm>
            <a:custGeom>
              <a:avLst/>
              <a:gdLst>
                <a:gd name="T0" fmla="*/ 5 w 5"/>
                <a:gd name="T1" fmla="*/ 15 h 20"/>
                <a:gd name="T2" fmla="*/ 5 w 5"/>
                <a:gd name="T3" fmla="*/ 14 h 20"/>
                <a:gd name="T4" fmla="*/ 5 w 5"/>
                <a:gd name="T5" fmla="*/ 10 h 20"/>
                <a:gd name="T6" fmla="*/ 5 w 5"/>
                <a:gd name="T7" fmla="*/ 5 h 20"/>
                <a:gd name="T8" fmla="*/ 5 w 5"/>
                <a:gd name="T9" fmla="*/ 4 h 20"/>
                <a:gd name="T10" fmla="*/ 5 w 5"/>
                <a:gd name="T11" fmla="*/ 3 h 20"/>
                <a:gd name="T12" fmla="*/ 5 w 5"/>
                <a:gd name="T13" fmla="*/ 3 h 20"/>
                <a:gd name="T14" fmla="*/ 5 w 5"/>
                <a:gd name="T15" fmla="*/ 2 h 20"/>
                <a:gd name="T16" fmla="*/ 1 w 5"/>
                <a:gd name="T17" fmla="*/ 2 h 20"/>
                <a:gd name="T18" fmla="*/ 0 w 5"/>
                <a:gd name="T19" fmla="*/ 13 h 20"/>
                <a:gd name="T20" fmla="*/ 1 w 5"/>
                <a:gd name="T21" fmla="*/ 18 h 20"/>
                <a:gd name="T22" fmla="*/ 5 w 5"/>
                <a:gd name="T23" fmla="*/ 17 h 20"/>
                <a:gd name="T24" fmla="*/ 5 w 5"/>
                <a:gd name="T2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0">
                  <a:moveTo>
                    <a:pt x="5" y="15"/>
                  </a:moveTo>
                  <a:cubicBezTo>
                    <a:pt x="5" y="15"/>
                    <a:pt x="5" y="15"/>
                    <a:pt x="5" y="14"/>
                  </a:cubicBezTo>
                  <a:cubicBezTo>
                    <a:pt x="5" y="13"/>
                    <a:pt x="5" y="11"/>
                    <a:pt x="5" y="10"/>
                  </a:cubicBezTo>
                  <a:cubicBezTo>
                    <a:pt x="5" y="8"/>
                    <a:pt x="5" y="7"/>
                    <a:pt x="5" y="5"/>
                  </a:cubicBezTo>
                  <a:cubicBezTo>
                    <a:pt x="5" y="5"/>
                    <a:pt x="5" y="4"/>
                    <a:pt x="5" y="4"/>
                  </a:cubicBezTo>
                  <a:cubicBezTo>
                    <a:pt x="5" y="3"/>
                    <a:pt x="5" y="2"/>
                    <a:pt x="5" y="3"/>
                  </a:cubicBezTo>
                  <a:cubicBezTo>
                    <a:pt x="5" y="3"/>
                    <a:pt x="5" y="3"/>
                    <a:pt x="5" y="3"/>
                  </a:cubicBezTo>
                  <a:cubicBezTo>
                    <a:pt x="5" y="2"/>
                    <a:pt x="5" y="2"/>
                    <a:pt x="5" y="2"/>
                  </a:cubicBezTo>
                  <a:cubicBezTo>
                    <a:pt x="4" y="0"/>
                    <a:pt x="1" y="0"/>
                    <a:pt x="1" y="2"/>
                  </a:cubicBezTo>
                  <a:cubicBezTo>
                    <a:pt x="0" y="6"/>
                    <a:pt x="0" y="10"/>
                    <a:pt x="0" y="13"/>
                  </a:cubicBezTo>
                  <a:cubicBezTo>
                    <a:pt x="0" y="15"/>
                    <a:pt x="0" y="17"/>
                    <a:pt x="1" y="18"/>
                  </a:cubicBezTo>
                  <a:cubicBezTo>
                    <a:pt x="2" y="20"/>
                    <a:pt x="4" y="19"/>
                    <a:pt x="5" y="17"/>
                  </a:cubicBezTo>
                  <a:cubicBezTo>
                    <a:pt x="5" y="16"/>
                    <a:pt x="5" y="16"/>
                    <a:pt x="5" y="1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65" name="Freeform 8"/>
            <p:cNvSpPr/>
            <p:nvPr/>
          </p:nvSpPr>
          <p:spPr bwMode="auto">
            <a:xfrm>
              <a:off x="224" y="429"/>
              <a:ext cx="14" cy="69"/>
            </a:xfrm>
            <a:custGeom>
              <a:avLst/>
              <a:gdLst>
                <a:gd name="T0" fmla="*/ 0 w 4"/>
                <a:gd name="T1" fmla="*/ 3 h 23"/>
                <a:gd name="T2" fmla="*/ 0 w 4"/>
                <a:gd name="T3" fmla="*/ 20 h 23"/>
                <a:gd name="T4" fmla="*/ 4 w 4"/>
                <a:gd name="T5" fmla="*/ 20 h 23"/>
                <a:gd name="T6" fmla="*/ 4 w 4"/>
                <a:gd name="T7" fmla="*/ 3 h 23"/>
                <a:gd name="T8" fmla="*/ 0 w 4"/>
                <a:gd name="T9" fmla="*/ 3 h 23"/>
              </a:gdLst>
              <a:ahLst/>
              <a:cxnLst>
                <a:cxn ang="0">
                  <a:pos x="T0" y="T1"/>
                </a:cxn>
                <a:cxn ang="0">
                  <a:pos x="T2" y="T3"/>
                </a:cxn>
                <a:cxn ang="0">
                  <a:pos x="T4" y="T5"/>
                </a:cxn>
                <a:cxn ang="0">
                  <a:pos x="T6" y="T7"/>
                </a:cxn>
                <a:cxn ang="0">
                  <a:pos x="T8" y="T9"/>
                </a:cxn>
              </a:cxnLst>
              <a:rect l="0" t="0" r="r" b="b"/>
              <a:pathLst>
                <a:path w="4" h="23">
                  <a:moveTo>
                    <a:pt x="0" y="3"/>
                  </a:moveTo>
                  <a:cubicBezTo>
                    <a:pt x="0" y="20"/>
                    <a:pt x="0" y="20"/>
                    <a:pt x="0" y="20"/>
                  </a:cubicBezTo>
                  <a:cubicBezTo>
                    <a:pt x="0" y="23"/>
                    <a:pt x="4" y="23"/>
                    <a:pt x="4" y="20"/>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66" name="Freeform 9"/>
            <p:cNvSpPr/>
            <p:nvPr/>
          </p:nvSpPr>
          <p:spPr bwMode="auto">
            <a:xfrm>
              <a:off x="220" y="524"/>
              <a:ext cx="14" cy="57"/>
            </a:xfrm>
            <a:custGeom>
              <a:avLst/>
              <a:gdLst>
                <a:gd name="T0" fmla="*/ 0 w 4"/>
                <a:gd name="T1" fmla="*/ 3 h 19"/>
                <a:gd name="T2" fmla="*/ 0 w 4"/>
                <a:gd name="T3" fmla="*/ 16 h 19"/>
                <a:gd name="T4" fmla="*/ 4 w 4"/>
                <a:gd name="T5" fmla="*/ 16 h 19"/>
                <a:gd name="T6" fmla="*/ 4 w 4"/>
                <a:gd name="T7" fmla="*/ 3 h 19"/>
                <a:gd name="T8" fmla="*/ 0 w 4"/>
                <a:gd name="T9" fmla="*/ 3 h 19"/>
              </a:gdLst>
              <a:ahLst/>
              <a:cxnLst>
                <a:cxn ang="0">
                  <a:pos x="T0" y="T1"/>
                </a:cxn>
                <a:cxn ang="0">
                  <a:pos x="T2" y="T3"/>
                </a:cxn>
                <a:cxn ang="0">
                  <a:pos x="T4" y="T5"/>
                </a:cxn>
                <a:cxn ang="0">
                  <a:pos x="T6" y="T7"/>
                </a:cxn>
                <a:cxn ang="0">
                  <a:pos x="T8" y="T9"/>
                </a:cxn>
              </a:cxnLst>
              <a:rect l="0" t="0" r="r" b="b"/>
              <a:pathLst>
                <a:path w="4" h="19">
                  <a:moveTo>
                    <a:pt x="0" y="3"/>
                  </a:moveTo>
                  <a:cubicBezTo>
                    <a:pt x="0" y="16"/>
                    <a:pt x="0" y="16"/>
                    <a:pt x="0" y="16"/>
                  </a:cubicBezTo>
                  <a:cubicBezTo>
                    <a:pt x="0" y="19"/>
                    <a:pt x="4" y="19"/>
                    <a:pt x="4" y="16"/>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67" name="Freeform 10"/>
            <p:cNvSpPr/>
            <p:nvPr/>
          </p:nvSpPr>
          <p:spPr bwMode="auto">
            <a:xfrm>
              <a:off x="220" y="605"/>
              <a:ext cx="14" cy="65"/>
            </a:xfrm>
            <a:custGeom>
              <a:avLst/>
              <a:gdLst>
                <a:gd name="T0" fmla="*/ 0 w 4"/>
                <a:gd name="T1" fmla="*/ 3 h 22"/>
                <a:gd name="T2" fmla="*/ 0 w 4"/>
                <a:gd name="T3" fmla="*/ 19 h 22"/>
                <a:gd name="T4" fmla="*/ 4 w 4"/>
                <a:gd name="T5" fmla="*/ 19 h 22"/>
                <a:gd name="T6" fmla="*/ 4 w 4"/>
                <a:gd name="T7" fmla="*/ 3 h 22"/>
                <a:gd name="T8" fmla="*/ 0 w 4"/>
                <a:gd name="T9" fmla="*/ 3 h 22"/>
              </a:gdLst>
              <a:ahLst/>
              <a:cxnLst>
                <a:cxn ang="0">
                  <a:pos x="T0" y="T1"/>
                </a:cxn>
                <a:cxn ang="0">
                  <a:pos x="T2" y="T3"/>
                </a:cxn>
                <a:cxn ang="0">
                  <a:pos x="T4" y="T5"/>
                </a:cxn>
                <a:cxn ang="0">
                  <a:pos x="T6" y="T7"/>
                </a:cxn>
                <a:cxn ang="0">
                  <a:pos x="T8" y="T9"/>
                </a:cxn>
              </a:cxnLst>
              <a:rect l="0" t="0" r="r" b="b"/>
              <a:pathLst>
                <a:path w="4" h="22">
                  <a:moveTo>
                    <a:pt x="0" y="3"/>
                  </a:moveTo>
                  <a:cubicBezTo>
                    <a:pt x="0" y="19"/>
                    <a:pt x="0" y="19"/>
                    <a:pt x="0" y="19"/>
                  </a:cubicBezTo>
                  <a:cubicBezTo>
                    <a:pt x="0" y="22"/>
                    <a:pt x="4" y="22"/>
                    <a:pt x="4" y="19"/>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68" name="Freeform 11"/>
            <p:cNvSpPr/>
            <p:nvPr/>
          </p:nvSpPr>
          <p:spPr bwMode="auto">
            <a:xfrm>
              <a:off x="213" y="688"/>
              <a:ext cx="28" cy="80"/>
            </a:xfrm>
            <a:custGeom>
              <a:avLst/>
              <a:gdLst>
                <a:gd name="T0" fmla="*/ 5 w 8"/>
                <a:gd name="T1" fmla="*/ 3 h 27"/>
                <a:gd name="T2" fmla="*/ 1 w 8"/>
                <a:gd name="T3" fmla="*/ 4 h 27"/>
                <a:gd name="T4" fmla="*/ 3 w 8"/>
                <a:gd name="T5" fmla="*/ 24 h 27"/>
                <a:gd name="T6" fmla="*/ 7 w 8"/>
                <a:gd name="T7" fmla="*/ 23 h 27"/>
                <a:gd name="T8" fmla="*/ 5 w 8"/>
                <a:gd name="T9" fmla="*/ 3 h 27"/>
              </a:gdLst>
              <a:ahLst/>
              <a:cxnLst>
                <a:cxn ang="0">
                  <a:pos x="T0" y="T1"/>
                </a:cxn>
                <a:cxn ang="0">
                  <a:pos x="T2" y="T3"/>
                </a:cxn>
                <a:cxn ang="0">
                  <a:pos x="T4" y="T5"/>
                </a:cxn>
                <a:cxn ang="0">
                  <a:pos x="T6" y="T7"/>
                </a:cxn>
                <a:cxn ang="0">
                  <a:pos x="T8" y="T9"/>
                </a:cxn>
              </a:cxnLst>
              <a:rect l="0" t="0" r="r" b="b"/>
              <a:pathLst>
                <a:path w="8" h="27">
                  <a:moveTo>
                    <a:pt x="5" y="3"/>
                  </a:moveTo>
                  <a:cubicBezTo>
                    <a:pt x="5" y="0"/>
                    <a:pt x="0" y="1"/>
                    <a:pt x="1" y="4"/>
                  </a:cubicBezTo>
                  <a:cubicBezTo>
                    <a:pt x="2" y="11"/>
                    <a:pt x="1" y="18"/>
                    <a:pt x="3" y="24"/>
                  </a:cubicBezTo>
                  <a:cubicBezTo>
                    <a:pt x="3" y="27"/>
                    <a:pt x="8" y="26"/>
                    <a:pt x="7" y="23"/>
                  </a:cubicBezTo>
                  <a:cubicBezTo>
                    <a:pt x="6" y="16"/>
                    <a:pt x="6" y="10"/>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69" name="Freeform 12"/>
            <p:cNvSpPr/>
            <p:nvPr/>
          </p:nvSpPr>
          <p:spPr bwMode="auto">
            <a:xfrm>
              <a:off x="213" y="792"/>
              <a:ext cx="28" cy="74"/>
            </a:xfrm>
            <a:custGeom>
              <a:avLst/>
              <a:gdLst>
                <a:gd name="T0" fmla="*/ 3 w 8"/>
                <a:gd name="T1" fmla="*/ 3 h 25"/>
                <a:gd name="T2" fmla="*/ 1 w 8"/>
                <a:gd name="T3" fmla="*/ 21 h 25"/>
                <a:gd name="T4" fmla="*/ 5 w 8"/>
                <a:gd name="T5" fmla="*/ 22 h 25"/>
                <a:gd name="T6" fmla="*/ 7 w 8"/>
                <a:gd name="T7" fmla="*/ 4 h 25"/>
                <a:gd name="T8" fmla="*/ 3 w 8"/>
                <a:gd name="T9" fmla="*/ 3 h 25"/>
              </a:gdLst>
              <a:ahLst/>
              <a:cxnLst>
                <a:cxn ang="0">
                  <a:pos x="T0" y="T1"/>
                </a:cxn>
                <a:cxn ang="0">
                  <a:pos x="T2" y="T3"/>
                </a:cxn>
                <a:cxn ang="0">
                  <a:pos x="T4" y="T5"/>
                </a:cxn>
                <a:cxn ang="0">
                  <a:pos x="T6" y="T7"/>
                </a:cxn>
                <a:cxn ang="0">
                  <a:pos x="T8" y="T9"/>
                </a:cxn>
              </a:cxnLst>
              <a:rect l="0" t="0" r="r" b="b"/>
              <a:pathLst>
                <a:path w="8" h="25">
                  <a:moveTo>
                    <a:pt x="3" y="3"/>
                  </a:moveTo>
                  <a:cubicBezTo>
                    <a:pt x="2" y="9"/>
                    <a:pt x="2" y="15"/>
                    <a:pt x="1" y="21"/>
                  </a:cubicBezTo>
                  <a:cubicBezTo>
                    <a:pt x="0" y="24"/>
                    <a:pt x="4" y="25"/>
                    <a:pt x="5" y="22"/>
                  </a:cubicBezTo>
                  <a:cubicBezTo>
                    <a:pt x="6" y="16"/>
                    <a:pt x="6" y="10"/>
                    <a:pt x="7" y="4"/>
                  </a:cubicBezTo>
                  <a:cubicBezTo>
                    <a:pt x="8" y="1"/>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70" name="Freeform 13"/>
            <p:cNvSpPr/>
            <p:nvPr/>
          </p:nvSpPr>
          <p:spPr bwMode="auto">
            <a:xfrm>
              <a:off x="213" y="887"/>
              <a:ext cx="21" cy="74"/>
            </a:xfrm>
            <a:custGeom>
              <a:avLst/>
              <a:gdLst>
                <a:gd name="T0" fmla="*/ 2 w 6"/>
                <a:gd name="T1" fmla="*/ 3 h 25"/>
                <a:gd name="T2" fmla="*/ 0 w 6"/>
                <a:gd name="T3" fmla="*/ 22 h 25"/>
                <a:gd name="T4" fmla="*/ 5 w 6"/>
                <a:gd name="T5" fmla="*/ 22 h 25"/>
                <a:gd name="T6" fmla="*/ 6 w 6"/>
                <a:gd name="T7" fmla="*/ 3 h 25"/>
                <a:gd name="T8" fmla="*/ 2 w 6"/>
                <a:gd name="T9" fmla="*/ 3 h 25"/>
              </a:gdLst>
              <a:ahLst/>
              <a:cxnLst>
                <a:cxn ang="0">
                  <a:pos x="T0" y="T1"/>
                </a:cxn>
                <a:cxn ang="0">
                  <a:pos x="T2" y="T3"/>
                </a:cxn>
                <a:cxn ang="0">
                  <a:pos x="T4" y="T5"/>
                </a:cxn>
                <a:cxn ang="0">
                  <a:pos x="T6" y="T7"/>
                </a:cxn>
                <a:cxn ang="0">
                  <a:pos x="T8" y="T9"/>
                </a:cxn>
              </a:cxnLst>
              <a:rect l="0" t="0" r="r" b="b"/>
              <a:pathLst>
                <a:path w="6" h="25">
                  <a:moveTo>
                    <a:pt x="2" y="3"/>
                  </a:moveTo>
                  <a:cubicBezTo>
                    <a:pt x="1" y="9"/>
                    <a:pt x="1" y="16"/>
                    <a:pt x="0" y="22"/>
                  </a:cubicBezTo>
                  <a:cubicBezTo>
                    <a:pt x="0" y="25"/>
                    <a:pt x="5" y="25"/>
                    <a:pt x="5" y="22"/>
                  </a:cubicBezTo>
                  <a:cubicBezTo>
                    <a:pt x="5" y="16"/>
                    <a:pt x="6" y="9"/>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71" name="Freeform 14"/>
            <p:cNvSpPr/>
            <p:nvPr/>
          </p:nvSpPr>
          <p:spPr bwMode="auto">
            <a:xfrm>
              <a:off x="213" y="981"/>
              <a:ext cx="25" cy="75"/>
            </a:xfrm>
            <a:custGeom>
              <a:avLst/>
              <a:gdLst>
                <a:gd name="T0" fmla="*/ 3 w 7"/>
                <a:gd name="T1" fmla="*/ 3 h 25"/>
                <a:gd name="T2" fmla="*/ 2 w 7"/>
                <a:gd name="T3" fmla="*/ 13 h 25"/>
                <a:gd name="T4" fmla="*/ 2 w 7"/>
                <a:gd name="T5" fmla="*/ 18 h 25"/>
                <a:gd name="T6" fmla="*/ 2 w 7"/>
                <a:gd name="T7" fmla="*/ 20 h 25"/>
                <a:gd name="T8" fmla="*/ 2 w 7"/>
                <a:gd name="T9" fmla="*/ 20 h 25"/>
                <a:gd name="T10" fmla="*/ 5 w 7"/>
                <a:gd name="T11" fmla="*/ 24 h 25"/>
                <a:gd name="T12" fmla="*/ 7 w 7"/>
                <a:gd name="T13" fmla="*/ 16 h 25"/>
                <a:gd name="T14" fmla="*/ 7 w 7"/>
                <a:gd name="T15" fmla="*/ 3 h 25"/>
                <a:gd name="T16" fmla="*/ 3 w 7"/>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3" y="3"/>
                  </a:moveTo>
                  <a:cubicBezTo>
                    <a:pt x="3" y="6"/>
                    <a:pt x="3" y="9"/>
                    <a:pt x="2" y="13"/>
                  </a:cubicBezTo>
                  <a:cubicBezTo>
                    <a:pt x="2" y="14"/>
                    <a:pt x="2" y="16"/>
                    <a:pt x="2" y="18"/>
                  </a:cubicBezTo>
                  <a:cubicBezTo>
                    <a:pt x="2" y="19"/>
                    <a:pt x="2" y="19"/>
                    <a:pt x="2" y="20"/>
                  </a:cubicBezTo>
                  <a:cubicBezTo>
                    <a:pt x="2" y="20"/>
                    <a:pt x="2" y="20"/>
                    <a:pt x="2" y="20"/>
                  </a:cubicBezTo>
                  <a:cubicBezTo>
                    <a:pt x="0" y="22"/>
                    <a:pt x="3" y="25"/>
                    <a:pt x="5" y="24"/>
                  </a:cubicBezTo>
                  <a:cubicBezTo>
                    <a:pt x="7" y="23"/>
                    <a:pt x="7" y="18"/>
                    <a:pt x="7" y="16"/>
                  </a:cubicBezTo>
                  <a:cubicBezTo>
                    <a:pt x="7" y="12"/>
                    <a:pt x="7" y="7"/>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72" name="Freeform 15"/>
            <p:cNvSpPr/>
            <p:nvPr/>
          </p:nvSpPr>
          <p:spPr bwMode="auto">
            <a:xfrm>
              <a:off x="206" y="1079"/>
              <a:ext cx="28" cy="75"/>
            </a:xfrm>
            <a:custGeom>
              <a:avLst/>
              <a:gdLst>
                <a:gd name="T0" fmla="*/ 7 w 8"/>
                <a:gd name="T1" fmla="*/ 18 h 25"/>
                <a:gd name="T2" fmla="*/ 6 w 8"/>
                <a:gd name="T3" fmla="*/ 10 h 25"/>
                <a:gd name="T4" fmla="*/ 6 w 8"/>
                <a:gd name="T5" fmla="*/ 6 h 25"/>
                <a:gd name="T6" fmla="*/ 6 w 8"/>
                <a:gd name="T7" fmla="*/ 5 h 25"/>
                <a:gd name="T8" fmla="*/ 2 w 8"/>
                <a:gd name="T9" fmla="*/ 2 h 25"/>
                <a:gd name="T10" fmla="*/ 2 w 8"/>
                <a:gd name="T11" fmla="*/ 12 h 25"/>
                <a:gd name="T12" fmla="*/ 2 w 8"/>
                <a:gd name="T13" fmla="*/ 18 h 25"/>
                <a:gd name="T14" fmla="*/ 3 w 8"/>
                <a:gd name="T15" fmla="*/ 19 h 25"/>
                <a:gd name="T16" fmla="*/ 2 w 8"/>
                <a:gd name="T17" fmla="*/ 23 h 25"/>
                <a:gd name="T18" fmla="*/ 6 w 8"/>
                <a:gd name="T19" fmla="*/ 24 h 25"/>
                <a:gd name="T20" fmla="*/ 7 w 8"/>
                <a:gd name="T2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25">
                  <a:moveTo>
                    <a:pt x="7" y="18"/>
                  </a:moveTo>
                  <a:cubicBezTo>
                    <a:pt x="7" y="15"/>
                    <a:pt x="7" y="13"/>
                    <a:pt x="6" y="10"/>
                  </a:cubicBezTo>
                  <a:cubicBezTo>
                    <a:pt x="6" y="8"/>
                    <a:pt x="6" y="7"/>
                    <a:pt x="6" y="6"/>
                  </a:cubicBezTo>
                  <a:cubicBezTo>
                    <a:pt x="6" y="5"/>
                    <a:pt x="6" y="4"/>
                    <a:pt x="6" y="5"/>
                  </a:cubicBezTo>
                  <a:cubicBezTo>
                    <a:pt x="7" y="2"/>
                    <a:pt x="3" y="0"/>
                    <a:pt x="2" y="2"/>
                  </a:cubicBezTo>
                  <a:cubicBezTo>
                    <a:pt x="0" y="5"/>
                    <a:pt x="2" y="9"/>
                    <a:pt x="2" y="12"/>
                  </a:cubicBezTo>
                  <a:cubicBezTo>
                    <a:pt x="2" y="14"/>
                    <a:pt x="2" y="16"/>
                    <a:pt x="2" y="18"/>
                  </a:cubicBezTo>
                  <a:cubicBezTo>
                    <a:pt x="3" y="18"/>
                    <a:pt x="3" y="19"/>
                    <a:pt x="3" y="19"/>
                  </a:cubicBezTo>
                  <a:cubicBezTo>
                    <a:pt x="2" y="20"/>
                    <a:pt x="1" y="21"/>
                    <a:pt x="2" y="23"/>
                  </a:cubicBezTo>
                  <a:cubicBezTo>
                    <a:pt x="3" y="24"/>
                    <a:pt x="5" y="25"/>
                    <a:pt x="6" y="24"/>
                  </a:cubicBezTo>
                  <a:cubicBezTo>
                    <a:pt x="8" y="22"/>
                    <a:pt x="7" y="20"/>
                    <a:pt x="7" y="1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73" name="Freeform 16"/>
            <p:cNvSpPr/>
            <p:nvPr/>
          </p:nvSpPr>
          <p:spPr bwMode="auto">
            <a:xfrm>
              <a:off x="213" y="1189"/>
              <a:ext cx="28" cy="101"/>
            </a:xfrm>
            <a:custGeom>
              <a:avLst/>
              <a:gdLst>
                <a:gd name="T0" fmla="*/ 7 w 8"/>
                <a:gd name="T1" fmla="*/ 30 h 34"/>
                <a:gd name="T2" fmla="*/ 6 w 8"/>
                <a:gd name="T3" fmla="*/ 3 h 34"/>
                <a:gd name="T4" fmla="*/ 2 w 8"/>
                <a:gd name="T5" fmla="*/ 3 h 34"/>
                <a:gd name="T6" fmla="*/ 2 w 8"/>
                <a:gd name="T7" fmla="*/ 25 h 34"/>
                <a:gd name="T8" fmla="*/ 1 w 8"/>
                <a:gd name="T9" fmla="*/ 28 h 34"/>
                <a:gd name="T10" fmla="*/ 3 w 8"/>
                <a:gd name="T11" fmla="*/ 32 h 34"/>
                <a:gd name="T12" fmla="*/ 7 w 8"/>
                <a:gd name="T13" fmla="*/ 30 h 34"/>
              </a:gdLst>
              <a:ahLst/>
              <a:cxnLst>
                <a:cxn ang="0">
                  <a:pos x="T0" y="T1"/>
                </a:cxn>
                <a:cxn ang="0">
                  <a:pos x="T2" y="T3"/>
                </a:cxn>
                <a:cxn ang="0">
                  <a:pos x="T4" y="T5"/>
                </a:cxn>
                <a:cxn ang="0">
                  <a:pos x="T6" y="T7"/>
                </a:cxn>
                <a:cxn ang="0">
                  <a:pos x="T8" y="T9"/>
                </a:cxn>
                <a:cxn ang="0">
                  <a:pos x="T10" y="T11"/>
                </a:cxn>
                <a:cxn ang="0">
                  <a:pos x="T12" y="T13"/>
                </a:cxn>
              </a:cxnLst>
              <a:rect l="0" t="0" r="r" b="b"/>
              <a:pathLst>
                <a:path w="8" h="34">
                  <a:moveTo>
                    <a:pt x="7" y="30"/>
                  </a:moveTo>
                  <a:cubicBezTo>
                    <a:pt x="5" y="21"/>
                    <a:pt x="6" y="12"/>
                    <a:pt x="6" y="3"/>
                  </a:cubicBezTo>
                  <a:cubicBezTo>
                    <a:pt x="6" y="0"/>
                    <a:pt x="2" y="0"/>
                    <a:pt x="2" y="3"/>
                  </a:cubicBezTo>
                  <a:cubicBezTo>
                    <a:pt x="1" y="10"/>
                    <a:pt x="1" y="18"/>
                    <a:pt x="2" y="25"/>
                  </a:cubicBezTo>
                  <a:cubicBezTo>
                    <a:pt x="1" y="25"/>
                    <a:pt x="0" y="26"/>
                    <a:pt x="1" y="28"/>
                  </a:cubicBezTo>
                  <a:cubicBezTo>
                    <a:pt x="2" y="29"/>
                    <a:pt x="2" y="31"/>
                    <a:pt x="3" y="32"/>
                  </a:cubicBezTo>
                  <a:cubicBezTo>
                    <a:pt x="5" y="34"/>
                    <a:pt x="8" y="32"/>
                    <a:pt x="7" y="3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74" name="Freeform 17"/>
            <p:cNvSpPr/>
            <p:nvPr/>
          </p:nvSpPr>
          <p:spPr bwMode="auto">
            <a:xfrm>
              <a:off x="213" y="1323"/>
              <a:ext cx="21" cy="59"/>
            </a:xfrm>
            <a:custGeom>
              <a:avLst/>
              <a:gdLst>
                <a:gd name="T0" fmla="*/ 2 w 6"/>
                <a:gd name="T1" fmla="*/ 3 h 20"/>
                <a:gd name="T2" fmla="*/ 0 w 6"/>
                <a:gd name="T3" fmla="*/ 17 h 20"/>
                <a:gd name="T4" fmla="*/ 5 w 6"/>
                <a:gd name="T5" fmla="*/ 17 h 20"/>
                <a:gd name="T6" fmla="*/ 6 w 6"/>
                <a:gd name="T7" fmla="*/ 3 h 20"/>
                <a:gd name="T8" fmla="*/ 2 w 6"/>
                <a:gd name="T9" fmla="*/ 3 h 20"/>
              </a:gdLst>
              <a:ahLst/>
              <a:cxnLst>
                <a:cxn ang="0">
                  <a:pos x="T0" y="T1"/>
                </a:cxn>
                <a:cxn ang="0">
                  <a:pos x="T2" y="T3"/>
                </a:cxn>
                <a:cxn ang="0">
                  <a:pos x="T4" y="T5"/>
                </a:cxn>
                <a:cxn ang="0">
                  <a:pos x="T6" y="T7"/>
                </a:cxn>
                <a:cxn ang="0">
                  <a:pos x="T8" y="T9"/>
                </a:cxn>
              </a:cxnLst>
              <a:rect l="0" t="0" r="r" b="b"/>
              <a:pathLst>
                <a:path w="6" h="20">
                  <a:moveTo>
                    <a:pt x="2" y="3"/>
                  </a:moveTo>
                  <a:cubicBezTo>
                    <a:pt x="1" y="8"/>
                    <a:pt x="1" y="12"/>
                    <a:pt x="0" y="17"/>
                  </a:cubicBezTo>
                  <a:cubicBezTo>
                    <a:pt x="0" y="20"/>
                    <a:pt x="5" y="20"/>
                    <a:pt x="5" y="17"/>
                  </a:cubicBezTo>
                  <a:cubicBezTo>
                    <a:pt x="5" y="12"/>
                    <a:pt x="6" y="8"/>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75" name="Freeform 18"/>
            <p:cNvSpPr/>
            <p:nvPr/>
          </p:nvSpPr>
          <p:spPr bwMode="auto">
            <a:xfrm>
              <a:off x="210" y="1415"/>
              <a:ext cx="24" cy="83"/>
            </a:xfrm>
            <a:custGeom>
              <a:avLst/>
              <a:gdLst>
                <a:gd name="T0" fmla="*/ 5 w 7"/>
                <a:gd name="T1" fmla="*/ 3 h 28"/>
                <a:gd name="T2" fmla="*/ 0 w 7"/>
                <a:gd name="T3" fmla="*/ 3 h 28"/>
                <a:gd name="T4" fmla="*/ 3 w 7"/>
                <a:gd name="T5" fmla="*/ 25 h 28"/>
                <a:gd name="T6" fmla="*/ 7 w 7"/>
                <a:gd name="T7" fmla="*/ 25 h 28"/>
                <a:gd name="T8" fmla="*/ 5 w 7"/>
                <a:gd name="T9" fmla="*/ 3 h 28"/>
              </a:gdLst>
              <a:ahLst/>
              <a:cxnLst>
                <a:cxn ang="0">
                  <a:pos x="T0" y="T1"/>
                </a:cxn>
                <a:cxn ang="0">
                  <a:pos x="T2" y="T3"/>
                </a:cxn>
                <a:cxn ang="0">
                  <a:pos x="T4" y="T5"/>
                </a:cxn>
                <a:cxn ang="0">
                  <a:pos x="T6" y="T7"/>
                </a:cxn>
                <a:cxn ang="0">
                  <a:pos x="T8" y="T9"/>
                </a:cxn>
              </a:cxnLst>
              <a:rect l="0" t="0" r="r" b="b"/>
              <a:pathLst>
                <a:path w="7" h="28">
                  <a:moveTo>
                    <a:pt x="5" y="3"/>
                  </a:moveTo>
                  <a:cubicBezTo>
                    <a:pt x="5" y="0"/>
                    <a:pt x="0" y="0"/>
                    <a:pt x="0" y="3"/>
                  </a:cubicBezTo>
                  <a:cubicBezTo>
                    <a:pt x="1" y="11"/>
                    <a:pt x="2" y="18"/>
                    <a:pt x="3" y="25"/>
                  </a:cubicBezTo>
                  <a:cubicBezTo>
                    <a:pt x="3" y="28"/>
                    <a:pt x="7" y="28"/>
                    <a:pt x="7" y="25"/>
                  </a:cubicBezTo>
                  <a:cubicBezTo>
                    <a:pt x="6" y="18"/>
                    <a:pt x="6" y="11"/>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76" name="Freeform 19"/>
            <p:cNvSpPr/>
            <p:nvPr/>
          </p:nvSpPr>
          <p:spPr bwMode="auto">
            <a:xfrm>
              <a:off x="224" y="1530"/>
              <a:ext cx="21" cy="92"/>
            </a:xfrm>
            <a:custGeom>
              <a:avLst/>
              <a:gdLst>
                <a:gd name="T0" fmla="*/ 4 w 6"/>
                <a:gd name="T1" fmla="*/ 3 h 31"/>
                <a:gd name="T2" fmla="*/ 0 w 6"/>
                <a:gd name="T3" fmla="*/ 3 h 31"/>
                <a:gd name="T4" fmla="*/ 1 w 6"/>
                <a:gd name="T5" fmla="*/ 29 h 31"/>
                <a:gd name="T6" fmla="*/ 5 w 6"/>
                <a:gd name="T7" fmla="*/ 29 h 31"/>
                <a:gd name="T8" fmla="*/ 4 w 6"/>
                <a:gd name="T9" fmla="*/ 3 h 31"/>
              </a:gdLst>
              <a:ahLst/>
              <a:cxnLst>
                <a:cxn ang="0">
                  <a:pos x="T0" y="T1"/>
                </a:cxn>
                <a:cxn ang="0">
                  <a:pos x="T2" y="T3"/>
                </a:cxn>
                <a:cxn ang="0">
                  <a:pos x="T4" y="T5"/>
                </a:cxn>
                <a:cxn ang="0">
                  <a:pos x="T6" y="T7"/>
                </a:cxn>
                <a:cxn ang="0">
                  <a:pos x="T8" y="T9"/>
                </a:cxn>
              </a:cxnLst>
              <a:rect l="0" t="0" r="r" b="b"/>
              <a:pathLst>
                <a:path w="6" h="31">
                  <a:moveTo>
                    <a:pt x="4" y="3"/>
                  </a:moveTo>
                  <a:cubicBezTo>
                    <a:pt x="4" y="0"/>
                    <a:pt x="0" y="0"/>
                    <a:pt x="0" y="3"/>
                  </a:cubicBezTo>
                  <a:cubicBezTo>
                    <a:pt x="0" y="12"/>
                    <a:pt x="0" y="20"/>
                    <a:pt x="1" y="29"/>
                  </a:cubicBezTo>
                  <a:cubicBezTo>
                    <a:pt x="1" y="31"/>
                    <a:pt x="6" y="31"/>
                    <a:pt x="5" y="29"/>
                  </a:cubicBezTo>
                  <a:cubicBezTo>
                    <a:pt x="4" y="20"/>
                    <a:pt x="4" y="12"/>
                    <a:pt x="4"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77" name="Freeform 20"/>
            <p:cNvSpPr/>
            <p:nvPr/>
          </p:nvSpPr>
          <p:spPr bwMode="auto">
            <a:xfrm>
              <a:off x="220" y="1664"/>
              <a:ext cx="18" cy="80"/>
            </a:xfrm>
            <a:custGeom>
              <a:avLst/>
              <a:gdLst>
                <a:gd name="T0" fmla="*/ 4 w 5"/>
                <a:gd name="T1" fmla="*/ 24 h 27"/>
                <a:gd name="T2" fmla="*/ 4 w 5"/>
                <a:gd name="T3" fmla="*/ 24 h 27"/>
                <a:gd name="T4" fmla="*/ 5 w 5"/>
                <a:gd name="T5" fmla="*/ 3 h 27"/>
                <a:gd name="T6" fmla="*/ 1 w 5"/>
                <a:gd name="T7" fmla="*/ 3 h 27"/>
                <a:gd name="T8" fmla="*/ 0 w 5"/>
                <a:gd name="T9" fmla="*/ 14 h 27"/>
                <a:gd name="T10" fmla="*/ 0 w 5"/>
                <a:gd name="T11" fmla="*/ 20 h 27"/>
                <a:gd name="T12" fmla="*/ 0 w 5"/>
                <a:gd name="T13" fmla="*/ 23 h 27"/>
                <a:gd name="T14" fmla="*/ 0 w 5"/>
                <a:gd name="T15" fmla="*/ 24 h 27"/>
                <a:gd name="T16" fmla="*/ 0 w 5"/>
                <a:gd name="T17" fmla="*/ 24 h 27"/>
                <a:gd name="T18" fmla="*/ 4 w 5"/>
                <a:gd name="T19" fmla="*/ 24 h 27"/>
                <a:gd name="T20" fmla="*/ 4 w 5"/>
                <a:gd name="T21" fmla="*/ 24 h 27"/>
                <a:gd name="T22" fmla="*/ 4 w 5"/>
                <a:gd name="T23" fmla="*/ 24 h 27"/>
                <a:gd name="T24" fmla="*/ 4 w 5"/>
                <a:gd name="T2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7">
                  <a:moveTo>
                    <a:pt x="4" y="24"/>
                  </a:moveTo>
                  <a:cubicBezTo>
                    <a:pt x="4" y="24"/>
                    <a:pt x="4" y="24"/>
                    <a:pt x="4" y="24"/>
                  </a:cubicBezTo>
                  <a:cubicBezTo>
                    <a:pt x="5" y="17"/>
                    <a:pt x="5" y="9"/>
                    <a:pt x="5" y="3"/>
                  </a:cubicBezTo>
                  <a:cubicBezTo>
                    <a:pt x="5" y="0"/>
                    <a:pt x="1" y="0"/>
                    <a:pt x="1" y="3"/>
                  </a:cubicBezTo>
                  <a:cubicBezTo>
                    <a:pt x="1" y="6"/>
                    <a:pt x="0" y="10"/>
                    <a:pt x="0" y="14"/>
                  </a:cubicBezTo>
                  <a:cubicBezTo>
                    <a:pt x="0" y="16"/>
                    <a:pt x="0" y="18"/>
                    <a:pt x="0" y="20"/>
                  </a:cubicBezTo>
                  <a:cubicBezTo>
                    <a:pt x="0" y="21"/>
                    <a:pt x="0" y="23"/>
                    <a:pt x="0" y="23"/>
                  </a:cubicBezTo>
                  <a:cubicBezTo>
                    <a:pt x="0" y="23"/>
                    <a:pt x="0" y="23"/>
                    <a:pt x="0" y="24"/>
                  </a:cubicBezTo>
                  <a:cubicBezTo>
                    <a:pt x="0" y="24"/>
                    <a:pt x="0" y="24"/>
                    <a:pt x="0" y="24"/>
                  </a:cubicBezTo>
                  <a:cubicBezTo>
                    <a:pt x="0" y="26"/>
                    <a:pt x="4" y="27"/>
                    <a:pt x="4" y="24"/>
                  </a:cubicBezTo>
                  <a:cubicBezTo>
                    <a:pt x="4" y="24"/>
                    <a:pt x="4" y="24"/>
                    <a:pt x="4" y="24"/>
                  </a:cubicBezTo>
                  <a:cubicBezTo>
                    <a:pt x="4" y="24"/>
                    <a:pt x="4" y="24"/>
                    <a:pt x="4" y="24"/>
                  </a:cubicBezTo>
                  <a:cubicBezTo>
                    <a:pt x="4" y="24"/>
                    <a:pt x="4" y="24"/>
                    <a:pt x="4" y="2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78" name="Freeform 21"/>
            <p:cNvSpPr/>
            <p:nvPr/>
          </p:nvSpPr>
          <p:spPr bwMode="auto">
            <a:xfrm>
              <a:off x="206" y="1762"/>
              <a:ext cx="21" cy="101"/>
            </a:xfrm>
            <a:custGeom>
              <a:avLst/>
              <a:gdLst>
                <a:gd name="T0" fmla="*/ 1 w 6"/>
                <a:gd name="T1" fmla="*/ 3 h 34"/>
                <a:gd name="T2" fmla="*/ 1 w 6"/>
                <a:gd name="T3" fmla="*/ 23 h 34"/>
                <a:gd name="T4" fmla="*/ 0 w 6"/>
                <a:gd name="T5" fmla="*/ 25 h 34"/>
                <a:gd name="T6" fmla="*/ 1 w 6"/>
                <a:gd name="T7" fmla="*/ 31 h 34"/>
                <a:gd name="T8" fmla="*/ 6 w 6"/>
                <a:gd name="T9" fmla="*/ 31 h 34"/>
                <a:gd name="T10" fmla="*/ 6 w 6"/>
                <a:gd name="T11" fmla="*/ 3 h 34"/>
                <a:gd name="T12" fmla="*/ 1 w 6"/>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 h="34">
                  <a:moveTo>
                    <a:pt x="1" y="3"/>
                  </a:moveTo>
                  <a:cubicBezTo>
                    <a:pt x="1" y="23"/>
                    <a:pt x="1" y="23"/>
                    <a:pt x="1" y="23"/>
                  </a:cubicBezTo>
                  <a:cubicBezTo>
                    <a:pt x="1" y="24"/>
                    <a:pt x="0" y="24"/>
                    <a:pt x="0" y="25"/>
                  </a:cubicBezTo>
                  <a:cubicBezTo>
                    <a:pt x="1" y="27"/>
                    <a:pt x="1" y="29"/>
                    <a:pt x="1" y="31"/>
                  </a:cubicBezTo>
                  <a:cubicBezTo>
                    <a:pt x="2" y="34"/>
                    <a:pt x="6" y="34"/>
                    <a:pt x="6" y="31"/>
                  </a:cubicBezTo>
                  <a:cubicBezTo>
                    <a:pt x="6" y="3"/>
                    <a:pt x="6" y="3"/>
                    <a:pt x="6" y="3"/>
                  </a:cubicBezTo>
                  <a:cubicBezTo>
                    <a:pt x="6" y="0"/>
                    <a:pt x="1" y="0"/>
                    <a:pt x="1"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79" name="Freeform 22"/>
            <p:cNvSpPr/>
            <p:nvPr/>
          </p:nvSpPr>
          <p:spPr bwMode="auto">
            <a:xfrm>
              <a:off x="213" y="1893"/>
              <a:ext cx="25" cy="86"/>
            </a:xfrm>
            <a:custGeom>
              <a:avLst/>
              <a:gdLst>
                <a:gd name="T0" fmla="*/ 6 w 7"/>
                <a:gd name="T1" fmla="*/ 25 h 29"/>
                <a:gd name="T2" fmla="*/ 5 w 7"/>
                <a:gd name="T3" fmla="*/ 3 h 29"/>
                <a:gd name="T4" fmla="*/ 0 w 7"/>
                <a:gd name="T5" fmla="*/ 3 h 29"/>
                <a:gd name="T6" fmla="*/ 2 w 7"/>
                <a:gd name="T7" fmla="*/ 26 h 29"/>
                <a:gd name="T8" fmla="*/ 6 w 7"/>
                <a:gd name="T9" fmla="*/ 25 h 29"/>
              </a:gdLst>
              <a:ahLst/>
              <a:cxnLst>
                <a:cxn ang="0">
                  <a:pos x="T0" y="T1"/>
                </a:cxn>
                <a:cxn ang="0">
                  <a:pos x="T2" y="T3"/>
                </a:cxn>
                <a:cxn ang="0">
                  <a:pos x="T4" y="T5"/>
                </a:cxn>
                <a:cxn ang="0">
                  <a:pos x="T6" y="T7"/>
                </a:cxn>
                <a:cxn ang="0">
                  <a:pos x="T8" y="T9"/>
                </a:cxn>
              </a:cxnLst>
              <a:rect l="0" t="0" r="r" b="b"/>
              <a:pathLst>
                <a:path w="7" h="29">
                  <a:moveTo>
                    <a:pt x="6" y="25"/>
                  </a:moveTo>
                  <a:cubicBezTo>
                    <a:pt x="4" y="18"/>
                    <a:pt x="5" y="10"/>
                    <a:pt x="5" y="3"/>
                  </a:cubicBezTo>
                  <a:cubicBezTo>
                    <a:pt x="5" y="0"/>
                    <a:pt x="0" y="0"/>
                    <a:pt x="0" y="3"/>
                  </a:cubicBezTo>
                  <a:cubicBezTo>
                    <a:pt x="0" y="10"/>
                    <a:pt x="0" y="19"/>
                    <a:pt x="2" y="26"/>
                  </a:cubicBezTo>
                  <a:cubicBezTo>
                    <a:pt x="2" y="29"/>
                    <a:pt x="7" y="28"/>
                    <a:pt x="6" y="2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80" name="Freeform 23"/>
            <p:cNvSpPr/>
            <p:nvPr/>
          </p:nvSpPr>
          <p:spPr bwMode="auto">
            <a:xfrm>
              <a:off x="213" y="2008"/>
              <a:ext cx="18" cy="89"/>
            </a:xfrm>
            <a:custGeom>
              <a:avLst/>
              <a:gdLst>
                <a:gd name="T0" fmla="*/ 0 w 5"/>
                <a:gd name="T1" fmla="*/ 3 h 30"/>
                <a:gd name="T2" fmla="*/ 0 w 5"/>
                <a:gd name="T3" fmla="*/ 27 h 30"/>
                <a:gd name="T4" fmla="*/ 5 w 5"/>
                <a:gd name="T5" fmla="*/ 27 h 30"/>
                <a:gd name="T6" fmla="*/ 5 w 5"/>
                <a:gd name="T7" fmla="*/ 3 h 30"/>
                <a:gd name="T8" fmla="*/ 0 w 5"/>
                <a:gd name="T9" fmla="*/ 3 h 30"/>
              </a:gdLst>
              <a:ahLst/>
              <a:cxnLst>
                <a:cxn ang="0">
                  <a:pos x="T0" y="T1"/>
                </a:cxn>
                <a:cxn ang="0">
                  <a:pos x="T2" y="T3"/>
                </a:cxn>
                <a:cxn ang="0">
                  <a:pos x="T4" y="T5"/>
                </a:cxn>
                <a:cxn ang="0">
                  <a:pos x="T6" y="T7"/>
                </a:cxn>
                <a:cxn ang="0">
                  <a:pos x="T8" y="T9"/>
                </a:cxn>
              </a:cxnLst>
              <a:rect l="0" t="0" r="r" b="b"/>
              <a:pathLst>
                <a:path w="5" h="30">
                  <a:moveTo>
                    <a:pt x="0" y="3"/>
                  </a:moveTo>
                  <a:cubicBezTo>
                    <a:pt x="0" y="27"/>
                    <a:pt x="0" y="27"/>
                    <a:pt x="0" y="27"/>
                  </a:cubicBezTo>
                  <a:cubicBezTo>
                    <a:pt x="0" y="30"/>
                    <a:pt x="5" y="30"/>
                    <a:pt x="5" y="27"/>
                  </a:cubicBezTo>
                  <a:cubicBezTo>
                    <a:pt x="5" y="3"/>
                    <a:pt x="5" y="3"/>
                    <a:pt x="5" y="3"/>
                  </a:cubicBezTo>
                  <a:cubicBezTo>
                    <a:pt x="5"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81" name="Freeform 24"/>
            <p:cNvSpPr/>
            <p:nvPr/>
          </p:nvSpPr>
          <p:spPr bwMode="auto">
            <a:xfrm>
              <a:off x="217" y="2127"/>
              <a:ext cx="24" cy="89"/>
            </a:xfrm>
            <a:custGeom>
              <a:avLst/>
              <a:gdLst>
                <a:gd name="T0" fmla="*/ 6 w 7"/>
                <a:gd name="T1" fmla="*/ 26 h 30"/>
                <a:gd name="T2" fmla="*/ 5 w 7"/>
                <a:gd name="T3" fmla="*/ 3 h 30"/>
                <a:gd name="T4" fmla="*/ 1 w 7"/>
                <a:gd name="T5" fmla="*/ 3 h 30"/>
                <a:gd name="T6" fmla="*/ 2 w 7"/>
                <a:gd name="T7" fmla="*/ 27 h 30"/>
                <a:gd name="T8" fmla="*/ 6 w 7"/>
                <a:gd name="T9" fmla="*/ 26 h 30"/>
              </a:gdLst>
              <a:ahLst/>
              <a:cxnLst>
                <a:cxn ang="0">
                  <a:pos x="T0" y="T1"/>
                </a:cxn>
                <a:cxn ang="0">
                  <a:pos x="T2" y="T3"/>
                </a:cxn>
                <a:cxn ang="0">
                  <a:pos x="T4" y="T5"/>
                </a:cxn>
                <a:cxn ang="0">
                  <a:pos x="T6" y="T7"/>
                </a:cxn>
                <a:cxn ang="0">
                  <a:pos x="T8" y="T9"/>
                </a:cxn>
              </a:cxnLst>
              <a:rect l="0" t="0" r="r" b="b"/>
              <a:pathLst>
                <a:path w="7" h="30">
                  <a:moveTo>
                    <a:pt x="6" y="26"/>
                  </a:moveTo>
                  <a:cubicBezTo>
                    <a:pt x="4" y="19"/>
                    <a:pt x="5" y="10"/>
                    <a:pt x="5" y="3"/>
                  </a:cubicBezTo>
                  <a:cubicBezTo>
                    <a:pt x="5" y="0"/>
                    <a:pt x="1" y="0"/>
                    <a:pt x="1" y="3"/>
                  </a:cubicBezTo>
                  <a:cubicBezTo>
                    <a:pt x="1" y="11"/>
                    <a:pt x="0" y="20"/>
                    <a:pt x="2" y="27"/>
                  </a:cubicBezTo>
                  <a:cubicBezTo>
                    <a:pt x="2" y="30"/>
                    <a:pt x="7" y="29"/>
                    <a:pt x="6" y="2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82" name="Freeform 25"/>
            <p:cNvSpPr/>
            <p:nvPr/>
          </p:nvSpPr>
          <p:spPr bwMode="auto">
            <a:xfrm>
              <a:off x="224" y="2246"/>
              <a:ext cx="14" cy="109"/>
            </a:xfrm>
            <a:custGeom>
              <a:avLst/>
              <a:gdLst>
                <a:gd name="T0" fmla="*/ 0 w 4"/>
                <a:gd name="T1" fmla="*/ 3 h 37"/>
                <a:gd name="T2" fmla="*/ 0 w 4"/>
                <a:gd name="T3" fmla="*/ 34 h 37"/>
                <a:gd name="T4" fmla="*/ 4 w 4"/>
                <a:gd name="T5" fmla="*/ 34 h 37"/>
                <a:gd name="T6" fmla="*/ 4 w 4"/>
                <a:gd name="T7" fmla="*/ 3 h 37"/>
                <a:gd name="T8" fmla="*/ 0 w 4"/>
                <a:gd name="T9" fmla="*/ 3 h 37"/>
              </a:gdLst>
              <a:ahLst/>
              <a:cxnLst>
                <a:cxn ang="0">
                  <a:pos x="T0" y="T1"/>
                </a:cxn>
                <a:cxn ang="0">
                  <a:pos x="T2" y="T3"/>
                </a:cxn>
                <a:cxn ang="0">
                  <a:pos x="T4" y="T5"/>
                </a:cxn>
                <a:cxn ang="0">
                  <a:pos x="T6" y="T7"/>
                </a:cxn>
                <a:cxn ang="0">
                  <a:pos x="T8" y="T9"/>
                </a:cxn>
              </a:cxnLst>
              <a:rect l="0" t="0" r="r" b="b"/>
              <a:pathLst>
                <a:path w="4" h="37">
                  <a:moveTo>
                    <a:pt x="0" y="3"/>
                  </a:moveTo>
                  <a:cubicBezTo>
                    <a:pt x="0" y="34"/>
                    <a:pt x="0" y="34"/>
                    <a:pt x="0" y="34"/>
                  </a:cubicBezTo>
                  <a:cubicBezTo>
                    <a:pt x="0" y="37"/>
                    <a:pt x="4" y="37"/>
                    <a:pt x="4" y="34"/>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83" name="Freeform 26"/>
            <p:cNvSpPr/>
            <p:nvPr/>
          </p:nvSpPr>
          <p:spPr bwMode="auto">
            <a:xfrm>
              <a:off x="210" y="2370"/>
              <a:ext cx="28" cy="107"/>
            </a:xfrm>
            <a:custGeom>
              <a:avLst/>
              <a:gdLst>
                <a:gd name="T0" fmla="*/ 7 w 8"/>
                <a:gd name="T1" fmla="*/ 3 h 36"/>
                <a:gd name="T2" fmla="*/ 3 w 8"/>
                <a:gd name="T3" fmla="*/ 3 h 36"/>
                <a:gd name="T4" fmla="*/ 0 w 8"/>
                <a:gd name="T5" fmla="*/ 32 h 36"/>
                <a:gd name="T6" fmla="*/ 5 w 8"/>
                <a:gd name="T7" fmla="*/ 33 h 36"/>
                <a:gd name="T8" fmla="*/ 7 w 8"/>
                <a:gd name="T9" fmla="*/ 3 h 36"/>
              </a:gdLst>
              <a:ahLst/>
              <a:cxnLst>
                <a:cxn ang="0">
                  <a:pos x="T0" y="T1"/>
                </a:cxn>
                <a:cxn ang="0">
                  <a:pos x="T2" y="T3"/>
                </a:cxn>
                <a:cxn ang="0">
                  <a:pos x="T4" y="T5"/>
                </a:cxn>
                <a:cxn ang="0">
                  <a:pos x="T6" y="T7"/>
                </a:cxn>
                <a:cxn ang="0">
                  <a:pos x="T8" y="T9"/>
                </a:cxn>
              </a:cxnLst>
              <a:rect l="0" t="0" r="r" b="b"/>
              <a:pathLst>
                <a:path w="8" h="36">
                  <a:moveTo>
                    <a:pt x="7" y="3"/>
                  </a:moveTo>
                  <a:cubicBezTo>
                    <a:pt x="7" y="0"/>
                    <a:pt x="3" y="0"/>
                    <a:pt x="3" y="3"/>
                  </a:cubicBezTo>
                  <a:cubicBezTo>
                    <a:pt x="3" y="12"/>
                    <a:pt x="4" y="23"/>
                    <a:pt x="0" y="32"/>
                  </a:cubicBezTo>
                  <a:cubicBezTo>
                    <a:pt x="0" y="35"/>
                    <a:pt x="4" y="36"/>
                    <a:pt x="5" y="33"/>
                  </a:cubicBezTo>
                  <a:cubicBezTo>
                    <a:pt x="8" y="24"/>
                    <a:pt x="7" y="12"/>
                    <a:pt x="7"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84" name="Freeform 27"/>
            <p:cNvSpPr/>
            <p:nvPr/>
          </p:nvSpPr>
          <p:spPr bwMode="auto">
            <a:xfrm>
              <a:off x="213" y="2492"/>
              <a:ext cx="28" cy="83"/>
            </a:xfrm>
            <a:custGeom>
              <a:avLst/>
              <a:gdLst>
                <a:gd name="T0" fmla="*/ 5 w 8"/>
                <a:gd name="T1" fmla="*/ 23 h 28"/>
                <a:gd name="T2" fmla="*/ 5 w 8"/>
                <a:gd name="T3" fmla="*/ 3 h 28"/>
                <a:gd name="T4" fmla="*/ 0 w 8"/>
                <a:gd name="T5" fmla="*/ 3 h 28"/>
                <a:gd name="T6" fmla="*/ 0 w 8"/>
                <a:gd name="T7" fmla="*/ 19 h 28"/>
                <a:gd name="T8" fmla="*/ 4 w 8"/>
                <a:gd name="T9" fmla="*/ 27 h 28"/>
                <a:gd name="T10" fmla="*/ 5 w 8"/>
                <a:gd name="T11" fmla="*/ 23 h 28"/>
              </a:gdLst>
              <a:ahLst/>
              <a:cxnLst>
                <a:cxn ang="0">
                  <a:pos x="T0" y="T1"/>
                </a:cxn>
                <a:cxn ang="0">
                  <a:pos x="T2" y="T3"/>
                </a:cxn>
                <a:cxn ang="0">
                  <a:pos x="T4" y="T5"/>
                </a:cxn>
                <a:cxn ang="0">
                  <a:pos x="T6" y="T7"/>
                </a:cxn>
                <a:cxn ang="0">
                  <a:pos x="T8" y="T9"/>
                </a:cxn>
                <a:cxn ang="0">
                  <a:pos x="T10" y="T11"/>
                </a:cxn>
              </a:cxnLst>
              <a:rect l="0" t="0" r="r" b="b"/>
              <a:pathLst>
                <a:path w="8" h="28">
                  <a:moveTo>
                    <a:pt x="5" y="23"/>
                  </a:moveTo>
                  <a:cubicBezTo>
                    <a:pt x="4" y="23"/>
                    <a:pt x="5" y="5"/>
                    <a:pt x="5" y="3"/>
                  </a:cubicBezTo>
                  <a:cubicBezTo>
                    <a:pt x="5" y="0"/>
                    <a:pt x="0" y="0"/>
                    <a:pt x="0" y="3"/>
                  </a:cubicBezTo>
                  <a:cubicBezTo>
                    <a:pt x="0" y="8"/>
                    <a:pt x="0" y="14"/>
                    <a:pt x="0" y="19"/>
                  </a:cubicBezTo>
                  <a:cubicBezTo>
                    <a:pt x="1" y="22"/>
                    <a:pt x="1" y="27"/>
                    <a:pt x="4" y="27"/>
                  </a:cubicBezTo>
                  <a:cubicBezTo>
                    <a:pt x="7" y="28"/>
                    <a:pt x="8" y="23"/>
                    <a:pt x="5" y="2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85" name="Freeform 28"/>
            <p:cNvSpPr/>
            <p:nvPr/>
          </p:nvSpPr>
          <p:spPr bwMode="auto">
            <a:xfrm>
              <a:off x="213" y="2614"/>
              <a:ext cx="28" cy="89"/>
            </a:xfrm>
            <a:custGeom>
              <a:avLst/>
              <a:gdLst>
                <a:gd name="T0" fmla="*/ 3 w 8"/>
                <a:gd name="T1" fmla="*/ 2 h 30"/>
                <a:gd name="T2" fmla="*/ 2 w 8"/>
                <a:gd name="T3" fmla="*/ 27 h 30"/>
                <a:gd name="T4" fmla="*/ 6 w 8"/>
                <a:gd name="T5" fmla="*/ 27 h 30"/>
                <a:gd name="T6" fmla="*/ 7 w 8"/>
                <a:gd name="T7" fmla="*/ 4 h 30"/>
                <a:gd name="T8" fmla="*/ 3 w 8"/>
                <a:gd name="T9" fmla="*/ 2 h 30"/>
              </a:gdLst>
              <a:ahLst/>
              <a:cxnLst>
                <a:cxn ang="0">
                  <a:pos x="T0" y="T1"/>
                </a:cxn>
                <a:cxn ang="0">
                  <a:pos x="T2" y="T3"/>
                </a:cxn>
                <a:cxn ang="0">
                  <a:pos x="T4" y="T5"/>
                </a:cxn>
                <a:cxn ang="0">
                  <a:pos x="T6" y="T7"/>
                </a:cxn>
                <a:cxn ang="0">
                  <a:pos x="T8" y="T9"/>
                </a:cxn>
              </a:cxnLst>
              <a:rect l="0" t="0" r="r" b="b"/>
              <a:pathLst>
                <a:path w="8" h="30">
                  <a:moveTo>
                    <a:pt x="3" y="2"/>
                  </a:moveTo>
                  <a:cubicBezTo>
                    <a:pt x="0" y="10"/>
                    <a:pt x="1" y="19"/>
                    <a:pt x="2" y="27"/>
                  </a:cubicBezTo>
                  <a:cubicBezTo>
                    <a:pt x="2" y="30"/>
                    <a:pt x="6" y="30"/>
                    <a:pt x="6" y="27"/>
                  </a:cubicBezTo>
                  <a:cubicBezTo>
                    <a:pt x="6" y="20"/>
                    <a:pt x="4" y="11"/>
                    <a:pt x="7" y="4"/>
                  </a:cubicBezTo>
                  <a:cubicBezTo>
                    <a:pt x="8" y="1"/>
                    <a:pt x="4" y="0"/>
                    <a:pt x="3"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86" name="Freeform 29"/>
            <p:cNvSpPr/>
            <p:nvPr/>
          </p:nvSpPr>
          <p:spPr bwMode="auto">
            <a:xfrm>
              <a:off x="217" y="2735"/>
              <a:ext cx="21" cy="107"/>
            </a:xfrm>
            <a:custGeom>
              <a:avLst/>
              <a:gdLst>
                <a:gd name="T0" fmla="*/ 6 w 6"/>
                <a:gd name="T1" fmla="*/ 3 h 36"/>
                <a:gd name="T2" fmla="*/ 2 w 6"/>
                <a:gd name="T3" fmla="*/ 3 h 36"/>
                <a:gd name="T4" fmla="*/ 1 w 6"/>
                <a:gd name="T5" fmla="*/ 33 h 36"/>
                <a:gd name="T6" fmla="*/ 5 w 6"/>
                <a:gd name="T7" fmla="*/ 33 h 36"/>
                <a:gd name="T8" fmla="*/ 6 w 6"/>
                <a:gd name="T9" fmla="*/ 3 h 36"/>
              </a:gdLst>
              <a:ahLst/>
              <a:cxnLst>
                <a:cxn ang="0">
                  <a:pos x="T0" y="T1"/>
                </a:cxn>
                <a:cxn ang="0">
                  <a:pos x="T2" y="T3"/>
                </a:cxn>
                <a:cxn ang="0">
                  <a:pos x="T4" y="T5"/>
                </a:cxn>
                <a:cxn ang="0">
                  <a:pos x="T6" y="T7"/>
                </a:cxn>
                <a:cxn ang="0">
                  <a:pos x="T8" y="T9"/>
                </a:cxn>
              </a:cxnLst>
              <a:rect l="0" t="0" r="r" b="b"/>
              <a:pathLst>
                <a:path w="6" h="36">
                  <a:moveTo>
                    <a:pt x="6" y="3"/>
                  </a:moveTo>
                  <a:cubicBezTo>
                    <a:pt x="6" y="0"/>
                    <a:pt x="2" y="0"/>
                    <a:pt x="2" y="3"/>
                  </a:cubicBezTo>
                  <a:cubicBezTo>
                    <a:pt x="1" y="13"/>
                    <a:pt x="0" y="23"/>
                    <a:pt x="1" y="33"/>
                  </a:cubicBezTo>
                  <a:cubicBezTo>
                    <a:pt x="1" y="36"/>
                    <a:pt x="5" y="36"/>
                    <a:pt x="5" y="33"/>
                  </a:cubicBezTo>
                  <a:cubicBezTo>
                    <a:pt x="4" y="23"/>
                    <a:pt x="6" y="13"/>
                    <a:pt x="6"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87" name="Freeform 30"/>
            <p:cNvSpPr/>
            <p:nvPr/>
          </p:nvSpPr>
          <p:spPr bwMode="auto">
            <a:xfrm>
              <a:off x="210" y="2860"/>
              <a:ext cx="28" cy="104"/>
            </a:xfrm>
            <a:custGeom>
              <a:avLst/>
              <a:gdLst>
                <a:gd name="T0" fmla="*/ 8 w 8"/>
                <a:gd name="T1" fmla="*/ 3 h 35"/>
                <a:gd name="T2" fmla="*/ 4 w 8"/>
                <a:gd name="T3" fmla="*/ 3 h 35"/>
                <a:gd name="T4" fmla="*/ 3 w 8"/>
                <a:gd name="T5" fmla="*/ 32 h 35"/>
                <a:gd name="T6" fmla="*/ 7 w 8"/>
                <a:gd name="T7" fmla="*/ 31 h 35"/>
                <a:gd name="T8" fmla="*/ 8 w 8"/>
                <a:gd name="T9" fmla="*/ 3 h 35"/>
              </a:gdLst>
              <a:ahLst/>
              <a:cxnLst>
                <a:cxn ang="0">
                  <a:pos x="T0" y="T1"/>
                </a:cxn>
                <a:cxn ang="0">
                  <a:pos x="T2" y="T3"/>
                </a:cxn>
                <a:cxn ang="0">
                  <a:pos x="T4" y="T5"/>
                </a:cxn>
                <a:cxn ang="0">
                  <a:pos x="T6" y="T7"/>
                </a:cxn>
                <a:cxn ang="0">
                  <a:pos x="T8" y="T9"/>
                </a:cxn>
              </a:cxnLst>
              <a:rect l="0" t="0" r="r" b="b"/>
              <a:pathLst>
                <a:path w="8" h="35">
                  <a:moveTo>
                    <a:pt x="8" y="3"/>
                  </a:moveTo>
                  <a:cubicBezTo>
                    <a:pt x="8" y="0"/>
                    <a:pt x="4" y="0"/>
                    <a:pt x="4" y="3"/>
                  </a:cubicBezTo>
                  <a:cubicBezTo>
                    <a:pt x="3" y="13"/>
                    <a:pt x="0" y="23"/>
                    <a:pt x="3" y="32"/>
                  </a:cubicBezTo>
                  <a:cubicBezTo>
                    <a:pt x="3" y="35"/>
                    <a:pt x="8" y="34"/>
                    <a:pt x="7" y="31"/>
                  </a:cubicBezTo>
                  <a:cubicBezTo>
                    <a:pt x="5" y="22"/>
                    <a:pt x="8" y="12"/>
                    <a:pt x="8"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88" name="Freeform 31"/>
            <p:cNvSpPr/>
            <p:nvPr/>
          </p:nvSpPr>
          <p:spPr bwMode="auto">
            <a:xfrm>
              <a:off x="206" y="3014"/>
              <a:ext cx="25" cy="98"/>
            </a:xfrm>
            <a:custGeom>
              <a:avLst/>
              <a:gdLst>
                <a:gd name="T0" fmla="*/ 6 w 7"/>
                <a:gd name="T1" fmla="*/ 24 h 33"/>
                <a:gd name="T2" fmla="*/ 5 w 7"/>
                <a:gd name="T3" fmla="*/ 3 h 33"/>
                <a:gd name="T4" fmla="*/ 0 w 7"/>
                <a:gd name="T5" fmla="*/ 3 h 33"/>
                <a:gd name="T6" fmla="*/ 1 w 7"/>
                <a:gd name="T7" fmla="*/ 30 h 33"/>
                <a:gd name="T8" fmla="*/ 6 w 7"/>
                <a:gd name="T9" fmla="*/ 32 h 33"/>
                <a:gd name="T10" fmla="*/ 7 w 7"/>
                <a:gd name="T11" fmla="*/ 26 h 33"/>
                <a:gd name="T12" fmla="*/ 6 w 7"/>
                <a:gd name="T13" fmla="*/ 24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6" y="24"/>
                  </a:moveTo>
                  <a:cubicBezTo>
                    <a:pt x="6" y="17"/>
                    <a:pt x="6" y="10"/>
                    <a:pt x="5" y="3"/>
                  </a:cubicBezTo>
                  <a:cubicBezTo>
                    <a:pt x="5" y="0"/>
                    <a:pt x="0" y="0"/>
                    <a:pt x="0" y="3"/>
                  </a:cubicBezTo>
                  <a:cubicBezTo>
                    <a:pt x="1" y="12"/>
                    <a:pt x="1" y="21"/>
                    <a:pt x="1" y="30"/>
                  </a:cubicBezTo>
                  <a:cubicBezTo>
                    <a:pt x="1" y="33"/>
                    <a:pt x="4" y="33"/>
                    <a:pt x="6" y="32"/>
                  </a:cubicBezTo>
                  <a:cubicBezTo>
                    <a:pt x="7" y="30"/>
                    <a:pt x="7" y="28"/>
                    <a:pt x="7" y="26"/>
                  </a:cubicBezTo>
                  <a:cubicBezTo>
                    <a:pt x="7" y="25"/>
                    <a:pt x="7" y="25"/>
                    <a:pt x="6" y="2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89" name="Freeform 32"/>
            <p:cNvSpPr/>
            <p:nvPr/>
          </p:nvSpPr>
          <p:spPr bwMode="auto">
            <a:xfrm>
              <a:off x="210" y="3166"/>
              <a:ext cx="24" cy="92"/>
            </a:xfrm>
            <a:custGeom>
              <a:avLst/>
              <a:gdLst>
                <a:gd name="T0" fmla="*/ 3 w 7"/>
                <a:gd name="T1" fmla="*/ 3 h 31"/>
                <a:gd name="T2" fmla="*/ 2 w 7"/>
                <a:gd name="T3" fmla="*/ 17 h 31"/>
                <a:gd name="T4" fmla="*/ 1 w 7"/>
                <a:gd name="T5" fmla="*/ 24 h 31"/>
                <a:gd name="T6" fmla="*/ 1 w 7"/>
                <a:gd name="T7" fmla="*/ 27 h 31"/>
                <a:gd name="T8" fmla="*/ 0 w 7"/>
                <a:gd name="T9" fmla="*/ 28 h 31"/>
                <a:gd name="T10" fmla="*/ 1 w 7"/>
                <a:gd name="T11" fmla="*/ 29 h 31"/>
                <a:gd name="T12" fmla="*/ 4 w 7"/>
                <a:gd name="T13" fmla="*/ 30 h 31"/>
                <a:gd name="T14" fmla="*/ 6 w 7"/>
                <a:gd name="T15" fmla="*/ 20 h 31"/>
                <a:gd name="T16" fmla="*/ 7 w 7"/>
                <a:gd name="T17" fmla="*/ 3 h 31"/>
                <a:gd name="T18" fmla="*/ 3 w 7"/>
                <a:gd name="T19"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1">
                  <a:moveTo>
                    <a:pt x="3" y="3"/>
                  </a:moveTo>
                  <a:cubicBezTo>
                    <a:pt x="2" y="7"/>
                    <a:pt x="2" y="12"/>
                    <a:pt x="2" y="17"/>
                  </a:cubicBezTo>
                  <a:cubicBezTo>
                    <a:pt x="1" y="19"/>
                    <a:pt x="1" y="22"/>
                    <a:pt x="1" y="24"/>
                  </a:cubicBezTo>
                  <a:cubicBezTo>
                    <a:pt x="1" y="25"/>
                    <a:pt x="0" y="27"/>
                    <a:pt x="1" y="27"/>
                  </a:cubicBezTo>
                  <a:cubicBezTo>
                    <a:pt x="0" y="27"/>
                    <a:pt x="0" y="28"/>
                    <a:pt x="0" y="28"/>
                  </a:cubicBezTo>
                  <a:cubicBezTo>
                    <a:pt x="0" y="28"/>
                    <a:pt x="0" y="29"/>
                    <a:pt x="1" y="29"/>
                  </a:cubicBezTo>
                  <a:cubicBezTo>
                    <a:pt x="1" y="30"/>
                    <a:pt x="3" y="31"/>
                    <a:pt x="4" y="30"/>
                  </a:cubicBezTo>
                  <a:cubicBezTo>
                    <a:pt x="6" y="28"/>
                    <a:pt x="6" y="23"/>
                    <a:pt x="6" y="20"/>
                  </a:cubicBezTo>
                  <a:cubicBezTo>
                    <a:pt x="6" y="14"/>
                    <a:pt x="7" y="9"/>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90" name="Freeform 33"/>
            <p:cNvSpPr/>
            <p:nvPr/>
          </p:nvSpPr>
          <p:spPr bwMode="auto">
            <a:xfrm>
              <a:off x="213" y="3290"/>
              <a:ext cx="28" cy="101"/>
            </a:xfrm>
            <a:custGeom>
              <a:avLst/>
              <a:gdLst>
                <a:gd name="T0" fmla="*/ 7 w 8"/>
                <a:gd name="T1" fmla="*/ 25 h 34"/>
                <a:gd name="T2" fmla="*/ 5 w 8"/>
                <a:gd name="T3" fmla="*/ 3 h 34"/>
                <a:gd name="T4" fmla="*/ 0 w 8"/>
                <a:gd name="T5" fmla="*/ 3 h 34"/>
                <a:gd name="T6" fmla="*/ 2 w 8"/>
                <a:gd name="T7" fmla="*/ 17 h 34"/>
                <a:gd name="T8" fmla="*/ 3 w 8"/>
                <a:gd name="T9" fmla="*/ 25 h 34"/>
                <a:gd name="T10" fmla="*/ 3 w 8"/>
                <a:gd name="T11" fmla="*/ 29 h 34"/>
                <a:gd name="T12" fmla="*/ 3 w 8"/>
                <a:gd name="T13" fmla="*/ 29 h 34"/>
                <a:gd name="T14" fmla="*/ 3 w 8"/>
                <a:gd name="T15" fmla="*/ 31 h 34"/>
                <a:gd name="T16" fmla="*/ 7 w 8"/>
                <a:gd name="T17" fmla="*/ 32 h 34"/>
                <a:gd name="T18" fmla="*/ 7 w 8"/>
                <a:gd name="T19"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7" y="25"/>
                  </a:moveTo>
                  <a:cubicBezTo>
                    <a:pt x="7" y="18"/>
                    <a:pt x="5" y="10"/>
                    <a:pt x="5" y="3"/>
                  </a:cubicBezTo>
                  <a:cubicBezTo>
                    <a:pt x="5" y="0"/>
                    <a:pt x="0" y="0"/>
                    <a:pt x="0" y="3"/>
                  </a:cubicBezTo>
                  <a:cubicBezTo>
                    <a:pt x="1" y="8"/>
                    <a:pt x="1" y="12"/>
                    <a:pt x="2" y="17"/>
                  </a:cubicBezTo>
                  <a:cubicBezTo>
                    <a:pt x="2" y="20"/>
                    <a:pt x="3" y="23"/>
                    <a:pt x="3" y="25"/>
                  </a:cubicBezTo>
                  <a:cubicBezTo>
                    <a:pt x="3" y="27"/>
                    <a:pt x="3" y="28"/>
                    <a:pt x="3" y="29"/>
                  </a:cubicBezTo>
                  <a:cubicBezTo>
                    <a:pt x="3" y="29"/>
                    <a:pt x="3" y="29"/>
                    <a:pt x="3" y="29"/>
                  </a:cubicBezTo>
                  <a:cubicBezTo>
                    <a:pt x="3" y="30"/>
                    <a:pt x="2" y="31"/>
                    <a:pt x="3" y="31"/>
                  </a:cubicBezTo>
                  <a:cubicBezTo>
                    <a:pt x="4" y="33"/>
                    <a:pt x="6" y="34"/>
                    <a:pt x="7" y="32"/>
                  </a:cubicBezTo>
                  <a:cubicBezTo>
                    <a:pt x="8" y="30"/>
                    <a:pt x="8" y="28"/>
                    <a:pt x="7" y="2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91" name="Freeform 34"/>
            <p:cNvSpPr/>
            <p:nvPr/>
          </p:nvSpPr>
          <p:spPr bwMode="auto">
            <a:xfrm>
              <a:off x="217" y="3427"/>
              <a:ext cx="28" cy="110"/>
            </a:xfrm>
            <a:custGeom>
              <a:avLst/>
              <a:gdLst>
                <a:gd name="T0" fmla="*/ 6 w 8"/>
                <a:gd name="T1" fmla="*/ 30 h 37"/>
                <a:gd name="T2" fmla="*/ 6 w 8"/>
                <a:gd name="T3" fmla="*/ 29 h 37"/>
                <a:gd name="T4" fmla="*/ 6 w 8"/>
                <a:gd name="T5" fmla="*/ 20 h 37"/>
                <a:gd name="T6" fmla="*/ 7 w 8"/>
                <a:gd name="T7" fmla="*/ 4 h 37"/>
                <a:gd name="T8" fmla="*/ 3 w 8"/>
                <a:gd name="T9" fmla="*/ 3 h 37"/>
                <a:gd name="T10" fmla="*/ 1 w 8"/>
                <a:gd name="T11" fmla="*/ 20 h 37"/>
                <a:gd name="T12" fmla="*/ 3 w 8"/>
                <a:gd name="T13" fmla="*/ 35 h 37"/>
                <a:gd name="T14" fmla="*/ 7 w 8"/>
                <a:gd name="T15" fmla="*/ 33 h 37"/>
                <a:gd name="T16" fmla="*/ 6 w 8"/>
                <a:gd name="T17"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7">
                  <a:moveTo>
                    <a:pt x="6" y="30"/>
                  </a:moveTo>
                  <a:cubicBezTo>
                    <a:pt x="6" y="30"/>
                    <a:pt x="6" y="29"/>
                    <a:pt x="6" y="29"/>
                  </a:cubicBezTo>
                  <a:cubicBezTo>
                    <a:pt x="5" y="26"/>
                    <a:pt x="6" y="22"/>
                    <a:pt x="6" y="20"/>
                  </a:cubicBezTo>
                  <a:cubicBezTo>
                    <a:pt x="6" y="15"/>
                    <a:pt x="6" y="9"/>
                    <a:pt x="7" y="4"/>
                  </a:cubicBezTo>
                  <a:cubicBezTo>
                    <a:pt x="8" y="1"/>
                    <a:pt x="3" y="0"/>
                    <a:pt x="3" y="3"/>
                  </a:cubicBezTo>
                  <a:cubicBezTo>
                    <a:pt x="2" y="8"/>
                    <a:pt x="1" y="14"/>
                    <a:pt x="1" y="20"/>
                  </a:cubicBezTo>
                  <a:cubicBezTo>
                    <a:pt x="1" y="24"/>
                    <a:pt x="0" y="32"/>
                    <a:pt x="3" y="35"/>
                  </a:cubicBezTo>
                  <a:cubicBezTo>
                    <a:pt x="5" y="37"/>
                    <a:pt x="8" y="35"/>
                    <a:pt x="7" y="33"/>
                  </a:cubicBezTo>
                  <a:cubicBezTo>
                    <a:pt x="7" y="32"/>
                    <a:pt x="6" y="31"/>
                    <a:pt x="6" y="3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92" name="Freeform 35"/>
            <p:cNvSpPr/>
            <p:nvPr/>
          </p:nvSpPr>
          <p:spPr bwMode="auto">
            <a:xfrm>
              <a:off x="217" y="3590"/>
              <a:ext cx="24" cy="92"/>
            </a:xfrm>
            <a:custGeom>
              <a:avLst/>
              <a:gdLst>
                <a:gd name="T0" fmla="*/ 6 w 7"/>
                <a:gd name="T1" fmla="*/ 27 h 31"/>
                <a:gd name="T2" fmla="*/ 5 w 7"/>
                <a:gd name="T3" fmla="*/ 3 h 31"/>
                <a:gd name="T4" fmla="*/ 1 w 7"/>
                <a:gd name="T5" fmla="*/ 3 h 31"/>
                <a:gd name="T6" fmla="*/ 2 w 7"/>
                <a:gd name="T7" fmla="*/ 28 h 31"/>
                <a:gd name="T8" fmla="*/ 6 w 7"/>
                <a:gd name="T9" fmla="*/ 27 h 31"/>
              </a:gdLst>
              <a:ahLst/>
              <a:cxnLst>
                <a:cxn ang="0">
                  <a:pos x="T0" y="T1"/>
                </a:cxn>
                <a:cxn ang="0">
                  <a:pos x="T2" y="T3"/>
                </a:cxn>
                <a:cxn ang="0">
                  <a:pos x="T4" y="T5"/>
                </a:cxn>
                <a:cxn ang="0">
                  <a:pos x="T6" y="T7"/>
                </a:cxn>
                <a:cxn ang="0">
                  <a:pos x="T8" y="T9"/>
                </a:cxn>
              </a:cxnLst>
              <a:rect l="0" t="0" r="r" b="b"/>
              <a:pathLst>
                <a:path w="7" h="31">
                  <a:moveTo>
                    <a:pt x="6" y="27"/>
                  </a:moveTo>
                  <a:cubicBezTo>
                    <a:pt x="4" y="19"/>
                    <a:pt x="5" y="11"/>
                    <a:pt x="5" y="3"/>
                  </a:cubicBezTo>
                  <a:cubicBezTo>
                    <a:pt x="5" y="0"/>
                    <a:pt x="1" y="0"/>
                    <a:pt x="1" y="3"/>
                  </a:cubicBezTo>
                  <a:cubicBezTo>
                    <a:pt x="1" y="11"/>
                    <a:pt x="0" y="20"/>
                    <a:pt x="2" y="28"/>
                  </a:cubicBezTo>
                  <a:cubicBezTo>
                    <a:pt x="2" y="31"/>
                    <a:pt x="7" y="30"/>
                    <a:pt x="6" y="2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93" name="Freeform 36"/>
            <p:cNvSpPr/>
            <p:nvPr/>
          </p:nvSpPr>
          <p:spPr bwMode="auto">
            <a:xfrm>
              <a:off x="217" y="3721"/>
              <a:ext cx="24" cy="95"/>
            </a:xfrm>
            <a:custGeom>
              <a:avLst/>
              <a:gdLst>
                <a:gd name="T0" fmla="*/ 2 w 7"/>
                <a:gd name="T1" fmla="*/ 3 h 32"/>
                <a:gd name="T2" fmla="*/ 1 w 7"/>
                <a:gd name="T3" fmla="*/ 29 h 32"/>
                <a:gd name="T4" fmla="*/ 5 w 7"/>
                <a:gd name="T5" fmla="*/ 29 h 32"/>
                <a:gd name="T6" fmla="*/ 6 w 7"/>
                <a:gd name="T7" fmla="*/ 3 h 32"/>
                <a:gd name="T8" fmla="*/ 2 w 7"/>
                <a:gd name="T9" fmla="*/ 3 h 32"/>
              </a:gdLst>
              <a:ahLst/>
              <a:cxnLst>
                <a:cxn ang="0">
                  <a:pos x="T0" y="T1"/>
                </a:cxn>
                <a:cxn ang="0">
                  <a:pos x="T2" y="T3"/>
                </a:cxn>
                <a:cxn ang="0">
                  <a:pos x="T4" y="T5"/>
                </a:cxn>
                <a:cxn ang="0">
                  <a:pos x="T6" y="T7"/>
                </a:cxn>
                <a:cxn ang="0">
                  <a:pos x="T8" y="T9"/>
                </a:cxn>
              </a:cxnLst>
              <a:rect l="0" t="0" r="r" b="b"/>
              <a:pathLst>
                <a:path w="7" h="32">
                  <a:moveTo>
                    <a:pt x="2" y="3"/>
                  </a:moveTo>
                  <a:cubicBezTo>
                    <a:pt x="0" y="12"/>
                    <a:pt x="1" y="20"/>
                    <a:pt x="1" y="29"/>
                  </a:cubicBezTo>
                  <a:cubicBezTo>
                    <a:pt x="1" y="32"/>
                    <a:pt x="5" y="32"/>
                    <a:pt x="5" y="29"/>
                  </a:cubicBezTo>
                  <a:cubicBezTo>
                    <a:pt x="5" y="20"/>
                    <a:pt x="5" y="12"/>
                    <a:pt x="6" y="3"/>
                  </a:cubicBezTo>
                  <a:cubicBezTo>
                    <a:pt x="7"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94" name="Freeform 37"/>
            <p:cNvSpPr/>
            <p:nvPr/>
          </p:nvSpPr>
          <p:spPr bwMode="auto">
            <a:xfrm>
              <a:off x="210" y="3842"/>
              <a:ext cx="28" cy="95"/>
            </a:xfrm>
            <a:custGeom>
              <a:avLst/>
              <a:gdLst>
                <a:gd name="T0" fmla="*/ 7 w 8"/>
                <a:gd name="T1" fmla="*/ 28 h 32"/>
                <a:gd name="T2" fmla="*/ 6 w 8"/>
                <a:gd name="T3" fmla="*/ 3 h 32"/>
                <a:gd name="T4" fmla="*/ 1 w 8"/>
                <a:gd name="T5" fmla="*/ 3 h 32"/>
                <a:gd name="T6" fmla="*/ 3 w 8"/>
                <a:gd name="T7" fmla="*/ 29 h 32"/>
                <a:gd name="T8" fmla="*/ 7 w 8"/>
                <a:gd name="T9" fmla="*/ 28 h 32"/>
              </a:gdLst>
              <a:ahLst/>
              <a:cxnLst>
                <a:cxn ang="0">
                  <a:pos x="T0" y="T1"/>
                </a:cxn>
                <a:cxn ang="0">
                  <a:pos x="T2" y="T3"/>
                </a:cxn>
                <a:cxn ang="0">
                  <a:pos x="T4" y="T5"/>
                </a:cxn>
                <a:cxn ang="0">
                  <a:pos x="T6" y="T7"/>
                </a:cxn>
                <a:cxn ang="0">
                  <a:pos x="T8" y="T9"/>
                </a:cxn>
              </a:cxnLst>
              <a:rect l="0" t="0" r="r" b="b"/>
              <a:pathLst>
                <a:path w="8" h="32">
                  <a:moveTo>
                    <a:pt x="7" y="28"/>
                  </a:moveTo>
                  <a:cubicBezTo>
                    <a:pt x="5" y="21"/>
                    <a:pt x="6" y="11"/>
                    <a:pt x="6" y="3"/>
                  </a:cubicBezTo>
                  <a:cubicBezTo>
                    <a:pt x="6" y="0"/>
                    <a:pt x="1" y="0"/>
                    <a:pt x="1" y="3"/>
                  </a:cubicBezTo>
                  <a:cubicBezTo>
                    <a:pt x="1" y="12"/>
                    <a:pt x="0" y="21"/>
                    <a:pt x="3" y="29"/>
                  </a:cubicBezTo>
                  <a:cubicBezTo>
                    <a:pt x="3" y="32"/>
                    <a:pt x="8" y="31"/>
                    <a:pt x="7"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95" name="Freeform 38"/>
            <p:cNvSpPr/>
            <p:nvPr/>
          </p:nvSpPr>
          <p:spPr bwMode="auto">
            <a:xfrm>
              <a:off x="217" y="3967"/>
              <a:ext cx="24" cy="56"/>
            </a:xfrm>
            <a:custGeom>
              <a:avLst/>
              <a:gdLst>
                <a:gd name="T0" fmla="*/ 6 w 7"/>
                <a:gd name="T1" fmla="*/ 15 h 19"/>
                <a:gd name="T2" fmla="*/ 5 w 7"/>
                <a:gd name="T3" fmla="*/ 3 h 19"/>
                <a:gd name="T4" fmla="*/ 1 w 7"/>
                <a:gd name="T5" fmla="*/ 3 h 19"/>
                <a:gd name="T6" fmla="*/ 2 w 7"/>
                <a:gd name="T7" fmla="*/ 16 h 19"/>
                <a:gd name="T8" fmla="*/ 6 w 7"/>
                <a:gd name="T9" fmla="*/ 15 h 19"/>
              </a:gdLst>
              <a:ahLst/>
              <a:cxnLst>
                <a:cxn ang="0">
                  <a:pos x="T0" y="T1"/>
                </a:cxn>
                <a:cxn ang="0">
                  <a:pos x="T2" y="T3"/>
                </a:cxn>
                <a:cxn ang="0">
                  <a:pos x="T4" y="T5"/>
                </a:cxn>
                <a:cxn ang="0">
                  <a:pos x="T6" y="T7"/>
                </a:cxn>
                <a:cxn ang="0">
                  <a:pos x="T8" y="T9"/>
                </a:cxn>
              </a:cxnLst>
              <a:rect l="0" t="0" r="r" b="b"/>
              <a:pathLst>
                <a:path w="7" h="19">
                  <a:moveTo>
                    <a:pt x="6" y="15"/>
                  </a:moveTo>
                  <a:cubicBezTo>
                    <a:pt x="5" y="11"/>
                    <a:pt x="5" y="7"/>
                    <a:pt x="5" y="3"/>
                  </a:cubicBezTo>
                  <a:cubicBezTo>
                    <a:pt x="5" y="0"/>
                    <a:pt x="1" y="0"/>
                    <a:pt x="1" y="3"/>
                  </a:cubicBezTo>
                  <a:cubicBezTo>
                    <a:pt x="1" y="7"/>
                    <a:pt x="0" y="12"/>
                    <a:pt x="2" y="16"/>
                  </a:cubicBezTo>
                  <a:cubicBezTo>
                    <a:pt x="2" y="19"/>
                    <a:pt x="7" y="17"/>
                    <a:pt x="6" y="1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96" name="Freeform 39"/>
            <p:cNvSpPr/>
            <p:nvPr/>
          </p:nvSpPr>
          <p:spPr bwMode="auto">
            <a:xfrm>
              <a:off x="213" y="4050"/>
              <a:ext cx="28" cy="62"/>
            </a:xfrm>
            <a:custGeom>
              <a:avLst/>
              <a:gdLst>
                <a:gd name="T0" fmla="*/ 7 w 8"/>
                <a:gd name="T1" fmla="*/ 17 h 21"/>
                <a:gd name="T2" fmla="*/ 6 w 8"/>
                <a:gd name="T3" fmla="*/ 4 h 21"/>
                <a:gd name="T4" fmla="*/ 2 w 8"/>
                <a:gd name="T5" fmla="*/ 2 h 21"/>
                <a:gd name="T6" fmla="*/ 3 w 8"/>
                <a:gd name="T7" fmla="*/ 18 h 21"/>
                <a:gd name="T8" fmla="*/ 7 w 8"/>
                <a:gd name="T9" fmla="*/ 17 h 21"/>
              </a:gdLst>
              <a:ahLst/>
              <a:cxnLst>
                <a:cxn ang="0">
                  <a:pos x="T0" y="T1"/>
                </a:cxn>
                <a:cxn ang="0">
                  <a:pos x="T2" y="T3"/>
                </a:cxn>
                <a:cxn ang="0">
                  <a:pos x="T4" y="T5"/>
                </a:cxn>
                <a:cxn ang="0">
                  <a:pos x="T6" y="T7"/>
                </a:cxn>
                <a:cxn ang="0">
                  <a:pos x="T8" y="T9"/>
                </a:cxn>
              </a:cxnLst>
              <a:rect l="0" t="0" r="r" b="b"/>
              <a:pathLst>
                <a:path w="8" h="21">
                  <a:moveTo>
                    <a:pt x="7" y="17"/>
                  </a:moveTo>
                  <a:cubicBezTo>
                    <a:pt x="6" y="13"/>
                    <a:pt x="5" y="8"/>
                    <a:pt x="6" y="4"/>
                  </a:cubicBezTo>
                  <a:cubicBezTo>
                    <a:pt x="7" y="1"/>
                    <a:pt x="2" y="0"/>
                    <a:pt x="2" y="2"/>
                  </a:cubicBezTo>
                  <a:cubicBezTo>
                    <a:pt x="0" y="7"/>
                    <a:pt x="1" y="13"/>
                    <a:pt x="3" y="18"/>
                  </a:cubicBezTo>
                  <a:cubicBezTo>
                    <a:pt x="3" y="21"/>
                    <a:pt x="8" y="20"/>
                    <a:pt x="7" y="1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97" name="Freeform 40"/>
            <p:cNvSpPr/>
            <p:nvPr/>
          </p:nvSpPr>
          <p:spPr bwMode="auto">
            <a:xfrm>
              <a:off x="259" y="4100"/>
              <a:ext cx="92" cy="30"/>
            </a:xfrm>
            <a:custGeom>
              <a:avLst/>
              <a:gdLst>
                <a:gd name="T0" fmla="*/ 23 w 26"/>
                <a:gd name="T1" fmla="*/ 5 h 10"/>
                <a:gd name="T2" fmla="*/ 14 w 26"/>
                <a:gd name="T3" fmla="*/ 4 h 10"/>
                <a:gd name="T4" fmla="*/ 5 w 26"/>
                <a:gd name="T5" fmla="*/ 3 h 10"/>
                <a:gd name="T6" fmla="*/ 1 w 26"/>
                <a:gd name="T7" fmla="*/ 5 h 10"/>
                <a:gd name="T8" fmla="*/ 8 w 26"/>
                <a:gd name="T9" fmla="*/ 8 h 10"/>
                <a:gd name="T10" fmla="*/ 22 w 26"/>
                <a:gd name="T11" fmla="*/ 9 h 10"/>
                <a:gd name="T12" fmla="*/ 23 w 26"/>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26" h="10">
                  <a:moveTo>
                    <a:pt x="23" y="5"/>
                  </a:moveTo>
                  <a:cubicBezTo>
                    <a:pt x="20" y="4"/>
                    <a:pt x="17" y="4"/>
                    <a:pt x="14" y="4"/>
                  </a:cubicBezTo>
                  <a:cubicBezTo>
                    <a:pt x="12" y="4"/>
                    <a:pt x="6" y="5"/>
                    <a:pt x="5" y="3"/>
                  </a:cubicBezTo>
                  <a:cubicBezTo>
                    <a:pt x="4" y="0"/>
                    <a:pt x="0" y="2"/>
                    <a:pt x="1" y="5"/>
                  </a:cubicBezTo>
                  <a:cubicBezTo>
                    <a:pt x="3" y="8"/>
                    <a:pt x="6" y="8"/>
                    <a:pt x="8" y="8"/>
                  </a:cubicBezTo>
                  <a:cubicBezTo>
                    <a:pt x="13" y="9"/>
                    <a:pt x="17" y="9"/>
                    <a:pt x="22" y="9"/>
                  </a:cubicBezTo>
                  <a:cubicBezTo>
                    <a:pt x="25" y="10"/>
                    <a:pt x="26" y="5"/>
                    <a:pt x="2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98" name="Freeform 41"/>
            <p:cNvSpPr/>
            <p:nvPr/>
          </p:nvSpPr>
          <p:spPr bwMode="auto">
            <a:xfrm>
              <a:off x="397" y="4112"/>
              <a:ext cx="84" cy="21"/>
            </a:xfrm>
            <a:custGeom>
              <a:avLst/>
              <a:gdLst>
                <a:gd name="T0" fmla="*/ 21 w 24"/>
                <a:gd name="T1" fmla="*/ 0 h 7"/>
                <a:gd name="T2" fmla="*/ 3 w 24"/>
                <a:gd name="T3" fmla="*/ 2 h 7"/>
                <a:gd name="T4" fmla="*/ 4 w 24"/>
                <a:gd name="T5" fmla="*/ 6 h 7"/>
                <a:gd name="T6" fmla="*/ 21 w 24"/>
                <a:gd name="T7" fmla="*/ 4 h 7"/>
                <a:gd name="T8" fmla="*/ 21 w 24"/>
                <a:gd name="T9" fmla="*/ 0 h 7"/>
              </a:gdLst>
              <a:ahLst/>
              <a:cxnLst>
                <a:cxn ang="0">
                  <a:pos x="T0" y="T1"/>
                </a:cxn>
                <a:cxn ang="0">
                  <a:pos x="T2" y="T3"/>
                </a:cxn>
                <a:cxn ang="0">
                  <a:pos x="T4" y="T5"/>
                </a:cxn>
                <a:cxn ang="0">
                  <a:pos x="T6" y="T7"/>
                </a:cxn>
                <a:cxn ang="0">
                  <a:pos x="T8" y="T9"/>
                </a:cxn>
              </a:cxnLst>
              <a:rect l="0" t="0" r="r" b="b"/>
              <a:pathLst>
                <a:path w="24" h="7">
                  <a:moveTo>
                    <a:pt x="21" y="0"/>
                  </a:moveTo>
                  <a:cubicBezTo>
                    <a:pt x="15" y="0"/>
                    <a:pt x="9" y="0"/>
                    <a:pt x="3" y="2"/>
                  </a:cubicBezTo>
                  <a:cubicBezTo>
                    <a:pt x="0" y="3"/>
                    <a:pt x="1" y="7"/>
                    <a:pt x="4" y="6"/>
                  </a:cubicBezTo>
                  <a:cubicBezTo>
                    <a:pt x="10" y="4"/>
                    <a:pt x="16" y="4"/>
                    <a:pt x="21" y="4"/>
                  </a:cubicBezTo>
                  <a:cubicBezTo>
                    <a:pt x="24" y="4"/>
                    <a:pt x="24" y="0"/>
                    <a:pt x="21"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99" name="Freeform 42"/>
            <p:cNvSpPr/>
            <p:nvPr/>
          </p:nvSpPr>
          <p:spPr bwMode="auto">
            <a:xfrm>
              <a:off x="520" y="4100"/>
              <a:ext cx="99" cy="24"/>
            </a:xfrm>
            <a:custGeom>
              <a:avLst/>
              <a:gdLst>
                <a:gd name="T0" fmla="*/ 24 w 28"/>
                <a:gd name="T1" fmla="*/ 1 h 8"/>
                <a:gd name="T2" fmla="*/ 4 w 28"/>
                <a:gd name="T3" fmla="*/ 2 h 8"/>
                <a:gd name="T4" fmla="*/ 3 w 28"/>
                <a:gd name="T5" fmla="*/ 6 h 8"/>
                <a:gd name="T6" fmla="*/ 25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3"/>
                    <a:pt x="10" y="3"/>
                    <a:pt x="4" y="2"/>
                  </a:cubicBezTo>
                  <a:cubicBezTo>
                    <a:pt x="1" y="1"/>
                    <a:pt x="0" y="6"/>
                    <a:pt x="3" y="6"/>
                  </a:cubicBezTo>
                  <a:cubicBezTo>
                    <a:pt x="10" y="7"/>
                    <a:pt x="18" y="8"/>
                    <a:pt x="25" y="5"/>
                  </a:cubicBezTo>
                  <a:cubicBezTo>
                    <a:pt x="28" y="4"/>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00" name="Freeform 43"/>
            <p:cNvSpPr/>
            <p:nvPr/>
          </p:nvSpPr>
          <p:spPr bwMode="auto">
            <a:xfrm>
              <a:off x="654" y="4106"/>
              <a:ext cx="81" cy="24"/>
            </a:xfrm>
            <a:custGeom>
              <a:avLst/>
              <a:gdLst>
                <a:gd name="T0" fmla="*/ 20 w 23"/>
                <a:gd name="T1" fmla="*/ 0 h 8"/>
                <a:gd name="T2" fmla="*/ 3 w 23"/>
                <a:gd name="T3" fmla="*/ 3 h 8"/>
                <a:gd name="T4" fmla="*/ 5 w 23"/>
                <a:gd name="T5" fmla="*/ 7 h 8"/>
                <a:gd name="T6" fmla="*/ 20 w 23"/>
                <a:gd name="T7" fmla="*/ 4 h 8"/>
                <a:gd name="T8" fmla="*/ 20 w 23"/>
                <a:gd name="T9" fmla="*/ 0 h 8"/>
              </a:gdLst>
              <a:ahLst/>
              <a:cxnLst>
                <a:cxn ang="0">
                  <a:pos x="T0" y="T1"/>
                </a:cxn>
                <a:cxn ang="0">
                  <a:pos x="T2" y="T3"/>
                </a:cxn>
                <a:cxn ang="0">
                  <a:pos x="T4" y="T5"/>
                </a:cxn>
                <a:cxn ang="0">
                  <a:pos x="T6" y="T7"/>
                </a:cxn>
                <a:cxn ang="0">
                  <a:pos x="T8" y="T9"/>
                </a:cxn>
              </a:cxnLst>
              <a:rect l="0" t="0" r="r" b="b"/>
              <a:pathLst>
                <a:path w="23" h="8">
                  <a:moveTo>
                    <a:pt x="20" y="0"/>
                  </a:moveTo>
                  <a:cubicBezTo>
                    <a:pt x="14" y="0"/>
                    <a:pt x="8" y="1"/>
                    <a:pt x="3" y="3"/>
                  </a:cubicBezTo>
                  <a:cubicBezTo>
                    <a:pt x="0" y="4"/>
                    <a:pt x="3" y="8"/>
                    <a:pt x="5" y="7"/>
                  </a:cubicBezTo>
                  <a:cubicBezTo>
                    <a:pt x="10" y="5"/>
                    <a:pt x="15"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01" name="Freeform 44"/>
            <p:cNvSpPr/>
            <p:nvPr/>
          </p:nvSpPr>
          <p:spPr bwMode="auto">
            <a:xfrm>
              <a:off x="774" y="4106"/>
              <a:ext cx="88" cy="27"/>
            </a:xfrm>
            <a:custGeom>
              <a:avLst/>
              <a:gdLst>
                <a:gd name="T0" fmla="*/ 21 w 25"/>
                <a:gd name="T1" fmla="*/ 2 h 9"/>
                <a:gd name="T2" fmla="*/ 4 w 25"/>
                <a:gd name="T3" fmla="*/ 1 h 9"/>
                <a:gd name="T4" fmla="*/ 2 w 25"/>
                <a:gd name="T5" fmla="*/ 5 h 9"/>
                <a:gd name="T6" fmla="*/ 23 w 25"/>
                <a:gd name="T7" fmla="*/ 6 h 9"/>
                <a:gd name="T8" fmla="*/ 21 w 25"/>
                <a:gd name="T9" fmla="*/ 2 h 9"/>
              </a:gdLst>
              <a:ahLst/>
              <a:cxnLst>
                <a:cxn ang="0">
                  <a:pos x="T0" y="T1"/>
                </a:cxn>
                <a:cxn ang="0">
                  <a:pos x="T2" y="T3"/>
                </a:cxn>
                <a:cxn ang="0">
                  <a:pos x="T4" y="T5"/>
                </a:cxn>
                <a:cxn ang="0">
                  <a:pos x="T6" y="T7"/>
                </a:cxn>
                <a:cxn ang="0">
                  <a:pos x="T8" y="T9"/>
                </a:cxn>
              </a:cxnLst>
              <a:rect l="0" t="0" r="r" b="b"/>
              <a:pathLst>
                <a:path w="25" h="9">
                  <a:moveTo>
                    <a:pt x="21" y="2"/>
                  </a:moveTo>
                  <a:cubicBezTo>
                    <a:pt x="15" y="4"/>
                    <a:pt x="9" y="3"/>
                    <a:pt x="4" y="1"/>
                  </a:cubicBezTo>
                  <a:cubicBezTo>
                    <a:pt x="1" y="0"/>
                    <a:pt x="0" y="4"/>
                    <a:pt x="2" y="5"/>
                  </a:cubicBezTo>
                  <a:cubicBezTo>
                    <a:pt x="9" y="7"/>
                    <a:pt x="16" y="9"/>
                    <a:pt x="23" y="6"/>
                  </a:cubicBezTo>
                  <a:cubicBezTo>
                    <a:pt x="25" y="5"/>
                    <a:pt x="24" y="1"/>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02" name="Freeform 45"/>
            <p:cNvSpPr/>
            <p:nvPr/>
          </p:nvSpPr>
          <p:spPr bwMode="auto">
            <a:xfrm>
              <a:off x="898" y="4109"/>
              <a:ext cx="95" cy="27"/>
            </a:xfrm>
            <a:custGeom>
              <a:avLst/>
              <a:gdLst>
                <a:gd name="T0" fmla="*/ 24 w 27"/>
                <a:gd name="T1" fmla="*/ 2 h 9"/>
                <a:gd name="T2" fmla="*/ 3 w 27"/>
                <a:gd name="T3" fmla="*/ 3 h 9"/>
                <a:gd name="T4" fmla="*/ 5 w 27"/>
                <a:gd name="T5" fmla="*/ 7 h 9"/>
                <a:gd name="T6" fmla="*/ 23 w 27"/>
                <a:gd name="T7" fmla="*/ 6 h 9"/>
                <a:gd name="T8" fmla="*/ 24 w 27"/>
                <a:gd name="T9" fmla="*/ 2 h 9"/>
              </a:gdLst>
              <a:ahLst/>
              <a:cxnLst>
                <a:cxn ang="0">
                  <a:pos x="T0" y="T1"/>
                </a:cxn>
                <a:cxn ang="0">
                  <a:pos x="T2" y="T3"/>
                </a:cxn>
                <a:cxn ang="0">
                  <a:pos x="T4" y="T5"/>
                </a:cxn>
                <a:cxn ang="0">
                  <a:pos x="T6" y="T7"/>
                </a:cxn>
                <a:cxn ang="0">
                  <a:pos x="T8" y="T9"/>
                </a:cxn>
              </a:cxnLst>
              <a:rect l="0" t="0" r="r" b="b"/>
              <a:pathLst>
                <a:path w="27" h="9">
                  <a:moveTo>
                    <a:pt x="24" y="2"/>
                  </a:moveTo>
                  <a:cubicBezTo>
                    <a:pt x="17" y="1"/>
                    <a:pt x="9" y="0"/>
                    <a:pt x="3" y="3"/>
                  </a:cubicBezTo>
                  <a:cubicBezTo>
                    <a:pt x="0" y="5"/>
                    <a:pt x="2" y="9"/>
                    <a:pt x="5" y="7"/>
                  </a:cubicBezTo>
                  <a:cubicBezTo>
                    <a:pt x="10" y="4"/>
                    <a:pt x="17" y="5"/>
                    <a:pt x="23" y="6"/>
                  </a:cubicBezTo>
                  <a:cubicBezTo>
                    <a:pt x="26" y="7"/>
                    <a:pt x="27" y="2"/>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03" name="Freeform 46"/>
            <p:cNvSpPr/>
            <p:nvPr/>
          </p:nvSpPr>
          <p:spPr bwMode="auto">
            <a:xfrm>
              <a:off x="1035" y="4100"/>
              <a:ext cx="95" cy="33"/>
            </a:xfrm>
            <a:custGeom>
              <a:avLst/>
              <a:gdLst>
                <a:gd name="T0" fmla="*/ 21 w 27"/>
                <a:gd name="T1" fmla="*/ 2 h 11"/>
                <a:gd name="T2" fmla="*/ 4 w 27"/>
                <a:gd name="T3" fmla="*/ 3 h 11"/>
                <a:gd name="T4" fmla="*/ 3 w 27"/>
                <a:gd name="T5" fmla="*/ 7 h 11"/>
                <a:gd name="T6" fmla="*/ 24 w 27"/>
                <a:gd name="T7" fmla="*/ 6 h 11"/>
                <a:gd name="T8" fmla="*/ 21 w 27"/>
                <a:gd name="T9" fmla="*/ 2 h 11"/>
              </a:gdLst>
              <a:ahLst/>
              <a:cxnLst>
                <a:cxn ang="0">
                  <a:pos x="T0" y="T1"/>
                </a:cxn>
                <a:cxn ang="0">
                  <a:pos x="T2" y="T3"/>
                </a:cxn>
                <a:cxn ang="0">
                  <a:pos x="T4" y="T5"/>
                </a:cxn>
                <a:cxn ang="0">
                  <a:pos x="T6" y="T7"/>
                </a:cxn>
                <a:cxn ang="0">
                  <a:pos x="T8" y="T9"/>
                </a:cxn>
              </a:cxnLst>
              <a:rect l="0" t="0" r="r" b="b"/>
              <a:pathLst>
                <a:path w="27" h="11">
                  <a:moveTo>
                    <a:pt x="21" y="2"/>
                  </a:moveTo>
                  <a:cubicBezTo>
                    <a:pt x="17" y="6"/>
                    <a:pt x="9" y="4"/>
                    <a:pt x="4" y="3"/>
                  </a:cubicBezTo>
                  <a:cubicBezTo>
                    <a:pt x="2" y="2"/>
                    <a:pt x="0" y="7"/>
                    <a:pt x="3" y="7"/>
                  </a:cubicBezTo>
                  <a:cubicBezTo>
                    <a:pt x="10" y="8"/>
                    <a:pt x="18" y="11"/>
                    <a:pt x="24" y="6"/>
                  </a:cubicBezTo>
                  <a:cubicBezTo>
                    <a:pt x="27" y="4"/>
                    <a:pt x="23" y="0"/>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04" name="Freeform 47"/>
            <p:cNvSpPr/>
            <p:nvPr/>
          </p:nvSpPr>
          <p:spPr bwMode="auto">
            <a:xfrm>
              <a:off x="1155" y="4097"/>
              <a:ext cx="81" cy="24"/>
            </a:xfrm>
            <a:custGeom>
              <a:avLst/>
              <a:gdLst>
                <a:gd name="T0" fmla="*/ 20 w 23"/>
                <a:gd name="T1" fmla="*/ 1 h 8"/>
                <a:gd name="T2" fmla="*/ 3 w 23"/>
                <a:gd name="T3" fmla="*/ 3 h 8"/>
                <a:gd name="T4" fmla="*/ 4 w 23"/>
                <a:gd name="T5" fmla="*/ 7 h 8"/>
                <a:gd name="T6" fmla="*/ 20 w 23"/>
                <a:gd name="T7" fmla="*/ 5 h 8"/>
                <a:gd name="T8" fmla="*/ 20 w 23"/>
                <a:gd name="T9" fmla="*/ 1 h 8"/>
              </a:gdLst>
              <a:ahLst/>
              <a:cxnLst>
                <a:cxn ang="0">
                  <a:pos x="T0" y="T1"/>
                </a:cxn>
                <a:cxn ang="0">
                  <a:pos x="T2" y="T3"/>
                </a:cxn>
                <a:cxn ang="0">
                  <a:pos x="T4" y="T5"/>
                </a:cxn>
                <a:cxn ang="0">
                  <a:pos x="T6" y="T7"/>
                </a:cxn>
                <a:cxn ang="0">
                  <a:pos x="T8" y="T9"/>
                </a:cxn>
              </a:cxnLst>
              <a:rect l="0" t="0" r="r" b="b"/>
              <a:pathLst>
                <a:path w="23" h="8">
                  <a:moveTo>
                    <a:pt x="20" y="1"/>
                  </a:moveTo>
                  <a:cubicBezTo>
                    <a:pt x="15" y="1"/>
                    <a:pt x="9" y="1"/>
                    <a:pt x="3" y="3"/>
                  </a:cubicBezTo>
                  <a:cubicBezTo>
                    <a:pt x="0" y="3"/>
                    <a:pt x="1" y="8"/>
                    <a:pt x="4" y="7"/>
                  </a:cubicBezTo>
                  <a:cubicBezTo>
                    <a:pt x="9" y="6"/>
                    <a:pt x="15" y="5"/>
                    <a:pt x="20" y="5"/>
                  </a:cubicBezTo>
                  <a:cubicBezTo>
                    <a:pt x="23" y="5"/>
                    <a:pt x="23" y="0"/>
                    <a:pt x="20"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05" name="Freeform 48"/>
            <p:cNvSpPr/>
            <p:nvPr/>
          </p:nvSpPr>
          <p:spPr bwMode="auto">
            <a:xfrm>
              <a:off x="1275" y="4100"/>
              <a:ext cx="99" cy="18"/>
            </a:xfrm>
            <a:custGeom>
              <a:avLst/>
              <a:gdLst>
                <a:gd name="T0" fmla="*/ 24 w 28"/>
                <a:gd name="T1" fmla="*/ 1 h 6"/>
                <a:gd name="T2" fmla="*/ 3 w 28"/>
                <a:gd name="T3" fmla="*/ 2 h 6"/>
                <a:gd name="T4" fmla="*/ 3 w 28"/>
                <a:gd name="T5" fmla="*/ 6 h 6"/>
                <a:gd name="T6" fmla="*/ 25 w 28"/>
                <a:gd name="T7" fmla="*/ 5 h 6"/>
                <a:gd name="T8" fmla="*/ 24 w 28"/>
                <a:gd name="T9" fmla="*/ 1 h 6"/>
              </a:gdLst>
              <a:ahLst/>
              <a:cxnLst>
                <a:cxn ang="0">
                  <a:pos x="T0" y="T1"/>
                </a:cxn>
                <a:cxn ang="0">
                  <a:pos x="T2" y="T3"/>
                </a:cxn>
                <a:cxn ang="0">
                  <a:pos x="T4" y="T5"/>
                </a:cxn>
                <a:cxn ang="0">
                  <a:pos x="T6" y="T7"/>
                </a:cxn>
                <a:cxn ang="0">
                  <a:pos x="T8" y="T9"/>
                </a:cxn>
              </a:cxnLst>
              <a:rect l="0" t="0" r="r" b="b"/>
              <a:pathLst>
                <a:path w="28" h="6">
                  <a:moveTo>
                    <a:pt x="24" y="1"/>
                  </a:moveTo>
                  <a:cubicBezTo>
                    <a:pt x="17" y="2"/>
                    <a:pt x="10" y="2"/>
                    <a:pt x="3" y="2"/>
                  </a:cubicBezTo>
                  <a:cubicBezTo>
                    <a:pt x="0" y="2"/>
                    <a:pt x="0" y="6"/>
                    <a:pt x="3" y="6"/>
                  </a:cubicBezTo>
                  <a:cubicBezTo>
                    <a:pt x="11" y="6"/>
                    <a:pt x="18" y="6"/>
                    <a:pt x="25"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06" name="Freeform 49"/>
            <p:cNvSpPr/>
            <p:nvPr/>
          </p:nvSpPr>
          <p:spPr bwMode="auto">
            <a:xfrm>
              <a:off x="1420" y="4106"/>
              <a:ext cx="95" cy="18"/>
            </a:xfrm>
            <a:custGeom>
              <a:avLst/>
              <a:gdLst>
                <a:gd name="T0" fmla="*/ 24 w 27"/>
                <a:gd name="T1" fmla="*/ 0 h 6"/>
                <a:gd name="T2" fmla="*/ 3 w 27"/>
                <a:gd name="T3" fmla="*/ 1 h 6"/>
                <a:gd name="T4" fmla="*/ 3 w 27"/>
                <a:gd name="T5" fmla="*/ 5 h 6"/>
                <a:gd name="T6" fmla="*/ 24 w 27"/>
                <a:gd name="T7" fmla="*/ 4 h 6"/>
                <a:gd name="T8" fmla="*/ 24 w 27"/>
                <a:gd name="T9" fmla="*/ 0 h 6"/>
              </a:gdLst>
              <a:ahLst/>
              <a:cxnLst>
                <a:cxn ang="0">
                  <a:pos x="T0" y="T1"/>
                </a:cxn>
                <a:cxn ang="0">
                  <a:pos x="T2" y="T3"/>
                </a:cxn>
                <a:cxn ang="0">
                  <a:pos x="T4" y="T5"/>
                </a:cxn>
                <a:cxn ang="0">
                  <a:pos x="T6" y="T7"/>
                </a:cxn>
                <a:cxn ang="0">
                  <a:pos x="T8" y="T9"/>
                </a:cxn>
              </a:cxnLst>
              <a:rect l="0" t="0" r="r" b="b"/>
              <a:pathLst>
                <a:path w="27" h="6">
                  <a:moveTo>
                    <a:pt x="24" y="0"/>
                  </a:moveTo>
                  <a:cubicBezTo>
                    <a:pt x="17" y="0"/>
                    <a:pt x="10" y="0"/>
                    <a:pt x="3" y="1"/>
                  </a:cubicBezTo>
                  <a:cubicBezTo>
                    <a:pt x="1" y="1"/>
                    <a:pt x="0" y="6"/>
                    <a:pt x="3" y="5"/>
                  </a:cubicBezTo>
                  <a:cubicBezTo>
                    <a:pt x="10" y="4"/>
                    <a:pt x="17" y="4"/>
                    <a:pt x="24" y="4"/>
                  </a:cubicBezTo>
                  <a:cubicBezTo>
                    <a:pt x="27" y="4"/>
                    <a:pt x="27" y="0"/>
                    <a:pt x="24"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07" name="Freeform 50"/>
            <p:cNvSpPr/>
            <p:nvPr/>
          </p:nvSpPr>
          <p:spPr bwMode="auto">
            <a:xfrm>
              <a:off x="1554" y="4103"/>
              <a:ext cx="88" cy="18"/>
            </a:xfrm>
            <a:custGeom>
              <a:avLst/>
              <a:gdLst>
                <a:gd name="T0" fmla="*/ 22 w 25"/>
                <a:gd name="T1" fmla="*/ 0 h 6"/>
                <a:gd name="T2" fmla="*/ 3 w 25"/>
                <a:gd name="T3" fmla="*/ 1 h 6"/>
                <a:gd name="T4" fmla="*/ 4 w 25"/>
                <a:gd name="T5" fmla="*/ 5 h 6"/>
                <a:gd name="T6" fmla="*/ 22 w 25"/>
                <a:gd name="T7" fmla="*/ 4 h 6"/>
                <a:gd name="T8" fmla="*/ 22 w 25"/>
                <a:gd name="T9" fmla="*/ 0 h 6"/>
              </a:gdLst>
              <a:ahLst/>
              <a:cxnLst>
                <a:cxn ang="0">
                  <a:pos x="T0" y="T1"/>
                </a:cxn>
                <a:cxn ang="0">
                  <a:pos x="T2" y="T3"/>
                </a:cxn>
                <a:cxn ang="0">
                  <a:pos x="T4" y="T5"/>
                </a:cxn>
                <a:cxn ang="0">
                  <a:pos x="T6" y="T7"/>
                </a:cxn>
                <a:cxn ang="0">
                  <a:pos x="T8" y="T9"/>
                </a:cxn>
              </a:cxnLst>
              <a:rect l="0" t="0" r="r" b="b"/>
              <a:pathLst>
                <a:path w="25" h="6">
                  <a:moveTo>
                    <a:pt x="22" y="0"/>
                  </a:moveTo>
                  <a:cubicBezTo>
                    <a:pt x="16" y="0"/>
                    <a:pt x="9" y="0"/>
                    <a:pt x="3" y="1"/>
                  </a:cubicBezTo>
                  <a:cubicBezTo>
                    <a:pt x="0" y="1"/>
                    <a:pt x="1" y="6"/>
                    <a:pt x="4" y="5"/>
                  </a:cubicBezTo>
                  <a:cubicBezTo>
                    <a:pt x="10" y="4"/>
                    <a:pt x="16" y="4"/>
                    <a:pt x="22" y="4"/>
                  </a:cubicBezTo>
                  <a:cubicBezTo>
                    <a:pt x="25" y="4"/>
                    <a:pt x="25" y="0"/>
                    <a:pt x="22"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08" name="Freeform 51"/>
            <p:cNvSpPr/>
            <p:nvPr/>
          </p:nvSpPr>
          <p:spPr bwMode="auto">
            <a:xfrm>
              <a:off x="1681" y="4106"/>
              <a:ext cx="91" cy="21"/>
            </a:xfrm>
            <a:custGeom>
              <a:avLst/>
              <a:gdLst>
                <a:gd name="T0" fmla="*/ 23 w 26"/>
                <a:gd name="T1" fmla="*/ 0 h 7"/>
                <a:gd name="T2" fmla="*/ 3 w 26"/>
                <a:gd name="T3" fmla="*/ 2 h 7"/>
                <a:gd name="T4" fmla="*/ 4 w 26"/>
                <a:gd name="T5" fmla="*/ 6 h 7"/>
                <a:gd name="T6" fmla="*/ 23 w 26"/>
                <a:gd name="T7" fmla="*/ 4 h 7"/>
                <a:gd name="T8" fmla="*/ 23 w 26"/>
                <a:gd name="T9" fmla="*/ 0 h 7"/>
              </a:gdLst>
              <a:ahLst/>
              <a:cxnLst>
                <a:cxn ang="0">
                  <a:pos x="T0" y="T1"/>
                </a:cxn>
                <a:cxn ang="0">
                  <a:pos x="T2" y="T3"/>
                </a:cxn>
                <a:cxn ang="0">
                  <a:pos x="T4" y="T5"/>
                </a:cxn>
                <a:cxn ang="0">
                  <a:pos x="T6" y="T7"/>
                </a:cxn>
                <a:cxn ang="0">
                  <a:pos x="T8" y="T9"/>
                </a:cxn>
              </a:cxnLst>
              <a:rect l="0" t="0" r="r" b="b"/>
              <a:pathLst>
                <a:path w="26" h="7">
                  <a:moveTo>
                    <a:pt x="23" y="0"/>
                  </a:moveTo>
                  <a:cubicBezTo>
                    <a:pt x="16" y="0"/>
                    <a:pt x="9" y="1"/>
                    <a:pt x="3" y="2"/>
                  </a:cubicBezTo>
                  <a:cubicBezTo>
                    <a:pt x="0" y="2"/>
                    <a:pt x="1" y="7"/>
                    <a:pt x="4" y="6"/>
                  </a:cubicBezTo>
                  <a:cubicBezTo>
                    <a:pt x="10" y="5"/>
                    <a:pt x="17" y="4"/>
                    <a:pt x="23" y="4"/>
                  </a:cubicBezTo>
                  <a:cubicBezTo>
                    <a:pt x="26" y="4"/>
                    <a:pt x="26" y="0"/>
                    <a:pt x="23"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09" name="Freeform 52"/>
            <p:cNvSpPr/>
            <p:nvPr/>
          </p:nvSpPr>
          <p:spPr bwMode="auto">
            <a:xfrm>
              <a:off x="1829" y="4103"/>
              <a:ext cx="99" cy="18"/>
            </a:xfrm>
            <a:custGeom>
              <a:avLst/>
              <a:gdLst>
                <a:gd name="T0" fmla="*/ 26 w 28"/>
                <a:gd name="T1" fmla="*/ 1 h 6"/>
                <a:gd name="T2" fmla="*/ 3 w 28"/>
                <a:gd name="T3" fmla="*/ 2 h 6"/>
                <a:gd name="T4" fmla="*/ 3 w 28"/>
                <a:gd name="T5" fmla="*/ 6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2"/>
                    <a:pt x="3" y="2"/>
                  </a:cubicBezTo>
                  <a:cubicBezTo>
                    <a:pt x="0" y="2"/>
                    <a:pt x="0" y="6"/>
                    <a:pt x="3" y="6"/>
                  </a:cubicBezTo>
                  <a:cubicBezTo>
                    <a:pt x="11" y="6"/>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10" name="Freeform 53"/>
            <p:cNvSpPr/>
            <p:nvPr/>
          </p:nvSpPr>
          <p:spPr bwMode="auto">
            <a:xfrm>
              <a:off x="1952" y="4094"/>
              <a:ext cx="106" cy="24"/>
            </a:xfrm>
            <a:custGeom>
              <a:avLst/>
              <a:gdLst>
                <a:gd name="T0" fmla="*/ 26 w 30"/>
                <a:gd name="T1" fmla="*/ 2 h 8"/>
                <a:gd name="T2" fmla="*/ 15 w 30"/>
                <a:gd name="T3" fmla="*/ 2 h 8"/>
                <a:gd name="T4" fmla="*/ 5 w 30"/>
                <a:gd name="T5" fmla="*/ 1 h 8"/>
                <a:gd name="T6" fmla="*/ 3 w 30"/>
                <a:gd name="T7" fmla="*/ 5 h 8"/>
                <a:gd name="T8" fmla="*/ 13 w 30"/>
                <a:gd name="T9" fmla="*/ 7 h 8"/>
                <a:gd name="T10" fmla="*/ 27 w 30"/>
                <a:gd name="T11" fmla="*/ 6 h 8"/>
                <a:gd name="T12" fmla="*/ 26 w 30"/>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26" y="2"/>
                  </a:moveTo>
                  <a:cubicBezTo>
                    <a:pt x="22" y="3"/>
                    <a:pt x="19" y="3"/>
                    <a:pt x="15" y="2"/>
                  </a:cubicBezTo>
                  <a:cubicBezTo>
                    <a:pt x="12" y="2"/>
                    <a:pt x="8" y="2"/>
                    <a:pt x="5" y="1"/>
                  </a:cubicBezTo>
                  <a:cubicBezTo>
                    <a:pt x="3" y="0"/>
                    <a:pt x="0" y="4"/>
                    <a:pt x="3" y="5"/>
                  </a:cubicBezTo>
                  <a:cubicBezTo>
                    <a:pt x="6" y="6"/>
                    <a:pt x="10" y="6"/>
                    <a:pt x="13" y="7"/>
                  </a:cubicBezTo>
                  <a:cubicBezTo>
                    <a:pt x="18" y="7"/>
                    <a:pt x="23" y="8"/>
                    <a:pt x="27" y="6"/>
                  </a:cubicBezTo>
                  <a:cubicBezTo>
                    <a:pt x="30" y="5"/>
                    <a:pt x="29" y="1"/>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11" name="Freeform 54"/>
            <p:cNvSpPr/>
            <p:nvPr/>
          </p:nvSpPr>
          <p:spPr bwMode="auto">
            <a:xfrm>
              <a:off x="2104" y="4100"/>
              <a:ext cx="127" cy="24"/>
            </a:xfrm>
            <a:custGeom>
              <a:avLst/>
              <a:gdLst>
                <a:gd name="T0" fmla="*/ 34 w 36"/>
                <a:gd name="T1" fmla="*/ 3 h 8"/>
                <a:gd name="T2" fmla="*/ 3 w 36"/>
                <a:gd name="T3" fmla="*/ 2 h 8"/>
                <a:gd name="T4" fmla="*/ 3 w 36"/>
                <a:gd name="T5" fmla="*/ 6 h 8"/>
                <a:gd name="T6" fmla="*/ 32 w 36"/>
                <a:gd name="T7" fmla="*/ 7 h 8"/>
                <a:gd name="T8" fmla="*/ 34 w 36"/>
                <a:gd name="T9" fmla="*/ 3 h 8"/>
              </a:gdLst>
              <a:ahLst/>
              <a:cxnLst>
                <a:cxn ang="0">
                  <a:pos x="T0" y="T1"/>
                </a:cxn>
                <a:cxn ang="0">
                  <a:pos x="T2" y="T3"/>
                </a:cxn>
                <a:cxn ang="0">
                  <a:pos x="T4" y="T5"/>
                </a:cxn>
                <a:cxn ang="0">
                  <a:pos x="T6" y="T7"/>
                </a:cxn>
                <a:cxn ang="0">
                  <a:pos x="T8" y="T9"/>
                </a:cxn>
              </a:cxnLst>
              <a:rect l="0" t="0" r="r" b="b"/>
              <a:pathLst>
                <a:path w="36" h="8">
                  <a:moveTo>
                    <a:pt x="34" y="3"/>
                  </a:moveTo>
                  <a:cubicBezTo>
                    <a:pt x="24" y="0"/>
                    <a:pt x="14" y="1"/>
                    <a:pt x="3" y="2"/>
                  </a:cubicBezTo>
                  <a:cubicBezTo>
                    <a:pt x="1" y="2"/>
                    <a:pt x="0" y="7"/>
                    <a:pt x="3" y="6"/>
                  </a:cubicBezTo>
                  <a:cubicBezTo>
                    <a:pt x="13" y="5"/>
                    <a:pt x="23" y="4"/>
                    <a:pt x="32" y="7"/>
                  </a:cubicBezTo>
                  <a:cubicBezTo>
                    <a:pt x="35" y="8"/>
                    <a:pt x="36" y="4"/>
                    <a:pt x="34"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12" name="Freeform 55"/>
            <p:cNvSpPr/>
            <p:nvPr/>
          </p:nvSpPr>
          <p:spPr bwMode="auto">
            <a:xfrm>
              <a:off x="2280" y="4100"/>
              <a:ext cx="106" cy="15"/>
            </a:xfrm>
            <a:custGeom>
              <a:avLst/>
              <a:gdLst>
                <a:gd name="T0" fmla="*/ 27 w 30"/>
                <a:gd name="T1" fmla="*/ 1 h 5"/>
                <a:gd name="T2" fmla="*/ 3 w 30"/>
                <a:gd name="T3" fmla="*/ 0 h 5"/>
                <a:gd name="T4" fmla="*/ 3 w 30"/>
                <a:gd name="T5" fmla="*/ 4 h 5"/>
                <a:gd name="T6" fmla="*/ 27 w 30"/>
                <a:gd name="T7" fmla="*/ 5 h 5"/>
                <a:gd name="T8" fmla="*/ 27 w 30"/>
                <a:gd name="T9" fmla="*/ 1 h 5"/>
              </a:gdLst>
              <a:ahLst/>
              <a:cxnLst>
                <a:cxn ang="0">
                  <a:pos x="T0" y="T1"/>
                </a:cxn>
                <a:cxn ang="0">
                  <a:pos x="T2" y="T3"/>
                </a:cxn>
                <a:cxn ang="0">
                  <a:pos x="T4" y="T5"/>
                </a:cxn>
                <a:cxn ang="0">
                  <a:pos x="T6" y="T7"/>
                </a:cxn>
                <a:cxn ang="0">
                  <a:pos x="T8" y="T9"/>
                </a:cxn>
              </a:cxnLst>
              <a:rect l="0" t="0" r="r" b="b"/>
              <a:pathLst>
                <a:path w="30" h="5">
                  <a:moveTo>
                    <a:pt x="27" y="1"/>
                  </a:moveTo>
                  <a:cubicBezTo>
                    <a:pt x="19" y="1"/>
                    <a:pt x="11" y="0"/>
                    <a:pt x="3" y="0"/>
                  </a:cubicBezTo>
                  <a:cubicBezTo>
                    <a:pt x="0" y="0"/>
                    <a:pt x="0" y="4"/>
                    <a:pt x="3" y="4"/>
                  </a:cubicBezTo>
                  <a:cubicBezTo>
                    <a:pt x="11" y="4"/>
                    <a:pt x="19" y="5"/>
                    <a:pt x="27" y="5"/>
                  </a:cubicBezTo>
                  <a:cubicBezTo>
                    <a:pt x="30" y="5"/>
                    <a:pt x="30" y="1"/>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13" name="Freeform 56"/>
            <p:cNvSpPr/>
            <p:nvPr/>
          </p:nvSpPr>
          <p:spPr bwMode="auto">
            <a:xfrm>
              <a:off x="2414" y="4097"/>
              <a:ext cx="103" cy="30"/>
            </a:xfrm>
            <a:custGeom>
              <a:avLst/>
              <a:gdLst>
                <a:gd name="T0" fmla="*/ 24 w 29"/>
                <a:gd name="T1" fmla="*/ 1 h 10"/>
                <a:gd name="T2" fmla="*/ 4 w 29"/>
                <a:gd name="T3" fmla="*/ 3 h 10"/>
                <a:gd name="T4" fmla="*/ 2 w 29"/>
                <a:gd name="T5" fmla="*/ 7 h 10"/>
                <a:gd name="T6" fmla="*/ 26 w 29"/>
                <a:gd name="T7" fmla="*/ 5 h 10"/>
                <a:gd name="T8" fmla="*/ 24 w 29"/>
                <a:gd name="T9" fmla="*/ 1 h 10"/>
              </a:gdLst>
              <a:ahLst/>
              <a:cxnLst>
                <a:cxn ang="0">
                  <a:pos x="T0" y="T1"/>
                </a:cxn>
                <a:cxn ang="0">
                  <a:pos x="T2" y="T3"/>
                </a:cxn>
                <a:cxn ang="0">
                  <a:pos x="T4" y="T5"/>
                </a:cxn>
                <a:cxn ang="0">
                  <a:pos x="T6" y="T7"/>
                </a:cxn>
                <a:cxn ang="0">
                  <a:pos x="T8" y="T9"/>
                </a:cxn>
              </a:cxnLst>
              <a:rect l="0" t="0" r="r" b="b"/>
              <a:pathLst>
                <a:path w="29" h="10">
                  <a:moveTo>
                    <a:pt x="24" y="1"/>
                  </a:moveTo>
                  <a:cubicBezTo>
                    <a:pt x="18" y="2"/>
                    <a:pt x="10" y="5"/>
                    <a:pt x="4" y="3"/>
                  </a:cubicBezTo>
                  <a:cubicBezTo>
                    <a:pt x="1" y="2"/>
                    <a:pt x="0" y="6"/>
                    <a:pt x="2" y="7"/>
                  </a:cubicBezTo>
                  <a:cubicBezTo>
                    <a:pt x="10" y="10"/>
                    <a:pt x="18" y="6"/>
                    <a:pt x="26" y="5"/>
                  </a:cubicBezTo>
                  <a:cubicBezTo>
                    <a:pt x="29"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14" name="Freeform 57"/>
            <p:cNvSpPr/>
            <p:nvPr/>
          </p:nvSpPr>
          <p:spPr bwMode="auto">
            <a:xfrm>
              <a:off x="2534" y="4097"/>
              <a:ext cx="120" cy="21"/>
            </a:xfrm>
            <a:custGeom>
              <a:avLst/>
              <a:gdLst>
                <a:gd name="T0" fmla="*/ 31 w 34"/>
                <a:gd name="T1" fmla="*/ 2 h 7"/>
                <a:gd name="T2" fmla="*/ 3 w 34"/>
                <a:gd name="T3" fmla="*/ 2 h 7"/>
                <a:gd name="T4" fmla="*/ 3 w 34"/>
                <a:gd name="T5" fmla="*/ 6 h 7"/>
                <a:gd name="T6" fmla="*/ 29 w 34"/>
                <a:gd name="T7" fmla="*/ 6 h 7"/>
                <a:gd name="T8" fmla="*/ 31 w 34"/>
                <a:gd name="T9" fmla="*/ 2 h 7"/>
              </a:gdLst>
              <a:ahLst/>
              <a:cxnLst>
                <a:cxn ang="0">
                  <a:pos x="T0" y="T1"/>
                </a:cxn>
                <a:cxn ang="0">
                  <a:pos x="T2" y="T3"/>
                </a:cxn>
                <a:cxn ang="0">
                  <a:pos x="T4" y="T5"/>
                </a:cxn>
                <a:cxn ang="0">
                  <a:pos x="T6" y="T7"/>
                </a:cxn>
                <a:cxn ang="0">
                  <a:pos x="T8" y="T9"/>
                </a:cxn>
              </a:cxnLst>
              <a:rect l="0" t="0" r="r" b="b"/>
              <a:pathLst>
                <a:path w="34" h="7">
                  <a:moveTo>
                    <a:pt x="31" y="2"/>
                  </a:moveTo>
                  <a:cubicBezTo>
                    <a:pt x="21" y="0"/>
                    <a:pt x="12" y="0"/>
                    <a:pt x="3" y="2"/>
                  </a:cubicBezTo>
                  <a:cubicBezTo>
                    <a:pt x="0" y="2"/>
                    <a:pt x="0" y="7"/>
                    <a:pt x="3" y="6"/>
                  </a:cubicBezTo>
                  <a:cubicBezTo>
                    <a:pt x="12" y="5"/>
                    <a:pt x="21" y="4"/>
                    <a:pt x="29" y="6"/>
                  </a:cubicBezTo>
                  <a:cubicBezTo>
                    <a:pt x="32" y="7"/>
                    <a:pt x="34" y="2"/>
                    <a:pt x="31"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15" name="Freeform 58"/>
            <p:cNvSpPr/>
            <p:nvPr/>
          </p:nvSpPr>
          <p:spPr bwMode="auto">
            <a:xfrm>
              <a:off x="2682" y="4103"/>
              <a:ext cx="110" cy="21"/>
            </a:xfrm>
            <a:custGeom>
              <a:avLst/>
              <a:gdLst>
                <a:gd name="T0" fmla="*/ 26 w 31"/>
                <a:gd name="T1" fmla="*/ 1 h 7"/>
                <a:gd name="T2" fmla="*/ 4 w 31"/>
                <a:gd name="T3" fmla="*/ 1 h 7"/>
                <a:gd name="T4" fmla="*/ 3 w 31"/>
                <a:gd name="T5" fmla="*/ 5 h 7"/>
                <a:gd name="T6" fmla="*/ 28 w 31"/>
                <a:gd name="T7" fmla="*/ 5 h 7"/>
                <a:gd name="T8" fmla="*/ 26 w 31"/>
                <a:gd name="T9" fmla="*/ 1 h 7"/>
              </a:gdLst>
              <a:ahLst/>
              <a:cxnLst>
                <a:cxn ang="0">
                  <a:pos x="T0" y="T1"/>
                </a:cxn>
                <a:cxn ang="0">
                  <a:pos x="T2" y="T3"/>
                </a:cxn>
                <a:cxn ang="0">
                  <a:pos x="T4" y="T5"/>
                </a:cxn>
                <a:cxn ang="0">
                  <a:pos x="T6" y="T7"/>
                </a:cxn>
                <a:cxn ang="0">
                  <a:pos x="T8" y="T9"/>
                </a:cxn>
              </a:cxnLst>
              <a:rect l="0" t="0" r="r" b="b"/>
              <a:pathLst>
                <a:path w="31" h="7">
                  <a:moveTo>
                    <a:pt x="26" y="1"/>
                  </a:moveTo>
                  <a:cubicBezTo>
                    <a:pt x="19" y="2"/>
                    <a:pt x="12" y="3"/>
                    <a:pt x="4" y="1"/>
                  </a:cubicBezTo>
                  <a:cubicBezTo>
                    <a:pt x="2" y="0"/>
                    <a:pt x="0" y="4"/>
                    <a:pt x="3" y="5"/>
                  </a:cubicBezTo>
                  <a:cubicBezTo>
                    <a:pt x="11" y="7"/>
                    <a:pt x="20" y="6"/>
                    <a:pt x="28" y="5"/>
                  </a:cubicBezTo>
                  <a:cubicBezTo>
                    <a:pt x="31"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16" name="Freeform 59"/>
            <p:cNvSpPr/>
            <p:nvPr/>
          </p:nvSpPr>
          <p:spPr bwMode="auto">
            <a:xfrm>
              <a:off x="2848" y="4094"/>
              <a:ext cx="102" cy="24"/>
            </a:xfrm>
            <a:custGeom>
              <a:avLst/>
              <a:gdLst>
                <a:gd name="T0" fmla="*/ 26 w 29"/>
                <a:gd name="T1" fmla="*/ 3 h 8"/>
                <a:gd name="T2" fmla="*/ 3 w 29"/>
                <a:gd name="T3" fmla="*/ 3 h 8"/>
                <a:gd name="T4" fmla="*/ 3 w 29"/>
                <a:gd name="T5" fmla="*/ 7 h 8"/>
                <a:gd name="T6" fmla="*/ 25 w 29"/>
                <a:gd name="T7" fmla="*/ 7 h 8"/>
                <a:gd name="T8" fmla="*/ 26 w 29"/>
                <a:gd name="T9" fmla="*/ 3 h 8"/>
              </a:gdLst>
              <a:ahLst/>
              <a:cxnLst>
                <a:cxn ang="0">
                  <a:pos x="T0" y="T1"/>
                </a:cxn>
                <a:cxn ang="0">
                  <a:pos x="T2" y="T3"/>
                </a:cxn>
                <a:cxn ang="0">
                  <a:pos x="T4" y="T5"/>
                </a:cxn>
                <a:cxn ang="0">
                  <a:pos x="T6" y="T7"/>
                </a:cxn>
                <a:cxn ang="0">
                  <a:pos x="T8" y="T9"/>
                </a:cxn>
              </a:cxnLst>
              <a:rect l="0" t="0" r="r" b="b"/>
              <a:pathLst>
                <a:path w="29" h="8">
                  <a:moveTo>
                    <a:pt x="26" y="3"/>
                  </a:moveTo>
                  <a:cubicBezTo>
                    <a:pt x="18" y="0"/>
                    <a:pt x="11" y="2"/>
                    <a:pt x="3" y="3"/>
                  </a:cubicBezTo>
                  <a:cubicBezTo>
                    <a:pt x="0" y="3"/>
                    <a:pt x="0" y="7"/>
                    <a:pt x="3" y="7"/>
                  </a:cubicBezTo>
                  <a:cubicBezTo>
                    <a:pt x="11" y="7"/>
                    <a:pt x="18" y="4"/>
                    <a:pt x="25" y="7"/>
                  </a:cubicBezTo>
                  <a:cubicBezTo>
                    <a:pt x="28" y="8"/>
                    <a:pt x="29" y="4"/>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17" name="Freeform 60"/>
            <p:cNvSpPr/>
            <p:nvPr/>
          </p:nvSpPr>
          <p:spPr bwMode="auto">
            <a:xfrm>
              <a:off x="2993" y="4103"/>
              <a:ext cx="81" cy="12"/>
            </a:xfrm>
            <a:custGeom>
              <a:avLst/>
              <a:gdLst>
                <a:gd name="T0" fmla="*/ 20 w 23"/>
                <a:gd name="T1" fmla="*/ 0 h 4"/>
                <a:gd name="T2" fmla="*/ 3 w 23"/>
                <a:gd name="T3" fmla="*/ 0 h 4"/>
                <a:gd name="T4" fmla="*/ 3 w 23"/>
                <a:gd name="T5" fmla="*/ 4 h 4"/>
                <a:gd name="T6" fmla="*/ 20 w 23"/>
                <a:gd name="T7" fmla="*/ 4 h 4"/>
                <a:gd name="T8" fmla="*/ 20 w 23"/>
                <a:gd name="T9" fmla="*/ 0 h 4"/>
              </a:gdLst>
              <a:ahLst/>
              <a:cxnLst>
                <a:cxn ang="0">
                  <a:pos x="T0" y="T1"/>
                </a:cxn>
                <a:cxn ang="0">
                  <a:pos x="T2" y="T3"/>
                </a:cxn>
                <a:cxn ang="0">
                  <a:pos x="T4" y="T5"/>
                </a:cxn>
                <a:cxn ang="0">
                  <a:pos x="T6" y="T7"/>
                </a:cxn>
                <a:cxn ang="0">
                  <a:pos x="T8" y="T9"/>
                </a:cxn>
              </a:cxnLst>
              <a:rect l="0" t="0" r="r" b="b"/>
              <a:pathLst>
                <a:path w="23" h="4">
                  <a:moveTo>
                    <a:pt x="20" y="0"/>
                  </a:moveTo>
                  <a:cubicBezTo>
                    <a:pt x="3" y="0"/>
                    <a:pt x="3" y="0"/>
                    <a:pt x="3" y="0"/>
                  </a:cubicBezTo>
                  <a:cubicBezTo>
                    <a:pt x="0" y="0"/>
                    <a:pt x="0" y="4"/>
                    <a:pt x="3" y="4"/>
                  </a:cubicBezTo>
                  <a:cubicBezTo>
                    <a:pt x="20" y="4"/>
                    <a:pt x="20"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18" name="Freeform 61"/>
            <p:cNvSpPr/>
            <p:nvPr/>
          </p:nvSpPr>
          <p:spPr bwMode="auto">
            <a:xfrm>
              <a:off x="3155" y="4100"/>
              <a:ext cx="88" cy="24"/>
            </a:xfrm>
            <a:custGeom>
              <a:avLst/>
              <a:gdLst>
                <a:gd name="T0" fmla="*/ 22 w 25"/>
                <a:gd name="T1" fmla="*/ 3 h 8"/>
                <a:gd name="T2" fmla="*/ 3 w 25"/>
                <a:gd name="T3" fmla="*/ 3 h 8"/>
                <a:gd name="T4" fmla="*/ 5 w 25"/>
                <a:gd name="T5" fmla="*/ 7 h 8"/>
                <a:gd name="T6" fmla="*/ 21 w 25"/>
                <a:gd name="T7" fmla="*/ 7 h 8"/>
                <a:gd name="T8" fmla="*/ 22 w 25"/>
                <a:gd name="T9" fmla="*/ 3 h 8"/>
              </a:gdLst>
              <a:ahLst/>
              <a:cxnLst>
                <a:cxn ang="0">
                  <a:pos x="T0" y="T1"/>
                </a:cxn>
                <a:cxn ang="0">
                  <a:pos x="T2" y="T3"/>
                </a:cxn>
                <a:cxn ang="0">
                  <a:pos x="T4" y="T5"/>
                </a:cxn>
                <a:cxn ang="0">
                  <a:pos x="T6" y="T7"/>
                </a:cxn>
                <a:cxn ang="0">
                  <a:pos x="T8" y="T9"/>
                </a:cxn>
              </a:cxnLst>
              <a:rect l="0" t="0" r="r" b="b"/>
              <a:pathLst>
                <a:path w="25" h="8">
                  <a:moveTo>
                    <a:pt x="22" y="3"/>
                  </a:moveTo>
                  <a:cubicBezTo>
                    <a:pt x="16" y="2"/>
                    <a:pt x="9" y="0"/>
                    <a:pt x="3" y="3"/>
                  </a:cubicBezTo>
                  <a:cubicBezTo>
                    <a:pt x="0" y="4"/>
                    <a:pt x="2" y="8"/>
                    <a:pt x="5" y="7"/>
                  </a:cubicBezTo>
                  <a:cubicBezTo>
                    <a:pt x="10" y="5"/>
                    <a:pt x="16" y="6"/>
                    <a:pt x="21" y="7"/>
                  </a:cubicBezTo>
                  <a:cubicBezTo>
                    <a:pt x="24" y="8"/>
                    <a:pt x="25" y="3"/>
                    <a:pt x="2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19" name="Freeform 62"/>
            <p:cNvSpPr/>
            <p:nvPr/>
          </p:nvSpPr>
          <p:spPr bwMode="auto">
            <a:xfrm>
              <a:off x="3300" y="4106"/>
              <a:ext cx="109" cy="18"/>
            </a:xfrm>
            <a:custGeom>
              <a:avLst/>
              <a:gdLst>
                <a:gd name="T0" fmla="*/ 28 w 31"/>
                <a:gd name="T1" fmla="*/ 0 h 6"/>
                <a:gd name="T2" fmla="*/ 3 w 31"/>
                <a:gd name="T3" fmla="*/ 1 h 6"/>
                <a:gd name="T4" fmla="*/ 3 w 31"/>
                <a:gd name="T5" fmla="*/ 5 h 6"/>
                <a:gd name="T6" fmla="*/ 28 w 31"/>
                <a:gd name="T7" fmla="*/ 4 h 6"/>
                <a:gd name="T8" fmla="*/ 28 w 31"/>
                <a:gd name="T9" fmla="*/ 0 h 6"/>
              </a:gdLst>
              <a:ahLst/>
              <a:cxnLst>
                <a:cxn ang="0">
                  <a:pos x="T0" y="T1"/>
                </a:cxn>
                <a:cxn ang="0">
                  <a:pos x="T2" y="T3"/>
                </a:cxn>
                <a:cxn ang="0">
                  <a:pos x="T4" y="T5"/>
                </a:cxn>
                <a:cxn ang="0">
                  <a:pos x="T6" y="T7"/>
                </a:cxn>
                <a:cxn ang="0">
                  <a:pos x="T8" y="T9"/>
                </a:cxn>
              </a:cxnLst>
              <a:rect l="0" t="0" r="r" b="b"/>
              <a:pathLst>
                <a:path w="31" h="6">
                  <a:moveTo>
                    <a:pt x="28" y="0"/>
                  </a:moveTo>
                  <a:cubicBezTo>
                    <a:pt x="20" y="0"/>
                    <a:pt x="11" y="0"/>
                    <a:pt x="3" y="1"/>
                  </a:cubicBezTo>
                  <a:cubicBezTo>
                    <a:pt x="0" y="1"/>
                    <a:pt x="0" y="6"/>
                    <a:pt x="3" y="5"/>
                  </a:cubicBezTo>
                  <a:cubicBezTo>
                    <a:pt x="11" y="4"/>
                    <a:pt x="20" y="4"/>
                    <a:pt x="28" y="4"/>
                  </a:cubicBezTo>
                  <a:cubicBezTo>
                    <a:pt x="31" y="4"/>
                    <a:pt x="31" y="0"/>
                    <a:pt x="28"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20" name="Freeform 63"/>
            <p:cNvSpPr/>
            <p:nvPr/>
          </p:nvSpPr>
          <p:spPr bwMode="auto">
            <a:xfrm>
              <a:off x="3434" y="4100"/>
              <a:ext cx="99" cy="24"/>
            </a:xfrm>
            <a:custGeom>
              <a:avLst/>
              <a:gdLst>
                <a:gd name="T0" fmla="*/ 24 w 28"/>
                <a:gd name="T1" fmla="*/ 1 h 8"/>
                <a:gd name="T2" fmla="*/ 4 w 28"/>
                <a:gd name="T3" fmla="*/ 2 h 8"/>
                <a:gd name="T4" fmla="*/ 3 w 28"/>
                <a:gd name="T5" fmla="*/ 6 h 8"/>
                <a:gd name="T6" fmla="*/ 26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2"/>
                    <a:pt x="11" y="4"/>
                    <a:pt x="4" y="2"/>
                  </a:cubicBezTo>
                  <a:cubicBezTo>
                    <a:pt x="2" y="1"/>
                    <a:pt x="0" y="5"/>
                    <a:pt x="3" y="6"/>
                  </a:cubicBezTo>
                  <a:cubicBezTo>
                    <a:pt x="11" y="8"/>
                    <a:pt x="18" y="6"/>
                    <a:pt x="26"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21" name="Freeform 64"/>
            <p:cNvSpPr/>
            <p:nvPr/>
          </p:nvSpPr>
          <p:spPr bwMode="auto">
            <a:xfrm>
              <a:off x="3564" y="4097"/>
              <a:ext cx="103" cy="21"/>
            </a:xfrm>
            <a:custGeom>
              <a:avLst/>
              <a:gdLst>
                <a:gd name="T0" fmla="*/ 26 w 29"/>
                <a:gd name="T1" fmla="*/ 3 h 7"/>
                <a:gd name="T2" fmla="*/ 4 w 29"/>
                <a:gd name="T3" fmla="*/ 1 h 7"/>
                <a:gd name="T4" fmla="*/ 3 w 29"/>
                <a:gd name="T5" fmla="*/ 5 h 7"/>
                <a:gd name="T6" fmla="*/ 26 w 29"/>
                <a:gd name="T7" fmla="*/ 7 h 7"/>
                <a:gd name="T8" fmla="*/ 26 w 29"/>
                <a:gd name="T9" fmla="*/ 3 h 7"/>
              </a:gdLst>
              <a:ahLst/>
              <a:cxnLst>
                <a:cxn ang="0">
                  <a:pos x="T0" y="T1"/>
                </a:cxn>
                <a:cxn ang="0">
                  <a:pos x="T2" y="T3"/>
                </a:cxn>
                <a:cxn ang="0">
                  <a:pos x="T4" y="T5"/>
                </a:cxn>
                <a:cxn ang="0">
                  <a:pos x="T6" y="T7"/>
                </a:cxn>
                <a:cxn ang="0">
                  <a:pos x="T8" y="T9"/>
                </a:cxn>
              </a:cxnLst>
              <a:rect l="0" t="0" r="r" b="b"/>
              <a:pathLst>
                <a:path w="29" h="7">
                  <a:moveTo>
                    <a:pt x="26" y="3"/>
                  </a:moveTo>
                  <a:cubicBezTo>
                    <a:pt x="19" y="3"/>
                    <a:pt x="11" y="3"/>
                    <a:pt x="4" y="1"/>
                  </a:cubicBezTo>
                  <a:cubicBezTo>
                    <a:pt x="2" y="0"/>
                    <a:pt x="0" y="4"/>
                    <a:pt x="3" y="5"/>
                  </a:cubicBezTo>
                  <a:cubicBezTo>
                    <a:pt x="10" y="7"/>
                    <a:pt x="19" y="7"/>
                    <a:pt x="26" y="7"/>
                  </a:cubicBezTo>
                  <a:cubicBezTo>
                    <a:pt x="29" y="7"/>
                    <a:pt x="29" y="3"/>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22" name="Freeform 65"/>
            <p:cNvSpPr/>
            <p:nvPr/>
          </p:nvSpPr>
          <p:spPr bwMode="auto">
            <a:xfrm>
              <a:off x="3698" y="4094"/>
              <a:ext cx="106" cy="18"/>
            </a:xfrm>
            <a:custGeom>
              <a:avLst/>
              <a:gdLst>
                <a:gd name="T0" fmla="*/ 27 w 30"/>
                <a:gd name="T1" fmla="*/ 1 h 6"/>
                <a:gd name="T2" fmla="*/ 3 w 30"/>
                <a:gd name="T3" fmla="*/ 2 h 6"/>
                <a:gd name="T4" fmla="*/ 3 w 30"/>
                <a:gd name="T5" fmla="*/ 6 h 6"/>
                <a:gd name="T6" fmla="*/ 27 w 30"/>
                <a:gd name="T7" fmla="*/ 5 h 6"/>
                <a:gd name="T8" fmla="*/ 27 w 30"/>
                <a:gd name="T9" fmla="*/ 1 h 6"/>
              </a:gdLst>
              <a:ahLst/>
              <a:cxnLst>
                <a:cxn ang="0">
                  <a:pos x="T0" y="T1"/>
                </a:cxn>
                <a:cxn ang="0">
                  <a:pos x="T2" y="T3"/>
                </a:cxn>
                <a:cxn ang="0">
                  <a:pos x="T4" y="T5"/>
                </a:cxn>
                <a:cxn ang="0">
                  <a:pos x="T6" y="T7"/>
                </a:cxn>
                <a:cxn ang="0">
                  <a:pos x="T8" y="T9"/>
                </a:cxn>
              </a:cxnLst>
              <a:rect l="0" t="0" r="r" b="b"/>
              <a:pathLst>
                <a:path w="30" h="6">
                  <a:moveTo>
                    <a:pt x="27" y="1"/>
                  </a:moveTo>
                  <a:cubicBezTo>
                    <a:pt x="19" y="1"/>
                    <a:pt x="11" y="1"/>
                    <a:pt x="3" y="2"/>
                  </a:cubicBezTo>
                  <a:cubicBezTo>
                    <a:pt x="0" y="2"/>
                    <a:pt x="0" y="6"/>
                    <a:pt x="3" y="6"/>
                  </a:cubicBezTo>
                  <a:cubicBezTo>
                    <a:pt x="11" y="6"/>
                    <a:pt x="19" y="5"/>
                    <a:pt x="27" y="5"/>
                  </a:cubicBezTo>
                  <a:cubicBezTo>
                    <a:pt x="30" y="5"/>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23" name="Freeform 66"/>
            <p:cNvSpPr/>
            <p:nvPr/>
          </p:nvSpPr>
          <p:spPr bwMode="auto">
            <a:xfrm>
              <a:off x="3846" y="4103"/>
              <a:ext cx="85" cy="18"/>
            </a:xfrm>
            <a:custGeom>
              <a:avLst/>
              <a:gdLst>
                <a:gd name="T0" fmla="*/ 21 w 24"/>
                <a:gd name="T1" fmla="*/ 1 h 6"/>
                <a:gd name="T2" fmla="*/ 3 w 24"/>
                <a:gd name="T3" fmla="*/ 0 h 6"/>
                <a:gd name="T4" fmla="*/ 3 w 24"/>
                <a:gd name="T5" fmla="*/ 4 h 6"/>
                <a:gd name="T6" fmla="*/ 20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5" y="0"/>
                    <a:pt x="9" y="0"/>
                    <a:pt x="3" y="0"/>
                  </a:cubicBezTo>
                  <a:cubicBezTo>
                    <a:pt x="0" y="0"/>
                    <a:pt x="0" y="4"/>
                    <a:pt x="3" y="4"/>
                  </a:cubicBezTo>
                  <a:cubicBezTo>
                    <a:pt x="9" y="4"/>
                    <a:pt x="14" y="4"/>
                    <a:pt x="20" y="5"/>
                  </a:cubicBezTo>
                  <a:cubicBezTo>
                    <a:pt x="23" y="6"/>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24" name="Freeform 67"/>
            <p:cNvSpPr/>
            <p:nvPr/>
          </p:nvSpPr>
          <p:spPr bwMode="auto">
            <a:xfrm>
              <a:off x="3977" y="4094"/>
              <a:ext cx="109" cy="24"/>
            </a:xfrm>
            <a:custGeom>
              <a:avLst/>
              <a:gdLst>
                <a:gd name="T0" fmla="*/ 28 w 31"/>
                <a:gd name="T1" fmla="*/ 2 h 8"/>
                <a:gd name="T2" fmla="*/ 3 w 31"/>
                <a:gd name="T3" fmla="*/ 3 h 8"/>
                <a:gd name="T4" fmla="*/ 4 w 31"/>
                <a:gd name="T5" fmla="*/ 7 h 8"/>
                <a:gd name="T6" fmla="*/ 28 w 31"/>
                <a:gd name="T7" fmla="*/ 6 h 8"/>
                <a:gd name="T8" fmla="*/ 28 w 31"/>
                <a:gd name="T9" fmla="*/ 2 h 8"/>
              </a:gdLst>
              <a:ahLst/>
              <a:cxnLst>
                <a:cxn ang="0">
                  <a:pos x="T0" y="T1"/>
                </a:cxn>
                <a:cxn ang="0">
                  <a:pos x="T2" y="T3"/>
                </a:cxn>
                <a:cxn ang="0">
                  <a:pos x="T4" y="T5"/>
                </a:cxn>
                <a:cxn ang="0">
                  <a:pos x="T6" y="T7"/>
                </a:cxn>
                <a:cxn ang="0">
                  <a:pos x="T8" y="T9"/>
                </a:cxn>
              </a:cxnLst>
              <a:rect l="0" t="0" r="r" b="b"/>
              <a:pathLst>
                <a:path w="31" h="8">
                  <a:moveTo>
                    <a:pt x="28" y="2"/>
                  </a:moveTo>
                  <a:cubicBezTo>
                    <a:pt x="20" y="2"/>
                    <a:pt x="11" y="0"/>
                    <a:pt x="3" y="3"/>
                  </a:cubicBezTo>
                  <a:cubicBezTo>
                    <a:pt x="0" y="4"/>
                    <a:pt x="2" y="8"/>
                    <a:pt x="4" y="7"/>
                  </a:cubicBezTo>
                  <a:cubicBezTo>
                    <a:pt x="12" y="5"/>
                    <a:pt x="20"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25" name="Freeform 68"/>
            <p:cNvSpPr/>
            <p:nvPr/>
          </p:nvSpPr>
          <p:spPr bwMode="auto">
            <a:xfrm>
              <a:off x="4129" y="4092"/>
              <a:ext cx="102" cy="17"/>
            </a:xfrm>
            <a:custGeom>
              <a:avLst/>
              <a:gdLst>
                <a:gd name="T0" fmla="*/ 25 w 29"/>
                <a:gd name="T1" fmla="*/ 1 h 6"/>
                <a:gd name="T2" fmla="*/ 3 w 29"/>
                <a:gd name="T3" fmla="*/ 2 h 6"/>
                <a:gd name="T4" fmla="*/ 3 w 29"/>
                <a:gd name="T5" fmla="*/ 6 h 6"/>
                <a:gd name="T6" fmla="*/ 26 w 29"/>
                <a:gd name="T7" fmla="*/ 5 h 6"/>
                <a:gd name="T8" fmla="*/ 25 w 29"/>
                <a:gd name="T9" fmla="*/ 1 h 6"/>
              </a:gdLst>
              <a:ahLst/>
              <a:cxnLst>
                <a:cxn ang="0">
                  <a:pos x="T0" y="T1"/>
                </a:cxn>
                <a:cxn ang="0">
                  <a:pos x="T2" y="T3"/>
                </a:cxn>
                <a:cxn ang="0">
                  <a:pos x="T4" y="T5"/>
                </a:cxn>
                <a:cxn ang="0">
                  <a:pos x="T6" y="T7"/>
                </a:cxn>
                <a:cxn ang="0">
                  <a:pos x="T8" y="T9"/>
                </a:cxn>
              </a:cxnLst>
              <a:rect l="0" t="0" r="r" b="b"/>
              <a:pathLst>
                <a:path w="29" h="6">
                  <a:moveTo>
                    <a:pt x="25" y="1"/>
                  </a:moveTo>
                  <a:cubicBezTo>
                    <a:pt x="17" y="2"/>
                    <a:pt x="10" y="2"/>
                    <a:pt x="3" y="2"/>
                  </a:cubicBezTo>
                  <a:cubicBezTo>
                    <a:pt x="0" y="2"/>
                    <a:pt x="0" y="6"/>
                    <a:pt x="3" y="6"/>
                  </a:cubicBezTo>
                  <a:cubicBezTo>
                    <a:pt x="11" y="6"/>
                    <a:pt x="18" y="6"/>
                    <a:pt x="26" y="5"/>
                  </a:cubicBezTo>
                  <a:cubicBezTo>
                    <a:pt x="29" y="4"/>
                    <a:pt x="27" y="0"/>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26" name="Freeform 69"/>
            <p:cNvSpPr/>
            <p:nvPr/>
          </p:nvSpPr>
          <p:spPr bwMode="auto">
            <a:xfrm>
              <a:off x="4273" y="4103"/>
              <a:ext cx="110" cy="21"/>
            </a:xfrm>
            <a:custGeom>
              <a:avLst/>
              <a:gdLst>
                <a:gd name="T0" fmla="*/ 28 w 31"/>
                <a:gd name="T1" fmla="*/ 2 h 7"/>
                <a:gd name="T2" fmla="*/ 3 w 31"/>
                <a:gd name="T3" fmla="*/ 2 h 7"/>
                <a:gd name="T4" fmla="*/ 3 w 31"/>
                <a:gd name="T5" fmla="*/ 6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2"/>
                    <a:pt x="3" y="2"/>
                  </a:cubicBezTo>
                  <a:cubicBezTo>
                    <a:pt x="0" y="2"/>
                    <a:pt x="0" y="6"/>
                    <a:pt x="3" y="6"/>
                  </a:cubicBezTo>
                  <a:cubicBezTo>
                    <a:pt x="11" y="6"/>
                    <a:pt x="19" y="4"/>
                    <a:pt x="27" y="6"/>
                  </a:cubicBezTo>
                  <a:cubicBezTo>
                    <a:pt x="30" y="7"/>
                    <a:pt x="31" y="3"/>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27" name="Freeform 70"/>
            <p:cNvSpPr/>
            <p:nvPr/>
          </p:nvSpPr>
          <p:spPr bwMode="auto">
            <a:xfrm>
              <a:off x="4432" y="4097"/>
              <a:ext cx="95" cy="24"/>
            </a:xfrm>
            <a:custGeom>
              <a:avLst/>
              <a:gdLst>
                <a:gd name="T0" fmla="*/ 23 w 27"/>
                <a:gd name="T1" fmla="*/ 1 h 8"/>
                <a:gd name="T2" fmla="*/ 4 w 27"/>
                <a:gd name="T3" fmla="*/ 2 h 8"/>
                <a:gd name="T4" fmla="*/ 3 w 27"/>
                <a:gd name="T5" fmla="*/ 6 h 8"/>
                <a:gd name="T6" fmla="*/ 24 w 27"/>
                <a:gd name="T7" fmla="*/ 5 h 8"/>
                <a:gd name="T8" fmla="*/ 23 w 27"/>
                <a:gd name="T9" fmla="*/ 1 h 8"/>
              </a:gdLst>
              <a:ahLst/>
              <a:cxnLst>
                <a:cxn ang="0">
                  <a:pos x="T0" y="T1"/>
                </a:cxn>
                <a:cxn ang="0">
                  <a:pos x="T2" y="T3"/>
                </a:cxn>
                <a:cxn ang="0">
                  <a:pos x="T4" y="T5"/>
                </a:cxn>
                <a:cxn ang="0">
                  <a:pos x="T6" y="T7"/>
                </a:cxn>
                <a:cxn ang="0">
                  <a:pos x="T8" y="T9"/>
                </a:cxn>
              </a:cxnLst>
              <a:rect l="0" t="0" r="r" b="b"/>
              <a:pathLst>
                <a:path w="27" h="8">
                  <a:moveTo>
                    <a:pt x="23" y="1"/>
                  </a:moveTo>
                  <a:cubicBezTo>
                    <a:pt x="17" y="2"/>
                    <a:pt x="10" y="3"/>
                    <a:pt x="4" y="2"/>
                  </a:cubicBezTo>
                  <a:cubicBezTo>
                    <a:pt x="1" y="1"/>
                    <a:pt x="0" y="6"/>
                    <a:pt x="3" y="6"/>
                  </a:cubicBezTo>
                  <a:cubicBezTo>
                    <a:pt x="10" y="8"/>
                    <a:pt x="17" y="6"/>
                    <a:pt x="24" y="5"/>
                  </a:cubicBezTo>
                  <a:cubicBezTo>
                    <a:pt x="27" y="5"/>
                    <a:pt x="26"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28" name="Freeform 71"/>
            <p:cNvSpPr/>
            <p:nvPr/>
          </p:nvSpPr>
          <p:spPr bwMode="auto">
            <a:xfrm>
              <a:off x="4580" y="4094"/>
              <a:ext cx="120" cy="27"/>
            </a:xfrm>
            <a:custGeom>
              <a:avLst/>
              <a:gdLst>
                <a:gd name="T0" fmla="*/ 31 w 34"/>
                <a:gd name="T1" fmla="*/ 1 h 9"/>
                <a:gd name="T2" fmla="*/ 18 w 34"/>
                <a:gd name="T3" fmla="*/ 2 h 9"/>
                <a:gd name="T4" fmla="*/ 5 w 34"/>
                <a:gd name="T5" fmla="*/ 1 h 9"/>
                <a:gd name="T6" fmla="*/ 2 w 34"/>
                <a:gd name="T7" fmla="*/ 5 h 9"/>
                <a:gd name="T8" fmla="*/ 31 w 34"/>
                <a:gd name="T9" fmla="*/ 5 h 9"/>
                <a:gd name="T10" fmla="*/ 31 w 34"/>
                <a:gd name="T11" fmla="*/ 1 h 9"/>
              </a:gdLst>
              <a:ahLst/>
              <a:cxnLst>
                <a:cxn ang="0">
                  <a:pos x="T0" y="T1"/>
                </a:cxn>
                <a:cxn ang="0">
                  <a:pos x="T2" y="T3"/>
                </a:cxn>
                <a:cxn ang="0">
                  <a:pos x="T4" y="T5"/>
                </a:cxn>
                <a:cxn ang="0">
                  <a:pos x="T6" y="T7"/>
                </a:cxn>
                <a:cxn ang="0">
                  <a:pos x="T8" y="T9"/>
                </a:cxn>
                <a:cxn ang="0">
                  <a:pos x="T10" y="T11"/>
                </a:cxn>
              </a:cxnLst>
              <a:rect l="0" t="0" r="r" b="b"/>
              <a:pathLst>
                <a:path w="34" h="9">
                  <a:moveTo>
                    <a:pt x="31" y="1"/>
                  </a:moveTo>
                  <a:cubicBezTo>
                    <a:pt x="27" y="1"/>
                    <a:pt x="22" y="1"/>
                    <a:pt x="18" y="2"/>
                  </a:cubicBezTo>
                  <a:cubicBezTo>
                    <a:pt x="14" y="2"/>
                    <a:pt x="9" y="3"/>
                    <a:pt x="5" y="1"/>
                  </a:cubicBezTo>
                  <a:cubicBezTo>
                    <a:pt x="2" y="0"/>
                    <a:pt x="0" y="3"/>
                    <a:pt x="2" y="5"/>
                  </a:cubicBezTo>
                  <a:cubicBezTo>
                    <a:pt x="11" y="9"/>
                    <a:pt x="22" y="5"/>
                    <a:pt x="31" y="5"/>
                  </a:cubicBezTo>
                  <a:cubicBezTo>
                    <a:pt x="34" y="5"/>
                    <a:pt x="34" y="0"/>
                    <a:pt x="31"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29" name="Freeform 72"/>
            <p:cNvSpPr/>
            <p:nvPr/>
          </p:nvSpPr>
          <p:spPr bwMode="auto">
            <a:xfrm>
              <a:off x="4735" y="4092"/>
              <a:ext cx="110" cy="20"/>
            </a:xfrm>
            <a:custGeom>
              <a:avLst/>
              <a:gdLst>
                <a:gd name="T0" fmla="*/ 28 w 31"/>
                <a:gd name="T1" fmla="*/ 2 h 7"/>
                <a:gd name="T2" fmla="*/ 3 w 31"/>
                <a:gd name="T3" fmla="*/ 3 h 7"/>
                <a:gd name="T4" fmla="*/ 5 w 31"/>
                <a:gd name="T5" fmla="*/ 7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1"/>
                    <a:pt x="3" y="3"/>
                  </a:cubicBezTo>
                  <a:cubicBezTo>
                    <a:pt x="0" y="3"/>
                    <a:pt x="2" y="7"/>
                    <a:pt x="5" y="7"/>
                  </a:cubicBezTo>
                  <a:cubicBezTo>
                    <a:pt x="12" y="6"/>
                    <a:pt x="19" y="4"/>
                    <a:pt x="27" y="6"/>
                  </a:cubicBezTo>
                  <a:cubicBezTo>
                    <a:pt x="29" y="7"/>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30" name="Freeform 73"/>
            <p:cNvSpPr/>
            <p:nvPr/>
          </p:nvSpPr>
          <p:spPr bwMode="auto">
            <a:xfrm>
              <a:off x="4912" y="4097"/>
              <a:ext cx="84" cy="18"/>
            </a:xfrm>
            <a:custGeom>
              <a:avLst/>
              <a:gdLst>
                <a:gd name="T0" fmla="*/ 21 w 24"/>
                <a:gd name="T1" fmla="*/ 1 h 6"/>
                <a:gd name="T2" fmla="*/ 4 w 24"/>
                <a:gd name="T3" fmla="*/ 1 h 6"/>
                <a:gd name="T4" fmla="*/ 3 w 24"/>
                <a:gd name="T5" fmla="*/ 5 h 6"/>
                <a:gd name="T6" fmla="*/ 21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6" y="1"/>
                    <a:pt x="10" y="2"/>
                    <a:pt x="4" y="1"/>
                  </a:cubicBezTo>
                  <a:cubicBezTo>
                    <a:pt x="1" y="0"/>
                    <a:pt x="0" y="5"/>
                    <a:pt x="3" y="5"/>
                  </a:cubicBezTo>
                  <a:cubicBezTo>
                    <a:pt x="9" y="6"/>
                    <a:pt x="15" y="5"/>
                    <a:pt x="21" y="5"/>
                  </a:cubicBezTo>
                  <a:cubicBezTo>
                    <a:pt x="24" y="5"/>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31" name="Freeform 74"/>
            <p:cNvSpPr/>
            <p:nvPr/>
          </p:nvSpPr>
          <p:spPr bwMode="auto">
            <a:xfrm>
              <a:off x="5060" y="4100"/>
              <a:ext cx="92" cy="18"/>
            </a:xfrm>
            <a:custGeom>
              <a:avLst/>
              <a:gdLst>
                <a:gd name="T0" fmla="*/ 23 w 26"/>
                <a:gd name="T1" fmla="*/ 1 h 6"/>
                <a:gd name="T2" fmla="*/ 3 w 26"/>
                <a:gd name="T3" fmla="*/ 0 h 6"/>
                <a:gd name="T4" fmla="*/ 3 w 26"/>
                <a:gd name="T5" fmla="*/ 4 h 6"/>
                <a:gd name="T6" fmla="*/ 22 w 26"/>
                <a:gd name="T7" fmla="*/ 5 h 6"/>
                <a:gd name="T8" fmla="*/ 23 w 26"/>
                <a:gd name="T9" fmla="*/ 1 h 6"/>
              </a:gdLst>
              <a:ahLst/>
              <a:cxnLst>
                <a:cxn ang="0">
                  <a:pos x="T0" y="T1"/>
                </a:cxn>
                <a:cxn ang="0">
                  <a:pos x="T2" y="T3"/>
                </a:cxn>
                <a:cxn ang="0">
                  <a:pos x="T4" y="T5"/>
                </a:cxn>
                <a:cxn ang="0">
                  <a:pos x="T6" y="T7"/>
                </a:cxn>
                <a:cxn ang="0">
                  <a:pos x="T8" y="T9"/>
                </a:cxn>
              </a:cxnLst>
              <a:rect l="0" t="0" r="r" b="b"/>
              <a:pathLst>
                <a:path w="26" h="6">
                  <a:moveTo>
                    <a:pt x="23" y="1"/>
                  </a:moveTo>
                  <a:cubicBezTo>
                    <a:pt x="16" y="0"/>
                    <a:pt x="9" y="0"/>
                    <a:pt x="3" y="0"/>
                  </a:cubicBezTo>
                  <a:cubicBezTo>
                    <a:pt x="0" y="0"/>
                    <a:pt x="0" y="4"/>
                    <a:pt x="3" y="4"/>
                  </a:cubicBezTo>
                  <a:cubicBezTo>
                    <a:pt x="9" y="4"/>
                    <a:pt x="16" y="4"/>
                    <a:pt x="22" y="5"/>
                  </a:cubicBezTo>
                  <a:cubicBezTo>
                    <a:pt x="25" y="6"/>
                    <a:pt x="26" y="1"/>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32" name="Freeform 75"/>
            <p:cNvSpPr/>
            <p:nvPr/>
          </p:nvSpPr>
          <p:spPr bwMode="auto">
            <a:xfrm>
              <a:off x="5190" y="4094"/>
              <a:ext cx="103" cy="18"/>
            </a:xfrm>
            <a:custGeom>
              <a:avLst/>
              <a:gdLst>
                <a:gd name="T0" fmla="*/ 26 w 29"/>
                <a:gd name="T1" fmla="*/ 1 h 6"/>
                <a:gd name="T2" fmla="*/ 2 w 29"/>
                <a:gd name="T3" fmla="*/ 2 h 6"/>
                <a:gd name="T4" fmla="*/ 2 w 29"/>
                <a:gd name="T5" fmla="*/ 6 h 6"/>
                <a:gd name="T6" fmla="*/ 26 w 29"/>
                <a:gd name="T7" fmla="*/ 5 h 6"/>
                <a:gd name="T8" fmla="*/ 26 w 29"/>
                <a:gd name="T9" fmla="*/ 1 h 6"/>
              </a:gdLst>
              <a:ahLst/>
              <a:cxnLst>
                <a:cxn ang="0">
                  <a:pos x="T0" y="T1"/>
                </a:cxn>
                <a:cxn ang="0">
                  <a:pos x="T2" y="T3"/>
                </a:cxn>
                <a:cxn ang="0">
                  <a:pos x="T4" y="T5"/>
                </a:cxn>
                <a:cxn ang="0">
                  <a:pos x="T6" y="T7"/>
                </a:cxn>
                <a:cxn ang="0">
                  <a:pos x="T8" y="T9"/>
                </a:cxn>
              </a:cxnLst>
              <a:rect l="0" t="0" r="r" b="b"/>
              <a:pathLst>
                <a:path w="29" h="6">
                  <a:moveTo>
                    <a:pt x="26" y="1"/>
                  </a:moveTo>
                  <a:cubicBezTo>
                    <a:pt x="18" y="2"/>
                    <a:pt x="10" y="2"/>
                    <a:pt x="2" y="2"/>
                  </a:cubicBezTo>
                  <a:cubicBezTo>
                    <a:pt x="0" y="2"/>
                    <a:pt x="0" y="6"/>
                    <a:pt x="2" y="6"/>
                  </a:cubicBezTo>
                  <a:cubicBezTo>
                    <a:pt x="10" y="6"/>
                    <a:pt x="18" y="6"/>
                    <a:pt x="26" y="5"/>
                  </a:cubicBezTo>
                  <a:cubicBezTo>
                    <a:pt x="29"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33" name="Freeform 76"/>
            <p:cNvSpPr/>
            <p:nvPr/>
          </p:nvSpPr>
          <p:spPr bwMode="auto">
            <a:xfrm>
              <a:off x="5339" y="4092"/>
              <a:ext cx="116" cy="20"/>
            </a:xfrm>
            <a:custGeom>
              <a:avLst/>
              <a:gdLst>
                <a:gd name="T0" fmla="*/ 30 w 33"/>
                <a:gd name="T1" fmla="*/ 2 h 7"/>
                <a:gd name="T2" fmla="*/ 3 w 33"/>
                <a:gd name="T3" fmla="*/ 0 h 7"/>
                <a:gd name="T4" fmla="*/ 3 w 33"/>
                <a:gd name="T5" fmla="*/ 0 h 7"/>
                <a:gd name="T6" fmla="*/ 3 w 33"/>
                <a:gd name="T7" fmla="*/ 0 h 7"/>
                <a:gd name="T8" fmla="*/ 3 w 33"/>
                <a:gd name="T9" fmla="*/ 5 h 7"/>
                <a:gd name="T10" fmla="*/ 28 w 33"/>
                <a:gd name="T11" fmla="*/ 6 h 7"/>
                <a:gd name="T12" fmla="*/ 30 w 33"/>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33" h="7">
                  <a:moveTo>
                    <a:pt x="30" y="2"/>
                  </a:moveTo>
                  <a:cubicBezTo>
                    <a:pt x="21" y="0"/>
                    <a:pt x="12" y="1"/>
                    <a:pt x="3" y="0"/>
                  </a:cubicBezTo>
                  <a:cubicBezTo>
                    <a:pt x="3" y="0"/>
                    <a:pt x="3" y="0"/>
                    <a:pt x="3" y="0"/>
                  </a:cubicBezTo>
                  <a:cubicBezTo>
                    <a:pt x="3" y="0"/>
                    <a:pt x="3" y="0"/>
                    <a:pt x="3" y="0"/>
                  </a:cubicBezTo>
                  <a:cubicBezTo>
                    <a:pt x="0" y="0"/>
                    <a:pt x="0" y="5"/>
                    <a:pt x="3" y="5"/>
                  </a:cubicBezTo>
                  <a:cubicBezTo>
                    <a:pt x="11" y="6"/>
                    <a:pt x="20" y="4"/>
                    <a:pt x="28" y="6"/>
                  </a:cubicBezTo>
                  <a:cubicBezTo>
                    <a:pt x="31" y="7"/>
                    <a:pt x="33" y="2"/>
                    <a:pt x="30"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34" name="Freeform 77"/>
            <p:cNvSpPr/>
            <p:nvPr/>
          </p:nvSpPr>
          <p:spPr bwMode="auto">
            <a:xfrm>
              <a:off x="5480" y="4089"/>
              <a:ext cx="102" cy="14"/>
            </a:xfrm>
            <a:custGeom>
              <a:avLst/>
              <a:gdLst>
                <a:gd name="T0" fmla="*/ 26 w 29"/>
                <a:gd name="T1" fmla="*/ 0 h 5"/>
                <a:gd name="T2" fmla="*/ 3 w 29"/>
                <a:gd name="T3" fmla="*/ 0 h 5"/>
                <a:gd name="T4" fmla="*/ 3 w 29"/>
                <a:gd name="T5" fmla="*/ 5 h 5"/>
                <a:gd name="T6" fmla="*/ 26 w 29"/>
                <a:gd name="T7" fmla="*/ 5 h 5"/>
                <a:gd name="T8" fmla="*/ 26 w 29"/>
                <a:gd name="T9" fmla="*/ 0 h 5"/>
              </a:gdLst>
              <a:ahLst/>
              <a:cxnLst>
                <a:cxn ang="0">
                  <a:pos x="T0" y="T1"/>
                </a:cxn>
                <a:cxn ang="0">
                  <a:pos x="T2" y="T3"/>
                </a:cxn>
                <a:cxn ang="0">
                  <a:pos x="T4" y="T5"/>
                </a:cxn>
                <a:cxn ang="0">
                  <a:pos x="T6" y="T7"/>
                </a:cxn>
                <a:cxn ang="0">
                  <a:pos x="T8" y="T9"/>
                </a:cxn>
              </a:cxnLst>
              <a:rect l="0" t="0" r="r" b="b"/>
              <a:pathLst>
                <a:path w="29" h="5">
                  <a:moveTo>
                    <a:pt x="26" y="0"/>
                  </a:moveTo>
                  <a:cubicBezTo>
                    <a:pt x="3" y="0"/>
                    <a:pt x="3" y="0"/>
                    <a:pt x="3" y="0"/>
                  </a:cubicBezTo>
                  <a:cubicBezTo>
                    <a:pt x="0" y="0"/>
                    <a:pt x="0" y="5"/>
                    <a:pt x="3" y="5"/>
                  </a:cubicBezTo>
                  <a:cubicBezTo>
                    <a:pt x="26" y="5"/>
                    <a:pt x="26" y="5"/>
                    <a:pt x="26" y="5"/>
                  </a:cubicBezTo>
                  <a:cubicBezTo>
                    <a:pt x="29" y="5"/>
                    <a:pt x="29" y="0"/>
                    <a:pt x="26"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35" name="Freeform 78"/>
            <p:cNvSpPr/>
            <p:nvPr/>
          </p:nvSpPr>
          <p:spPr bwMode="auto">
            <a:xfrm>
              <a:off x="5600" y="4089"/>
              <a:ext cx="98" cy="23"/>
            </a:xfrm>
            <a:custGeom>
              <a:avLst/>
              <a:gdLst>
                <a:gd name="T0" fmla="*/ 24 w 28"/>
                <a:gd name="T1" fmla="*/ 2 h 8"/>
                <a:gd name="T2" fmla="*/ 4 w 28"/>
                <a:gd name="T3" fmla="*/ 0 h 8"/>
                <a:gd name="T4" fmla="*/ 3 w 28"/>
                <a:gd name="T5" fmla="*/ 5 h 8"/>
                <a:gd name="T6" fmla="*/ 25 w 28"/>
                <a:gd name="T7" fmla="*/ 6 h 8"/>
                <a:gd name="T8" fmla="*/ 24 w 28"/>
                <a:gd name="T9" fmla="*/ 2 h 8"/>
              </a:gdLst>
              <a:ahLst/>
              <a:cxnLst>
                <a:cxn ang="0">
                  <a:pos x="T0" y="T1"/>
                </a:cxn>
                <a:cxn ang="0">
                  <a:pos x="T2" y="T3"/>
                </a:cxn>
                <a:cxn ang="0">
                  <a:pos x="T4" y="T5"/>
                </a:cxn>
                <a:cxn ang="0">
                  <a:pos x="T6" y="T7"/>
                </a:cxn>
                <a:cxn ang="0">
                  <a:pos x="T8" y="T9"/>
                </a:cxn>
              </a:cxnLst>
              <a:rect l="0" t="0" r="r" b="b"/>
              <a:pathLst>
                <a:path w="28" h="8">
                  <a:moveTo>
                    <a:pt x="24" y="2"/>
                  </a:moveTo>
                  <a:cubicBezTo>
                    <a:pt x="17" y="3"/>
                    <a:pt x="11" y="3"/>
                    <a:pt x="4" y="0"/>
                  </a:cubicBezTo>
                  <a:cubicBezTo>
                    <a:pt x="1" y="0"/>
                    <a:pt x="0" y="4"/>
                    <a:pt x="3" y="5"/>
                  </a:cubicBezTo>
                  <a:cubicBezTo>
                    <a:pt x="10" y="7"/>
                    <a:pt x="18" y="8"/>
                    <a:pt x="25" y="6"/>
                  </a:cubicBezTo>
                  <a:cubicBezTo>
                    <a:pt x="28" y="5"/>
                    <a:pt x="27" y="1"/>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36" name="Freeform 79"/>
            <p:cNvSpPr/>
            <p:nvPr/>
          </p:nvSpPr>
          <p:spPr bwMode="auto">
            <a:xfrm>
              <a:off x="5727" y="4103"/>
              <a:ext cx="98" cy="18"/>
            </a:xfrm>
            <a:custGeom>
              <a:avLst/>
              <a:gdLst>
                <a:gd name="T0" fmla="*/ 26 w 28"/>
                <a:gd name="T1" fmla="*/ 1 h 6"/>
                <a:gd name="T2" fmla="*/ 3 w 28"/>
                <a:gd name="T3" fmla="*/ 0 h 6"/>
                <a:gd name="T4" fmla="*/ 3 w 28"/>
                <a:gd name="T5" fmla="*/ 4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0"/>
                    <a:pt x="3" y="0"/>
                  </a:cubicBezTo>
                  <a:cubicBezTo>
                    <a:pt x="0" y="0"/>
                    <a:pt x="0" y="4"/>
                    <a:pt x="3" y="4"/>
                  </a:cubicBezTo>
                  <a:cubicBezTo>
                    <a:pt x="11" y="4"/>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37" name="Freeform 80"/>
            <p:cNvSpPr/>
            <p:nvPr/>
          </p:nvSpPr>
          <p:spPr bwMode="auto">
            <a:xfrm>
              <a:off x="5850" y="4092"/>
              <a:ext cx="109" cy="20"/>
            </a:xfrm>
            <a:custGeom>
              <a:avLst/>
              <a:gdLst>
                <a:gd name="T0" fmla="*/ 27 w 31"/>
                <a:gd name="T1" fmla="*/ 1 h 7"/>
                <a:gd name="T2" fmla="*/ 3 w 31"/>
                <a:gd name="T3" fmla="*/ 3 h 7"/>
                <a:gd name="T4" fmla="*/ 3 w 31"/>
                <a:gd name="T5" fmla="*/ 7 h 7"/>
                <a:gd name="T6" fmla="*/ 28 w 31"/>
                <a:gd name="T7" fmla="*/ 5 h 7"/>
                <a:gd name="T8" fmla="*/ 27 w 31"/>
                <a:gd name="T9" fmla="*/ 1 h 7"/>
              </a:gdLst>
              <a:ahLst/>
              <a:cxnLst>
                <a:cxn ang="0">
                  <a:pos x="T0" y="T1"/>
                </a:cxn>
                <a:cxn ang="0">
                  <a:pos x="T2" y="T3"/>
                </a:cxn>
                <a:cxn ang="0">
                  <a:pos x="T4" y="T5"/>
                </a:cxn>
                <a:cxn ang="0">
                  <a:pos x="T6" y="T7"/>
                </a:cxn>
                <a:cxn ang="0">
                  <a:pos x="T8" y="T9"/>
                </a:cxn>
              </a:cxnLst>
              <a:rect l="0" t="0" r="r" b="b"/>
              <a:pathLst>
                <a:path w="31" h="7">
                  <a:moveTo>
                    <a:pt x="27" y="1"/>
                  </a:moveTo>
                  <a:cubicBezTo>
                    <a:pt x="19" y="2"/>
                    <a:pt x="11" y="3"/>
                    <a:pt x="3" y="3"/>
                  </a:cubicBezTo>
                  <a:cubicBezTo>
                    <a:pt x="0" y="3"/>
                    <a:pt x="0" y="7"/>
                    <a:pt x="3" y="7"/>
                  </a:cubicBezTo>
                  <a:cubicBezTo>
                    <a:pt x="11" y="7"/>
                    <a:pt x="20" y="6"/>
                    <a:pt x="28" y="5"/>
                  </a:cubicBezTo>
                  <a:cubicBezTo>
                    <a:pt x="31" y="4"/>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38" name="Freeform 81"/>
            <p:cNvSpPr/>
            <p:nvPr/>
          </p:nvSpPr>
          <p:spPr bwMode="auto">
            <a:xfrm>
              <a:off x="5988" y="4097"/>
              <a:ext cx="102" cy="18"/>
            </a:xfrm>
            <a:custGeom>
              <a:avLst/>
              <a:gdLst>
                <a:gd name="T0" fmla="*/ 26 w 29"/>
                <a:gd name="T1" fmla="*/ 2 h 6"/>
                <a:gd name="T2" fmla="*/ 3 w 29"/>
                <a:gd name="T3" fmla="*/ 1 h 6"/>
                <a:gd name="T4" fmla="*/ 3 w 29"/>
                <a:gd name="T5" fmla="*/ 5 h 6"/>
                <a:gd name="T6" fmla="*/ 26 w 29"/>
                <a:gd name="T7" fmla="*/ 6 h 6"/>
                <a:gd name="T8" fmla="*/ 26 w 29"/>
                <a:gd name="T9" fmla="*/ 2 h 6"/>
              </a:gdLst>
              <a:ahLst/>
              <a:cxnLst>
                <a:cxn ang="0">
                  <a:pos x="T0" y="T1"/>
                </a:cxn>
                <a:cxn ang="0">
                  <a:pos x="T2" y="T3"/>
                </a:cxn>
                <a:cxn ang="0">
                  <a:pos x="T4" y="T5"/>
                </a:cxn>
                <a:cxn ang="0">
                  <a:pos x="T6" y="T7"/>
                </a:cxn>
                <a:cxn ang="0">
                  <a:pos x="T8" y="T9"/>
                </a:cxn>
              </a:cxnLst>
              <a:rect l="0" t="0" r="r" b="b"/>
              <a:pathLst>
                <a:path w="29" h="6">
                  <a:moveTo>
                    <a:pt x="26" y="2"/>
                  </a:moveTo>
                  <a:cubicBezTo>
                    <a:pt x="19" y="1"/>
                    <a:pt x="11" y="0"/>
                    <a:pt x="3" y="1"/>
                  </a:cubicBezTo>
                  <a:cubicBezTo>
                    <a:pt x="0" y="1"/>
                    <a:pt x="0" y="5"/>
                    <a:pt x="3" y="5"/>
                  </a:cubicBezTo>
                  <a:cubicBezTo>
                    <a:pt x="11" y="4"/>
                    <a:pt x="19" y="6"/>
                    <a:pt x="26" y="6"/>
                  </a:cubicBezTo>
                  <a:cubicBezTo>
                    <a:pt x="29" y="6"/>
                    <a:pt x="29" y="2"/>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39" name="Freeform 82"/>
            <p:cNvSpPr/>
            <p:nvPr/>
          </p:nvSpPr>
          <p:spPr bwMode="auto">
            <a:xfrm>
              <a:off x="6136" y="4100"/>
              <a:ext cx="102" cy="18"/>
            </a:xfrm>
            <a:custGeom>
              <a:avLst/>
              <a:gdLst>
                <a:gd name="T0" fmla="*/ 27 w 29"/>
                <a:gd name="T1" fmla="*/ 0 h 6"/>
                <a:gd name="T2" fmla="*/ 3 w 29"/>
                <a:gd name="T3" fmla="*/ 1 h 6"/>
                <a:gd name="T4" fmla="*/ 3 w 29"/>
                <a:gd name="T5" fmla="*/ 5 h 6"/>
                <a:gd name="T6" fmla="*/ 27 w 29"/>
                <a:gd name="T7" fmla="*/ 4 h 6"/>
                <a:gd name="T8" fmla="*/ 27 w 29"/>
                <a:gd name="T9" fmla="*/ 0 h 6"/>
              </a:gdLst>
              <a:ahLst/>
              <a:cxnLst>
                <a:cxn ang="0">
                  <a:pos x="T0" y="T1"/>
                </a:cxn>
                <a:cxn ang="0">
                  <a:pos x="T2" y="T3"/>
                </a:cxn>
                <a:cxn ang="0">
                  <a:pos x="T4" y="T5"/>
                </a:cxn>
                <a:cxn ang="0">
                  <a:pos x="T6" y="T7"/>
                </a:cxn>
                <a:cxn ang="0">
                  <a:pos x="T8" y="T9"/>
                </a:cxn>
              </a:cxnLst>
              <a:rect l="0" t="0" r="r" b="b"/>
              <a:pathLst>
                <a:path w="29" h="6">
                  <a:moveTo>
                    <a:pt x="27" y="0"/>
                  </a:moveTo>
                  <a:cubicBezTo>
                    <a:pt x="19" y="0"/>
                    <a:pt x="11" y="0"/>
                    <a:pt x="3" y="1"/>
                  </a:cubicBezTo>
                  <a:cubicBezTo>
                    <a:pt x="0" y="1"/>
                    <a:pt x="0" y="6"/>
                    <a:pt x="3" y="5"/>
                  </a:cubicBezTo>
                  <a:cubicBezTo>
                    <a:pt x="11" y="4"/>
                    <a:pt x="19" y="4"/>
                    <a:pt x="27" y="4"/>
                  </a:cubicBezTo>
                  <a:cubicBezTo>
                    <a:pt x="29" y="4"/>
                    <a:pt x="29"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40" name="Freeform 83"/>
            <p:cNvSpPr/>
            <p:nvPr/>
          </p:nvSpPr>
          <p:spPr bwMode="auto">
            <a:xfrm>
              <a:off x="6298" y="4100"/>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6"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41" name="Freeform 84"/>
            <p:cNvSpPr/>
            <p:nvPr/>
          </p:nvSpPr>
          <p:spPr bwMode="auto">
            <a:xfrm>
              <a:off x="6428" y="4103"/>
              <a:ext cx="99" cy="18"/>
            </a:xfrm>
            <a:custGeom>
              <a:avLst/>
              <a:gdLst>
                <a:gd name="T0" fmla="*/ 25 w 28"/>
                <a:gd name="T1" fmla="*/ 1 h 6"/>
                <a:gd name="T2" fmla="*/ 3 w 28"/>
                <a:gd name="T3" fmla="*/ 1 h 6"/>
                <a:gd name="T4" fmla="*/ 3 w 28"/>
                <a:gd name="T5" fmla="*/ 5 h 6"/>
                <a:gd name="T6" fmla="*/ 25 w 28"/>
                <a:gd name="T7" fmla="*/ 5 h 6"/>
                <a:gd name="T8" fmla="*/ 25 w 28"/>
                <a:gd name="T9" fmla="*/ 1 h 6"/>
              </a:gdLst>
              <a:ahLst/>
              <a:cxnLst>
                <a:cxn ang="0">
                  <a:pos x="T0" y="T1"/>
                </a:cxn>
                <a:cxn ang="0">
                  <a:pos x="T2" y="T3"/>
                </a:cxn>
                <a:cxn ang="0">
                  <a:pos x="T4" y="T5"/>
                </a:cxn>
                <a:cxn ang="0">
                  <a:pos x="T6" y="T7"/>
                </a:cxn>
                <a:cxn ang="0">
                  <a:pos x="T8" y="T9"/>
                </a:cxn>
              </a:cxnLst>
              <a:rect l="0" t="0" r="r" b="b"/>
              <a:pathLst>
                <a:path w="28" h="6">
                  <a:moveTo>
                    <a:pt x="25" y="1"/>
                  </a:moveTo>
                  <a:cubicBezTo>
                    <a:pt x="17" y="1"/>
                    <a:pt x="10" y="2"/>
                    <a:pt x="3" y="1"/>
                  </a:cubicBezTo>
                  <a:cubicBezTo>
                    <a:pt x="0" y="0"/>
                    <a:pt x="0" y="5"/>
                    <a:pt x="3" y="5"/>
                  </a:cubicBezTo>
                  <a:cubicBezTo>
                    <a:pt x="10" y="6"/>
                    <a:pt x="17" y="5"/>
                    <a:pt x="25" y="5"/>
                  </a:cubicBezTo>
                  <a:cubicBezTo>
                    <a:pt x="28" y="5"/>
                    <a:pt x="28" y="1"/>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42" name="Freeform 85"/>
            <p:cNvSpPr/>
            <p:nvPr/>
          </p:nvSpPr>
          <p:spPr bwMode="auto">
            <a:xfrm>
              <a:off x="6545" y="4103"/>
              <a:ext cx="92" cy="21"/>
            </a:xfrm>
            <a:custGeom>
              <a:avLst/>
              <a:gdLst>
                <a:gd name="T0" fmla="*/ 22 w 26"/>
                <a:gd name="T1" fmla="*/ 1 h 7"/>
                <a:gd name="T2" fmla="*/ 4 w 26"/>
                <a:gd name="T3" fmla="*/ 1 h 7"/>
                <a:gd name="T4" fmla="*/ 3 w 26"/>
                <a:gd name="T5" fmla="*/ 5 h 7"/>
                <a:gd name="T6" fmla="*/ 23 w 26"/>
                <a:gd name="T7" fmla="*/ 5 h 7"/>
                <a:gd name="T8" fmla="*/ 22 w 26"/>
                <a:gd name="T9" fmla="*/ 1 h 7"/>
              </a:gdLst>
              <a:ahLst/>
              <a:cxnLst>
                <a:cxn ang="0">
                  <a:pos x="T0" y="T1"/>
                </a:cxn>
                <a:cxn ang="0">
                  <a:pos x="T2" y="T3"/>
                </a:cxn>
                <a:cxn ang="0">
                  <a:pos x="T4" y="T5"/>
                </a:cxn>
                <a:cxn ang="0">
                  <a:pos x="T6" y="T7"/>
                </a:cxn>
                <a:cxn ang="0">
                  <a:pos x="T8" y="T9"/>
                </a:cxn>
              </a:cxnLst>
              <a:rect l="0" t="0" r="r" b="b"/>
              <a:pathLst>
                <a:path w="26" h="7">
                  <a:moveTo>
                    <a:pt x="22" y="1"/>
                  </a:moveTo>
                  <a:cubicBezTo>
                    <a:pt x="16" y="2"/>
                    <a:pt x="10" y="3"/>
                    <a:pt x="4" y="1"/>
                  </a:cubicBezTo>
                  <a:cubicBezTo>
                    <a:pt x="1" y="0"/>
                    <a:pt x="0" y="4"/>
                    <a:pt x="3" y="5"/>
                  </a:cubicBezTo>
                  <a:cubicBezTo>
                    <a:pt x="9" y="7"/>
                    <a:pt x="16" y="6"/>
                    <a:pt x="23" y="5"/>
                  </a:cubicBezTo>
                  <a:cubicBezTo>
                    <a:pt x="26" y="5"/>
                    <a:pt x="25" y="0"/>
                    <a:pt x="22"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43" name="Freeform 86"/>
            <p:cNvSpPr/>
            <p:nvPr/>
          </p:nvSpPr>
          <p:spPr bwMode="auto">
            <a:xfrm>
              <a:off x="6682" y="4103"/>
              <a:ext cx="110" cy="18"/>
            </a:xfrm>
            <a:custGeom>
              <a:avLst/>
              <a:gdLst>
                <a:gd name="T0" fmla="*/ 28 w 31"/>
                <a:gd name="T1" fmla="*/ 2 h 6"/>
                <a:gd name="T2" fmla="*/ 3 w 31"/>
                <a:gd name="T3" fmla="*/ 1 h 6"/>
                <a:gd name="T4" fmla="*/ 3 w 31"/>
                <a:gd name="T5" fmla="*/ 5 h 6"/>
                <a:gd name="T6" fmla="*/ 28 w 31"/>
                <a:gd name="T7" fmla="*/ 6 h 6"/>
                <a:gd name="T8" fmla="*/ 28 w 31"/>
                <a:gd name="T9" fmla="*/ 2 h 6"/>
              </a:gdLst>
              <a:ahLst/>
              <a:cxnLst>
                <a:cxn ang="0">
                  <a:pos x="T0" y="T1"/>
                </a:cxn>
                <a:cxn ang="0">
                  <a:pos x="T2" y="T3"/>
                </a:cxn>
                <a:cxn ang="0">
                  <a:pos x="T4" y="T5"/>
                </a:cxn>
                <a:cxn ang="0">
                  <a:pos x="T6" y="T7"/>
                </a:cxn>
                <a:cxn ang="0">
                  <a:pos x="T8" y="T9"/>
                </a:cxn>
              </a:cxnLst>
              <a:rect l="0" t="0" r="r" b="b"/>
              <a:pathLst>
                <a:path w="31" h="6">
                  <a:moveTo>
                    <a:pt x="28" y="2"/>
                  </a:moveTo>
                  <a:cubicBezTo>
                    <a:pt x="19" y="2"/>
                    <a:pt x="11" y="2"/>
                    <a:pt x="3" y="1"/>
                  </a:cubicBezTo>
                  <a:cubicBezTo>
                    <a:pt x="0" y="0"/>
                    <a:pt x="0" y="5"/>
                    <a:pt x="3" y="5"/>
                  </a:cubicBezTo>
                  <a:cubicBezTo>
                    <a:pt x="11" y="6"/>
                    <a:pt x="19"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44" name="Freeform 87"/>
            <p:cNvSpPr/>
            <p:nvPr/>
          </p:nvSpPr>
          <p:spPr bwMode="auto">
            <a:xfrm>
              <a:off x="6820" y="4103"/>
              <a:ext cx="106" cy="21"/>
            </a:xfrm>
            <a:custGeom>
              <a:avLst/>
              <a:gdLst>
                <a:gd name="T0" fmla="*/ 27 w 30"/>
                <a:gd name="T1" fmla="*/ 2 h 7"/>
                <a:gd name="T2" fmla="*/ 3 w 30"/>
                <a:gd name="T3" fmla="*/ 1 h 7"/>
                <a:gd name="T4" fmla="*/ 3 w 30"/>
                <a:gd name="T5" fmla="*/ 5 h 7"/>
                <a:gd name="T6" fmla="*/ 26 w 30"/>
                <a:gd name="T7" fmla="*/ 6 h 7"/>
                <a:gd name="T8" fmla="*/ 27 w 30"/>
                <a:gd name="T9" fmla="*/ 2 h 7"/>
              </a:gdLst>
              <a:ahLst/>
              <a:cxnLst>
                <a:cxn ang="0">
                  <a:pos x="T0" y="T1"/>
                </a:cxn>
                <a:cxn ang="0">
                  <a:pos x="T2" y="T3"/>
                </a:cxn>
                <a:cxn ang="0">
                  <a:pos x="T4" y="T5"/>
                </a:cxn>
                <a:cxn ang="0">
                  <a:pos x="T6" y="T7"/>
                </a:cxn>
                <a:cxn ang="0">
                  <a:pos x="T8" y="T9"/>
                </a:cxn>
              </a:cxnLst>
              <a:rect l="0" t="0" r="r" b="b"/>
              <a:pathLst>
                <a:path w="30" h="7">
                  <a:moveTo>
                    <a:pt x="27" y="2"/>
                  </a:moveTo>
                  <a:cubicBezTo>
                    <a:pt x="19" y="0"/>
                    <a:pt x="11" y="1"/>
                    <a:pt x="3" y="1"/>
                  </a:cubicBezTo>
                  <a:cubicBezTo>
                    <a:pt x="0" y="1"/>
                    <a:pt x="0" y="5"/>
                    <a:pt x="3" y="5"/>
                  </a:cubicBezTo>
                  <a:cubicBezTo>
                    <a:pt x="11" y="5"/>
                    <a:pt x="19" y="4"/>
                    <a:pt x="26" y="6"/>
                  </a:cubicBezTo>
                  <a:cubicBezTo>
                    <a:pt x="29" y="7"/>
                    <a:pt x="30" y="3"/>
                    <a:pt x="27"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45" name="Freeform 88"/>
            <p:cNvSpPr/>
            <p:nvPr/>
          </p:nvSpPr>
          <p:spPr bwMode="auto">
            <a:xfrm>
              <a:off x="6961" y="4106"/>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7"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46" name="Freeform 89"/>
            <p:cNvSpPr/>
            <p:nvPr/>
          </p:nvSpPr>
          <p:spPr bwMode="auto">
            <a:xfrm>
              <a:off x="7081" y="4106"/>
              <a:ext cx="113" cy="24"/>
            </a:xfrm>
            <a:custGeom>
              <a:avLst/>
              <a:gdLst>
                <a:gd name="T0" fmla="*/ 28 w 32"/>
                <a:gd name="T1" fmla="*/ 1 h 8"/>
                <a:gd name="T2" fmla="*/ 3 w 32"/>
                <a:gd name="T3" fmla="*/ 2 h 8"/>
                <a:gd name="T4" fmla="*/ 3 w 32"/>
                <a:gd name="T5" fmla="*/ 6 h 8"/>
                <a:gd name="T6" fmla="*/ 29 w 32"/>
                <a:gd name="T7" fmla="*/ 5 h 8"/>
                <a:gd name="T8" fmla="*/ 28 w 32"/>
                <a:gd name="T9" fmla="*/ 1 h 8"/>
              </a:gdLst>
              <a:ahLst/>
              <a:cxnLst>
                <a:cxn ang="0">
                  <a:pos x="T0" y="T1"/>
                </a:cxn>
                <a:cxn ang="0">
                  <a:pos x="T2" y="T3"/>
                </a:cxn>
                <a:cxn ang="0">
                  <a:pos x="T4" y="T5"/>
                </a:cxn>
                <a:cxn ang="0">
                  <a:pos x="T6" y="T7"/>
                </a:cxn>
                <a:cxn ang="0">
                  <a:pos x="T8" y="T9"/>
                </a:cxn>
              </a:cxnLst>
              <a:rect l="0" t="0" r="r" b="b"/>
              <a:pathLst>
                <a:path w="32" h="8">
                  <a:moveTo>
                    <a:pt x="28" y="1"/>
                  </a:moveTo>
                  <a:cubicBezTo>
                    <a:pt x="20" y="3"/>
                    <a:pt x="11" y="2"/>
                    <a:pt x="3" y="2"/>
                  </a:cubicBezTo>
                  <a:cubicBezTo>
                    <a:pt x="0" y="2"/>
                    <a:pt x="0" y="6"/>
                    <a:pt x="3" y="6"/>
                  </a:cubicBezTo>
                  <a:cubicBezTo>
                    <a:pt x="12" y="6"/>
                    <a:pt x="21" y="8"/>
                    <a:pt x="29" y="5"/>
                  </a:cubicBezTo>
                  <a:cubicBezTo>
                    <a:pt x="32" y="4"/>
                    <a:pt x="31" y="0"/>
                    <a:pt x="28"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47" name="Freeform 90"/>
            <p:cNvSpPr/>
            <p:nvPr/>
          </p:nvSpPr>
          <p:spPr bwMode="auto">
            <a:xfrm>
              <a:off x="7219" y="4103"/>
              <a:ext cx="95" cy="18"/>
            </a:xfrm>
            <a:custGeom>
              <a:avLst/>
              <a:gdLst>
                <a:gd name="T0" fmla="*/ 23 w 27"/>
                <a:gd name="T1" fmla="*/ 1 h 6"/>
                <a:gd name="T2" fmla="*/ 3 w 27"/>
                <a:gd name="T3" fmla="*/ 2 h 6"/>
                <a:gd name="T4" fmla="*/ 3 w 27"/>
                <a:gd name="T5" fmla="*/ 6 h 6"/>
                <a:gd name="T6" fmla="*/ 24 w 27"/>
                <a:gd name="T7" fmla="*/ 5 h 6"/>
                <a:gd name="T8" fmla="*/ 23 w 27"/>
                <a:gd name="T9" fmla="*/ 1 h 6"/>
              </a:gdLst>
              <a:ahLst/>
              <a:cxnLst>
                <a:cxn ang="0">
                  <a:pos x="T0" y="T1"/>
                </a:cxn>
                <a:cxn ang="0">
                  <a:pos x="T2" y="T3"/>
                </a:cxn>
                <a:cxn ang="0">
                  <a:pos x="T4" y="T5"/>
                </a:cxn>
                <a:cxn ang="0">
                  <a:pos x="T6" y="T7"/>
                </a:cxn>
                <a:cxn ang="0">
                  <a:pos x="T8" y="T9"/>
                </a:cxn>
              </a:cxnLst>
              <a:rect l="0" t="0" r="r" b="b"/>
              <a:pathLst>
                <a:path w="27" h="6">
                  <a:moveTo>
                    <a:pt x="23" y="1"/>
                  </a:moveTo>
                  <a:cubicBezTo>
                    <a:pt x="16" y="2"/>
                    <a:pt x="10" y="2"/>
                    <a:pt x="3" y="2"/>
                  </a:cubicBezTo>
                  <a:cubicBezTo>
                    <a:pt x="0" y="2"/>
                    <a:pt x="0" y="6"/>
                    <a:pt x="3" y="6"/>
                  </a:cubicBezTo>
                  <a:cubicBezTo>
                    <a:pt x="10" y="6"/>
                    <a:pt x="17" y="6"/>
                    <a:pt x="24" y="5"/>
                  </a:cubicBezTo>
                  <a:cubicBezTo>
                    <a:pt x="27" y="5"/>
                    <a:pt x="25"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48" name="Freeform 91"/>
            <p:cNvSpPr/>
            <p:nvPr/>
          </p:nvSpPr>
          <p:spPr bwMode="auto">
            <a:xfrm>
              <a:off x="7321" y="4109"/>
              <a:ext cx="106" cy="15"/>
            </a:xfrm>
            <a:custGeom>
              <a:avLst/>
              <a:gdLst>
                <a:gd name="T0" fmla="*/ 27 w 30"/>
                <a:gd name="T1" fmla="*/ 0 h 5"/>
                <a:gd name="T2" fmla="*/ 3 w 30"/>
                <a:gd name="T3" fmla="*/ 1 h 5"/>
                <a:gd name="T4" fmla="*/ 3 w 30"/>
                <a:gd name="T5" fmla="*/ 5 h 5"/>
                <a:gd name="T6" fmla="*/ 27 w 30"/>
                <a:gd name="T7" fmla="*/ 4 h 5"/>
                <a:gd name="T8" fmla="*/ 27 w 30"/>
                <a:gd name="T9" fmla="*/ 0 h 5"/>
              </a:gdLst>
              <a:ahLst/>
              <a:cxnLst>
                <a:cxn ang="0">
                  <a:pos x="T0" y="T1"/>
                </a:cxn>
                <a:cxn ang="0">
                  <a:pos x="T2" y="T3"/>
                </a:cxn>
                <a:cxn ang="0">
                  <a:pos x="T4" y="T5"/>
                </a:cxn>
                <a:cxn ang="0">
                  <a:pos x="T6" y="T7"/>
                </a:cxn>
                <a:cxn ang="0">
                  <a:pos x="T8" y="T9"/>
                </a:cxn>
              </a:cxnLst>
              <a:rect l="0" t="0" r="r" b="b"/>
              <a:pathLst>
                <a:path w="30" h="5">
                  <a:moveTo>
                    <a:pt x="27" y="0"/>
                  </a:moveTo>
                  <a:cubicBezTo>
                    <a:pt x="19" y="0"/>
                    <a:pt x="11" y="1"/>
                    <a:pt x="3" y="1"/>
                  </a:cubicBezTo>
                  <a:cubicBezTo>
                    <a:pt x="0" y="1"/>
                    <a:pt x="0" y="5"/>
                    <a:pt x="3" y="5"/>
                  </a:cubicBezTo>
                  <a:cubicBezTo>
                    <a:pt x="11" y="5"/>
                    <a:pt x="19" y="4"/>
                    <a:pt x="27" y="4"/>
                  </a:cubicBezTo>
                  <a:cubicBezTo>
                    <a:pt x="30" y="4"/>
                    <a:pt x="30"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49" name="Freeform 92"/>
            <p:cNvSpPr/>
            <p:nvPr/>
          </p:nvSpPr>
          <p:spPr bwMode="auto">
            <a:xfrm>
              <a:off x="7448" y="4077"/>
              <a:ext cx="25" cy="59"/>
            </a:xfrm>
            <a:custGeom>
              <a:avLst/>
              <a:gdLst>
                <a:gd name="T0" fmla="*/ 1 w 7"/>
                <a:gd name="T1" fmla="*/ 7 h 20"/>
                <a:gd name="T2" fmla="*/ 1 w 7"/>
                <a:gd name="T3" fmla="*/ 7 h 20"/>
                <a:gd name="T4" fmla="*/ 2 w 7"/>
                <a:gd name="T5" fmla="*/ 17 h 20"/>
                <a:gd name="T6" fmla="*/ 7 w 7"/>
                <a:gd name="T7" fmla="*/ 17 h 20"/>
                <a:gd name="T8" fmla="*/ 6 w 7"/>
                <a:gd name="T9" fmla="*/ 3 h 20"/>
                <a:gd name="T10" fmla="*/ 2 w 7"/>
                <a:gd name="T11" fmla="*/ 1 h 20"/>
                <a:gd name="T12" fmla="*/ 0 w 7"/>
                <a:gd name="T13" fmla="*/ 3 h 20"/>
                <a:gd name="T14" fmla="*/ 1 w 7"/>
                <a:gd name="T15" fmla="*/ 7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1" y="7"/>
                  </a:moveTo>
                  <a:cubicBezTo>
                    <a:pt x="1" y="7"/>
                    <a:pt x="1" y="7"/>
                    <a:pt x="1" y="7"/>
                  </a:cubicBezTo>
                  <a:cubicBezTo>
                    <a:pt x="2" y="10"/>
                    <a:pt x="2" y="14"/>
                    <a:pt x="2" y="17"/>
                  </a:cubicBezTo>
                  <a:cubicBezTo>
                    <a:pt x="2" y="20"/>
                    <a:pt x="7" y="20"/>
                    <a:pt x="7" y="17"/>
                  </a:cubicBezTo>
                  <a:cubicBezTo>
                    <a:pt x="7" y="13"/>
                    <a:pt x="6" y="8"/>
                    <a:pt x="6" y="3"/>
                  </a:cubicBezTo>
                  <a:cubicBezTo>
                    <a:pt x="6" y="1"/>
                    <a:pt x="4" y="0"/>
                    <a:pt x="2" y="1"/>
                  </a:cubicBezTo>
                  <a:cubicBezTo>
                    <a:pt x="1" y="2"/>
                    <a:pt x="1" y="2"/>
                    <a:pt x="0" y="3"/>
                  </a:cubicBezTo>
                  <a:cubicBezTo>
                    <a:pt x="0" y="4"/>
                    <a:pt x="1" y="5"/>
                    <a:pt x="1"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50" name="Freeform 93"/>
            <p:cNvSpPr/>
            <p:nvPr/>
          </p:nvSpPr>
          <p:spPr bwMode="auto">
            <a:xfrm>
              <a:off x="7444" y="3994"/>
              <a:ext cx="22" cy="65"/>
            </a:xfrm>
            <a:custGeom>
              <a:avLst/>
              <a:gdLst>
                <a:gd name="T0" fmla="*/ 1 w 6"/>
                <a:gd name="T1" fmla="*/ 19 h 22"/>
                <a:gd name="T2" fmla="*/ 6 w 6"/>
                <a:gd name="T3" fmla="*/ 19 h 22"/>
                <a:gd name="T4" fmla="*/ 5 w 6"/>
                <a:gd name="T5" fmla="*/ 3 h 22"/>
                <a:gd name="T6" fmla="*/ 0 w 6"/>
                <a:gd name="T7" fmla="*/ 3 h 22"/>
                <a:gd name="T8" fmla="*/ 1 w 6"/>
                <a:gd name="T9" fmla="*/ 19 h 22"/>
              </a:gdLst>
              <a:ahLst/>
              <a:cxnLst>
                <a:cxn ang="0">
                  <a:pos x="T0" y="T1"/>
                </a:cxn>
                <a:cxn ang="0">
                  <a:pos x="T2" y="T3"/>
                </a:cxn>
                <a:cxn ang="0">
                  <a:pos x="T4" y="T5"/>
                </a:cxn>
                <a:cxn ang="0">
                  <a:pos x="T6" y="T7"/>
                </a:cxn>
                <a:cxn ang="0">
                  <a:pos x="T8" y="T9"/>
                </a:cxn>
              </a:cxnLst>
              <a:rect l="0" t="0" r="r" b="b"/>
              <a:pathLst>
                <a:path w="6" h="22">
                  <a:moveTo>
                    <a:pt x="1" y="19"/>
                  </a:moveTo>
                  <a:cubicBezTo>
                    <a:pt x="1" y="22"/>
                    <a:pt x="6" y="22"/>
                    <a:pt x="6" y="19"/>
                  </a:cubicBezTo>
                  <a:cubicBezTo>
                    <a:pt x="6" y="14"/>
                    <a:pt x="5" y="9"/>
                    <a:pt x="5" y="3"/>
                  </a:cubicBezTo>
                  <a:cubicBezTo>
                    <a:pt x="4" y="0"/>
                    <a:pt x="0" y="0"/>
                    <a:pt x="0" y="3"/>
                  </a:cubicBezTo>
                  <a:cubicBezTo>
                    <a:pt x="1" y="9"/>
                    <a:pt x="1" y="14"/>
                    <a:pt x="1" y="1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51" name="Freeform 94"/>
            <p:cNvSpPr/>
            <p:nvPr/>
          </p:nvSpPr>
          <p:spPr bwMode="auto">
            <a:xfrm>
              <a:off x="7444" y="3910"/>
              <a:ext cx="18" cy="63"/>
            </a:xfrm>
            <a:custGeom>
              <a:avLst/>
              <a:gdLst>
                <a:gd name="T0" fmla="*/ 0 w 5"/>
                <a:gd name="T1" fmla="*/ 5 h 21"/>
                <a:gd name="T2" fmla="*/ 1 w 5"/>
                <a:gd name="T3" fmla="*/ 6 h 21"/>
                <a:gd name="T4" fmla="*/ 0 w 5"/>
                <a:gd name="T5" fmla="*/ 11 h 21"/>
                <a:gd name="T6" fmla="*/ 0 w 5"/>
                <a:gd name="T7" fmla="*/ 15 h 21"/>
                <a:gd name="T8" fmla="*/ 0 w 5"/>
                <a:gd name="T9" fmla="*/ 17 h 21"/>
                <a:gd name="T10" fmla="*/ 0 w 5"/>
                <a:gd name="T11" fmla="*/ 17 h 21"/>
                <a:gd name="T12" fmla="*/ 0 w 5"/>
                <a:gd name="T13" fmla="*/ 18 h 21"/>
                <a:gd name="T14" fmla="*/ 0 w 5"/>
                <a:gd name="T15" fmla="*/ 19 h 21"/>
                <a:gd name="T16" fmla="*/ 5 w 5"/>
                <a:gd name="T17" fmla="*/ 18 h 21"/>
                <a:gd name="T18" fmla="*/ 5 w 5"/>
                <a:gd name="T19" fmla="*/ 7 h 21"/>
                <a:gd name="T20" fmla="*/ 5 w 5"/>
                <a:gd name="T21" fmla="*/ 2 h 21"/>
                <a:gd name="T22" fmla="*/ 0 w 5"/>
                <a:gd name="T23" fmla="*/ 3 h 21"/>
                <a:gd name="T24" fmla="*/ 0 w 5"/>
                <a:gd name="T2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1">
                  <a:moveTo>
                    <a:pt x="0" y="5"/>
                  </a:moveTo>
                  <a:cubicBezTo>
                    <a:pt x="0" y="5"/>
                    <a:pt x="1" y="6"/>
                    <a:pt x="1" y="6"/>
                  </a:cubicBezTo>
                  <a:cubicBezTo>
                    <a:pt x="1" y="8"/>
                    <a:pt x="0" y="9"/>
                    <a:pt x="0" y="11"/>
                  </a:cubicBezTo>
                  <a:cubicBezTo>
                    <a:pt x="0" y="12"/>
                    <a:pt x="0" y="14"/>
                    <a:pt x="0" y="15"/>
                  </a:cubicBezTo>
                  <a:cubicBezTo>
                    <a:pt x="0" y="16"/>
                    <a:pt x="0" y="16"/>
                    <a:pt x="0" y="17"/>
                  </a:cubicBezTo>
                  <a:cubicBezTo>
                    <a:pt x="0" y="17"/>
                    <a:pt x="0" y="18"/>
                    <a:pt x="0" y="17"/>
                  </a:cubicBezTo>
                  <a:cubicBezTo>
                    <a:pt x="0" y="17"/>
                    <a:pt x="0" y="17"/>
                    <a:pt x="0" y="18"/>
                  </a:cubicBezTo>
                  <a:cubicBezTo>
                    <a:pt x="0" y="18"/>
                    <a:pt x="0" y="18"/>
                    <a:pt x="0" y="19"/>
                  </a:cubicBezTo>
                  <a:cubicBezTo>
                    <a:pt x="1" y="21"/>
                    <a:pt x="4" y="20"/>
                    <a:pt x="5" y="18"/>
                  </a:cubicBezTo>
                  <a:cubicBezTo>
                    <a:pt x="5" y="15"/>
                    <a:pt x="5" y="11"/>
                    <a:pt x="5" y="7"/>
                  </a:cubicBezTo>
                  <a:cubicBezTo>
                    <a:pt x="5" y="6"/>
                    <a:pt x="5" y="3"/>
                    <a:pt x="5" y="2"/>
                  </a:cubicBezTo>
                  <a:cubicBezTo>
                    <a:pt x="3" y="0"/>
                    <a:pt x="1" y="1"/>
                    <a:pt x="0" y="3"/>
                  </a:cubicBezTo>
                  <a:cubicBezTo>
                    <a:pt x="0" y="4"/>
                    <a:pt x="0" y="5"/>
                    <a:pt x="0"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52" name="Freeform 95"/>
            <p:cNvSpPr/>
            <p:nvPr/>
          </p:nvSpPr>
          <p:spPr bwMode="auto">
            <a:xfrm>
              <a:off x="7444" y="3827"/>
              <a:ext cx="18" cy="69"/>
            </a:xfrm>
            <a:custGeom>
              <a:avLst/>
              <a:gdLst>
                <a:gd name="T0" fmla="*/ 5 w 5"/>
                <a:gd name="T1" fmla="*/ 20 h 23"/>
                <a:gd name="T2" fmla="*/ 5 w 5"/>
                <a:gd name="T3" fmla="*/ 3 h 23"/>
                <a:gd name="T4" fmla="*/ 0 w 5"/>
                <a:gd name="T5" fmla="*/ 3 h 23"/>
                <a:gd name="T6" fmla="*/ 0 w 5"/>
                <a:gd name="T7" fmla="*/ 20 h 23"/>
                <a:gd name="T8" fmla="*/ 5 w 5"/>
                <a:gd name="T9" fmla="*/ 20 h 23"/>
              </a:gdLst>
              <a:ahLst/>
              <a:cxnLst>
                <a:cxn ang="0">
                  <a:pos x="T0" y="T1"/>
                </a:cxn>
                <a:cxn ang="0">
                  <a:pos x="T2" y="T3"/>
                </a:cxn>
                <a:cxn ang="0">
                  <a:pos x="T4" y="T5"/>
                </a:cxn>
                <a:cxn ang="0">
                  <a:pos x="T6" y="T7"/>
                </a:cxn>
                <a:cxn ang="0">
                  <a:pos x="T8" y="T9"/>
                </a:cxn>
              </a:cxnLst>
              <a:rect l="0" t="0" r="r" b="b"/>
              <a:pathLst>
                <a:path w="5" h="23">
                  <a:moveTo>
                    <a:pt x="5" y="20"/>
                  </a:moveTo>
                  <a:cubicBezTo>
                    <a:pt x="5" y="3"/>
                    <a:pt x="5" y="3"/>
                    <a:pt x="5" y="3"/>
                  </a:cubicBezTo>
                  <a:cubicBezTo>
                    <a:pt x="5" y="0"/>
                    <a:pt x="0" y="0"/>
                    <a:pt x="0" y="3"/>
                  </a:cubicBezTo>
                  <a:cubicBezTo>
                    <a:pt x="0" y="20"/>
                    <a:pt x="0" y="20"/>
                    <a:pt x="0" y="20"/>
                  </a:cubicBezTo>
                  <a:cubicBezTo>
                    <a:pt x="0" y="23"/>
                    <a:pt x="5" y="23"/>
                    <a:pt x="5" y="2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53" name="Freeform 96"/>
            <p:cNvSpPr/>
            <p:nvPr/>
          </p:nvSpPr>
          <p:spPr bwMode="auto">
            <a:xfrm>
              <a:off x="7448" y="3747"/>
              <a:ext cx="18" cy="57"/>
            </a:xfrm>
            <a:custGeom>
              <a:avLst/>
              <a:gdLst>
                <a:gd name="T0" fmla="*/ 5 w 5"/>
                <a:gd name="T1" fmla="*/ 16 h 19"/>
                <a:gd name="T2" fmla="*/ 5 w 5"/>
                <a:gd name="T3" fmla="*/ 3 h 19"/>
                <a:gd name="T4" fmla="*/ 0 w 5"/>
                <a:gd name="T5" fmla="*/ 3 h 19"/>
                <a:gd name="T6" fmla="*/ 0 w 5"/>
                <a:gd name="T7" fmla="*/ 16 h 19"/>
                <a:gd name="T8" fmla="*/ 5 w 5"/>
                <a:gd name="T9" fmla="*/ 16 h 19"/>
              </a:gdLst>
              <a:ahLst/>
              <a:cxnLst>
                <a:cxn ang="0">
                  <a:pos x="T0" y="T1"/>
                </a:cxn>
                <a:cxn ang="0">
                  <a:pos x="T2" y="T3"/>
                </a:cxn>
                <a:cxn ang="0">
                  <a:pos x="T4" y="T5"/>
                </a:cxn>
                <a:cxn ang="0">
                  <a:pos x="T6" y="T7"/>
                </a:cxn>
                <a:cxn ang="0">
                  <a:pos x="T8" y="T9"/>
                </a:cxn>
              </a:cxnLst>
              <a:rect l="0" t="0" r="r" b="b"/>
              <a:pathLst>
                <a:path w="5" h="19">
                  <a:moveTo>
                    <a:pt x="5" y="16"/>
                  </a:moveTo>
                  <a:cubicBezTo>
                    <a:pt x="5" y="3"/>
                    <a:pt x="5" y="3"/>
                    <a:pt x="5" y="3"/>
                  </a:cubicBezTo>
                  <a:cubicBezTo>
                    <a:pt x="5" y="0"/>
                    <a:pt x="0" y="0"/>
                    <a:pt x="0" y="3"/>
                  </a:cubicBezTo>
                  <a:cubicBezTo>
                    <a:pt x="0" y="16"/>
                    <a:pt x="0" y="16"/>
                    <a:pt x="0" y="16"/>
                  </a:cubicBezTo>
                  <a:cubicBezTo>
                    <a:pt x="0" y="19"/>
                    <a:pt x="5" y="19"/>
                    <a:pt x="5" y="1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54" name="Freeform 97"/>
            <p:cNvSpPr/>
            <p:nvPr/>
          </p:nvSpPr>
          <p:spPr bwMode="auto">
            <a:xfrm>
              <a:off x="7448" y="3658"/>
              <a:ext cx="18" cy="63"/>
            </a:xfrm>
            <a:custGeom>
              <a:avLst/>
              <a:gdLst>
                <a:gd name="T0" fmla="*/ 5 w 5"/>
                <a:gd name="T1" fmla="*/ 18 h 21"/>
                <a:gd name="T2" fmla="*/ 5 w 5"/>
                <a:gd name="T3" fmla="*/ 2 h 21"/>
                <a:gd name="T4" fmla="*/ 0 w 5"/>
                <a:gd name="T5" fmla="*/ 2 h 21"/>
                <a:gd name="T6" fmla="*/ 0 w 5"/>
                <a:gd name="T7" fmla="*/ 18 h 21"/>
                <a:gd name="T8" fmla="*/ 5 w 5"/>
                <a:gd name="T9" fmla="*/ 18 h 21"/>
              </a:gdLst>
              <a:ahLst/>
              <a:cxnLst>
                <a:cxn ang="0">
                  <a:pos x="T0" y="T1"/>
                </a:cxn>
                <a:cxn ang="0">
                  <a:pos x="T2" y="T3"/>
                </a:cxn>
                <a:cxn ang="0">
                  <a:pos x="T4" y="T5"/>
                </a:cxn>
                <a:cxn ang="0">
                  <a:pos x="T6" y="T7"/>
                </a:cxn>
                <a:cxn ang="0">
                  <a:pos x="T8" y="T9"/>
                </a:cxn>
              </a:cxnLst>
              <a:rect l="0" t="0" r="r" b="b"/>
              <a:pathLst>
                <a:path w="5" h="21">
                  <a:moveTo>
                    <a:pt x="5" y="18"/>
                  </a:moveTo>
                  <a:cubicBezTo>
                    <a:pt x="5" y="2"/>
                    <a:pt x="5" y="2"/>
                    <a:pt x="5" y="2"/>
                  </a:cubicBezTo>
                  <a:cubicBezTo>
                    <a:pt x="5" y="0"/>
                    <a:pt x="0" y="0"/>
                    <a:pt x="0" y="2"/>
                  </a:cubicBezTo>
                  <a:cubicBezTo>
                    <a:pt x="0" y="18"/>
                    <a:pt x="0" y="18"/>
                    <a:pt x="0" y="18"/>
                  </a:cubicBezTo>
                  <a:cubicBezTo>
                    <a:pt x="0" y="21"/>
                    <a:pt x="5"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55" name="Freeform 98"/>
            <p:cNvSpPr/>
            <p:nvPr/>
          </p:nvSpPr>
          <p:spPr bwMode="auto">
            <a:xfrm>
              <a:off x="7444" y="3557"/>
              <a:ext cx="25" cy="80"/>
            </a:xfrm>
            <a:custGeom>
              <a:avLst/>
              <a:gdLst>
                <a:gd name="T0" fmla="*/ 2 w 7"/>
                <a:gd name="T1" fmla="*/ 24 h 27"/>
                <a:gd name="T2" fmla="*/ 7 w 7"/>
                <a:gd name="T3" fmla="*/ 23 h 27"/>
                <a:gd name="T4" fmla="*/ 5 w 7"/>
                <a:gd name="T5" fmla="*/ 3 h 27"/>
                <a:gd name="T6" fmla="*/ 0 w 7"/>
                <a:gd name="T7" fmla="*/ 4 h 27"/>
                <a:gd name="T8" fmla="*/ 2 w 7"/>
                <a:gd name="T9" fmla="*/ 24 h 27"/>
              </a:gdLst>
              <a:ahLst/>
              <a:cxnLst>
                <a:cxn ang="0">
                  <a:pos x="T0" y="T1"/>
                </a:cxn>
                <a:cxn ang="0">
                  <a:pos x="T2" y="T3"/>
                </a:cxn>
                <a:cxn ang="0">
                  <a:pos x="T4" y="T5"/>
                </a:cxn>
                <a:cxn ang="0">
                  <a:pos x="T6" y="T7"/>
                </a:cxn>
                <a:cxn ang="0">
                  <a:pos x="T8" y="T9"/>
                </a:cxn>
              </a:cxnLst>
              <a:rect l="0" t="0" r="r" b="b"/>
              <a:pathLst>
                <a:path w="7" h="27">
                  <a:moveTo>
                    <a:pt x="2" y="24"/>
                  </a:moveTo>
                  <a:cubicBezTo>
                    <a:pt x="3" y="27"/>
                    <a:pt x="7" y="26"/>
                    <a:pt x="7" y="23"/>
                  </a:cubicBezTo>
                  <a:cubicBezTo>
                    <a:pt x="6" y="17"/>
                    <a:pt x="6" y="10"/>
                    <a:pt x="5" y="3"/>
                  </a:cubicBezTo>
                  <a:cubicBezTo>
                    <a:pt x="4" y="0"/>
                    <a:pt x="0" y="1"/>
                    <a:pt x="0" y="4"/>
                  </a:cubicBezTo>
                  <a:cubicBezTo>
                    <a:pt x="1" y="11"/>
                    <a:pt x="1" y="18"/>
                    <a:pt x="2" y="2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56" name="Freeform 99"/>
            <p:cNvSpPr/>
            <p:nvPr/>
          </p:nvSpPr>
          <p:spPr bwMode="auto">
            <a:xfrm>
              <a:off x="7444" y="3462"/>
              <a:ext cx="25" cy="75"/>
            </a:xfrm>
            <a:custGeom>
              <a:avLst/>
              <a:gdLst>
                <a:gd name="T0" fmla="*/ 5 w 7"/>
                <a:gd name="T1" fmla="*/ 22 h 25"/>
                <a:gd name="T2" fmla="*/ 7 w 7"/>
                <a:gd name="T3" fmla="*/ 4 h 25"/>
                <a:gd name="T4" fmla="*/ 2 w 7"/>
                <a:gd name="T5" fmla="*/ 2 h 25"/>
                <a:gd name="T6" fmla="*/ 0 w 7"/>
                <a:gd name="T7" fmla="*/ 20 h 25"/>
                <a:gd name="T8" fmla="*/ 5 w 7"/>
                <a:gd name="T9" fmla="*/ 22 h 25"/>
              </a:gdLst>
              <a:ahLst/>
              <a:cxnLst>
                <a:cxn ang="0">
                  <a:pos x="T0" y="T1"/>
                </a:cxn>
                <a:cxn ang="0">
                  <a:pos x="T2" y="T3"/>
                </a:cxn>
                <a:cxn ang="0">
                  <a:pos x="T4" y="T5"/>
                </a:cxn>
                <a:cxn ang="0">
                  <a:pos x="T6" y="T7"/>
                </a:cxn>
                <a:cxn ang="0">
                  <a:pos x="T8" y="T9"/>
                </a:cxn>
              </a:cxnLst>
              <a:rect l="0" t="0" r="r" b="b"/>
              <a:pathLst>
                <a:path w="7" h="25">
                  <a:moveTo>
                    <a:pt x="5" y="22"/>
                  </a:moveTo>
                  <a:cubicBezTo>
                    <a:pt x="6" y="16"/>
                    <a:pt x="5" y="10"/>
                    <a:pt x="7" y="4"/>
                  </a:cubicBezTo>
                  <a:cubicBezTo>
                    <a:pt x="7" y="1"/>
                    <a:pt x="3" y="0"/>
                    <a:pt x="2" y="2"/>
                  </a:cubicBezTo>
                  <a:cubicBezTo>
                    <a:pt x="1" y="8"/>
                    <a:pt x="1" y="14"/>
                    <a:pt x="0" y="20"/>
                  </a:cubicBezTo>
                  <a:cubicBezTo>
                    <a:pt x="0" y="23"/>
                    <a:pt x="4"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57" name="Freeform 100"/>
            <p:cNvSpPr/>
            <p:nvPr/>
          </p:nvSpPr>
          <p:spPr bwMode="auto">
            <a:xfrm>
              <a:off x="7448" y="3364"/>
              <a:ext cx="21" cy="75"/>
            </a:xfrm>
            <a:custGeom>
              <a:avLst/>
              <a:gdLst>
                <a:gd name="T0" fmla="*/ 5 w 6"/>
                <a:gd name="T1" fmla="*/ 22 h 25"/>
                <a:gd name="T2" fmla="*/ 6 w 6"/>
                <a:gd name="T3" fmla="*/ 3 h 25"/>
                <a:gd name="T4" fmla="*/ 1 w 6"/>
                <a:gd name="T5" fmla="*/ 3 h 25"/>
                <a:gd name="T6" fmla="*/ 0 w 6"/>
                <a:gd name="T7" fmla="*/ 22 h 25"/>
                <a:gd name="T8" fmla="*/ 5 w 6"/>
                <a:gd name="T9" fmla="*/ 22 h 25"/>
              </a:gdLst>
              <a:ahLst/>
              <a:cxnLst>
                <a:cxn ang="0">
                  <a:pos x="T0" y="T1"/>
                </a:cxn>
                <a:cxn ang="0">
                  <a:pos x="T2" y="T3"/>
                </a:cxn>
                <a:cxn ang="0">
                  <a:pos x="T4" y="T5"/>
                </a:cxn>
                <a:cxn ang="0">
                  <a:pos x="T6" y="T7"/>
                </a:cxn>
                <a:cxn ang="0">
                  <a:pos x="T8" y="T9"/>
                </a:cxn>
              </a:cxnLst>
              <a:rect l="0" t="0" r="r" b="b"/>
              <a:pathLst>
                <a:path w="6" h="25">
                  <a:moveTo>
                    <a:pt x="5" y="22"/>
                  </a:moveTo>
                  <a:cubicBezTo>
                    <a:pt x="5" y="16"/>
                    <a:pt x="6" y="10"/>
                    <a:pt x="6" y="3"/>
                  </a:cubicBezTo>
                  <a:cubicBezTo>
                    <a:pt x="6" y="0"/>
                    <a:pt x="1" y="0"/>
                    <a:pt x="1" y="3"/>
                  </a:cubicBezTo>
                  <a:cubicBezTo>
                    <a:pt x="1" y="10"/>
                    <a:pt x="0" y="16"/>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58" name="Freeform 101"/>
            <p:cNvSpPr/>
            <p:nvPr/>
          </p:nvSpPr>
          <p:spPr bwMode="auto">
            <a:xfrm>
              <a:off x="7444" y="3272"/>
              <a:ext cx="25" cy="75"/>
            </a:xfrm>
            <a:custGeom>
              <a:avLst/>
              <a:gdLst>
                <a:gd name="T0" fmla="*/ 5 w 7"/>
                <a:gd name="T1" fmla="*/ 22 h 25"/>
                <a:gd name="T2" fmla="*/ 5 w 7"/>
                <a:gd name="T3" fmla="*/ 12 h 25"/>
                <a:gd name="T4" fmla="*/ 5 w 7"/>
                <a:gd name="T5" fmla="*/ 7 h 25"/>
                <a:gd name="T6" fmla="*/ 5 w 7"/>
                <a:gd name="T7" fmla="*/ 5 h 25"/>
                <a:gd name="T8" fmla="*/ 5 w 7"/>
                <a:gd name="T9" fmla="*/ 4 h 25"/>
                <a:gd name="T10" fmla="*/ 2 w 7"/>
                <a:gd name="T11" fmla="*/ 1 h 25"/>
                <a:gd name="T12" fmla="*/ 0 w 7"/>
                <a:gd name="T13" fmla="*/ 8 h 25"/>
                <a:gd name="T14" fmla="*/ 0 w 7"/>
                <a:gd name="T15" fmla="*/ 22 h 25"/>
                <a:gd name="T16" fmla="*/ 5 w 7"/>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5" y="22"/>
                  </a:moveTo>
                  <a:cubicBezTo>
                    <a:pt x="5" y="18"/>
                    <a:pt x="5" y="15"/>
                    <a:pt x="5" y="12"/>
                  </a:cubicBezTo>
                  <a:cubicBezTo>
                    <a:pt x="5" y="10"/>
                    <a:pt x="5" y="8"/>
                    <a:pt x="5" y="7"/>
                  </a:cubicBezTo>
                  <a:cubicBezTo>
                    <a:pt x="5" y="6"/>
                    <a:pt x="5" y="5"/>
                    <a:pt x="5" y="5"/>
                  </a:cubicBezTo>
                  <a:cubicBezTo>
                    <a:pt x="5" y="4"/>
                    <a:pt x="5" y="4"/>
                    <a:pt x="5" y="4"/>
                  </a:cubicBezTo>
                  <a:cubicBezTo>
                    <a:pt x="7" y="3"/>
                    <a:pt x="5" y="0"/>
                    <a:pt x="2" y="1"/>
                  </a:cubicBezTo>
                  <a:cubicBezTo>
                    <a:pt x="0" y="2"/>
                    <a:pt x="0" y="6"/>
                    <a:pt x="0" y="8"/>
                  </a:cubicBezTo>
                  <a:cubicBezTo>
                    <a:pt x="0" y="13"/>
                    <a:pt x="0" y="17"/>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59" name="Freeform 102"/>
            <p:cNvSpPr/>
            <p:nvPr/>
          </p:nvSpPr>
          <p:spPr bwMode="auto">
            <a:xfrm>
              <a:off x="7451" y="3172"/>
              <a:ext cx="25" cy="77"/>
            </a:xfrm>
            <a:custGeom>
              <a:avLst/>
              <a:gdLst>
                <a:gd name="T0" fmla="*/ 0 w 7"/>
                <a:gd name="T1" fmla="*/ 7 h 26"/>
                <a:gd name="T2" fmla="*/ 1 w 7"/>
                <a:gd name="T3" fmla="*/ 16 h 26"/>
                <a:gd name="T4" fmla="*/ 1 w 7"/>
                <a:gd name="T5" fmla="*/ 19 h 26"/>
                <a:gd name="T6" fmla="*/ 2 w 7"/>
                <a:gd name="T7" fmla="*/ 21 h 26"/>
                <a:gd name="T8" fmla="*/ 5 w 7"/>
                <a:gd name="T9" fmla="*/ 23 h 26"/>
                <a:gd name="T10" fmla="*/ 5 w 7"/>
                <a:gd name="T11" fmla="*/ 14 h 26"/>
                <a:gd name="T12" fmla="*/ 5 w 7"/>
                <a:gd name="T13" fmla="*/ 8 h 26"/>
                <a:gd name="T14" fmla="*/ 5 w 7"/>
                <a:gd name="T15" fmla="*/ 6 h 26"/>
                <a:gd name="T16" fmla="*/ 5 w 7"/>
                <a:gd name="T17" fmla="*/ 3 h 26"/>
                <a:gd name="T18" fmla="*/ 1 w 7"/>
                <a:gd name="T19" fmla="*/ 2 h 26"/>
                <a:gd name="T20" fmla="*/ 0 w 7"/>
                <a:gd name="T21"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6">
                  <a:moveTo>
                    <a:pt x="0" y="7"/>
                  </a:moveTo>
                  <a:cubicBezTo>
                    <a:pt x="0" y="10"/>
                    <a:pt x="1" y="13"/>
                    <a:pt x="1" y="16"/>
                  </a:cubicBezTo>
                  <a:cubicBezTo>
                    <a:pt x="1" y="17"/>
                    <a:pt x="1" y="18"/>
                    <a:pt x="1" y="19"/>
                  </a:cubicBezTo>
                  <a:cubicBezTo>
                    <a:pt x="1" y="20"/>
                    <a:pt x="1" y="22"/>
                    <a:pt x="2" y="21"/>
                  </a:cubicBezTo>
                  <a:cubicBezTo>
                    <a:pt x="0" y="23"/>
                    <a:pt x="4" y="26"/>
                    <a:pt x="5" y="23"/>
                  </a:cubicBezTo>
                  <a:cubicBezTo>
                    <a:pt x="7" y="21"/>
                    <a:pt x="6" y="16"/>
                    <a:pt x="5" y="14"/>
                  </a:cubicBezTo>
                  <a:cubicBezTo>
                    <a:pt x="5" y="12"/>
                    <a:pt x="5" y="10"/>
                    <a:pt x="5" y="8"/>
                  </a:cubicBezTo>
                  <a:cubicBezTo>
                    <a:pt x="5" y="7"/>
                    <a:pt x="5" y="7"/>
                    <a:pt x="5" y="6"/>
                  </a:cubicBezTo>
                  <a:cubicBezTo>
                    <a:pt x="6" y="5"/>
                    <a:pt x="6" y="4"/>
                    <a:pt x="5" y="3"/>
                  </a:cubicBezTo>
                  <a:cubicBezTo>
                    <a:pt x="4" y="1"/>
                    <a:pt x="3" y="0"/>
                    <a:pt x="1" y="2"/>
                  </a:cubicBezTo>
                  <a:cubicBezTo>
                    <a:pt x="0" y="3"/>
                    <a:pt x="0" y="6"/>
                    <a:pt x="0"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60" name="Freeform 103"/>
            <p:cNvSpPr/>
            <p:nvPr/>
          </p:nvSpPr>
          <p:spPr bwMode="auto">
            <a:xfrm>
              <a:off x="7444" y="3035"/>
              <a:ext cx="25" cy="101"/>
            </a:xfrm>
            <a:custGeom>
              <a:avLst/>
              <a:gdLst>
                <a:gd name="T0" fmla="*/ 0 w 7"/>
                <a:gd name="T1" fmla="*/ 4 h 34"/>
                <a:gd name="T2" fmla="*/ 1 w 7"/>
                <a:gd name="T3" fmla="*/ 31 h 34"/>
                <a:gd name="T4" fmla="*/ 6 w 7"/>
                <a:gd name="T5" fmla="*/ 31 h 34"/>
                <a:gd name="T6" fmla="*/ 6 w 7"/>
                <a:gd name="T7" fmla="*/ 10 h 34"/>
                <a:gd name="T8" fmla="*/ 6 w 7"/>
                <a:gd name="T9" fmla="*/ 7 h 34"/>
                <a:gd name="T10" fmla="*/ 4 w 7"/>
                <a:gd name="T11" fmla="*/ 2 h 34"/>
                <a:gd name="T12" fmla="*/ 0 w 7"/>
                <a:gd name="T13" fmla="*/ 4 h 34"/>
              </a:gdLst>
              <a:ahLst/>
              <a:cxnLst>
                <a:cxn ang="0">
                  <a:pos x="T0" y="T1"/>
                </a:cxn>
                <a:cxn ang="0">
                  <a:pos x="T2" y="T3"/>
                </a:cxn>
                <a:cxn ang="0">
                  <a:pos x="T4" y="T5"/>
                </a:cxn>
                <a:cxn ang="0">
                  <a:pos x="T6" y="T7"/>
                </a:cxn>
                <a:cxn ang="0">
                  <a:pos x="T8" y="T9"/>
                </a:cxn>
                <a:cxn ang="0">
                  <a:pos x="T10" y="T11"/>
                </a:cxn>
                <a:cxn ang="0">
                  <a:pos x="T12" y="T13"/>
                </a:cxn>
              </a:cxnLst>
              <a:rect l="0" t="0" r="r" b="b"/>
              <a:pathLst>
                <a:path w="7" h="34">
                  <a:moveTo>
                    <a:pt x="0" y="4"/>
                  </a:moveTo>
                  <a:cubicBezTo>
                    <a:pt x="2" y="13"/>
                    <a:pt x="1" y="22"/>
                    <a:pt x="1" y="31"/>
                  </a:cubicBezTo>
                  <a:cubicBezTo>
                    <a:pt x="1" y="34"/>
                    <a:pt x="6" y="34"/>
                    <a:pt x="6" y="31"/>
                  </a:cubicBezTo>
                  <a:cubicBezTo>
                    <a:pt x="6" y="24"/>
                    <a:pt x="6" y="17"/>
                    <a:pt x="6" y="10"/>
                  </a:cubicBezTo>
                  <a:cubicBezTo>
                    <a:pt x="6" y="9"/>
                    <a:pt x="7" y="8"/>
                    <a:pt x="6" y="7"/>
                  </a:cubicBezTo>
                  <a:cubicBezTo>
                    <a:pt x="6" y="5"/>
                    <a:pt x="5" y="4"/>
                    <a:pt x="4" y="2"/>
                  </a:cubicBezTo>
                  <a:cubicBezTo>
                    <a:pt x="2" y="0"/>
                    <a:pt x="0" y="2"/>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61" name="Freeform 104"/>
            <p:cNvSpPr/>
            <p:nvPr/>
          </p:nvSpPr>
          <p:spPr bwMode="auto">
            <a:xfrm>
              <a:off x="7448" y="2943"/>
              <a:ext cx="21" cy="62"/>
            </a:xfrm>
            <a:custGeom>
              <a:avLst/>
              <a:gdLst>
                <a:gd name="T0" fmla="*/ 5 w 6"/>
                <a:gd name="T1" fmla="*/ 18 h 21"/>
                <a:gd name="T2" fmla="*/ 6 w 6"/>
                <a:gd name="T3" fmla="*/ 3 h 21"/>
                <a:gd name="T4" fmla="*/ 1 w 6"/>
                <a:gd name="T5" fmla="*/ 3 h 21"/>
                <a:gd name="T6" fmla="*/ 0 w 6"/>
                <a:gd name="T7" fmla="*/ 18 h 21"/>
                <a:gd name="T8" fmla="*/ 5 w 6"/>
                <a:gd name="T9" fmla="*/ 18 h 21"/>
              </a:gdLst>
              <a:ahLst/>
              <a:cxnLst>
                <a:cxn ang="0">
                  <a:pos x="T0" y="T1"/>
                </a:cxn>
                <a:cxn ang="0">
                  <a:pos x="T2" y="T3"/>
                </a:cxn>
                <a:cxn ang="0">
                  <a:pos x="T4" y="T5"/>
                </a:cxn>
                <a:cxn ang="0">
                  <a:pos x="T6" y="T7"/>
                </a:cxn>
                <a:cxn ang="0">
                  <a:pos x="T8" y="T9"/>
                </a:cxn>
              </a:cxnLst>
              <a:rect l="0" t="0" r="r" b="b"/>
              <a:pathLst>
                <a:path w="6" h="21">
                  <a:moveTo>
                    <a:pt x="5" y="18"/>
                  </a:moveTo>
                  <a:cubicBezTo>
                    <a:pt x="5" y="13"/>
                    <a:pt x="6" y="8"/>
                    <a:pt x="6" y="3"/>
                  </a:cubicBezTo>
                  <a:cubicBezTo>
                    <a:pt x="6" y="0"/>
                    <a:pt x="1" y="0"/>
                    <a:pt x="1" y="3"/>
                  </a:cubicBezTo>
                  <a:cubicBezTo>
                    <a:pt x="1" y="8"/>
                    <a:pt x="1" y="13"/>
                    <a:pt x="0" y="18"/>
                  </a:cubicBezTo>
                  <a:cubicBezTo>
                    <a:pt x="0" y="21"/>
                    <a:pt x="4"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62" name="Freeform 105"/>
            <p:cNvSpPr/>
            <p:nvPr/>
          </p:nvSpPr>
          <p:spPr bwMode="auto">
            <a:xfrm>
              <a:off x="7448" y="2827"/>
              <a:ext cx="25" cy="83"/>
            </a:xfrm>
            <a:custGeom>
              <a:avLst/>
              <a:gdLst>
                <a:gd name="T0" fmla="*/ 2 w 7"/>
                <a:gd name="T1" fmla="*/ 25 h 28"/>
                <a:gd name="T2" fmla="*/ 7 w 7"/>
                <a:gd name="T3" fmla="*/ 25 h 28"/>
                <a:gd name="T4" fmla="*/ 5 w 7"/>
                <a:gd name="T5" fmla="*/ 3 h 28"/>
                <a:gd name="T6" fmla="*/ 0 w 7"/>
                <a:gd name="T7" fmla="*/ 3 h 28"/>
                <a:gd name="T8" fmla="*/ 2 w 7"/>
                <a:gd name="T9" fmla="*/ 25 h 28"/>
              </a:gdLst>
              <a:ahLst/>
              <a:cxnLst>
                <a:cxn ang="0">
                  <a:pos x="T0" y="T1"/>
                </a:cxn>
                <a:cxn ang="0">
                  <a:pos x="T2" y="T3"/>
                </a:cxn>
                <a:cxn ang="0">
                  <a:pos x="T4" y="T5"/>
                </a:cxn>
                <a:cxn ang="0">
                  <a:pos x="T6" y="T7"/>
                </a:cxn>
                <a:cxn ang="0">
                  <a:pos x="T8" y="T9"/>
                </a:cxn>
              </a:cxnLst>
              <a:rect l="0" t="0" r="r" b="b"/>
              <a:pathLst>
                <a:path w="7" h="28">
                  <a:moveTo>
                    <a:pt x="2" y="25"/>
                  </a:moveTo>
                  <a:cubicBezTo>
                    <a:pt x="3" y="28"/>
                    <a:pt x="7" y="28"/>
                    <a:pt x="7" y="25"/>
                  </a:cubicBezTo>
                  <a:cubicBezTo>
                    <a:pt x="6" y="18"/>
                    <a:pt x="6" y="10"/>
                    <a:pt x="5" y="3"/>
                  </a:cubicBezTo>
                  <a:cubicBezTo>
                    <a:pt x="4" y="0"/>
                    <a:pt x="0" y="0"/>
                    <a:pt x="0" y="3"/>
                  </a:cubicBezTo>
                  <a:cubicBezTo>
                    <a:pt x="1" y="10"/>
                    <a:pt x="1" y="18"/>
                    <a:pt x="2" y="2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63" name="Freeform 106"/>
            <p:cNvSpPr/>
            <p:nvPr/>
          </p:nvSpPr>
          <p:spPr bwMode="auto">
            <a:xfrm>
              <a:off x="7441" y="2703"/>
              <a:ext cx="21" cy="92"/>
            </a:xfrm>
            <a:custGeom>
              <a:avLst/>
              <a:gdLst>
                <a:gd name="T0" fmla="*/ 1 w 6"/>
                <a:gd name="T1" fmla="*/ 28 h 31"/>
                <a:gd name="T2" fmla="*/ 6 w 6"/>
                <a:gd name="T3" fmla="*/ 28 h 31"/>
                <a:gd name="T4" fmla="*/ 5 w 6"/>
                <a:gd name="T5" fmla="*/ 3 h 31"/>
                <a:gd name="T6" fmla="*/ 0 w 6"/>
                <a:gd name="T7" fmla="*/ 3 h 31"/>
                <a:gd name="T8" fmla="*/ 1 w 6"/>
                <a:gd name="T9" fmla="*/ 28 h 31"/>
              </a:gdLst>
              <a:ahLst/>
              <a:cxnLst>
                <a:cxn ang="0">
                  <a:pos x="T0" y="T1"/>
                </a:cxn>
                <a:cxn ang="0">
                  <a:pos x="T2" y="T3"/>
                </a:cxn>
                <a:cxn ang="0">
                  <a:pos x="T4" y="T5"/>
                </a:cxn>
                <a:cxn ang="0">
                  <a:pos x="T6" y="T7"/>
                </a:cxn>
                <a:cxn ang="0">
                  <a:pos x="T8" y="T9"/>
                </a:cxn>
              </a:cxnLst>
              <a:rect l="0" t="0" r="r" b="b"/>
              <a:pathLst>
                <a:path w="6" h="31">
                  <a:moveTo>
                    <a:pt x="1" y="28"/>
                  </a:moveTo>
                  <a:cubicBezTo>
                    <a:pt x="1" y="31"/>
                    <a:pt x="6" y="31"/>
                    <a:pt x="6" y="28"/>
                  </a:cubicBezTo>
                  <a:cubicBezTo>
                    <a:pt x="6" y="20"/>
                    <a:pt x="6" y="11"/>
                    <a:pt x="5" y="3"/>
                  </a:cubicBezTo>
                  <a:cubicBezTo>
                    <a:pt x="4" y="0"/>
                    <a:pt x="0" y="0"/>
                    <a:pt x="0" y="3"/>
                  </a:cubicBezTo>
                  <a:cubicBezTo>
                    <a:pt x="1" y="11"/>
                    <a:pt x="1" y="20"/>
                    <a:pt x="1"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64" name="Freeform 107"/>
            <p:cNvSpPr/>
            <p:nvPr/>
          </p:nvSpPr>
          <p:spPr bwMode="auto">
            <a:xfrm>
              <a:off x="7444" y="2581"/>
              <a:ext cx="22" cy="83"/>
            </a:xfrm>
            <a:custGeom>
              <a:avLst/>
              <a:gdLst>
                <a:gd name="T0" fmla="*/ 1 w 6"/>
                <a:gd name="T1" fmla="*/ 4 h 28"/>
                <a:gd name="T2" fmla="*/ 1 w 6"/>
                <a:gd name="T3" fmla="*/ 4 h 28"/>
                <a:gd name="T4" fmla="*/ 0 w 6"/>
                <a:gd name="T5" fmla="*/ 25 h 28"/>
                <a:gd name="T6" fmla="*/ 5 w 6"/>
                <a:gd name="T7" fmla="*/ 25 h 28"/>
                <a:gd name="T8" fmla="*/ 5 w 6"/>
                <a:gd name="T9" fmla="*/ 13 h 28"/>
                <a:gd name="T10" fmla="*/ 5 w 6"/>
                <a:gd name="T11" fmla="*/ 7 h 28"/>
                <a:gd name="T12" fmla="*/ 6 w 6"/>
                <a:gd name="T13" fmla="*/ 4 h 28"/>
                <a:gd name="T14" fmla="*/ 6 w 6"/>
                <a:gd name="T15" fmla="*/ 4 h 28"/>
                <a:gd name="T16" fmla="*/ 6 w 6"/>
                <a:gd name="T17" fmla="*/ 4 h 28"/>
                <a:gd name="T18" fmla="*/ 1 w 6"/>
                <a:gd name="T19" fmla="*/ 3 h 28"/>
                <a:gd name="T20" fmla="*/ 1 w 6"/>
                <a:gd name="T21" fmla="*/ 4 h 28"/>
                <a:gd name="T22" fmla="*/ 1 w 6"/>
                <a:gd name="T23" fmla="*/ 4 h 28"/>
                <a:gd name="T24" fmla="*/ 1 w 6"/>
                <a:gd name="T2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8">
                  <a:moveTo>
                    <a:pt x="1" y="4"/>
                  </a:moveTo>
                  <a:cubicBezTo>
                    <a:pt x="1" y="4"/>
                    <a:pt x="1" y="4"/>
                    <a:pt x="1" y="4"/>
                  </a:cubicBezTo>
                  <a:cubicBezTo>
                    <a:pt x="0" y="11"/>
                    <a:pt x="0" y="18"/>
                    <a:pt x="0" y="25"/>
                  </a:cubicBezTo>
                  <a:cubicBezTo>
                    <a:pt x="0" y="28"/>
                    <a:pt x="5" y="28"/>
                    <a:pt x="5" y="25"/>
                  </a:cubicBezTo>
                  <a:cubicBezTo>
                    <a:pt x="5" y="21"/>
                    <a:pt x="5" y="17"/>
                    <a:pt x="5" y="13"/>
                  </a:cubicBezTo>
                  <a:cubicBezTo>
                    <a:pt x="5" y="11"/>
                    <a:pt x="5" y="9"/>
                    <a:pt x="5" y="7"/>
                  </a:cubicBezTo>
                  <a:cubicBezTo>
                    <a:pt x="5" y="7"/>
                    <a:pt x="6" y="4"/>
                    <a:pt x="6" y="4"/>
                  </a:cubicBezTo>
                  <a:cubicBezTo>
                    <a:pt x="6" y="4"/>
                    <a:pt x="6" y="4"/>
                    <a:pt x="6" y="4"/>
                  </a:cubicBezTo>
                  <a:cubicBezTo>
                    <a:pt x="6" y="4"/>
                    <a:pt x="6" y="4"/>
                    <a:pt x="6" y="4"/>
                  </a:cubicBezTo>
                  <a:cubicBezTo>
                    <a:pt x="5" y="1"/>
                    <a:pt x="2" y="0"/>
                    <a:pt x="1" y="3"/>
                  </a:cubicBezTo>
                  <a:cubicBezTo>
                    <a:pt x="1" y="3"/>
                    <a:pt x="1" y="4"/>
                    <a:pt x="1" y="4"/>
                  </a:cubicBezTo>
                  <a:cubicBezTo>
                    <a:pt x="1" y="4"/>
                    <a:pt x="1" y="4"/>
                    <a:pt x="1" y="4"/>
                  </a:cubicBezTo>
                  <a:cubicBezTo>
                    <a:pt x="1" y="4"/>
                    <a:pt x="1" y="4"/>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65" name="Freeform 108"/>
            <p:cNvSpPr/>
            <p:nvPr/>
          </p:nvSpPr>
          <p:spPr bwMode="auto">
            <a:xfrm>
              <a:off x="7455" y="2465"/>
              <a:ext cx="21" cy="98"/>
            </a:xfrm>
            <a:custGeom>
              <a:avLst/>
              <a:gdLst>
                <a:gd name="T0" fmla="*/ 5 w 6"/>
                <a:gd name="T1" fmla="*/ 30 h 33"/>
                <a:gd name="T2" fmla="*/ 5 w 6"/>
                <a:gd name="T3" fmla="*/ 10 h 33"/>
                <a:gd name="T4" fmla="*/ 6 w 6"/>
                <a:gd name="T5" fmla="*/ 8 h 33"/>
                <a:gd name="T6" fmla="*/ 5 w 6"/>
                <a:gd name="T7" fmla="*/ 3 h 33"/>
                <a:gd name="T8" fmla="*/ 0 w 6"/>
                <a:gd name="T9" fmla="*/ 3 h 33"/>
                <a:gd name="T10" fmla="*/ 0 w 6"/>
                <a:gd name="T11" fmla="*/ 30 h 33"/>
                <a:gd name="T12" fmla="*/ 5 w 6"/>
                <a:gd name="T13" fmla="*/ 30 h 33"/>
              </a:gdLst>
              <a:ahLst/>
              <a:cxnLst>
                <a:cxn ang="0">
                  <a:pos x="T0" y="T1"/>
                </a:cxn>
                <a:cxn ang="0">
                  <a:pos x="T2" y="T3"/>
                </a:cxn>
                <a:cxn ang="0">
                  <a:pos x="T4" y="T5"/>
                </a:cxn>
                <a:cxn ang="0">
                  <a:pos x="T6" y="T7"/>
                </a:cxn>
                <a:cxn ang="0">
                  <a:pos x="T8" y="T9"/>
                </a:cxn>
                <a:cxn ang="0">
                  <a:pos x="T10" y="T11"/>
                </a:cxn>
                <a:cxn ang="0">
                  <a:pos x="T12" y="T13"/>
                </a:cxn>
              </a:cxnLst>
              <a:rect l="0" t="0" r="r" b="b"/>
              <a:pathLst>
                <a:path w="6" h="33">
                  <a:moveTo>
                    <a:pt x="5" y="30"/>
                  </a:moveTo>
                  <a:cubicBezTo>
                    <a:pt x="5" y="10"/>
                    <a:pt x="5" y="10"/>
                    <a:pt x="5" y="10"/>
                  </a:cubicBezTo>
                  <a:cubicBezTo>
                    <a:pt x="5" y="10"/>
                    <a:pt x="6" y="9"/>
                    <a:pt x="6" y="8"/>
                  </a:cubicBezTo>
                  <a:cubicBezTo>
                    <a:pt x="6" y="6"/>
                    <a:pt x="5" y="5"/>
                    <a:pt x="5" y="3"/>
                  </a:cubicBezTo>
                  <a:cubicBezTo>
                    <a:pt x="4" y="0"/>
                    <a:pt x="0" y="0"/>
                    <a:pt x="0" y="3"/>
                  </a:cubicBezTo>
                  <a:cubicBezTo>
                    <a:pt x="0" y="30"/>
                    <a:pt x="0" y="30"/>
                    <a:pt x="0" y="30"/>
                  </a:cubicBezTo>
                  <a:cubicBezTo>
                    <a:pt x="0" y="33"/>
                    <a:pt x="5" y="33"/>
                    <a:pt x="5" y="3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66" name="Freeform 109"/>
            <p:cNvSpPr/>
            <p:nvPr/>
          </p:nvSpPr>
          <p:spPr bwMode="auto">
            <a:xfrm>
              <a:off x="7444" y="2347"/>
              <a:ext cx="29" cy="89"/>
            </a:xfrm>
            <a:custGeom>
              <a:avLst/>
              <a:gdLst>
                <a:gd name="T0" fmla="*/ 1 w 8"/>
                <a:gd name="T1" fmla="*/ 4 h 30"/>
                <a:gd name="T2" fmla="*/ 2 w 8"/>
                <a:gd name="T3" fmla="*/ 27 h 30"/>
                <a:gd name="T4" fmla="*/ 7 w 8"/>
                <a:gd name="T5" fmla="*/ 27 h 30"/>
                <a:gd name="T6" fmla="*/ 6 w 8"/>
                <a:gd name="T7" fmla="*/ 3 h 30"/>
                <a:gd name="T8" fmla="*/ 1 w 8"/>
                <a:gd name="T9" fmla="*/ 4 h 30"/>
              </a:gdLst>
              <a:ahLst/>
              <a:cxnLst>
                <a:cxn ang="0">
                  <a:pos x="T0" y="T1"/>
                </a:cxn>
                <a:cxn ang="0">
                  <a:pos x="T2" y="T3"/>
                </a:cxn>
                <a:cxn ang="0">
                  <a:pos x="T4" y="T5"/>
                </a:cxn>
                <a:cxn ang="0">
                  <a:pos x="T6" y="T7"/>
                </a:cxn>
                <a:cxn ang="0">
                  <a:pos x="T8" y="T9"/>
                </a:cxn>
              </a:cxnLst>
              <a:rect l="0" t="0" r="r" b="b"/>
              <a:pathLst>
                <a:path w="8" h="30">
                  <a:moveTo>
                    <a:pt x="1" y="4"/>
                  </a:moveTo>
                  <a:cubicBezTo>
                    <a:pt x="3" y="11"/>
                    <a:pt x="2" y="20"/>
                    <a:pt x="2" y="27"/>
                  </a:cubicBezTo>
                  <a:cubicBezTo>
                    <a:pt x="2" y="30"/>
                    <a:pt x="7" y="30"/>
                    <a:pt x="7" y="27"/>
                  </a:cubicBezTo>
                  <a:cubicBezTo>
                    <a:pt x="7" y="19"/>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67" name="Freeform 110"/>
            <p:cNvSpPr/>
            <p:nvPr/>
          </p:nvSpPr>
          <p:spPr bwMode="auto">
            <a:xfrm>
              <a:off x="7451" y="2231"/>
              <a:ext cx="18" cy="89"/>
            </a:xfrm>
            <a:custGeom>
              <a:avLst/>
              <a:gdLst>
                <a:gd name="T0" fmla="*/ 5 w 5"/>
                <a:gd name="T1" fmla="*/ 27 h 30"/>
                <a:gd name="T2" fmla="*/ 5 w 5"/>
                <a:gd name="T3" fmla="*/ 3 h 30"/>
                <a:gd name="T4" fmla="*/ 0 w 5"/>
                <a:gd name="T5" fmla="*/ 3 h 30"/>
                <a:gd name="T6" fmla="*/ 0 w 5"/>
                <a:gd name="T7" fmla="*/ 27 h 30"/>
                <a:gd name="T8" fmla="*/ 5 w 5"/>
                <a:gd name="T9" fmla="*/ 27 h 30"/>
              </a:gdLst>
              <a:ahLst/>
              <a:cxnLst>
                <a:cxn ang="0">
                  <a:pos x="T0" y="T1"/>
                </a:cxn>
                <a:cxn ang="0">
                  <a:pos x="T2" y="T3"/>
                </a:cxn>
                <a:cxn ang="0">
                  <a:pos x="T4" y="T5"/>
                </a:cxn>
                <a:cxn ang="0">
                  <a:pos x="T6" y="T7"/>
                </a:cxn>
                <a:cxn ang="0">
                  <a:pos x="T8" y="T9"/>
                </a:cxn>
              </a:cxnLst>
              <a:rect l="0" t="0" r="r" b="b"/>
              <a:pathLst>
                <a:path w="5" h="30">
                  <a:moveTo>
                    <a:pt x="5" y="27"/>
                  </a:moveTo>
                  <a:cubicBezTo>
                    <a:pt x="5" y="3"/>
                    <a:pt x="5" y="3"/>
                    <a:pt x="5" y="3"/>
                  </a:cubicBezTo>
                  <a:cubicBezTo>
                    <a:pt x="5" y="0"/>
                    <a:pt x="0" y="0"/>
                    <a:pt x="0" y="3"/>
                  </a:cubicBezTo>
                  <a:cubicBezTo>
                    <a:pt x="0" y="27"/>
                    <a:pt x="0" y="27"/>
                    <a:pt x="0" y="27"/>
                  </a:cubicBezTo>
                  <a:cubicBezTo>
                    <a:pt x="0" y="30"/>
                    <a:pt x="5" y="30"/>
                    <a:pt x="5" y="2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68" name="Freeform 111"/>
            <p:cNvSpPr/>
            <p:nvPr/>
          </p:nvSpPr>
          <p:spPr bwMode="auto">
            <a:xfrm>
              <a:off x="7441" y="2109"/>
              <a:ext cx="28" cy="92"/>
            </a:xfrm>
            <a:custGeom>
              <a:avLst/>
              <a:gdLst>
                <a:gd name="T0" fmla="*/ 1 w 8"/>
                <a:gd name="T1" fmla="*/ 4 h 31"/>
                <a:gd name="T2" fmla="*/ 2 w 8"/>
                <a:gd name="T3" fmla="*/ 28 h 31"/>
                <a:gd name="T4" fmla="*/ 7 w 8"/>
                <a:gd name="T5" fmla="*/ 28 h 31"/>
                <a:gd name="T6" fmla="*/ 6 w 8"/>
                <a:gd name="T7" fmla="*/ 3 h 31"/>
                <a:gd name="T8" fmla="*/ 1 w 8"/>
                <a:gd name="T9" fmla="*/ 4 h 31"/>
              </a:gdLst>
              <a:ahLst/>
              <a:cxnLst>
                <a:cxn ang="0">
                  <a:pos x="T0" y="T1"/>
                </a:cxn>
                <a:cxn ang="0">
                  <a:pos x="T2" y="T3"/>
                </a:cxn>
                <a:cxn ang="0">
                  <a:pos x="T4" y="T5"/>
                </a:cxn>
                <a:cxn ang="0">
                  <a:pos x="T6" y="T7"/>
                </a:cxn>
                <a:cxn ang="0">
                  <a:pos x="T8" y="T9"/>
                </a:cxn>
              </a:cxnLst>
              <a:rect l="0" t="0" r="r" b="b"/>
              <a:pathLst>
                <a:path w="8" h="31">
                  <a:moveTo>
                    <a:pt x="1" y="4"/>
                  </a:moveTo>
                  <a:cubicBezTo>
                    <a:pt x="3" y="11"/>
                    <a:pt x="2" y="20"/>
                    <a:pt x="2" y="28"/>
                  </a:cubicBezTo>
                  <a:cubicBezTo>
                    <a:pt x="2" y="31"/>
                    <a:pt x="7" y="31"/>
                    <a:pt x="7" y="28"/>
                  </a:cubicBezTo>
                  <a:cubicBezTo>
                    <a:pt x="7" y="20"/>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69" name="Freeform 112"/>
            <p:cNvSpPr/>
            <p:nvPr/>
          </p:nvSpPr>
          <p:spPr bwMode="auto">
            <a:xfrm>
              <a:off x="7444" y="1970"/>
              <a:ext cx="18" cy="112"/>
            </a:xfrm>
            <a:custGeom>
              <a:avLst/>
              <a:gdLst>
                <a:gd name="T0" fmla="*/ 5 w 5"/>
                <a:gd name="T1" fmla="*/ 35 h 38"/>
                <a:gd name="T2" fmla="*/ 5 w 5"/>
                <a:gd name="T3" fmla="*/ 3 h 38"/>
                <a:gd name="T4" fmla="*/ 0 w 5"/>
                <a:gd name="T5" fmla="*/ 3 h 38"/>
                <a:gd name="T6" fmla="*/ 0 w 5"/>
                <a:gd name="T7" fmla="*/ 35 h 38"/>
                <a:gd name="T8" fmla="*/ 5 w 5"/>
                <a:gd name="T9" fmla="*/ 35 h 38"/>
              </a:gdLst>
              <a:ahLst/>
              <a:cxnLst>
                <a:cxn ang="0">
                  <a:pos x="T0" y="T1"/>
                </a:cxn>
                <a:cxn ang="0">
                  <a:pos x="T2" y="T3"/>
                </a:cxn>
                <a:cxn ang="0">
                  <a:pos x="T4" y="T5"/>
                </a:cxn>
                <a:cxn ang="0">
                  <a:pos x="T6" y="T7"/>
                </a:cxn>
                <a:cxn ang="0">
                  <a:pos x="T8" y="T9"/>
                </a:cxn>
              </a:cxnLst>
              <a:rect l="0" t="0" r="r" b="b"/>
              <a:pathLst>
                <a:path w="5" h="38">
                  <a:moveTo>
                    <a:pt x="5" y="35"/>
                  </a:moveTo>
                  <a:cubicBezTo>
                    <a:pt x="5" y="3"/>
                    <a:pt x="5" y="3"/>
                    <a:pt x="5" y="3"/>
                  </a:cubicBezTo>
                  <a:cubicBezTo>
                    <a:pt x="5" y="0"/>
                    <a:pt x="0" y="0"/>
                    <a:pt x="0" y="3"/>
                  </a:cubicBezTo>
                  <a:cubicBezTo>
                    <a:pt x="0" y="35"/>
                    <a:pt x="0" y="35"/>
                    <a:pt x="0" y="35"/>
                  </a:cubicBezTo>
                  <a:cubicBezTo>
                    <a:pt x="0" y="38"/>
                    <a:pt x="5" y="38"/>
                    <a:pt x="5" y="3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70" name="Freeform 113"/>
            <p:cNvSpPr/>
            <p:nvPr/>
          </p:nvSpPr>
          <p:spPr bwMode="auto">
            <a:xfrm>
              <a:off x="7444" y="1851"/>
              <a:ext cx="32" cy="107"/>
            </a:xfrm>
            <a:custGeom>
              <a:avLst/>
              <a:gdLst>
                <a:gd name="T0" fmla="*/ 1 w 9"/>
                <a:gd name="T1" fmla="*/ 33 h 36"/>
                <a:gd name="T2" fmla="*/ 6 w 9"/>
                <a:gd name="T3" fmla="*/ 33 h 36"/>
                <a:gd name="T4" fmla="*/ 8 w 9"/>
                <a:gd name="T5" fmla="*/ 4 h 36"/>
                <a:gd name="T6" fmla="*/ 3 w 9"/>
                <a:gd name="T7" fmla="*/ 2 h 36"/>
                <a:gd name="T8" fmla="*/ 1 w 9"/>
                <a:gd name="T9" fmla="*/ 33 h 36"/>
              </a:gdLst>
              <a:ahLst/>
              <a:cxnLst>
                <a:cxn ang="0">
                  <a:pos x="T0" y="T1"/>
                </a:cxn>
                <a:cxn ang="0">
                  <a:pos x="T2" y="T3"/>
                </a:cxn>
                <a:cxn ang="0">
                  <a:pos x="T4" y="T5"/>
                </a:cxn>
                <a:cxn ang="0">
                  <a:pos x="T6" y="T7"/>
                </a:cxn>
                <a:cxn ang="0">
                  <a:pos x="T8" y="T9"/>
                </a:cxn>
              </a:cxnLst>
              <a:rect l="0" t="0" r="r" b="b"/>
              <a:pathLst>
                <a:path w="9" h="36">
                  <a:moveTo>
                    <a:pt x="1" y="33"/>
                  </a:moveTo>
                  <a:cubicBezTo>
                    <a:pt x="1" y="36"/>
                    <a:pt x="6" y="36"/>
                    <a:pt x="6" y="33"/>
                  </a:cubicBezTo>
                  <a:cubicBezTo>
                    <a:pt x="6" y="23"/>
                    <a:pt x="5" y="13"/>
                    <a:pt x="8" y="4"/>
                  </a:cubicBezTo>
                  <a:cubicBezTo>
                    <a:pt x="9" y="1"/>
                    <a:pt x="4" y="0"/>
                    <a:pt x="3" y="2"/>
                  </a:cubicBezTo>
                  <a:cubicBezTo>
                    <a:pt x="0" y="12"/>
                    <a:pt x="1" y="23"/>
                    <a:pt x="1" y="3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71" name="Freeform 114"/>
            <p:cNvSpPr/>
            <p:nvPr/>
          </p:nvSpPr>
          <p:spPr bwMode="auto">
            <a:xfrm>
              <a:off x="7441" y="1753"/>
              <a:ext cx="28" cy="80"/>
            </a:xfrm>
            <a:custGeom>
              <a:avLst/>
              <a:gdLst>
                <a:gd name="T0" fmla="*/ 3 w 8"/>
                <a:gd name="T1" fmla="*/ 5 h 27"/>
                <a:gd name="T2" fmla="*/ 3 w 8"/>
                <a:gd name="T3" fmla="*/ 24 h 27"/>
                <a:gd name="T4" fmla="*/ 8 w 8"/>
                <a:gd name="T5" fmla="*/ 24 h 27"/>
                <a:gd name="T6" fmla="*/ 8 w 8"/>
                <a:gd name="T7" fmla="*/ 9 h 27"/>
                <a:gd name="T8" fmla="*/ 4 w 8"/>
                <a:gd name="T9" fmla="*/ 0 h 27"/>
                <a:gd name="T10" fmla="*/ 3 w 8"/>
                <a:gd name="T11" fmla="*/ 5 h 27"/>
              </a:gdLst>
              <a:ahLst/>
              <a:cxnLst>
                <a:cxn ang="0">
                  <a:pos x="T0" y="T1"/>
                </a:cxn>
                <a:cxn ang="0">
                  <a:pos x="T2" y="T3"/>
                </a:cxn>
                <a:cxn ang="0">
                  <a:pos x="T4" y="T5"/>
                </a:cxn>
                <a:cxn ang="0">
                  <a:pos x="T6" y="T7"/>
                </a:cxn>
                <a:cxn ang="0">
                  <a:pos x="T8" y="T9"/>
                </a:cxn>
                <a:cxn ang="0">
                  <a:pos x="T10" y="T11"/>
                </a:cxn>
              </a:cxnLst>
              <a:rect l="0" t="0" r="r" b="b"/>
              <a:pathLst>
                <a:path w="8" h="27">
                  <a:moveTo>
                    <a:pt x="3" y="5"/>
                  </a:moveTo>
                  <a:cubicBezTo>
                    <a:pt x="4" y="5"/>
                    <a:pt x="3" y="22"/>
                    <a:pt x="3" y="24"/>
                  </a:cubicBezTo>
                  <a:cubicBezTo>
                    <a:pt x="3" y="27"/>
                    <a:pt x="8" y="27"/>
                    <a:pt x="8" y="24"/>
                  </a:cubicBezTo>
                  <a:cubicBezTo>
                    <a:pt x="8" y="19"/>
                    <a:pt x="8" y="14"/>
                    <a:pt x="8" y="9"/>
                  </a:cubicBezTo>
                  <a:cubicBezTo>
                    <a:pt x="8" y="6"/>
                    <a:pt x="7"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72" name="Freeform 115"/>
            <p:cNvSpPr/>
            <p:nvPr/>
          </p:nvSpPr>
          <p:spPr bwMode="auto">
            <a:xfrm>
              <a:off x="7441" y="1622"/>
              <a:ext cx="28" cy="92"/>
            </a:xfrm>
            <a:custGeom>
              <a:avLst/>
              <a:gdLst>
                <a:gd name="T0" fmla="*/ 6 w 8"/>
                <a:gd name="T1" fmla="*/ 28 h 31"/>
                <a:gd name="T2" fmla="*/ 7 w 8"/>
                <a:gd name="T3" fmla="*/ 3 h 31"/>
                <a:gd name="T4" fmla="*/ 2 w 8"/>
                <a:gd name="T5" fmla="*/ 3 h 31"/>
                <a:gd name="T6" fmla="*/ 1 w 8"/>
                <a:gd name="T7" fmla="*/ 27 h 31"/>
                <a:gd name="T8" fmla="*/ 6 w 8"/>
                <a:gd name="T9" fmla="*/ 28 h 31"/>
              </a:gdLst>
              <a:ahLst/>
              <a:cxnLst>
                <a:cxn ang="0">
                  <a:pos x="T0" y="T1"/>
                </a:cxn>
                <a:cxn ang="0">
                  <a:pos x="T2" y="T3"/>
                </a:cxn>
                <a:cxn ang="0">
                  <a:pos x="T4" y="T5"/>
                </a:cxn>
                <a:cxn ang="0">
                  <a:pos x="T6" y="T7"/>
                </a:cxn>
                <a:cxn ang="0">
                  <a:pos x="T8" y="T9"/>
                </a:cxn>
              </a:cxnLst>
              <a:rect l="0" t="0" r="r" b="b"/>
              <a:pathLst>
                <a:path w="8" h="31">
                  <a:moveTo>
                    <a:pt x="6" y="28"/>
                  </a:moveTo>
                  <a:cubicBezTo>
                    <a:pt x="8" y="20"/>
                    <a:pt x="7" y="11"/>
                    <a:pt x="7" y="3"/>
                  </a:cubicBezTo>
                  <a:cubicBezTo>
                    <a:pt x="7" y="0"/>
                    <a:pt x="2" y="0"/>
                    <a:pt x="2" y="3"/>
                  </a:cubicBezTo>
                  <a:cubicBezTo>
                    <a:pt x="2" y="11"/>
                    <a:pt x="4" y="19"/>
                    <a:pt x="1" y="27"/>
                  </a:cubicBezTo>
                  <a:cubicBezTo>
                    <a:pt x="0" y="30"/>
                    <a:pt x="5" y="31"/>
                    <a:pt x="6"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73" name="Freeform 116"/>
            <p:cNvSpPr/>
            <p:nvPr/>
          </p:nvSpPr>
          <p:spPr bwMode="auto">
            <a:xfrm>
              <a:off x="7444" y="1486"/>
              <a:ext cx="25" cy="104"/>
            </a:xfrm>
            <a:custGeom>
              <a:avLst/>
              <a:gdLst>
                <a:gd name="T0" fmla="*/ 0 w 7"/>
                <a:gd name="T1" fmla="*/ 32 h 35"/>
                <a:gd name="T2" fmla="*/ 5 w 7"/>
                <a:gd name="T3" fmla="*/ 32 h 35"/>
                <a:gd name="T4" fmla="*/ 6 w 7"/>
                <a:gd name="T5" fmla="*/ 3 h 35"/>
                <a:gd name="T6" fmla="*/ 1 w 7"/>
                <a:gd name="T7" fmla="*/ 3 h 35"/>
                <a:gd name="T8" fmla="*/ 0 w 7"/>
                <a:gd name="T9" fmla="*/ 32 h 35"/>
              </a:gdLst>
              <a:ahLst/>
              <a:cxnLst>
                <a:cxn ang="0">
                  <a:pos x="T0" y="T1"/>
                </a:cxn>
                <a:cxn ang="0">
                  <a:pos x="T2" y="T3"/>
                </a:cxn>
                <a:cxn ang="0">
                  <a:pos x="T4" y="T5"/>
                </a:cxn>
                <a:cxn ang="0">
                  <a:pos x="T6" y="T7"/>
                </a:cxn>
                <a:cxn ang="0">
                  <a:pos x="T8" y="T9"/>
                </a:cxn>
              </a:cxnLst>
              <a:rect l="0" t="0" r="r" b="b"/>
              <a:pathLst>
                <a:path w="7" h="35">
                  <a:moveTo>
                    <a:pt x="0" y="32"/>
                  </a:moveTo>
                  <a:cubicBezTo>
                    <a:pt x="0" y="35"/>
                    <a:pt x="5" y="35"/>
                    <a:pt x="5" y="32"/>
                  </a:cubicBezTo>
                  <a:cubicBezTo>
                    <a:pt x="5" y="22"/>
                    <a:pt x="7" y="13"/>
                    <a:pt x="6" y="3"/>
                  </a:cubicBezTo>
                  <a:cubicBezTo>
                    <a:pt x="5" y="0"/>
                    <a:pt x="1" y="0"/>
                    <a:pt x="1" y="3"/>
                  </a:cubicBezTo>
                  <a:cubicBezTo>
                    <a:pt x="2" y="13"/>
                    <a:pt x="0" y="22"/>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74" name="Freeform 117"/>
            <p:cNvSpPr/>
            <p:nvPr/>
          </p:nvSpPr>
          <p:spPr bwMode="auto">
            <a:xfrm>
              <a:off x="7444" y="1361"/>
              <a:ext cx="29" cy="104"/>
            </a:xfrm>
            <a:custGeom>
              <a:avLst/>
              <a:gdLst>
                <a:gd name="T0" fmla="*/ 0 w 8"/>
                <a:gd name="T1" fmla="*/ 32 h 35"/>
                <a:gd name="T2" fmla="*/ 5 w 8"/>
                <a:gd name="T3" fmla="*/ 32 h 35"/>
                <a:gd name="T4" fmla="*/ 6 w 8"/>
                <a:gd name="T5" fmla="*/ 3 h 35"/>
                <a:gd name="T6" fmla="*/ 1 w 8"/>
                <a:gd name="T7" fmla="*/ 4 h 35"/>
                <a:gd name="T8" fmla="*/ 0 w 8"/>
                <a:gd name="T9" fmla="*/ 32 h 35"/>
              </a:gdLst>
              <a:ahLst/>
              <a:cxnLst>
                <a:cxn ang="0">
                  <a:pos x="T0" y="T1"/>
                </a:cxn>
                <a:cxn ang="0">
                  <a:pos x="T2" y="T3"/>
                </a:cxn>
                <a:cxn ang="0">
                  <a:pos x="T4" y="T5"/>
                </a:cxn>
                <a:cxn ang="0">
                  <a:pos x="T6" y="T7"/>
                </a:cxn>
                <a:cxn ang="0">
                  <a:pos x="T8" y="T9"/>
                </a:cxn>
              </a:cxnLst>
              <a:rect l="0" t="0" r="r" b="b"/>
              <a:pathLst>
                <a:path w="8" h="35">
                  <a:moveTo>
                    <a:pt x="0" y="32"/>
                  </a:moveTo>
                  <a:cubicBezTo>
                    <a:pt x="0" y="35"/>
                    <a:pt x="5" y="35"/>
                    <a:pt x="5" y="32"/>
                  </a:cubicBezTo>
                  <a:cubicBezTo>
                    <a:pt x="5" y="23"/>
                    <a:pt x="8" y="12"/>
                    <a:pt x="6" y="3"/>
                  </a:cubicBezTo>
                  <a:cubicBezTo>
                    <a:pt x="5" y="0"/>
                    <a:pt x="0" y="1"/>
                    <a:pt x="1" y="4"/>
                  </a:cubicBezTo>
                  <a:cubicBezTo>
                    <a:pt x="4" y="13"/>
                    <a:pt x="0" y="23"/>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75" name="Freeform 118"/>
            <p:cNvSpPr/>
            <p:nvPr/>
          </p:nvSpPr>
          <p:spPr bwMode="auto">
            <a:xfrm>
              <a:off x="7451" y="1213"/>
              <a:ext cx="25" cy="98"/>
            </a:xfrm>
            <a:custGeom>
              <a:avLst/>
              <a:gdLst>
                <a:gd name="T0" fmla="*/ 1 w 7"/>
                <a:gd name="T1" fmla="*/ 9 h 33"/>
                <a:gd name="T2" fmla="*/ 2 w 7"/>
                <a:gd name="T3" fmla="*/ 30 h 33"/>
                <a:gd name="T4" fmla="*/ 7 w 7"/>
                <a:gd name="T5" fmla="*/ 30 h 33"/>
                <a:gd name="T6" fmla="*/ 6 w 7"/>
                <a:gd name="T7" fmla="*/ 3 h 33"/>
                <a:gd name="T8" fmla="*/ 2 w 7"/>
                <a:gd name="T9" fmla="*/ 2 h 33"/>
                <a:gd name="T10" fmla="*/ 0 w 7"/>
                <a:gd name="T11" fmla="*/ 7 h 33"/>
                <a:gd name="T12" fmla="*/ 1 w 7"/>
                <a:gd name="T13" fmla="*/ 9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1" y="9"/>
                  </a:moveTo>
                  <a:cubicBezTo>
                    <a:pt x="1" y="16"/>
                    <a:pt x="1" y="23"/>
                    <a:pt x="2" y="30"/>
                  </a:cubicBezTo>
                  <a:cubicBezTo>
                    <a:pt x="3" y="33"/>
                    <a:pt x="7" y="33"/>
                    <a:pt x="7" y="30"/>
                  </a:cubicBezTo>
                  <a:cubicBezTo>
                    <a:pt x="6" y="21"/>
                    <a:pt x="6" y="12"/>
                    <a:pt x="6" y="3"/>
                  </a:cubicBezTo>
                  <a:cubicBezTo>
                    <a:pt x="6" y="1"/>
                    <a:pt x="3" y="0"/>
                    <a:pt x="2" y="2"/>
                  </a:cubicBezTo>
                  <a:cubicBezTo>
                    <a:pt x="0" y="3"/>
                    <a:pt x="0" y="5"/>
                    <a:pt x="0" y="7"/>
                  </a:cubicBezTo>
                  <a:cubicBezTo>
                    <a:pt x="0" y="8"/>
                    <a:pt x="1" y="9"/>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76" name="Freeform 119"/>
            <p:cNvSpPr/>
            <p:nvPr/>
          </p:nvSpPr>
          <p:spPr bwMode="auto">
            <a:xfrm>
              <a:off x="7448" y="1068"/>
              <a:ext cx="25" cy="94"/>
            </a:xfrm>
            <a:custGeom>
              <a:avLst/>
              <a:gdLst>
                <a:gd name="T0" fmla="*/ 5 w 7"/>
                <a:gd name="T1" fmla="*/ 29 h 32"/>
                <a:gd name="T2" fmla="*/ 6 w 7"/>
                <a:gd name="T3" fmla="*/ 14 h 32"/>
                <a:gd name="T4" fmla="*/ 6 w 7"/>
                <a:gd name="T5" fmla="*/ 7 h 32"/>
                <a:gd name="T6" fmla="*/ 7 w 7"/>
                <a:gd name="T7" fmla="*/ 4 h 32"/>
                <a:gd name="T8" fmla="*/ 7 w 7"/>
                <a:gd name="T9" fmla="*/ 3 h 32"/>
                <a:gd name="T10" fmla="*/ 7 w 7"/>
                <a:gd name="T11" fmla="*/ 3 h 32"/>
                <a:gd name="T12" fmla="*/ 3 w 7"/>
                <a:gd name="T13" fmla="*/ 2 h 32"/>
                <a:gd name="T14" fmla="*/ 1 w 7"/>
                <a:gd name="T15" fmla="*/ 11 h 32"/>
                <a:gd name="T16" fmla="*/ 0 w 7"/>
                <a:gd name="T17" fmla="*/ 29 h 32"/>
                <a:gd name="T18" fmla="*/ 5 w 7"/>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2">
                  <a:moveTo>
                    <a:pt x="5" y="29"/>
                  </a:moveTo>
                  <a:cubicBezTo>
                    <a:pt x="5" y="24"/>
                    <a:pt x="5" y="19"/>
                    <a:pt x="6" y="14"/>
                  </a:cubicBezTo>
                  <a:cubicBezTo>
                    <a:pt x="6" y="12"/>
                    <a:pt x="6" y="10"/>
                    <a:pt x="6" y="7"/>
                  </a:cubicBezTo>
                  <a:cubicBezTo>
                    <a:pt x="6" y="6"/>
                    <a:pt x="7" y="5"/>
                    <a:pt x="7" y="4"/>
                  </a:cubicBezTo>
                  <a:cubicBezTo>
                    <a:pt x="7" y="4"/>
                    <a:pt x="7" y="4"/>
                    <a:pt x="7" y="3"/>
                  </a:cubicBezTo>
                  <a:cubicBezTo>
                    <a:pt x="7" y="3"/>
                    <a:pt x="7" y="3"/>
                    <a:pt x="7" y="3"/>
                  </a:cubicBezTo>
                  <a:cubicBezTo>
                    <a:pt x="6" y="1"/>
                    <a:pt x="4" y="0"/>
                    <a:pt x="3" y="2"/>
                  </a:cubicBezTo>
                  <a:cubicBezTo>
                    <a:pt x="1" y="4"/>
                    <a:pt x="2" y="8"/>
                    <a:pt x="1" y="11"/>
                  </a:cubicBezTo>
                  <a:cubicBezTo>
                    <a:pt x="1" y="17"/>
                    <a:pt x="0" y="23"/>
                    <a:pt x="0" y="29"/>
                  </a:cubicBezTo>
                  <a:cubicBezTo>
                    <a:pt x="0" y="32"/>
                    <a:pt x="5" y="32"/>
                    <a:pt x="5" y="2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77" name="Freeform 120"/>
            <p:cNvSpPr/>
            <p:nvPr/>
          </p:nvSpPr>
          <p:spPr bwMode="auto">
            <a:xfrm>
              <a:off x="7441" y="934"/>
              <a:ext cx="28" cy="104"/>
            </a:xfrm>
            <a:custGeom>
              <a:avLst/>
              <a:gdLst>
                <a:gd name="T0" fmla="*/ 1 w 8"/>
                <a:gd name="T1" fmla="*/ 9 h 35"/>
                <a:gd name="T2" fmla="*/ 3 w 8"/>
                <a:gd name="T3" fmla="*/ 32 h 35"/>
                <a:gd name="T4" fmla="*/ 8 w 8"/>
                <a:gd name="T5" fmla="*/ 32 h 35"/>
                <a:gd name="T6" fmla="*/ 6 w 8"/>
                <a:gd name="T7" fmla="*/ 17 h 35"/>
                <a:gd name="T8" fmla="*/ 5 w 8"/>
                <a:gd name="T9" fmla="*/ 9 h 35"/>
                <a:gd name="T10" fmla="*/ 5 w 8"/>
                <a:gd name="T11" fmla="*/ 6 h 35"/>
                <a:gd name="T12" fmla="*/ 5 w 8"/>
                <a:gd name="T13" fmla="*/ 5 h 35"/>
                <a:gd name="T14" fmla="*/ 5 w 8"/>
                <a:gd name="T15" fmla="*/ 3 h 35"/>
                <a:gd name="T16" fmla="*/ 1 w 8"/>
                <a:gd name="T17" fmla="*/ 2 h 35"/>
                <a:gd name="T18" fmla="*/ 1 w 8"/>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1" y="9"/>
                  </a:moveTo>
                  <a:cubicBezTo>
                    <a:pt x="1" y="16"/>
                    <a:pt x="3" y="24"/>
                    <a:pt x="3" y="32"/>
                  </a:cubicBezTo>
                  <a:cubicBezTo>
                    <a:pt x="3" y="35"/>
                    <a:pt x="8" y="35"/>
                    <a:pt x="8" y="32"/>
                  </a:cubicBezTo>
                  <a:cubicBezTo>
                    <a:pt x="8" y="27"/>
                    <a:pt x="7" y="22"/>
                    <a:pt x="6" y="17"/>
                  </a:cubicBezTo>
                  <a:cubicBezTo>
                    <a:pt x="6" y="14"/>
                    <a:pt x="6" y="12"/>
                    <a:pt x="5" y="9"/>
                  </a:cubicBezTo>
                  <a:cubicBezTo>
                    <a:pt x="5" y="8"/>
                    <a:pt x="5" y="7"/>
                    <a:pt x="5" y="6"/>
                  </a:cubicBezTo>
                  <a:cubicBezTo>
                    <a:pt x="5" y="6"/>
                    <a:pt x="5" y="6"/>
                    <a:pt x="5" y="5"/>
                  </a:cubicBezTo>
                  <a:cubicBezTo>
                    <a:pt x="5" y="5"/>
                    <a:pt x="6" y="4"/>
                    <a:pt x="5" y="3"/>
                  </a:cubicBezTo>
                  <a:cubicBezTo>
                    <a:pt x="5" y="1"/>
                    <a:pt x="2" y="0"/>
                    <a:pt x="1" y="2"/>
                  </a:cubicBezTo>
                  <a:cubicBezTo>
                    <a:pt x="0" y="4"/>
                    <a:pt x="1" y="7"/>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78" name="Freeform 121"/>
            <p:cNvSpPr/>
            <p:nvPr/>
          </p:nvSpPr>
          <p:spPr bwMode="auto">
            <a:xfrm>
              <a:off x="7441" y="792"/>
              <a:ext cx="25" cy="109"/>
            </a:xfrm>
            <a:custGeom>
              <a:avLst/>
              <a:gdLst>
                <a:gd name="T0" fmla="*/ 1 w 7"/>
                <a:gd name="T1" fmla="*/ 6 h 37"/>
                <a:gd name="T2" fmla="*/ 2 w 7"/>
                <a:gd name="T3" fmla="*/ 7 h 37"/>
                <a:gd name="T4" fmla="*/ 1 w 7"/>
                <a:gd name="T5" fmla="*/ 16 h 37"/>
                <a:gd name="T6" fmla="*/ 0 w 7"/>
                <a:gd name="T7" fmla="*/ 33 h 37"/>
                <a:gd name="T8" fmla="*/ 4 w 7"/>
                <a:gd name="T9" fmla="*/ 34 h 37"/>
                <a:gd name="T10" fmla="*/ 6 w 7"/>
                <a:gd name="T11" fmla="*/ 16 h 37"/>
                <a:gd name="T12" fmla="*/ 4 w 7"/>
                <a:gd name="T13" fmla="*/ 1 h 37"/>
                <a:gd name="T14" fmla="*/ 0 w 7"/>
                <a:gd name="T15" fmla="*/ 3 h 37"/>
                <a:gd name="T16" fmla="*/ 1 w 7"/>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7">
                  <a:moveTo>
                    <a:pt x="1" y="6"/>
                  </a:moveTo>
                  <a:cubicBezTo>
                    <a:pt x="1" y="7"/>
                    <a:pt x="1" y="7"/>
                    <a:pt x="2" y="7"/>
                  </a:cubicBezTo>
                  <a:cubicBezTo>
                    <a:pt x="2" y="10"/>
                    <a:pt x="1" y="15"/>
                    <a:pt x="1" y="16"/>
                  </a:cubicBezTo>
                  <a:cubicBezTo>
                    <a:pt x="1" y="22"/>
                    <a:pt x="1" y="27"/>
                    <a:pt x="0" y="33"/>
                  </a:cubicBezTo>
                  <a:cubicBezTo>
                    <a:pt x="0" y="35"/>
                    <a:pt x="4" y="37"/>
                    <a:pt x="4" y="34"/>
                  </a:cubicBezTo>
                  <a:cubicBezTo>
                    <a:pt x="6" y="28"/>
                    <a:pt x="6" y="22"/>
                    <a:pt x="6" y="16"/>
                  </a:cubicBezTo>
                  <a:cubicBezTo>
                    <a:pt x="6" y="12"/>
                    <a:pt x="7" y="4"/>
                    <a:pt x="4" y="1"/>
                  </a:cubicBezTo>
                  <a:cubicBezTo>
                    <a:pt x="2" y="0"/>
                    <a:pt x="0" y="1"/>
                    <a:pt x="0" y="3"/>
                  </a:cubicBezTo>
                  <a:cubicBezTo>
                    <a:pt x="1" y="4"/>
                    <a:pt x="1" y="5"/>
                    <a:pt x="1"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79" name="Freeform 122"/>
            <p:cNvSpPr/>
            <p:nvPr/>
          </p:nvSpPr>
          <p:spPr bwMode="auto">
            <a:xfrm>
              <a:off x="7444" y="646"/>
              <a:ext cx="22" cy="89"/>
            </a:xfrm>
            <a:custGeom>
              <a:avLst/>
              <a:gdLst>
                <a:gd name="T0" fmla="*/ 0 w 6"/>
                <a:gd name="T1" fmla="*/ 4 h 30"/>
                <a:gd name="T2" fmla="*/ 1 w 6"/>
                <a:gd name="T3" fmla="*/ 27 h 30"/>
                <a:gd name="T4" fmla="*/ 6 w 6"/>
                <a:gd name="T5" fmla="*/ 27 h 30"/>
                <a:gd name="T6" fmla="*/ 5 w 6"/>
                <a:gd name="T7" fmla="*/ 3 h 30"/>
                <a:gd name="T8" fmla="*/ 0 w 6"/>
                <a:gd name="T9" fmla="*/ 4 h 30"/>
              </a:gdLst>
              <a:ahLst/>
              <a:cxnLst>
                <a:cxn ang="0">
                  <a:pos x="T0" y="T1"/>
                </a:cxn>
                <a:cxn ang="0">
                  <a:pos x="T2" y="T3"/>
                </a:cxn>
                <a:cxn ang="0">
                  <a:pos x="T4" y="T5"/>
                </a:cxn>
                <a:cxn ang="0">
                  <a:pos x="T6" y="T7"/>
                </a:cxn>
                <a:cxn ang="0">
                  <a:pos x="T8" y="T9"/>
                </a:cxn>
              </a:cxnLst>
              <a:rect l="0" t="0" r="r" b="b"/>
              <a:pathLst>
                <a:path w="6" h="30">
                  <a:moveTo>
                    <a:pt x="0" y="4"/>
                  </a:moveTo>
                  <a:cubicBezTo>
                    <a:pt x="2" y="11"/>
                    <a:pt x="1" y="20"/>
                    <a:pt x="1" y="27"/>
                  </a:cubicBezTo>
                  <a:cubicBezTo>
                    <a:pt x="1" y="30"/>
                    <a:pt x="6" y="30"/>
                    <a:pt x="6" y="27"/>
                  </a:cubicBezTo>
                  <a:cubicBezTo>
                    <a:pt x="6" y="19"/>
                    <a:pt x="6" y="11"/>
                    <a:pt x="5" y="3"/>
                  </a:cubicBezTo>
                  <a:cubicBezTo>
                    <a:pt x="4" y="0"/>
                    <a:pt x="0" y="1"/>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80" name="Freeform 123"/>
            <p:cNvSpPr/>
            <p:nvPr/>
          </p:nvSpPr>
          <p:spPr bwMode="auto">
            <a:xfrm>
              <a:off x="7444" y="513"/>
              <a:ext cx="22" cy="92"/>
            </a:xfrm>
            <a:custGeom>
              <a:avLst/>
              <a:gdLst>
                <a:gd name="T0" fmla="*/ 5 w 6"/>
                <a:gd name="T1" fmla="*/ 28 h 31"/>
                <a:gd name="T2" fmla="*/ 6 w 6"/>
                <a:gd name="T3" fmla="*/ 3 h 31"/>
                <a:gd name="T4" fmla="*/ 1 w 6"/>
                <a:gd name="T5" fmla="*/ 3 h 31"/>
                <a:gd name="T6" fmla="*/ 0 w 6"/>
                <a:gd name="T7" fmla="*/ 28 h 31"/>
                <a:gd name="T8" fmla="*/ 5 w 6"/>
                <a:gd name="T9" fmla="*/ 28 h 31"/>
              </a:gdLst>
              <a:ahLst/>
              <a:cxnLst>
                <a:cxn ang="0">
                  <a:pos x="T0" y="T1"/>
                </a:cxn>
                <a:cxn ang="0">
                  <a:pos x="T2" y="T3"/>
                </a:cxn>
                <a:cxn ang="0">
                  <a:pos x="T4" y="T5"/>
                </a:cxn>
                <a:cxn ang="0">
                  <a:pos x="T6" y="T7"/>
                </a:cxn>
                <a:cxn ang="0">
                  <a:pos x="T8" y="T9"/>
                </a:cxn>
              </a:cxnLst>
              <a:rect l="0" t="0" r="r" b="b"/>
              <a:pathLst>
                <a:path w="6" h="31">
                  <a:moveTo>
                    <a:pt x="5" y="28"/>
                  </a:moveTo>
                  <a:cubicBezTo>
                    <a:pt x="6" y="20"/>
                    <a:pt x="6" y="11"/>
                    <a:pt x="6" y="3"/>
                  </a:cubicBezTo>
                  <a:cubicBezTo>
                    <a:pt x="6" y="0"/>
                    <a:pt x="1" y="0"/>
                    <a:pt x="1" y="3"/>
                  </a:cubicBezTo>
                  <a:cubicBezTo>
                    <a:pt x="1" y="11"/>
                    <a:pt x="1" y="20"/>
                    <a:pt x="0" y="28"/>
                  </a:cubicBezTo>
                  <a:cubicBezTo>
                    <a:pt x="0" y="31"/>
                    <a:pt x="4" y="31"/>
                    <a:pt x="5"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81" name="Freeform 124"/>
            <p:cNvSpPr/>
            <p:nvPr/>
          </p:nvSpPr>
          <p:spPr bwMode="auto">
            <a:xfrm>
              <a:off x="7444" y="388"/>
              <a:ext cx="29" cy="95"/>
            </a:xfrm>
            <a:custGeom>
              <a:avLst/>
              <a:gdLst>
                <a:gd name="T0" fmla="*/ 1 w 8"/>
                <a:gd name="T1" fmla="*/ 4 h 32"/>
                <a:gd name="T2" fmla="*/ 2 w 8"/>
                <a:gd name="T3" fmla="*/ 29 h 32"/>
                <a:gd name="T4" fmla="*/ 7 w 8"/>
                <a:gd name="T5" fmla="*/ 29 h 32"/>
                <a:gd name="T6" fmla="*/ 6 w 8"/>
                <a:gd name="T7" fmla="*/ 3 h 32"/>
                <a:gd name="T8" fmla="*/ 1 w 8"/>
                <a:gd name="T9" fmla="*/ 4 h 32"/>
              </a:gdLst>
              <a:ahLst/>
              <a:cxnLst>
                <a:cxn ang="0">
                  <a:pos x="T0" y="T1"/>
                </a:cxn>
                <a:cxn ang="0">
                  <a:pos x="T2" y="T3"/>
                </a:cxn>
                <a:cxn ang="0">
                  <a:pos x="T4" y="T5"/>
                </a:cxn>
                <a:cxn ang="0">
                  <a:pos x="T6" y="T7"/>
                </a:cxn>
                <a:cxn ang="0">
                  <a:pos x="T8" y="T9"/>
                </a:cxn>
              </a:cxnLst>
              <a:rect l="0" t="0" r="r" b="b"/>
              <a:pathLst>
                <a:path w="8" h="32">
                  <a:moveTo>
                    <a:pt x="1" y="4"/>
                  </a:moveTo>
                  <a:cubicBezTo>
                    <a:pt x="3" y="12"/>
                    <a:pt x="2" y="21"/>
                    <a:pt x="2" y="29"/>
                  </a:cubicBezTo>
                  <a:cubicBezTo>
                    <a:pt x="2" y="32"/>
                    <a:pt x="7" y="32"/>
                    <a:pt x="7" y="29"/>
                  </a:cubicBezTo>
                  <a:cubicBezTo>
                    <a:pt x="7" y="21"/>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82" name="Freeform 125"/>
            <p:cNvSpPr/>
            <p:nvPr/>
          </p:nvSpPr>
          <p:spPr bwMode="auto">
            <a:xfrm>
              <a:off x="7441" y="305"/>
              <a:ext cx="25" cy="56"/>
            </a:xfrm>
            <a:custGeom>
              <a:avLst/>
              <a:gdLst>
                <a:gd name="T0" fmla="*/ 1 w 7"/>
                <a:gd name="T1" fmla="*/ 4 h 19"/>
                <a:gd name="T2" fmla="*/ 2 w 7"/>
                <a:gd name="T3" fmla="*/ 16 h 19"/>
                <a:gd name="T4" fmla="*/ 7 w 7"/>
                <a:gd name="T5" fmla="*/ 16 h 19"/>
                <a:gd name="T6" fmla="*/ 6 w 7"/>
                <a:gd name="T7" fmla="*/ 3 h 19"/>
                <a:gd name="T8" fmla="*/ 1 w 7"/>
                <a:gd name="T9" fmla="*/ 4 h 19"/>
              </a:gdLst>
              <a:ahLst/>
              <a:cxnLst>
                <a:cxn ang="0">
                  <a:pos x="T0" y="T1"/>
                </a:cxn>
                <a:cxn ang="0">
                  <a:pos x="T2" y="T3"/>
                </a:cxn>
                <a:cxn ang="0">
                  <a:pos x="T4" y="T5"/>
                </a:cxn>
                <a:cxn ang="0">
                  <a:pos x="T6" y="T7"/>
                </a:cxn>
                <a:cxn ang="0">
                  <a:pos x="T8" y="T9"/>
                </a:cxn>
              </a:cxnLst>
              <a:rect l="0" t="0" r="r" b="b"/>
              <a:pathLst>
                <a:path w="7" h="19">
                  <a:moveTo>
                    <a:pt x="1" y="4"/>
                  </a:moveTo>
                  <a:cubicBezTo>
                    <a:pt x="2" y="8"/>
                    <a:pt x="2" y="12"/>
                    <a:pt x="2" y="16"/>
                  </a:cubicBezTo>
                  <a:cubicBezTo>
                    <a:pt x="2" y="19"/>
                    <a:pt x="7" y="19"/>
                    <a:pt x="7" y="16"/>
                  </a:cubicBezTo>
                  <a:cubicBezTo>
                    <a:pt x="7" y="11"/>
                    <a:pt x="7" y="7"/>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83" name="Freeform 126"/>
            <p:cNvSpPr/>
            <p:nvPr/>
          </p:nvSpPr>
          <p:spPr bwMode="auto">
            <a:xfrm>
              <a:off x="7441" y="213"/>
              <a:ext cx="28" cy="65"/>
            </a:xfrm>
            <a:custGeom>
              <a:avLst/>
              <a:gdLst>
                <a:gd name="T0" fmla="*/ 1 w 8"/>
                <a:gd name="T1" fmla="*/ 4 h 22"/>
                <a:gd name="T2" fmla="*/ 2 w 8"/>
                <a:gd name="T3" fmla="*/ 18 h 22"/>
                <a:gd name="T4" fmla="*/ 7 w 8"/>
                <a:gd name="T5" fmla="*/ 19 h 22"/>
                <a:gd name="T6" fmla="*/ 6 w 8"/>
                <a:gd name="T7" fmla="*/ 3 h 22"/>
                <a:gd name="T8" fmla="*/ 1 w 8"/>
                <a:gd name="T9" fmla="*/ 4 h 22"/>
              </a:gdLst>
              <a:ahLst/>
              <a:cxnLst>
                <a:cxn ang="0">
                  <a:pos x="T0" y="T1"/>
                </a:cxn>
                <a:cxn ang="0">
                  <a:pos x="T2" y="T3"/>
                </a:cxn>
                <a:cxn ang="0">
                  <a:pos x="T4" y="T5"/>
                </a:cxn>
                <a:cxn ang="0">
                  <a:pos x="T6" y="T7"/>
                </a:cxn>
                <a:cxn ang="0">
                  <a:pos x="T8" y="T9"/>
                </a:cxn>
              </a:cxnLst>
              <a:rect l="0" t="0" r="r" b="b"/>
              <a:pathLst>
                <a:path w="8" h="22">
                  <a:moveTo>
                    <a:pt x="1" y="4"/>
                  </a:moveTo>
                  <a:cubicBezTo>
                    <a:pt x="2" y="8"/>
                    <a:pt x="3" y="14"/>
                    <a:pt x="2" y="18"/>
                  </a:cubicBezTo>
                  <a:cubicBezTo>
                    <a:pt x="1" y="21"/>
                    <a:pt x="6" y="22"/>
                    <a:pt x="7" y="19"/>
                  </a:cubicBezTo>
                  <a:cubicBezTo>
                    <a:pt x="8" y="14"/>
                    <a:pt x="7" y="8"/>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84" name="Freeform 127"/>
            <p:cNvSpPr/>
            <p:nvPr/>
          </p:nvSpPr>
          <p:spPr bwMode="auto">
            <a:xfrm>
              <a:off x="7331" y="198"/>
              <a:ext cx="92" cy="27"/>
            </a:xfrm>
            <a:custGeom>
              <a:avLst/>
              <a:gdLst>
                <a:gd name="T0" fmla="*/ 3 w 26"/>
                <a:gd name="T1" fmla="*/ 5 h 9"/>
                <a:gd name="T2" fmla="*/ 12 w 26"/>
                <a:gd name="T3" fmla="*/ 5 h 9"/>
                <a:gd name="T4" fmla="*/ 21 w 26"/>
                <a:gd name="T5" fmla="*/ 7 h 9"/>
                <a:gd name="T6" fmla="*/ 25 w 26"/>
                <a:gd name="T7" fmla="*/ 4 h 9"/>
                <a:gd name="T8" fmla="*/ 18 w 26"/>
                <a:gd name="T9" fmla="*/ 1 h 9"/>
                <a:gd name="T10" fmla="*/ 4 w 26"/>
                <a:gd name="T11" fmla="*/ 0 h 9"/>
                <a:gd name="T12" fmla="*/ 3 w 26"/>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3" y="5"/>
                  </a:moveTo>
                  <a:cubicBezTo>
                    <a:pt x="6" y="5"/>
                    <a:pt x="9" y="5"/>
                    <a:pt x="12" y="5"/>
                  </a:cubicBezTo>
                  <a:cubicBezTo>
                    <a:pt x="14" y="5"/>
                    <a:pt x="20" y="5"/>
                    <a:pt x="21" y="7"/>
                  </a:cubicBezTo>
                  <a:cubicBezTo>
                    <a:pt x="22" y="9"/>
                    <a:pt x="26" y="7"/>
                    <a:pt x="25" y="4"/>
                  </a:cubicBezTo>
                  <a:cubicBezTo>
                    <a:pt x="23" y="2"/>
                    <a:pt x="20" y="1"/>
                    <a:pt x="18" y="1"/>
                  </a:cubicBezTo>
                  <a:cubicBezTo>
                    <a:pt x="13" y="1"/>
                    <a:pt x="9"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85" name="Freeform 128"/>
            <p:cNvSpPr/>
            <p:nvPr/>
          </p:nvSpPr>
          <p:spPr bwMode="auto">
            <a:xfrm>
              <a:off x="7201" y="192"/>
              <a:ext cx="85" cy="24"/>
            </a:xfrm>
            <a:custGeom>
              <a:avLst/>
              <a:gdLst>
                <a:gd name="T0" fmla="*/ 3 w 24"/>
                <a:gd name="T1" fmla="*/ 8 h 8"/>
                <a:gd name="T2" fmla="*/ 21 w 24"/>
                <a:gd name="T3" fmla="*/ 5 h 8"/>
                <a:gd name="T4" fmla="*/ 20 w 24"/>
                <a:gd name="T5" fmla="*/ 1 h 8"/>
                <a:gd name="T6" fmla="*/ 3 w 24"/>
                <a:gd name="T7" fmla="*/ 3 h 8"/>
                <a:gd name="T8" fmla="*/ 3 w 24"/>
                <a:gd name="T9" fmla="*/ 8 h 8"/>
              </a:gdLst>
              <a:ahLst/>
              <a:cxnLst>
                <a:cxn ang="0">
                  <a:pos x="T0" y="T1"/>
                </a:cxn>
                <a:cxn ang="0">
                  <a:pos x="T2" y="T3"/>
                </a:cxn>
                <a:cxn ang="0">
                  <a:pos x="T4" y="T5"/>
                </a:cxn>
                <a:cxn ang="0">
                  <a:pos x="T6" y="T7"/>
                </a:cxn>
                <a:cxn ang="0">
                  <a:pos x="T8" y="T9"/>
                </a:cxn>
              </a:cxnLst>
              <a:rect l="0" t="0" r="r" b="b"/>
              <a:pathLst>
                <a:path w="24" h="8">
                  <a:moveTo>
                    <a:pt x="3" y="8"/>
                  </a:moveTo>
                  <a:cubicBezTo>
                    <a:pt x="9" y="8"/>
                    <a:pt x="15" y="8"/>
                    <a:pt x="21" y="5"/>
                  </a:cubicBezTo>
                  <a:cubicBezTo>
                    <a:pt x="24" y="4"/>
                    <a:pt x="23" y="0"/>
                    <a:pt x="20" y="1"/>
                  </a:cubicBezTo>
                  <a:cubicBezTo>
                    <a:pt x="15" y="3"/>
                    <a:pt x="9" y="3"/>
                    <a:pt x="3" y="3"/>
                  </a:cubicBezTo>
                  <a:cubicBezTo>
                    <a:pt x="0" y="3"/>
                    <a:pt x="0" y="8"/>
                    <a:pt x="3"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86" name="Freeform 129"/>
            <p:cNvSpPr/>
            <p:nvPr/>
          </p:nvSpPr>
          <p:spPr bwMode="auto">
            <a:xfrm>
              <a:off x="7063" y="204"/>
              <a:ext cx="99" cy="24"/>
            </a:xfrm>
            <a:custGeom>
              <a:avLst/>
              <a:gdLst>
                <a:gd name="T0" fmla="*/ 4 w 28"/>
                <a:gd name="T1" fmla="*/ 7 h 8"/>
                <a:gd name="T2" fmla="*/ 24 w 28"/>
                <a:gd name="T3" fmla="*/ 6 h 8"/>
                <a:gd name="T4" fmla="*/ 26 w 28"/>
                <a:gd name="T5" fmla="*/ 1 h 8"/>
                <a:gd name="T6" fmla="*/ 3 w 28"/>
                <a:gd name="T7" fmla="*/ 2 h 8"/>
                <a:gd name="T8" fmla="*/ 4 w 28"/>
                <a:gd name="T9" fmla="*/ 7 h 8"/>
              </a:gdLst>
              <a:ahLst/>
              <a:cxnLst>
                <a:cxn ang="0">
                  <a:pos x="T0" y="T1"/>
                </a:cxn>
                <a:cxn ang="0">
                  <a:pos x="T2" y="T3"/>
                </a:cxn>
                <a:cxn ang="0">
                  <a:pos x="T4" y="T5"/>
                </a:cxn>
                <a:cxn ang="0">
                  <a:pos x="T6" y="T7"/>
                </a:cxn>
                <a:cxn ang="0">
                  <a:pos x="T8" y="T9"/>
                </a:cxn>
              </a:cxnLst>
              <a:rect l="0" t="0" r="r" b="b"/>
              <a:pathLst>
                <a:path w="28" h="8">
                  <a:moveTo>
                    <a:pt x="4" y="7"/>
                  </a:moveTo>
                  <a:cubicBezTo>
                    <a:pt x="11" y="4"/>
                    <a:pt x="18" y="5"/>
                    <a:pt x="24" y="6"/>
                  </a:cubicBezTo>
                  <a:cubicBezTo>
                    <a:pt x="27" y="6"/>
                    <a:pt x="28" y="2"/>
                    <a:pt x="26" y="1"/>
                  </a:cubicBezTo>
                  <a:cubicBezTo>
                    <a:pt x="18" y="0"/>
                    <a:pt x="10" y="0"/>
                    <a:pt x="3" y="2"/>
                  </a:cubicBezTo>
                  <a:cubicBezTo>
                    <a:pt x="0" y="3"/>
                    <a:pt x="2"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87" name="Freeform 130"/>
            <p:cNvSpPr/>
            <p:nvPr/>
          </p:nvSpPr>
          <p:spPr bwMode="auto">
            <a:xfrm>
              <a:off x="6947" y="195"/>
              <a:ext cx="81" cy="27"/>
            </a:xfrm>
            <a:custGeom>
              <a:avLst/>
              <a:gdLst>
                <a:gd name="T0" fmla="*/ 3 w 23"/>
                <a:gd name="T1" fmla="*/ 9 h 9"/>
                <a:gd name="T2" fmla="*/ 20 w 23"/>
                <a:gd name="T3" fmla="*/ 5 h 9"/>
                <a:gd name="T4" fmla="*/ 18 w 23"/>
                <a:gd name="T5" fmla="*/ 1 h 9"/>
                <a:gd name="T6" fmla="*/ 3 w 23"/>
                <a:gd name="T7" fmla="*/ 4 h 9"/>
                <a:gd name="T8" fmla="*/ 3 w 23"/>
                <a:gd name="T9" fmla="*/ 9 h 9"/>
              </a:gdLst>
              <a:ahLst/>
              <a:cxnLst>
                <a:cxn ang="0">
                  <a:pos x="T0" y="T1"/>
                </a:cxn>
                <a:cxn ang="0">
                  <a:pos x="T2" y="T3"/>
                </a:cxn>
                <a:cxn ang="0">
                  <a:pos x="T4" y="T5"/>
                </a:cxn>
                <a:cxn ang="0">
                  <a:pos x="T6" y="T7"/>
                </a:cxn>
                <a:cxn ang="0">
                  <a:pos x="T8" y="T9"/>
                </a:cxn>
              </a:cxnLst>
              <a:rect l="0" t="0" r="r" b="b"/>
              <a:pathLst>
                <a:path w="23" h="9">
                  <a:moveTo>
                    <a:pt x="3" y="9"/>
                  </a:moveTo>
                  <a:cubicBezTo>
                    <a:pt x="9" y="9"/>
                    <a:pt x="15" y="8"/>
                    <a:pt x="20" y="5"/>
                  </a:cubicBezTo>
                  <a:cubicBezTo>
                    <a:pt x="23" y="4"/>
                    <a:pt x="20" y="0"/>
                    <a:pt x="18" y="1"/>
                  </a:cubicBezTo>
                  <a:cubicBezTo>
                    <a:pt x="13" y="3"/>
                    <a:pt x="8"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88" name="Freeform 131"/>
            <p:cNvSpPr/>
            <p:nvPr/>
          </p:nvSpPr>
          <p:spPr bwMode="auto">
            <a:xfrm>
              <a:off x="6820" y="195"/>
              <a:ext cx="92" cy="27"/>
            </a:xfrm>
            <a:custGeom>
              <a:avLst/>
              <a:gdLst>
                <a:gd name="T0" fmla="*/ 4 w 26"/>
                <a:gd name="T1" fmla="*/ 7 h 9"/>
                <a:gd name="T2" fmla="*/ 22 w 26"/>
                <a:gd name="T3" fmla="*/ 8 h 9"/>
                <a:gd name="T4" fmla="*/ 23 w 26"/>
                <a:gd name="T5" fmla="*/ 3 h 9"/>
                <a:gd name="T6" fmla="*/ 3 w 26"/>
                <a:gd name="T7" fmla="*/ 2 h 9"/>
                <a:gd name="T8" fmla="*/ 4 w 26"/>
                <a:gd name="T9" fmla="*/ 7 h 9"/>
              </a:gdLst>
              <a:ahLst/>
              <a:cxnLst>
                <a:cxn ang="0">
                  <a:pos x="T0" y="T1"/>
                </a:cxn>
                <a:cxn ang="0">
                  <a:pos x="T2" y="T3"/>
                </a:cxn>
                <a:cxn ang="0">
                  <a:pos x="T4" y="T5"/>
                </a:cxn>
                <a:cxn ang="0">
                  <a:pos x="T6" y="T7"/>
                </a:cxn>
                <a:cxn ang="0">
                  <a:pos x="T8" y="T9"/>
                </a:cxn>
              </a:cxnLst>
              <a:rect l="0" t="0" r="r" b="b"/>
              <a:pathLst>
                <a:path w="26" h="9">
                  <a:moveTo>
                    <a:pt x="4" y="7"/>
                  </a:moveTo>
                  <a:cubicBezTo>
                    <a:pt x="10" y="4"/>
                    <a:pt x="16" y="6"/>
                    <a:pt x="22" y="8"/>
                  </a:cubicBezTo>
                  <a:cubicBezTo>
                    <a:pt x="24" y="9"/>
                    <a:pt x="26" y="4"/>
                    <a:pt x="23" y="3"/>
                  </a:cubicBezTo>
                  <a:cubicBezTo>
                    <a:pt x="16" y="1"/>
                    <a:pt x="9" y="0"/>
                    <a:pt x="3" y="2"/>
                  </a:cubicBezTo>
                  <a:cubicBezTo>
                    <a:pt x="0" y="3"/>
                    <a:pt x="1"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89" name="Freeform 132"/>
            <p:cNvSpPr/>
            <p:nvPr/>
          </p:nvSpPr>
          <p:spPr bwMode="auto">
            <a:xfrm>
              <a:off x="6690" y="192"/>
              <a:ext cx="95" cy="27"/>
            </a:xfrm>
            <a:custGeom>
              <a:avLst/>
              <a:gdLst>
                <a:gd name="T0" fmla="*/ 3 w 27"/>
                <a:gd name="T1" fmla="*/ 7 h 9"/>
                <a:gd name="T2" fmla="*/ 25 w 27"/>
                <a:gd name="T3" fmla="*/ 5 h 9"/>
                <a:gd name="T4" fmla="*/ 22 w 27"/>
                <a:gd name="T5" fmla="*/ 1 h 9"/>
                <a:gd name="T6" fmla="*/ 4 w 27"/>
                <a:gd name="T7" fmla="*/ 2 h 9"/>
                <a:gd name="T8" fmla="*/ 3 w 27"/>
                <a:gd name="T9" fmla="*/ 7 h 9"/>
              </a:gdLst>
              <a:ahLst/>
              <a:cxnLst>
                <a:cxn ang="0">
                  <a:pos x="T0" y="T1"/>
                </a:cxn>
                <a:cxn ang="0">
                  <a:pos x="T2" y="T3"/>
                </a:cxn>
                <a:cxn ang="0">
                  <a:pos x="T4" y="T5"/>
                </a:cxn>
                <a:cxn ang="0">
                  <a:pos x="T6" y="T7"/>
                </a:cxn>
                <a:cxn ang="0">
                  <a:pos x="T8" y="T9"/>
                </a:cxn>
              </a:cxnLst>
              <a:rect l="0" t="0" r="r" b="b"/>
              <a:pathLst>
                <a:path w="27" h="9">
                  <a:moveTo>
                    <a:pt x="3" y="7"/>
                  </a:moveTo>
                  <a:cubicBezTo>
                    <a:pt x="10" y="8"/>
                    <a:pt x="18" y="9"/>
                    <a:pt x="25" y="5"/>
                  </a:cubicBezTo>
                  <a:cubicBezTo>
                    <a:pt x="27" y="4"/>
                    <a:pt x="25" y="0"/>
                    <a:pt x="22" y="1"/>
                  </a:cubicBezTo>
                  <a:cubicBezTo>
                    <a:pt x="17" y="4"/>
                    <a:pt x="10" y="3"/>
                    <a:pt x="4" y="2"/>
                  </a:cubicBezTo>
                  <a:cubicBezTo>
                    <a:pt x="1" y="2"/>
                    <a:pt x="0" y="6"/>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90" name="Freeform 133"/>
            <p:cNvSpPr/>
            <p:nvPr/>
          </p:nvSpPr>
          <p:spPr bwMode="auto">
            <a:xfrm>
              <a:off x="6555" y="195"/>
              <a:ext cx="92" cy="30"/>
            </a:xfrm>
            <a:custGeom>
              <a:avLst/>
              <a:gdLst>
                <a:gd name="T0" fmla="*/ 5 w 26"/>
                <a:gd name="T1" fmla="*/ 8 h 10"/>
                <a:gd name="T2" fmla="*/ 22 w 26"/>
                <a:gd name="T3" fmla="*/ 8 h 10"/>
                <a:gd name="T4" fmla="*/ 23 w 26"/>
                <a:gd name="T5" fmla="*/ 3 h 10"/>
                <a:gd name="T6" fmla="*/ 2 w 26"/>
                <a:gd name="T7" fmla="*/ 5 h 10"/>
                <a:gd name="T8" fmla="*/ 5 w 26"/>
                <a:gd name="T9" fmla="*/ 8 h 10"/>
              </a:gdLst>
              <a:ahLst/>
              <a:cxnLst>
                <a:cxn ang="0">
                  <a:pos x="T0" y="T1"/>
                </a:cxn>
                <a:cxn ang="0">
                  <a:pos x="T2" y="T3"/>
                </a:cxn>
                <a:cxn ang="0">
                  <a:pos x="T4" y="T5"/>
                </a:cxn>
                <a:cxn ang="0">
                  <a:pos x="T6" y="T7"/>
                </a:cxn>
                <a:cxn ang="0">
                  <a:pos x="T8" y="T9"/>
                </a:cxn>
              </a:cxnLst>
              <a:rect l="0" t="0" r="r" b="b"/>
              <a:pathLst>
                <a:path w="26" h="10">
                  <a:moveTo>
                    <a:pt x="5" y="8"/>
                  </a:moveTo>
                  <a:cubicBezTo>
                    <a:pt x="9" y="4"/>
                    <a:pt x="17" y="7"/>
                    <a:pt x="22" y="8"/>
                  </a:cubicBezTo>
                  <a:cubicBezTo>
                    <a:pt x="25" y="8"/>
                    <a:pt x="26" y="4"/>
                    <a:pt x="23" y="3"/>
                  </a:cubicBezTo>
                  <a:cubicBezTo>
                    <a:pt x="16" y="2"/>
                    <a:pt x="8" y="0"/>
                    <a:pt x="2" y="5"/>
                  </a:cubicBezTo>
                  <a:cubicBezTo>
                    <a:pt x="0" y="7"/>
                    <a:pt x="3" y="10"/>
                    <a:pt x="5"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91" name="Freeform 134"/>
            <p:cNvSpPr/>
            <p:nvPr/>
          </p:nvSpPr>
          <p:spPr bwMode="auto">
            <a:xfrm>
              <a:off x="6446" y="207"/>
              <a:ext cx="81" cy="21"/>
            </a:xfrm>
            <a:custGeom>
              <a:avLst/>
              <a:gdLst>
                <a:gd name="T0" fmla="*/ 3 w 23"/>
                <a:gd name="T1" fmla="*/ 7 h 7"/>
                <a:gd name="T2" fmla="*/ 20 w 23"/>
                <a:gd name="T3" fmla="*/ 5 h 7"/>
                <a:gd name="T4" fmla="*/ 19 w 23"/>
                <a:gd name="T5" fmla="*/ 0 h 7"/>
                <a:gd name="T6" fmla="*/ 3 w 23"/>
                <a:gd name="T7" fmla="*/ 2 h 7"/>
                <a:gd name="T8" fmla="*/ 3 w 23"/>
                <a:gd name="T9" fmla="*/ 7 h 7"/>
              </a:gdLst>
              <a:ahLst/>
              <a:cxnLst>
                <a:cxn ang="0">
                  <a:pos x="T0" y="T1"/>
                </a:cxn>
                <a:cxn ang="0">
                  <a:pos x="T2" y="T3"/>
                </a:cxn>
                <a:cxn ang="0">
                  <a:pos x="T4" y="T5"/>
                </a:cxn>
                <a:cxn ang="0">
                  <a:pos x="T6" y="T7"/>
                </a:cxn>
                <a:cxn ang="0">
                  <a:pos x="T8" y="T9"/>
                </a:cxn>
              </a:cxnLst>
              <a:rect l="0" t="0" r="r" b="b"/>
              <a:pathLst>
                <a:path w="23" h="7">
                  <a:moveTo>
                    <a:pt x="3" y="7"/>
                  </a:moveTo>
                  <a:cubicBezTo>
                    <a:pt x="9" y="7"/>
                    <a:pt x="15" y="6"/>
                    <a:pt x="20" y="5"/>
                  </a:cubicBezTo>
                  <a:cubicBezTo>
                    <a:pt x="23" y="4"/>
                    <a:pt x="22" y="0"/>
                    <a:pt x="19" y="0"/>
                  </a:cubicBezTo>
                  <a:cubicBezTo>
                    <a:pt x="14" y="1"/>
                    <a:pt x="8"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92" name="Freeform 135"/>
            <p:cNvSpPr/>
            <p:nvPr/>
          </p:nvSpPr>
          <p:spPr bwMode="auto">
            <a:xfrm>
              <a:off x="6309" y="207"/>
              <a:ext cx="98" cy="18"/>
            </a:xfrm>
            <a:custGeom>
              <a:avLst/>
              <a:gdLst>
                <a:gd name="T0" fmla="*/ 4 w 28"/>
                <a:gd name="T1" fmla="*/ 6 h 6"/>
                <a:gd name="T2" fmla="*/ 25 w 28"/>
                <a:gd name="T3" fmla="*/ 5 h 6"/>
                <a:gd name="T4" fmla="*/ 25 w 28"/>
                <a:gd name="T5" fmla="*/ 0 h 6"/>
                <a:gd name="T6" fmla="*/ 3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3" y="1"/>
                  </a:cubicBezTo>
                  <a:cubicBezTo>
                    <a:pt x="0" y="2"/>
                    <a:pt x="2"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93" name="Freeform 136"/>
            <p:cNvSpPr/>
            <p:nvPr/>
          </p:nvSpPr>
          <p:spPr bwMode="auto">
            <a:xfrm>
              <a:off x="6167" y="204"/>
              <a:ext cx="96" cy="18"/>
            </a:xfrm>
            <a:custGeom>
              <a:avLst/>
              <a:gdLst>
                <a:gd name="T0" fmla="*/ 3 w 27"/>
                <a:gd name="T1" fmla="*/ 6 h 6"/>
                <a:gd name="T2" fmla="*/ 24 w 27"/>
                <a:gd name="T3" fmla="*/ 5 h 6"/>
                <a:gd name="T4" fmla="*/ 24 w 27"/>
                <a:gd name="T5" fmla="*/ 0 h 6"/>
                <a:gd name="T6" fmla="*/ 3 w 27"/>
                <a:gd name="T7" fmla="*/ 1 h 6"/>
                <a:gd name="T8" fmla="*/ 3 w 27"/>
                <a:gd name="T9" fmla="*/ 6 h 6"/>
              </a:gdLst>
              <a:ahLst/>
              <a:cxnLst>
                <a:cxn ang="0">
                  <a:pos x="T0" y="T1"/>
                </a:cxn>
                <a:cxn ang="0">
                  <a:pos x="T2" y="T3"/>
                </a:cxn>
                <a:cxn ang="0">
                  <a:pos x="T4" y="T5"/>
                </a:cxn>
                <a:cxn ang="0">
                  <a:pos x="T6" y="T7"/>
                </a:cxn>
                <a:cxn ang="0">
                  <a:pos x="T8" y="T9"/>
                </a:cxn>
              </a:cxnLst>
              <a:rect l="0" t="0" r="r" b="b"/>
              <a:pathLst>
                <a:path w="27" h="6">
                  <a:moveTo>
                    <a:pt x="3" y="6"/>
                  </a:moveTo>
                  <a:cubicBezTo>
                    <a:pt x="10" y="6"/>
                    <a:pt x="17" y="6"/>
                    <a:pt x="24" y="5"/>
                  </a:cubicBezTo>
                  <a:cubicBezTo>
                    <a:pt x="27" y="4"/>
                    <a:pt x="27" y="0"/>
                    <a:pt x="24" y="0"/>
                  </a:cubicBezTo>
                  <a:cubicBezTo>
                    <a:pt x="17"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94" name="Freeform 137"/>
            <p:cNvSpPr/>
            <p:nvPr/>
          </p:nvSpPr>
          <p:spPr bwMode="auto">
            <a:xfrm>
              <a:off x="6040" y="207"/>
              <a:ext cx="89" cy="18"/>
            </a:xfrm>
            <a:custGeom>
              <a:avLst/>
              <a:gdLst>
                <a:gd name="T0" fmla="*/ 3 w 25"/>
                <a:gd name="T1" fmla="*/ 6 h 6"/>
                <a:gd name="T2" fmla="*/ 22 w 25"/>
                <a:gd name="T3" fmla="*/ 5 h 6"/>
                <a:gd name="T4" fmla="*/ 21 w 25"/>
                <a:gd name="T5" fmla="*/ 0 h 6"/>
                <a:gd name="T6" fmla="*/ 3 w 25"/>
                <a:gd name="T7" fmla="*/ 1 h 6"/>
                <a:gd name="T8" fmla="*/ 3 w 25"/>
                <a:gd name="T9" fmla="*/ 6 h 6"/>
              </a:gdLst>
              <a:ahLst/>
              <a:cxnLst>
                <a:cxn ang="0">
                  <a:pos x="T0" y="T1"/>
                </a:cxn>
                <a:cxn ang="0">
                  <a:pos x="T2" y="T3"/>
                </a:cxn>
                <a:cxn ang="0">
                  <a:pos x="T4" y="T5"/>
                </a:cxn>
                <a:cxn ang="0">
                  <a:pos x="T6" y="T7"/>
                </a:cxn>
                <a:cxn ang="0">
                  <a:pos x="T8" y="T9"/>
                </a:cxn>
              </a:cxnLst>
              <a:rect l="0" t="0" r="r" b="b"/>
              <a:pathLst>
                <a:path w="25" h="6">
                  <a:moveTo>
                    <a:pt x="3" y="6"/>
                  </a:moveTo>
                  <a:cubicBezTo>
                    <a:pt x="9" y="6"/>
                    <a:pt x="16" y="6"/>
                    <a:pt x="22" y="5"/>
                  </a:cubicBezTo>
                  <a:cubicBezTo>
                    <a:pt x="25" y="4"/>
                    <a:pt x="24" y="0"/>
                    <a:pt x="21" y="0"/>
                  </a:cubicBezTo>
                  <a:cubicBezTo>
                    <a:pt x="15" y="1"/>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95" name="Freeform 138"/>
            <p:cNvSpPr/>
            <p:nvPr/>
          </p:nvSpPr>
          <p:spPr bwMode="auto">
            <a:xfrm>
              <a:off x="5910" y="201"/>
              <a:ext cx="92" cy="21"/>
            </a:xfrm>
            <a:custGeom>
              <a:avLst/>
              <a:gdLst>
                <a:gd name="T0" fmla="*/ 3 w 26"/>
                <a:gd name="T1" fmla="*/ 7 h 7"/>
                <a:gd name="T2" fmla="*/ 24 w 26"/>
                <a:gd name="T3" fmla="*/ 5 h 7"/>
                <a:gd name="T4" fmla="*/ 22 w 26"/>
                <a:gd name="T5" fmla="*/ 0 h 7"/>
                <a:gd name="T6" fmla="*/ 3 w 26"/>
                <a:gd name="T7" fmla="*/ 2 h 7"/>
                <a:gd name="T8" fmla="*/ 3 w 26"/>
                <a:gd name="T9" fmla="*/ 7 h 7"/>
              </a:gdLst>
              <a:ahLst/>
              <a:cxnLst>
                <a:cxn ang="0">
                  <a:pos x="T0" y="T1"/>
                </a:cxn>
                <a:cxn ang="0">
                  <a:pos x="T2" y="T3"/>
                </a:cxn>
                <a:cxn ang="0">
                  <a:pos x="T4" y="T5"/>
                </a:cxn>
                <a:cxn ang="0">
                  <a:pos x="T6" y="T7"/>
                </a:cxn>
                <a:cxn ang="0">
                  <a:pos x="T8" y="T9"/>
                </a:cxn>
              </a:cxnLst>
              <a:rect l="0" t="0" r="r" b="b"/>
              <a:pathLst>
                <a:path w="26" h="7">
                  <a:moveTo>
                    <a:pt x="3" y="7"/>
                  </a:moveTo>
                  <a:cubicBezTo>
                    <a:pt x="10" y="7"/>
                    <a:pt x="17" y="6"/>
                    <a:pt x="24" y="5"/>
                  </a:cubicBezTo>
                  <a:cubicBezTo>
                    <a:pt x="26" y="4"/>
                    <a:pt x="25" y="0"/>
                    <a:pt x="22" y="0"/>
                  </a:cubicBezTo>
                  <a:cubicBezTo>
                    <a:pt x="16" y="1"/>
                    <a:pt x="9"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96" name="Freeform 139"/>
            <p:cNvSpPr/>
            <p:nvPr/>
          </p:nvSpPr>
          <p:spPr bwMode="auto">
            <a:xfrm>
              <a:off x="5755" y="204"/>
              <a:ext cx="99" cy="21"/>
            </a:xfrm>
            <a:custGeom>
              <a:avLst/>
              <a:gdLst>
                <a:gd name="T0" fmla="*/ 3 w 28"/>
                <a:gd name="T1" fmla="*/ 6 h 7"/>
                <a:gd name="T2" fmla="*/ 25 w 28"/>
                <a:gd name="T3" fmla="*/ 5 h 7"/>
                <a:gd name="T4" fmla="*/ 25 w 28"/>
                <a:gd name="T5" fmla="*/ 0 h 7"/>
                <a:gd name="T6" fmla="*/ 3 w 28"/>
                <a:gd name="T7" fmla="*/ 1 h 7"/>
                <a:gd name="T8" fmla="*/ 3 w 28"/>
                <a:gd name="T9" fmla="*/ 6 h 7"/>
              </a:gdLst>
              <a:ahLst/>
              <a:cxnLst>
                <a:cxn ang="0">
                  <a:pos x="T0" y="T1"/>
                </a:cxn>
                <a:cxn ang="0">
                  <a:pos x="T2" y="T3"/>
                </a:cxn>
                <a:cxn ang="0">
                  <a:pos x="T4" y="T5"/>
                </a:cxn>
                <a:cxn ang="0">
                  <a:pos x="T6" y="T7"/>
                </a:cxn>
                <a:cxn ang="0">
                  <a:pos x="T8" y="T9"/>
                </a:cxn>
              </a:cxnLst>
              <a:rect l="0" t="0" r="r" b="b"/>
              <a:pathLst>
                <a:path w="28" h="7">
                  <a:moveTo>
                    <a:pt x="3" y="6"/>
                  </a:moveTo>
                  <a:cubicBezTo>
                    <a:pt x="10" y="7"/>
                    <a:pt x="17" y="5"/>
                    <a:pt x="25" y="5"/>
                  </a:cubicBezTo>
                  <a:cubicBezTo>
                    <a:pt x="28" y="5"/>
                    <a:pt x="28" y="0"/>
                    <a:pt x="25" y="0"/>
                  </a:cubicBezTo>
                  <a:cubicBezTo>
                    <a:pt x="17" y="0"/>
                    <a:pt x="10" y="2"/>
                    <a:pt x="3" y="1"/>
                  </a:cubicBezTo>
                  <a:cubicBezTo>
                    <a:pt x="0"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97" name="Freeform 140"/>
            <p:cNvSpPr/>
            <p:nvPr/>
          </p:nvSpPr>
          <p:spPr bwMode="auto">
            <a:xfrm>
              <a:off x="5624" y="210"/>
              <a:ext cx="106" cy="24"/>
            </a:xfrm>
            <a:custGeom>
              <a:avLst/>
              <a:gdLst>
                <a:gd name="T0" fmla="*/ 4 w 30"/>
                <a:gd name="T1" fmla="*/ 6 h 8"/>
                <a:gd name="T2" fmla="*/ 15 w 30"/>
                <a:gd name="T3" fmla="*/ 5 h 8"/>
                <a:gd name="T4" fmla="*/ 25 w 30"/>
                <a:gd name="T5" fmla="*/ 7 h 8"/>
                <a:gd name="T6" fmla="*/ 27 w 30"/>
                <a:gd name="T7" fmla="*/ 3 h 8"/>
                <a:gd name="T8" fmla="*/ 17 w 30"/>
                <a:gd name="T9" fmla="*/ 1 h 8"/>
                <a:gd name="T10" fmla="*/ 3 w 30"/>
                <a:gd name="T11" fmla="*/ 1 h 8"/>
                <a:gd name="T12" fmla="*/ 4 w 30"/>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4" y="6"/>
                  </a:moveTo>
                  <a:cubicBezTo>
                    <a:pt x="8" y="5"/>
                    <a:pt x="12" y="5"/>
                    <a:pt x="15" y="5"/>
                  </a:cubicBezTo>
                  <a:cubicBezTo>
                    <a:pt x="18" y="5"/>
                    <a:pt x="22" y="5"/>
                    <a:pt x="25" y="7"/>
                  </a:cubicBezTo>
                  <a:cubicBezTo>
                    <a:pt x="27" y="8"/>
                    <a:pt x="30" y="4"/>
                    <a:pt x="27" y="3"/>
                  </a:cubicBezTo>
                  <a:cubicBezTo>
                    <a:pt x="24" y="1"/>
                    <a:pt x="20" y="1"/>
                    <a:pt x="17" y="1"/>
                  </a:cubicBezTo>
                  <a:cubicBezTo>
                    <a:pt x="13" y="0"/>
                    <a:pt x="8" y="0"/>
                    <a:pt x="3" y="1"/>
                  </a:cubicBezTo>
                  <a:cubicBezTo>
                    <a:pt x="0" y="2"/>
                    <a:pt x="2"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98" name="Freeform 141"/>
            <p:cNvSpPr/>
            <p:nvPr/>
          </p:nvSpPr>
          <p:spPr bwMode="auto">
            <a:xfrm>
              <a:off x="5451" y="201"/>
              <a:ext cx="127" cy="27"/>
            </a:xfrm>
            <a:custGeom>
              <a:avLst/>
              <a:gdLst>
                <a:gd name="T0" fmla="*/ 3 w 36"/>
                <a:gd name="T1" fmla="*/ 6 h 9"/>
                <a:gd name="T2" fmla="*/ 33 w 36"/>
                <a:gd name="T3" fmla="*/ 7 h 9"/>
                <a:gd name="T4" fmla="*/ 33 w 36"/>
                <a:gd name="T5" fmla="*/ 2 h 9"/>
                <a:gd name="T6" fmla="*/ 4 w 36"/>
                <a:gd name="T7" fmla="*/ 1 h 9"/>
                <a:gd name="T8" fmla="*/ 3 w 36"/>
                <a:gd name="T9" fmla="*/ 6 h 9"/>
              </a:gdLst>
              <a:ahLst/>
              <a:cxnLst>
                <a:cxn ang="0">
                  <a:pos x="T0" y="T1"/>
                </a:cxn>
                <a:cxn ang="0">
                  <a:pos x="T2" y="T3"/>
                </a:cxn>
                <a:cxn ang="0">
                  <a:pos x="T4" y="T5"/>
                </a:cxn>
                <a:cxn ang="0">
                  <a:pos x="T6" y="T7"/>
                </a:cxn>
                <a:cxn ang="0">
                  <a:pos x="T8" y="T9"/>
                </a:cxn>
              </a:cxnLst>
              <a:rect l="0" t="0" r="r" b="b"/>
              <a:pathLst>
                <a:path w="36" h="9">
                  <a:moveTo>
                    <a:pt x="3" y="6"/>
                  </a:moveTo>
                  <a:cubicBezTo>
                    <a:pt x="13" y="9"/>
                    <a:pt x="23" y="8"/>
                    <a:pt x="33" y="7"/>
                  </a:cubicBezTo>
                  <a:cubicBezTo>
                    <a:pt x="36" y="6"/>
                    <a:pt x="36" y="2"/>
                    <a:pt x="33" y="2"/>
                  </a:cubicBezTo>
                  <a:cubicBezTo>
                    <a:pt x="23" y="3"/>
                    <a:pt x="13" y="4"/>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399" name="Freeform 142"/>
            <p:cNvSpPr/>
            <p:nvPr/>
          </p:nvSpPr>
          <p:spPr bwMode="auto">
            <a:xfrm>
              <a:off x="5296" y="210"/>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6"/>
                    <a:pt x="27" y="6"/>
                  </a:cubicBezTo>
                  <a:cubicBezTo>
                    <a:pt x="30" y="6"/>
                    <a:pt x="30" y="1"/>
                    <a:pt x="27" y="1"/>
                  </a:cubicBezTo>
                  <a:cubicBezTo>
                    <a:pt x="19" y="1"/>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00" name="Freeform 143"/>
            <p:cNvSpPr/>
            <p:nvPr/>
          </p:nvSpPr>
          <p:spPr bwMode="auto">
            <a:xfrm>
              <a:off x="5169" y="201"/>
              <a:ext cx="103" cy="27"/>
            </a:xfrm>
            <a:custGeom>
              <a:avLst/>
              <a:gdLst>
                <a:gd name="T0" fmla="*/ 4 w 29"/>
                <a:gd name="T1" fmla="*/ 9 h 9"/>
                <a:gd name="T2" fmla="*/ 25 w 29"/>
                <a:gd name="T3" fmla="*/ 7 h 9"/>
                <a:gd name="T4" fmla="*/ 26 w 29"/>
                <a:gd name="T5" fmla="*/ 2 h 9"/>
                <a:gd name="T6" fmla="*/ 3 w 29"/>
                <a:gd name="T7" fmla="*/ 4 h 9"/>
                <a:gd name="T8" fmla="*/ 4 w 29"/>
                <a:gd name="T9" fmla="*/ 9 h 9"/>
              </a:gdLst>
              <a:ahLst/>
              <a:cxnLst>
                <a:cxn ang="0">
                  <a:pos x="T0" y="T1"/>
                </a:cxn>
                <a:cxn ang="0">
                  <a:pos x="T2" y="T3"/>
                </a:cxn>
                <a:cxn ang="0">
                  <a:pos x="T4" y="T5"/>
                </a:cxn>
                <a:cxn ang="0">
                  <a:pos x="T6" y="T7"/>
                </a:cxn>
                <a:cxn ang="0">
                  <a:pos x="T8" y="T9"/>
                </a:cxn>
              </a:cxnLst>
              <a:rect l="0" t="0" r="r" b="b"/>
              <a:pathLst>
                <a:path w="29" h="9">
                  <a:moveTo>
                    <a:pt x="4" y="9"/>
                  </a:moveTo>
                  <a:cubicBezTo>
                    <a:pt x="10" y="8"/>
                    <a:pt x="18" y="5"/>
                    <a:pt x="25" y="7"/>
                  </a:cubicBezTo>
                  <a:cubicBezTo>
                    <a:pt x="27" y="8"/>
                    <a:pt x="29" y="3"/>
                    <a:pt x="26" y="2"/>
                  </a:cubicBezTo>
                  <a:cubicBezTo>
                    <a:pt x="18" y="0"/>
                    <a:pt x="10" y="3"/>
                    <a:pt x="3" y="4"/>
                  </a:cubicBezTo>
                  <a:cubicBezTo>
                    <a:pt x="0" y="5"/>
                    <a:pt x="1" y="9"/>
                    <a:pt x="4"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01" name="Freeform 144"/>
            <p:cNvSpPr/>
            <p:nvPr/>
          </p:nvSpPr>
          <p:spPr bwMode="auto">
            <a:xfrm>
              <a:off x="5032" y="210"/>
              <a:ext cx="116" cy="21"/>
            </a:xfrm>
            <a:custGeom>
              <a:avLst/>
              <a:gdLst>
                <a:gd name="T0" fmla="*/ 3 w 33"/>
                <a:gd name="T1" fmla="*/ 5 h 7"/>
                <a:gd name="T2" fmla="*/ 31 w 33"/>
                <a:gd name="T3" fmla="*/ 5 h 7"/>
                <a:gd name="T4" fmla="*/ 31 w 33"/>
                <a:gd name="T5" fmla="*/ 0 h 7"/>
                <a:gd name="T6" fmla="*/ 4 w 33"/>
                <a:gd name="T7" fmla="*/ 0 h 7"/>
                <a:gd name="T8" fmla="*/ 3 w 33"/>
                <a:gd name="T9" fmla="*/ 5 h 7"/>
              </a:gdLst>
              <a:ahLst/>
              <a:cxnLst>
                <a:cxn ang="0">
                  <a:pos x="T0" y="T1"/>
                </a:cxn>
                <a:cxn ang="0">
                  <a:pos x="T2" y="T3"/>
                </a:cxn>
                <a:cxn ang="0">
                  <a:pos x="T4" y="T5"/>
                </a:cxn>
                <a:cxn ang="0">
                  <a:pos x="T6" y="T7"/>
                </a:cxn>
                <a:cxn ang="0">
                  <a:pos x="T8" y="T9"/>
                </a:cxn>
              </a:cxnLst>
              <a:rect l="0" t="0" r="r" b="b"/>
              <a:pathLst>
                <a:path w="33" h="7">
                  <a:moveTo>
                    <a:pt x="3" y="5"/>
                  </a:moveTo>
                  <a:cubicBezTo>
                    <a:pt x="12" y="7"/>
                    <a:pt x="21" y="6"/>
                    <a:pt x="31" y="5"/>
                  </a:cubicBezTo>
                  <a:cubicBezTo>
                    <a:pt x="33" y="4"/>
                    <a:pt x="33" y="0"/>
                    <a:pt x="31" y="0"/>
                  </a:cubicBezTo>
                  <a:cubicBezTo>
                    <a:pt x="22" y="1"/>
                    <a:pt x="13"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02" name="Freeform 145"/>
            <p:cNvSpPr/>
            <p:nvPr/>
          </p:nvSpPr>
          <p:spPr bwMode="auto">
            <a:xfrm>
              <a:off x="4894" y="201"/>
              <a:ext cx="106" cy="21"/>
            </a:xfrm>
            <a:custGeom>
              <a:avLst/>
              <a:gdLst>
                <a:gd name="T0" fmla="*/ 4 w 30"/>
                <a:gd name="T1" fmla="*/ 7 h 7"/>
                <a:gd name="T2" fmla="*/ 26 w 30"/>
                <a:gd name="T3" fmla="*/ 7 h 7"/>
                <a:gd name="T4" fmla="*/ 27 w 30"/>
                <a:gd name="T5" fmla="*/ 2 h 7"/>
                <a:gd name="T6" fmla="*/ 2 w 30"/>
                <a:gd name="T7" fmla="*/ 2 h 7"/>
                <a:gd name="T8" fmla="*/ 4 w 30"/>
                <a:gd name="T9" fmla="*/ 7 h 7"/>
              </a:gdLst>
              <a:ahLst/>
              <a:cxnLst>
                <a:cxn ang="0">
                  <a:pos x="T0" y="T1"/>
                </a:cxn>
                <a:cxn ang="0">
                  <a:pos x="T2" y="T3"/>
                </a:cxn>
                <a:cxn ang="0">
                  <a:pos x="T4" y="T5"/>
                </a:cxn>
                <a:cxn ang="0">
                  <a:pos x="T6" y="T7"/>
                </a:cxn>
                <a:cxn ang="0">
                  <a:pos x="T8" y="T9"/>
                </a:cxn>
              </a:cxnLst>
              <a:rect l="0" t="0" r="r" b="b"/>
              <a:pathLst>
                <a:path w="30" h="7">
                  <a:moveTo>
                    <a:pt x="4" y="7"/>
                  </a:moveTo>
                  <a:cubicBezTo>
                    <a:pt x="11" y="6"/>
                    <a:pt x="18" y="5"/>
                    <a:pt x="26" y="7"/>
                  </a:cubicBezTo>
                  <a:cubicBezTo>
                    <a:pt x="29" y="7"/>
                    <a:pt x="30" y="3"/>
                    <a:pt x="27" y="2"/>
                  </a:cubicBezTo>
                  <a:cubicBezTo>
                    <a:pt x="19" y="0"/>
                    <a:pt x="11" y="1"/>
                    <a:pt x="2"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03" name="Freeform 146"/>
            <p:cNvSpPr/>
            <p:nvPr/>
          </p:nvSpPr>
          <p:spPr bwMode="auto">
            <a:xfrm>
              <a:off x="4732" y="207"/>
              <a:ext cx="102" cy="27"/>
            </a:xfrm>
            <a:custGeom>
              <a:avLst/>
              <a:gdLst>
                <a:gd name="T0" fmla="*/ 3 w 29"/>
                <a:gd name="T1" fmla="*/ 6 h 9"/>
                <a:gd name="T2" fmla="*/ 26 w 29"/>
                <a:gd name="T3" fmla="*/ 6 h 9"/>
                <a:gd name="T4" fmla="*/ 26 w 29"/>
                <a:gd name="T5" fmla="*/ 1 h 9"/>
                <a:gd name="T6" fmla="*/ 4 w 29"/>
                <a:gd name="T7" fmla="*/ 1 h 9"/>
                <a:gd name="T8" fmla="*/ 3 w 29"/>
                <a:gd name="T9" fmla="*/ 6 h 9"/>
              </a:gdLst>
              <a:ahLst/>
              <a:cxnLst>
                <a:cxn ang="0">
                  <a:pos x="T0" y="T1"/>
                </a:cxn>
                <a:cxn ang="0">
                  <a:pos x="T2" y="T3"/>
                </a:cxn>
                <a:cxn ang="0">
                  <a:pos x="T4" y="T5"/>
                </a:cxn>
                <a:cxn ang="0">
                  <a:pos x="T6" y="T7"/>
                </a:cxn>
                <a:cxn ang="0">
                  <a:pos x="T8" y="T9"/>
                </a:cxn>
              </a:cxnLst>
              <a:rect l="0" t="0" r="r" b="b"/>
              <a:pathLst>
                <a:path w="29" h="9">
                  <a:moveTo>
                    <a:pt x="3" y="6"/>
                  </a:moveTo>
                  <a:cubicBezTo>
                    <a:pt x="11" y="9"/>
                    <a:pt x="18" y="6"/>
                    <a:pt x="26" y="6"/>
                  </a:cubicBezTo>
                  <a:cubicBezTo>
                    <a:pt x="29" y="6"/>
                    <a:pt x="29" y="1"/>
                    <a:pt x="26" y="1"/>
                  </a:cubicBezTo>
                  <a:cubicBezTo>
                    <a:pt x="19" y="1"/>
                    <a:pt x="11" y="4"/>
                    <a:pt x="4" y="1"/>
                  </a:cubicBezTo>
                  <a:cubicBezTo>
                    <a:pt x="2"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04" name="Freeform 147"/>
            <p:cNvSpPr/>
            <p:nvPr/>
          </p:nvSpPr>
          <p:spPr bwMode="auto">
            <a:xfrm>
              <a:off x="4608" y="210"/>
              <a:ext cx="81" cy="15"/>
            </a:xfrm>
            <a:custGeom>
              <a:avLst/>
              <a:gdLst>
                <a:gd name="T0" fmla="*/ 3 w 23"/>
                <a:gd name="T1" fmla="*/ 5 h 5"/>
                <a:gd name="T2" fmla="*/ 20 w 23"/>
                <a:gd name="T3" fmla="*/ 5 h 5"/>
                <a:gd name="T4" fmla="*/ 20 w 23"/>
                <a:gd name="T5" fmla="*/ 0 h 5"/>
                <a:gd name="T6" fmla="*/ 3 w 23"/>
                <a:gd name="T7" fmla="*/ 0 h 5"/>
                <a:gd name="T8" fmla="*/ 3 w 23"/>
                <a:gd name="T9" fmla="*/ 5 h 5"/>
              </a:gdLst>
              <a:ahLst/>
              <a:cxnLst>
                <a:cxn ang="0">
                  <a:pos x="T0" y="T1"/>
                </a:cxn>
                <a:cxn ang="0">
                  <a:pos x="T2" y="T3"/>
                </a:cxn>
                <a:cxn ang="0">
                  <a:pos x="T4" y="T5"/>
                </a:cxn>
                <a:cxn ang="0">
                  <a:pos x="T6" y="T7"/>
                </a:cxn>
                <a:cxn ang="0">
                  <a:pos x="T8" y="T9"/>
                </a:cxn>
              </a:cxnLst>
              <a:rect l="0" t="0" r="r" b="b"/>
              <a:pathLst>
                <a:path w="23" h="5">
                  <a:moveTo>
                    <a:pt x="3" y="5"/>
                  </a:moveTo>
                  <a:cubicBezTo>
                    <a:pt x="20" y="5"/>
                    <a:pt x="20" y="5"/>
                    <a:pt x="20" y="5"/>
                  </a:cubicBezTo>
                  <a:cubicBezTo>
                    <a:pt x="23" y="5"/>
                    <a:pt x="23" y="0"/>
                    <a:pt x="20"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05" name="Freeform 148"/>
            <p:cNvSpPr/>
            <p:nvPr/>
          </p:nvSpPr>
          <p:spPr bwMode="auto">
            <a:xfrm>
              <a:off x="4439" y="201"/>
              <a:ext cx="88" cy="24"/>
            </a:xfrm>
            <a:custGeom>
              <a:avLst/>
              <a:gdLst>
                <a:gd name="T0" fmla="*/ 3 w 25"/>
                <a:gd name="T1" fmla="*/ 6 h 8"/>
                <a:gd name="T2" fmla="*/ 23 w 25"/>
                <a:gd name="T3" fmla="*/ 5 h 8"/>
                <a:gd name="T4" fmla="*/ 20 w 25"/>
                <a:gd name="T5" fmla="*/ 1 h 8"/>
                <a:gd name="T6" fmla="*/ 4 w 25"/>
                <a:gd name="T7" fmla="*/ 1 h 8"/>
                <a:gd name="T8" fmla="*/ 3 w 25"/>
                <a:gd name="T9" fmla="*/ 6 h 8"/>
              </a:gdLst>
              <a:ahLst/>
              <a:cxnLst>
                <a:cxn ang="0">
                  <a:pos x="T0" y="T1"/>
                </a:cxn>
                <a:cxn ang="0">
                  <a:pos x="T2" y="T3"/>
                </a:cxn>
                <a:cxn ang="0">
                  <a:pos x="T4" y="T5"/>
                </a:cxn>
                <a:cxn ang="0">
                  <a:pos x="T6" y="T7"/>
                </a:cxn>
                <a:cxn ang="0">
                  <a:pos x="T8" y="T9"/>
                </a:cxn>
              </a:cxnLst>
              <a:rect l="0" t="0" r="r" b="b"/>
              <a:pathLst>
                <a:path w="25" h="8">
                  <a:moveTo>
                    <a:pt x="3" y="6"/>
                  </a:moveTo>
                  <a:cubicBezTo>
                    <a:pt x="9" y="7"/>
                    <a:pt x="16" y="8"/>
                    <a:pt x="23" y="5"/>
                  </a:cubicBezTo>
                  <a:cubicBezTo>
                    <a:pt x="25" y="4"/>
                    <a:pt x="23" y="0"/>
                    <a:pt x="20" y="1"/>
                  </a:cubicBezTo>
                  <a:cubicBezTo>
                    <a:pt x="15" y="4"/>
                    <a:pt x="9" y="2"/>
                    <a:pt x="4" y="1"/>
                  </a:cubicBezTo>
                  <a:cubicBezTo>
                    <a:pt x="1"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06" name="Freeform 149"/>
            <p:cNvSpPr/>
            <p:nvPr/>
          </p:nvSpPr>
          <p:spPr bwMode="auto">
            <a:xfrm>
              <a:off x="4273" y="204"/>
              <a:ext cx="110" cy="18"/>
            </a:xfrm>
            <a:custGeom>
              <a:avLst/>
              <a:gdLst>
                <a:gd name="T0" fmla="*/ 3 w 31"/>
                <a:gd name="T1" fmla="*/ 6 h 6"/>
                <a:gd name="T2" fmla="*/ 28 w 31"/>
                <a:gd name="T3" fmla="*/ 5 h 6"/>
                <a:gd name="T4" fmla="*/ 28 w 31"/>
                <a:gd name="T5" fmla="*/ 0 h 6"/>
                <a:gd name="T6" fmla="*/ 3 w 31"/>
                <a:gd name="T7" fmla="*/ 1 h 6"/>
                <a:gd name="T8" fmla="*/ 3 w 31"/>
                <a:gd name="T9" fmla="*/ 6 h 6"/>
              </a:gdLst>
              <a:ahLst/>
              <a:cxnLst>
                <a:cxn ang="0">
                  <a:pos x="T0" y="T1"/>
                </a:cxn>
                <a:cxn ang="0">
                  <a:pos x="T2" y="T3"/>
                </a:cxn>
                <a:cxn ang="0">
                  <a:pos x="T4" y="T5"/>
                </a:cxn>
                <a:cxn ang="0">
                  <a:pos x="T6" y="T7"/>
                </a:cxn>
                <a:cxn ang="0">
                  <a:pos x="T8" y="T9"/>
                </a:cxn>
              </a:cxnLst>
              <a:rect l="0" t="0" r="r" b="b"/>
              <a:pathLst>
                <a:path w="31" h="6">
                  <a:moveTo>
                    <a:pt x="3" y="6"/>
                  </a:moveTo>
                  <a:cubicBezTo>
                    <a:pt x="11" y="6"/>
                    <a:pt x="20" y="6"/>
                    <a:pt x="28" y="5"/>
                  </a:cubicBezTo>
                  <a:cubicBezTo>
                    <a:pt x="31" y="4"/>
                    <a:pt x="31" y="0"/>
                    <a:pt x="28" y="0"/>
                  </a:cubicBezTo>
                  <a:cubicBezTo>
                    <a:pt x="20" y="1"/>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07" name="Freeform 150"/>
            <p:cNvSpPr/>
            <p:nvPr/>
          </p:nvSpPr>
          <p:spPr bwMode="auto">
            <a:xfrm>
              <a:off x="4150" y="201"/>
              <a:ext cx="99" cy="24"/>
            </a:xfrm>
            <a:custGeom>
              <a:avLst/>
              <a:gdLst>
                <a:gd name="T0" fmla="*/ 4 w 28"/>
                <a:gd name="T1" fmla="*/ 8 h 8"/>
                <a:gd name="T2" fmla="*/ 24 w 28"/>
                <a:gd name="T3" fmla="*/ 7 h 8"/>
                <a:gd name="T4" fmla="*/ 25 w 28"/>
                <a:gd name="T5" fmla="*/ 2 h 8"/>
                <a:gd name="T6" fmla="*/ 3 w 28"/>
                <a:gd name="T7" fmla="*/ 3 h 8"/>
                <a:gd name="T8" fmla="*/ 4 w 28"/>
                <a:gd name="T9" fmla="*/ 8 h 8"/>
              </a:gdLst>
              <a:ahLst/>
              <a:cxnLst>
                <a:cxn ang="0">
                  <a:pos x="T0" y="T1"/>
                </a:cxn>
                <a:cxn ang="0">
                  <a:pos x="T2" y="T3"/>
                </a:cxn>
                <a:cxn ang="0">
                  <a:pos x="T4" y="T5"/>
                </a:cxn>
                <a:cxn ang="0">
                  <a:pos x="T6" y="T7"/>
                </a:cxn>
                <a:cxn ang="0">
                  <a:pos x="T8" y="T9"/>
                </a:cxn>
              </a:cxnLst>
              <a:rect l="0" t="0" r="r" b="b"/>
              <a:pathLst>
                <a:path w="28" h="8">
                  <a:moveTo>
                    <a:pt x="4" y="8"/>
                  </a:moveTo>
                  <a:cubicBezTo>
                    <a:pt x="10" y="7"/>
                    <a:pt x="17" y="5"/>
                    <a:pt x="24" y="7"/>
                  </a:cubicBezTo>
                  <a:cubicBezTo>
                    <a:pt x="27" y="7"/>
                    <a:pt x="28" y="3"/>
                    <a:pt x="25" y="2"/>
                  </a:cubicBezTo>
                  <a:cubicBezTo>
                    <a:pt x="18" y="0"/>
                    <a:pt x="10" y="2"/>
                    <a:pt x="3" y="3"/>
                  </a:cubicBezTo>
                  <a:cubicBezTo>
                    <a:pt x="0" y="4"/>
                    <a:pt x="1" y="8"/>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08" name="Freeform 151"/>
            <p:cNvSpPr/>
            <p:nvPr/>
          </p:nvSpPr>
          <p:spPr bwMode="auto">
            <a:xfrm>
              <a:off x="4016" y="207"/>
              <a:ext cx="102" cy="24"/>
            </a:xfrm>
            <a:custGeom>
              <a:avLst/>
              <a:gdLst>
                <a:gd name="T0" fmla="*/ 3 w 29"/>
                <a:gd name="T1" fmla="*/ 5 h 8"/>
                <a:gd name="T2" fmla="*/ 25 w 29"/>
                <a:gd name="T3" fmla="*/ 7 h 8"/>
                <a:gd name="T4" fmla="*/ 26 w 29"/>
                <a:gd name="T5" fmla="*/ 2 h 8"/>
                <a:gd name="T6" fmla="*/ 3 w 29"/>
                <a:gd name="T7" fmla="*/ 0 h 8"/>
                <a:gd name="T8" fmla="*/ 3 w 29"/>
                <a:gd name="T9" fmla="*/ 5 h 8"/>
              </a:gdLst>
              <a:ahLst/>
              <a:cxnLst>
                <a:cxn ang="0">
                  <a:pos x="T0" y="T1"/>
                </a:cxn>
                <a:cxn ang="0">
                  <a:pos x="T2" y="T3"/>
                </a:cxn>
                <a:cxn ang="0">
                  <a:pos x="T4" y="T5"/>
                </a:cxn>
                <a:cxn ang="0">
                  <a:pos x="T6" y="T7"/>
                </a:cxn>
                <a:cxn ang="0">
                  <a:pos x="T8" y="T9"/>
                </a:cxn>
              </a:cxnLst>
              <a:rect l="0" t="0" r="r" b="b"/>
              <a:pathLst>
                <a:path w="29" h="8">
                  <a:moveTo>
                    <a:pt x="3" y="5"/>
                  </a:moveTo>
                  <a:cubicBezTo>
                    <a:pt x="10" y="5"/>
                    <a:pt x="18" y="5"/>
                    <a:pt x="25" y="7"/>
                  </a:cubicBezTo>
                  <a:cubicBezTo>
                    <a:pt x="28" y="8"/>
                    <a:pt x="29" y="3"/>
                    <a:pt x="26" y="2"/>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09" name="Freeform 152"/>
            <p:cNvSpPr/>
            <p:nvPr/>
          </p:nvSpPr>
          <p:spPr bwMode="auto">
            <a:xfrm>
              <a:off x="3878" y="213"/>
              <a:ext cx="106"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10" name="Freeform 153"/>
            <p:cNvSpPr/>
            <p:nvPr/>
          </p:nvSpPr>
          <p:spPr bwMode="auto">
            <a:xfrm>
              <a:off x="3751" y="207"/>
              <a:ext cx="85" cy="18"/>
            </a:xfrm>
            <a:custGeom>
              <a:avLst/>
              <a:gdLst>
                <a:gd name="T0" fmla="*/ 3 w 24"/>
                <a:gd name="T1" fmla="*/ 5 h 6"/>
                <a:gd name="T2" fmla="*/ 21 w 24"/>
                <a:gd name="T3" fmla="*/ 6 h 6"/>
                <a:gd name="T4" fmla="*/ 21 w 24"/>
                <a:gd name="T5" fmla="*/ 1 h 6"/>
                <a:gd name="T6" fmla="*/ 4 w 24"/>
                <a:gd name="T7" fmla="*/ 0 h 6"/>
                <a:gd name="T8" fmla="*/ 3 w 24"/>
                <a:gd name="T9" fmla="*/ 5 h 6"/>
              </a:gdLst>
              <a:ahLst/>
              <a:cxnLst>
                <a:cxn ang="0">
                  <a:pos x="T0" y="T1"/>
                </a:cxn>
                <a:cxn ang="0">
                  <a:pos x="T2" y="T3"/>
                </a:cxn>
                <a:cxn ang="0">
                  <a:pos x="T4" y="T5"/>
                </a:cxn>
                <a:cxn ang="0">
                  <a:pos x="T6" y="T7"/>
                </a:cxn>
                <a:cxn ang="0">
                  <a:pos x="T8" y="T9"/>
                </a:cxn>
              </a:cxnLst>
              <a:rect l="0" t="0" r="r" b="b"/>
              <a:pathLst>
                <a:path w="24" h="6">
                  <a:moveTo>
                    <a:pt x="3" y="5"/>
                  </a:moveTo>
                  <a:cubicBezTo>
                    <a:pt x="9" y="6"/>
                    <a:pt x="15" y="6"/>
                    <a:pt x="21" y="6"/>
                  </a:cubicBezTo>
                  <a:cubicBezTo>
                    <a:pt x="24" y="6"/>
                    <a:pt x="24" y="1"/>
                    <a:pt x="21" y="1"/>
                  </a:cubicBezTo>
                  <a:cubicBezTo>
                    <a:pt x="16" y="1"/>
                    <a:pt x="10"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11" name="Freeform 154"/>
            <p:cNvSpPr/>
            <p:nvPr/>
          </p:nvSpPr>
          <p:spPr bwMode="auto">
            <a:xfrm>
              <a:off x="3596" y="207"/>
              <a:ext cx="109" cy="24"/>
            </a:xfrm>
            <a:custGeom>
              <a:avLst/>
              <a:gdLst>
                <a:gd name="T0" fmla="*/ 3 w 31"/>
                <a:gd name="T1" fmla="*/ 7 h 8"/>
                <a:gd name="T2" fmla="*/ 28 w 31"/>
                <a:gd name="T3" fmla="*/ 6 h 8"/>
                <a:gd name="T4" fmla="*/ 27 w 31"/>
                <a:gd name="T5" fmla="*/ 1 h 8"/>
                <a:gd name="T6" fmla="*/ 3 w 31"/>
                <a:gd name="T7" fmla="*/ 2 h 8"/>
                <a:gd name="T8" fmla="*/ 3 w 31"/>
                <a:gd name="T9" fmla="*/ 7 h 8"/>
              </a:gdLst>
              <a:ahLst/>
              <a:cxnLst>
                <a:cxn ang="0">
                  <a:pos x="T0" y="T1"/>
                </a:cxn>
                <a:cxn ang="0">
                  <a:pos x="T2" y="T3"/>
                </a:cxn>
                <a:cxn ang="0">
                  <a:pos x="T4" y="T5"/>
                </a:cxn>
                <a:cxn ang="0">
                  <a:pos x="T6" y="T7"/>
                </a:cxn>
                <a:cxn ang="0">
                  <a:pos x="T8" y="T9"/>
                </a:cxn>
              </a:cxnLst>
              <a:rect l="0" t="0" r="r" b="b"/>
              <a:pathLst>
                <a:path w="31" h="8">
                  <a:moveTo>
                    <a:pt x="3" y="7"/>
                  </a:moveTo>
                  <a:cubicBezTo>
                    <a:pt x="11" y="7"/>
                    <a:pt x="20" y="8"/>
                    <a:pt x="28" y="6"/>
                  </a:cubicBezTo>
                  <a:cubicBezTo>
                    <a:pt x="31" y="5"/>
                    <a:pt x="30" y="0"/>
                    <a:pt x="27" y="1"/>
                  </a:cubicBezTo>
                  <a:cubicBezTo>
                    <a:pt x="19" y="4"/>
                    <a:pt x="11"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12" name="Freeform 155"/>
            <p:cNvSpPr/>
            <p:nvPr/>
          </p:nvSpPr>
          <p:spPr bwMode="auto">
            <a:xfrm>
              <a:off x="3455" y="216"/>
              <a:ext cx="99" cy="18"/>
            </a:xfrm>
            <a:custGeom>
              <a:avLst/>
              <a:gdLst>
                <a:gd name="T0" fmla="*/ 4 w 28"/>
                <a:gd name="T1" fmla="*/ 6 h 6"/>
                <a:gd name="T2" fmla="*/ 25 w 28"/>
                <a:gd name="T3" fmla="*/ 5 h 6"/>
                <a:gd name="T4" fmla="*/ 25 w 28"/>
                <a:gd name="T5" fmla="*/ 0 h 6"/>
                <a:gd name="T6" fmla="*/ 2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2" y="1"/>
                  </a:cubicBezTo>
                  <a:cubicBezTo>
                    <a:pt x="0" y="2"/>
                    <a:pt x="1"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13" name="Freeform 156"/>
            <p:cNvSpPr/>
            <p:nvPr/>
          </p:nvSpPr>
          <p:spPr bwMode="auto">
            <a:xfrm>
              <a:off x="3300" y="204"/>
              <a:ext cx="109" cy="21"/>
            </a:xfrm>
            <a:custGeom>
              <a:avLst/>
              <a:gdLst>
                <a:gd name="T0" fmla="*/ 3 w 31"/>
                <a:gd name="T1" fmla="*/ 5 h 7"/>
                <a:gd name="T2" fmla="*/ 28 w 31"/>
                <a:gd name="T3" fmla="*/ 5 h 7"/>
                <a:gd name="T4" fmla="*/ 28 w 31"/>
                <a:gd name="T5" fmla="*/ 0 h 7"/>
                <a:gd name="T6" fmla="*/ 4 w 31"/>
                <a:gd name="T7" fmla="*/ 0 h 7"/>
                <a:gd name="T8" fmla="*/ 3 w 31"/>
                <a:gd name="T9" fmla="*/ 5 h 7"/>
              </a:gdLst>
              <a:ahLst/>
              <a:cxnLst>
                <a:cxn ang="0">
                  <a:pos x="T0" y="T1"/>
                </a:cxn>
                <a:cxn ang="0">
                  <a:pos x="T2" y="T3"/>
                </a:cxn>
                <a:cxn ang="0">
                  <a:pos x="T4" y="T5"/>
                </a:cxn>
                <a:cxn ang="0">
                  <a:pos x="T6" y="T7"/>
                </a:cxn>
                <a:cxn ang="0">
                  <a:pos x="T8" y="T9"/>
                </a:cxn>
              </a:cxnLst>
              <a:rect l="0" t="0" r="r" b="b"/>
              <a:pathLst>
                <a:path w="31" h="7">
                  <a:moveTo>
                    <a:pt x="3" y="5"/>
                  </a:moveTo>
                  <a:cubicBezTo>
                    <a:pt x="11" y="7"/>
                    <a:pt x="20" y="5"/>
                    <a:pt x="28" y="5"/>
                  </a:cubicBezTo>
                  <a:cubicBezTo>
                    <a:pt x="31" y="5"/>
                    <a:pt x="31" y="0"/>
                    <a:pt x="28" y="0"/>
                  </a:cubicBezTo>
                  <a:cubicBezTo>
                    <a:pt x="20" y="0"/>
                    <a:pt x="12" y="2"/>
                    <a:pt x="4" y="0"/>
                  </a:cubicBezTo>
                  <a:cubicBezTo>
                    <a:pt x="2"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14" name="Freeform 157"/>
            <p:cNvSpPr/>
            <p:nvPr/>
          </p:nvSpPr>
          <p:spPr bwMode="auto">
            <a:xfrm>
              <a:off x="3155" y="207"/>
              <a:ext cx="95" cy="21"/>
            </a:xfrm>
            <a:custGeom>
              <a:avLst/>
              <a:gdLst>
                <a:gd name="T0" fmla="*/ 4 w 27"/>
                <a:gd name="T1" fmla="*/ 7 h 7"/>
                <a:gd name="T2" fmla="*/ 23 w 27"/>
                <a:gd name="T3" fmla="*/ 6 h 7"/>
                <a:gd name="T4" fmla="*/ 24 w 27"/>
                <a:gd name="T5" fmla="*/ 1 h 7"/>
                <a:gd name="T6" fmla="*/ 3 w 27"/>
                <a:gd name="T7" fmla="*/ 2 h 7"/>
                <a:gd name="T8" fmla="*/ 4 w 27"/>
                <a:gd name="T9" fmla="*/ 7 h 7"/>
              </a:gdLst>
              <a:ahLst/>
              <a:cxnLst>
                <a:cxn ang="0">
                  <a:pos x="T0" y="T1"/>
                </a:cxn>
                <a:cxn ang="0">
                  <a:pos x="T2" y="T3"/>
                </a:cxn>
                <a:cxn ang="0">
                  <a:pos x="T4" y="T5"/>
                </a:cxn>
                <a:cxn ang="0">
                  <a:pos x="T6" y="T7"/>
                </a:cxn>
                <a:cxn ang="0">
                  <a:pos x="T8" y="T9"/>
                </a:cxn>
              </a:cxnLst>
              <a:rect l="0" t="0" r="r" b="b"/>
              <a:pathLst>
                <a:path w="27" h="7">
                  <a:moveTo>
                    <a:pt x="4" y="7"/>
                  </a:moveTo>
                  <a:cubicBezTo>
                    <a:pt x="10" y="6"/>
                    <a:pt x="17" y="4"/>
                    <a:pt x="23" y="6"/>
                  </a:cubicBezTo>
                  <a:cubicBezTo>
                    <a:pt x="26" y="6"/>
                    <a:pt x="27" y="2"/>
                    <a:pt x="24" y="1"/>
                  </a:cubicBezTo>
                  <a:cubicBezTo>
                    <a:pt x="17" y="0"/>
                    <a:pt x="10"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15" name="Freeform 158"/>
            <p:cNvSpPr/>
            <p:nvPr/>
          </p:nvSpPr>
          <p:spPr bwMode="auto">
            <a:xfrm>
              <a:off x="2982" y="204"/>
              <a:ext cx="120" cy="30"/>
            </a:xfrm>
            <a:custGeom>
              <a:avLst/>
              <a:gdLst>
                <a:gd name="T0" fmla="*/ 3 w 34"/>
                <a:gd name="T1" fmla="*/ 9 h 10"/>
                <a:gd name="T2" fmla="*/ 16 w 34"/>
                <a:gd name="T3" fmla="*/ 8 h 10"/>
                <a:gd name="T4" fmla="*/ 29 w 34"/>
                <a:gd name="T5" fmla="*/ 9 h 10"/>
                <a:gd name="T6" fmla="*/ 32 w 34"/>
                <a:gd name="T7" fmla="*/ 5 h 10"/>
                <a:gd name="T8" fmla="*/ 3 w 34"/>
                <a:gd name="T9" fmla="*/ 4 h 10"/>
                <a:gd name="T10" fmla="*/ 3 w 34"/>
                <a:gd name="T11" fmla="*/ 9 h 10"/>
              </a:gdLst>
              <a:ahLst/>
              <a:cxnLst>
                <a:cxn ang="0">
                  <a:pos x="T0" y="T1"/>
                </a:cxn>
                <a:cxn ang="0">
                  <a:pos x="T2" y="T3"/>
                </a:cxn>
                <a:cxn ang="0">
                  <a:pos x="T4" y="T5"/>
                </a:cxn>
                <a:cxn ang="0">
                  <a:pos x="T6" y="T7"/>
                </a:cxn>
                <a:cxn ang="0">
                  <a:pos x="T8" y="T9"/>
                </a:cxn>
                <a:cxn ang="0">
                  <a:pos x="T10" y="T11"/>
                </a:cxn>
              </a:cxnLst>
              <a:rect l="0" t="0" r="r" b="b"/>
              <a:pathLst>
                <a:path w="34" h="10">
                  <a:moveTo>
                    <a:pt x="3" y="9"/>
                  </a:moveTo>
                  <a:cubicBezTo>
                    <a:pt x="8" y="9"/>
                    <a:pt x="12" y="8"/>
                    <a:pt x="16" y="8"/>
                  </a:cubicBezTo>
                  <a:cubicBezTo>
                    <a:pt x="21" y="7"/>
                    <a:pt x="26" y="7"/>
                    <a:pt x="29" y="9"/>
                  </a:cubicBezTo>
                  <a:cubicBezTo>
                    <a:pt x="32" y="10"/>
                    <a:pt x="34" y="6"/>
                    <a:pt x="32" y="5"/>
                  </a:cubicBezTo>
                  <a:cubicBezTo>
                    <a:pt x="23" y="0"/>
                    <a:pt x="12"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16" name="Freeform 159"/>
            <p:cNvSpPr/>
            <p:nvPr/>
          </p:nvSpPr>
          <p:spPr bwMode="auto">
            <a:xfrm>
              <a:off x="2841" y="213"/>
              <a:ext cx="106" cy="24"/>
            </a:xfrm>
            <a:custGeom>
              <a:avLst/>
              <a:gdLst>
                <a:gd name="T0" fmla="*/ 2 w 30"/>
                <a:gd name="T1" fmla="*/ 6 h 8"/>
                <a:gd name="T2" fmla="*/ 27 w 30"/>
                <a:gd name="T3" fmla="*/ 5 h 8"/>
                <a:gd name="T4" fmla="*/ 26 w 30"/>
                <a:gd name="T5" fmla="*/ 0 h 8"/>
                <a:gd name="T6" fmla="*/ 4 w 30"/>
                <a:gd name="T7" fmla="*/ 1 h 8"/>
                <a:gd name="T8" fmla="*/ 2 w 30"/>
                <a:gd name="T9" fmla="*/ 6 h 8"/>
              </a:gdLst>
              <a:ahLst/>
              <a:cxnLst>
                <a:cxn ang="0">
                  <a:pos x="T0" y="T1"/>
                </a:cxn>
                <a:cxn ang="0">
                  <a:pos x="T2" y="T3"/>
                </a:cxn>
                <a:cxn ang="0">
                  <a:pos x="T4" y="T5"/>
                </a:cxn>
                <a:cxn ang="0">
                  <a:pos x="T6" y="T7"/>
                </a:cxn>
                <a:cxn ang="0">
                  <a:pos x="T8" y="T9"/>
                </a:cxn>
              </a:cxnLst>
              <a:rect l="0" t="0" r="r" b="b"/>
              <a:pathLst>
                <a:path w="30" h="8">
                  <a:moveTo>
                    <a:pt x="2" y="6"/>
                  </a:moveTo>
                  <a:cubicBezTo>
                    <a:pt x="11" y="8"/>
                    <a:pt x="19" y="6"/>
                    <a:pt x="27" y="5"/>
                  </a:cubicBezTo>
                  <a:cubicBezTo>
                    <a:pt x="30" y="4"/>
                    <a:pt x="29" y="0"/>
                    <a:pt x="26" y="0"/>
                  </a:cubicBezTo>
                  <a:cubicBezTo>
                    <a:pt x="18" y="1"/>
                    <a:pt x="11" y="3"/>
                    <a:pt x="4" y="1"/>
                  </a:cubicBezTo>
                  <a:cubicBezTo>
                    <a:pt x="1" y="1"/>
                    <a:pt x="0" y="5"/>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17" name="Freeform 160"/>
            <p:cNvSpPr/>
            <p:nvPr/>
          </p:nvSpPr>
          <p:spPr bwMode="auto">
            <a:xfrm>
              <a:off x="2686" y="210"/>
              <a:ext cx="85" cy="18"/>
            </a:xfrm>
            <a:custGeom>
              <a:avLst/>
              <a:gdLst>
                <a:gd name="T0" fmla="*/ 3 w 24"/>
                <a:gd name="T1" fmla="*/ 6 h 6"/>
                <a:gd name="T2" fmla="*/ 20 w 24"/>
                <a:gd name="T3" fmla="*/ 6 h 6"/>
                <a:gd name="T4" fmla="*/ 21 w 24"/>
                <a:gd name="T5" fmla="*/ 1 h 6"/>
                <a:gd name="T6" fmla="*/ 3 w 24"/>
                <a:gd name="T7" fmla="*/ 1 h 6"/>
                <a:gd name="T8" fmla="*/ 3 w 24"/>
                <a:gd name="T9" fmla="*/ 6 h 6"/>
              </a:gdLst>
              <a:ahLst/>
              <a:cxnLst>
                <a:cxn ang="0">
                  <a:pos x="T0" y="T1"/>
                </a:cxn>
                <a:cxn ang="0">
                  <a:pos x="T2" y="T3"/>
                </a:cxn>
                <a:cxn ang="0">
                  <a:pos x="T4" y="T5"/>
                </a:cxn>
                <a:cxn ang="0">
                  <a:pos x="T6" y="T7"/>
                </a:cxn>
                <a:cxn ang="0">
                  <a:pos x="T8" y="T9"/>
                </a:cxn>
              </a:cxnLst>
              <a:rect l="0" t="0" r="r" b="b"/>
              <a:pathLst>
                <a:path w="24" h="6">
                  <a:moveTo>
                    <a:pt x="3" y="6"/>
                  </a:moveTo>
                  <a:cubicBezTo>
                    <a:pt x="9" y="6"/>
                    <a:pt x="14" y="5"/>
                    <a:pt x="20" y="6"/>
                  </a:cubicBezTo>
                  <a:cubicBezTo>
                    <a:pt x="23" y="6"/>
                    <a:pt x="24" y="2"/>
                    <a:pt x="21" y="1"/>
                  </a:cubicBezTo>
                  <a:cubicBezTo>
                    <a:pt x="15" y="0"/>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18" name="Freeform 161"/>
            <p:cNvSpPr/>
            <p:nvPr/>
          </p:nvSpPr>
          <p:spPr bwMode="auto">
            <a:xfrm>
              <a:off x="2531" y="210"/>
              <a:ext cx="95" cy="18"/>
            </a:xfrm>
            <a:custGeom>
              <a:avLst/>
              <a:gdLst>
                <a:gd name="T0" fmla="*/ 3 w 27"/>
                <a:gd name="T1" fmla="*/ 5 h 6"/>
                <a:gd name="T2" fmla="*/ 24 w 27"/>
                <a:gd name="T3" fmla="*/ 6 h 6"/>
                <a:gd name="T4" fmla="*/ 24 w 27"/>
                <a:gd name="T5" fmla="*/ 1 h 6"/>
                <a:gd name="T6" fmla="*/ 4 w 27"/>
                <a:gd name="T7" fmla="*/ 0 h 6"/>
                <a:gd name="T8" fmla="*/ 3 w 27"/>
                <a:gd name="T9" fmla="*/ 5 h 6"/>
              </a:gdLst>
              <a:ahLst/>
              <a:cxnLst>
                <a:cxn ang="0">
                  <a:pos x="T0" y="T1"/>
                </a:cxn>
                <a:cxn ang="0">
                  <a:pos x="T2" y="T3"/>
                </a:cxn>
                <a:cxn ang="0">
                  <a:pos x="T4" y="T5"/>
                </a:cxn>
                <a:cxn ang="0">
                  <a:pos x="T6" y="T7"/>
                </a:cxn>
                <a:cxn ang="0">
                  <a:pos x="T8" y="T9"/>
                </a:cxn>
              </a:cxnLst>
              <a:rect l="0" t="0" r="r" b="b"/>
              <a:pathLst>
                <a:path w="27" h="6">
                  <a:moveTo>
                    <a:pt x="3" y="5"/>
                  </a:moveTo>
                  <a:cubicBezTo>
                    <a:pt x="10" y="6"/>
                    <a:pt x="17" y="6"/>
                    <a:pt x="24" y="6"/>
                  </a:cubicBezTo>
                  <a:cubicBezTo>
                    <a:pt x="27" y="6"/>
                    <a:pt x="27" y="1"/>
                    <a:pt x="24" y="1"/>
                  </a:cubicBezTo>
                  <a:cubicBezTo>
                    <a:pt x="17" y="1"/>
                    <a:pt x="11"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19" name="Freeform 162"/>
            <p:cNvSpPr/>
            <p:nvPr/>
          </p:nvSpPr>
          <p:spPr bwMode="auto">
            <a:xfrm>
              <a:off x="2393" y="213"/>
              <a:ext cx="102" cy="18"/>
            </a:xfrm>
            <a:custGeom>
              <a:avLst/>
              <a:gdLst>
                <a:gd name="T0" fmla="*/ 2 w 29"/>
                <a:gd name="T1" fmla="*/ 6 h 6"/>
                <a:gd name="T2" fmla="*/ 26 w 29"/>
                <a:gd name="T3" fmla="*/ 5 h 6"/>
                <a:gd name="T4" fmla="*/ 26 w 29"/>
                <a:gd name="T5" fmla="*/ 0 h 6"/>
                <a:gd name="T6" fmla="*/ 2 w 29"/>
                <a:gd name="T7" fmla="*/ 1 h 6"/>
                <a:gd name="T8" fmla="*/ 2 w 29"/>
                <a:gd name="T9" fmla="*/ 6 h 6"/>
              </a:gdLst>
              <a:ahLst/>
              <a:cxnLst>
                <a:cxn ang="0">
                  <a:pos x="T0" y="T1"/>
                </a:cxn>
                <a:cxn ang="0">
                  <a:pos x="T2" y="T3"/>
                </a:cxn>
                <a:cxn ang="0">
                  <a:pos x="T4" y="T5"/>
                </a:cxn>
                <a:cxn ang="0">
                  <a:pos x="T6" y="T7"/>
                </a:cxn>
                <a:cxn ang="0">
                  <a:pos x="T8" y="T9"/>
                </a:cxn>
              </a:cxnLst>
              <a:rect l="0" t="0" r="r" b="b"/>
              <a:pathLst>
                <a:path w="29" h="6">
                  <a:moveTo>
                    <a:pt x="2" y="6"/>
                  </a:moveTo>
                  <a:cubicBezTo>
                    <a:pt x="10" y="5"/>
                    <a:pt x="18" y="5"/>
                    <a:pt x="26" y="5"/>
                  </a:cubicBezTo>
                  <a:cubicBezTo>
                    <a:pt x="29" y="5"/>
                    <a:pt x="29" y="0"/>
                    <a:pt x="26" y="0"/>
                  </a:cubicBezTo>
                  <a:cubicBezTo>
                    <a:pt x="18" y="0"/>
                    <a:pt x="10" y="0"/>
                    <a:pt x="2" y="1"/>
                  </a:cubicBezTo>
                  <a:cubicBezTo>
                    <a:pt x="0" y="2"/>
                    <a:pt x="0" y="6"/>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20" name="Freeform 163"/>
            <p:cNvSpPr/>
            <p:nvPr/>
          </p:nvSpPr>
          <p:spPr bwMode="auto">
            <a:xfrm>
              <a:off x="2231" y="216"/>
              <a:ext cx="116" cy="18"/>
            </a:xfrm>
            <a:custGeom>
              <a:avLst/>
              <a:gdLst>
                <a:gd name="T0" fmla="*/ 3 w 33"/>
                <a:gd name="T1" fmla="*/ 5 h 6"/>
                <a:gd name="T2" fmla="*/ 29 w 33"/>
                <a:gd name="T3" fmla="*/ 6 h 6"/>
                <a:gd name="T4" fmla="*/ 30 w 33"/>
                <a:gd name="T5" fmla="*/ 6 h 6"/>
                <a:gd name="T6" fmla="*/ 30 w 33"/>
                <a:gd name="T7" fmla="*/ 6 h 6"/>
                <a:gd name="T8" fmla="*/ 30 w 33"/>
                <a:gd name="T9" fmla="*/ 1 h 6"/>
                <a:gd name="T10" fmla="*/ 4 w 33"/>
                <a:gd name="T11" fmla="*/ 0 h 6"/>
                <a:gd name="T12" fmla="*/ 3 w 3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3" h="6">
                  <a:moveTo>
                    <a:pt x="3" y="5"/>
                  </a:moveTo>
                  <a:cubicBezTo>
                    <a:pt x="11" y="6"/>
                    <a:pt x="21" y="5"/>
                    <a:pt x="29" y="6"/>
                  </a:cubicBezTo>
                  <a:cubicBezTo>
                    <a:pt x="30" y="6"/>
                    <a:pt x="30" y="6"/>
                    <a:pt x="30" y="6"/>
                  </a:cubicBezTo>
                  <a:cubicBezTo>
                    <a:pt x="30" y="6"/>
                    <a:pt x="30" y="6"/>
                    <a:pt x="30" y="6"/>
                  </a:cubicBezTo>
                  <a:cubicBezTo>
                    <a:pt x="33" y="6"/>
                    <a:pt x="33" y="2"/>
                    <a:pt x="30" y="1"/>
                  </a:cubicBezTo>
                  <a:cubicBezTo>
                    <a:pt x="21" y="1"/>
                    <a:pt x="12"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21" name="Freeform 164"/>
            <p:cNvSpPr/>
            <p:nvPr/>
          </p:nvSpPr>
          <p:spPr bwMode="auto">
            <a:xfrm>
              <a:off x="2100" y="222"/>
              <a:ext cx="103" cy="15"/>
            </a:xfrm>
            <a:custGeom>
              <a:avLst/>
              <a:gdLst>
                <a:gd name="T0" fmla="*/ 3 w 29"/>
                <a:gd name="T1" fmla="*/ 5 h 5"/>
                <a:gd name="T2" fmla="*/ 26 w 29"/>
                <a:gd name="T3" fmla="*/ 5 h 5"/>
                <a:gd name="T4" fmla="*/ 26 w 29"/>
                <a:gd name="T5" fmla="*/ 0 h 5"/>
                <a:gd name="T6" fmla="*/ 3 w 29"/>
                <a:gd name="T7" fmla="*/ 0 h 5"/>
                <a:gd name="T8" fmla="*/ 3 w 29"/>
                <a:gd name="T9" fmla="*/ 5 h 5"/>
              </a:gdLst>
              <a:ahLst/>
              <a:cxnLst>
                <a:cxn ang="0">
                  <a:pos x="T0" y="T1"/>
                </a:cxn>
                <a:cxn ang="0">
                  <a:pos x="T2" y="T3"/>
                </a:cxn>
                <a:cxn ang="0">
                  <a:pos x="T4" y="T5"/>
                </a:cxn>
                <a:cxn ang="0">
                  <a:pos x="T6" y="T7"/>
                </a:cxn>
                <a:cxn ang="0">
                  <a:pos x="T8" y="T9"/>
                </a:cxn>
              </a:cxnLst>
              <a:rect l="0" t="0" r="r" b="b"/>
              <a:pathLst>
                <a:path w="29" h="5">
                  <a:moveTo>
                    <a:pt x="3" y="5"/>
                  </a:moveTo>
                  <a:cubicBezTo>
                    <a:pt x="26" y="5"/>
                    <a:pt x="26" y="5"/>
                    <a:pt x="26" y="5"/>
                  </a:cubicBezTo>
                  <a:cubicBezTo>
                    <a:pt x="29" y="5"/>
                    <a:pt x="29" y="0"/>
                    <a:pt x="26"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22" name="Freeform 165"/>
            <p:cNvSpPr/>
            <p:nvPr/>
          </p:nvSpPr>
          <p:spPr bwMode="auto">
            <a:xfrm>
              <a:off x="1984" y="216"/>
              <a:ext cx="99" cy="24"/>
            </a:xfrm>
            <a:custGeom>
              <a:avLst/>
              <a:gdLst>
                <a:gd name="T0" fmla="*/ 4 w 28"/>
                <a:gd name="T1" fmla="*/ 6 h 8"/>
                <a:gd name="T2" fmla="*/ 24 w 28"/>
                <a:gd name="T3" fmla="*/ 7 h 8"/>
                <a:gd name="T4" fmla="*/ 25 w 28"/>
                <a:gd name="T5" fmla="*/ 3 h 8"/>
                <a:gd name="T6" fmla="*/ 3 w 28"/>
                <a:gd name="T7" fmla="*/ 1 h 8"/>
                <a:gd name="T8" fmla="*/ 4 w 28"/>
                <a:gd name="T9" fmla="*/ 6 h 8"/>
              </a:gdLst>
              <a:ahLst/>
              <a:cxnLst>
                <a:cxn ang="0">
                  <a:pos x="T0" y="T1"/>
                </a:cxn>
                <a:cxn ang="0">
                  <a:pos x="T2" y="T3"/>
                </a:cxn>
                <a:cxn ang="0">
                  <a:pos x="T4" y="T5"/>
                </a:cxn>
                <a:cxn ang="0">
                  <a:pos x="T6" y="T7"/>
                </a:cxn>
                <a:cxn ang="0">
                  <a:pos x="T8" y="T9"/>
                </a:cxn>
              </a:cxnLst>
              <a:rect l="0" t="0" r="r" b="b"/>
              <a:pathLst>
                <a:path w="28" h="8">
                  <a:moveTo>
                    <a:pt x="4" y="6"/>
                  </a:moveTo>
                  <a:cubicBezTo>
                    <a:pt x="11" y="4"/>
                    <a:pt x="17" y="5"/>
                    <a:pt x="24" y="7"/>
                  </a:cubicBezTo>
                  <a:cubicBezTo>
                    <a:pt x="27" y="8"/>
                    <a:pt x="28" y="3"/>
                    <a:pt x="25" y="3"/>
                  </a:cubicBezTo>
                  <a:cubicBezTo>
                    <a:pt x="18" y="0"/>
                    <a:pt x="10" y="0"/>
                    <a:pt x="3" y="1"/>
                  </a:cubicBezTo>
                  <a:cubicBezTo>
                    <a:pt x="0" y="2"/>
                    <a:pt x="1"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23" name="Freeform 166"/>
            <p:cNvSpPr/>
            <p:nvPr/>
          </p:nvSpPr>
          <p:spPr bwMode="auto">
            <a:xfrm>
              <a:off x="1857" y="207"/>
              <a:ext cx="99" cy="18"/>
            </a:xfrm>
            <a:custGeom>
              <a:avLst/>
              <a:gdLst>
                <a:gd name="T0" fmla="*/ 3 w 28"/>
                <a:gd name="T1" fmla="*/ 5 h 6"/>
                <a:gd name="T2" fmla="*/ 25 w 28"/>
                <a:gd name="T3" fmla="*/ 6 h 6"/>
                <a:gd name="T4" fmla="*/ 25 w 28"/>
                <a:gd name="T5" fmla="*/ 1 h 6"/>
                <a:gd name="T6" fmla="*/ 3 w 28"/>
                <a:gd name="T7" fmla="*/ 0 h 6"/>
                <a:gd name="T8" fmla="*/ 3 w 28"/>
                <a:gd name="T9" fmla="*/ 5 h 6"/>
              </a:gdLst>
              <a:ahLst/>
              <a:cxnLst>
                <a:cxn ang="0">
                  <a:pos x="T0" y="T1"/>
                </a:cxn>
                <a:cxn ang="0">
                  <a:pos x="T2" y="T3"/>
                </a:cxn>
                <a:cxn ang="0">
                  <a:pos x="T4" y="T5"/>
                </a:cxn>
                <a:cxn ang="0">
                  <a:pos x="T6" y="T7"/>
                </a:cxn>
                <a:cxn ang="0">
                  <a:pos x="T8" y="T9"/>
                </a:cxn>
              </a:cxnLst>
              <a:rect l="0" t="0" r="r" b="b"/>
              <a:pathLst>
                <a:path w="28" h="6">
                  <a:moveTo>
                    <a:pt x="3" y="5"/>
                  </a:moveTo>
                  <a:cubicBezTo>
                    <a:pt x="10" y="6"/>
                    <a:pt x="17" y="6"/>
                    <a:pt x="25" y="6"/>
                  </a:cubicBezTo>
                  <a:cubicBezTo>
                    <a:pt x="28" y="6"/>
                    <a:pt x="28" y="1"/>
                    <a:pt x="25" y="1"/>
                  </a:cubicBezTo>
                  <a:cubicBezTo>
                    <a:pt x="17" y="1"/>
                    <a:pt x="10" y="1"/>
                    <a:pt x="3" y="0"/>
                  </a:cubicBezTo>
                  <a:cubicBezTo>
                    <a:pt x="0"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24" name="Freeform 167"/>
            <p:cNvSpPr/>
            <p:nvPr/>
          </p:nvSpPr>
          <p:spPr bwMode="auto">
            <a:xfrm>
              <a:off x="1723" y="213"/>
              <a:ext cx="109" cy="21"/>
            </a:xfrm>
            <a:custGeom>
              <a:avLst/>
              <a:gdLst>
                <a:gd name="T0" fmla="*/ 4 w 31"/>
                <a:gd name="T1" fmla="*/ 7 h 7"/>
                <a:gd name="T2" fmla="*/ 28 w 31"/>
                <a:gd name="T3" fmla="*/ 5 h 7"/>
                <a:gd name="T4" fmla="*/ 28 w 31"/>
                <a:gd name="T5" fmla="*/ 0 h 7"/>
                <a:gd name="T6" fmla="*/ 3 w 31"/>
                <a:gd name="T7" fmla="*/ 2 h 7"/>
                <a:gd name="T8" fmla="*/ 4 w 31"/>
                <a:gd name="T9" fmla="*/ 7 h 7"/>
              </a:gdLst>
              <a:ahLst/>
              <a:cxnLst>
                <a:cxn ang="0">
                  <a:pos x="T0" y="T1"/>
                </a:cxn>
                <a:cxn ang="0">
                  <a:pos x="T2" y="T3"/>
                </a:cxn>
                <a:cxn ang="0">
                  <a:pos x="T4" y="T5"/>
                </a:cxn>
                <a:cxn ang="0">
                  <a:pos x="T6" y="T7"/>
                </a:cxn>
                <a:cxn ang="0">
                  <a:pos x="T8" y="T9"/>
                </a:cxn>
              </a:cxnLst>
              <a:rect l="0" t="0" r="r" b="b"/>
              <a:pathLst>
                <a:path w="31" h="7">
                  <a:moveTo>
                    <a:pt x="4" y="7"/>
                  </a:moveTo>
                  <a:cubicBezTo>
                    <a:pt x="12" y="5"/>
                    <a:pt x="20" y="5"/>
                    <a:pt x="28" y="5"/>
                  </a:cubicBezTo>
                  <a:cubicBezTo>
                    <a:pt x="31" y="5"/>
                    <a:pt x="31" y="0"/>
                    <a:pt x="28" y="0"/>
                  </a:cubicBezTo>
                  <a:cubicBezTo>
                    <a:pt x="20" y="0"/>
                    <a:pt x="11"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25" name="Freeform 168"/>
            <p:cNvSpPr/>
            <p:nvPr/>
          </p:nvSpPr>
          <p:spPr bwMode="auto">
            <a:xfrm>
              <a:off x="1592" y="210"/>
              <a:ext cx="103" cy="21"/>
            </a:xfrm>
            <a:custGeom>
              <a:avLst/>
              <a:gdLst>
                <a:gd name="T0" fmla="*/ 3 w 29"/>
                <a:gd name="T1" fmla="*/ 5 h 7"/>
                <a:gd name="T2" fmla="*/ 26 w 29"/>
                <a:gd name="T3" fmla="*/ 6 h 7"/>
                <a:gd name="T4" fmla="*/ 26 w 29"/>
                <a:gd name="T5" fmla="*/ 1 h 7"/>
                <a:gd name="T6" fmla="*/ 3 w 29"/>
                <a:gd name="T7" fmla="*/ 0 h 7"/>
                <a:gd name="T8" fmla="*/ 3 w 29"/>
                <a:gd name="T9" fmla="*/ 5 h 7"/>
              </a:gdLst>
              <a:ahLst/>
              <a:cxnLst>
                <a:cxn ang="0">
                  <a:pos x="T0" y="T1"/>
                </a:cxn>
                <a:cxn ang="0">
                  <a:pos x="T2" y="T3"/>
                </a:cxn>
                <a:cxn ang="0">
                  <a:pos x="T4" y="T5"/>
                </a:cxn>
                <a:cxn ang="0">
                  <a:pos x="T6" y="T7"/>
                </a:cxn>
                <a:cxn ang="0">
                  <a:pos x="T8" y="T9"/>
                </a:cxn>
              </a:cxnLst>
              <a:rect l="0" t="0" r="r" b="b"/>
              <a:pathLst>
                <a:path w="29" h="7">
                  <a:moveTo>
                    <a:pt x="3" y="5"/>
                  </a:moveTo>
                  <a:cubicBezTo>
                    <a:pt x="11" y="5"/>
                    <a:pt x="18" y="7"/>
                    <a:pt x="26" y="6"/>
                  </a:cubicBezTo>
                  <a:cubicBezTo>
                    <a:pt x="29" y="6"/>
                    <a:pt x="29" y="1"/>
                    <a:pt x="26" y="1"/>
                  </a:cubicBezTo>
                  <a:cubicBezTo>
                    <a:pt x="18" y="2"/>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26" name="Freeform 169"/>
            <p:cNvSpPr/>
            <p:nvPr/>
          </p:nvSpPr>
          <p:spPr bwMode="auto">
            <a:xfrm>
              <a:off x="1444" y="210"/>
              <a:ext cx="103" cy="18"/>
            </a:xfrm>
            <a:custGeom>
              <a:avLst/>
              <a:gdLst>
                <a:gd name="T0" fmla="*/ 3 w 29"/>
                <a:gd name="T1" fmla="*/ 6 h 6"/>
                <a:gd name="T2" fmla="*/ 26 w 29"/>
                <a:gd name="T3" fmla="*/ 5 h 6"/>
                <a:gd name="T4" fmla="*/ 26 w 29"/>
                <a:gd name="T5" fmla="*/ 0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0" y="6"/>
                    <a:pt x="18" y="6"/>
                    <a:pt x="26" y="5"/>
                  </a:cubicBezTo>
                  <a:cubicBezTo>
                    <a:pt x="29" y="4"/>
                    <a:pt x="29" y="0"/>
                    <a:pt x="26" y="0"/>
                  </a:cubicBezTo>
                  <a:cubicBezTo>
                    <a:pt x="18"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27" name="Freeform 170"/>
            <p:cNvSpPr/>
            <p:nvPr/>
          </p:nvSpPr>
          <p:spPr bwMode="auto">
            <a:xfrm>
              <a:off x="1296" y="207"/>
              <a:ext cx="88" cy="18"/>
            </a:xfrm>
            <a:custGeom>
              <a:avLst/>
              <a:gdLst>
                <a:gd name="T0" fmla="*/ 2 w 25"/>
                <a:gd name="T1" fmla="*/ 5 h 6"/>
                <a:gd name="T2" fmla="*/ 21 w 25"/>
                <a:gd name="T3" fmla="*/ 6 h 6"/>
                <a:gd name="T4" fmla="*/ 22 w 25"/>
                <a:gd name="T5" fmla="*/ 1 h 6"/>
                <a:gd name="T6" fmla="*/ 2 w 25"/>
                <a:gd name="T7" fmla="*/ 0 h 6"/>
                <a:gd name="T8" fmla="*/ 2 w 25"/>
                <a:gd name="T9" fmla="*/ 5 h 6"/>
              </a:gdLst>
              <a:ahLst/>
              <a:cxnLst>
                <a:cxn ang="0">
                  <a:pos x="T0" y="T1"/>
                </a:cxn>
                <a:cxn ang="0">
                  <a:pos x="T2" y="T3"/>
                </a:cxn>
                <a:cxn ang="0">
                  <a:pos x="T4" y="T5"/>
                </a:cxn>
                <a:cxn ang="0">
                  <a:pos x="T6" y="T7"/>
                </a:cxn>
                <a:cxn ang="0">
                  <a:pos x="T8" y="T9"/>
                </a:cxn>
              </a:cxnLst>
              <a:rect l="0" t="0" r="r" b="b"/>
              <a:pathLst>
                <a:path w="25" h="6">
                  <a:moveTo>
                    <a:pt x="2" y="5"/>
                  </a:moveTo>
                  <a:cubicBezTo>
                    <a:pt x="9" y="5"/>
                    <a:pt x="15" y="5"/>
                    <a:pt x="21" y="6"/>
                  </a:cubicBezTo>
                  <a:cubicBezTo>
                    <a:pt x="24" y="6"/>
                    <a:pt x="25" y="2"/>
                    <a:pt x="22" y="1"/>
                  </a:cubicBezTo>
                  <a:cubicBezTo>
                    <a:pt x="16" y="0"/>
                    <a:pt x="9" y="0"/>
                    <a:pt x="2" y="0"/>
                  </a:cubicBezTo>
                  <a:cubicBezTo>
                    <a:pt x="0" y="0"/>
                    <a:pt x="0" y="5"/>
                    <a:pt x="2"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28" name="Freeform 171"/>
            <p:cNvSpPr/>
            <p:nvPr/>
          </p:nvSpPr>
          <p:spPr bwMode="auto">
            <a:xfrm>
              <a:off x="1155" y="204"/>
              <a:ext cx="102" cy="18"/>
            </a:xfrm>
            <a:custGeom>
              <a:avLst/>
              <a:gdLst>
                <a:gd name="T0" fmla="*/ 3 w 29"/>
                <a:gd name="T1" fmla="*/ 6 h 6"/>
                <a:gd name="T2" fmla="*/ 26 w 29"/>
                <a:gd name="T3" fmla="*/ 6 h 6"/>
                <a:gd name="T4" fmla="*/ 26 w 29"/>
                <a:gd name="T5" fmla="*/ 1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1" y="6"/>
                    <a:pt x="18" y="5"/>
                    <a:pt x="26" y="6"/>
                  </a:cubicBezTo>
                  <a:cubicBezTo>
                    <a:pt x="29" y="6"/>
                    <a:pt x="28" y="2"/>
                    <a:pt x="26" y="1"/>
                  </a:cubicBezTo>
                  <a:cubicBezTo>
                    <a:pt x="18" y="0"/>
                    <a:pt x="11" y="1"/>
                    <a:pt x="3" y="1"/>
                  </a:cubicBezTo>
                  <a:cubicBezTo>
                    <a:pt x="1"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29" name="Freeform 172"/>
            <p:cNvSpPr/>
            <p:nvPr/>
          </p:nvSpPr>
          <p:spPr bwMode="auto">
            <a:xfrm>
              <a:off x="1046" y="201"/>
              <a:ext cx="91" cy="24"/>
            </a:xfrm>
            <a:custGeom>
              <a:avLst/>
              <a:gdLst>
                <a:gd name="T0" fmla="*/ 4 w 26"/>
                <a:gd name="T1" fmla="*/ 7 h 8"/>
                <a:gd name="T2" fmla="*/ 22 w 26"/>
                <a:gd name="T3" fmla="*/ 7 h 8"/>
                <a:gd name="T4" fmla="*/ 23 w 26"/>
                <a:gd name="T5" fmla="*/ 2 h 8"/>
                <a:gd name="T6" fmla="*/ 3 w 26"/>
                <a:gd name="T7" fmla="*/ 2 h 8"/>
                <a:gd name="T8" fmla="*/ 4 w 26"/>
                <a:gd name="T9" fmla="*/ 7 h 8"/>
              </a:gdLst>
              <a:ahLst/>
              <a:cxnLst>
                <a:cxn ang="0">
                  <a:pos x="T0" y="T1"/>
                </a:cxn>
                <a:cxn ang="0">
                  <a:pos x="T2" y="T3"/>
                </a:cxn>
                <a:cxn ang="0">
                  <a:pos x="T4" y="T5"/>
                </a:cxn>
                <a:cxn ang="0">
                  <a:pos x="T6" y="T7"/>
                </a:cxn>
                <a:cxn ang="0">
                  <a:pos x="T8" y="T9"/>
                </a:cxn>
              </a:cxnLst>
              <a:rect l="0" t="0" r="r" b="b"/>
              <a:pathLst>
                <a:path w="26" h="8">
                  <a:moveTo>
                    <a:pt x="4" y="7"/>
                  </a:moveTo>
                  <a:cubicBezTo>
                    <a:pt x="10" y="6"/>
                    <a:pt x="17" y="5"/>
                    <a:pt x="22" y="7"/>
                  </a:cubicBezTo>
                  <a:cubicBezTo>
                    <a:pt x="25" y="8"/>
                    <a:pt x="26" y="3"/>
                    <a:pt x="23" y="2"/>
                  </a:cubicBezTo>
                  <a:cubicBezTo>
                    <a:pt x="17" y="0"/>
                    <a:pt x="10" y="1"/>
                    <a:pt x="3" y="2"/>
                  </a:cubicBezTo>
                  <a:cubicBezTo>
                    <a:pt x="0" y="3"/>
                    <a:pt x="2"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30" name="Freeform 173"/>
            <p:cNvSpPr/>
            <p:nvPr/>
          </p:nvSpPr>
          <p:spPr bwMode="auto">
            <a:xfrm>
              <a:off x="894" y="204"/>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5"/>
                    <a:pt x="27" y="6"/>
                  </a:cubicBezTo>
                  <a:cubicBezTo>
                    <a:pt x="30" y="6"/>
                    <a:pt x="30" y="2"/>
                    <a:pt x="27" y="1"/>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31" name="Freeform 174"/>
            <p:cNvSpPr/>
            <p:nvPr/>
          </p:nvSpPr>
          <p:spPr bwMode="auto">
            <a:xfrm>
              <a:off x="756" y="201"/>
              <a:ext cx="106" cy="24"/>
            </a:xfrm>
            <a:custGeom>
              <a:avLst/>
              <a:gdLst>
                <a:gd name="T0" fmla="*/ 3 w 30"/>
                <a:gd name="T1" fmla="*/ 6 h 8"/>
                <a:gd name="T2" fmla="*/ 27 w 30"/>
                <a:gd name="T3" fmla="*/ 7 h 8"/>
                <a:gd name="T4" fmla="*/ 27 w 30"/>
                <a:gd name="T5" fmla="*/ 2 h 8"/>
                <a:gd name="T6" fmla="*/ 4 w 30"/>
                <a:gd name="T7" fmla="*/ 1 h 8"/>
                <a:gd name="T8" fmla="*/ 3 w 30"/>
                <a:gd name="T9" fmla="*/ 6 h 8"/>
              </a:gdLst>
              <a:ahLst/>
              <a:cxnLst>
                <a:cxn ang="0">
                  <a:pos x="T0" y="T1"/>
                </a:cxn>
                <a:cxn ang="0">
                  <a:pos x="T2" y="T3"/>
                </a:cxn>
                <a:cxn ang="0">
                  <a:pos x="T4" y="T5"/>
                </a:cxn>
                <a:cxn ang="0">
                  <a:pos x="T6" y="T7"/>
                </a:cxn>
                <a:cxn ang="0">
                  <a:pos x="T8" y="T9"/>
                </a:cxn>
              </a:cxnLst>
              <a:rect l="0" t="0" r="r" b="b"/>
              <a:pathLst>
                <a:path w="30" h="8">
                  <a:moveTo>
                    <a:pt x="3" y="6"/>
                  </a:moveTo>
                  <a:cubicBezTo>
                    <a:pt x="11" y="8"/>
                    <a:pt x="19" y="7"/>
                    <a:pt x="27" y="7"/>
                  </a:cubicBezTo>
                  <a:cubicBezTo>
                    <a:pt x="30" y="7"/>
                    <a:pt x="30" y="2"/>
                    <a:pt x="27" y="2"/>
                  </a:cubicBezTo>
                  <a:cubicBezTo>
                    <a:pt x="19" y="2"/>
                    <a:pt x="12" y="3"/>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32" name="Freeform 175"/>
            <p:cNvSpPr/>
            <p:nvPr/>
          </p:nvSpPr>
          <p:spPr bwMode="auto">
            <a:xfrm>
              <a:off x="629" y="201"/>
              <a:ext cx="92" cy="18"/>
            </a:xfrm>
            <a:custGeom>
              <a:avLst/>
              <a:gdLst>
                <a:gd name="T0" fmla="*/ 3 w 26"/>
                <a:gd name="T1" fmla="*/ 5 h 6"/>
                <a:gd name="T2" fmla="*/ 22 w 26"/>
                <a:gd name="T3" fmla="*/ 6 h 6"/>
                <a:gd name="T4" fmla="*/ 23 w 26"/>
                <a:gd name="T5" fmla="*/ 1 h 6"/>
                <a:gd name="T6" fmla="*/ 3 w 26"/>
                <a:gd name="T7" fmla="*/ 0 h 6"/>
                <a:gd name="T8" fmla="*/ 3 w 26"/>
                <a:gd name="T9" fmla="*/ 5 h 6"/>
              </a:gdLst>
              <a:ahLst/>
              <a:cxnLst>
                <a:cxn ang="0">
                  <a:pos x="T0" y="T1"/>
                </a:cxn>
                <a:cxn ang="0">
                  <a:pos x="T2" y="T3"/>
                </a:cxn>
                <a:cxn ang="0">
                  <a:pos x="T4" y="T5"/>
                </a:cxn>
                <a:cxn ang="0">
                  <a:pos x="T6" y="T7"/>
                </a:cxn>
                <a:cxn ang="0">
                  <a:pos x="T8" y="T9"/>
                </a:cxn>
              </a:cxnLst>
              <a:rect l="0" t="0" r="r" b="b"/>
              <a:pathLst>
                <a:path w="26" h="6">
                  <a:moveTo>
                    <a:pt x="3" y="5"/>
                  </a:moveTo>
                  <a:cubicBezTo>
                    <a:pt x="9" y="5"/>
                    <a:pt x="16" y="5"/>
                    <a:pt x="22" y="6"/>
                  </a:cubicBezTo>
                  <a:cubicBezTo>
                    <a:pt x="25" y="6"/>
                    <a:pt x="26" y="2"/>
                    <a:pt x="23" y="1"/>
                  </a:cubicBezTo>
                  <a:cubicBezTo>
                    <a:pt x="17" y="0"/>
                    <a:pt x="10"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33" name="Freeform 176"/>
            <p:cNvSpPr/>
            <p:nvPr/>
          </p:nvSpPr>
          <p:spPr bwMode="auto">
            <a:xfrm>
              <a:off x="488" y="195"/>
              <a:ext cx="113" cy="27"/>
            </a:xfrm>
            <a:custGeom>
              <a:avLst/>
              <a:gdLst>
                <a:gd name="T0" fmla="*/ 4 w 32"/>
                <a:gd name="T1" fmla="*/ 8 h 9"/>
                <a:gd name="T2" fmla="*/ 29 w 32"/>
                <a:gd name="T3" fmla="*/ 7 h 9"/>
                <a:gd name="T4" fmla="*/ 29 w 32"/>
                <a:gd name="T5" fmla="*/ 2 h 9"/>
                <a:gd name="T6" fmla="*/ 3 w 32"/>
                <a:gd name="T7" fmla="*/ 3 h 9"/>
                <a:gd name="T8" fmla="*/ 4 w 32"/>
                <a:gd name="T9" fmla="*/ 8 h 9"/>
              </a:gdLst>
              <a:ahLst/>
              <a:cxnLst>
                <a:cxn ang="0">
                  <a:pos x="T0" y="T1"/>
                </a:cxn>
                <a:cxn ang="0">
                  <a:pos x="T2" y="T3"/>
                </a:cxn>
                <a:cxn ang="0">
                  <a:pos x="T4" y="T5"/>
                </a:cxn>
                <a:cxn ang="0">
                  <a:pos x="T6" y="T7"/>
                </a:cxn>
                <a:cxn ang="0">
                  <a:pos x="T8" y="T9"/>
                </a:cxn>
              </a:cxnLst>
              <a:rect l="0" t="0" r="r" b="b"/>
              <a:pathLst>
                <a:path w="32" h="9">
                  <a:moveTo>
                    <a:pt x="4" y="8"/>
                  </a:moveTo>
                  <a:cubicBezTo>
                    <a:pt x="12" y="5"/>
                    <a:pt x="21" y="7"/>
                    <a:pt x="29" y="7"/>
                  </a:cubicBezTo>
                  <a:cubicBezTo>
                    <a:pt x="32" y="7"/>
                    <a:pt x="32" y="2"/>
                    <a:pt x="29" y="2"/>
                  </a:cubicBezTo>
                  <a:cubicBezTo>
                    <a:pt x="21" y="2"/>
                    <a:pt x="11" y="0"/>
                    <a:pt x="3" y="3"/>
                  </a:cubicBezTo>
                  <a:cubicBezTo>
                    <a:pt x="0" y="4"/>
                    <a:pt x="2" y="9"/>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34" name="Freeform 177"/>
            <p:cNvSpPr/>
            <p:nvPr/>
          </p:nvSpPr>
          <p:spPr bwMode="auto">
            <a:xfrm>
              <a:off x="368" y="204"/>
              <a:ext cx="96" cy="18"/>
            </a:xfrm>
            <a:custGeom>
              <a:avLst/>
              <a:gdLst>
                <a:gd name="T0" fmla="*/ 5 w 27"/>
                <a:gd name="T1" fmla="*/ 6 h 6"/>
                <a:gd name="T2" fmla="*/ 24 w 27"/>
                <a:gd name="T3" fmla="*/ 5 h 6"/>
                <a:gd name="T4" fmla="*/ 24 w 27"/>
                <a:gd name="T5" fmla="*/ 0 h 6"/>
                <a:gd name="T6" fmla="*/ 3 w 27"/>
                <a:gd name="T7" fmla="*/ 1 h 6"/>
                <a:gd name="T8" fmla="*/ 5 w 27"/>
                <a:gd name="T9" fmla="*/ 6 h 6"/>
              </a:gdLst>
              <a:ahLst/>
              <a:cxnLst>
                <a:cxn ang="0">
                  <a:pos x="T0" y="T1"/>
                </a:cxn>
                <a:cxn ang="0">
                  <a:pos x="T2" y="T3"/>
                </a:cxn>
                <a:cxn ang="0">
                  <a:pos x="T4" y="T5"/>
                </a:cxn>
                <a:cxn ang="0">
                  <a:pos x="T6" y="T7"/>
                </a:cxn>
                <a:cxn ang="0">
                  <a:pos x="T8" y="T9"/>
                </a:cxn>
              </a:cxnLst>
              <a:rect l="0" t="0" r="r" b="b"/>
              <a:pathLst>
                <a:path w="27" h="6">
                  <a:moveTo>
                    <a:pt x="5" y="6"/>
                  </a:moveTo>
                  <a:cubicBezTo>
                    <a:pt x="11" y="5"/>
                    <a:pt x="18" y="5"/>
                    <a:pt x="24" y="5"/>
                  </a:cubicBezTo>
                  <a:cubicBezTo>
                    <a:pt x="27" y="5"/>
                    <a:pt x="27" y="0"/>
                    <a:pt x="24" y="0"/>
                  </a:cubicBezTo>
                  <a:cubicBezTo>
                    <a:pt x="17" y="0"/>
                    <a:pt x="10" y="0"/>
                    <a:pt x="3" y="1"/>
                  </a:cubicBezTo>
                  <a:cubicBezTo>
                    <a:pt x="0" y="2"/>
                    <a:pt x="2" y="6"/>
                    <a:pt x="5"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35" name="Freeform 178"/>
            <p:cNvSpPr/>
            <p:nvPr/>
          </p:nvSpPr>
          <p:spPr bwMode="auto">
            <a:xfrm>
              <a:off x="256" y="201"/>
              <a:ext cx="105"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grpSp>
      <p:pic>
        <p:nvPicPr>
          <p:cNvPr id="2097164" name="图片 212"/>
          <p:cNvPicPr>
            <a:picLocks noChangeAspect="1"/>
          </p:cNvPicPr>
          <p:nvPr/>
        </p:nvPicPr>
        <p:blipFill rotWithShape="1">
          <a:blip r:embed="rId3"/>
          <a:srcRect t="47438" r="7491"/>
          <a:stretch>
            <a:fillRect/>
          </a:stretch>
        </p:blipFill>
        <p:spPr>
          <a:xfrm flipH="1">
            <a:off x="-1" y="-1"/>
            <a:ext cx="2162470" cy="1423007"/>
          </a:xfrm>
          <a:prstGeom prst="rect">
            <a:avLst/>
          </a:prstGeom>
        </p:spPr>
      </p:pic>
      <p:sp>
        <p:nvSpPr>
          <p:cNvPr id="1050436" name="TextBox 1050435"/>
          <p:cNvSpPr txBox="1"/>
          <p:nvPr/>
        </p:nvSpPr>
        <p:spPr>
          <a:xfrm>
            <a:off x="1077088" y="514385"/>
            <a:ext cx="9121032" cy="929640"/>
          </a:xfrm>
          <a:prstGeom prst="rect">
            <a:avLst/>
          </a:prstGeom>
        </p:spPr>
        <p:txBody>
          <a:bodyPr wrap="square" rtlCol="0">
            <a:spAutoFit/>
          </a:bodyPr>
          <a:lstStyle/>
          <a:p>
            <a:r>
              <a:rPr lang="ru-RU" sz="2800">
                <a:solidFill>
                  <a:srgbClr val="000000"/>
                </a:solidFill>
              </a:rPr>
              <a:t>Agar kuzatuv natijalari yozma shaklda tahlil qilinsa, quyidagi shaklda rasmiylashtirish mumkin:</a:t>
            </a:r>
          </a:p>
        </p:txBody>
      </p:sp>
      <p:sp>
        <p:nvSpPr>
          <p:cNvPr id="1050437" name="TextBox 1050436"/>
          <p:cNvSpPr txBox="1"/>
          <p:nvPr/>
        </p:nvSpPr>
        <p:spPr>
          <a:xfrm>
            <a:off x="223689" y="3851265"/>
            <a:ext cx="4572000" cy="332741"/>
          </a:xfrm>
          <a:prstGeom prst="rect">
            <a:avLst/>
          </a:prstGeom>
        </p:spPr>
        <p:txBody>
          <a:bodyPr wrap="square" rtlCol="0">
            <a:spAutoFit/>
          </a:bodyPr>
          <a:lstStyle/>
          <a:p>
            <a:r>
              <a:rPr lang="ru-RU" sz="1600">
                <a:solidFill>
                  <a:srgbClr val="000000"/>
                </a:solidFill>
              </a:rPr>
              <a:t>1. Darsning mavzusi va sanasi.</a:t>
            </a:r>
            <a:endParaRPr lang="ru-RU" sz="2800">
              <a:solidFill>
                <a:srgbClr val="000000"/>
              </a:solidFill>
            </a:endParaRPr>
          </a:p>
        </p:txBody>
      </p:sp>
      <p:sp>
        <p:nvSpPr>
          <p:cNvPr id="1050438" name="TextBox 1050437"/>
          <p:cNvSpPr txBox="1"/>
          <p:nvPr/>
        </p:nvSpPr>
        <p:spPr>
          <a:xfrm>
            <a:off x="1092067" y="2530338"/>
            <a:ext cx="4572000" cy="574040"/>
          </a:xfrm>
          <a:prstGeom prst="rect">
            <a:avLst/>
          </a:prstGeom>
        </p:spPr>
        <p:txBody>
          <a:bodyPr wrap="square" rtlCol="0">
            <a:spAutoFit/>
          </a:bodyPr>
          <a:lstStyle/>
          <a:p>
            <a:r>
              <a:rPr lang="ru-RU" sz="1600">
                <a:solidFill>
                  <a:srgbClr val="000000"/>
                </a:solidFill>
              </a:rPr>
              <a:t>2. Kuzatilgan jihatlar (yuqoridagi bandlar asosida).</a:t>
            </a:r>
            <a:endParaRPr lang="ru-RU" sz="2800">
              <a:solidFill>
                <a:srgbClr val="000000"/>
              </a:solidFill>
            </a:endParaRPr>
          </a:p>
        </p:txBody>
      </p:sp>
      <p:sp>
        <p:nvSpPr>
          <p:cNvPr id="1050439" name="TextBox 1050438"/>
          <p:cNvSpPr txBox="1"/>
          <p:nvPr/>
        </p:nvSpPr>
        <p:spPr>
          <a:xfrm>
            <a:off x="5669794" y="2312795"/>
            <a:ext cx="4572000" cy="358140"/>
          </a:xfrm>
          <a:prstGeom prst="rect">
            <a:avLst/>
          </a:prstGeom>
        </p:spPr>
        <p:txBody>
          <a:bodyPr wrap="square" rtlCol="0">
            <a:spAutoFit/>
          </a:bodyPr>
          <a:lstStyle/>
          <a:p>
            <a:r>
              <a:rPr lang="ru-RU" sz="1800">
                <a:solidFill>
                  <a:srgbClr val="000000"/>
                </a:solidFill>
              </a:rPr>
              <a:t>3. Ijobiy tomonlar va kamchiliklar.</a:t>
            </a:r>
            <a:endParaRPr lang="ru-RU" sz="2800">
              <a:solidFill>
                <a:srgbClr val="000000"/>
              </a:solidFill>
            </a:endParaRPr>
          </a:p>
        </p:txBody>
      </p:sp>
      <p:sp>
        <p:nvSpPr>
          <p:cNvPr id="1050440" name="TextBox 1050439"/>
          <p:cNvSpPr txBox="1"/>
          <p:nvPr/>
        </p:nvSpPr>
        <p:spPr>
          <a:xfrm>
            <a:off x="8599337" y="3548821"/>
            <a:ext cx="4572000" cy="332741"/>
          </a:xfrm>
          <a:prstGeom prst="rect">
            <a:avLst/>
          </a:prstGeom>
        </p:spPr>
        <p:txBody>
          <a:bodyPr wrap="square" rtlCol="0">
            <a:spAutoFit/>
          </a:bodyPr>
          <a:lstStyle/>
          <a:p>
            <a:r>
              <a:rPr lang="ru-RU" sz="1600">
                <a:solidFill>
                  <a:srgbClr val="000000"/>
                </a:solidFill>
              </a:rPr>
              <a:t>4. Tavsiyalar.</a:t>
            </a:r>
            <a:endParaRPr lang="ru-RU" sz="2800">
              <a:solidFill>
                <a:srgbClr val="000000"/>
              </a:solidFill>
            </a:endParaRPr>
          </a:p>
        </p:txBody>
      </p:sp>
      <p:sp>
        <p:nvSpPr>
          <p:cNvPr id="1050441" name="TextBox 1050440"/>
          <p:cNvSpPr txBox="1"/>
          <p:nvPr/>
        </p:nvSpPr>
        <p:spPr>
          <a:xfrm>
            <a:off x="6633061" y="5656136"/>
            <a:ext cx="4572000" cy="815340"/>
          </a:xfrm>
          <a:prstGeom prst="rect">
            <a:avLst/>
          </a:prstGeom>
        </p:spPr>
        <p:txBody>
          <a:bodyPr wrap="square" rtlCol="0">
            <a:spAutoFit/>
          </a:bodyPr>
          <a:lstStyle/>
          <a:p>
            <a:r>
              <a:rPr lang="ru-RU" sz="1600">
                <a:solidFill>
                  <a:srgbClr val="000000"/>
                </a:solidFill>
              </a:rPr>
              <a:t>Sizga kuzatish metodikasi yoki yozma tahlil namunasi kerak bo‘lsa, aniqlik kiritishingiz mumkin.</a:t>
            </a:r>
            <a:endParaRPr lang="ru-RU" sz="2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800"/>
                                        <p:tgtEl>
                                          <p:spTgt spid="81"/>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1050258"/>
                                        </p:tgtEl>
                                        <p:attrNameLst>
                                          <p:attrName>style.visibility</p:attrName>
                                        </p:attrNameLst>
                                      </p:cBhvr>
                                      <p:to>
                                        <p:strVal val="visible"/>
                                      </p:to>
                                    </p:set>
                                    <p:animEffect transition="in" filter="fade">
                                      <p:cBhvr>
                                        <p:cTn id="11" dur="500"/>
                                        <p:tgtEl>
                                          <p:spTgt spid="1050258"/>
                                        </p:tgtEl>
                                      </p:cBhvr>
                                    </p:animEffect>
                                  </p:childTnLst>
                                </p:cTn>
                              </p:par>
                            </p:childTnLst>
                          </p:cTn>
                        </p:par>
                        <p:par>
                          <p:cTn id="12" fill="hold">
                            <p:stCondLst>
                              <p:cond delay="1600"/>
                            </p:stCondLst>
                            <p:childTnLst>
                              <p:par>
                                <p:cTn id="13" presetID="10" presetClass="entr" presetSubtype="0" fill="hold" grpId="0" nodeType="afterEffect">
                                  <p:stCondLst>
                                    <p:cond delay="0"/>
                                  </p:stCondLst>
                                  <p:childTnLst>
                                    <p:set>
                                      <p:cBhvr>
                                        <p:cTn id="14" dur="1" fill="hold">
                                          <p:stCondLst>
                                            <p:cond delay="0"/>
                                          </p:stCondLst>
                                        </p:cTn>
                                        <p:tgtEl>
                                          <p:spTgt spid="1050259"/>
                                        </p:tgtEl>
                                        <p:attrNameLst>
                                          <p:attrName>style.visibility</p:attrName>
                                        </p:attrNameLst>
                                      </p:cBhvr>
                                      <p:to>
                                        <p:strVal val="visible"/>
                                      </p:to>
                                    </p:set>
                                    <p:animEffect transition="in" filter="fade">
                                      <p:cBhvr>
                                        <p:cTn id="15" dur="500"/>
                                        <p:tgtEl>
                                          <p:spTgt spid="1050259"/>
                                        </p:tgtEl>
                                      </p:cBhvr>
                                    </p:animEffect>
                                  </p:childTnLst>
                                </p:cTn>
                              </p:par>
                            </p:childTnLst>
                          </p:cTn>
                        </p:par>
                        <p:par>
                          <p:cTn id="16" fill="hold">
                            <p:stCondLst>
                              <p:cond delay="2100"/>
                            </p:stCondLst>
                            <p:childTnLst>
                              <p:par>
                                <p:cTn id="17" presetID="10" presetClass="entr" presetSubtype="0" fill="hold" grpId="0" nodeType="afterEffect">
                                  <p:stCondLst>
                                    <p:cond delay="0"/>
                                  </p:stCondLst>
                                  <p:childTnLst>
                                    <p:set>
                                      <p:cBhvr>
                                        <p:cTn id="18" dur="1" fill="hold">
                                          <p:stCondLst>
                                            <p:cond delay="0"/>
                                          </p:stCondLst>
                                        </p:cTn>
                                        <p:tgtEl>
                                          <p:spTgt spid="1050260"/>
                                        </p:tgtEl>
                                        <p:attrNameLst>
                                          <p:attrName>style.visibility</p:attrName>
                                        </p:attrNameLst>
                                      </p:cBhvr>
                                      <p:to>
                                        <p:strVal val="visible"/>
                                      </p:to>
                                    </p:set>
                                    <p:animEffect transition="in" filter="fade">
                                      <p:cBhvr>
                                        <p:cTn id="19" dur="500"/>
                                        <p:tgtEl>
                                          <p:spTgt spid="1050260"/>
                                        </p:tgtEl>
                                      </p:cBhvr>
                                    </p:animEffect>
                                  </p:childTnLst>
                                </p:cTn>
                              </p:par>
                            </p:childTnLst>
                          </p:cTn>
                        </p:par>
                        <p:par>
                          <p:cTn id="20" fill="hold">
                            <p:stCondLst>
                              <p:cond delay="2600"/>
                            </p:stCondLst>
                            <p:childTnLst>
                              <p:par>
                                <p:cTn id="21" presetID="10" presetClass="entr" presetSubtype="0" fill="hold" grpId="0" nodeType="afterEffect">
                                  <p:stCondLst>
                                    <p:cond delay="0"/>
                                  </p:stCondLst>
                                  <p:childTnLst>
                                    <p:set>
                                      <p:cBhvr>
                                        <p:cTn id="22" dur="1" fill="hold">
                                          <p:stCondLst>
                                            <p:cond delay="0"/>
                                          </p:stCondLst>
                                        </p:cTn>
                                        <p:tgtEl>
                                          <p:spTgt spid="1050261"/>
                                        </p:tgtEl>
                                        <p:attrNameLst>
                                          <p:attrName>style.visibility</p:attrName>
                                        </p:attrNameLst>
                                      </p:cBhvr>
                                      <p:to>
                                        <p:strVal val="visible"/>
                                      </p:to>
                                    </p:set>
                                    <p:animEffect transition="in" filter="fade">
                                      <p:cBhvr>
                                        <p:cTn id="23" dur="500"/>
                                        <p:tgtEl>
                                          <p:spTgt spid="1050261"/>
                                        </p:tgtEl>
                                      </p:cBhvr>
                                    </p:animEffect>
                                  </p:childTnLst>
                                </p:cTn>
                              </p:par>
                              <p:par>
                                <p:cTn id="24" presetID="22" presetClass="entr" presetSubtype="2" fill="hold" grpId="0" nodeType="withEffect">
                                  <p:stCondLst>
                                    <p:cond delay="500"/>
                                  </p:stCondLst>
                                  <p:childTnLst>
                                    <p:set>
                                      <p:cBhvr>
                                        <p:cTn id="25" dur="1" fill="hold">
                                          <p:stCondLst>
                                            <p:cond delay="0"/>
                                          </p:stCondLst>
                                        </p:cTn>
                                        <p:tgtEl>
                                          <p:spTgt spid="1050255"/>
                                        </p:tgtEl>
                                        <p:attrNameLst>
                                          <p:attrName>style.visibility</p:attrName>
                                        </p:attrNameLst>
                                      </p:cBhvr>
                                      <p:to>
                                        <p:strVal val="visible"/>
                                      </p:to>
                                    </p:set>
                                    <p:animEffect transition="in" filter="wipe(right)">
                                      <p:cBhvr>
                                        <p:cTn id="26" dur="500"/>
                                        <p:tgtEl>
                                          <p:spTgt spid="1050255"/>
                                        </p:tgtEl>
                                      </p:cBhvr>
                                    </p:animEffect>
                                  </p:childTnLst>
                                </p:cTn>
                              </p:par>
                              <p:par>
                                <p:cTn id="27" presetID="22" presetClass="entr" presetSubtype="4" fill="hold" grpId="0" nodeType="withEffect">
                                  <p:stCondLst>
                                    <p:cond delay="500"/>
                                  </p:stCondLst>
                                  <p:childTnLst>
                                    <p:set>
                                      <p:cBhvr>
                                        <p:cTn id="28" dur="1" fill="hold">
                                          <p:stCondLst>
                                            <p:cond delay="0"/>
                                          </p:stCondLst>
                                        </p:cTn>
                                        <p:tgtEl>
                                          <p:spTgt spid="1050257"/>
                                        </p:tgtEl>
                                        <p:attrNameLst>
                                          <p:attrName>style.visibility</p:attrName>
                                        </p:attrNameLst>
                                      </p:cBhvr>
                                      <p:to>
                                        <p:strVal val="visible"/>
                                      </p:to>
                                    </p:set>
                                    <p:animEffect transition="in" filter="wipe(down)">
                                      <p:cBhvr>
                                        <p:cTn id="29" dur="500"/>
                                        <p:tgtEl>
                                          <p:spTgt spid="1050257"/>
                                        </p:tgtEl>
                                      </p:cBhvr>
                                    </p:animEffect>
                                  </p:childTnLst>
                                </p:cTn>
                              </p:par>
                              <p:par>
                                <p:cTn id="30" presetID="22" presetClass="entr" presetSubtype="4" fill="hold" grpId="0" nodeType="withEffect">
                                  <p:stCondLst>
                                    <p:cond delay="500"/>
                                  </p:stCondLst>
                                  <p:childTnLst>
                                    <p:set>
                                      <p:cBhvr>
                                        <p:cTn id="31" dur="1" fill="hold">
                                          <p:stCondLst>
                                            <p:cond delay="0"/>
                                          </p:stCondLst>
                                        </p:cTn>
                                        <p:tgtEl>
                                          <p:spTgt spid="1050256"/>
                                        </p:tgtEl>
                                        <p:attrNameLst>
                                          <p:attrName>style.visibility</p:attrName>
                                        </p:attrNameLst>
                                      </p:cBhvr>
                                      <p:to>
                                        <p:strVal val="visible"/>
                                      </p:to>
                                    </p:set>
                                    <p:animEffect transition="in" filter="wipe(down)">
                                      <p:cBhvr>
                                        <p:cTn id="32" dur="500"/>
                                        <p:tgtEl>
                                          <p:spTgt spid="1050256"/>
                                        </p:tgtEl>
                                      </p:cBhvr>
                                    </p:animEffect>
                                  </p:childTnLst>
                                </p:cTn>
                              </p:par>
                              <p:par>
                                <p:cTn id="33" presetID="22" presetClass="entr" presetSubtype="8" fill="hold" grpId="0" nodeType="withEffect">
                                  <p:stCondLst>
                                    <p:cond delay="500"/>
                                  </p:stCondLst>
                                  <p:childTnLst>
                                    <p:set>
                                      <p:cBhvr>
                                        <p:cTn id="34" dur="1" fill="hold">
                                          <p:stCondLst>
                                            <p:cond delay="0"/>
                                          </p:stCondLst>
                                        </p:cTn>
                                        <p:tgtEl>
                                          <p:spTgt spid="1050254"/>
                                        </p:tgtEl>
                                        <p:attrNameLst>
                                          <p:attrName>style.visibility</p:attrName>
                                        </p:attrNameLst>
                                      </p:cBhvr>
                                      <p:to>
                                        <p:strVal val="visible"/>
                                      </p:to>
                                    </p:set>
                                    <p:animEffect transition="in" filter="wipe(left)">
                                      <p:cBhvr>
                                        <p:cTn id="35" dur="500"/>
                                        <p:tgtEl>
                                          <p:spTgt spid="1050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254" grpId="0" animBg="1"/>
      <p:bldP spid="1050255" grpId="0" animBg="1"/>
      <p:bldP spid="1050256" grpId="0" animBg="1"/>
      <p:bldP spid="1050257" grpId="0" animBg="1"/>
      <p:bldP spid="1050258" grpId="0" animBg="1"/>
      <p:bldP spid="1050259" grpId="0" animBg="1"/>
      <p:bldP spid="1050260" grpId="0" animBg="1"/>
      <p:bldP spid="10502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up 4"/>
          <p:cNvGrpSpPr>
            <a:grpSpLocks noChangeAspect="1"/>
          </p:cNvGrpSpPr>
          <p:nvPr/>
        </p:nvGrpSpPr>
        <p:grpSpPr bwMode="auto">
          <a:xfrm>
            <a:off x="166668" y="191589"/>
            <a:ext cx="11844464" cy="6500428"/>
            <a:chOff x="206" y="189"/>
            <a:chExt cx="7270" cy="3947"/>
          </a:xfrm>
        </p:grpSpPr>
        <p:sp>
          <p:nvSpPr>
            <p:cNvPr id="1050445" name="Freeform 5"/>
            <p:cNvSpPr/>
            <p:nvPr/>
          </p:nvSpPr>
          <p:spPr bwMode="auto">
            <a:xfrm>
              <a:off x="210" y="189"/>
              <a:ext cx="24" cy="62"/>
            </a:xfrm>
            <a:custGeom>
              <a:avLst/>
              <a:gdLst>
                <a:gd name="T0" fmla="*/ 6 w 7"/>
                <a:gd name="T1" fmla="*/ 14 h 21"/>
                <a:gd name="T2" fmla="*/ 6 w 7"/>
                <a:gd name="T3" fmla="*/ 14 h 21"/>
                <a:gd name="T4" fmla="*/ 5 w 7"/>
                <a:gd name="T5" fmla="*/ 3 h 21"/>
                <a:gd name="T6" fmla="*/ 0 w 7"/>
                <a:gd name="T7" fmla="*/ 3 h 21"/>
                <a:gd name="T8" fmla="*/ 1 w 7"/>
                <a:gd name="T9" fmla="*/ 18 h 21"/>
                <a:gd name="T10" fmla="*/ 5 w 7"/>
                <a:gd name="T11" fmla="*/ 20 h 21"/>
                <a:gd name="T12" fmla="*/ 7 w 7"/>
                <a:gd name="T13" fmla="*/ 17 h 21"/>
                <a:gd name="T14" fmla="*/ 6 w 7"/>
                <a:gd name="T15" fmla="*/ 14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1">
                  <a:moveTo>
                    <a:pt x="6" y="14"/>
                  </a:moveTo>
                  <a:cubicBezTo>
                    <a:pt x="6" y="14"/>
                    <a:pt x="6" y="14"/>
                    <a:pt x="6" y="14"/>
                  </a:cubicBezTo>
                  <a:cubicBezTo>
                    <a:pt x="6" y="10"/>
                    <a:pt x="5" y="7"/>
                    <a:pt x="5" y="3"/>
                  </a:cubicBezTo>
                  <a:cubicBezTo>
                    <a:pt x="5" y="0"/>
                    <a:pt x="0" y="0"/>
                    <a:pt x="0" y="3"/>
                  </a:cubicBezTo>
                  <a:cubicBezTo>
                    <a:pt x="0" y="8"/>
                    <a:pt x="1" y="13"/>
                    <a:pt x="1" y="18"/>
                  </a:cubicBezTo>
                  <a:cubicBezTo>
                    <a:pt x="1" y="19"/>
                    <a:pt x="3" y="21"/>
                    <a:pt x="5" y="20"/>
                  </a:cubicBezTo>
                  <a:cubicBezTo>
                    <a:pt x="6" y="19"/>
                    <a:pt x="6" y="18"/>
                    <a:pt x="7" y="17"/>
                  </a:cubicBezTo>
                  <a:cubicBezTo>
                    <a:pt x="7" y="16"/>
                    <a:pt x="6" y="15"/>
                    <a:pt x="6" y="1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46" name="Freeform 6"/>
            <p:cNvSpPr/>
            <p:nvPr/>
          </p:nvSpPr>
          <p:spPr bwMode="auto">
            <a:xfrm>
              <a:off x="217" y="266"/>
              <a:ext cx="21" cy="66"/>
            </a:xfrm>
            <a:custGeom>
              <a:avLst/>
              <a:gdLst>
                <a:gd name="T0" fmla="*/ 5 w 6"/>
                <a:gd name="T1" fmla="*/ 3 h 22"/>
                <a:gd name="T2" fmla="*/ 1 w 6"/>
                <a:gd name="T3" fmla="*/ 3 h 22"/>
                <a:gd name="T4" fmla="*/ 2 w 6"/>
                <a:gd name="T5" fmla="*/ 19 h 22"/>
                <a:gd name="T6" fmla="*/ 6 w 6"/>
                <a:gd name="T7" fmla="*/ 19 h 22"/>
                <a:gd name="T8" fmla="*/ 5 w 6"/>
                <a:gd name="T9" fmla="*/ 3 h 22"/>
              </a:gdLst>
              <a:ahLst/>
              <a:cxnLst>
                <a:cxn ang="0">
                  <a:pos x="T0" y="T1"/>
                </a:cxn>
                <a:cxn ang="0">
                  <a:pos x="T2" y="T3"/>
                </a:cxn>
                <a:cxn ang="0">
                  <a:pos x="T4" y="T5"/>
                </a:cxn>
                <a:cxn ang="0">
                  <a:pos x="T6" y="T7"/>
                </a:cxn>
                <a:cxn ang="0">
                  <a:pos x="T8" y="T9"/>
                </a:cxn>
              </a:cxnLst>
              <a:rect l="0" t="0" r="r" b="b"/>
              <a:pathLst>
                <a:path w="6" h="22">
                  <a:moveTo>
                    <a:pt x="5" y="3"/>
                  </a:moveTo>
                  <a:cubicBezTo>
                    <a:pt x="5" y="0"/>
                    <a:pt x="0" y="0"/>
                    <a:pt x="1" y="3"/>
                  </a:cubicBezTo>
                  <a:cubicBezTo>
                    <a:pt x="1" y="9"/>
                    <a:pt x="1" y="14"/>
                    <a:pt x="2" y="19"/>
                  </a:cubicBezTo>
                  <a:cubicBezTo>
                    <a:pt x="2" y="22"/>
                    <a:pt x="6" y="22"/>
                    <a:pt x="6" y="19"/>
                  </a:cubicBezTo>
                  <a:cubicBezTo>
                    <a:pt x="6" y="14"/>
                    <a:pt x="5" y="9"/>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47" name="Freeform 7"/>
            <p:cNvSpPr/>
            <p:nvPr/>
          </p:nvSpPr>
          <p:spPr bwMode="auto">
            <a:xfrm>
              <a:off x="220" y="355"/>
              <a:ext cx="18" cy="60"/>
            </a:xfrm>
            <a:custGeom>
              <a:avLst/>
              <a:gdLst>
                <a:gd name="T0" fmla="*/ 5 w 5"/>
                <a:gd name="T1" fmla="*/ 15 h 20"/>
                <a:gd name="T2" fmla="*/ 5 w 5"/>
                <a:gd name="T3" fmla="*/ 14 h 20"/>
                <a:gd name="T4" fmla="*/ 5 w 5"/>
                <a:gd name="T5" fmla="*/ 10 h 20"/>
                <a:gd name="T6" fmla="*/ 5 w 5"/>
                <a:gd name="T7" fmla="*/ 5 h 20"/>
                <a:gd name="T8" fmla="*/ 5 w 5"/>
                <a:gd name="T9" fmla="*/ 4 h 20"/>
                <a:gd name="T10" fmla="*/ 5 w 5"/>
                <a:gd name="T11" fmla="*/ 3 h 20"/>
                <a:gd name="T12" fmla="*/ 5 w 5"/>
                <a:gd name="T13" fmla="*/ 3 h 20"/>
                <a:gd name="T14" fmla="*/ 5 w 5"/>
                <a:gd name="T15" fmla="*/ 2 h 20"/>
                <a:gd name="T16" fmla="*/ 1 w 5"/>
                <a:gd name="T17" fmla="*/ 2 h 20"/>
                <a:gd name="T18" fmla="*/ 0 w 5"/>
                <a:gd name="T19" fmla="*/ 13 h 20"/>
                <a:gd name="T20" fmla="*/ 1 w 5"/>
                <a:gd name="T21" fmla="*/ 18 h 20"/>
                <a:gd name="T22" fmla="*/ 5 w 5"/>
                <a:gd name="T23" fmla="*/ 17 h 20"/>
                <a:gd name="T24" fmla="*/ 5 w 5"/>
                <a:gd name="T2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0">
                  <a:moveTo>
                    <a:pt x="5" y="15"/>
                  </a:moveTo>
                  <a:cubicBezTo>
                    <a:pt x="5" y="15"/>
                    <a:pt x="5" y="15"/>
                    <a:pt x="5" y="14"/>
                  </a:cubicBezTo>
                  <a:cubicBezTo>
                    <a:pt x="5" y="13"/>
                    <a:pt x="5" y="11"/>
                    <a:pt x="5" y="10"/>
                  </a:cubicBezTo>
                  <a:cubicBezTo>
                    <a:pt x="5" y="8"/>
                    <a:pt x="5" y="7"/>
                    <a:pt x="5" y="5"/>
                  </a:cubicBezTo>
                  <a:cubicBezTo>
                    <a:pt x="5" y="5"/>
                    <a:pt x="5" y="4"/>
                    <a:pt x="5" y="4"/>
                  </a:cubicBezTo>
                  <a:cubicBezTo>
                    <a:pt x="5" y="3"/>
                    <a:pt x="5" y="2"/>
                    <a:pt x="5" y="3"/>
                  </a:cubicBezTo>
                  <a:cubicBezTo>
                    <a:pt x="5" y="3"/>
                    <a:pt x="5" y="3"/>
                    <a:pt x="5" y="3"/>
                  </a:cubicBezTo>
                  <a:cubicBezTo>
                    <a:pt x="5" y="2"/>
                    <a:pt x="5" y="2"/>
                    <a:pt x="5" y="2"/>
                  </a:cubicBezTo>
                  <a:cubicBezTo>
                    <a:pt x="4" y="0"/>
                    <a:pt x="1" y="0"/>
                    <a:pt x="1" y="2"/>
                  </a:cubicBezTo>
                  <a:cubicBezTo>
                    <a:pt x="0" y="6"/>
                    <a:pt x="0" y="10"/>
                    <a:pt x="0" y="13"/>
                  </a:cubicBezTo>
                  <a:cubicBezTo>
                    <a:pt x="0" y="15"/>
                    <a:pt x="0" y="17"/>
                    <a:pt x="1" y="18"/>
                  </a:cubicBezTo>
                  <a:cubicBezTo>
                    <a:pt x="2" y="20"/>
                    <a:pt x="4" y="19"/>
                    <a:pt x="5" y="17"/>
                  </a:cubicBezTo>
                  <a:cubicBezTo>
                    <a:pt x="5" y="16"/>
                    <a:pt x="5" y="16"/>
                    <a:pt x="5" y="1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48" name="Freeform 8"/>
            <p:cNvSpPr/>
            <p:nvPr/>
          </p:nvSpPr>
          <p:spPr bwMode="auto">
            <a:xfrm>
              <a:off x="224" y="429"/>
              <a:ext cx="14" cy="69"/>
            </a:xfrm>
            <a:custGeom>
              <a:avLst/>
              <a:gdLst>
                <a:gd name="T0" fmla="*/ 0 w 4"/>
                <a:gd name="T1" fmla="*/ 3 h 23"/>
                <a:gd name="T2" fmla="*/ 0 w 4"/>
                <a:gd name="T3" fmla="*/ 20 h 23"/>
                <a:gd name="T4" fmla="*/ 4 w 4"/>
                <a:gd name="T5" fmla="*/ 20 h 23"/>
                <a:gd name="T6" fmla="*/ 4 w 4"/>
                <a:gd name="T7" fmla="*/ 3 h 23"/>
                <a:gd name="T8" fmla="*/ 0 w 4"/>
                <a:gd name="T9" fmla="*/ 3 h 23"/>
              </a:gdLst>
              <a:ahLst/>
              <a:cxnLst>
                <a:cxn ang="0">
                  <a:pos x="T0" y="T1"/>
                </a:cxn>
                <a:cxn ang="0">
                  <a:pos x="T2" y="T3"/>
                </a:cxn>
                <a:cxn ang="0">
                  <a:pos x="T4" y="T5"/>
                </a:cxn>
                <a:cxn ang="0">
                  <a:pos x="T6" y="T7"/>
                </a:cxn>
                <a:cxn ang="0">
                  <a:pos x="T8" y="T9"/>
                </a:cxn>
              </a:cxnLst>
              <a:rect l="0" t="0" r="r" b="b"/>
              <a:pathLst>
                <a:path w="4" h="23">
                  <a:moveTo>
                    <a:pt x="0" y="3"/>
                  </a:moveTo>
                  <a:cubicBezTo>
                    <a:pt x="0" y="20"/>
                    <a:pt x="0" y="20"/>
                    <a:pt x="0" y="20"/>
                  </a:cubicBezTo>
                  <a:cubicBezTo>
                    <a:pt x="0" y="23"/>
                    <a:pt x="4" y="23"/>
                    <a:pt x="4" y="20"/>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49" name="Freeform 9"/>
            <p:cNvSpPr/>
            <p:nvPr/>
          </p:nvSpPr>
          <p:spPr bwMode="auto">
            <a:xfrm>
              <a:off x="220" y="524"/>
              <a:ext cx="14" cy="57"/>
            </a:xfrm>
            <a:custGeom>
              <a:avLst/>
              <a:gdLst>
                <a:gd name="T0" fmla="*/ 0 w 4"/>
                <a:gd name="T1" fmla="*/ 3 h 19"/>
                <a:gd name="T2" fmla="*/ 0 w 4"/>
                <a:gd name="T3" fmla="*/ 16 h 19"/>
                <a:gd name="T4" fmla="*/ 4 w 4"/>
                <a:gd name="T5" fmla="*/ 16 h 19"/>
                <a:gd name="T6" fmla="*/ 4 w 4"/>
                <a:gd name="T7" fmla="*/ 3 h 19"/>
                <a:gd name="T8" fmla="*/ 0 w 4"/>
                <a:gd name="T9" fmla="*/ 3 h 19"/>
              </a:gdLst>
              <a:ahLst/>
              <a:cxnLst>
                <a:cxn ang="0">
                  <a:pos x="T0" y="T1"/>
                </a:cxn>
                <a:cxn ang="0">
                  <a:pos x="T2" y="T3"/>
                </a:cxn>
                <a:cxn ang="0">
                  <a:pos x="T4" y="T5"/>
                </a:cxn>
                <a:cxn ang="0">
                  <a:pos x="T6" y="T7"/>
                </a:cxn>
                <a:cxn ang="0">
                  <a:pos x="T8" y="T9"/>
                </a:cxn>
              </a:cxnLst>
              <a:rect l="0" t="0" r="r" b="b"/>
              <a:pathLst>
                <a:path w="4" h="19">
                  <a:moveTo>
                    <a:pt x="0" y="3"/>
                  </a:moveTo>
                  <a:cubicBezTo>
                    <a:pt x="0" y="16"/>
                    <a:pt x="0" y="16"/>
                    <a:pt x="0" y="16"/>
                  </a:cubicBezTo>
                  <a:cubicBezTo>
                    <a:pt x="0" y="19"/>
                    <a:pt x="4" y="19"/>
                    <a:pt x="4" y="16"/>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50" name="Freeform 10"/>
            <p:cNvSpPr/>
            <p:nvPr/>
          </p:nvSpPr>
          <p:spPr bwMode="auto">
            <a:xfrm>
              <a:off x="220" y="605"/>
              <a:ext cx="14" cy="65"/>
            </a:xfrm>
            <a:custGeom>
              <a:avLst/>
              <a:gdLst>
                <a:gd name="T0" fmla="*/ 0 w 4"/>
                <a:gd name="T1" fmla="*/ 3 h 22"/>
                <a:gd name="T2" fmla="*/ 0 w 4"/>
                <a:gd name="T3" fmla="*/ 19 h 22"/>
                <a:gd name="T4" fmla="*/ 4 w 4"/>
                <a:gd name="T5" fmla="*/ 19 h 22"/>
                <a:gd name="T6" fmla="*/ 4 w 4"/>
                <a:gd name="T7" fmla="*/ 3 h 22"/>
                <a:gd name="T8" fmla="*/ 0 w 4"/>
                <a:gd name="T9" fmla="*/ 3 h 22"/>
              </a:gdLst>
              <a:ahLst/>
              <a:cxnLst>
                <a:cxn ang="0">
                  <a:pos x="T0" y="T1"/>
                </a:cxn>
                <a:cxn ang="0">
                  <a:pos x="T2" y="T3"/>
                </a:cxn>
                <a:cxn ang="0">
                  <a:pos x="T4" y="T5"/>
                </a:cxn>
                <a:cxn ang="0">
                  <a:pos x="T6" y="T7"/>
                </a:cxn>
                <a:cxn ang="0">
                  <a:pos x="T8" y="T9"/>
                </a:cxn>
              </a:cxnLst>
              <a:rect l="0" t="0" r="r" b="b"/>
              <a:pathLst>
                <a:path w="4" h="22">
                  <a:moveTo>
                    <a:pt x="0" y="3"/>
                  </a:moveTo>
                  <a:cubicBezTo>
                    <a:pt x="0" y="19"/>
                    <a:pt x="0" y="19"/>
                    <a:pt x="0" y="19"/>
                  </a:cubicBezTo>
                  <a:cubicBezTo>
                    <a:pt x="0" y="22"/>
                    <a:pt x="4" y="22"/>
                    <a:pt x="4" y="19"/>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51" name="Freeform 11"/>
            <p:cNvSpPr/>
            <p:nvPr/>
          </p:nvSpPr>
          <p:spPr bwMode="auto">
            <a:xfrm>
              <a:off x="213" y="688"/>
              <a:ext cx="28" cy="80"/>
            </a:xfrm>
            <a:custGeom>
              <a:avLst/>
              <a:gdLst>
                <a:gd name="T0" fmla="*/ 5 w 8"/>
                <a:gd name="T1" fmla="*/ 3 h 27"/>
                <a:gd name="T2" fmla="*/ 1 w 8"/>
                <a:gd name="T3" fmla="*/ 4 h 27"/>
                <a:gd name="T4" fmla="*/ 3 w 8"/>
                <a:gd name="T5" fmla="*/ 24 h 27"/>
                <a:gd name="T6" fmla="*/ 7 w 8"/>
                <a:gd name="T7" fmla="*/ 23 h 27"/>
                <a:gd name="T8" fmla="*/ 5 w 8"/>
                <a:gd name="T9" fmla="*/ 3 h 27"/>
              </a:gdLst>
              <a:ahLst/>
              <a:cxnLst>
                <a:cxn ang="0">
                  <a:pos x="T0" y="T1"/>
                </a:cxn>
                <a:cxn ang="0">
                  <a:pos x="T2" y="T3"/>
                </a:cxn>
                <a:cxn ang="0">
                  <a:pos x="T4" y="T5"/>
                </a:cxn>
                <a:cxn ang="0">
                  <a:pos x="T6" y="T7"/>
                </a:cxn>
                <a:cxn ang="0">
                  <a:pos x="T8" y="T9"/>
                </a:cxn>
              </a:cxnLst>
              <a:rect l="0" t="0" r="r" b="b"/>
              <a:pathLst>
                <a:path w="8" h="27">
                  <a:moveTo>
                    <a:pt x="5" y="3"/>
                  </a:moveTo>
                  <a:cubicBezTo>
                    <a:pt x="5" y="0"/>
                    <a:pt x="0" y="1"/>
                    <a:pt x="1" y="4"/>
                  </a:cubicBezTo>
                  <a:cubicBezTo>
                    <a:pt x="2" y="11"/>
                    <a:pt x="1" y="18"/>
                    <a:pt x="3" y="24"/>
                  </a:cubicBezTo>
                  <a:cubicBezTo>
                    <a:pt x="3" y="27"/>
                    <a:pt x="8" y="26"/>
                    <a:pt x="7" y="23"/>
                  </a:cubicBezTo>
                  <a:cubicBezTo>
                    <a:pt x="6" y="16"/>
                    <a:pt x="6" y="10"/>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52" name="Freeform 12"/>
            <p:cNvSpPr/>
            <p:nvPr/>
          </p:nvSpPr>
          <p:spPr bwMode="auto">
            <a:xfrm>
              <a:off x="213" y="792"/>
              <a:ext cx="28" cy="74"/>
            </a:xfrm>
            <a:custGeom>
              <a:avLst/>
              <a:gdLst>
                <a:gd name="T0" fmla="*/ 3 w 8"/>
                <a:gd name="T1" fmla="*/ 3 h 25"/>
                <a:gd name="T2" fmla="*/ 1 w 8"/>
                <a:gd name="T3" fmla="*/ 21 h 25"/>
                <a:gd name="T4" fmla="*/ 5 w 8"/>
                <a:gd name="T5" fmla="*/ 22 h 25"/>
                <a:gd name="T6" fmla="*/ 7 w 8"/>
                <a:gd name="T7" fmla="*/ 4 h 25"/>
                <a:gd name="T8" fmla="*/ 3 w 8"/>
                <a:gd name="T9" fmla="*/ 3 h 25"/>
              </a:gdLst>
              <a:ahLst/>
              <a:cxnLst>
                <a:cxn ang="0">
                  <a:pos x="T0" y="T1"/>
                </a:cxn>
                <a:cxn ang="0">
                  <a:pos x="T2" y="T3"/>
                </a:cxn>
                <a:cxn ang="0">
                  <a:pos x="T4" y="T5"/>
                </a:cxn>
                <a:cxn ang="0">
                  <a:pos x="T6" y="T7"/>
                </a:cxn>
                <a:cxn ang="0">
                  <a:pos x="T8" y="T9"/>
                </a:cxn>
              </a:cxnLst>
              <a:rect l="0" t="0" r="r" b="b"/>
              <a:pathLst>
                <a:path w="8" h="25">
                  <a:moveTo>
                    <a:pt x="3" y="3"/>
                  </a:moveTo>
                  <a:cubicBezTo>
                    <a:pt x="2" y="9"/>
                    <a:pt x="2" y="15"/>
                    <a:pt x="1" y="21"/>
                  </a:cubicBezTo>
                  <a:cubicBezTo>
                    <a:pt x="0" y="24"/>
                    <a:pt x="4" y="25"/>
                    <a:pt x="5" y="22"/>
                  </a:cubicBezTo>
                  <a:cubicBezTo>
                    <a:pt x="6" y="16"/>
                    <a:pt x="6" y="10"/>
                    <a:pt x="7" y="4"/>
                  </a:cubicBezTo>
                  <a:cubicBezTo>
                    <a:pt x="8" y="1"/>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53" name="Freeform 13"/>
            <p:cNvSpPr/>
            <p:nvPr/>
          </p:nvSpPr>
          <p:spPr bwMode="auto">
            <a:xfrm>
              <a:off x="213" y="887"/>
              <a:ext cx="21" cy="74"/>
            </a:xfrm>
            <a:custGeom>
              <a:avLst/>
              <a:gdLst>
                <a:gd name="T0" fmla="*/ 2 w 6"/>
                <a:gd name="T1" fmla="*/ 3 h 25"/>
                <a:gd name="T2" fmla="*/ 0 w 6"/>
                <a:gd name="T3" fmla="*/ 22 h 25"/>
                <a:gd name="T4" fmla="*/ 5 w 6"/>
                <a:gd name="T5" fmla="*/ 22 h 25"/>
                <a:gd name="T6" fmla="*/ 6 w 6"/>
                <a:gd name="T7" fmla="*/ 3 h 25"/>
                <a:gd name="T8" fmla="*/ 2 w 6"/>
                <a:gd name="T9" fmla="*/ 3 h 25"/>
              </a:gdLst>
              <a:ahLst/>
              <a:cxnLst>
                <a:cxn ang="0">
                  <a:pos x="T0" y="T1"/>
                </a:cxn>
                <a:cxn ang="0">
                  <a:pos x="T2" y="T3"/>
                </a:cxn>
                <a:cxn ang="0">
                  <a:pos x="T4" y="T5"/>
                </a:cxn>
                <a:cxn ang="0">
                  <a:pos x="T6" y="T7"/>
                </a:cxn>
                <a:cxn ang="0">
                  <a:pos x="T8" y="T9"/>
                </a:cxn>
              </a:cxnLst>
              <a:rect l="0" t="0" r="r" b="b"/>
              <a:pathLst>
                <a:path w="6" h="25">
                  <a:moveTo>
                    <a:pt x="2" y="3"/>
                  </a:moveTo>
                  <a:cubicBezTo>
                    <a:pt x="1" y="9"/>
                    <a:pt x="1" y="16"/>
                    <a:pt x="0" y="22"/>
                  </a:cubicBezTo>
                  <a:cubicBezTo>
                    <a:pt x="0" y="25"/>
                    <a:pt x="5" y="25"/>
                    <a:pt x="5" y="22"/>
                  </a:cubicBezTo>
                  <a:cubicBezTo>
                    <a:pt x="5" y="16"/>
                    <a:pt x="6" y="9"/>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54" name="Freeform 14"/>
            <p:cNvSpPr/>
            <p:nvPr/>
          </p:nvSpPr>
          <p:spPr bwMode="auto">
            <a:xfrm>
              <a:off x="213" y="981"/>
              <a:ext cx="25" cy="75"/>
            </a:xfrm>
            <a:custGeom>
              <a:avLst/>
              <a:gdLst>
                <a:gd name="T0" fmla="*/ 3 w 7"/>
                <a:gd name="T1" fmla="*/ 3 h 25"/>
                <a:gd name="T2" fmla="*/ 2 w 7"/>
                <a:gd name="T3" fmla="*/ 13 h 25"/>
                <a:gd name="T4" fmla="*/ 2 w 7"/>
                <a:gd name="T5" fmla="*/ 18 h 25"/>
                <a:gd name="T6" fmla="*/ 2 w 7"/>
                <a:gd name="T7" fmla="*/ 20 h 25"/>
                <a:gd name="T8" fmla="*/ 2 w 7"/>
                <a:gd name="T9" fmla="*/ 20 h 25"/>
                <a:gd name="T10" fmla="*/ 5 w 7"/>
                <a:gd name="T11" fmla="*/ 24 h 25"/>
                <a:gd name="T12" fmla="*/ 7 w 7"/>
                <a:gd name="T13" fmla="*/ 16 h 25"/>
                <a:gd name="T14" fmla="*/ 7 w 7"/>
                <a:gd name="T15" fmla="*/ 3 h 25"/>
                <a:gd name="T16" fmla="*/ 3 w 7"/>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3" y="3"/>
                  </a:moveTo>
                  <a:cubicBezTo>
                    <a:pt x="3" y="6"/>
                    <a:pt x="3" y="9"/>
                    <a:pt x="2" y="13"/>
                  </a:cubicBezTo>
                  <a:cubicBezTo>
                    <a:pt x="2" y="14"/>
                    <a:pt x="2" y="16"/>
                    <a:pt x="2" y="18"/>
                  </a:cubicBezTo>
                  <a:cubicBezTo>
                    <a:pt x="2" y="19"/>
                    <a:pt x="2" y="19"/>
                    <a:pt x="2" y="20"/>
                  </a:cubicBezTo>
                  <a:cubicBezTo>
                    <a:pt x="2" y="20"/>
                    <a:pt x="2" y="20"/>
                    <a:pt x="2" y="20"/>
                  </a:cubicBezTo>
                  <a:cubicBezTo>
                    <a:pt x="0" y="22"/>
                    <a:pt x="3" y="25"/>
                    <a:pt x="5" y="24"/>
                  </a:cubicBezTo>
                  <a:cubicBezTo>
                    <a:pt x="7" y="23"/>
                    <a:pt x="7" y="18"/>
                    <a:pt x="7" y="16"/>
                  </a:cubicBezTo>
                  <a:cubicBezTo>
                    <a:pt x="7" y="12"/>
                    <a:pt x="7" y="7"/>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55" name="Freeform 15"/>
            <p:cNvSpPr/>
            <p:nvPr/>
          </p:nvSpPr>
          <p:spPr bwMode="auto">
            <a:xfrm>
              <a:off x="206" y="1079"/>
              <a:ext cx="28" cy="75"/>
            </a:xfrm>
            <a:custGeom>
              <a:avLst/>
              <a:gdLst>
                <a:gd name="T0" fmla="*/ 7 w 8"/>
                <a:gd name="T1" fmla="*/ 18 h 25"/>
                <a:gd name="T2" fmla="*/ 6 w 8"/>
                <a:gd name="T3" fmla="*/ 10 h 25"/>
                <a:gd name="T4" fmla="*/ 6 w 8"/>
                <a:gd name="T5" fmla="*/ 6 h 25"/>
                <a:gd name="T6" fmla="*/ 6 w 8"/>
                <a:gd name="T7" fmla="*/ 5 h 25"/>
                <a:gd name="T8" fmla="*/ 2 w 8"/>
                <a:gd name="T9" fmla="*/ 2 h 25"/>
                <a:gd name="T10" fmla="*/ 2 w 8"/>
                <a:gd name="T11" fmla="*/ 12 h 25"/>
                <a:gd name="T12" fmla="*/ 2 w 8"/>
                <a:gd name="T13" fmla="*/ 18 h 25"/>
                <a:gd name="T14" fmla="*/ 3 w 8"/>
                <a:gd name="T15" fmla="*/ 19 h 25"/>
                <a:gd name="T16" fmla="*/ 2 w 8"/>
                <a:gd name="T17" fmla="*/ 23 h 25"/>
                <a:gd name="T18" fmla="*/ 6 w 8"/>
                <a:gd name="T19" fmla="*/ 24 h 25"/>
                <a:gd name="T20" fmla="*/ 7 w 8"/>
                <a:gd name="T2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25">
                  <a:moveTo>
                    <a:pt x="7" y="18"/>
                  </a:moveTo>
                  <a:cubicBezTo>
                    <a:pt x="7" y="15"/>
                    <a:pt x="7" y="13"/>
                    <a:pt x="6" y="10"/>
                  </a:cubicBezTo>
                  <a:cubicBezTo>
                    <a:pt x="6" y="8"/>
                    <a:pt x="6" y="7"/>
                    <a:pt x="6" y="6"/>
                  </a:cubicBezTo>
                  <a:cubicBezTo>
                    <a:pt x="6" y="5"/>
                    <a:pt x="6" y="4"/>
                    <a:pt x="6" y="5"/>
                  </a:cubicBezTo>
                  <a:cubicBezTo>
                    <a:pt x="7" y="2"/>
                    <a:pt x="3" y="0"/>
                    <a:pt x="2" y="2"/>
                  </a:cubicBezTo>
                  <a:cubicBezTo>
                    <a:pt x="0" y="5"/>
                    <a:pt x="2" y="9"/>
                    <a:pt x="2" y="12"/>
                  </a:cubicBezTo>
                  <a:cubicBezTo>
                    <a:pt x="2" y="14"/>
                    <a:pt x="2" y="16"/>
                    <a:pt x="2" y="18"/>
                  </a:cubicBezTo>
                  <a:cubicBezTo>
                    <a:pt x="3" y="18"/>
                    <a:pt x="3" y="19"/>
                    <a:pt x="3" y="19"/>
                  </a:cubicBezTo>
                  <a:cubicBezTo>
                    <a:pt x="2" y="20"/>
                    <a:pt x="1" y="21"/>
                    <a:pt x="2" y="23"/>
                  </a:cubicBezTo>
                  <a:cubicBezTo>
                    <a:pt x="3" y="24"/>
                    <a:pt x="5" y="25"/>
                    <a:pt x="6" y="24"/>
                  </a:cubicBezTo>
                  <a:cubicBezTo>
                    <a:pt x="8" y="22"/>
                    <a:pt x="7" y="20"/>
                    <a:pt x="7" y="1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56" name="Freeform 16"/>
            <p:cNvSpPr/>
            <p:nvPr/>
          </p:nvSpPr>
          <p:spPr bwMode="auto">
            <a:xfrm>
              <a:off x="213" y="1189"/>
              <a:ext cx="28" cy="101"/>
            </a:xfrm>
            <a:custGeom>
              <a:avLst/>
              <a:gdLst>
                <a:gd name="T0" fmla="*/ 7 w 8"/>
                <a:gd name="T1" fmla="*/ 30 h 34"/>
                <a:gd name="T2" fmla="*/ 6 w 8"/>
                <a:gd name="T3" fmla="*/ 3 h 34"/>
                <a:gd name="T4" fmla="*/ 2 w 8"/>
                <a:gd name="T5" fmla="*/ 3 h 34"/>
                <a:gd name="T6" fmla="*/ 2 w 8"/>
                <a:gd name="T7" fmla="*/ 25 h 34"/>
                <a:gd name="T8" fmla="*/ 1 w 8"/>
                <a:gd name="T9" fmla="*/ 28 h 34"/>
                <a:gd name="T10" fmla="*/ 3 w 8"/>
                <a:gd name="T11" fmla="*/ 32 h 34"/>
                <a:gd name="T12" fmla="*/ 7 w 8"/>
                <a:gd name="T13" fmla="*/ 30 h 34"/>
              </a:gdLst>
              <a:ahLst/>
              <a:cxnLst>
                <a:cxn ang="0">
                  <a:pos x="T0" y="T1"/>
                </a:cxn>
                <a:cxn ang="0">
                  <a:pos x="T2" y="T3"/>
                </a:cxn>
                <a:cxn ang="0">
                  <a:pos x="T4" y="T5"/>
                </a:cxn>
                <a:cxn ang="0">
                  <a:pos x="T6" y="T7"/>
                </a:cxn>
                <a:cxn ang="0">
                  <a:pos x="T8" y="T9"/>
                </a:cxn>
                <a:cxn ang="0">
                  <a:pos x="T10" y="T11"/>
                </a:cxn>
                <a:cxn ang="0">
                  <a:pos x="T12" y="T13"/>
                </a:cxn>
              </a:cxnLst>
              <a:rect l="0" t="0" r="r" b="b"/>
              <a:pathLst>
                <a:path w="8" h="34">
                  <a:moveTo>
                    <a:pt x="7" y="30"/>
                  </a:moveTo>
                  <a:cubicBezTo>
                    <a:pt x="5" y="21"/>
                    <a:pt x="6" y="12"/>
                    <a:pt x="6" y="3"/>
                  </a:cubicBezTo>
                  <a:cubicBezTo>
                    <a:pt x="6" y="0"/>
                    <a:pt x="2" y="0"/>
                    <a:pt x="2" y="3"/>
                  </a:cubicBezTo>
                  <a:cubicBezTo>
                    <a:pt x="1" y="10"/>
                    <a:pt x="1" y="18"/>
                    <a:pt x="2" y="25"/>
                  </a:cubicBezTo>
                  <a:cubicBezTo>
                    <a:pt x="1" y="25"/>
                    <a:pt x="0" y="26"/>
                    <a:pt x="1" y="28"/>
                  </a:cubicBezTo>
                  <a:cubicBezTo>
                    <a:pt x="2" y="29"/>
                    <a:pt x="2" y="31"/>
                    <a:pt x="3" y="32"/>
                  </a:cubicBezTo>
                  <a:cubicBezTo>
                    <a:pt x="5" y="34"/>
                    <a:pt x="8" y="32"/>
                    <a:pt x="7" y="3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57" name="Freeform 17"/>
            <p:cNvSpPr/>
            <p:nvPr/>
          </p:nvSpPr>
          <p:spPr bwMode="auto">
            <a:xfrm>
              <a:off x="213" y="1323"/>
              <a:ext cx="21" cy="59"/>
            </a:xfrm>
            <a:custGeom>
              <a:avLst/>
              <a:gdLst>
                <a:gd name="T0" fmla="*/ 2 w 6"/>
                <a:gd name="T1" fmla="*/ 3 h 20"/>
                <a:gd name="T2" fmla="*/ 0 w 6"/>
                <a:gd name="T3" fmla="*/ 17 h 20"/>
                <a:gd name="T4" fmla="*/ 5 w 6"/>
                <a:gd name="T5" fmla="*/ 17 h 20"/>
                <a:gd name="T6" fmla="*/ 6 w 6"/>
                <a:gd name="T7" fmla="*/ 3 h 20"/>
                <a:gd name="T8" fmla="*/ 2 w 6"/>
                <a:gd name="T9" fmla="*/ 3 h 20"/>
              </a:gdLst>
              <a:ahLst/>
              <a:cxnLst>
                <a:cxn ang="0">
                  <a:pos x="T0" y="T1"/>
                </a:cxn>
                <a:cxn ang="0">
                  <a:pos x="T2" y="T3"/>
                </a:cxn>
                <a:cxn ang="0">
                  <a:pos x="T4" y="T5"/>
                </a:cxn>
                <a:cxn ang="0">
                  <a:pos x="T6" y="T7"/>
                </a:cxn>
                <a:cxn ang="0">
                  <a:pos x="T8" y="T9"/>
                </a:cxn>
              </a:cxnLst>
              <a:rect l="0" t="0" r="r" b="b"/>
              <a:pathLst>
                <a:path w="6" h="20">
                  <a:moveTo>
                    <a:pt x="2" y="3"/>
                  </a:moveTo>
                  <a:cubicBezTo>
                    <a:pt x="1" y="8"/>
                    <a:pt x="1" y="12"/>
                    <a:pt x="0" y="17"/>
                  </a:cubicBezTo>
                  <a:cubicBezTo>
                    <a:pt x="0" y="20"/>
                    <a:pt x="5" y="20"/>
                    <a:pt x="5" y="17"/>
                  </a:cubicBezTo>
                  <a:cubicBezTo>
                    <a:pt x="5" y="12"/>
                    <a:pt x="6" y="8"/>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58" name="Freeform 18"/>
            <p:cNvSpPr/>
            <p:nvPr/>
          </p:nvSpPr>
          <p:spPr bwMode="auto">
            <a:xfrm>
              <a:off x="210" y="1415"/>
              <a:ext cx="24" cy="83"/>
            </a:xfrm>
            <a:custGeom>
              <a:avLst/>
              <a:gdLst>
                <a:gd name="T0" fmla="*/ 5 w 7"/>
                <a:gd name="T1" fmla="*/ 3 h 28"/>
                <a:gd name="T2" fmla="*/ 0 w 7"/>
                <a:gd name="T3" fmla="*/ 3 h 28"/>
                <a:gd name="T4" fmla="*/ 3 w 7"/>
                <a:gd name="T5" fmla="*/ 25 h 28"/>
                <a:gd name="T6" fmla="*/ 7 w 7"/>
                <a:gd name="T7" fmla="*/ 25 h 28"/>
                <a:gd name="T8" fmla="*/ 5 w 7"/>
                <a:gd name="T9" fmla="*/ 3 h 28"/>
              </a:gdLst>
              <a:ahLst/>
              <a:cxnLst>
                <a:cxn ang="0">
                  <a:pos x="T0" y="T1"/>
                </a:cxn>
                <a:cxn ang="0">
                  <a:pos x="T2" y="T3"/>
                </a:cxn>
                <a:cxn ang="0">
                  <a:pos x="T4" y="T5"/>
                </a:cxn>
                <a:cxn ang="0">
                  <a:pos x="T6" y="T7"/>
                </a:cxn>
                <a:cxn ang="0">
                  <a:pos x="T8" y="T9"/>
                </a:cxn>
              </a:cxnLst>
              <a:rect l="0" t="0" r="r" b="b"/>
              <a:pathLst>
                <a:path w="7" h="28">
                  <a:moveTo>
                    <a:pt x="5" y="3"/>
                  </a:moveTo>
                  <a:cubicBezTo>
                    <a:pt x="5" y="0"/>
                    <a:pt x="0" y="0"/>
                    <a:pt x="0" y="3"/>
                  </a:cubicBezTo>
                  <a:cubicBezTo>
                    <a:pt x="1" y="11"/>
                    <a:pt x="2" y="18"/>
                    <a:pt x="3" y="25"/>
                  </a:cubicBezTo>
                  <a:cubicBezTo>
                    <a:pt x="3" y="28"/>
                    <a:pt x="7" y="28"/>
                    <a:pt x="7" y="25"/>
                  </a:cubicBezTo>
                  <a:cubicBezTo>
                    <a:pt x="6" y="18"/>
                    <a:pt x="6" y="11"/>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59" name="Freeform 19"/>
            <p:cNvSpPr/>
            <p:nvPr/>
          </p:nvSpPr>
          <p:spPr bwMode="auto">
            <a:xfrm>
              <a:off x="224" y="1530"/>
              <a:ext cx="21" cy="92"/>
            </a:xfrm>
            <a:custGeom>
              <a:avLst/>
              <a:gdLst>
                <a:gd name="T0" fmla="*/ 4 w 6"/>
                <a:gd name="T1" fmla="*/ 3 h 31"/>
                <a:gd name="T2" fmla="*/ 0 w 6"/>
                <a:gd name="T3" fmla="*/ 3 h 31"/>
                <a:gd name="T4" fmla="*/ 1 w 6"/>
                <a:gd name="T5" fmla="*/ 29 h 31"/>
                <a:gd name="T6" fmla="*/ 5 w 6"/>
                <a:gd name="T7" fmla="*/ 29 h 31"/>
                <a:gd name="T8" fmla="*/ 4 w 6"/>
                <a:gd name="T9" fmla="*/ 3 h 31"/>
              </a:gdLst>
              <a:ahLst/>
              <a:cxnLst>
                <a:cxn ang="0">
                  <a:pos x="T0" y="T1"/>
                </a:cxn>
                <a:cxn ang="0">
                  <a:pos x="T2" y="T3"/>
                </a:cxn>
                <a:cxn ang="0">
                  <a:pos x="T4" y="T5"/>
                </a:cxn>
                <a:cxn ang="0">
                  <a:pos x="T6" y="T7"/>
                </a:cxn>
                <a:cxn ang="0">
                  <a:pos x="T8" y="T9"/>
                </a:cxn>
              </a:cxnLst>
              <a:rect l="0" t="0" r="r" b="b"/>
              <a:pathLst>
                <a:path w="6" h="31">
                  <a:moveTo>
                    <a:pt x="4" y="3"/>
                  </a:moveTo>
                  <a:cubicBezTo>
                    <a:pt x="4" y="0"/>
                    <a:pt x="0" y="0"/>
                    <a:pt x="0" y="3"/>
                  </a:cubicBezTo>
                  <a:cubicBezTo>
                    <a:pt x="0" y="12"/>
                    <a:pt x="0" y="20"/>
                    <a:pt x="1" y="29"/>
                  </a:cubicBezTo>
                  <a:cubicBezTo>
                    <a:pt x="1" y="31"/>
                    <a:pt x="6" y="31"/>
                    <a:pt x="5" y="29"/>
                  </a:cubicBezTo>
                  <a:cubicBezTo>
                    <a:pt x="4" y="20"/>
                    <a:pt x="4" y="12"/>
                    <a:pt x="4"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60" name="Freeform 20"/>
            <p:cNvSpPr/>
            <p:nvPr/>
          </p:nvSpPr>
          <p:spPr bwMode="auto">
            <a:xfrm>
              <a:off x="220" y="1664"/>
              <a:ext cx="18" cy="80"/>
            </a:xfrm>
            <a:custGeom>
              <a:avLst/>
              <a:gdLst>
                <a:gd name="T0" fmla="*/ 4 w 5"/>
                <a:gd name="T1" fmla="*/ 24 h 27"/>
                <a:gd name="T2" fmla="*/ 4 w 5"/>
                <a:gd name="T3" fmla="*/ 24 h 27"/>
                <a:gd name="T4" fmla="*/ 5 w 5"/>
                <a:gd name="T5" fmla="*/ 3 h 27"/>
                <a:gd name="T6" fmla="*/ 1 w 5"/>
                <a:gd name="T7" fmla="*/ 3 h 27"/>
                <a:gd name="T8" fmla="*/ 0 w 5"/>
                <a:gd name="T9" fmla="*/ 14 h 27"/>
                <a:gd name="T10" fmla="*/ 0 w 5"/>
                <a:gd name="T11" fmla="*/ 20 h 27"/>
                <a:gd name="T12" fmla="*/ 0 w 5"/>
                <a:gd name="T13" fmla="*/ 23 h 27"/>
                <a:gd name="T14" fmla="*/ 0 w 5"/>
                <a:gd name="T15" fmla="*/ 24 h 27"/>
                <a:gd name="T16" fmla="*/ 0 w 5"/>
                <a:gd name="T17" fmla="*/ 24 h 27"/>
                <a:gd name="T18" fmla="*/ 4 w 5"/>
                <a:gd name="T19" fmla="*/ 24 h 27"/>
                <a:gd name="T20" fmla="*/ 4 w 5"/>
                <a:gd name="T21" fmla="*/ 24 h 27"/>
                <a:gd name="T22" fmla="*/ 4 w 5"/>
                <a:gd name="T23" fmla="*/ 24 h 27"/>
                <a:gd name="T24" fmla="*/ 4 w 5"/>
                <a:gd name="T2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7">
                  <a:moveTo>
                    <a:pt x="4" y="24"/>
                  </a:moveTo>
                  <a:cubicBezTo>
                    <a:pt x="4" y="24"/>
                    <a:pt x="4" y="24"/>
                    <a:pt x="4" y="24"/>
                  </a:cubicBezTo>
                  <a:cubicBezTo>
                    <a:pt x="5" y="17"/>
                    <a:pt x="5" y="9"/>
                    <a:pt x="5" y="3"/>
                  </a:cubicBezTo>
                  <a:cubicBezTo>
                    <a:pt x="5" y="0"/>
                    <a:pt x="1" y="0"/>
                    <a:pt x="1" y="3"/>
                  </a:cubicBezTo>
                  <a:cubicBezTo>
                    <a:pt x="1" y="6"/>
                    <a:pt x="0" y="10"/>
                    <a:pt x="0" y="14"/>
                  </a:cubicBezTo>
                  <a:cubicBezTo>
                    <a:pt x="0" y="16"/>
                    <a:pt x="0" y="18"/>
                    <a:pt x="0" y="20"/>
                  </a:cubicBezTo>
                  <a:cubicBezTo>
                    <a:pt x="0" y="21"/>
                    <a:pt x="0" y="23"/>
                    <a:pt x="0" y="23"/>
                  </a:cubicBezTo>
                  <a:cubicBezTo>
                    <a:pt x="0" y="23"/>
                    <a:pt x="0" y="23"/>
                    <a:pt x="0" y="24"/>
                  </a:cubicBezTo>
                  <a:cubicBezTo>
                    <a:pt x="0" y="24"/>
                    <a:pt x="0" y="24"/>
                    <a:pt x="0" y="24"/>
                  </a:cubicBezTo>
                  <a:cubicBezTo>
                    <a:pt x="0" y="26"/>
                    <a:pt x="4" y="27"/>
                    <a:pt x="4" y="24"/>
                  </a:cubicBezTo>
                  <a:cubicBezTo>
                    <a:pt x="4" y="24"/>
                    <a:pt x="4" y="24"/>
                    <a:pt x="4" y="24"/>
                  </a:cubicBezTo>
                  <a:cubicBezTo>
                    <a:pt x="4" y="24"/>
                    <a:pt x="4" y="24"/>
                    <a:pt x="4" y="24"/>
                  </a:cubicBezTo>
                  <a:cubicBezTo>
                    <a:pt x="4" y="24"/>
                    <a:pt x="4" y="24"/>
                    <a:pt x="4" y="2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61" name="Freeform 21"/>
            <p:cNvSpPr/>
            <p:nvPr/>
          </p:nvSpPr>
          <p:spPr bwMode="auto">
            <a:xfrm>
              <a:off x="206" y="1762"/>
              <a:ext cx="21" cy="101"/>
            </a:xfrm>
            <a:custGeom>
              <a:avLst/>
              <a:gdLst>
                <a:gd name="T0" fmla="*/ 1 w 6"/>
                <a:gd name="T1" fmla="*/ 3 h 34"/>
                <a:gd name="T2" fmla="*/ 1 w 6"/>
                <a:gd name="T3" fmla="*/ 23 h 34"/>
                <a:gd name="T4" fmla="*/ 0 w 6"/>
                <a:gd name="T5" fmla="*/ 25 h 34"/>
                <a:gd name="T6" fmla="*/ 1 w 6"/>
                <a:gd name="T7" fmla="*/ 31 h 34"/>
                <a:gd name="T8" fmla="*/ 6 w 6"/>
                <a:gd name="T9" fmla="*/ 31 h 34"/>
                <a:gd name="T10" fmla="*/ 6 w 6"/>
                <a:gd name="T11" fmla="*/ 3 h 34"/>
                <a:gd name="T12" fmla="*/ 1 w 6"/>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 h="34">
                  <a:moveTo>
                    <a:pt x="1" y="3"/>
                  </a:moveTo>
                  <a:cubicBezTo>
                    <a:pt x="1" y="23"/>
                    <a:pt x="1" y="23"/>
                    <a:pt x="1" y="23"/>
                  </a:cubicBezTo>
                  <a:cubicBezTo>
                    <a:pt x="1" y="24"/>
                    <a:pt x="0" y="24"/>
                    <a:pt x="0" y="25"/>
                  </a:cubicBezTo>
                  <a:cubicBezTo>
                    <a:pt x="1" y="27"/>
                    <a:pt x="1" y="29"/>
                    <a:pt x="1" y="31"/>
                  </a:cubicBezTo>
                  <a:cubicBezTo>
                    <a:pt x="2" y="34"/>
                    <a:pt x="6" y="34"/>
                    <a:pt x="6" y="31"/>
                  </a:cubicBezTo>
                  <a:cubicBezTo>
                    <a:pt x="6" y="3"/>
                    <a:pt x="6" y="3"/>
                    <a:pt x="6" y="3"/>
                  </a:cubicBezTo>
                  <a:cubicBezTo>
                    <a:pt x="6" y="0"/>
                    <a:pt x="1" y="0"/>
                    <a:pt x="1"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62" name="Freeform 22"/>
            <p:cNvSpPr/>
            <p:nvPr/>
          </p:nvSpPr>
          <p:spPr bwMode="auto">
            <a:xfrm>
              <a:off x="213" y="1893"/>
              <a:ext cx="25" cy="86"/>
            </a:xfrm>
            <a:custGeom>
              <a:avLst/>
              <a:gdLst>
                <a:gd name="T0" fmla="*/ 6 w 7"/>
                <a:gd name="T1" fmla="*/ 25 h 29"/>
                <a:gd name="T2" fmla="*/ 5 w 7"/>
                <a:gd name="T3" fmla="*/ 3 h 29"/>
                <a:gd name="T4" fmla="*/ 0 w 7"/>
                <a:gd name="T5" fmla="*/ 3 h 29"/>
                <a:gd name="T6" fmla="*/ 2 w 7"/>
                <a:gd name="T7" fmla="*/ 26 h 29"/>
                <a:gd name="T8" fmla="*/ 6 w 7"/>
                <a:gd name="T9" fmla="*/ 25 h 29"/>
              </a:gdLst>
              <a:ahLst/>
              <a:cxnLst>
                <a:cxn ang="0">
                  <a:pos x="T0" y="T1"/>
                </a:cxn>
                <a:cxn ang="0">
                  <a:pos x="T2" y="T3"/>
                </a:cxn>
                <a:cxn ang="0">
                  <a:pos x="T4" y="T5"/>
                </a:cxn>
                <a:cxn ang="0">
                  <a:pos x="T6" y="T7"/>
                </a:cxn>
                <a:cxn ang="0">
                  <a:pos x="T8" y="T9"/>
                </a:cxn>
              </a:cxnLst>
              <a:rect l="0" t="0" r="r" b="b"/>
              <a:pathLst>
                <a:path w="7" h="29">
                  <a:moveTo>
                    <a:pt x="6" y="25"/>
                  </a:moveTo>
                  <a:cubicBezTo>
                    <a:pt x="4" y="18"/>
                    <a:pt x="5" y="10"/>
                    <a:pt x="5" y="3"/>
                  </a:cubicBezTo>
                  <a:cubicBezTo>
                    <a:pt x="5" y="0"/>
                    <a:pt x="0" y="0"/>
                    <a:pt x="0" y="3"/>
                  </a:cubicBezTo>
                  <a:cubicBezTo>
                    <a:pt x="0" y="10"/>
                    <a:pt x="0" y="19"/>
                    <a:pt x="2" y="26"/>
                  </a:cubicBezTo>
                  <a:cubicBezTo>
                    <a:pt x="2" y="29"/>
                    <a:pt x="7" y="28"/>
                    <a:pt x="6" y="2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63" name="Freeform 23"/>
            <p:cNvSpPr/>
            <p:nvPr/>
          </p:nvSpPr>
          <p:spPr bwMode="auto">
            <a:xfrm>
              <a:off x="213" y="2008"/>
              <a:ext cx="18" cy="89"/>
            </a:xfrm>
            <a:custGeom>
              <a:avLst/>
              <a:gdLst>
                <a:gd name="T0" fmla="*/ 0 w 5"/>
                <a:gd name="T1" fmla="*/ 3 h 30"/>
                <a:gd name="T2" fmla="*/ 0 w 5"/>
                <a:gd name="T3" fmla="*/ 27 h 30"/>
                <a:gd name="T4" fmla="*/ 5 w 5"/>
                <a:gd name="T5" fmla="*/ 27 h 30"/>
                <a:gd name="T6" fmla="*/ 5 w 5"/>
                <a:gd name="T7" fmla="*/ 3 h 30"/>
                <a:gd name="T8" fmla="*/ 0 w 5"/>
                <a:gd name="T9" fmla="*/ 3 h 30"/>
              </a:gdLst>
              <a:ahLst/>
              <a:cxnLst>
                <a:cxn ang="0">
                  <a:pos x="T0" y="T1"/>
                </a:cxn>
                <a:cxn ang="0">
                  <a:pos x="T2" y="T3"/>
                </a:cxn>
                <a:cxn ang="0">
                  <a:pos x="T4" y="T5"/>
                </a:cxn>
                <a:cxn ang="0">
                  <a:pos x="T6" y="T7"/>
                </a:cxn>
                <a:cxn ang="0">
                  <a:pos x="T8" y="T9"/>
                </a:cxn>
              </a:cxnLst>
              <a:rect l="0" t="0" r="r" b="b"/>
              <a:pathLst>
                <a:path w="5" h="30">
                  <a:moveTo>
                    <a:pt x="0" y="3"/>
                  </a:moveTo>
                  <a:cubicBezTo>
                    <a:pt x="0" y="27"/>
                    <a:pt x="0" y="27"/>
                    <a:pt x="0" y="27"/>
                  </a:cubicBezTo>
                  <a:cubicBezTo>
                    <a:pt x="0" y="30"/>
                    <a:pt x="5" y="30"/>
                    <a:pt x="5" y="27"/>
                  </a:cubicBezTo>
                  <a:cubicBezTo>
                    <a:pt x="5" y="3"/>
                    <a:pt x="5" y="3"/>
                    <a:pt x="5" y="3"/>
                  </a:cubicBezTo>
                  <a:cubicBezTo>
                    <a:pt x="5"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64" name="Freeform 24"/>
            <p:cNvSpPr/>
            <p:nvPr/>
          </p:nvSpPr>
          <p:spPr bwMode="auto">
            <a:xfrm>
              <a:off x="217" y="2127"/>
              <a:ext cx="24" cy="89"/>
            </a:xfrm>
            <a:custGeom>
              <a:avLst/>
              <a:gdLst>
                <a:gd name="T0" fmla="*/ 6 w 7"/>
                <a:gd name="T1" fmla="*/ 26 h 30"/>
                <a:gd name="T2" fmla="*/ 5 w 7"/>
                <a:gd name="T3" fmla="*/ 3 h 30"/>
                <a:gd name="T4" fmla="*/ 1 w 7"/>
                <a:gd name="T5" fmla="*/ 3 h 30"/>
                <a:gd name="T6" fmla="*/ 2 w 7"/>
                <a:gd name="T7" fmla="*/ 27 h 30"/>
                <a:gd name="T8" fmla="*/ 6 w 7"/>
                <a:gd name="T9" fmla="*/ 26 h 30"/>
              </a:gdLst>
              <a:ahLst/>
              <a:cxnLst>
                <a:cxn ang="0">
                  <a:pos x="T0" y="T1"/>
                </a:cxn>
                <a:cxn ang="0">
                  <a:pos x="T2" y="T3"/>
                </a:cxn>
                <a:cxn ang="0">
                  <a:pos x="T4" y="T5"/>
                </a:cxn>
                <a:cxn ang="0">
                  <a:pos x="T6" y="T7"/>
                </a:cxn>
                <a:cxn ang="0">
                  <a:pos x="T8" y="T9"/>
                </a:cxn>
              </a:cxnLst>
              <a:rect l="0" t="0" r="r" b="b"/>
              <a:pathLst>
                <a:path w="7" h="30">
                  <a:moveTo>
                    <a:pt x="6" y="26"/>
                  </a:moveTo>
                  <a:cubicBezTo>
                    <a:pt x="4" y="19"/>
                    <a:pt x="5" y="10"/>
                    <a:pt x="5" y="3"/>
                  </a:cubicBezTo>
                  <a:cubicBezTo>
                    <a:pt x="5" y="0"/>
                    <a:pt x="1" y="0"/>
                    <a:pt x="1" y="3"/>
                  </a:cubicBezTo>
                  <a:cubicBezTo>
                    <a:pt x="1" y="11"/>
                    <a:pt x="0" y="20"/>
                    <a:pt x="2" y="27"/>
                  </a:cubicBezTo>
                  <a:cubicBezTo>
                    <a:pt x="2" y="30"/>
                    <a:pt x="7" y="29"/>
                    <a:pt x="6" y="2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65" name="Freeform 25"/>
            <p:cNvSpPr/>
            <p:nvPr/>
          </p:nvSpPr>
          <p:spPr bwMode="auto">
            <a:xfrm>
              <a:off x="224" y="2246"/>
              <a:ext cx="14" cy="109"/>
            </a:xfrm>
            <a:custGeom>
              <a:avLst/>
              <a:gdLst>
                <a:gd name="T0" fmla="*/ 0 w 4"/>
                <a:gd name="T1" fmla="*/ 3 h 37"/>
                <a:gd name="T2" fmla="*/ 0 w 4"/>
                <a:gd name="T3" fmla="*/ 34 h 37"/>
                <a:gd name="T4" fmla="*/ 4 w 4"/>
                <a:gd name="T5" fmla="*/ 34 h 37"/>
                <a:gd name="T6" fmla="*/ 4 w 4"/>
                <a:gd name="T7" fmla="*/ 3 h 37"/>
                <a:gd name="T8" fmla="*/ 0 w 4"/>
                <a:gd name="T9" fmla="*/ 3 h 37"/>
              </a:gdLst>
              <a:ahLst/>
              <a:cxnLst>
                <a:cxn ang="0">
                  <a:pos x="T0" y="T1"/>
                </a:cxn>
                <a:cxn ang="0">
                  <a:pos x="T2" y="T3"/>
                </a:cxn>
                <a:cxn ang="0">
                  <a:pos x="T4" y="T5"/>
                </a:cxn>
                <a:cxn ang="0">
                  <a:pos x="T6" y="T7"/>
                </a:cxn>
                <a:cxn ang="0">
                  <a:pos x="T8" y="T9"/>
                </a:cxn>
              </a:cxnLst>
              <a:rect l="0" t="0" r="r" b="b"/>
              <a:pathLst>
                <a:path w="4" h="37">
                  <a:moveTo>
                    <a:pt x="0" y="3"/>
                  </a:moveTo>
                  <a:cubicBezTo>
                    <a:pt x="0" y="34"/>
                    <a:pt x="0" y="34"/>
                    <a:pt x="0" y="34"/>
                  </a:cubicBezTo>
                  <a:cubicBezTo>
                    <a:pt x="0" y="37"/>
                    <a:pt x="4" y="37"/>
                    <a:pt x="4" y="34"/>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66" name="Freeform 26"/>
            <p:cNvSpPr/>
            <p:nvPr/>
          </p:nvSpPr>
          <p:spPr bwMode="auto">
            <a:xfrm>
              <a:off x="210" y="2370"/>
              <a:ext cx="28" cy="107"/>
            </a:xfrm>
            <a:custGeom>
              <a:avLst/>
              <a:gdLst>
                <a:gd name="T0" fmla="*/ 7 w 8"/>
                <a:gd name="T1" fmla="*/ 3 h 36"/>
                <a:gd name="T2" fmla="*/ 3 w 8"/>
                <a:gd name="T3" fmla="*/ 3 h 36"/>
                <a:gd name="T4" fmla="*/ 0 w 8"/>
                <a:gd name="T5" fmla="*/ 32 h 36"/>
                <a:gd name="T6" fmla="*/ 5 w 8"/>
                <a:gd name="T7" fmla="*/ 33 h 36"/>
                <a:gd name="T8" fmla="*/ 7 w 8"/>
                <a:gd name="T9" fmla="*/ 3 h 36"/>
              </a:gdLst>
              <a:ahLst/>
              <a:cxnLst>
                <a:cxn ang="0">
                  <a:pos x="T0" y="T1"/>
                </a:cxn>
                <a:cxn ang="0">
                  <a:pos x="T2" y="T3"/>
                </a:cxn>
                <a:cxn ang="0">
                  <a:pos x="T4" y="T5"/>
                </a:cxn>
                <a:cxn ang="0">
                  <a:pos x="T6" y="T7"/>
                </a:cxn>
                <a:cxn ang="0">
                  <a:pos x="T8" y="T9"/>
                </a:cxn>
              </a:cxnLst>
              <a:rect l="0" t="0" r="r" b="b"/>
              <a:pathLst>
                <a:path w="8" h="36">
                  <a:moveTo>
                    <a:pt x="7" y="3"/>
                  </a:moveTo>
                  <a:cubicBezTo>
                    <a:pt x="7" y="0"/>
                    <a:pt x="3" y="0"/>
                    <a:pt x="3" y="3"/>
                  </a:cubicBezTo>
                  <a:cubicBezTo>
                    <a:pt x="3" y="12"/>
                    <a:pt x="4" y="23"/>
                    <a:pt x="0" y="32"/>
                  </a:cubicBezTo>
                  <a:cubicBezTo>
                    <a:pt x="0" y="35"/>
                    <a:pt x="4" y="36"/>
                    <a:pt x="5" y="33"/>
                  </a:cubicBezTo>
                  <a:cubicBezTo>
                    <a:pt x="8" y="24"/>
                    <a:pt x="7" y="12"/>
                    <a:pt x="7"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67" name="Freeform 27"/>
            <p:cNvSpPr/>
            <p:nvPr/>
          </p:nvSpPr>
          <p:spPr bwMode="auto">
            <a:xfrm>
              <a:off x="213" y="2492"/>
              <a:ext cx="28" cy="83"/>
            </a:xfrm>
            <a:custGeom>
              <a:avLst/>
              <a:gdLst>
                <a:gd name="T0" fmla="*/ 5 w 8"/>
                <a:gd name="T1" fmla="*/ 23 h 28"/>
                <a:gd name="T2" fmla="*/ 5 w 8"/>
                <a:gd name="T3" fmla="*/ 3 h 28"/>
                <a:gd name="T4" fmla="*/ 0 w 8"/>
                <a:gd name="T5" fmla="*/ 3 h 28"/>
                <a:gd name="T6" fmla="*/ 0 w 8"/>
                <a:gd name="T7" fmla="*/ 19 h 28"/>
                <a:gd name="T8" fmla="*/ 4 w 8"/>
                <a:gd name="T9" fmla="*/ 27 h 28"/>
                <a:gd name="T10" fmla="*/ 5 w 8"/>
                <a:gd name="T11" fmla="*/ 23 h 28"/>
              </a:gdLst>
              <a:ahLst/>
              <a:cxnLst>
                <a:cxn ang="0">
                  <a:pos x="T0" y="T1"/>
                </a:cxn>
                <a:cxn ang="0">
                  <a:pos x="T2" y="T3"/>
                </a:cxn>
                <a:cxn ang="0">
                  <a:pos x="T4" y="T5"/>
                </a:cxn>
                <a:cxn ang="0">
                  <a:pos x="T6" y="T7"/>
                </a:cxn>
                <a:cxn ang="0">
                  <a:pos x="T8" y="T9"/>
                </a:cxn>
                <a:cxn ang="0">
                  <a:pos x="T10" y="T11"/>
                </a:cxn>
              </a:cxnLst>
              <a:rect l="0" t="0" r="r" b="b"/>
              <a:pathLst>
                <a:path w="8" h="28">
                  <a:moveTo>
                    <a:pt x="5" y="23"/>
                  </a:moveTo>
                  <a:cubicBezTo>
                    <a:pt x="4" y="23"/>
                    <a:pt x="5" y="5"/>
                    <a:pt x="5" y="3"/>
                  </a:cubicBezTo>
                  <a:cubicBezTo>
                    <a:pt x="5" y="0"/>
                    <a:pt x="0" y="0"/>
                    <a:pt x="0" y="3"/>
                  </a:cubicBezTo>
                  <a:cubicBezTo>
                    <a:pt x="0" y="8"/>
                    <a:pt x="0" y="14"/>
                    <a:pt x="0" y="19"/>
                  </a:cubicBezTo>
                  <a:cubicBezTo>
                    <a:pt x="1" y="22"/>
                    <a:pt x="1" y="27"/>
                    <a:pt x="4" y="27"/>
                  </a:cubicBezTo>
                  <a:cubicBezTo>
                    <a:pt x="7" y="28"/>
                    <a:pt x="8" y="23"/>
                    <a:pt x="5" y="2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68" name="Freeform 28"/>
            <p:cNvSpPr/>
            <p:nvPr/>
          </p:nvSpPr>
          <p:spPr bwMode="auto">
            <a:xfrm>
              <a:off x="213" y="2614"/>
              <a:ext cx="28" cy="89"/>
            </a:xfrm>
            <a:custGeom>
              <a:avLst/>
              <a:gdLst>
                <a:gd name="T0" fmla="*/ 3 w 8"/>
                <a:gd name="T1" fmla="*/ 2 h 30"/>
                <a:gd name="T2" fmla="*/ 2 w 8"/>
                <a:gd name="T3" fmla="*/ 27 h 30"/>
                <a:gd name="T4" fmla="*/ 6 w 8"/>
                <a:gd name="T5" fmla="*/ 27 h 30"/>
                <a:gd name="T6" fmla="*/ 7 w 8"/>
                <a:gd name="T7" fmla="*/ 4 h 30"/>
                <a:gd name="T8" fmla="*/ 3 w 8"/>
                <a:gd name="T9" fmla="*/ 2 h 30"/>
              </a:gdLst>
              <a:ahLst/>
              <a:cxnLst>
                <a:cxn ang="0">
                  <a:pos x="T0" y="T1"/>
                </a:cxn>
                <a:cxn ang="0">
                  <a:pos x="T2" y="T3"/>
                </a:cxn>
                <a:cxn ang="0">
                  <a:pos x="T4" y="T5"/>
                </a:cxn>
                <a:cxn ang="0">
                  <a:pos x="T6" y="T7"/>
                </a:cxn>
                <a:cxn ang="0">
                  <a:pos x="T8" y="T9"/>
                </a:cxn>
              </a:cxnLst>
              <a:rect l="0" t="0" r="r" b="b"/>
              <a:pathLst>
                <a:path w="8" h="30">
                  <a:moveTo>
                    <a:pt x="3" y="2"/>
                  </a:moveTo>
                  <a:cubicBezTo>
                    <a:pt x="0" y="10"/>
                    <a:pt x="1" y="19"/>
                    <a:pt x="2" y="27"/>
                  </a:cubicBezTo>
                  <a:cubicBezTo>
                    <a:pt x="2" y="30"/>
                    <a:pt x="6" y="30"/>
                    <a:pt x="6" y="27"/>
                  </a:cubicBezTo>
                  <a:cubicBezTo>
                    <a:pt x="6" y="20"/>
                    <a:pt x="4" y="11"/>
                    <a:pt x="7" y="4"/>
                  </a:cubicBezTo>
                  <a:cubicBezTo>
                    <a:pt x="8" y="1"/>
                    <a:pt x="4" y="0"/>
                    <a:pt x="3"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69" name="Freeform 29"/>
            <p:cNvSpPr/>
            <p:nvPr/>
          </p:nvSpPr>
          <p:spPr bwMode="auto">
            <a:xfrm>
              <a:off x="217" y="2735"/>
              <a:ext cx="21" cy="107"/>
            </a:xfrm>
            <a:custGeom>
              <a:avLst/>
              <a:gdLst>
                <a:gd name="T0" fmla="*/ 6 w 6"/>
                <a:gd name="T1" fmla="*/ 3 h 36"/>
                <a:gd name="T2" fmla="*/ 2 w 6"/>
                <a:gd name="T3" fmla="*/ 3 h 36"/>
                <a:gd name="T4" fmla="*/ 1 w 6"/>
                <a:gd name="T5" fmla="*/ 33 h 36"/>
                <a:gd name="T6" fmla="*/ 5 w 6"/>
                <a:gd name="T7" fmla="*/ 33 h 36"/>
                <a:gd name="T8" fmla="*/ 6 w 6"/>
                <a:gd name="T9" fmla="*/ 3 h 36"/>
              </a:gdLst>
              <a:ahLst/>
              <a:cxnLst>
                <a:cxn ang="0">
                  <a:pos x="T0" y="T1"/>
                </a:cxn>
                <a:cxn ang="0">
                  <a:pos x="T2" y="T3"/>
                </a:cxn>
                <a:cxn ang="0">
                  <a:pos x="T4" y="T5"/>
                </a:cxn>
                <a:cxn ang="0">
                  <a:pos x="T6" y="T7"/>
                </a:cxn>
                <a:cxn ang="0">
                  <a:pos x="T8" y="T9"/>
                </a:cxn>
              </a:cxnLst>
              <a:rect l="0" t="0" r="r" b="b"/>
              <a:pathLst>
                <a:path w="6" h="36">
                  <a:moveTo>
                    <a:pt x="6" y="3"/>
                  </a:moveTo>
                  <a:cubicBezTo>
                    <a:pt x="6" y="0"/>
                    <a:pt x="2" y="0"/>
                    <a:pt x="2" y="3"/>
                  </a:cubicBezTo>
                  <a:cubicBezTo>
                    <a:pt x="1" y="13"/>
                    <a:pt x="0" y="23"/>
                    <a:pt x="1" y="33"/>
                  </a:cubicBezTo>
                  <a:cubicBezTo>
                    <a:pt x="1" y="36"/>
                    <a:pt x="5" y="36"/>
                    <a:pt x="5" y="33"/>
                  </a:cubicBezTo>
                  <a:cubicBezTo>
                    <a:pt x="4" y="23"/>
                    <a:pt x="6" y="13"/>
                    <a:pt x="6"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70" name="Freeform 30"/>
            <p:cNvSpPr/>
            <p:nvPr/>
          </p:nvSpPr>
          <p:spPr bwMode="auto">
            <a:xfrm>
              <a:off x="210" y="2860"/>
              <a:ext cx="28" cy="104"/>
            </a:xfrm>
            <a:custGeom>
              <a:avLst/>
              <a:gdLst>
                <a:gd name="T0" fmla="*/ 8 w 8"/>
                <a:gd name="T1" fmla="*/ 3 h 35"/>
                <a:gd name="T2" fmla="*/ 4 w 8"/>
                <a:gd name="T3" fmla="*/ 3 h 35"/>
                <a:gd name="T4" fmla="*/ 3 w 8"/>
                <a:gd name="T5" fmla="*/ 32 h 35"/>
                <a:gd name="T6" fmla="*/ 7 w 8"/>
                <a:gd name="T7" fmla="*/ 31 h 35"/>
                <a:gd name="T8" fmla="*/ 8 w 8"/>
                <a:gd name="T9" fmla="*/ 3 h 35"/>
              </a:gdLst>
              <a:ahLst/>
              <a:cxnLst>
                <a:cxn ang="0">
                  <a:pos x="T0" y="T1"/>
                </a:cxn>
                <a:cxn ang="0">
                  <a:pos x="T2" y="T3"/>
                </a:cxn>
                <a:cxn ang="0">
                  <a:pos x="T4" y="T5"/>
                </a:cxn>
                <a:cxn ang="0">
                  <a:pos x="T6" y="T7"/>
                </a:cxn>
                <a:cxn ang="0">
                  <a:pos x="T8" y="T9"/>
                </a:cxn>
              </a:cxnLst>
              <a:rect l="0" t="0" r="r" b="b"/>
              <a:pathLst>
                <a:path w="8" h="35">
                  <a:moveTo>
                    <a:pt x="8" y="3"/>
                  </a:moveTo>
                  <a:cubicBezTo>
                    <a:pt x="8" y="0"/>
                    <a:pt x="4" y="0"/>
                    <a:pt x="4" y="3"/>
                  </a:cubicBezTo>
                  <a:cubicBezTo>
                    <a:pt x="3" y="13"/>
                    <a:pt x="0" y="23"/>
                    <a:pt x="3" y="32"/>
                  </a:cubicBezTo>
                  <a:cubicBezTo>
                    <a:pt x="3" y="35"/>
                    <a:pt x="8" y="34"/>
                    <a:pt x="7" y="31"/>
                  </a:cubicBezTo>
                  <a:cubicBezTo>
                    <a:pt x="5" y="22"/>
                    <a:pt x="8" y="12"/>
                    <a:pt x="8"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71" name="Freeform 31"/>
            <p:cNvSpPr/>
            <p:nvPr/>
          </p:nvSpPr>
          <p:spPr bwMode="auto">
            <a:xfrm>
              <a:off x="206" y="3014"/>
              <a:ext cx="25" cy="98"/>
            </a:xfrm>
            <a:custGeom>
              <a:avLst/>
              <a:gdLst>
                <a:gd name="T0" fmla="*/ 6 w 7"/>
                <a:gd name="T1" fmla="*/ 24 h 33"/>
                <a:gd name="T2" fmla="*/ 5 w 7"/>
                <a:gd name="T3" fmla="*/ 3 h 33"/>
                <a:gd name="T4" fmla="*/ 0 w 7"/>
                <a:gd name="T5" fmla="*/ 3 h 33"/>
                <a:gd name="T6" fmla="*/ 1 w 7"/>
                <a:gd name="T7" fmla="*/ 30 h 33"/>
                <a:gd name="T8" fmla="*/ 6 w 7"/>
                <a:gd name="T9" fmla="*/ 32 h 33"/>
                <a:gd name="T10" fmla="*/ 7 w 7"/>
                <a:gd name="T11" fmla="*/ 26 h 33"/>
                <a:gd name="T12" fmla="*/ 6 w 7"/>
                <a:gd name="T13" fmla="*/ 24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6" y="24"/>
                  </a:moveTo>
                  <a:cubicBezTo>
                    <a:pt x="6" y="17"/>
                    <a:pt x="6" y="10"/>
                    <a:pt x="5" y="3"/>
                  </a:cubicBezTo>
                  <a:cubicBezTo>
                    <a:pt x="5" y="0"/>
                    <a:pt x="0" y="0"/>
                    <a:pt x="0" y="3"/>
                  </a:cubicBezTo>
                  <a:cubicBezTo>
                    <a:pt x="1" y="12"/>
                    <a:pt x="1" y="21"/>
                    <a:pt x="1" y="30"/>
                  </a:cubicBezTo>
                  <a:cubicBezTo>
                    <a:pt x="1" y="33"/>
                    <a:pt x="4" y="33"/>
                    <a:pt x="6" y="32"/>
                  </a:cubicBezTo>
                  <a:cubicBezTo>
                    <a:pt x="7" y="30"/>
                    <a:pt x="7" y="28"/>
                    <a:pt x="7" y="26"/>
                  </a:cubicBezTo>
                  <a:cubicBezTo>
                    <a:pt x="7" y="25"/>
                    <a:pt x="7" y="25"/>
                    <a:pt x="6" y="2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72" name="Freeform 32"/>
            <p:cNvSpPr/>
            <p:nvPr/>
          </p:nvSpPr>
          <p:spPr bwMode="auto">
            <a:xfrm>
              <a:off x="210" y="3166"/>
              <a:ext cx="24" cy="92"/>
            </a:xfrm>
            <a:custGeom>
              <a:avLst/>
              <a:gdLst>
                <a:gd name="T0" fmla="*/ 3 w 7"/>
                <a:gd name="T1" fmla="*/ 3 h 31"/>
                <a:gd name="T2" fmla="*/ 2 w 7"/>
                <a:gd name="T3" fmla="*/ 17 h 31"/>
                <a:gd name="T4" fmla="*/ 1 w 7"/>
                <a:gd name="T5" fmla="*/ 24 h 31"/>
                <a:gd name="T6" fmla="*/ 1 w 7"/>
                <a:gd name="T7" fmla="*/ 27 h 31"/>
                <a:gd name="T8" fmla="*/ 0 w 7"/>
                <a:gd name="T9" fmla="*/ 28 h 31"/>
                <a:gd name="T10" fmla="*/ 1 w 7"/>
                <a:gd name="T11" fmla="*/ 29 h 31"/>
                <a:gd name="T12" fmla="*/ 4 w 7"/>
                <a:gd name="T13" fmla="*/ 30 h 31"/>
                <a:gd name="T14" fmla="*/ 6 w 7"/>
                <a:gd name="T15" fmla="*/ 20 h 31"/>
                <a:gd name="T16" fmla="*/ 7 w 7"/>
                <a:gd name="T17" fmla="*/ 3 h 31"/>
                <a:gd name="T18" fmla="*/ 3 w 7"/>
                <a:gd name="T19"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1">
                  <a:moveTo>
                    <a:pt x="3" y="3"/>
                  </a:moveTo>
                  <a:cubicBezTo>
                    <a:pt x="2" y="7"/>
                    <a:pt x="2" y="12"/>
                    <a:pt x="2" y="17"/>
                  </a:cubicBezTo>
                  <a:cubicBezTo>
                    <a:pt x="1" y="19"/>
                    <a:pt x="1" y="22"/>
                    <a:pt x="1" y="24"/>
                  </a:cubicBezTo>
                  <a:cubicBezTo>
                    <a:pt x="1" y="25"/>
                    <a:pt x="0" y="27"/>
                    <a:pt x="1" y="27"/>
                  </a:cubicBezTo>
                  <a:cubicBezTo>
                    <a:pt x="0" y="27"/>
                    <a:pt x="0" y="28"/>
                    <a:pt x="0" y="28"/>
                  </a:cubicBezTo>
                  <a:cubicBezTo>
                    <a:pt x="0" y="28"/>
                    <a:pt x="0" y="29"/>
                    <a:pt x="1" y="29"/>
                  </a:cubicBezTo>
                  <a:cubicBezTo>
                    <a:pt x="1" y="30"/>
                    <a:pt x="3" y="31"/>
                    <a:pt x="4" y="30"/>
                  </a:cubicBezTo>
                  <a:cubicBezTo>
                    <a:pt x="6" y="28"/>
                    <a:pt x="6" y="23"/>
                    <a:pt x="6" y="20"/>
                  </a:cubicBezTo>
                  <a:cubicBezTo>
                    <a:pt x="6" y="14"/>
                    <a:pt x="7" y="9"/>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73" name="Freeform 33"/>
            <p:cNvSpPr/>
            <p:nvPr/>
          </p:nvSpPr>
          <p:spPr bwMode="auto">
            <a:xfrm>
              <a:off x="213" y="3290"/>
              <a:ext cx="28" cy="101"/>
            </a:xfrm>
            <a:custGeom>
              <a:avLst/>
              <a:gdLst>
                <a:gd name="T0" fmla="*/ 7 w 8"/>
                <a:gd name="T1" fmla="*/ 25 h 34"/>
                <a:gd name="T2" fmla="*/ 5 w 8"/>
                <a:gd name="T3" fmla="*/ 3 h 34"/>
                <a:gd name="T4" fmla="*/ 0 w 8"/>
                <a:gd name="T5" fmla="*/ 3 h 34"/>
                <a:gd name="T6" fmla="*/ 2 w 8"/>
                <a:gd name="T7" fmla="*/ 17 h 34"/>
                <a:gd name="T8" fmla="*/ 3 w 8"/>
                <a:gd name="T9" fmla="*/ 25 h 34"/>
                <a:gd name="T10" fmla="*/ 3 w 8"/>
                <a:gd name="T11" fmla="*/ 29 h 34"/>
                <a:gd name="T12" fmla="*/ 3 w 8"/>
                <a:gd name="T13" fmla="*/ 29 h 34"/>
                <a:gd name="T14" fmla="*/ 3 w 8"/>
                <a:gd name="T15" fmla="*/ 31 h 34"/>
                <a:gd name="T16" fmla="*/ 7 w 8"/>
                <a:gd name="T17" fmla="*/ 32 h 34"/>
                <a:gd name="T18" fmla="*/ 7 w 8"/>
                <a:gd name="T19"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7" y="25"/>
                  </a:moveTo>
                  <a:cubicBezTo>
                    <a:pt x="7" y="18"/>
                    <a:pt x="5" y="10"/>
                    <a:pt x="5" y="3"/>
                  </a:cubicBezTo>
                  <a:cubicBezTo>
                    <a:pt x="5" y="0"/>
                    <a:pt x="0" y="0"/>
                    <a:pt x="0" y="3"/>
                  </a:cubicBezTo>
                  <a:cubicBezTo>
                    <a:pt x="1" y="8"/>
                    <a:pt x="1" y="12"/>
                    <a:pt x="2" y="17"/>
                  </a:cubicBezTo>
                  <a:cubicBezTo>
                    <a:pt x="2" y="20"/>
                    <a:pt x="3" y="23"/>
                    <a:pt x="3" y="25"/>
                  </a:cubicBezTo>
                  <a:cubicBezTo>
                    <a:pt x="3" y="27"/>
                    <a:pt x="3" y="28"/>
                    <a:pt x="3" y="29"/>
                  </a:cubicBezTo>
                  <a:cubicBezTo>
                    <a:pt x="3" y="29"/>
                    <a:pt x="3" y="29"/>
                    <a:pt x="3" y="29"/>
                  </a:cubicBezTo>
                  <a:cubicBezTo>
                    <a:pt x="3" y="30"/>
                    <a:pt x="2" y="31"/>
                    <a:pt x="3" y="31"/>
                  </a:cubicBezTo>
                  <a:cubicBezTo>
                    <a:pt x="4" y="33"/>
                    <a:pt x="6" y="34"/>
                    <a:pt x="7" y="32"/>
                  </a:cubicBezTo>
                  <a:cubicBezTo>
                    <a:pt x="8" y="30"/>
                    <a:pt x="8" y="28"/>
                    <a:pt x="7" y="2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74" name="Freeform 34"/>
            <p:cNvSpPr/>
            <p:nvPr/>
          </p:nvSpPr>
          <p:spPr bwMode="auto">
            <a:xfrm>
              <a:off x="217" y="3427"/>
              <a:ext cx="28" cy="110"/>
            </a:xfrm>
            <a:custGeom>
              <a:avLst/>
              <a:gdLst>
                <a:gd name="T0" fmla="*/ 6 w 8"/>
                <a:gd name="T1" fmla="*/ 30 h 37"/>
                <a:gd name="T2" fmla="*/ 6 w 8"/>
                <a:gd name="T3" fmla="*/ 29 h 37"/>
                <a:gd name="T4" fmla="*/ 6 w 8"/>
                <a:gd name="T5" fmla="*/ 20 h 37"/>
                <a:gd name="T6" fmla="*/ 7 w 8"/>
                <a:gd name="T7" fmla="*/ 4 h 37"/>
                <a:gd name="T8" fmla="*/ 3 w 8"/>
                <a:gd name="T9" fmla="*/ 3 h 37"/>
                <a:gd name="T10" fmla="*/ 1 w 8"/>
                <a:gd name="T11" fmla="*/ 20 h 37"/>
                <a:gd name="T12" fmla="*/ 3 w 8"/>
                <a:gd name="T13" fmla="*/ 35 h 37"/>
                <a:gd name="T14" fmla="*/ 7 w 8"/>
                <a:gd name="T15" fmla="*/ 33 h 37"/>
                <a:gd name="T16" fmla="*/ 6 w 8"/>
                <a:gd name="T17"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7">
                  <a:moveTo>
                    <a:pt x="6" y="30"/>
                  </a:moveTo>
                  <a:cubicBezTo>
                    <a:pt x="6" y="30"/>
                    <a:pt x="6" y="29"/>
                    <a:pt x="6" y="29"/>
                  </a:cubicBezTo>
                  <a:cubicBezTo>
                    <a:pt x="5" y="26"/>
                    <a:pt x="6" y="22"/>
                    <a:pt x="6" y="20"/>
                  </a:cubicBezTo>
                  <a:cubicBezTo>
                    <a:pt x="6" y="15"/>
                    <a:pt x="6" y="9"/>
                    <a:pt x="7" y="4"/>
                  </a:cubicBezTo>
                  <a:cubicBezTo>
                    <a:pt x="8" y="1"/>
                    <a:pt x="3" y="0"/>
                    <a:pt x="3" y="3"/>
                  </a:cubicBezTo>
                  <a:cubicBezTo>
                    <a:pt x="2" y="8"/>
                    <a:pt x="1" y="14"/>
                    <a:pt x="1" y="20"/>
                  </a:cubicBezTo>
                  <a:cubicBezTo>
                    <a:pt x="1" y="24"/>
                    <a:pt x="0" y="32"/>
                    <a:pt x="3" y="35"/>
                  </a:cubicBezTo>
                  <a:cubicBezTo>
                    <a:pt x="5" y="37"/>
                    <a:pt x="8" y="35"/>
                    <a:pt x="7" y="33"/>
                  </a:cubicBezTo>
                  <a:cubicBezTo>
                    <a:pt x="7" y="32"/>
                    <a:pt x="6" y="31"/>
                    <a:pt x="6" y="3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75" name="Freeform 35"/>
            <p:cNvSpPr/>
            <p:nvPr/>
          </p:nvSpPr>
          <p:spPr bwMode="auto">
            <a:xfrm>
              <a:off x="217" y="3590"/>
              <a:ext cx="24" cy="92"/>
            </a:xfrm>
            <a:custGeom>
              <a:avLst/>
              <a:gdLst>
                <a:gd name="T0" fmla="*/ 6 w 7"/>
                <a:gd name="T1" fmla="*/ 27 h 31"/>
                <a:gd name="T2" fmla="*/ 5 w 7"/>
                <a:gd name="T3" fmla="*/ 3 h 31"/>
                <a:gd name="T4" fmla="*/ 1 w 7"/>
                <a:gd name="T5" fmla="*/ 3 h 31"/>
                <a:gd name="T6" fmla="*/ 2 w 7"/>
                <a:gd name="T7" fmla="*/ 28 h 31"/>
                <a:gd name="T8" fmla="*/ 6 w 7"/>
                <a:gd name="T9" fmla="*/ 27 h 31"/>
              </a:gdLst>
              <a:ahLst/>
              <a:cxnLst>
                <a:cxn ang="0">
                  <a:pos x="T0" y="T1"/>
                </a:cxn>
                <a:cxn ang="0">
                  <a:pos x="T2" y="T3"/>
                </a:cxn>
                <a:cxn ang="0">
                  <a:pos x="T4" y="T5"/>
                </a:cxn>
                <a:cxn ang="0">
                  <a:pos x="T6" y="T7"/>
                </a:cxn>
                <a:cxn ang="0">
                  <a:pos x="T8" y="T9"/>
                </a:cxn>
              </a:cxnLst>
              <a:rect l="0" t="0" r="r" b="b"/>
              <a:pathLst>
                <a:path w="7" h="31">
                  <a:moveTo>
                    <a:pt x="6" y="27"/>
                  </a:moveTo>
                  <a:cubicBezTo>
                    <a:pt x="4" y="19"/>
                    <a:pt x="5" y="11"/>
                    <a:pt x="5" y="3"/>
                  </a:cubicBezTo>
                  <a:cubicBezTo>
                    <a:pt x="5" y="0"/>
                    <a:pt x="1" y="0"/>
                    <a:pt x="1" y="3"/>
                  </a:cubicBezTo>
                  <a:cubicBezTo>
                    <a:pt x="1" y="11"/>
                    <a:pt x="0" y="20"/>
                    <a:pt x="2" y="28"/>
                  </a:cubicBezTo>
                  <a:cubicBezTo>
                    <a:pt x="2" y="31"/>
                    <a:pt x="7" y="30"/>
                    <a:pt x="6" y="2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76" name="Freeform 36"/>
            <p:cNvSpPr/>
            <p:nvPr/>
          </p:nvSpPr>
          <p:spPr bwMode="auto">
            <a:xfrm>
              <a:off x="217" y="3721"/>
              <a:ext cx="24" cy="95"/>
            </a:xfrm>
            <a:custGeom>
              <a:avLst/>
              <a:gdLst>
                <a:gd name="T0" fmla="*/ 2 w 7"/>
                <a:gd name="T1" fmla="*/ 3 h 32"/>
                <a:gd name="T2" fmla="*/ 1 w 7"/>
                <a:gd name="T3" fmla="*/ 29 h 32"/>
                <a:gd name="T4" fmla="*/ 5 w 7"/>
                <a:gd name="T5" fmla="*/ 29 h 32"/>
                <a:gd name="T6" fmla="*/ 6 w 7"/>
                <a:gd name="T7" fmla="*/ 3 h 32"/>
                <a:gd name="T8" fmla="*/ 2 w 7"/>
                <a:gd name="T9" fmla="*/ 3 h 32"/>
              </a:gdLst>
              <a:ahLst/>
              <a:cxnLst>
                <a:cxn ang="0">
                  <a:pos x="T0" y="T1"/>
                </a:cxn>
                <a:cxn ang="0">
                  <a:pos x="T2" y="T3"/>
                </a:cxn>
                <a:cxn ang="0">
                  <a:pos x="T4" y="T5"/>
                </a:cxn>
                <a:cxn ang="0">
                  <a:pos x="T6" y="T7"/>
                </a:cxn>
                <a:cxn ang="0">
                  <a:pos x="T8" y="T9"/>
                </a:cxn>
              </a:cxnLst>
              <a:rect l="0" t="0" r="r" b="b"/>
              <a:pathLst>
                <a:path w="7" h="32">
                  <a:moveTo>
                    <a:pt x="2" y="3"/>
                  </a:moveTo>
                  <a:cubicBezTo>
                    <a:pt x="0" y="12"/>
                    <a:pt x="1" y="20"/>
                    <a:pt x="1" y="29"/>
                  </a:cubicBezTo>
                  <a:cubicBezTo>
                    <a:pt x="1" y="32"/>
                    <a:pt x="5" y="32"/>
                    <a:pt x="5" y="29"/>
                  </a:cubicBezTo>
                  <a:cubicBezTo>
                    <a:pt x="5" y="20"/>
                    <a:pt x="5" y="12"/>
                    <a:pt x="6" y="3"/>
                  </a:cubicBezTo>
                  <a:cubicBezTo>
                    <a:pt x="7"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77" name="Freeform 37"/>
            <p:cNvSpPr/>
            <p:nvPr/>
          </p:nvSpPr>
          <p:spPr bwMode="auto">
            <a:xfrm>
              <a:off x="210" y="3842"/>
              <a:ext cx="28" cy="95"/>
            </a:xfrm>
            <a:custGeom>
              <a:avLst/>
              <a:gdLst>
                <a:gd name="T0" fmla="*/ 7 w 8"/>
                <a:gd name="T1" fmla="*/ 28 h 32"/>
                <a:gd name="T2" fmla="*/ 6 w 8"/>
                <a:gd name="T3" fmla="*/ 3 h 32"/>
                <a:gd name="T4" fmla="*/ 1 w 8"/>
                <a:gd name="T5" fmla="*/ 3 h 32"/>
                <a:gd name="T6" fmla="*/ 3 w 8"/>
                <a:gd name="T7" fmla="*/ 29 h 32"/>
                <a:gd name="T8" fmla="*/ 7 w 8"/>
                <a:gd name="T9" fmla="*/ 28 h 32"/>
              </a:gdLst>
              <a:ahLst/>
              <a:cxnLst>
                <a:cxn ang="0">
                  <a:pos x="T0" y="T1"/>
                </a:cxn>
                <a:cxn ang="0">
                  <a:pos x="T2" y="T3"/>
                </a:cxn>
                <a:cxn ang="0">
                  <a:pos x="T4" y="T5"/>
                </a:cxn>
                <a:cxn ang="0">
                  <a:pos x="T6" y="T7"/>
                </a:cxn>
                <a:cxn ang="0">
                  <a:pos x="T8" y="T9"/>
                </a:cxn>
              </a:cxnLst>
              <a:rect l="0" t="0" r="r" b="b"/>
              <a:pathLst>
                <a:path w="8" h="32">
                  <a:moveTo>
                    <a:pt x="7" y="28"/>
                  </a:moveTo>
                  <a:cubicBezTo>
                    <a:pt x="5" y="21"/>
                    <a:pt x="6" y="11"/>
                    <a:pt x="6" y="3"/>
                  </a:cubicBezTo>
                  <a:cubicBezTo>
                    <a:pt x="6" y="0"/>
                    <a:pt x="1" y="0"/>
                    <a:pt x="1" y="3"/>
                  </a:cubicBezTo>
                  <a:cubicBezTo>
                    <a:pt x="1" y="12"/>
                    <a:pt x="0" y="21"/>
                    <a:pt x="3" y="29"/>
                  </a:cubicBezTo>
                  <a:cubicBezTo>
                    <a:pt x="3" y="32"/>
                    <a:pt x="8" y="31"/>
                    <a:pt x="7"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78" name="Freeform 38"/>
            <p:cNvSpPr/>
            <p:nvPr/>
          </p:nvSpPr>
          <p:spPr bwMode="auto">
            <a:xfrm>
              <a:off x="217" y="3967"/>
              <a:ext cx="24" cy="56"/>
            </a:xfrm>
            <a:custGeom>
              <a:avLst/>
              <a:gdLst>
                <a:gd name="T0" fmla="*/ 6 w 7"/>
                <a:gd name="T1" fmla="*/ 15 h 19"/>
                <a:gd name="T2" fmla="*/ 5 w 7"/>
                <a:gd name="T3" fmla="*/ 3 h 19"/>
                <a:gd name="T4" fmla="*/ 1 w 7"/>
                <a:gd name="T5" fmla="*/ 3 h 19"/>
                <a:gd name="T6" fmla="*/ 2 w 7"/>
                <a:gd name="T7" fmla="*/ 16 h 19"/>
                <a:gd name="T8" fmla="*/ 6 w 7"/>
                <a:gd name="T9" fmla="*/ 15 h 19"/>
              </a:gdLst>
              <a:ahLst/>
              <a:cxnLst>
                <a:cxn ang="0">
                  <a:pos x="T0" y="T1"/>
                </a:cxn>
                <a:cxn ang="0">
                  <a:pos x="T2" y="T3"/>
                </a:cxn>
                <a:cxn ang="0">
                  <a:pos x="T4" y="T5"/>
                </a:cxn>
                <a:cxn ang="0">
                  <a:pos x="T6" y="T7"/>
                </a:cxn>
                <a:cxn ang="0">
                  <a:pos x="T8" y="T9"/>
                </a:cxn>
              </a:cxnLst>
              <a:rect l="0" t="0" r="r" b="b"/>
              <a:pathLst>
                <a:path w="7" h="19">
                  <a:moveTo>
                    <a:pt x="6" y="15"/>
                  </a:moveTo>
                  <a:cubicBezTo>
                    <a:pt x="5" y="11"/>
                    <a:pt x="5" y="7"/>
                    <a:pt x="5" y="3"/>
                  </a:cubicBezTo>
                  <a:cubicBezTo>
                    <a:pt x="5" y="0"/>
                    <a:pt x="1" y="0"/>
                    <a:pt x="1" y="3"/>
                  </a:cubicBezTo>
                  <a:cubicBezTo>
                    <a:pt x="1" y="7"/>
                    <a:pt x="0" y="12"/>
                    <a:pt x="2" y="16"/>
                  </a:cubicBezTo>
                  <a:cubicBezTo>
                    <a:pt x="2" y="19"/>
                    <a:pt x="7" y="17"/>
                    <a:pt x="6" y="1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79" name="Freeform 39"/>
            <p:cNvSpPr/>
            <p:nvPr/>
          </p:nvSpPr>
          <p:spPr bwMode="auto">
            <a:xfrm>
              <a:off x="213" y="4050"/>
              <a:ext cx="28" cy="62"/>
            </a:xfrm>
            <a:custGeom>
              <a:avLst/>
              <a:gdLst>
                <a:gd name="T0" fmla="*/ 7 w 8"/>
                <a:gd name="T1" fmla="*/ 17 h 21"/>
                <a:gd name="T2" fmla="*/ 6 w 8"/>
                <a:gd name="T3" fmla="*/ 4 h 21"/>
                <a:gd name="T4" fmla="*/ 2 w 8"/>
                <a:gd name="T5" fmla="*/ 2 h 21"/>
                <a:gd name="T6" fmla="*/ 3 w 8"/>
                <a:gd name="T7" fmla="*/ 18 h 21"/>
                <a:gd name="T8" fmla="*/ 7 w 8"/>
                <a:gd name="T9" fmla="*/ 17 h 21"/>
              </a:gdLst>
              <a:ahLst/>
              <a:cxnLst>
                <a:cxn ang="0">
                  <a:pos x="T0" y="T1"/>
                </a:cxn>
                <a:cxn ang="0">
                  <a:pos x="T2" y="T3"/>
                </a:cxn>
                <a:cxn ang="0">
                  <a:pos x="T4" y="T5"/>
                </a:cxn>
                <a:cxn ang="0">
                  <a:pos x="T6" y="T7"/>
                </a:cxn>
                <a:cxn ang="0">
                  <a:pos x="T8" y="T9"/>
                </a:cxn>
              </a:cxnLst>
              <a:rect l="0" t="0" r="r" b="b"/>
              <a:pathLst>
                <a:path w="8" h="21">
                  <a:moveTo>
                    <a:pt x="7" y="17"/>
                  </a:moveTo>
                  <a:cubicBezTo>
                    <a:pt x="6" y="13"/>
                    <a:pt x="5" y="8"/>
                    <a:pt x="6" y="4"/>
                  </a:cubicBezTo>
                  <a:cubicBezTo>
                    <a:pt x="7" y="1"/>
                    <a:pt x="2" y="0"/>
                    <a:pt x="2" y="2"/>
                  </a:cubicBezTo>
                  <a:cubicBezTo>
                    <a:pt x="0" y="7"/>
                    <a:pt x="1" y="13"/>
                    <a:pt x="3" y="18"/>
                  </a:cubicBezTo>
                  <a:cubicBezTo>
                    <a:pt x="3" y="21"/>
                    <a:pt x="8" y="20"/>
                    <a:pt x="7" y="1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80" name="Freeform 40"/>
            <p:cNvSpPr/>
            <p:nvPr/>
          </p:nvSpPr>
          <p:spPr bwMode="auto">
            <a:xfrm>
              <a:off x="259" y="4100"/>
              <a:ext cx="92" cy="30"/>
            </a:xfrm>
            <a:custGeom>
              <a:avLst/>
              <a:gdLst>
                <a:gd name="T0" fmla="*/ 23 w 26"/>
                <a:gd name="T1" fmla="*/ 5 h 10"/>
                <a:gd name="T2" fmla="*/ 14 w 26"/>
                <a:gd name="T3" fmla="*/ 4 h 10"/>
                <a:gd name="T4" fmla="*/ 5 w 26"/>
                <a:gd name="T5" fmla="*/ 3 h 10"/>
                <a:gd name="T6" fmla="*/ 1 w 26"/>
                <a:gd name="T7" fmla="*/ 5 h 10"/>
                <a:gd name="T8" fmla="*/ 8 w 26"/>
                <a:gd name="T9" fmla="*/ 8 h 10"/>
                <a:gd name="T10" fmla="*/ 22 w 26"/>
                <a:gd name="T11" fmla="*/ 9 h 10"/>
                <a:gd name="T12" fmla="*/ 23 w 26"/>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26" h="10">
                  <a:moveTo>
                    <a:pt x="23" y="5"/>
                  </a:moveTo>
                  <a:cubicBezTo>
                    <a:pt x="20" y="4"/>
                    <a:pt x="17" y="4"/>
                    <a:pt x="14" y="4"/>
                  </a:cubicBezTo>
                  <a:cubicBezTo>
                    <a:pt x="12" y="4"/>
                    <a:pt x="6" y="5"/>
                    <a:pt x="5" y="3"/>
                  </a:cubicBezTo>
                  <a:cubicBezTo>
                    <a:pt x="4" y="0"/>
                    <a:pt x="0" y="2"/>
                    <a:pt x="1" y="5"/>
                  </a:cubicBezTo>
                  <a:cubicBezTo>
                    <a:pt x="3" y="8"/>
                    <a:pt x="6" y="8"/>
                    <a:pt x="8" y="8"/>
                  </a:cubicBezTo>
                  <a:cubicBezTo>
                    <a:pt x="13" y="9"/>
                    <a:pt x="17" y="9"/>
                    <a:pt x="22" y="9"/>
                  </a:cubicBezTo>
                  <a:cubicBezTo>
                    <a:pt x="25" y="10"/>
                    <a:pt x="26" y="5"/>
                    <a:pt x="2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81" name="Freeform 41"/>
            <p:cNvSpPr/>
            <p:nvPr/>
          </p:nvSpPr>
          <p:spPr bwMode="auto">
            <a:xfrm>
              <a:off x="397" y="4112"/>
              <a:ext cx="84" cy="21"/>
            </a:xfrm>
            <a:custGeom>
              <a:avLst/>
              <a:gdLst>
                <a:gd name="T0" fmla="*/ 21 w 24"/>
                <a:gd name="T1" fmla="*/ 0 h 7"/>
                <a:gd name="T2" fmla="*/ 3 w 24"/>
                <a:gd name="T3" fmla="*/ 2 h 7"/>
                <a:gd name="T4" fmla="*/ 4 w 24"/>
                <a:gd name="T5" fmla="*/ 6 h 7"/>
                <a:gd name="T6" fmla="*/ 21 w 24"/>
                <a:gd name="T7" fmla="*/ 4 h 7"/>
                <a:gd name="T8" fmla="*/ 21 w 24"/>
                <a:gd name="T9" fmla="*/ 0 h 7"/>
              </a:gdLst>
              <a:ahLst/>
              <a:cxnLst>
                <a:cxn ang="0">
                  <a:pos x="T0" y="T1"/>
                </a:cxn>
                <a:cxn ang="0">
                  <a:pos x="T2" y="T3"/>
                </a:cxn>
                <a:cxn ang="0">
                  <a:pos x="T4" y="T5"/>
                </a:cxn>
                <a:cxn ang="0">
                  <a:pos x="T6" y="T7"/>
                </a:cxn>
                <a:cxn ang="0">
                  <a:pos x="T8" y="T9"/>
                </a:cxn>
              </a:cxnLst>
              <a:rect l="0" t="0" r="r" b="b"/>
              <a:pathLst>
                <a:path w="24" h="7">
                  <a:moveTo>
                    <a:pt x="21" y="0"/>
                  </a:moveTo>
                  <a:cubicBezTo>
                    <a:pt x="15" y="0"/>
                    <a:pt x="9" y="0"/>
                    <a:pt x="3" y="2"/>
                  </a:cubicBezTo>
                  <a:cubicBezTo>
                    <a:pt x="0" y="3"/>
                    <a:pt x="1" y="7"/>
                    <a:pt x="4" y="6"/>
                  </a:cubicBezTo>
                  <a:cubicBezTo>
                    <a:pt x="10" y="4"/>
                    <a:pt x="16" y="4"/>
                    <a:pt x="21" y="4"/>
                  </a:cubicBezTo>
                  <a:cubicBezTo>
                    <a:pt x="24" y="4"/>
                    <a:pt x="24" y="0"/>
                    <a:pt x="21"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82" name="Freeform 42"/>
            <p:cNvSpPr/>
            <p:nvPr/>
          </p:nvSpPr>
          <p:spPr bwMode="auto">
            <a:xfrm>
              <a:off x="520" y="4100"/>
              <a:ext cx="99" cy="24"/>
            </a:xfrm>
            <a:custGeom>
              <a:avLst/>
              <a:gdLst>
                <a:gd name="T0" fmla="*/ 24 w 28"/>
                <a:gd name="T1" fmla="*/ 1 h 8"/>
                <a:gd name="T2" fmla="*/ 4 w 28"/>
                <a:gd name="T3" fmla="*/ 2 h 8"/>
                <a:gd name="T4" fmla="*/ 3 w 28"/>
                <a:gd name="T5" fmla="*/ 6 h 8"/>
                <a:gd name="T6" fmla="*/ 25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3"/>
                    <a:pt x="10" y="3"/>
                    <a:pt x="4" y="2"/>
                  </a:cubicBezTo>
                  <a:cubicBezTo>
                    <a:pt x="1" y="1"/>
                    <a:pt x="0" y="6"/>
                    <a:pt x="3" y="6"/>
                  </a:cubicBezTo>
                  <a:cubicBezTo>
                    <a:pt x="10" y="7"/>
                    <a:pt x="18" y="8"/>
                    <a:pt x="25" y="5"/>
                  </a:cubicBezTo>
                  <a:cubicBezTo>
                    <a:pt x="28" y="4"/>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83" name="Freeform 43"/>
            <p:cNvSpPr/>
            <p:nvPr/>
          </p:nvSpPr>
          <p:spPr bwMode="auto">
            <a:xfrm>
              <a:off x="654" y="4106"/>
              <a:ext cx="81" cy="24"/>
            </a:xfrm>
            <a:custGeom>
              <a:avLst/>
              <a:gdLst>
                <a:gd name="T0" fmla="*/ 20 w 23"/>
                <a:gd name="T1" fmla="*/ 0 h 8"/>
                <a:gd name="T2" fmla="*/ 3 w 23"/>
                <a:gd name="T3" fmla="*/ 3 h 8"/>
                <a:gd name="T4" fmla="*/ 5 w 23"/>
                <a:gd name="T5" fmla="*/ 7 h 8"/>
                <a:gd name="T6" fmla="*/ 20 w 23"/>
                <a:gd name="T7" fmla="*/ 4 h 8"/>
                <a:gd name="T8" fmla="*/ 20 w 23"/>
                <a:gd name="T9" fmla="*/ 0 h 8"/>
              </a:gdLst>
              <a:ahLst/>
              <a:cxnLst>
                <a:cxn ang="0">
                  <a:pos x="T0" y="T1"/>
                </a:cxn>
                <a:cxn ang="0">
                  <a:pos x="T2" y="T3"/>
                </a:cxn>
                <a:cxn ang="0">
                  <a:pos x="T4" y="T5"/>
                </a:cxn>
                <a:cxn ang="0">
                  <a:pos x="T6" y="T7"/>
                </a:cxn>
                <a:cxn ang="0">
                  <a:pos x="T8" y="T9"/>
                </a:cxn>
              </a:cxnLst>
              <a:rect l="0" t="0" r="r" b="b"/>
              <a:pathLst>
                <a:path w="23" h="8">
                  <a:moveTo>
                    <a:pt x="20" y="0"/>
                  </a:moveTo>
                  <a:cubicBezTo>
                    <a:pt x="14" y="0"/>
                    <a:pt x="8" y="1"/>
                    <a:pt x="3" y="3"/>
                  </a:cubicBezTo>
                  <a:cubicBezTo>
                    <a:pt x="0" y="4"/>
                    <a:pt x="3" y="8"/>
                    <a:pt x="5" y="7"/>
                  </a:cubicBezTo>
                  <a:cubicBezTo>
                    <a:pt x="10" y="5"/>
                    <a:pt x="15"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84" name="Freeform 44"/>
            <p:cNvSpPr/>
            <p:nvPr/>
          </p:nvSpPr>
          <p:spPr bwMode="auto">
            <a:xfrm>
              <a:off x="774" y="4106"/>
              <a:ext cx="88" cy="27"/>
            </a:xfrm>
            <a:custGeom>
              <a:avLst/>
              <a:gdLst>
                <a:gd name="T0" fmla="*/ 21 w 25"/>
                <a:gd name="T1" fmla="*/ 2 h 9"/>
                <a:gd name="T2" fmla="*/ 4 w 25"/>
                <a:gd name="T3" fmla="*/ 1 h 9"/>
                <a:gd name="T4" fmla="*/ 2 w 25"/>
                <a:gd name="T5" fmla="*/ 5 h 9"/>
                <a:gd name="T6" fmla="*/ 23 w 25"/>
                <a:gd name="T7" fmla="*/ 6 h 9"/>
                <a:gd name="T8" fmla="*/ 21 w 25"/>
                <a:gd name="T9" fmla="*/ 2 h 9"/>
              </a:gdLst>
              <a:ahLst/>
              <a:cxnLst>
                <a:cxn ang="0">
                  <a:pos x="T0" y="T1"/>
                </a:cxn>
                <a:cxn ang="0">
                  <a:pos x="T2" y="T3"/>
                </a:cxn>
                <a:cxn ang="0">
                  <a:pos x="T4" y="T5"/>
                </a:cxn>
                <a:cxn ang="0">
                  <a:pos x="T6" y="T7"/>
                </a:cxn>
                <a:cxn ang="0">
                  <a:pos x="T8" y="T9"/>
                </a:cxn>
              </a:cxnLst>
              <a:rect l="0" t="0" r="r" b="b"/>
              <a:pathLst>
                <a:path w="25" h="9">
                  <a:moveTo>
                    <a:pt x="21" y="2"/>
                  </a:moveTo>
                  <a:cubicBezTo>
                    <a:pt x="15" y="4"/>
                    <a:pt x="9" y="3"/>
                    <a:pt x="4" y="1"/>
                  </a:cubicBezTo>
                  <a:cubicBezTo>
                    <a:pt x="1" y="0"/>
                    <a:pt x="0" y="4"/>
                    <a:pt x="2" y="5"/>
                  </a:cubicBezTo>
                  <a:cubicBezTo>
                    <a:pt x="9" y="7"/>
                    <a:pt x="16" y="9"/>
                    <a:pt x="23" y="6"/>
                  </a:cubicBezTo>
                  <a:cubicBezTo>
                    <a:pt x="25" y="5"/>
                    <a:pt x="24" y="1"/>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85" name="Freeform 45"/>
            <p:cNvSpPr/>
            <p:nvPr/>
          </p:nvSpPr>
          <p:spPr bwMode="auto">
            <a:xfrm>
              <a:off x="898" y="4109"/>
              <a:ext cx="95" cy="27"/>
            </a:xfrm>
            <a:custGeom>
              <a:avLst/>
              <a:gdLst>
                <a:gd name="T0" fmla="*/ 24 w 27"/>
                <a:gd name="T1" fmla="*/ 2 h 9"/>
                <a:gd name="T2" fmla="*/ 3 w 27"/>
                <a:gd name="T3" fmla="*/ 3 h 9"/>
                <a:gd name="T4" fmla="*/ 5 w 27"/>
                <a:gd name="T5" fmla="*/ 7 h 9"/>
                <a:gd name="T6" fmla="*/ 23 w 27"/>
                <a:gd name="T7" fmla="*/ 6 h 9"/>
                <a:gd name="T8" fmla="*/ 24 w 27"/>
                <a:gd name="T9" fmla="*/ 2 h 9"/>
              </a:gdLst>
              <a:ahLst/>
              <a:cxnLst>
                <a:cxn ang="0">
                  <a:pos x="T0" y="T1"/>
                </a:cxn>
                <a:cxn ang="0">
                  <a:pos x="T2" y="T3"/>
                </a:cxn>
                <a:cxn ang="0">
                  <a:pos x="T4" y="T5"/>
                </a:cxn>
                <a:cxn ang="0">
                  <a:pos x="T6" y="T7"/>
                </a:cxn>
                <a:cxn ang="0">
                  <a:pos x="T8" y="T9"/>
                </a:cxn>
              </a:cxnLst>
              <a:rect l="0" t="0" r="r" b="b"/>
              <a:pathLst>
                <a:path w="27" h="9">
                  <a:moveTo>
                    <a:pt x="24" y="2"/>
                  </a:moveTo>
                  <a:cubicBezTo>
                    <a:pt x="17" y="1"/>
                    <a:pt x="9" y="0"/>
                    <a:pt x="3" y="3"/>
                  </a:cubicBezTo>
                  <a:cubicBezTo>
                    <a:pt x="0" y="5"/>
                    <a:pt x="2" y="9"/>
                    <a:pt x="5" y="7"/>
                  </a:cubicBezTo>
                  <a:cubicBezTo>
                    <a:pt x="10" y="4"/>
                    <a:pt x="17" y="5"/>
                    <a:pt x="23" y="6"/>
                  </a:cubicBezTo>
                  <a:cubicBezTo>
                    <a:pt x="26" y="7"/>
                    <a:pt x="27" y="2"/>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86" name="Freeform 46"/>
            <p:cNvSpPr/>
            <p:nvPr/>
          </p:nvSpPr>
          <p:spPr bwMode="auto">
            <a:xfrm>
              <a:off x="1035" y="4100"/>
              <a:ext cx="95" cy="33"/>
            </a:xfrm>
            <a:custGeom>
              <a:avLst/>
              <a:gdLst>
                <a:gd name="T0" fmla="*/ 21 w 27"/>
                <a:gd name="T1" fmla="*/ 2 h 11"/>
                <a:gd name="T2" fmla="*/ 4 w 27"/>
                <a:gd name="T3" fmla="*/ 3 h 11"/>
                <a:gd name="T4" fmla="*/ 3 w 27"/>
                <a:gd name="T5" fmla="*/ 7 h 11"/>
                <a:gd name="T6" fmla="*/ 24 w 27"/>
                <a:gd name="T7" fmla="*/ 6 h 11"/>
                <a:gd name="T8" fmla="*/ 21 w 27"/>
                <a:gd name="T9" fmla="*/ 2 h 11"/>
              </a:gdLst>
              <a:ahLst/>
              <a:cxnLst>
                <a:cxn ang="0">
                  <a:pos x="T0" y="T1"/>
                </a:cxn>
                <a:cxn ang="0">
                  <a:pos x="T2" y="T3"/>
                </a:cxn>
                <a:cxn ang="0">
                  <a:pos x="T4" y="T5"/>
                </a:cxn>
                <a:cxn ang="0">
                  <a:pos x="T6" y="T7"/>
                </a:cxn>
                <a:cxn ang="0">
                  <a:pos x="T8" y="T9"/>
                </a:cxn>
              </a:cxnLst>
              <a:rect l="0" t="0" r="r" b="b"/>
              <a:pathLst>
                <a:path w="27" h="11">
                  <a:moveTo>
                    <a:pt x="21" y="2"/>
                  </a:moveTo>
                  <a:cubicBezTo>
                    <a:pt x="17" y="6"/>
                    <a:pt x="9" y="4"/>
                    <a:pt x="4" y="3"/>
                  </a:cubicBezTo>
                  <a:cubicBezTo>
                    <a:pt x="2" y="2"/>
                    <a:pt x="0" y="7"/>
                    <a:pt x="3" y="7"/>
                  </a:cubicBezTo>
                  <a:cubicBezTo>
                    <a:pt x="10" y="8"/>
                    <a:pt x="18" y="11"/>
                    <a:pt x="24" y="6"/>
                  </a:cubicBezTo>
                  <a:cubicBezTo>
                    <a:pt x="27" y="4"/>
                    <a:pt x="23" y="0"/>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87" name="Freeform 47"/>
            <p:cNvSpPr/>
            <p:nvPr/>
          </p:nvSpPr>
          <p:spPr bwMode="auto">
            <a:xfrm>
              <a:off x="1155" y="4097"/>
              <a:ext cx="81" cy="24"/>
            </a:xfrm>
            <a:custGeom>
              <a:avLst/>
              <a:gdLst>
                <a:gd name="T0" fmla="*/ 20 w 23"/>
                <a:gd name="T1" fmla="*/ 1 h 8"/>
                <a:gd name="T2" fmla="*/ 3 w 23"/>
                <a:gd name="T3" fmla="*/ 3 h 8"/>
                <a:gd name="T4" fmla="*/ 4 w 23"/>
                <a:gd name="T5" fmla="*/ 7 h 8"/>
                <a:gd name="T6" fmla="*/ 20 w 23"/>
                <a:gd name="T7" fmla="*/ 5 h 8"/>
                <a:gd name="T8" fmla="*/ 20 w 23"/>
                <a:gd name="T9" fmla="*/ 1 h 8"/>
              </a:gdLst>
              <a:ahLst/>
              <a:cxnLst>
                <a:cxn ang="0">
                  <a:pos x="T0" y="T1"/>
                </a:cxn>
                <a:cxn ang="0">
                  <a:pos x="T2" y="T3"/>
                </a:cxn>
                <a:cxn ang="0">
                  <a:pos x="T4" y="T5"/>
                </a:cxn>
                <a:cxn ang="0">
                  <a:pos x="T6" y="T7"/>
                </a:cxn>
                <a:cxn ang="0">
                  <a:pos x="T8" y="T9"/>
                </a:cxn>
              </a:cxnLst>
              <a:rect l="0" t="0" r="r" b="b"/>
              <a:pathLst>
                <a:path w="23" h="8">
                  <a:moveTo>
                    <a:pt x="20" y="1"/>
                  </a:moveTo>
                  <a:cubicBezTo>
                    <a:pt x="15" y="1"/>
                    <a:pt x="9" y="1"/>
                    <a:pt x="3" y="3"/>
                  </a:cubicBezTo>
                  <a:cubicBezTo>
                    <a:pt x="0" y="3"/>
                    <a:pt x="1" y="8"/>
                    <a:pt x="4" y="7"/>
                  </a:cubicBezTo>
                  <a:cubicBezTo>
                    <a:pt x="9" y="6"/>
                    <a:pt x="15" y="5"/>
                    <a:pt x="20" y="5"/>
                  </a:cubicBezTo>
                  <a:cubicBezTo>
                    <a:pt x="23" y="5"/>
                    <a:pt x="23" y="0"/>
                    <a:pt x="20"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88" name="Freeform 48"/>
            <p:cNvSpPr/>
            <p:nvPr/>
          </p:nvSpPr>
          <p:spPr bwMode="auto">
            <a:xfrm>
              <a:off x="1275" y="4100"/>
              <a:ext cx="99" cy="18"/>
            </a:xfrm>
            <a:custGeom>
              <a:avLst/>
              <a:gdLst>
                <a:gd name="T0" fmla="*/ 24 w 28"/>
                <a:gd name="T1" fmla="*/ 1 h 6"/>
                <a:gd name="T2" fmla="*/ 3 w 28"/>
                <a:gd name="T3" fmla="*/ 2 h 6"/>
                <a:gd name="T4" fmla="*/ 3 w 28"/>
                <a:gd name="T5" fmla="*/ 6 h 6"/>
                <a:gd name="T6" fmla="*/ 25 w 28"/>
                <a:gd name="T7" fmla="*/ 5 h 6"/>
                <a:gd name="T8" fmla="*/ 24 w 28"/>
                <a:gd name="T9" fmla="*/ 1 h 6"/>
              </a:gdLst>
              <a:ahLst/>
              <a:cxnLst>
                <a:cxn ang="0">
                  <a:pos x="T0" y="T1"/>
                </a:cxn>
                <a:cxn ang="0">
                  <a:pos x="T2" y="T3"/>
                </a:cxn>
                <a:cxn ang="0">
                  <a:pos x="T4" y="T5"/>
                </a:cxn>
                <a:cxn ang="0">
                  <a:pos x="T6" y="T7"/>
                </a:cxn>
                <a:cxn ang="0">
                  <a:pos x="T8" y="T9"/>
                </a:cxn>
              </a:cxnLst>
              <a:rect l="0" t="0" r="r" b="b"/>
              <a:pathLst>
                <a:path w="28" h="6">
                  <a:moveTo>
                    <a:pt x="24" y="1"/>
                  </a:moveTo>
                  <a:cubicBezTo>
                    <a:pt x="17" y="2"/>
                    <a:pt x="10" y="2"/>
                    <a:pt x="3" y="2"/>
                  </a:cubicBezTo>
                  <a:cubicBezTo>
                    <a:pt x="0" y="2"/>
                    <a:pt x="0" y="6"/>
                    <a:pt x="3" y="6"/>
                  </a:cubicBezTo>
                  <a:cubicBezTo>
                    <a:pt x="11" y="6"/>
                    <a:pt x="18" y="6"/>
                    <a:pt x="25"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89" name="Freeform 49"/>
            <p:cNvSpPr/>
            <p:nvPr/>
          </p:nvSpPr>
          <p:spPr bwMode="auto">
            <a:xfrm>
              <a:off x="1420" y="4106"/>
              <a:ext cx="95" cy="18"/>
            </a:xfrm>
            <a:custGeom>
              <a:avLst/>
              <a:gdLst>
                <a:gd name="T0" fmla="*/ 24 w 27"/>
                <a:gd name="T1" fmla="*/ 0 h 6"/>
                <a:gd name="T2" fmla="*/ 3 w 27"/>
                <a:gd name="T3" fmla="*/ 1 h 6"/>
                <a:gd name="T4" fmla="*/ 3 w 27"/>
                <a:gd name="T5" fmla="*/ 5 h 6"/>
                <a:gd name="T6" fmla="*/ 24 w 27"/>
                <a:gd name="T7" fmla="*/ 4 h 6"/>
                <a:gd name="T8" fmla="*/ 24 w 27"/>
                <a:gd name="T9" fmla="*/ 0 h 6"/>
              </a:gdLst>
              <a:ahLst/>
              <a:cxnLst>
                <a:cxn ang="0">
                  <a:pos x="T0" y="T1"/>
                </a:cxn>
                <a:cxn ang="0">
                  <a:pos x="T2" y="T3"/>
                </a:cxn>
                <a:cxn ang="0">
                  <a:pos x="T4" y="T5"/>
                </a:cxn>
                <a:cxn ang="0">
                  <a:pos x="T6" y="T7"/>
                </a:cxn>
                <a:cxn ang="0">
                  <a:pos x="T8" y="T9"/>
                </a:cxn>
              </a:cxnLst>
              <a:rect l="0" t="0" r="r" b="b"/>
              <a:pathLst>
                <a:path w="27" h="6">
                  <a:moveTo>
                    <a:pt x="24" y="0"/>
                  </a:moveTo>
                  <a:cubicBezTo>
                    <a:pt x="17" y="0"/>
                    <a:pt x="10" y="0"/>
                    <a:pt x="3" y="1"/>
                  </a:cubicBezTo>
                  <a:cubicBezTo>
                    <a:pt x="1" y="1"/>
                    <a:pt x="0" y="6"/>
                    <a:pt x="3" y="5"/>
                  </a:cubicBezTo>
                  <a:cubicBezTo>
                    <a:pt x="10" y="4"/>
                    <a:pt x="17" y="4"/>
                    <a:pt x="24" y="4"/>
                  </a:cubicBezTo>
                  <a:cubicBezTo>
                    <a:pt x="27" y="4"/>
                    <a:pt x="27" y="0"/>
                    <a:pt x="24"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90" name="Freeform 50"/>
            <p:cNvSpPr/>
            <p:nvPr/>
          </p:nvSpPr>
          <p:spPr bwMode="auto">
            <a:xfrm>
              <a:off x="1554" y="4103"/>
              <a:ext cx="88" cy="18"/>
            </a:xfrm>
            <a:custGeom>
              <a:avLst/>
              <a:gdLst>
                <a:gd name="T0" fmla="*/ 22 w 25"/>
                <a:gd name="T1" fmla="*/ 0 h 6"/>
                <a:gd name="T2" fmla="*/ 3 w 25"/>
                <a:gd name="T3" fmla="*/ 1 h 6"/>
                <a:gd name="T4" fmla="*/ 4 w 25"/>
                <a:gd name="T5" fmla="*/ 5 h 6"/>
                <a:gd name="T6" fmla="*/ 22 w 25"/>
                <a:gd name="T7" fmla="*/ 4 h 6"/>
                <a:gd name="T8" fmla="*/ 22 w 25"/>
                <a:gd name="T9" fmla="*/ 0 h 6"/>
              </a:gdLst>
              <a:ahLst/>
              <a:cxnLst>
                <a:cxn ang="0">
                  <a:pos x="T0" y="T1"/>
                </a:cxn>
                <a:cxn ang="0">
                  <a:pos x="T2" y="T3"/>
                </a:cxn>
                <a:cxn ang="0">
                  <a:pos x="T4" y="T5"/>
                </a:cxn>
                <a:cxn ang="0">
                  <a:pos x="T6" y="T7"/>
                </a:cxn>
                <a:cxn ang="0">
                  <a:pos x="T8" y="T9"/>
                </a:cxn>
              </a:cxnLst>
              <a:rect l="0" t="0" r="r" b="b"/>
              <a:pathLst>
                <a:path w="25" h="6">
                  <a:moveTo>
                    <a:pt x="22" y="0"/>
                  </a:moveTo>
                  <a:cubicBezTo>
                    <a:pt x="16" y="0"/>
                    <a:pt x="9" y="0"/>
                    <a:pt x="3" y="1"/>
                  </a:cubicBezTo>
                  <a:cubicBezTo>
                    <a:pt x="0" y="1"/>
                    <a:pt x="1" y="6"/>
                    <a:pt x="4" y="5"/>
                  </a:cubicBezTo>
                  <a:cubicBezTo>
                    <a:pt x="10" y="4"/>
                    <a:pt x="16" y="4"/>
                    <a:pt x="22" y="4"/>
                  </a:cubicBezTo>
                  <a:cubicBezTo>
                    <a:pt x="25" y="4"/>
                    <a:pt x="25" y="0"/>
                    <a:pt x="22"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91" name="Freeform 51"/>
            <p:cNvSpPr/>
            <p:nvPr/>
          </p:nvSpPr>
          <p:spPr bwMode="auto">
            <a:xfrm>
              <a:off x="1681" y="4106"/>
              <a:ext cx="91" cy="21"/>
            </a:xfrm>
            <a:custGeom>
              <a:avLst/>
              <a:gdLst>
                <a:gd name="T0" fmla="*/ 23 w 26"/>
                <a:gd name="T1" fmla="*/ 0 h 7"/>
                <a:gd name="T2" fmla="*/ 3 w 26"/>
                <a:gd name="T3" fmla="*/ 2 h 7"/>
                <a:gd name="T4" fmla="*/ 4 w 26"/>
                <a:gd name="T5" fmla="*/ 6 h 7"/>
                <a:gd name="T6" fmla="*/ 23 w 26"/>
                <a:gd name="T7" fmla="*/ 4 h 7"/>
                <a:gd name="T8" fmla="*/ 23 w 26"/>
                <a:gd name="T9" fmla="*/ 0 h 7"/>
              </a:gdLst>
              <a:ahLst/>
              <a:cxnLst>
                <a:cxn ang="0">
                  <a:pos x="T0" y="T1"/>
                </a:cxn>
                <a:cxn ang="0">
                  <a:pos x="T2" y="T3"/>
                </a:cxn>
                <a:cxn ang="0">
                  <a:pos x="T4" y="T5"/>
                </a:cxn>
                <a:cxn ang="0">
                  <a:pos x="T6" y="T7"/>
                </a:cxn>
                <a:cxn ang="0">
                  <a:pos x="T8" y="T9"/>
                </a:cxn>
              </a:cxnLst>
              <a:rect l="0" t="0" r="r" b="b"/>
              <a:pathLst>
                <a:path w="26" h="7">
                  <a:moveTo>
                    <a:pt x="23" y="0"/>
                  </a:moveTo>
                  <a:cubicBezTo>
                    <a:pt x="16" y="0"/>
                    <a:pt x="9" y="1"/>
                    <a:pt x="3" y="2"/>
                  </a:cubicBezTo>
                  <a:cubicBezTo>
                    <a:pt x="0" y="2"/>
                    <a:pt x="1" y="7"/>
                    <a:pt x="4" y="6"/>
                  </a:cubicBezTo>
                  <a:cubicBezTo>
                    <a:pt x="10" y="5"/>
                    <a:pt x="17" y="4"/>
                    <a:pt x="23" y="4"/>
                  </a:cubicBezTo>
                  <a:cubicBezTo>
                    <a:pt x="26" y="4"/>
                    <a:pt x="26" y="0"/>
                    <a:pt x="23"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92" name="Freeform 52"/>
            <p:cNvSpPr/>
            <p:nvPr/>
          </p:nvSpPr>
          <p:spPr bwMode="auto">
            <a:xfrm>
              <a:off x="1829" y="4103"/>
              <a:ext cx="99" cy="18"/>
            </a:xfrm>
            <a:custGeom>
              <a:avLst/>
              <a:gdLst>
                <a:gd name="T0" fmla="*/ 26 w 28"/>
                <a:gd name="T1" fmla="*/ 1 h 6"/>
                <a:gd name="T2" fmla="*/ 3 w 28"/>
                <a:gd name="T3" fmla="*/ 2 h 6"/>
                <a:gd name="T4" fmla="*/ 3 w 28"/>
                <a:gd name="T5" fmla="*/ 6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2"/>
                    <a:pt x="3" y="2"/>
                  </a:cubicBezTo>
                  <a:cubicBezTo>
                    <a:pt x="0" y="2"/>
                    <a:pt x="0" y="6"/>
                    <a:pt x="3" y="6"/>
                  </a:cubicBezTo>
                  <a:cubicBezTo>
                    <a:pt x="11" y="6"/>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93" name="Freeform 53"/>
            <p:cNvSpPr/>
            <p:nvPr/>
          </p:nvSpPr>
          <p:spPr bwMode="auto">
            <a:xfrm>
              <a:off x="1952" y="4094"/>
              <a:ext cx="106" cy="24"/>
            </a:xfrm>
            <a:custGeom>
              <a:avLst/>
              <a:gdLst>
                <a:gd name="T0" fmla="*/ 26 w 30"/>
                <a:gd name="T1" fmla="*/ 2 h 8"/>
                <a:gd name="T2" fmla="*/ 15 w 30"/>
                <a:gd name="T3" fmla="*/ 2 h 8"/>
                <a:gd name="T4" fmla="*/ 5 w 30"/>
                <a:gd name="T5" fmla="*/ 1 h 8"/>
                <a:gd name="T6" fmla="*/ 3 w 30"/>
                <a:gd name="T7" fmla="*/ 5 h 8"/>
                <a:gd name="T8" fmla="*/ 13 w 30"/>
                <a:gd name="T9" fmla="*/ 7 h 8"/>
                <a:gd name="T10" fmla="*/ 27 w 30"/>
                <a:gd name="T11" fmla="*/ 6 h 8"/>
                <a:gd name="T12" fmla="*/ 26 w 30"/>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26" y="2"/>
                  </a:moveTo>
                  <a:cubicBezTo>
                    <a:pt x="22" y="3"/>
                    <a:pt x="19" y="3"/>
                    <a:pt x="15" y="2"/>
                  </a:cubicBezTo>
                  <a:cubicBezTo>
                    <a:pt x="12" y="2"/>
                    <a:pt x="8" y="2"/>
                    <a:pt x="5" y="1"/>
                  </a:cubicBezTo>
                  <a:cubicBezTo>
                    <a:pt x="3" y="0"/>
                    <a:pt x="0" y="4"/>
                    <a:pt x="3" y="5"/>
                  </a:cubicBezTo>
                  <a:cubicBezTo>
                    <a:pt x="6" y="6"/>
                    <a:pt x="10" y="6"/>
                    <a:pt x="13" y="7"/>
                  </a:cubicBezTo>
                  <a:cubicBezTo>
                    <a:pt x="18" y="7"/>
                    <a:pt x="23" y="8"/>
                    <a:pt x="27" y="6"/>
                  </a:cubicBezTo>
                  <a:cubicBezTo>
                    <a:pt x="30" y="5"/>
                    <a:pt x="29" y="1"/>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94" name="Freeform 54"/>
            <p:cNvSpPr/>
            <p:nvPr/>
          </p:nvSpPr>
          <p:spPr bwMode="auto">
            <a:xfrm>
              <a:off x="2104" y="4100"/>
              <a:ext cx="127" cy="24"/>
            </a:xfrm>
            <a:custGeom>
              <a:avLst/>
              <a:gdLst>
                <a:gd name="T0" fmla="*/ 34 w 36"/>
                <a:gd name="T1" fmla="*/ 3 h 8"/>
                <a:gd name="T2" fmla="*/ 3 w 36"/>
                <a:gd name="T3" fmla="*/ 2 h 8"/>
                <a:gd name="T4" fmla="*/ 3 w 36"/>
                <a:gd name="T5" fmla="*/ 6 h 8"/>
                <a:gd name="T6" fmla="*/ 32 w 36"/>
                <a:gd name="T7" fmla="*/ 7 h 8"/>
                <a:gd name="T8" fmla="*/ 34 w 36"/>
                <a:gd name="T9" fmla="*/ 3 h 8"/>
              </a:gdLst>
              <a:ahLst/>
              <a:cxnLst>
                <a:cxn ang="0">
                  <a:pos x="T0" y="T1"/>
                </a:cxn>
                <a:cxn ang="0">
                  <a:pos x="T2" y="T3"/>
                </a:cxn>
                <a:cxn ang="0">
                  <a:pos x="T4" y="T5"/>
                </a:cxn>
                <a:cxn ang="0">
                  <a:pos x="T6" y="T7"/>
                </a:cxn>
                <a:cxn ang="0">
                  <a:pos x="T8" y="T9"/>
                </a:cxn>
              </a:cxnLst>
              <a:rect l="0" t="0" r="r" b="b"/>
              <a:pathLst>
                <a:path w="36" h="8">
                  <a:moveTo>
                    <a:pt x="34" y="3"/>
                  </a:moveTo>
                  <a:cubicBezTo>
                    <a:pt x="24" y="0"/>
                    <a:pt x="14" y="1"/>
                    <a:pt x="3" y="2"/>
                  </a:cubicBezTo>
                  <a:cubicBezTo>
                    <a:pt x="1" y="2"/>
                    <a:pt x="0" y="7"/>
                    <a:pt x="3" y="6"/>
                  </a:cubicBezTo>
                  <a:cubicBezTo>
                    <a:pt x="13" y="5"/>
                    <a:pt x="23" y="4"/>
                    <a:pt x="32" y="7"/>
                  </a:cubicBezTo>
                  <a:cubicBezTo>
                    <a:pt x="35" y="8"/>
                    <a:pt x="36" y="4"/>
                    <a:pt x="34"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95" name="Freeform 55"/>
            <p:cNvSpPr/>
            <p:nvPr/>
          </p:nvSpPr>
          <p:spPr bwMode="auto">
            <a:xfrm>
              <a:off x="2280" y="4100"/>
              <a:ext cx="106" cy="15"/>
            </a:xfrm>
            <a:custGeom>
              <a:avLst/>
              <a:gdLst>
                <a:gd name="T0" fmla="*/ 27 w 30"/>
                <a:gd name="T1" fmla="*/ 1 h 5"/>
                <a:gd name="T2" fmla="*/ 3 w 30"/>
                <a:gd name="T3" fmla="*/ 0 h 5"/>
                <a:gd name="T4" fmla="*/ 3 w 30"/>
                <a:gd name="T5" fmla="*/ 4 h 5"/>
                <a:gd name="T6" fmla="*/ 27 w 30"/>
                <a:gd name="T7" fmla="*/ 5 h 5"/>
                <a:gd name="T8" fmla="*/ 27 w 30"/>
                <a:gd name="T9" fmla="*/ 1 h 5"/>
              </a:gdLst>
              <a:ahLst/>
              <a:cxnLst>
                <a:cxn ang="0">
                  <a:pos x="T0" y="T1"/>
                </a:cxn>
                <a:cxn ang="0">
                  <a:pos x="T2" y="T3"/>
                </a:cxn>
                <a:cxn ang="0">
                  <a:pos x="T4" y="T5"/>
                </a:cxn>
                <a:cxn ang="0">
                  <a:pos x="T6" y="T7"/>
                </a:cxn>
                <a:cxn ang="0">
                  <a:pos x="T8" y="T9"/>
                </a:cxn>
              </a:cxnLst>
              <a:rect l="0" t="0" r="r" b="b"/>
              <a:pathLst>
                <a:path w="30" h="5">
                  <a:moveTo>
                    <a:pt x="27" y="1"/>
                  </a:moveTo>
                  <a:cubicBezTo>
                    <a:pt x="19" y="1"/>
                    <a:pt x="11" y="0"/>
                    <a:pt x="3" y="0"/>
                  </a:cubicBezTo>
                  <a:cubicBezTo>
                    <a:pt x="0" y="0"/>
                    <a:pt x="0" y="4"/>
                    <a:pt x="3" y="4"/>
                  </a:cubicBezTo>
                  <a:cubicBezTo>
                    <a:pt x="11" y="4"/>
                    <a:pt x="19" y="5"/>
                    <a:pt x="27" y="5"/>
                  </a:cubicBezTo>
                  <a:cubicBezTo>
                    <a:pt x="30" y="5"/>
                    <a:pt x="30" y="1"/>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96" name="Freeform 56"/>
            <p:cNvSpPr/>
            <p:nvPr/>
          </p:nvSpPr>
          <p:spPr bwMode="auto">
            <a:xfrm>
              <a:off x="2414" y="4097"/>
              <a:ext cx="103" cy="30"/>
            </a:xfrm>
            <a:custGeom>
              <a:avLst/>
              <a:gdLst>
                <a:gd name="T0" fmla="*/ 24 w 29"/>
                <a:gd name="T1" fmla="*/ 1 h 10"/>
                <a:gd name="T2" fmla="*/ 4 w 29"/>
                <a:gd name="T3" fmla="*/ 3 h 10"/>
                <a:gd name="T4" fmla="*/ 2 w 29"/>
                <a:gd name="T5" fmla="*/ 7 h 10"/>
                <a:gd name="T6" fmla="*/ 26 w 29"/>
                <a:gd name="T7" fmla="*/ 5 h 10"/>
                <a:gd name="T8" fmla="*/ 24 w 29"/>
                <a:gd name="T9" fmla="*/ 1 h 10"/>
              </a:gdLst>
              <a:ahLst/>
              <a:cxnLst>
                <a:cxn ang="0">
                  <a:pos x="T0" y="T1"/>
                </a:cxn>
                <a:cxn ang="0">
                  <a:pos x="T2" y="T3"/>
                </a:cxn>
                <a:cxn ang="0">
                  <a:pos x="T4" y="T5"/>
                </a:cxn>
                <a:cxn ang="0">
                  <a:pos x="T6" y="T7"/>
                </a:cxn>
                <a:cxn ang="0">
                  <a:pos x="T8" y="T9"/>
                </a:cxn>
              </a:cxnLst>
              <a:rect l="0" t="0" r="r" b="b"/>
              <a:pathLst>
                <a:path w="29" h="10">
                  <a:moveTo>
                    <a:pt x="24" y="1"/>
                  </a:moveTo>
                  <a:cubicBezTo>
                    <a:pt x="18" y="2"/>
                    <a:pt x="10" y="5"/>
                    <a:pt x="4" y="3"/>
                  </a:cubicBezTo>
                  <a:cubicBezTo>
                    <a:pt x="1" y="2"/>
                    <a:pt x="0" y="6"/>
                    <a:pt x="2" y="7"/>
                  </a:cubicBezTo>
                  <a:cubicBezTo>
                    <a:pt x="10" y="10"/>
                    <a:pt x="18" y="6"/>
                    <a:pt x="26" y="5"/>
                  </a:cubicBezTo>
                  <a:cubicBezTo>
                    <a:pt x="29"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97" name="Freeform 57"/>
            <p:cNvSpPr/>
            <p:nvPr/>
          </p:nvSpPr>
          <p:spPr bwMode="auto">
            <a:xfrm>
              <a:off x="2534" y="4097"/>
              <a:ext cx="120" cy="21"/>
            </a:xfrm>
            <a:custGeom>
              <a:avLst/>
              <a:gdLst>
                <a:gd name="T0" fmla="*/ 31 w 34"/>
                <a:gd name="T1" fmla="*/ 2 h 7"/>
                <a:gd name="T2" fmla="*/ 3 w 34"/>
                <a:gd name="T3" fmla="*/ 2 h 7"/>
                <a:gd name="T4" fmla="*/ 3 w 34"/>
                <a:gd name="T5" fmla="*/ 6 h 7"/>
                <a:gd name="T6" fmla="*/ 29 w 34"/>
                <a:gd name="T7" fmla="*/ 6 h 7"/>
                <a:gd name="T8" fmla="*/ 31 w 34"/>
                <a:gd name="T9" fmla="*/ 2 h 7"/>
              </a:gdLst>
              <a:ahLst/>
              <a:cxnLst>
                <a:cxn ang="0">
                  <a:pos x="T0" y="T1"/>
                </a:cxn>
                <a:cxn ang="0">
                  <a:pos x="T2" y="T3"/>
                </a:cxn>
                <a:cxn ang="0">
                  <a:pos x="T4" y="T5"/>
                </a:cxn>
                <a:cxn ang="0">
                  <a:pos x="T6" y="T7"/>
                </a:cxn>
                <a:cxn ang="0">
                  <a:pos x="T8" y="T9"/>
                </a:cxn>
              </a:cxnLst>
              <a:rect l="0" t="0" r="r" b="b"/>
              <a:pathLst>
                <a:path w="34" h="7">
                  <a:moveTo>
                    <a:pt x="31" y="2"/>
                  </a:moveTo>
                  <a:cubicBezTo>
                    <a:pt x="21" y="0"/>
                    <a:pt x="12" y="0"/>
                    <a:pt x="3" y="2"/>
                  </a:cubicBezTo>
                  <a:cubicBezTo>
                    <a:pt x="0" y="2"/>
                    <a:pt x="0" y="7"/>
                    <a:pt x="3" y="6"/>
                  </a:cubicBezTo>
                  <a:cubicBezTo>
                    <a:pt x="12" y="5"/>
                    <a:pt x="21" y="4"/>
                    <a:pt x="29" y="6"/>
                  </a:cubicBezTo>
                  <a:cubicBezTo>
                    <a:pt x="32" y="7"/>
                    <a:pt x="34" y="2"/>
                    <a:pt x="31"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98" name="Freeform 58"/>
            <p:cNvSpPr/>
            <p:nvPr/>
          </p:nvSpPr>
          <p:spPr bwMode="auto">
            <a:xfrm>
              <a:off x="2682" y="4103"/>
              <a:ext cx="110" cy="21"/>
            </a:xfrm>
            <a:custGeom>
              <a:avLst/>
              <a:gdLst>
                <a:gd name="T0" fmla="*/ 26 w 31"/>
                <a:gd name="T1" fmla="*/ 1 h 7"/>
                <a:gd name="T2" fmla="*/ 4 w 31"/>
                <a:gd name="T3" fmla="*/ 1 h 7"/>
                <a:gd name="T4" fmla="*/ 3 w 31"/>
                <a:gd name="T5" fmla="*/ 5 h 7"/>
                <a:gd name="T6" fmla="*/ 28 w 31"/>
                <a:gd name="T7" fmla="*/ 5 h 7"/>
                <a:gd name="T8" fmla="*/ 26 w 31"/>
                <a:gd name="T9" fmla="*/ 1 h 7"/>
              </a:gdLst>
              <a:ahLst/>
              <a:cxnLst>
                <a:cxn ang="0">
                  <a:pos x="T0" y="T1"/>
                </a:cxn>
                <a:cxn ang="0">
                  <a:pos x="T2" y="T3"/>
                </a:cxn>
                <a:cxn ang="0">
                  <a:pos x="T4" y="T5"/>
                </a:cxn>
                <a:cxn ang="0">
                  <a:pos x="T6" y="T7"/>
                </a:cxn>
                <a:cxn ang="0">
                  <a:pos x="T8" y="T9"/>
                </a:cxn>
              </a:cxnLst>
              <a:rect l="0" t="0" r="r" b="b"/>
              <a:pathLst>
                <a:path w="31" h="7">
                  <a:moveTo>
                    <a:pt x="26" y="1"/>
                  </a:moveTo>
                  <a:cubicBezTo>
                    <a:pt x="19" y="2"/>
                    <a:pt x="12" y="3"/>
                    <a:pt x="4" y="1"/>
                  </a:cubicBezTo>
                  <a:cubicBezTo>
                    <a:pt x="2" y="0"/>
                    <a:pt x="0" y="4"/>
                    <a:pt x="3" y="5"/>
                  </a:cubicBezTo>
                  <a:cubicBezTo>
                    <a:pt x="11" y="7"/>
                    <a:pt x="20" y="6"/>
                    <a:pt x="28" y="5"/>
                  </a:cubicBezTo>
                  <a:cubicBezTo>
                    <a:pt x="31"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499" name="Freeform 59"/>
            <p:cNvSpPr/>
            <p:nvPr/>
          </p:nvSpPr>
          <p:spPr bwMode="auto">
            <a:xfrm>
              <a:off x="2848" y="4094"/>
              <a:ext cx="102" cy="24"/>
            </a:xfrm>
            <a:custGeom>
              <a:avLst/>
              <a:gdLst>
                <a:gd name="T0" fmla="*/ 26 w 29"/>
                <a:gd name="T1" fmla="*/ 3 h 8"/>
                <a:gd name="T2" fmla="*/ 3 w 29"/>
                <a:gd name="T3" fmla="*/ 3 h 8"/>
                <a:gd name="T4" fmla="*/ 3 w 29"/>
                <a:gd name="T5" fmla="*/ 7 h 8"/>
                <a:gd name="T6" fmla="*/ 25 w 29"/>
                <a:gd name="T7" fmla="*/ 7 h 8"/>
                <a:gd name="T8" fmla="*/ 26 w 29"/>
                <a:gd name="T9" fmla="*/ 3 h 8"/>
              </a:gdLst>
              <a:ahLst/>
              <a:cxnLst>
                <a:cxn ang="0">
                  <a:pos x="T0" y="T1"/>
                </a:cxn>
                <a:cxn ang="0">
                  <a:pos x="T2" y="T3"/>
                </a:cxn>
                <a:cxn ang="0">
                  <a:pos x="T4" y="T5"/>
                </a:cxn>
                <a:cxn ang="0">
                  <a:pos x="T6" y="T7"/>
                </a:cxn>
                <a:cxn ang="0">
                  <a:pos x="T8" y="T9"/>
                </a:cxn>
              </a:cxnLst>
              <a:rect l="0" t="0" r="r" b="b"/>
              <a:pathLst>
                <a:path w="29" h="8">
                  <a:moveTo>
                    <a:pt x="26" y="3"/>
                  </a:moveTo>
                  <a:cubicBezTo>
                    <a:pt x="18" y="0"/>
                    <a:pt x="11" y="2"/>
                    <a:pt x="3" y="3"/>
                  </a:cubicBezTo>
                  <a:cubicBezTo>
                    <a:pt x="0" y="3"/>
                    <a:pt x="0" y="7"/>
                    <a:pt x="3" y="7"/>
                  </a:cubicBezTo>
                  <a:cubicBezTo>
                    <a:pt x="11" y="7"/>
                    <a:pt x="18" y="4"/>
                    <a:pt x="25" y="7"/>
                  </a:cubicBezTo>
                  <a:cubicBezTo>
                    <a:pt x="28" y="8"/>
                    <a:pt x="29" y="4"/>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00" name="Freeform 60"/>
            <p:cNvSpPr/>
            <p:nvPr/>
          </p:nvSpPr>
          <p:spPr bwMode="auto">
            <a:xfrm>
              <a:off x="2993" y="4103"/>
              <a:ext cx="81" cy="12"/>
            </a:xfrm>
            <a:custGeom>
              <a:avLst/>
              <a:gdLst>
                <a:gd name="T0" fmla="*/ 20 w 23"/>
                <a:gd name="T1" fmla="*/ 0 h 4"/>
                <a:gd name="T2" fmla="*/ 3 w 23"/>
                <a:gd name="T3" fmla="*/ 0 h 4"/>
                <a:gd name="T4" fmla="*/ 3 w 23"/>
                <a:gd name="T5" fmla="*/ 4 h 4"/>
                <a:gd name="T6" fmla="*/ 20 w 23"/>
                <a:gd name="T7" fmla="*/ 4 h 4"/>
                <a:gd name="T8" fmla="*/ 20 w 23"/>
                <a:gd name="T9" fmla="*/ 0 h 4"/>
              </a:gdLst>
              <a:ahLst/>
              <a:cxnLst>
                <a:cxn ang="0">
                  <a:pos x="T0" y="T1"/>
                </a:cxn>
                <a:cxn ang="0">
                  <a:pos x="T2" y="T3"/>
                </a:cxn>
                <a:cxn ang="0">
                  <a:pos x="T4" y="T5"/>
                </a:cxn>
                <a:cxn ang="0">
                  <a:pos x="T6" y="T7"/>
                </a:cxn>
                <a:cxn ang="0">
                  <a:pos x="T8" y="T9"/>
                </a:cxn>
              </a:cxnLst>
              <a:rect l="0" t="0" r="r" b="b"/>
              <a:pathLst>
                <a:path w="23" h="4">
                  <a:moveTo>
                    <a:pt x="20" y="0"/>
                  </a:moveTo>
                  <a:cubicBezTo>
                    <a:pt x="3" y="0"/>
                    <a:pt x="3" y="0"/>
                    <a:pt x="3" y="0"/>
                  </a:cubicBezTo>
                  <a:cubicBezTo>
                    <a:pt x="0" y="0"/>
                    <a:pt x="0" y="4"/>
                    <a:pt x="3" y="4"/>
                  </a:cubicBezTo>
                  <a:cubicBezTo>
                    <a:pt x="20" y="4"/>
                    <a:pt x="20"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01" name="Freeform 61"/>
            <p:cNvSpPr/>
            <p:nvPr/>
          </p:nvSpPr>
          <p:spPr bwMode="auto">
            <a:xfrm>
              <a:off x="3155" y="4100"/>
              <a:ext cx="88" cy="24"/>
            </a:xfrm>
            <a:custGeom>
              <a:avLst/>
              <a:gdLst>
                <a:gd name="T0" fmla="*/ 22 w 25"/>
                <a:gd name="T1" fmla="*/ 3 h 8"/>
                <a:gd name="T2" fmla="*/ 3 w 25"/>
                <a:gd name="T3" fmla="*/ 3 h 8"/>
                <a:gd name="T4" fmla="*/ 5 w 25"/>
                <a:gd name="T5" fmla="*/ 7 h 8"/>
                <a:gd name="T6" fmla="*/ 21 w 25"/>
                <a:gd name="T7" fmla="*/ 7 h 8"/>
                <a:gd name="T8" fmla="*/ 22 w 25"/>
                <a:gd name="T9" fmla="*/ 3 h 8"/>
              </a:gdLst>
              <a:ahLst/>
              <a:cxnLst>
                <a:cxn ang="0">
                  <a:pos x="T0" y="T1"/>
                </a:cxn>
                <a:cxn ang="0">
                  <a:pos x="T2" y="T3"/>
                </a:cxn>
                <a:cxn ang="0">
                  <a:pos x="T4" y="T5"/>
                </a:cxn>
                <a:cxn ang="0">
                  <a:pos x="T6" y="T7"/>
                </a:cxn>
                <a:cxn ang="0">
                  <a:pos x="T8" y="T9"/>
                </a:cxn>
              </a:cxnLst>
              <a:rect l="0" t="0" r="r" b="b"/>
              <a:pathLst>
                <a:path w="25" h="8">
                  <a:moveTo>
                    <a:pt x="22" y="3"/>
                  </a:moveTo>
                  <a:cubicBezTo>
                    <a:pt x="16" y="2"/>
                    <a:pt x="9" y="0"/>
                    <a:pt x="3" y="3"/>
                  </a:cubicBezTo>
                  <a:cubicBezTo>
                    <a:pt x="0" y="4"/>
                    <a:pt x="2" y="8"/>
                    <a:pt x="5" y="7"/>
                  </a:cubicBezTo>
                  <a:cubicBezTo>
                    <a:pt x="10" y="5"/>
                    <a:pt x="16" y="6"/>
                    <a:pt x="21" y="7"/>
                  </a:cubicBezTo>
                  <a:cubicBezTo>
                    <a:pt x="24" y="8"/>
                    <a:pt x="25" y="3"/>
                    <a:pt x="2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02" name="Freeform 62"/>
            <p:cNvSpPr/>
            <p:nvPr/>
          </p:nvSpPr>
          <p:spPr bwMode="auto">
            <a:xfrm>
              <a:off x="3300" y="4106"/>
              <a:ext cx="109" cy="18"/>
            </a:xfrm>
            <a:custGeom>
              <a:avLst/>
              <a:gdLst>
                <a:gd name="T0" fmla="*/ 28 w 31"/>
                <a:gd name="T1" fmla="*/ 0 h 6"/>
                <a:gd name="T2" fmla="*/ 3 w 31"/>
                <a:gd name="T3" fmla="*/ 1 h 6"/>
                <a:gd name="T4" fmla="*/ 3 w 31"/>
                <a:gd name="T5" fmla="*/ 5 h 6"/>
                <a:gd name="T6" fmla="*/ 28 w 31"/>
                <a:gd name="T7" fmla="*/ 4 h 6"/>
                <a:gd name="T8" fmla="*/ 28 w 31"/>
                <a:gd name="T9" fmla="*/ 0 h 6"/>
              </a:gdLst>
              <a:ahLst/>
              <a:cxnLst>
                <a:cxn ang="0">
                  <a:pos x="T0" y="T1"/>
                </a:cxn>
                <a:cxn ang="0">
                  <a:pos x="T2" y="T3"/>
                </a:cxn>
                <a:cxn ang="0">
                  <a:pos x="T4" y="T5"/>
                </a:cxn>
                <a:cxn ang="0">
                  <a:pos x="T6" y="T7"/>
                </a:cxn>
                <a:cxn ang="0">
                  <a:pos x="T8" y="T9"/>
                </a:cxn>
              </a:cxnLst>
              <a:rect l="0" t="0" r="r" b="b"/>
              <a:pathLst>
                <a:path w="31" h="6">
                  <a:moveTo>
                    <a:pt x="28" y="0"/>
                  </a:moveTo>
                  <a:cubicBezTo>
                    <a:pt x="20" y="0"/>
                    <a:pt x="11" y="0"/>
                    <a:pt x="3" y="1"/>
                  </a:cubicBezTo>
                  <a:cubicBezTo>
                    <a:pt x="0" y="1"/>
                    <a:pt x="0" y="6"/>
                    <a:pt x="3" y="5"/>
                  </a:cubicBezTo>
                  <a:cubicBezTo>
                    <a:pt x="11" y="4"/>
                    <a:pt x="20" y="4"/>
                    <a:pt x="28" y="4"/>
                  </a:cubicBezTo>
                  <a:cubicBezTo>
                    <a:pt x="31" y="4"/>
                    <a:pt x="31" y="0"/>
                    <a:pt x="28"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03" name="Freeform 63"/>
            <p:cNvSpPr/>
            <p:nvPr/>
          </p:nvSpPr>
          <p:spPr bwMode="auto">
            <a:xfrm>
              <a:off x="3434" y="4100"/>
              <a:ext cx="99" cy="24"/>
            </a:xfrm>
            <a:custGeom>
              <a:avLst/>
              <a:gdLst>
                <a:gd name="T0" fmla="*/ 24 w 28"/>
                <a:gd name="T1" fmla="*/ 1 h 8"/>
                <a:gd name="T2" fmla="*/ 4 w 28"/>
                <a:gd name="T3" fmla="*/ 2 h 8"/>
                <a:gd name="T4" fmla="*/ 3 w 28"/>
                <a:gd name="T5" fmla="*/ 6 h 8"/>
                <a:gd name="T6" fmla="*/ 26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2"/>
                    <a:pt x="11" y="4"/>
                    <a:pt x="4" y="2"/>
                  </a:cubicBezTo>
                  <a:cubicBezTo>
                    <a:pt x="2" y="1"/>
                    <a:pt x="0" y="5"/>
                    <a:pt x="3" y="6"/>
                  </a:cubicBezTo>
                  <a:cubicBezTo>
                    <a:pt x="11" y="8"/>
                    <a:pt x="18" y="6"/>
                    <a:pt x="26"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04" name="Freeform 64"/>
            <p:cNvSpPr/>
            <p:nvPr/>
          </p:nvSpPr>
          <p:spPr bwMode="auto">
            <a:xfrm>
              <a:off x="3564" y="4097"/>
              <a:ext cx="103" cy="21"/>
            </a:xfrm>
            <a:custGeom>
              <a:avLst/>
              <a:gdLst>
                <a:gd name="T0" fmla="*/ 26 w 29"/>
                <a:gd name="T1" fmla="*/ 3 h 7"/>
                <a:gd name="T2" fmla="*/ 4 w 29"/>
                <a:gd name="T3" fmla="*/ 1 h 7"/>
                <a:gd name="T4" fmla="*/ 3 w 29"/>
                <a:gd name="T5" fmla="*/ 5 h 7"/>
                <a:gd name="T6" fmla="*/ 26 w 29"/>
                <a:gd name="T7" fmla="*/ 7 h 7"/>
                <a:gd name="T8" fmla="*/ 26 w 29"/>
                <a:gd name="T9" fmla="*/ 3 h 7"/>
              </a:gdLst>
              <a:ahLst/>
              <a:cxnLst>
                <a:cxn ang="0">
                  <a:pos x="T0" y="T1"/>
                </a:cxn>
                <a:cxn ang="0">
                  <a:pos x="T2" y="T3"/>
                </a:cxn>
                <a:cxn ang="0">
                  <a:pos x="T4" y="T5"/>
                </a:cxn>
                <a:cxn ang="0">
                  <a:pos x="T6" y="T7"/>
                </a:cxn>
                <a:cxn ang="0">
                  <a:pos x="T8" y="T9"/>
                </a:cxn>
              </a:cxnLst>
              <a:rect l="0" t="0" r="r" b="b"/>
              <a:pathLst>
                <a:path w="29" h="7">
                  <a:moveTo>
                    <a:pt x="26" y="3"/>
                  </a:moveTo>
                  <a:cubicBezTo>
                    <a:pt x="19" y="3"/>
                    <a:pt x="11" y="3"/>
                    <a:pt x="4" y="1"/>
                  </a:cubicBezTo>
                  <a:cubicBezTo>
                    <a:pt x="2" y="0"/>
                    <a:pt x="0" y="4"/>
                    <a:pt x="3" y="5"/>
                  </a:cubicBezTo>
                  <a:cubicBezTo>
                    <a:pt x="10" y="7"/>
                    <a:pt x="19" y="7"/>
                    <a:pt x="26" y="7"/>
                  </a:cubicBezTo>
                  <a:cubicBezTo>
                    <a:pt x="29" y="7"/>
                    <a:pt x="29" y="3"/>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05" name="Freeform 65"/>
            <p:cNvSpPr/>
            <p:nvPr/>
          </p:nvSpPr>
          <p:spPr bwMode="auto">
            <a:xfrm>
              <a:off x="3698" y="4094"/>
              <a:ext cx="106" cy="18"/>
            </a:xfrm>
            <a:custGeom>
              <a:avLst/>
              <a:gdLst>
                <a:gd name="T0" fmla="*/ 27 w 30"/>
                <a:gd name="T1" fmla="*/ 1 h 6"/>
                <a:gd name="T2" fmla="*/ 3 w 30"/>
                <a:gd name="T3" fmla="*/ 2 h 6"/>
                <a:gd name="T4" fmla="*/ 3 w 30"/>
                <a:gd name="T5" fmla="*/ 6 h 6"/>
                <a:gd name="T6" fmla="*/ 27 w 30"/>
                <a:gd name="T7" fmla="*/ 5 h 6"/>
                <a:gd name="T8" fmla="*/ 27 w 30"/>
                <a:gd name="T9" fmla="*/ 1 h 6"/>
              </a:gdLst>
              <a:ahLst/>
              <a:cxnLst>
                <a:cxn ang="0">
                  <a:pos x="T0" y="T1"/>
                </a:cxn>
                <a:cxn ang="0">
                  <a:pos x="T2" y="T3"/>
                </a:cxn>
                <a:cxn ang="0">
                  <a:pos x="T4" y="T5"/>
                </a:cxn>
                <a:cxn ang="0">
                  <a:pos x="T6" y="T7"/>
                </a:cxn>
                <a:cxn ang="0">
                  <a:pos x="T8" y="T9"/>
                </a:cxn>
              </a:cxnLst>
              <a:rect l="0" t="0" r="r" b="b"/>
              <a:pathLst>
                <a:path w="30" h="6">
                  <a:moveTo>
                    <a:pt x="27" y="1"/>
                  </a:moveTo>
                  <a:cubicBezTo>
                    <a:pt x="19" y="1"/>
                    <a:pt x="11" y="1"/>
                    <a:pt x="3" y="2"/>
                  </a:cubicBezTo>
                  <a:cubicBezTo>
                    <a:pt x="0" y="2"/>
                    <a:pt x="0" y="6"/>
                    <a:pt x="3" y="6"/>
                  </a:cubicBezTo>
                  <a:cubicBezTo>
                    <a:pt x="11" y="6"/>
                    <a:pt x="19" y="5"/>
                    <a:pt x="27" y="5"/>
                  </a:cubicBezTo>
                  <a:cubicBezTo>
                    <a:pt x="30" y="5"/>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06" name="Freeform 66"/>
            <p:cNvSpPr/>
            <p:nvPr/>
          </p:nvSpPr>
          <p:spPr bwMode="auto">
            <a:xfrm>
              <a:off x="3846" y="4103"/>
              <a:ext cx="85" cy="18"/>
            </a:xfrm>
            <a:custGeom>
              <a:avLst/>
              <a:gdLst>
                <a:gd name="T0" fmla="*/ 21 w 24"/>
                <a:gd name="T1" fmla="*/ 1 h 6"/>
                <a:gd name="T2" fmla="*/ 3 w 24"/>
                <a:gd name="T3" fmla="*/ 0 h 6"/>
                <a:gd name="T4" fmla="*/ 3 w 24"/>
                <a:gd name="T5" fmla="*/ 4 h 6"/>
                <a:gd name="T6" fmla="*/ 20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5" y="0"/>
                    <a:pt x="9" y="0"/>
                    <a:pt x="3" y="0"/>
                  </a:cubicBezTo>
                  <a:cubicBezTo>
                    <a:pt x="0" y="0"/>
                    <a:pt x="0" y="4"/>
                    <a:pt x="3" y="4"/>
                  </a:cubicBezTo>
                  <a:cubicBezTo>
                    <a:pt x="9" y="4"/>
                    <a:pt x="14" y="4"/>
                    <a:pt x="20" y="5"/>
                  </a:cubicBezTo>
                  <a:cubicBezTo>
                    <a:pt x="23" y="6"/>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07" name="Freeform 67"/>
            <p:cNvSpPr/>
            <p:nvPr/>
          </p:nvSpPr>
          <p:spPr bwMode="auto">
            <a:xfrm>
              <a:off x="3977" y="4094"/>
              <a:ext cx="109" cy="24"/>
            </a:xfrm>
            <a:custGeom>
              <a:avLst/>
              <a:gdLst>
                <a:gd name="T0" fmla="*/ 28 w 31"/>
                <a:gd name="T1" fmla="*/ 2 h 8"/>
                <a:gd name="T2" fmla="*/ 3 w 31"/>
                <a:gd name="T3" fmla="*/ 3 h 8"/>
                <a:gd name="T4" fmla="*/ 4 w 31"/>
                <a:gd name="T5" fmla="*/ 7 h 8"/>
                <a:gd name="T6" fmla="*/ 28 w 31"/>
                <a:gd name="T7" fmla="*/ 6 h 8"/>
                <a:gd name="T8" fmla="*/ 28 w 31"/>
                <a:gd name="T9" fmla="*/ 2 h 8"/>
              </a:gdLst>
              <a:ahLst/>
              <a:cxnLst>
                <a:cxn ang="0">
                  <a:pos x="T0" y="T1"/>
                </a:cxn>
                <a:cxn ang="0">
                  <a:pos x="T2" y="T3"/>
                </a:cxn>
                <a:cxn ang="0">
                  <a:pos x="T4" y="T5"/>
                </a:cxn>
                <a:cxn ang="0">
                  <a:pos x="T6" y="T7"/>
                </a:cxn>
                <a:cxn ang="0">
                  <a:pos x="T8" y="T9"/>
                </a:cxn>
              </a:cxnLst>
              <a:rect l="0" t="0" r="r" b="b"/>
              <a:pathLst>
                <a:path w="31" h="8">
                  <a:moveTo>
                    <a:pt x="28" y="2"/>
                  </a:moveTo>
                  <a:cubicBezTo>
                    <a:pt x="20" y="2"/>
                    <a:pt x="11" y="0"/>
                    <a:pt x="3" y="3"/>
                  </a:cubicBezTo>
                  <a:cubicBezTo>
                    <a:pt x="0" y="4"/>
                    <a:pt x="2" y="8"/>
                    <a:pt x="4" y="7"/>
                  </a:cubicBezTo>
                  <a:cubicBezTo>
                    <a:pt x="12" y="5"/>
                    <a:pt x="20"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08" name="Freeform 68"/>
            <p:cNvSpPr/>
            <p:nvPr/>
          </p:nvSpPr>
          <p:spPr bwMode="auto">
            <a:xfrm>
              <a:off x="4129" y="4092"/>
              <a:ext cx="102" cy="17"/>
            </a:xfrm>
            <a:custGeom>
              <a:avLst/>
              <a:gdLst>
                <a:gd name="T0" fmla="*/ 25 w 29"/>
                <a:gd name="T1" fmla="*/ 1 h 6"/>
                <a:gd name="T2" fmla="*/ 3 w 29"/>
                <a:gd name="T3" fmla="*/ 2 h 6"/>
                <a:gd name="T4" fmla="*/ 3 w 29"/>
                <a:gd name="T5" fmla="*/ 6 h 6"/>
                <a:gd name="T6" fmla="*/ 26 w 29"/>
                <a:gd name="T7" fmla="*/ 5 h 6"/>
                <a:gd name="T8" fmla="*/ 25 w 29"/>
                <a:gd name="T9" fmla="*/ 1 h 6"/>
              </a:gdLst>
              <a:ahLst/>
              <a:cxnLst>
                <a:cxn ang="0">
                  <a:pos x="T0" y="T1"/>
                </a:cxn>
                <a:cxn ang="0">
                  <a:pos x="T2" y="T3"/>
                </a:cxn>
                <a:cxn ang="0">
                  <a:pos x="T4" y="T5"/>
                </a:cxn>
                <a:cxn ang="0">
                  <a:pos x="T6" y="T7"/>
                </a:cxn>
                <a:cxn ang="0">
                  <a:pos x="T8" y="T9"/>
                </a:cxn>
              </a:cxnLst>
              <a:rect l="0" t="0" r="r" b="b"/>
              <a:pathLst>
                <a:path w="29" h="6">
                  <a:moveTo>
                    <a:pt x="25" y="1"/>
                  </a:moveTo>
                  <a:cubicBezTo>
                    <a:pt x="17" y="2"/>
                    <a:pt x="10" y="2"/>
                    <a:pt x="3" y="2"/>
                  </a:cubicBezTo>
                  <a:cubicBezTo>
                    <a:pt x="0" y="2"/>
                    <a:pt x="0" y="6"/>
                    <a:pt x="3" y="6"/>
                  </a:cubicBezTo>
                  <a:cubicBezTo>
                    <a:pt x="11" y="6"/>
                    <a:pt x="18" y="6"/>
                    <a:pt x="26" y="5"/>
                  </a:cubicBezTo>
                  <a:cubicBezTo>
                    <a:pt x="29" y="4"/>
                    <a:pt x="27" y="0"/>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09" name="Freeform 69"/>
            <p:cNvSpPr/>
            <p:nvPr/>
          </p:nvSpPr>
          <p:spPr bwMode="auto">
            <a:xfrm>
              <a:off x="4273" y="4103"/>
              <a:ext cx="110" cy="21"/>
            </a:xfrm>
            <a:custGeom>
              <a:avLst/>
              <a:gdLst>
                <a:gd name="T0" fmla="*/ 28 w 31"/>
                <a:gd name="T1" fmla="*/ 2 h 7"/>
                <a:gd name="T2" fmla="*/ 3 w 31"/>
                <a:gd name="T3" fmla="*/ 2 h 7"/>
                <a:gd name="T4" fmla="*/ 3 w 31"/>
                <a:gd name="T5" fmla="*/ 6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2"/>
                    <a:pt x="3" y="2"/>
                  </a:cubicBezTo>
                  <a:cubicBezTo>
                    <a:pt x="0" y="2"/>
                    <a:pt x="0" y="6"/>
                    <a:pt x="3" y="6"/>
                  </a:cubicBezTo>
                  <a:cubicBezTo>
                    <a:pt x="11" y="6"/>
                    <a:pt x="19" y="4"/>
                    <a:pt x="27" y="6"/>
                  </a:cubicBezTo>
                  <a:cubicBezTo>
                    <a:pt x="30" y="7"/>
                    <a:pt x="31" y="3"/>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10" name="Freeform 70"/>
            <p:cNvSpPr/>
            <p:nvPr/>
          </p:nvSpPr>
          <p:spPr bwMode="auto">
            <a:xfrm>
              <a:off x="4432" y="4097"/>
              <a:ext cx="95" cy="24"/>
            </a:xfrm>
            <a:custGeom>
              <a:avLst/>
              <a:gdLst>
                <a:gd name="T0" fmla="*/ 23 w 27"/>
                <a:gd name="T1" fmla="*/ 1 h 8"/>
                <a:gd name="T2" fmla="*/ 4 w 27"/>
                <a:gd name="T3" fmla="*/ 2 h 8"/>
                <a:gd name="T4" fmla="*/ 3 w 27"/>
                <a:gd name="T5" fmla="*/ 6 h 8"/>
                <a:gd name="T6" fmla="*/ 24 w 27"/>
                <a:gd name="T7" fmla="*/ 5 h 8"/>
                <a:gd name="T8" fmla="*/ 23 w 27"/>
                <a:gd name="T9" fmla="*/ 1 h 8"/>
              </a:gdLst>
              <a:ahLst/>
              <a:cxnLst>
                <a:cxn ang="0">
                  <a:pos x="T0" y="T1"/>
                </a:cxn>
                <a:cxn ang="0">
                  <a:pos x="T2" y="T3"/>
                </a:cxn>
                <a:cxn ang="0">
                  <a:pos x="T4" y="T5"/>
                </a:cxn>
                <a:cxn ang="0">
                  <a:pos x="T6" y="T7"/>
                </a:cxn>
                <a:cxn ang="0">
                  <a:pos x="T8" y="T9"/>
                </a:cxn>
              </a:cxnLst>
              <a:rect l="0" t="0" r="r" b="b"/>
              <a:pathLst>
                <a:path w="27" h="8">
                  <a:moveTo>
                    <a:pt x="23" y="1"/>
                  </a:moveTo>
                  <a:cubicBezTo>
                    <a:pt x="17" y="2"/>
                    <a:pt x="10" y="3"/>
                    <a:pt x="4" y="2"/>
                  </a:cubicBezTo>
                  <a:cubicBezTo>
                    <a:pt x="1" y="1"/>
                    <a:pt x="0" y="6"/>
                    <a:pt x="3" y="6"/>
                  </a:cubicBezTo>
                  <a:cubicBezTo>
                    <a:pt x="10" y="8"/>
                    <a:pt x="17" y="6"/>
                    <a:pt x="24" y="5"/>
                  </a:cubicBezTo>
                  <a:cubicBezTo>
                    <a:pt x="27" y="5"/>
                    <a:pt x="26"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11" name="Freeform 71"/>
            <p:cNvSpPr/>
            <p:nvPr/>
          </p:nvSpPr>
          <p:spPr bwMode="auto">
            <a:xfrm>
              <a:off x="4580" y="4094"/>
              <a:ext cx="120" cy="27"/>
            </a:xfrm>
            <a:custGeom>
              <a:avLst/>
              <a:gdLst>
                <a:gd name="T0" fmla="*/ 31 w 34"/>
                <a:gd name="T1" fmla="*/ 1 h 9"/>
                <a:gd name="T2" fmla="*/ 18 w 34"/>
                <a:gd name="T3" fmla="*/ 2 h 9"/>
                <a:gd name="T4" fmla="*/ 5 w 34"/>
                <a:gd name="T5" fmla="*/ 1 h 9"/>
                <a:gd name="T6" fmla="*/ 2 w 34"/>
                <a:gd name="T7" fmla="*/ 5 h 9"/>
                <a:gd name="T8" fmla="*/ 31 w 34"/>
                <a:gd name="T9" fmla="*/ 5 h 9"/>
                <a:gd name="T10" fmla="*/ 31 w 34"/>
                <a:gd name="T11" fmla="*/ 1 h 9"/>
              </a:gdLst>
              <a:ahLst/>
              <a:cxnLst>
                <a:cxn ang="0">
                  <a:pos x="T0" y="T1"/>
                </a:cxn>
                <a:cxn ang="0">
                  <a:pos x="T2" y="T3"/>
                </a:cxn>
                <a:cxn ang="0">
                  <a:pos x="T4" y="T5"/>
                </a:cxn>
                <a:cxn ang="0">
                  <a:pos x="T6" y="T7"/>
                </a:cxn>
                <a:cxn ang="0">
                  <a:pos x="T8" y="T9"/>
                </a:cxn>
                <a:cxn ang="0">
                  <a:pos x="T10" y="T11"/>
                </a:cxn>
              </a:cxnLst>
              <a:rect l="0" t="0" r="r" b="b"/>
              <a:pathLst>
                <a:path w="34" h="9">
                  <a:moveTo>
                    <a:pt x="31" y="1"/>
                  </a:moveTo>
                  <a:cubicBezTo>
                    <a:pt x="27" y="1"/>
                    <a:pt x="22" y="1"/>
                    <a:pt x="18" y="2"/>
                  </a:cubicBezTo>
                  <a:cubicBezTo>
                    <a:pt x="14" y="2"/>
                    <a:pt x="9" y="3"/>
                    <a:pt x="5" y="1"/>
                  </a:cubicBezTo>
                  <a:cubicBezTo>
                    <a:pt x="2" y="0"/>
                    <a:pt x="0" y="3"/>
                    <a:pt x="2" y="5"/>
                  </a:cubicBezTo>
                  <a:cubicBezTo>
                    <a:pt x="11" y="9"/>
                    <a:pt x="22" y="5"/>
                    <a:pt x="31" y="5"/>
                  </a:cubicBezTo>
                  <a:cubicBezTo>
                    <a:pt x="34" y="5"/>
                    <a:pt x="34" y="0"/>
                    <a:pt x="31"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12" name="Freeform 72"/>
            <p:cNvSpPr/>
            <p:nvPr/>
          </p:nvSpPr>
          <p:spPr bwMode="auto">
            <a:xfrm>
              <a:off x="4735" y="4092"/>
              <a:ext cx="110" cy="20"/>
            </a:xfrm>
            <a:custGeom>
              <a:avLst/>
              <a:gdLst>
                <a:gd name="T0" fmla="*/ 28 w 31"/>
                <a:gd name="T1" fmla="*/ 2 h 7"/>
                <a:gd name="T2" fmla="*/ 3 w 31"/>
                <a:gd name="T3" fmla="*/ 3 h 7"/>
                <a:gd name="T4" fmla="*/ 5 w 31"/>
                <a:gd name="T5" fmla="*/ 7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1"/>
                    <a:pt x="3" y="3"/>
                  </a:cubicBezTo>
                  <a:cubicBezTo>
                    <a:pt x="0" y="3"/>
                    <a:pt x="2" y="7"/>
                    <a:pt x="5" y="7"/>
                  </a:cubicBezTo>
                  <a:cubicBezTo>
                    <a:pt x="12" y="6"/>
                    <a:pt x="19" y="4"/>
                    <a:pt x="27" y="6"/>
                  </a:cubicBezTo>
                  <a:cubicBezTo>
                    <a:pt x="29" y="7"/>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13" name="Freeform 73"/>
            <p:cNvSpPr/>
            <p:nvPr/>
          </p:nvSpPr>
          <p:spPr bwMode="auto">
            <a:xfrm>
              <a:off x="4912" y="4097"/>
              <a:ext cx="84" cy="18"/>
            </a:xfrm>
            <a:custGeom>
              <a:avLst/>
              <a:gdLst>
                <a:gd name="T0" fmla="*/ 21 w 24"/>
                <a:gd name="T1" fmla="*/ 1 h 6"/>
                <a:gd name="T2" fmla="*/ 4 w 24"/>
                <a:gd name="T3" fmla="*/ 1 h 6"/>
                <a:gd name="T4" fmla="*/ 3 w 24"/>
                <a:gd name="T5" fmla="*/ 5 h 6"/>
                <a:gd name="T6" fmla="*/ 21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6" y="1"/>
                    <a:pt x="10" y="2"/>
                    <a:pt x="4" y="1"/>
                  </a:cubicBezTo>
                  <a:cubicBezTo>
                    <a:pt x="1" y="0"/>
                    <a:pt x="0" y="5"/>
                    <a:pt x="3" y="5"/>
                  </a:cubicBezTo>
                  <a:cubicBezTo>
                    <a:pt x="9" y="6"/>
                    <a:pt x="15" y="5"/>
                    <a:pt x="21" y="5"/>
                  </a:cubicBezTo>
                  <a:cubicBezTo>
                    <a:pt x="24" y="5"/>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14" name="Freeform 74"/>
            <p:cNvSpPr/>
            <p:nvPr/>
          </p:nvSpPr>
          <p:spPr bwMode="auto">
            <a:xfrm>
              <a:off x="5060" y="4100"/>
              <a:ext cx="92" cy="18"/>
            </a:xfrm>
            <a:custGeom>
              <a:avLst/>
              <a:gdLst>
                <a:gd name="T0" fmla="*/ 23 w 26"/>
                <a:gd name="T1" fmla="*/ 1 h 6"/>
                <a:gd name="T2" fmla="*/ 3 w 26"/>
                <a:gd name="T3" fmla="*/ 0 h 6"/>
                <a:gd name="T4" fmla="*/ 3 w 26"/>
                <a:gd name="T5" fmla="*/ 4 h 6"/>
                <a:gd name="T6" fmla="*/ 22 w 26"/>
                <a:gd name="T7" fmla="*/ 5 h 6"/>
                <a:gd name="T8" fmla="*/ 23 w 26"/>
                <a:gd name="T9" fmla="*/ 1 h 6"/>
              </a:gdLst>
              <a:ahLst/>
              <a:cxnLst>
                <a:cxn ang="0">
                  <a:pos x="T0" y="T1"/>
                </a:cxn>
                <a:cxn ang="0">
                  <a:pos x="T2" y="T3"/>
                </a:cxn>
                <a:cxn ang="0">
                  <a:pos x="T4" y="T5"/>
                </a:cxn>
                <a:cxn ang="0">
                  <a:pos x="T6" y="T7"/>
                </a:cxn>
                <a:cxn ang="0">
                  <a:pos x="T8" y="T9"/>
                </a:cxn>
              </a:cxnLst>
              <a:rect l="0" t="0" r="r" b="b"/>
              <a:pathLst>
                <a:path w="26" h="6">
                  <a:moveTo>
                    <a:pt x="23" y="1"/>
                  </a:moveTo>
                  <a:cubicBezTo>
                    <a:pt x="16" y="0"/>
                    <a:pt x="9" y="0"/>
                    <a:pt x="3" y="0"/>
                  </a:cubicBezTo>
                  <a:cubicBezTo>
                    <a:pt x="0" y="0"/>
                    <a:pt x="0" y="4"/>
                    <a:pt x="3" y="4"/>
                  </a:cubicBezTo>
                  <a:cubicBezTo>
                    <a:pt x="9" y="4"/>
                    <a:pt x="16" y="4"/>
                    <a:pt x="22" y="5"/>
                  </a:cubicBezTo>
                  <a:cubicBezTo>
                    <a:pt x="25" y="6"/>
                    <a:pt x="26" y="1"/>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15" name="Freeform 75"/>
            <p:cNvSpPr/>
            <p:nvPr/>
          </p:nvSpPr>
          <p:spPr bwMode="auto">
            <a:xfrm>
              <a:off x="5190" y="4094"/>
              <a:ext cx="103" cy="18"/>
            </a:xfrm>
            <a:custGeom>
              <a:avLst/>
              <a:gdLst>
                <a:gd name="T0" fmla="*/ 26 w 29"/>
                <a:gd name="T1" fmla="*/ 1 h 6"/>
                <a:gd name="T2" fmla="*/ 2 w 29"/>
                <a:gd name="T3" fmla="*/ 2 h 6"/>
                <a:gd name="T4" fmla="*/ 2 w 29"/>
                <a:gd name="T5" fmla="*/ 6 h 6"/>
                <a:gd name="T6" fmla="*/ 26 w 29"/>
                <a:gd name="T7" fmla="*/ 5 h 6"/>
                <a:gd name="T8" fmla="*/ 26 w 29"/>
                <a:gd name="T9" fmla="*/ 1 h 6"/>
              </a:gdLst>
              <a:ahLst/>
              <a:cxnLst>
                <a:cxn ang="0">
                  <a:pos x="T0" y="T1"/>
                </a:cxn>
                <a:cxn ang="0">
                  <a:pos x="T2" y="T3"/>
                </a:cxn>
                <a:cxn ang="0">
                  <a:pos x="T4" y="T5"/>
                </a:cxn>
                <a:cxn ang="0">
                  <a:pos x="T6" y="T7"/>
                </a:cxn>
                <a:cxn ang="0">
                  <a:pos x="T8" y="T9"/>
                </a:cxn>
              </a:cxnLst>
              <a:rect l="0" t="0" r="r" b="b"/>
              <a:pathLst>
                <a:path w="29" h="6">
                  <a:moveTo>
                    <a:pt x="26" y="1"/>
                  </a:moveTo>
                  <a:cubicBezTo>
                    <a:pt x="18" y="2"/>
                    <a:pt x="10" y="2"/>
                    <a:pt x="2" y="2"/>
                  </a:cubicBezTo>
                  <a:cubicBezTo>
                    <a:pt x="0" y="2"/>
                    <a:pt x="0" y="6"/>
                    <a:pt x="2" y="6"/>
                  </a:cubicBezTo>
                  <a:cubicBezTo>
                    <a:pt x="10" y="6"/>
                    <a:pt x="18" y="6"/>
                    <a:pt x="26" y="5"/>
                  </a:cubicBezTo>
                  <a:cubicBezTo>
                    <a:pt x="29"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16" name="Freeform 76"/>
            <p:cNvSpPr/>
            <p:nvPr/>
          </p:nvSpPr>
          <p:spPr bwMode="auto">
            <a:xfrm>
              <a:off x="5339" y="4092"/>
              <a:ext cx="116" cy="20"/>
            </a:xfrm>
            <a:custGeom>
              <a:avLst/>
              <a:gdLst>
                <a:gd name="T0" fmla="*/ 30 w 33"/>
                <a:gd name="T1" fmla="*/ 2 h 7"/>
                <a:gd name="T2" fmla="*/ 3 w 33"/>
                <a:gd name="T3" fmla="*/ 0 h 7"/>
                <a:gd name="T4" fmla="*/ 3 w 33"/>
                <a:gd name="T5" fmla="*/ 0 h 7"/>
                <a:gd name="T6" fmla="*/ 3 w 33"/>
                <a:gd name="T7" fmla="*/ 0 h 7"/>
                <a:gd name="T8" fmla="*/ 3 w 33"/>
                <a:gd name="T9" fmla="*/ 5 h 7"/>
                <a:gd name="T10" fmla="*/ 28 w 33"/>
                <a:gd name="T11" fmla="*/ 6 h 7"/>
                <a:gd name="T12" fmla="*/ 30 w 33"/>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33" h="7">
                  <a:moveTo>
                    <a:pt x="30" y="2"/>
                  </a:moveTo>
                  <a:cubicBezTo>
                    <a:pt x="21" y="0"/>
                    <a:pt x="12" y="1"/>
                    <a:pt x="3" y="0"/>
                  </a:cubicBezTo>
                  <a:cubicBezTo>
                    <a:pt x="3" y="0"/>
                    <a:pt x="3" y="0"/>
                    <a:pt x="3" y="0"/>
                  </a:cubicBezTo>
                  <a:cubicBezTo>
                    <a:pt x="3" y="0"/>
                    <a:pt x="3" y="0"/>
                    <a:pt x="3" y="0"/>
                  </a:cubicBezTo>
                  <a:cubicBezTo>
                    <a:pt x="0" y="0"/>
                    <a:pt x="0" y="5"/>
                    <a:pt x="3" y="5"/>
                  </a:cubicBezTo>
                  <a:cubicBezTo>
                    <a:pt x="11" y="6"/>
                    <a:pt x="20" y="4"/>
                    <a:pt x="28" y="6"/>
                  </a:cubicBezTo>
                  <a:cubicBezTo>
                    <a:pt x="31" y="7"/>
                    <a:pt x="33" y="2"/>
                    <a:pt x="30"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17" name="Freeform 77"/>
            <p:cNvSpPr/>
            <p:nvPr/>
          </p:nvSpPr>
          <p:spPr bwMode="auto">
            <a:xfrm>
              <a:off x="5480" y="4089"/>
              <a:ext cx="102" cy="14"/>
            </a:xfrm>
            <a:custGeom>
              <a:avLst/>
              <a:gdLst>
                <a:gd name="T0" fmla="*/ 26 w 29"/>
                <a:gd name="T1" fmla="*/ 0 h 5"/>
                <a:gd name="T2" fmla="*/ 3 w 29"/>
                <a:gd name="T3" fmla="*/ 0 h 5"/>
                <a:gd name="T4" fmla="*/ 3 w 29"/>
                <a:gd name="T5" fmla="*/ 5 h 5"/>
                <a:gd name="T6" fmla="*/ 26 w 29"/>
                <a:gd name="T7" fmla="*/ 5 h 5"/>
                <a:gd name="T8" fmla="*/ 26 w 29"/>
                <a:gd name="T9" fmla="*/ 0 h 5"/>
              </a:gdLst>
              <a:ahLst/>
              <a:cxnLst>
                <a:cxn ang="0">
                  <a:pos x="T0" y="T1"/>
                </a:cxn>
                <a:cxn ang="0">
                  <a:pos x="T2" y="T3"/>
                </a:cxn>
                <a:cxn ang="0">
                  <a:pos x="T4" y="T5"/>
                </a:cxn>
                <a:cxn ang="0">
                  <a:pos x="T6" y="T7"/>
                </a:cxn>
                <a:cxn ang="0">
                  <a:pos x="T8" y="T9"/>
                </a:cxn>
              </a:cxnLst>
              <a:rect l="0" t="0" r="r" b="b"/>
              <a:pathLst>
                <a:path w="29" h="5">
                  <a:moveTo>
                    <a:pt x="26" y="0"/>
                  </a:moveTo>
                  <a:cubicBezTo>
                    <a:pt x="3" y="0"/>
                    <a:pt x="3" y="0"/>
                    <a:pt x="3" y="0"/>
                  </a:cubicBezTo>
                  <a:cubicBezTo>
                    <a:pt x="0" y="0"/>
                    <a:pt x="0" y="5"/>
                    <a:pt x="3" y="5"/>
                  </a:cubicBezTo>
                  <a:cubicBezTo>
                    <a:pt x="26" y="5"/>
                    <a:pt x="26" y="5"/>
                    <a:pt x="26" y="5"/>
                  </a:cubicBezTo>
                  <a:cubicBezTo>
                    <a:pt x="29" y="5"/>
                    <a:pt x="29" y="0"/>
                    <a:pt x="26"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18" name="Freeform 78"/>
            <p:cNvSpPr/>
            <p:nvPr/>
          </p:nvSpPr>
          <p:spPr bwMode="auto">
            <a:xfrm>
              <a:off x="5600" y="4089"/>
              <a:ext cx="98" cy="23"/>
            </a:xfrm>
            <a:custGeom>
              <a:avLst/>
              <a:gdLst>
                <a:gd name="T0" fmla="*/ 24 w 28"/>
                <a:gd name="T1" fmla="*/ 2 h 8"/>
                <a:gd name="T2" fmla="*/ 4 w 28"/>
                <a:gd name="T3" fmla="*/ 0 h 8"/>
                <a:gd name="T4" fmla="*/ 3 w 28"/>
                <a:gd name="T5" fmla="*/ 5 h 8"/>
                <a:gd name="T6" fmla="*/ 25 w 28"/>
                <a:gd name="T7" fmla="*/ 6 h 8"/>
                <a:gd name="T8" fmla="*/ 24 w 28"/>
                <a:gd name="T9" fmla="*/ 2 h 8"/>
              </a:gdLst>
              <a:ahLst/>
              <a:cxnLst>
                <a:cxn ang="0">
                  <a:pos x="T0" y="T1"/>
                </a:cxn>
                <a:cxn ang="0">
                  <a:pos x="T2" y="T3"/>
                </a:cxn>
                <a:cxn ang="0">
                  <a:pos x="T4" y="T5"/>
                </a:cxn>
                <a:cxn ang="0">
                  <a:pos x="T6" y="T7"/>
                </a:cxn>
                <a:cxn ang="0">
                  <a:pos x="T8" y="T9"/>
                </a:cxn>
              </a:cxnLst>
              <a:rect l="0" t="0" r="r" b="b"/>
              <a:pathLst>
                <a:path w="28" h="8">
                  <a:moveTo>
                    <a:pt x="24" y="2"/>
                  </a:moveTo>
                  <a:cubicBezTo>
                    <a:pt x="17" y="3"/>
                    <a:pt x="11" y="3"/>
                    <a:pt x="4" y="0"/>
                  </a:cubicBezTo>
                  <a:cubicBezTo>
                    <a:pt x="1" y="0"/>
                    <a:pt x="0" y="4"/>
                    <a:pt x="3" y="5"/>
                  </a:cubicBezTo>
                  <a:cubicBezTo>
                    <a:pt x="10" y="7"/>
                    <a:pt x="18" y="8"/>
                    <a:pt x="25" y="6"/>
                  </a:cubicBezTo>
                  <a:cubicBezTo>
                    <a:pt x="28" y="5"/>
                    <a:pt x="27" y="1"/>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19" name="Freeform 79"/>
            <p:cNvSpPr/>
            <p:nvPr/>
          </p:nvSpPr>
          <p:spPr bwMode="auto">
            <a:xfrm>
              <a:off x="5727" y="4103"/>
              <a:ext cx="98" cy="18"/>
            </a:xfrm>
            <a:custGeom>
              <a:avLst/>
              <a:gdLst>
                <a:gd name="T0" fmla="*/ 26 w 28"/>
                <a:gd name="T1" fmla="*/ 1 h 6"/>
                <a:gd name="T2" fmla="*/ 3 w 28"/>
                <a:gd name="T3" fmla="*/ 0 h 6"/>
                <a:gd name="T4" fmla="*/ 3 w 28"/>
                <a:gd name="T5" fmla="*/ 4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0"/>
                    <a:pt x="3" y="0"/>
                  </a:cubicBezTo>
                  <a:cubicBezTo>
                    <a:pt x="0" y="0"/>
                    <a:pt x="0" y="4"/>
                    <a:pt x="3" y="4"/>
                  </a:cubicBezTo>
                  <a:cubicBezTo>
                    <a:pt x="11" y="4"/>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20" name="Freeform 80"/>
            <p:cNvSpPr/>
            <p:nvPr/>
          </p:nvSpPr>
          <p:spPr bwMode="auto">
            <a:xfrm>
              <a:off x="5850" y="4092"/>
              <a:ext cx="109" cy="20"/>
            </a:xfrm>
            <a:custGeom>
              <a:avLst/>
              <a:gdLst>
                <a:gd name="T0" fmla="*/ 27 w 31"/>
                <a:gd name="T1" fmla="*/ 1 h 7"/>
                <a:gd name="T2" fmla="*/ 3 w 31"/>
                <a:gd name="T3" fmla="*/ 3 h 7"/>
                <a:gd name="T4" fmla="*/ 3 w 31"/>
                <a:gd name="T5" fmla="*/ 7 h 7"/>
                <a:gd name="T6" fmla="*/ 28 w 31"/>
                <a:gd name="T7" fmla="*/ 5 h 7"/>
                <a:gd name="T8" fmla="*/ 27 w 31"/>
                <a:gd name="T9" fmla="*/ 1 h 7"/>
              </a:gdLst>
              <a:ahLst/>
              <a:cxnLst>
                <a:cxn ang="0">
                  <a:pos x="T0" y="T1"/>
                </a:cxn>
                <a:cxn ang="0">
                  <a:pos x="T2" y="T3"/>
                </a:cxn>
                <a:cxn ang="0">
                  <a:pos x="T4" y="T5"/>
                </a:cxn>
                <a:cxn ang="0">
                  <a:pos x="T6" y="T7"/>
                </a:cxn>
                <a:cxn ang="0">
                  <a:pos x="T8" y="T9"/>
                </a:cxn>
              </a:cxnLst>
              <a:rect l="0" t="0" r="r" b="b"/>
              <a:pathLst>
                <a:path w="31" h="7">
                  <a:moveTo>
                    <a:pt x="27" y="1"/>
                  </a:moveTo>
                  <a:cubicBezTo>
                    <a:pt x="19" y="2"/>
                    <a:pt x="11" y="3"/>
                    <a:pt x="3" y="3"/>
                  </a:cubicBezTo>
                  <a:cubicBezTo>
                    <a:pt x="0" y="3"/>
                    <a:pt x="0" y="7"/>
                    <a:pt x="3" y="7"/>
                  </a:cubicBezTo>
                  <a:cubicBezTo>
                    <a:pt x="11" y="7"/>
                    <a:pt x="20" y="6"/>
                    <a:pt x="28" y="5"/>
                  </a:cubicBezTo>
                  <a:cubicBezTo>
                    <a:pt x="31" y="4"/>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21" name="Freeform 81"/>
            <p:cNvSpPr/>
            <p:nvPr/>
          </p:nvSpPr>
          <p:spPr bwMode="auto">
            <a:xfrm>
              <a:off x="5988" y="4097"/>
              <a:ext cx="102" cy="18"/>
            </a:xfrm>
            <a:custGeom>
              <a:avLst/>
              <a:gdLst>
                <a:gd name="T0" fmla="*/ 26 w 29"/>
                <a:gd name="T1" fmla="*/ 2 h 6"/>
                <a:gd name="T2" fmla="*/ 3 w 29"/>
                <a:gd name="T3" fmla="*/ 1 h 6"/>
                <a:gd name="T4" fmla="*/ 3 w 29"/>
                <a:gd name="T5" fmla="*/ 5 h 6"/>
                <a:gd name="T6" fmla="*/ 26 w 29"/>
                <a:gd name="T7" fmla="*/ 6 h 6"/>
                <a:gd name="T8" fmla="*/ 26 w 29"/>
                <a:gd name="T9" fmla="*/ 2 h 6"/>
              </a:gdLst>
              <a:ahLst/>
              <a:cxnLst>
                <a:cxn ang="0">
                  <a:pos x="T0" y="T1"/>
                </a:cxn>
                <a:cxn ang="0">
                  <a:pos x="T2" y="T3"/>
                </a:cxn>
                <a:cxn ang="0">
                  <a:pos x="T4" y="T5"/>
                </a:cxn>
                <a:cxn ang="0">
                  <a:pos x="T6" y="T7"/>
                </a:cxn>
                <a:cxn ang="0">
                  <a:pos x="T8" y="T9"/>
                </a:cxn>
              </a:cxnLst>
              <a:rect l="0" t="0" r="r" b="b"/>
              <a:pathLst>
                <a:path w="29" h="6">
                  <a:moveTo>
                    <a:pt x="26" y="2"/>
                  </a:moveTo>
                  <a:cubicBezTo>
                    <a:pt x="19" y="1"/>
                    <a:pt x="11" y="0"/>
                    <a:pt x="3" y="1"/>
                  </a:cubicBezTo>
                  <a:cubicBezTo>
                    <a:pt x="0" y="1"/>
                    <a:pt x="0" y="5"/>
                    <a:pt x="3" y="5"/>
                  </a:cubicBezTo>
                  <a:cubicBezTo>
                    <a:pt x="11" y="4"/>
                    <a:pt x="19" y="6"/>
                    <a:pt x="26" y="6"/>
                  </a:cubicBezTo>
                  <a:cubicBezTo>
                    <a:pt x="29" y="6"/>
                    <a:pt x="29" y="2"/>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22" name="Freeform 82"/>
            <p:cNvSpPr/>
            <p:nvPr/>
          </p:nvSpPr>
          <p:spPr bwMode="auto">
            <a:xfrm>
              <a:off x="6136" y="4100"/>
              <a:ext cx="102" cy="18"/>
            </a:xfrm>
            <a:custGeom>
              <a:avLst/>
              <a:gdLst>
                <a:gd name="T0" fmla="*/ 27 w 29"/>
                <a:gd name="T1" fmla="*/ 0 h 6"/>
                <a:gd name="T2" fmla="*/ 3 w 29"/>
                <a:gd name="T3" fmla="*/ 1 h 6"/>
                <a:gd name="T4" fmla="*/ 3 w 29"/>
                <a:gd name="T5" fmla="*/ 5 h 6"/>
                <a:gd name="T6" fmla="*/ 27 w 29"/>
                <a:gd name="T7" fmla="*/ 4 h 6"/>
                <a:gd name="T8" fmla="*/ 27 w 29"/>
                <a:gd name="T9" fmla="*/ 0 h 6"/>
              </a:gdLst>
              <a:ahLst/>
              <a:cxnLst>
                <a:cxn ang="0">
                  <a:pos x="T0" y="T1"/>
                </a:cxn>
                <a:cxn ang="0">
                  <a:pos x="T2" y="T3"/>
                </a:cxn>
                <a:cxn ang="0">
                  <a:pos x="T4" y="T5"/>
                </a:cxn>
                <a:cxn ang="0">
                  <a:pos x="T6" y="T7"/>
                </a:cxn>
                <a:cxn ang="0">
                  <a:pos x="T8" y="T9"/>
                </a:cxn>
              </a:cxnLst>
              <a:rect l="0" t="0" r="r" b="b"/>
              <a:pathLst>
                <a:path w="29" h="6">
                  <a:moveTo>
                    <a:pt x="27" y="0"/>
                  </a:moveTo>
                  <a:cubicBezTo>
                    <a:pt x="19" y="0"/>
                    <a:pt x="11" y="0"/>
                    <a:pt x="3" y="1"/>
                  </a:cubicBezTo>
                  <a:cubicBezTo>
                    <a:pt x="0" y="1"/>
                    <a:pt x="0" y="6"/>
                    <a:pt x="3" y="5"/>
                  </a:cubicBezTo>
                  <a:cubicBezTo>
                    <a:pt x="11" y="4"/>
                    <a:pt x="19" y="4"/>
                    <a:pt x="27" y="4"/>
                  </a:cubicBezTo>
                  <a:cubicBezTo>
                    <a:pt x="29" y="4"/>
                    <a:pt x="29"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23" name="Freeform 83"/>
            <p:cNvSpPr/>
            <p:nvPr/>
          </p:nvSpPr>
          <p:spPr bwMode="auto">
            <a:xfrm>
              <a:off x="6298" y="4100"/>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6"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24" name="Freeform 84"/>
            <p:cNvSpPr/>
            <p:nvPr/>
          </p:nvSpPr>
          <p:spPr bwMode="auto">
            <a:xfrm>
              <a:off x="6428" y="4103"/>
              <a:ext cx="99" cy="18"/>
            </a:xfrm>
            <a:custGeom>
              <a:avLst/>
              <a:gdLst>
                <a:gd name="T0" fmla="*/ 25 w 28"/>
                <a:gd name="T1" fmla="*/ 1 h 6"/>
                <a:gd name="T2" fmla="*/ 3 w 28"/>
                <a:gd name="T3" fmla="*/ 1 h 6"/>
                <a:gd name="T4" fmla="*/ 3 w 28"/>
                <a:gd name="T5" fmla="*/ 5 h 6"/>
                <a:gd name="T6" fmla="*/ 25 w 28"/>
                <a:gd name="T7" fmla="*/ 5 h 6"/>
                <a:gd name="T8" fmla="*/ 25 w 28"/>
                <a:gd name="T9" fmla="*/ 1 h 6"/>
              </a:gdLst>
              <a:ahLst/>
              <a:cxnLst>
                <a:cxn ang="0">
                  <a:pos x="T0" y="T1"/>
                </a:cxn>
                <a:cxn ang="0">
                  <a:pos x="T2" y="T3"/>
                </a:cxn>
                <a:cxn ang="0">
                  <a:pos x="T4" y="T5"/>
                </a:cxn>
                <a:cxn ang="0">
                  <a:pos x="T6" y="T7"/>
                </a:cxn>
                <a:cxn ang="0">
                  <a:pos x="T8" y="T9"/>
                </a:cxn>
              </a:cxnLst>
              <a:rect l="0" t="0" r="r" b="b"/>
              <a:pathLst>
                <a:path w="28" h="6">
                  <a:moveTo>
                    <a:pt x="25" y="1"/>
                  </a:moveTo>
                  <a:cubicBezTo>
                    <a:pt x="17" y="1"/>
                    <a:pt x="10" y="2"/>
                    <a:pt x="3" y="1"/>
                  </a:cubicBezTo>
                  <a:cubicBezTo>
                    <a:pt x="0" y="0"/>
                    <a:pt x="0" y="5"/>
                    <a:pt x="3" y="5"/>
                  </a:cubicBezTo>
                  <a:cubicBezTo>
                    <a:pt x="10" y="6"/>
                    <a:pt x="17" y="5"/>
                    <a:pt x="25" y="5"/>
                  </a:cubicBezTo>
                  <a:cubicBezTo>
                    <a:pt x="28" y="5"/>
                    <a:pt x="28" y="1"/>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25" name="Freeform 85"/>
            <p:cNvSpPr/>
            <p:nvPr/>
          </p:nvSpPr>
          <p:spPr bwMode="auto">
            <a:xfrm>
              <a:off x="6545" y="4103"/>
              <a:ext cx="92" cy="21"/>
            </a:xfrm>
            <a:custGeom>
              <a:avLst/>
              <a:gdLst>
                <a:gd name="T0" fmla="*/ 22 w 26"/>
                <a:gd name="T1" fmla="*/ 1 h 7"/>
                <a:gd name="T2" fmla="*/ 4 w 26"/>
                <a:gd name="T3" fmla="*/ 1 h 7"/>
                <a:gd name="T4" fmla="*/ 3 w 26"/>
                <a:gd name="T5" fmla="*/ 5 h 7"/>
                <a:gd name="T6" fmla="*/ 23 w 26"/>
                <a:gd name="T7" fmla="*/ 5 h 7"/>
                <a:gd name="T8" fmla="*/ 22 w 26"/>
                <a:gd name="T9" fmla="*/ 1 h 7"/>
              </a:gdLst>
              <a:ahLst/>
              <a:cxnLst>
                <a:cxn ang="0">
                  <a:pos x="T0" y="T1"/>
                </a:cxn>
                <a:cxn ang="0">
                  <a:pos x="T2" y="T3"/>
                </a:cxn>
                <a:cxn ang="0">
                  <a:pos x="T4" y="T5"/>
                </a:cxn>
                <a:cxn ang="0">
                  <a:pos x="T6" y="T7"/>
                </a:cxn>
                <a:cxn ang="0">
                  <a:pos x="T8" y="T9"/>
                </a:cxn>
              </a:cxnLst>
              <a:rect l="0" t="0" r="r" b="b"/>
              <a:pathLst>
                <a:path w="26" h="7">
                  <a:moveTo>
                    <a:pt x="22" y="1"/>
                  </a:moveTo>
                  <a:cubicBezTo>
                    <a:pt x="16" y="2"/>
                    <a:pt x="10" y="3"/>
                    <a:pt x="4" y="1"/>
                  </a:cubicBezTo>
                  <a:cubicBezTo>
                    <a:pt x="1" y="0"/>
                    <a:pt x="0" y="4"/>
                    <a:pt x="3" y="5"/>
                  </a:cubicBezTo>
                  <a:cubicBezTo>
                    <a:pt x="9" y="7"/>
                    <a:pt x="16" y="6"/>
                    <a:pt x="23" y="5"/>
                  </a:cubicBezTo>
                  <a:cubicBezTo>
                    <a:pt x="26" y="5"/>
                    <a:pt x="25" y="0"/>
                    <a:pt x="22"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26" name="Freeform 86"/>
            <p:cNvSpPr/>
            <p:nvPr/>
          </p:nvSpPr>
          <p:spPr bwMode="auto">
            <a:xfrm>
              <a:off x="6682" y="4103"/>
              <a:ext cx="110" cy="18"/>
            </a:xfrm>
            <a:custGeom>
              <a:avLst/>
              <a:gdLst>
                <a:gd name="T0" fmla="*/ 28 w 31"/>
                <a:gd name="T1" fmla="*/ 2 h 6"/>
                <a:gd name="T2" fmla="*/ 3 w 31"/>
                <a:gd name="T3" fmla="*/ 1 h 6"/>
                <a:gd name="T4" fmla="*/ 3 w 31"/>
                <a:gd name="T5" fmla="*/ 5 h 6"/>
                <a:gd name="T6" fmla="*/ 28 w 31"/>
                <a:gd name="T7" fmla="*/ 6 h 6"/>
                <a:gd name="T8" fmla="*/ 28 w 31"/>
                <a:gd name="T9" fmla="*/ 2 h 6"/>
              </a:gdLst>
              <a:ahLst/>
              <a:cxnLst>
                <a:cxn ang="0">
                  <a:pos x="T0" y="T1"/>
                </a:cxn>
                <a:cxn ang="0">
                  <a:pos x="T2" y="T3"/>
                </a:cxn>
                <a:cxn ang="0">
                  <a:pos x="T4" y="T5"/>
                </a:cxn>
                <a:cxn ang="0">
                  <a:pos x="T6" y="T7"/>
                </a:cxn>
                <a:cxn ang="0">
                  <a:pos x="T8" y="T9"/>
                </a:cxn>
              </a:cxnLst>
              <a:rect l="0" t="0" r="r" b="b"/>
              <a:pathLst>
                <a:path w="31" h="6">
                  <a:moveTo>
                    <a:pt x="28" y="2"/>
                  </a:moveTo>
                  <a:cubicBezTo>
                    <a:pt x="19" y="2"/>
                    <a:pt x="11" y="2"/>
                    <a:pt x="3" y="1"/>
                  </a:cubicBezTo>
                  <a:cubicBezTo>
                    <a:pt x="0" y="0"/>
                    <a:pt x="0" y="5"/>
                    <a:pt x="3" y="5"/>
                  </a:cubicBezTo>
                  <a:cubicBezTo>
                    <a:pt x="11" y="6"/>
                    <a:pt x="19"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27" name="Freeform 87"/>
            <p:cNvSpPr/>
            <p:nvPr/>
          </p:nvSpPr>
          <p:spPr bwMode="auto">
            <a:xfrm>
              <a:off x="6820" y="4103"/>
              <a:ext cx="106" cy="21"/>
            </a:xfrm>
            <a:custGeom>
              <a:avLst/>
              <a:gdLst>
                <a:gd name="T0" fmla="*/ 27 w 30"/>
                <a:gd name="T1" fmla="*/ 2 h 7"/>
                <a:gd name="T2" fmla="*/ 3 w 30"/>
                <a:gd name="T3" fmla="*/ 1 h 7"/>
                <a:gd name="T4" fmla="*/ 3 w 30"/>
                <a:gd name="T5" fmla="*/ 5 h 7"/>
                <a:gd name="T6" fmla="*/ 26 w 30"/>
                <a:gd name="T7" fmla="*/ 6 h 7"/>
                <a:gd name="T8" fmla="*/ 27 w 30"/>
                <a:gd name="T9" fmla="*/ 2 h 7"/>
              </a:gdLst>
              <a:ahLst/>
              <a:cxnLst>
                <a:cxn ang="0">
                  <a:pos x="T0" y="T1"/>
                </a:cxn>
                <a:cxn ang="0">
                  <a:pos x="T2" y="T3"/>
                </a:cxn>
                <a:cxn ang="0">
                  <a:pos x="T4" y="T5"/>
                </a:cxn>
                <a:cxn ang="0">
                  <a:pos x="T6" y="T7"/>
                </a:cxn>
                <a:cxn ang="0">
                  <a:pos x="T8" y="T9"/>
                </a:cxn>
              </a:cxnLst>
              <a:rect l="0" t="0" r="r" b="b"/>
              <a:pathLst>
                <a:path w="30" h="7">
                  <a:moveTo>
                    <a:pt x="27" y="2"/>
                  </a:moveTo>
                  <a:cubicBezTo>
                    <a:pt x="19" y="0"/>
                    <a:pt x="11" y="1"/>
                    <a:pt x="3" y="1"/>
                  </a:cubicBezTo>
                  <a:cubicBezTo>
                    <a:pt x="0" y="1"/>
                    <a:pt x="0" y="5"/>
                    <a:pt x="3" y="5"/>
                  </a:cubicBezTo>
                  <a:cubicBezTo>
                    <a:pt x="11" y="5"/>
                    <a:pt x="19" y="4"/>
                    <a:pt x="26" y="6"/>
                  </a:cubicBezTo>
                  <a:cubicBezTo>
                    <a:pt x="29" y="7"/>
                    <a:pt x="30" y="3"/>
                    <a:pt x="27"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28" name="Freeform 88"/>
            <p:cNvSpPr/>
            <p:nvPr/>
          </p:nvSpPr>
          <p:spPr bwMode="auto">
            <a:xfrm>
              <a:off x="6961" y="4106"/>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7"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29" name="Freeform 89"/>
            <p:cNvSpPr/>
            <p:nvPr/>
          </p:nvSpPr>
          <p:spPr bwMode="auto">
            <a:xfrm>
              <a:off x="7081" y="4106"/>
              <a:ext cx="113" cy="24"/>
            </a:xfrm>
            <a:custGeom>
              <a:avLst/>
              <a:gdLst>
                <a:gd name="T0" fmla="*/ 28 w 32"/>
                <a:gd name="T1" fmla="*/ 1 h 8"/>
                <a:gd name="T2" fmla="*/ 3 w 32"/>
                <a:gd name="T3" fmla="*/ 2 h 8"/>
                <a:gd name="T4" fmla="*/ 3 w 32"/>
                <a:gd name="T5" fmla="*/ 6 h 8"/>
                <a:gd name="T6" fmla="*/ 29 w 32"/>
                <a:gd name="T7" fmla="*/ 5 h 8"/>
                <a:gd name="T8" fmla="*/ 28 w 32"/>
                <a:gd name="T9" fmla="*/ 1 h 8"/>
              </a:gdLst>
              <a:ahLst/>
              <a:cxnLst>
                <a:cxn ang="0">
                  <a:pos x="T0" y="T1"/>
                </a:cxn>
                <a:cxn ang="0">
                  <a:pos x="T2" y="T3"/>
                </a:cxn>
                <a:cxn ang="0">
                  <a:pos x="T4" y="T5"/>
                </a:cxn>
                <a:cxn ang="0">
                  <a:pos x="T6" y="T7"/>
                </a:cxn>
                <a:cxn ang="0">
                  <a:pos x="T8" y="T9"/>
                </a:cxn>
              </a:cxnLst>
              <a:rect l="0" t="0" r="r" b="b"/>
              <a:pathLst>
                <a:path w="32" h="8">
                  <a:moveTo>
                    <a:pt x="28" y="1"/>
                  </a:moveTo>
                  <a:cubicBezTo>
                    <a:pt x="20" y="3"/>
                    <a:pt x="11" y="2"/>
                    <a:pt x="3" y="2"/>
                  </a:cubicBezTo>
                  <a:cubicBezTo>
                    <a:pt x="0" y="2"/>
                    <a:pt x="0" y="6"/>
                    <a:pt x="3" y="6"/>
                  </a:cubicBezTo>
                  <a:cubicBezTo>
                    <a:pt x="12" y="6"/>
                    <a:pt x="21" y="8"/>
                    <a:pt x="29" y="5"/>
                  </a:cubicBezTo>
                  <a:cubicBezTo>
                    <a:pt x="32" y="4"/>
                    <a:pt x="31" y="0"/>
                    <a:pt x="28"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30" name="Freeform 90"/>
            <p:cNvSpPr/>
            <p:nvPr/>
          </p:nvSpPr>
          <p:spPr bwMode="auto">
            <a:xfrm>
              <a:off x="7219" y="4103"/>
              <a:ext cx="95" cy="18"/>
            </a:xfrm>
            <a:custGeom>
              <a:avLst/>
              <a:gdLst>
                <a:gd name="T0" fmla="*/ 23 w 27"/>
                <a:gd name="T1" fmla="*/ 1 h 6"/>
                <a:gd name="T2" fmla="*/ 3 w 27"/>
                <a:gd name="T3" fmla="*/ 2 h 6"/>
                <a:gd name="T4" fmla="*/ 3 w 27"/>
                <a:gd name="T5" fmla="*/ 6 h 6"/>
                <a:gd name="T6" fmla="*/ 24 w 27"/>
                <a:gd name="T7" fmla="*/ 5 h 6"/>
                <a:gd name="T8" fmla="*/ 23 w 27"/>
                <a:gd name="T9" fmla="*/ 1 h 6"/>
              </a:gdLst>
              <a:ahLst/>
              <a:cxnLst>
                <a:cxn ang="0">
                  <a:pos x="T0" y="T1"/>
                </a:cxn>
                <a:cxn ang="0">
                  <a:pos x="T2" y="T3"/>
                </a:cxn>
                <a:cxn ang="0">
                  <a:pos x="T4" y="T5"/>
                </a:cxn>
                <a:cxn ang="0">
                  <a:pos x="T6" y="T7"/>
                </a:cxn>
                <a:cxn ang="0">
                  <a:pos x="T8" y="T9"/>
                </a:cxn>
              </a:cxnLst>
              <a:rect l="0" t="0" r="r" b="b"/>
              <a:pathLst>
                <a:path w="27" h="6">
                  <a:moveTo>
                    <a:pt x="23" y="1"/>
                  </a:moveTo>
                  <a:cubicBezTo>
                    <a:pt x="16" y="2"/>
                    <a:pt x="10" y="2"/>
                    <a:pt x="3" y="2"/>
                  </a:cubicBezTo>
                  <a:cubicBezTo>
                    <a:pt x="0" y="2"/>
                    <a:pt x="0" y="6"/>
                    <a:pt x="3" y="6"/>
                  </a:cubicBezTo>
                  <a:cubicBezTo>
                    <a:pt x="10" y="6"/>
                    <a:pt x="17" y="6"/>
                    <a:pt x="24" y="5"/>
                  </a:cubicBezTo>
                  <a:cubicBezTo>
                    <a:pt x="27" y="5"/>
                    <a:pt x="25"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31" name="Freeform 91"/>
            <p:cNvSpPr/>
            <p:nvPr/>
          </p:nvSpPr>
          <p:spPr bwMode="auto">
            <a:xfrm>
              <a:off x="7321" y="4109"/>
              <a:ext cx="106" cy="15"/>
            </a:xfrm>
            <a:custGeom>
              <a:avLst/>
              <a:gdLst>
                <a:gd name="T0" fmla="*/ 27 w 30"/>
                <a:gd name="T1" fmla="*/ 0 h 5"/>
                <a:gd name="T2" fmla="*/ 3 w 30"/>
                <a:gd name="T3" fmla="*/ 1 h 5"/>
                <a:gd name="T4" fmla="*/ 3 w 30"/>
                <a:gd name="T5" fmla="*/ 5 h 5"/>
                <a:gd name="T6" fmla="*/ 27 w 30"/>
                <a:gd name="T7" fmla="*/ 4 h 5"/>
                <a:gd name="T8" fmla="*/ 27 w 30"/>
                <a:gd name="T9" fmla="*/ 0 h 5"/>
              </a:gdLst>
              <a:ahLst/>
              <a:cxnLst>
                <a:cxn ang="0">
                  <a:pos x="T0" y="T1"/>
                </a:cxn>
                <a:cxn ang="0">
                  <a:pos x="T2" y="T3"/>
                </a:cxn>
                <a:cxn ang="0">
                  <a:pos x="T4" y="T5"/>
                </a:cxn>
                <a:cxn ang="0">
                  <a:pos x="T6" y="T7"/>
                </a:cxn>
                <a:cxn ang="0">
                  <a:pos x="T8" y="T9"/>
                </a:cxn>
              </a:cxnLst>
              <a:rect l="0" t="0" r="r" b="b"/>
              <a:pathLst>
                <a:path w="30" h="5">
                  <a:moveTo>
                    <a:pt x="27" y="0"/>
                  </a:moveTo>
                  <a:cubicBezTo>
                    <a:pt x="19" y="0"/>
                    <a:pt x="11" y="1"/>
                    <a:pt x="3" y="1"/>
                  </a:cubicBezTo>
                  <a:cubicBezTo>
                    <a:pt x="0" y="1"/>
                    <a:pt x="0" y="5"/>
                    <a:pt x="3" y="5"/>
                  </a:cubicBezTo>
                  <a:cubicBezTo>
                    <a:pt x="11" y="5"/>
                    <a:pt x="19" y="4"/>
                    <a:pt x="27" y="4"/>
                  </a:cubicBezTo>
                  <a:cubicBezTo>
                    <a:pt x="30" y="4"/>
                    <a:pt x="30"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32" name="Freeform 92"/>
            <p:cNvSpPr/>
            <p:nvPr/>
          </p:nvSpPr>
          <p:spPr bwMode="auto">
            <a:xfrm>
              <a:off x="7448" y="4077"/>
              <a:ext cx="25" cy="59"/>
            </a:xfrm>
            <a:custGeom>
              <a:avLst/>
              <a:gdLst>
                <a:gd name="T0" fmla="*/ 1 w 7"/>
                <a:gd name="T1" fmla="*/ 7 h 20"/>
                <a:gd name="T2" fmla="*/ 1 w 7"/>
                <a:gd name="T3" fmla="*/ 7 h 20"/>
                <a:gd name="T4" fmla="*/ 2 w 7"/>
                <a:gd name="T5" fmla="*/ 17 h 20"/>
                <a:gd name="T6" fmla="*/ 7 w 7"/>
                <a:gd name="T7" fmla="*/ 17 h 20"/>
                <a:gd name="T8" fmla="*/ 6 w 7"/>
                <a:gd name="T9" fmla="*/ 3 h 20"/>
                <a:gd name="T10" fmla="*/ 2 w 7"/>
                <a:gd name="T11" fmla="*/ 1 h 20"/>
                <a:gd name="T12" fmla="*/ 0 w 7"/>
                <a:gd name="T13" fmla="*/ 3 h 20"/>
                <a:gd name="T14" fmla="*/ 1 w 7"/>
                <a:gd name="T15" fmla="*/ 7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1" y="7"/>
                  </a:moveTo>
                  <a:cubicBezTo>
                    <a:pt x="1" y="7"/>
                    <a:pt x="1" y="7"/>
                    <a:pt x="1" y="7"/>
                  </a:cubicBezTo>
                  <a:cubicBezTo>
                    <a:pt x="2" y="10"/>
                    <a:pt x="2" y="14"/>
                    <a:pt x="2" y="17"/>
                  </a:cubicBezTo>
                  <a:cubicBezTo>
                    <a:pt x="2" y="20"/>
                    <a:pt x="7" y="20"/>
                    <a:pt x="7" y="17"/>
                  </a:cubicBezTo>
                  <a:cubicBezTo>
                    <a:pt x="7" y="13"/>
                    <a:pt x="6" y="8"/>
                    <a:pt x="6" y="3"/>
                  </a:cubicBezTo>
                  <a:cubicBezTo>
                    <a:pt x="6" y="1"/>
                    <a:pt x="4" y="0"/>
                    <a:pt x="2" y="1"/>
                  </a:cubicBezTo>
                  <a:cubicBezTo>
                    <a:pt x="1" y="2"/>
                    <a:pt x="1" y="2"/>
                    <a:pt x="0" y="3"/>
                  </a:cubicBezTo>
                  <a:cubicBezTo>
                    <a:pt x="0" y="4"/>
                    <a:pt x="1" y="5"/>
                    <a:pt x="1"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33" name="Freeform 93"/>
            <p:cNvSpPr/>
            <p:nvPr/>
          </p:nvSpPr>
          <p:spPr bwMode="auto">
            <a:xfrm>
              <a:off x="7444" y="3994"/>
              <a:ext cx="22" cy="65"/>
            </a:xfrm>
            <a:custGeom>
              <a:avLst/>
              <a:gdLst>
                <a:gd name="T0" fmla="*/ 1 w 6"/>
                <a:gd name="T1" fmla="*/ 19 h 22"/>
                <a:gd name="T2" fmla="*/ 6 w 6"/>
                <a:gd name="T3" fmla="*/ 19 h 22"/>
                <a:gd name="T4" fmla="*/ 5 w 6"/>
                <a:gd name="T5" fmla="*/ 3 h 22"/>
                <a:gd name="T6" fmla="*/ 0 w 6"/>
                <a:gd name="T7" fmla="*/ 3 h 22"/>
                <a:gd name="T8" fmla="*/ 1 w 6"/>
                <a:gd name="T9" fmla="*/ 19 h 22"/>
              </a:gdLst>
              <a:ahLst/>
              <a:cxnLst>
                <a:cxn ang="0">
                  <a:pos x="T0" y="T1"/>
                </a:cxn>
                <a:cxn ang="0">
                  <a:pos x="T2" y="T3"/>
                </a:cxn>
                <a:cxn ang="0">
                  <a:pos x="T4" y="T5"/>
                </a:cxn>
                <a:cxn ang="0">
                  <a:pos x="T6" y="T7"/>
                </a:cxn>
                <a:cxn ang="0">
                  <a:pos x="T8" y="T9"/>
                </a:cxn>
              </a:cxnLst>
              <a:rect l="0" t="0" r="r" b="b"/>
              <a:pathLst>
                <a:path w="6" h="22">
                  <a:moveTo>
                    <a:pt x="1" y="19"/>
                  </a:moveTo>
                  <a:cubicBezTo>
                    <a:pt x="1" y="22"/>
                    <a:pt x="6" y="22"/>
                    <a:pt x="6" y="19"/>
                  </a:cubicBezTo>
                  <a:cubicBezTo>
                    <a:pt x="6" y="14"/>
                    <a:pt x="5" y="9"/>
                    <a:pt x="5" y="3"/>
                  </a:cubicBezTo>
                  <a:cubicBezTo>
                    <a:pt x="4" y="0"/>
                    <a:pt x="0" y="0"/>
                    <a:pt x="0" y="3"/>
                  </a:cubicBezTo>
                  <a:cubicBezTo>
                    <a:pt x="1" y="9"/>
                    <a:pt x="1" y="14"/>
                    <a:pt x="1" y="1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34" name="Freeform 94"/>
            <p:cNvSpPr/>
            <p:nvPr/>
          </p:nvSpPr>
          <p:spPr bwMode="auto">
            <a:xfrm>
              <a:off x="7444" y="3910"/>
              <a:ext cx="18" cy="63"/>
            </a:xfrm>
            <a:custGeom>
              <a:avLst/>
              <a:gdLst>
                <a:gd name="T0" fmla="*/ 0 w 5"/>
                <a:gd name="T1" fmla="*/ 5 h 21"/>
                <a:gd name="T2" fmla="*/ 1 w 5"/>
                <a:gd name="T3" fmla="*/ 6 h 21"/>
                <a:gd name="T4" fmla="*/ 0 w 5"/>
                <a:gd name="T5" fmla="*/ 11 h 21"/>
                <a:gd name="T6" fmla="*/ 0 w 5"/>
                <a:gd name="T7" fmla="*/ 15 h 21"/>
                <a:gd name="T8" fmla="*/ 0 w 5"/>
                <a:gd name="T9" fmla="*/ 17 h 21"/>
                <a:gd name="T10" fmla="*/ 0 w 5"/>
                <a:gd name="T11" fmla="*/ 17 h 21"/>
                <a:gd name="T12" fmla="*/ 0 w 5"/>
                <a:gd name="T13" fmla="*/ 18 h 21"/>
                <a:gd name="T14" fmla="*/ 0 w 5"/>
                <a:gd name="T15" fmla="*/ 19 h 21"/>
                <a:gd name="T16" fmla="*/ 5 w 5"/>
                <a:gd name="T17" fmla="*/ 18 h 21"/>
                <a:gd name="T18" fmla="*/ 5 w 5"/>
                <a:gd name="T19" fmla="*/ 7 h 21"/>
                <a:gd name="T20" fmla="*/ 5 w 5"/>
                <a:gd name="T21" fmla="*/ 2 h 21"/>
                <a:gd name="T22" fmla="*/ 0 w 5"/>
                <a:gd name="T23" fmla="*/ 3 h 21"/>
                <a:gd name="T24" fmla="*/ 0 w 5"/>
                <a:gd name="T2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1">
                  <a:moveTo>
                    <a:pt x="0" y="5"/>
                  </a:moveTo>
                  <a:cubicBezTo>
                    <a:pt x="0" y="5"/>
                    <a:pt x="1" y="6"/>
                    <a:pt x="1" y="6"/>
                  </a:cubicBezTo>
                  <a:cubicBezTo>
                    <a:pt x="1" y="8"/>
                    <a:pt x="0" y="9"/>
                    <a:pt x="0" y="11"/>
                  </a:cubicBezTo>
                  <a:cubicBezTo>
                    <a:pt x="0" y="12"/>
                    <a:pt x="0" y="14"/>
                    <a:pt x="0" y="15"/>
                  </a:cubicBezTo>
                  <a:cubicBezTo>
                    <a:pt x="0" y="16"/>
                    <a:pt x="0" y="16"/>
                    <a:pt x="0" y="17"/>
                  </a:cubicBezTo>
                  <a:cubicBezTo>
                    <a:pt x="0" y="17"/>
                    <a:pt x="0" y="18"/>
                    <a:pt x="0" y="17"/>
                  </a:cubicBezTo>
                  <a:cubicBezTo>
                    <a:pt x="0" y="17"/>
                    <a:pt x="0" y="17"/>
                    <a:pt x="0" y="18"/>
                  </a:cubicBezTo>
                  <a:cubicBezTo>
                    <a:pt x="0" y="18"/>
                    <a:pt x="0" y="18"/>
                    <a:pt x="0" y="19"/>
                  </a:cubicBezTo>
                  <a:cubicBezTo>
                    <a:pt x="1" y="21"/>
                    <a:pt x="4" y="20"/>
                    <a:pt x="5" y="18"/>
                  </a:cubicBezTo>
                  <a:cubicBezTo>
                    <a:pt x="5" y="15"/>
                    <a:pt x="5" y="11"/>
                    <a:pt x="5" y="7"/>
                  </a:cubicBezTo>
                  <a:cubicBezTo>
                    <a:pt x="5" y="6"/>
                    <a:pt x="5" y="3"/>
                    <a:pt x="5" y="2"/>
                  </a:cubicBezTo>
                  <a:cubicBezTo>
                    <a:pt x="3" y="0"/>
                    <a:pt x="1" y="1"/>
                    <a:pt x="0" y="3"/>
                  </a:cubicBezTo>
                  <a:cubicBezTo>
                    <a:pt x="0" y="4"/>
                    <a:pt x="0" y="5"/>
                    <a:pt x="0"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35" name="Freeform 95"/>
            <p:cNvSpPr/>
            <p:nvPr/>
          </p:nvSpPr>
          <p:spPr bwMode="auto">
            <a:xfrm>
              <a:off x="7444" y="3827"/>
              <a:ext cx="18" cy="69"/>
            </a:xfrm>
            <a:custGeom>
              <a:avLst/>
              <a:gdLst>
                <a:gd name="T0" fmla="*/ 5 w 5"/>
                <a:gd name="T1" fmla="*/ 20 h 23"/>
                <a:gd name="T2" fmla="*/ 5 w 5"/>
                <a:gd name="T3" fmla="*/ 3 h 23"/>
                <a:gd name="T4" fmla="*/ 0 w 5"/>
                <a:gd name="T5" fmla="*/ 3 h 23"/>
                <a:gd name="T6" fmla="*/ 0 w 5"/>
                <a:gd name="T7" fmla="*/ 20 h 23"/>
                <a:gd name="T8" fmla="*/ 5 w 5"/>
                <a:gd name="T9" fmla="*/ 20 h 23"/>
              </a:gdLst>
              <a:ahLst/>
              <a:cxnLst>
                <a:cxn ang="0">
                  <a:pos x="T0" y="T1"/>
                </a:cxn>
                <a:cxn ang="0">
                  <a:pos x="T2" y="T3"/>
                </a:cxn>
                <a:cxn ang="0">
                  <a:pos x="T4" y="T5"/>
                </a:cxn>
                <a:cxn ang="0">
                  <a:pos x="T6" y="T7"/>
                </a:cxn>
                <a:cxn ang="0">
                  <a:pos x="T8" y="T9"/>
                </a:cxn>
              </a:cxnLst>
              <a:rect l="0" t="0" r="r" b="b"/>
              <a:pathLst>
                <a:path w="5" h="23">
                  <a:moveTo>
                    <a:pt x="5" y="20"/>
                  </a:moveTo>
                  <a:cubicBezTo>
                    <a:pt x="5" y="3"/>
                    <a:pt x="5" y="3"/>
                    <a:pt x="5" y="3"/>
                  </a:cubicBezTo>
                  <a:cubicBezTo>
                    <a:pt x="5" y="0"/>
                    <a:pt x="0" y="0"/>
                    <a:pt x="0" y="3"/>
                  </a:cubicBezTo>
                  <a:cubicBezTo>
                    <a:pt x="0" y="20"/>
                    <a:pt x="0" y="20"/>
                    <a:pt x="0" y="20"/>
                  </a:cubicBezTo>
                  <a:cubicBezTo>
                    <a:pt x="0" y="23"/>
                    <a:pt x="5" y="23"/>
                    <a:pt x="5" y="2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36" name="Freeform 96"/>
            <p:cNvSpPr/>
            <p:nvPr/>
          </p:nvSpPr>
          <p:spPr bwMode="auto">
            <a:xfrm>
              <a:off x="7448" y="3747"/>
              <a:ext cx="18" cy="57"/>
            </a:xfrm>
            <a:custGeom>
              <a:avLst/>
              <a:gdLst>
                <a:gd name="T0" fmla="*/ 5 w 5"/>
                <a:gd name="T1" fmla="*/ 16 h 19"/>
                <a:gd name="T2" fmla="*/ 5 w 5"/>
                <a:gd name="T3" fmla="*/ 3 h 19"/>
                <a:gd name="T4" fmla="*/ 0 w 5"/>
                <a:gd name="T5" fmla="*/ 3 h 19"/>
                <a:gd name="T6" fmla="*/ 0 w 5"/>
                <a:gd name="T7" fmla="*/ 16 h 19"/>
                <a:gd name="T8" fmla="*/ 5 w 5"/>
                <a:gd name="T9" fmla="*/ 16 h 19"/>
              </a:gdLst>
              <a:ahLst/>
              <a:cxnLst>
                <a:cxn ang="0">
                  <a:pos x="T0" y="T1"/>
                </a:cxn>
                <a:cxn ang="0">
                  <a:pos x="T2" y="T3"/>
                </a:cxn>
                <a:cxn ang="0">
                  <a:pos x="T4" y="T5"/>
                </a:cxn>
                <a:cxn ang="0">
                  <a:pos x="T6" y="T7"/>
                </a:cxn>
                <a:cxn ang="0">
                  <a:pos x="T8" y="T9"/>
                </a:cxn>
              </a:cxnLst>
              <a:rect l="0" t="0" r="r" b="b"/>
              <a:pathLst>
                <a:path w="5" h="19">
                  <a:moveTo>
                    <a:pt x="5" y="16"/>
                  </a:moveTo>
                  <a:cubicBezTo>
                    <a:pt x="5" y="3"/>
                    <a:pt x="5" y="3"/>
                    <a:pt x="5" y="3"/>
                  </a:cubicBezTo>
                  <a:cubicBezTo>
                    <a:pt x="5" y="0"/>
                    <a:pt x="0" y="0"/>
                    <a:pt x="0" y="3"/>
                  </a:cubicBezTo>
                  <a:cubicBezTo>
                    <a:pt x="0" y="16"/>
                    <a:pt x="0" y="16"/>
                    <a:pt x="0" y="16"/>
                  </a:cubicBezTo>
                  <a:cubicBezTo>
                    <a:pt x="0" y="19"/>
                    <a:pt x="5" y="19"/>
                    <a:pt x="5" y="1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37" name="Freeform 97"/>
            <p:cNvSpPr/>
            <p:nvPr/>
          </p:nvSpPr>
          <p:spPr bwMode="auto">
            <a:xfrm>
              <a:off x="7448" y="3658"/>
              <a:ext cx="18" cy="63"/>
            </a:xfrm>
            <a:custGeom>
              <a:avLst/>
              <a:gdLst>
                <a:gd name="T0" fmla="*/ 5 w 5"/>
                <a:gd name="T1" fmla="*/ 18 h 21"/>
                <a:gd name="T2" fmla="*/ 5 w 5"/>
                <a:gd name="T3" fmla="*/ 2 h 21"/>
                <a:gd name="T4" fmla="*/ 0 w 5"/>
                <a:gd name="T5" fmla="*/ 2 h 21"/>
                <a:gd name="T6" fmla="*/ 0 w 5"/>
                <a:gd name="T7" fmla="*/ 18 h 21"/>
                <a:gd name="T8" fmla="*/ 5 w 5"/>
                <a:gd name="T9" fmla="*/ 18 h 21"/>
              </a:gdLst>
              <a:ahLst/>
              <a:cxnLst>
                <a:cxn ang="0">
                  <a:pos x="T0" y="T1"/>
                </a:cxn>
                <a:cxn ang="0">
                  <a:pos x="T2" y="T3"/>
                </a:cxn>
                <a:cxn ang="0">
                  <a:pos x="T4" y="T5"/>
                </a:cxn>
                <a:cxn ang="0">
                  <a:pos x="T6" y="T7"/>
                </a:cxn>
                <a:cxn ang="0">
                  <a:pos x="T8" y="T9"/>
                </a:cxn>
              </a:cxnLst>
              <a:rect l="0" t="0" r="r" b="b"/>
              <a:pathLst>
                <a:path w="5" h="21">
                  <a:moveTo>
                    <a:pt x="5" y="18"/>
                  </a:moveTo>
                  <a:cubicBezTo>
                    <a:pt x="5" y="2"/>
                    <a:pt x="5" y="2"/>
                    <a:pt x="5" y="2"/>
                  </a:cubicBezTo>
                  <a:cubicBezTo>
                    <a:pt x="5" y="0"/>
                    <a:pt x="0" y="0"/>
                    <a:pt x="0" y="2"/>
                  </a:cubicBezTo>
                  <a:cubicBezTo>
                    <a:pt x="0" y="18"/>
                    <a:pt x="0" y="18"/>
                    <a:pt x="0" y="18"/>
                  </a:cubicBezTo>
                  <a:cubicBezTo>
                    <a:pt x="0" y="21"/>
                    <a:pt x="5"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38" name="Freeform 98"/>
            <p:cNvSpPr/>
            <p:nvPr/>
          </p:nvSpPr>
          <p:spPr bwMode="auto">
            <a:xfrm>
              <a:off x="7444" y="3557"/>
              <a:ext cx="25" cy="80"/>
            </a:xfrm>
            <a:custGeom>
              <a:avLst/>
              <a:gdLst>
                <a:gd name="T0" fmla="*/ 2 w 7"/>
                <a:gd name="T1" fmla="*/ 24 h 27"/>
                <a:gd name="T2" fmla="*/ 7 w 7"/>
                <a:gd name="T3" fmla="*/ 23 h 27"/>
                <a:gd name="T4" fmla="*/ 5 w 7"/>
                <a:gd name="T5" fmla="*/ 3 h 27"/>
                <a:gd name="T6" fmla="*/ 0 w 7"/>
                <a:gd name="T7" fmla="*/ 4 h 27"/>
                <a:gd name="T8" fmla="*/ 2 w 7"/>
                <a:gd name="T9" fmla="*/ 24 h 27"/>
              </a:gdLst>
              <a:ahLst/>
              <a:cxnLst>
                <a:cxn ang="0">
                  <a:pos x="T0" y="T1"/>
                </a:cxn>
                <a:cxn ang="0">
                  <a:pos x="T2" y="T3"/>
                </a:cxn>
                <a:cxn ang="0">
                  <a:pos x="T4" y="T5"/>
                </a:cxn>
                <a:cxn ang="0">
                  <a:pos x="T6" y="T7"/>
                </a:cxn>
                <a:cxn ang="0">
                  <a:pos x="T8" y="T9"/>
                </a:cxn>
              </a:cxnLst>
              <a:rect l="0" t="0" r="r" b="b"/>
              <a:pathLst>
                <a:path w="7" h="27">
                  <a:moveTo>
                    <a:pt x="2" y="24"/>
                  </a:moveTo>
                  <a:cubicBezTo>
                    <a:pt x="3" y="27"/>
                    <a:pt x="7" y="26"/>
                    <a:pt x="7" y="23"/>
                  </a:cubicBezTo>
                  <a:cubicBezTo>
                    <a:pt x="6" y="17"/>
                    <a:pt x="6" y="10"/>
                    <a:pt x="5" y="3"/>
                  </a:cubicBezTo>
                  <a:cubicBezTo>
                    <a:pt x="4" y="0"/>
                    <a:pt x="0" y="1"/>
                    <a:pt x="0" y="4"/>
                  </a:cubicBezTo>
                  <a:cubicBezTo>
                    <a:pt x="1" y="11"/>
                    <a:pt x="1" y="18"/>
                    <a:pt x="2" y="2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39" name="Freeform 99"/>
            <p:cNvSpPr/>
            <p:nvPr/>
          </p:nvSpPr>
          <p:spPr bwMode="auto">
            <a:xfrm>
              <a:off x="7444" y="3462"/>
              <a:ext cx="25" cy="75"/>
            </a:xfrm>
            <a:custGeom>
              <a:avLst/>
              <a:gdLst>
                <a:gd name="T0" fmla="*/ 5 w 7"/>
                <a:gd name="T1" fmla="*/ 22 h 25"/>
                <a:gd name="T2" fmla="*/ 7 w 7"/>
                <a:gd name="T3" fmla="*/ 4 h 25"/>
                <a:gd name="T4" fmla="*/ 2 w 7"/>
                <a:gd name="T5" fmla="*/ 2 h 25"/>
                <a:gd name="T6" fmla="*/ 0 w 7"/>
                <a:gd name="T7" fmla="*/ 20 h 25"/>
                <a:gd name="T8" fmla="*/ 5 w 7"/>
                <a:gd name="T9" fmla="*/ 22 h 25"/>
              </a:gdLst>
              <a:ahLst/>
              <a:cxnLst>
                <a:cxn ang="0">
                  <a:pos x="T0" y="T1"/>
                </a:cxn>
                <a:cxn ang="0">
                  <a:pos x="T2" y="T3"/>
                </a:cxn>
                <a:cxn ang="0">
                  <a:pos x="T4" y="T5"/>
                </a:cxn>
                <a:cxn ang="0">
                  <a:pos x="T6" y="T7"/>
                </a:cxn>
                <a:cxn ang="0">
                  <a:pos x="T8" y="T9"/>
                </a:cxn>
              </a:cxnLst>
              <a:rect l="0" t="0" r="r" b="b"/>
              <a:pathLst>
                <a:path w="7" h="25">
                  <a:moveTo>
                    <a:pt x="5" y="22"/>
                  </a:moveTo>
                  <a:cubicBezTo>
                    <a:pt x="6" y="16"/>
                    <a:pt x="5" y="10"/>
                    <a:pt x="7" y="4"/>
                  </a:cubicBezTo>
                  <a:cubicBezTo>
                    <a:pt x="7" y="1"/>
                    <a:pt x="3" y="0"/>
                    <a:pt x="2" y="2"/>
                  </a:cubicBezTo>
                  <a:cubicBezTo>
                    <a:pt x="1" y="8"/>
                    <a:pt x="1" y="14"/>
                    <a:pt x="0" y="20"/>
                  </a:cubicBezTo>
                  <a:cubicBezTo>
                    <a:pt x="0" y="23"/>
                    <a:pt x="4"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40" name="Freeform 100"/>
            <p:cNvSpPr/>
            <p:nvPr/>
          </p:nvSpPr>
          <p:spPr bwMode="auto">
            <a:xfrm>
              <a:off x="7448" y="3364"/>
              <a:ext cx="21" cy="75"/>
            </a:xfrm>
            <a:custGeom>
              <a:avLst/>
              <a:gdLst>
                <a:gd name="T0" fmla="*/ 5 w 6"/>
                <a:gd name="T1" fmla="*/ 22 h 25"/>
                <a:gd name="T2" fmla="*/ 6 w 6"/>
                <a:gd name="T3" fmla="*/ 3 h 25"/>
                <a:gd name="T4" fmla="*/ 1 w 6"/>
                <a:gd name="T5" fmla="*/ 3 h 25"/>
                <a:gd name="T6" fmla="*/ 0 w 6"/>
                <a:gd name="T7" fmla="*/ 22 h 25"/>
                <a:gd name="T8" fmla="*/ 5 w 6"/>
                <a:gd name="T9" fmla="*/ 22 h 25"/>
              </a:gdLst>
              <a:ahLst/>
              <a:cxnLst>
                <a:cxn ang="0">
                  <a:pos x="T0" y="T1"/>
                </a:cxn>
                <a:cxn ang="0">
                  <a:pos x="T2" y="T3"/>
                </a:cxn>
                <a:cxn ang="0">
                  <a:pos x="T4" y="T5"/>
                </a:cxn>
                <a:cxn ang="0">
                  <a:pos x="T6" y="T7"/>
                </a:cxn>
                <a:cxn ang="0">
                  <a:pos x="T8" y="T9"/>
                </a:cxn>
              </a:cxnLst>
              <a:rect l="0" t="0" r="r" b="b"/>
              <a:pathLst>
                <a:path w="6" h="25">
                  <a:moveTo>
                    <a:pt x="5" y="22"/>
                  </a:moveTo>
                  <a:cubicBezTo>
                    <a:pt x="5" y="16"/>
                    <a:pt x="6" y="10"/>
                    <a:pt x="6" y="3"/>
                  </a:cubicBezTo>
                  <a:cubicBezTo>
                    <a:pt x="6" y="0"/>
                    <a:pt x="1" y="0"/>
                    <a:pt x="1" y="3"/>
                  </a:cubicBezTo>
                  <a:cubicBezTo>
                    <a:pt x="1" y="10"/>
                    <a:pt x="0" y="16"/>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41" name="Freeform 101"/>
            <p:cNvSpPr/>
            <p:nvPr/>
          </p:nvSpPr>
          <p:spPr bwMode="auto">
            <a:xfrm>
              <a:off x="7444" y="3272"/>
              <a:ext cx="25" cy="75"/>
            </a:xfrm>
            <a:custGeom>
              <a:avLst/>
              <a:gdLst>
                <a:gd name="T0" fmla="*/ 5 w 7"/>
                <a:gd name="T1" fmla="*/ 22 h 25"/>
                <a:gd name="T2" fmla="*/ 5 w 7"/>
                <a:gd name="T3" fmla="*/ 12 h 25"/>
                <a:gd name="T4" fmla="*/ 5 w 7"/>
                <a:gd name="T5" fmla="*/ 7 h 25"/>
                <a:gd name="T6" fmla="*/ 5 w 7"/>
                <a:gd name="T7" fmla="*/ 5 h 25"/>
                <a:gd name="T8" fmla="*/ 5 w 7"/>
                <a:gd name="T9" fmla="*/ 4 h 25"/>
                <a:gd name="T10" fmla="*/ 2 w 7"/>
                <a:gd name="T11" fmla="*/ 1 h 25"/>
                <a:gd name="T12" fmla="*/ 0 w 7"/>
                <a:gd name="T13" fmla="*/ 8 h 25"/>
                <a:gd name="T14" fmla="*/ 0 w 7"/>
                <a:gd name="T15" fmla="*/ 22 h 25"/>
                <a:gd name="T16" fmla="*/ 5 w 7"/>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5" y="22"/>
                  </a:moveTo>
                  <a:cubicBezTo>
                    <a:pt x="5" y="18"/>
                    <a:pt x="5" y="15"/>
                    <a:pt x="5" y="12"/>
                  </a:cubicBezTo>
                  <a:cubicBezTo>
                    <a:pt x="5" y="10"/>
                    <a:pt x="5" y="8"/>
                    <a:pt x="5" y="7"/>
                  </a:cubicBezTo>
                  <a:cubicBezTo>
                    <a:pt x="5" y="6"/>
                    <a:pt x="5" y="5"/>
                    <a:pt x="5" y="5"/>
                  </a:cubicBezTo>
                  <a:cubicBezTo>
                    <a:pt x="5" y="4"/>
                    <a:pt x="5" y="4"/>
                    <a:pt x="5" y="4"/>
                  </a:cubicBezTo>
                  <a:cubicBezTo>
                    <a:pt x="7" y="3"/>
                    <a:pt x="5" y="0"/>
                    <a:pt x="2" y="1"/>
                  </a:cubicBezTo>
                  <a:cubicBezTo>
                    <a:pt x="0" y="2"/>
                    <a:pt x="0" y="6"/>
                    <a:pt x="0" y="8"/>
                  </a:cubicBezTo>
                  <a:cubicBezTo>
                    <a:pt x="0" y="13"/>
                    <a:pt x="0" y="17"/>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42" name="Freeform 102"/>
            <p:cNvSpPr/>
            <p:nvPr/>
          </p:nvSpPr>
          <p:spPr bwMode="auto">
            <a:xfrm>
              <a:off x="7451" y="3172"/>
              <a:ext cx="25" cy="77"/>
            </a:xfrm>
            <a:custGeom>
              <a:avLst/>
              <a:gdLst>
                <a:gd name="T0" fmla="*/ 0 w 7"/>
                <a:gd name="T1" fmla="*/ 7 h 26"/>
                <a:gd name="T2" fmla="*/ 1 w 7"/>
                <a:gd name="T3" fmla="*/ 16 h 26"/>
                <a:gd name="T4" fmla="*/ 1 w 7"/>
                <a:gd name="T5" fmla="*/ 19 h 26"/>
                <a:gd name="T6" fmla="*/ 2 w 7"/>
                <a:gd name="T7" fmla="*/ 21 h 26"/>
                <a:gd name="T8" fmla="*/ 5 w 7"/>
                <a:gd name="T9" fmla="*/ 23 h 26"/>
                <a:gd name="T10" fmla="*/ 5 w 7"/>
                <a:gd name="T11" fmla="*/ 14 h 26"/>
                <a:gd name="T12" fmla="*/ 5 w 7"/>
                <a:gd name="T13" fmla="*/ 8 h 26"/>
                <a:gd name="T14" fmla="*/ 5 w 7"/>
                <a:gd name="T15" fmla="*/ 6 h 26"/>
                <a:gd name="T16" fmla="*/ 5 w 7"/>
                <a:gd name="T17" fmla="*/ 3 h 26"/>
                <a:gd name="T18" fmla="*/ 1 w 7"/>
                <a:gd name="T19" fmla="*/ 2 h 26"/>
                <a:gd name="T20" fmla="*/ 0 w 7"/>
                <a:gd name="T21"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6">
                  <a:moveTo>
                    <a:pt x="0" y="7"/>
                  </a:moveTo>
                  <a:cubicBezTo>
                    <a:pt x="0" y="10"/>
                    <a:pt x="1" y="13"/>
                    <a:pt x="1" y="16"/>
                  </a:cubicBezTo>
                  <a:cubicBezTo>
                    <a:pt x="1" y="17"/>
                    <a:pt x="1" y="18"/>
                    <a:pt x="1" y="19"/>
                  </a:cubicBezTo>
                  <a:cubicBezTo>
                    <a:pt x="1" y="20"/>
                    <a:pt x="1" y="22"/>
                    <a:pt x="2" y="21"/>
                  </a:cubicBezTo>
                  <a:cubicBezTo>
                    <a:pt x="0" y="23"/>
                    <a:pt x="4" y="26"/>
                    <a:pt x="5" y="23"/>
                  </a:cubicBezTo>
                  <a:cubicBezTo>
                    <a:pt x="7" y="21"/>
                    <a:pt x="6" y="16"/>
                    <a:pt x="5" y="14"/>
                  </a:cubicBezTo>
                  <a:cubicBezTo>
                    <a:pt x="5" y="12"/>
                    <a:pt x="5" y="10"/>
                    <a:pt x="5" y="8"/>
                  </a:cubicBezTo>
                  <a:cubicBezTo>
                    <a:pt x="5" y="7"/>
                    <a:pt x="5" y="7"/>
                    <a:pt x="5" y="6"/>
                  </a:cubicBezTo>
                  <a:cubicBezTo>
                    <a:pt x="6" y="5"/>
                    <a:pt x="6" y="4"/>
                    <a:pt x="5" y="3"/>
                  </a:cubicBezTo>
                  <a:cubicBezTo>
                    <a:pt x="4" y="1"/>
                    <a:pt x="3" y="0"/>
                    <a:pt x="1" y="2"/>
                  </a:cubicBezTo>
                  <a:cubicBezTo>
                    <a:pt x="0" y="3"/>
                    <a:pt x="0" y="6"/>
                    <a:pt x="0"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43" name="Freeform 103"/>
            <p:cNvSpPr/>
            <p:nvPr/>
          </p:nvSpPr>
          <p:spPr bwMode="auto">
            <a:xfrm>
              <a:off x="7444" y="3035"/>
              <a:ext cx="25" cy="101"/>
            </a:xfrm>
            <a:custGeom>
              <a:avLst/>
              <a:gdLst>
                <a:gd name="T0" fmla="*/ 0 w 7"/>
                <a:gd name="T1" fmla="*/ 4 h 34"/>
                <a:gd name="T2" fmla="*/ 1 w 7"/>
                <a:gd name="T3" fmla="*/ 31 h 34"/>
                <a:gd name="T4" fmla="*/ 6 w 7"/>
                <a:gd name="T5" fmla="*/ 31 h 34"/>
                <a:gd name="T6" fmla="*/ 6 w 7"/>
                <a:gd name="T7" fmla="*/ 10 h 34"/>
                <a:gd name="T8" fmla="*/ 6 w 7"/>
                <a:gd name="T9" fmla="*/ 7 h 34"/>
                <a:gd name="T10" fmla="*/ 4 w 7"/>
                <a:gd name="T11" fmla="*/ 2 h 34"/>
                <a:gd name="T12" fmla="*/ 0 w 7"/>
                <a:gd name="T13" fmla="*/ 4 h 34"/>
              </a:gdLst>
              <a:ahLst/>
              <a:cxnLst>
                <a:cxn ang="0">
                  <a:pos x="T0" y="T1"/>
                </a:cxn>
                <a:cxn ang="0">
                  <a:pos x="T2" y="T3"/>
                </a:cxn>
                <a:cxn ang="0">
                  <a:pos x="T4" y="T5"/>
                </a:cxn>
                <a:cxn ang="0">
                  <a:pos x="T6" y="T7"/>
                </a:cxn>
                <a:cxn ang="0">
                  <a:pos x="T8" y="T9"/>
                </a:cxn>
                <a:cxn ang="0">
                  <a:pos x="T10" y="T11"/>
                </a:cxn>
                <a:cxn ang="0">
                  <a:pos x="T12" y="T13"/>
                </a:cxn>
              </a:cxnLst>
              <a:rect l="0" t="0" r="r" b="b"/>
              <a:pathLst>
                <a:path w="7" h="34">
                  <a:moveTo>
                    <a:pt x="0" y="4"/>
                  </a:moveTo>
                  <a:cubicBezTo>
                    <a:pt x="2" y="13"/>
                    <a:pt x="1" y="22"/>
                    <a:pt x="1" y="31"/>
                  </a:cubicBezTo>
                  <a:cubicBezTo>
                    <a:pt x="1" y="34"/>
                    <a:pt x="6" y="34"/>
                    <a:pt x="6" y="31"/>
                  </a:cubicBezTo>
                  <a:cubicBezTo>
                    <a:pt x="6" y="24"/>
                    <a:pt x="6" y="17"/>
                    <a:pt x="6" y="10"/>
                  </a:cubicBezTo>
                  <a:cubicBezTo>
                    <a:pt x="6" y="9"/>
                    <a:pt x="7" y="8"/>
                    <a:pt x="6" y="7"/>
                  </a:cubicBezTo>
                  <a:cubicBezTo>
                    <a:pt x="6" y="5"/>
                    <a:pt x="5" y="4"/>
                    <a:pt x="4" y="2"/>
                  </a:cubicBezTo>
                  <a:cubicBezTo>
                    <a:pt x="2" y="0"/>
                    <a:pt x="0" y="2"/>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44" name="Freeform 104"/>
            <p:cNvSpPr/>
            <p:nvPr/>
          </p:nvSpPr>
          <p:spPr bwMode="auto">
            <a:xfrm>
              <a:off x="7448" y="2943"/>
              <a:ext cx="21" cy="62"/>
            </a:xfrm>
            <a:custGeom>
              <a:avLst/>
              <a:gdLst>
                <a:gd name="T0" fmla="*/ 5 w 6"/>
                <a:gd name="T1" fmla="*/ 18 h 21"/>
                <a:gd name="T2" fmla="*/ 6 w 6"/>
                <a:gd name="T3" fmla="*/ 3 h 21"/>
                <a:gd name="T4" fmla="*/ 1 w 6"/>
                <a:gd name="T5" fmla="*/ 3 h 21"/>
                <a:gd name="T6" fmla="*/ 0 w 6"/>
                <a:gd name="T7" fmla="*/ 18 h 21"/>
                <a:gd name="T8" fmla="*/ 5 w 6"/>
                <a:gd name="T9" fmla="*/ 18 h 21"/>
              </a:gdLst>
              <a:ahLst/>
              <a:cxnLst>
                <a:cxn ang="0">
                  <a:pos x="T0" y="T1"/>
                </a:cxn>
                <a:cxn ang="0">
                  <a:pos x="T2" y="T3"/>
                </a:cxn>
                <a:cxn ang="0">
                  <a:pos x="T4" y="T5"/>
                </a:cxn>
                <a:cxn ang="0">
                  <a:pos x="T6" y="T7"/>
                </a:cxn>
                <a:cxn ang="0">
                  <a:pos x="T8" y="T9"/>
                </a:cxn>
              </a:cxnLst>
              <a:rect l="0" t="0" r="r" b="b"/>
              <a:pathLst>
                <a:path w="6" h="21">
                  <a:moveTo>
                    <a:pt x="5" y="18"/>
                  </a:moveTo>
                  <a:cubicBezTo>
                    <a:pt x="5" y="13"/>
                    <a:pt x="6" y="8"/>
                    <a:pt x="6" y="3"/>
                  </a:cubicBezTo>
                  <a:cubicBezTo>
                    <a:pt x="6" y="0"/>
                    <a:pt x="1" y="0"/>
                    <a:pt x="1" y="3"/>
                  </a:cubicBezTo>
                  <a:cubicBezTo>
                    <a:pt x="1" y="8"/>
                    <a:pt x="1" y="13"/>
                    <a:pt x="0" y="18"/>
                  </a:cubicBezTo>
                  <a:cubicBezTo>
                    <a:pt x="0" y="21"/>
                    <a:pt x="4"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45" name="Freeform 105"/>
            <p:cNvSpPr/>
            <p:nvPr/>
          </p:nvSpPr>
          <p:spPr bwMode="auto">
            <a:xfrm>
              <a:off x="7448" y="2827"/>
              <a:ext cx="25" cy="83"/>
            </a:xfrm>
            <a:custGeom>
              <a:avLst/>
              <a:gdLst>
                <a:gd name="T0" fmla="*/ 2 w 7"/>
                <a:gd name="T1" fmla="*/ 25 h 28"/>
                <a:gd name="T2" fmla="*/ 7 w 7"/>
                <a:gd name="T3" fmla="*/ 25 h 28"/>
                <a:gd name="T4" fmla="*/ 5 w 7"/>
                <a:gd name="T5" fmla="*/ 3 h 28"/>
                <a:gd name="T6" fmla="*/ 0 w 7"/>
                <a:gd name="T7" fmla="*/ 3 h 28"/>
                <a:gd name="T8" fmla="*/ 2 w 7"/>
                <a:gd name="T9" fmla="*/ 25 h 28"/>
              </a:gdLst>
              <a:ahLst/>
              <a:cxnLst>
                <a:cxn ang="0">
                  <a:pos x="T0" y="T1"/>
                </a:cxn>
                <a:cxn ang="0">
                  <a:pos x="T2" y="T3"/>
                </a:cxn>
                <a:cxn ang="0">
                  <a:pos x="T4" y="T5"/>
                </a:cxn>
                <a:cxn ang="0">
                  <a:pos x="T6" y="T7"/>
                </a:cxn>
                <a:cxn ang="0">
                  <a:pos x="T8" y="T9"/>
                </a:cxn>
              </a:cxnLst>
              <a:rect l="0" t="0" r="r" b="b"/>
              <a:pathLst>
                <a:path w="7" h="28">
                  <a:moveTo>
                    <a:pt x="2" y="25"/>
                  </a:moveTo>
                  <a:cubicBezTo>
                    <a:pt x="3" y="28"/>
                    <a:pt x="7" y="28"/>
                    <a:pt x="7" y="25"/>
                  </a:cubicBezTo>
                  <a:cubicBezTo>
                    <a:pt x="6" y="18"/>
                    <a:pt x="6" y="10"/>
                    <a:pt x="5" y="3"/>
                  </a:cubicBezTo>
                  <a:cubicBezTo>
                    <a:pt x="4" y="0"/>
                    <a:pt x="0" y="0"/>
                    <a:pt x="0" y="3"/>
                  </a:cubicBezTo>
                  <a:cubicBezTo>
                    <a:pt x="1" y="10"/>
                    <a:pt x="1" y="18"/>
                    <a:pt x="2" y="2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46" name="Freeform 106"/>
            <p:cNvSpPr/>
            <p:nvPr/>
          </p:nvSpPr>
          <p:spPr bwMode="auto">
            <a:xfrm>
              <a:off x="7441" y="2703"/>
              <a:ext cx="21" cy="92"/>
            </a:xfrm>
            <a:custGeom>
              <a:avLst/>
              <a:gdLst>
                <a:gd name="T0" fmla="*/ 1 w 6"/>
                <a:gd name="T1" fmla="*/ 28 h 31"/>
                <a:gd name="T2" fmla="*/ 6 w 6"/>
                <a:gd name="T3" fmla="*/ 28 h 31"/>
                <a:gd name="T4" fmla="*/ 5 w 6"/>
                <a:gd name="T5" fmla="*/ 3 h 31"/>
                <a:gd name="T6" fmla="*/ 0 w 6"/>
                <a:gd name="T7" fmla="*/ 3 h 31"/>
                <a:gd name="T8" fmla="*/ 1 w 6"/>
                <a:gd name="T9" fmla="*/ 28 h 31"/>
              </a:gdLst>
              <a:ahLst/>
              <a:cxnLst>
                <a:cxn ang="0">
                  <a:pos x="T0" y="T1"/>
                </a:cxn>
                <a:cxn ang="0">
                  <a:pos x="T2" y="T3"/>
                </a:cxn>
                <a:cxn ang="0">
                  <a:pos x="T4" y="T5"/>
                </a:cxn>
                <a:cxn ang="0">
                  <a:pos x="T6" y="T7"/>
                </a:cxn>
                <a:cxn ang="0">
                  <a:pos x="T8" y="T9"/>
                </a:cxn>
              </a:cxnLst>
              <a:rect l="0" t="0" r="r" b="b"/>
              <a:pathLst>
                <a:path w="6" h="31">
                  <a:moveTo>
                    <a:pt x="1" y="28"/>
                  </a:moveTo>
                  <a:cubicBezTo>
                    <a:pt x="1" y="31"/>
                    <a:pt x="6" y="31"/>
                    <a:pt x="6" y="28"/>
                  </a:cubicBezTo>
                  <a:cubicBezTo>
                    <a:pt x="6" y="20"/>
                    <a:pt x="6" y="11"/>
                    <a:pt x="5" y="3"/>
                  </a:cubicBezTo>
                  <a:cubicBezTo>
                    <a:pt x="4" y="0"/>
                    <a:pt x="0" y="0"/>
                    <a:pt x="0" y="3"/>
                  </a:cubicBezTo>
                  <a:cubicBezTo>
                    <a:pt x="1" y="11"/>
                    <a:pt x="1" y="20"/>
                    <a:pt x="1"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47" name="Freeform 107"/>
            <p:cNvSpPr/>
            <p:nvPr/>
          </p:nvSpPr>
          <p:spPr bwMode="auto">
            <a:xfrm>
              <a:off x="7444" y="2581"/>
              <a:ext cx="22" cy="83"/>
            </a:xfrm>
            <a:custGeom>
              <a:avLst/>
              <a:gdLst>
                <a:gd name="T0" fmla="*/ 1 w 6"/>
                <a:gd name="T1" fmla="*/ 4 h 28"/>
                <a:gd name="T2" fmla="*/ 1 w 6"/>
                <a:gd name="T3" fmla="*/ 4 h 28"/>
                <a:gd name="T4" fmla="*/ 0 w 6"/>
                <a:gd name="T5" fmla="*/ 25 h 28"/>
                <a:gd name="T6" fmla="*/ 5 w 6"/>
                <a:gd name="T7" fmla="*/ 25 h 28"/>
                <a:gd name="T8" fmla="*/ 5 w 6"/>
                <a:gd name="T9" fmla="*/ 13 h 28"/>
                <a:gd name="T10" fmla="*/ 5 w 6"/>
                <a:gd name="T11" fmla="*/ 7 h 28"/>
                <a:gd name="T12" fmla="*/ 6 w 6"/>
                <a:gd name="T13" fmla="*/ 4 h 28"/>
                <a:gd name="T14" fmla="*/ 6 w 6"/>
                <a:gd name="T15" fmla="*/ 4 h 28"/>
                <a:gd name="T16" fmla="*/ 6 w 6"/>
                <a:gd name="T17" fmla="*/ 4 h 28"/>
                <a:gd name="T18" fmla="*/ 1 w 6"/>
                <a:gd name="T19" fmla="*/ 3 h 28"/>
                <a:gd name="T20" fmla="*/ 1 w 6"/>
                <a:gd name="T21" fmla="*/ 4 h 28"/>
                <a:gd name="T22" fmla="*/ 1 w 6"/>
                <a:gd name="T23" fmla="*/ 4 h 28"/>
                <a:gd name="T24" fmla="*/ 1 w 6"/>
                <a:gd name="T2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8">
                  <a:moveTo>
                    <a:pt x="1" y="4"/>
                  </a:moveTo>
                  <a:cubicBezTo>
                    <a:pt x="1" y="4"/>
                    <a:pt x="1" y="4"/>
                    <a:pt x="1" y="4"/>
                  </a:cubicBezTo>
                  <a:cubicBezTo>
                    <a:pt x="0" y="11"/>
                    <a:pt x="0" y="18"/>
                    <a:pt x="0" y="25"/>
                  </a:cubicBezTo>
                  <a:cubicBezTo>
                    <a:pt x="0" y="28"/>
                    <a:pt x="5" y="28"/>
                    <a:pt x="5" y="25"/>
                  </a:cubicBezTo>
                  <a:cubicBezTo>
                    <a:pt x="5" y="21"/>
                    <a:pt x="5" y="17"/>
                    <a:pt x="5" y="13"/>
                  </a:cubicBezTo>
                  <a:cubicBezTo>
                    <a:pt x="5" y="11"/>
                    <a:pt x="5" y="9"/>
                    <a:pt x="5" y="7"/>
                  </a:cubicBezTo>
                  <a:cubicBezTo>
                    <a:pt x="5" y="7"/>
                    <a:pt x="6" y="4"/>
                    <a:pt x="6" y="4"/>
                  </a:cubicBezTo>
                  <a:cubicBezTo>
                    <a:pt x="6" y="4"/>
                    <a:pt x="6" y="4"/>
                    <a:pt x="6" y="4"/>
                  </a:cubicBezTo>
                  <a:cubicBezTo>
                    <a:pt x="6" y="4"/>
                    <a:pt x="6" y="4"/>
                    <a:pt x="6" y="4"/>
                  </a:cubicBezTo>
                  <a:cubicBezTo>
                    <a:pt x="5" y="1"/>
                    <a:pt x="2" y="0"/>
                    <a:pt x="1" y="3"/>
                  </a:cubicBezTo>
                  <a:cubicBezTo>
                    <a:pt x="1" y="3"/>
                    <a:pt x="1" y="4"/>
                    <a:pt x="1" y="4"/>
                  </a:cubicBezTo>
                  <a:cubicBezTo>
                    <a:pt x="1" y="4"/>
                    <a:pt x="1" y="4"/>
                    <a:pt x="1" y="4"/>
                  </a:cubicBezTo>
                  <a:cubicBezTo>
                    <a:pt x="1" y="4"/>
                    <a:pt x="1" y="4"/>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48" name="Freeform 108"/>
            <p:cNvSpPr/>
            <p:nvPr/>
          </p:nvSpPr>
          <p:spPr bwMode="auto">
            <a:xfrm>
              <a:off x="7455" y="2465"/>
              <a:ext cx="21" cy="98"/>
            </a:xfrm>
            <a:custGeom>
              <a:avLst/>
              <a:gdLst>
                <a:gd name="T0" fmla="*/ 5 w 6"/>
                <a:gd name="T1" fmla="*/ 30 h 33"/>
                <a:gd name="T2" fmla="*/ 5 w 6"/>
                <a:gd name="T3" fmla="*/ 10 h 33"/>
                <a:gd name="T4" fmla="*/ 6 w 6"/>
                <a:gd name="T5" fmla="*/ 8 h 33"/>
                <a:gd name="T6" fmla="*/ 5 w 6"/>
                <a:gd name="T7" fmla="*/ 3 h 33"/>
                <a:gd name="T8" fmla="*/ 0 w 6"/>
                <a:gd name="T9" fmla="*/ 3 h 33"/>
                <a:gd name="T10" fmla="*/ 0 w 6"/>
                <a:gd name="T11" fmla="*/ 30 h 33"/>
                <a:gd name="T12" fmla="*/ 5 w 6"/>
                <a:gd name="T13" fmla="*/ 30 h 33"/>
              </a:gdLst>
              <a:ahLst/>
              <a:cxnLst>
                <a:cxn ang="0">
                  <a:pos x="T0" y="T1"/>
                </a:cxn>
                <a:cxn ang="0">
                  <a:pos x="T2" y="T3"/>
                </a:cxn>
                <a:cxn ang="0">
                  <a:pos x="T4" y="T5"/>
                </a:cxn>
                <a:cxn ang="0">
                  <a:pos x="T6" y="T7"/>
                </a:cxn>
                <a:cxn ang="0">
                  <a:pos x="T8" y="T9"/>
                </a:cxn>
                <a:cxn ang="0">
                  <a:pos x="T10" y="T11"/>
                </a:cxn>
                <a:cxn ang="0">
                  <a:pos x="T12" y="T13"/>
                </a:cxn>
              </a:cxnLst>
              <a:rect l="0" t="0" r="r" b="b"/>
              <a:pathLst>
                <a:path w="6" h="33">
                  <a:moveTo>
                    <a:pt x="5" y="30"/>
                  </a:moveTo>
                  <a:cubicBezTo>
                    <a:pt x="5" y="10"/>
                    <a:pt x="5" y="10"/>
                    <a:pt x="5" y="10"/>
                  </a:cubicBezTo>
                  <a:cubicBezTo>
                    <a:pt x="5" y="10"/>
                    <a:pt x="6" y="9"/>
                    <a:pt x="6" y="8"/>
                  </a:cubicBezTo>
                  <a:cubicBezTo>
                    <a:pt x="6" y="6"/>
                    <a:pt x="5" y="5"/>
                    <a:pt x="5" y="3"/>
                  </a:cubicBezTo>
                  <a:cubicBezTo>
                    <a:pt x="4" y="0"/>
                    <a:pt x="0" y="0"/>
                    <a:pt x="0" y="3"/>
                  </a:cubicBezTo>
                  <a:cubicBezTo>
                    <a:pt x="0" y="30"/>
                    <a:pt x="0" y="30"/>
                    <a:pt x="0" y="30"/>
                  </a:cubicBezTo>
                  <a:cubicBezTo>
                    <a:pt x="0" y="33"/>
                    <a:pt x="5" y="33"/>
                    <a:pt x="5" y="3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49" name="Freeform 109"/>
            <p:cNvSpPr/>
            <p:nvPr/>
          </p:nvSpPr>
          <p:spPr bwMode="auto">
            <a:xfrm>
              <a:off x="7444" y="2347"/>
              <a:ext cx="29" cy="89"/>
            </a:xfrm>
            <a:custGeom>
              <a:avLst/>
              <a:gdLst>
                <a:gd name="T0" fmla="*/ 1 w 8"/>
                <a:gd name="T1" fmla="*/ 4 h 30"/>
                <a:gd name="T2" fmla="*/ 2 w 8"/>
                <a:gd name="T3" fmla="*/ 27 h 30"/>
                <a:gd name="T4" fmla="*/ 7 w 8"/>
                <a:gd name="T5" fmla="*/ 27 h 30"/>
                <a:gd name="T6" fmla="*/ 6 w 8"/>
                <a:gd name="T7" fmla="*/ 3 h 30"/>
                <a:gd name="T8" fmla="*/ 1 w 8"/>
                <a:gd name="T9" fmla="*/ 4 h 30"/>
              </a:gdLst>
              <a:ahLst/>
              <a:cxnLst>
                <a:cxn ang="0">
                  <a:pos x="T0" y="T1"/>
                </a:cxn>
                <a:cxn ang="0">
                  <a:pos x="T2" y="T3"/>
                </a:cxn>
                <a:cxn ang="0">
                  <a:pos x="T4" y="T5"/>
                </a:cxn>
                <a:cxn ang="0">
                  <a:pos x="T6" y="T7"/>
                </a:cxn>
                <a:cxn ang="0">
                  <a:pos x="T8" y="T9"/>
                </a:cxn>
              </a:cxnLst>
              <a:rect l="0" t="0" r="r" b="b"/>
              <a:pathLst>
                <a:path w="8" h="30">
                  <a:moveTo>
                    <a:pt x="1" y="4"/>
                  </a:moveTo>
                  <a:cubicBezTo>
                    <a:pt x="3" y="11"/>
                    <a:pt x="2" y="20"/>
                    <a:pt x="2" y="27"/>
                  </a:cubicBezTo>
                  <a:cubicBezTo>
                    <a:pt x="2" y="30"/>
                    <a:pt x="7" y="30"/>
                    <a:pt x="7" y="27"/>
                  </a:cubicBezTo>
                  <a:cubicBezTo>
                    <a:pt x="7" y="19"/>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50" name="Freeform 110"/>
            <p:cNvSpPr/>
            <p:nvPr/>
          </p:nvSpPr>
          <p:spPr bwMode="auto">
            <a:xfrm>
              <a:off x="7451" y="2231"/>
              <a:ext cx="18" cy="89"/>
            </a:xfrm>
            <a:custGeom>
              <a:avLst/>
              <a:gdLst>
                <a:gd name="T0" fmla="*/ 5 w 5"/>
                <a:gd name="T1" fmla="*/ 27 h 30"/>
                <a:gd name="T2" fmla="*/ 5 w 5"/>
                <a:gd name="T3" fmla="*/ 3 h 30"/>
                <a:gd name="T4" fmla="*/ 0 w 5"/>
                <a:gd name="T5" fmla="*/ 3 h 30"/>
                <a:gd name="T6" fmla="*/ 0 w 5"/>
                <a:gd name="T7" fmla="*/ 27 h 30"/>
                <a:gd name="T8" fmla="*/ 5 w 5"/>
                <a:gd name="T9" fmla="*/ 27 h 30"/>
              </a:gdLst>
              <a:ahLst/>
              <a:cxnLst>
                <a:cxn ang="0">
                  <a:pos x="T0" y="T1"/>
                </a:cxn>
                <a:cxn ang="0">
                  <a:pos x="T2" y="T3"/>
                </a:cxn>
                <a:cxn ang="0">
                  <a:pos x="T4" y="T5"/>
                </a:cxn>
                <a:cxn ang="0">
                  <a:pos x="T6" y="T7"/>
                </a:cxn>
                <a:cxn ang="0">
                  <a:pos x="T8" y="T9"/>
                </a:cxn>
              </a:cxnLst>
              <a:rect l="0" t="0" r="r" b="b"/>
              <a:pathLst>
                <a:path w="5" h="30">
                  <a:moveTo>
                    <a:pt x="5" y="27"/>
                  </a:moveTo>
                  <a:cubicBezTo>
                    <a:pt x="5" y="3"/>
                    <a:pt x="5" y="3"/>
                    <a:pt x="5" y="3"/>
                  </a:cubicBezTo>
                  <a:cubicBezTo>
                    <a:pt x="5" y="0"/>
                    <a:pt x="0" y="0"/>
                    <a:pt x="0" y="3"/>
                  </a:cubicBezTo>
                  <a:cubicBezTo>
                    <a:pt x="0" y="27"/>
                    <a:pt x="0" y="27"/>
                    <a:pt x="0" y="27"/>
                  </a:cubicBezTo>
                  <a:cubicBezTo>
                    <a:pt x="0" y="30"/>
                    <a:pt x="5" y="30"/>
                    <a:pt x="5" y="2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51" name="Freeform 111"/>
            <p:cNvSpPr/>
            <p:nvPr/>
          </p:nvSpPr>
          <p:spPr bwMode="auto">
            <a:xfrm>
              <a:off x="7441" y="2109"/>
              <a:ext cx="28" cy="92"/>
            </a:xfrm>
            <a:custGeom>
              <a:avLst/>
              <a:gdLst>
                <a:gd name="T0" fmla="*/ 1 w 8"/>
                <a:gd name="T1" fmla="*/ 4 h 31"/>
                <a:gd name="T2" fmla="*/ 2 w 8"/>
                <a:gd name="T3" fmla="*/ 28 h 31"/>
                <a:gd name="T4" fmla="*/ 7 w 8"/>
                <a:gd name="T5" fmla="*/ 28 h 31"/>
                <a:gd name="T6" fmla="*/ 6 w 8"/>
                <a:gd name="T7" fmla="*/ 3 h 31"/>
                <a:gd name="T8" fmla="*/ 1 w 8"/>
                <a:gd name="T9" fmla="*/ 4 h 31"/>
              </a:gdLst>
              <a:ahLst/>
              <a:cxnLst>
                <a:cxn ang="0">
                  <a:pos x="T0" y="T1"/>
                </a:cxn>
                <a:cxn ang="0">
                  <a:pos x="T2" y="T3"/>
                </a:cxn>
                <a:cxn ang="0">
                  <a:pos x="T4" y="T5"/>
                </a:cxn>
                <a:cxn ang="0">
                  <a:pos x="T6" y="T7"/>
                </a:cxn>
                <a:cxn ang="0">
                  <a:pos x="T8" y="T9"/>
                </a:cxn>
              </a:cxnLst>
              <a:rect l="0" t="0" r="r" b="b"/>
              <a:pathLst>
                <a:path w="8" h="31">
                  <a:moveTo>
                    <a:pt x="1" y="4"/>
                  </a:moveTo>
                  <a:cubicBezTo>
                    <a:pt x="3" y="11"/>
                    <a:pt x="2" y="20"/>
                    <a:pt x="2" y="28"/>
                  </a:cubicBezTo>
                  <a:cubicBezTo>
                    <a:pt x="2" y="31"/>
                    <a:pt x="7" y="31"/>
                    <a:pt x="7" y="28"/>
                  </a:cubicBezTo>
                  <a:cubicBezTo>
                    <a:pt x="7" y="20"/>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52" name="Freeform 112"/>
            <p:cNvSpPr/>
            <p:nvPr/>
          </p:nvSpPr>
          <p:spPr bwMode="auto">
            <a:xfrm>
              <a:off x="7444" y="1970"/>
              <a:ext cx="18" cy="112"/>
            </a:xfrm>
            <a:custGeom>
              <a:avLst/>
              <a:gdLst>
                <a:gd name="T0" fmla="*/ 5 w 5"/>
                <a:gd name="T1" fmla="*/ 35 h 38"/>
                <a:gd name="T2" fmla="*/ 5 w 5"/>
                <a:gd name="T3" fmla="*/ 3 h 38"/>
                <a:gd name="T4" fmla="*/ 0 w 5"/>
                <a:gd name="T5" fmla="*/ 3 h 38"/>
                <a:gd name="T6" fmla="*/ 0 w 5"/>
                <a:gd name="T7" fmla="*/ 35 h 38"/>
                <a:gd name="T8" fmla="*/ 5 w 5"/>
                <a:gd name="T9" fmla="*/ 35 h 38"/>
              </a:gdLst>
              <a:ahLst/>
              <a:cxnLst>
                <a:cxn ang="0">
                  <a:pos x="T0" y="T1"/>
                </a:cxn>
                <a:cxn ang="0">
                  <a:pos x="T2" y="T3"/>
                </a:cxn>
                <a:cxn ang="0">
                  <a:pos x="T4" y="T5"/>
                </a:cxn>
                <a:cxn ang="0">
                  <a:pos x="T6" y="T7"/>
                </a:cxn>
                <a:cxn ang="0">
                  <a:pos x="T8" y="T9"/>
                </a:cxn>
              </a:cxnLst>
              <a:rect l="0" t="0" r="r" b="b"/>
              <a:pathLst>
                <a:path w="5" h="38">
                  <a:moveTo>
                    <a:pt x="5" y="35"/>
                  </a:moveTo>
                  <a:cubicBezTo>
                    <a:pt x="5" y="3"/>
                    <a:pt x="5" y="3"/>
                    <a:pt x="5" y="3"/>
                  </a:cubicBezTo>
                  <a:cubicBezTo>
                    <a:pt x="5" y="0"/>
                    <a:pt x="0" y="0"/>
                    <a:pt x="0" y="3"/>
                  </a:cubicBezTo>
                  <a:cubicBezTo>
                    <a:pt x="0" y="35"/>
                    <a:pt x="0" y="35"/>
                    <a:pt x="0" y="35"/>
                  </a:cubicBezTo>
                  <a:cubicBezTo>
                    <a:pt x="0" y="38"/>
                    <a:pt x="5" y="38"/>
                    <a:pt x="5" y="3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53" name="Freeform 113"/>
            <p:cNvSpPr/>
            <p:nvPr/>
          </p:nvSpPr>
          <p:spPr bwMode="auto">
            <a:xfrm>
              <a:off x="7444" y="1851"/>
              <a:ext cx="32" cy="107"/>
            </a:xfrm>
            <a:custGeom>
              <a:avLst/>
              <a:gdLst>
                <a:gd name="T0" fmla="*/ 1 w 9"/>
                <a:gd name="T1" fmla="*/ 33 h 36"/>
                <a:gd name="T2" fmla="*/ 6 w 9"/>
                <a:gd name="T3" fmla="*/ 33 h 36"/>
                <a:gd name="T4" fmla="*/ 8 w 9"/>
                <a:gd name="T5" fmla="*/ 4 h 36"/>
                <a:gd name="T6" fmla="*/ 3 w 9"/>
                <a:gd name="T7" fmla="*/ 2 h 36"/>
                <a:gd name="T8" fmla="*/ 1 w 9"/>
                <a:gd name="T9" fmla="*/ 33 h 36"/>
              </a:gdLst>
              <a:ahLst/>
              <a:cxnLst>
                <a:cxn ang="0">
                  <a:pos x="T0" y="T1"/>
                </a:cxn>
                <a:cxn ang="0">
                  <a:pos x="T2" y="T3"/>
                </a:cxn>
                <a:cxn ang="0">
                  <a:pos x="T4" y="T5"/>
                </a:cxn>
                <a:cxn ang="0">
                  <a:pos x="T6" y="T7"/>
                </a:cxn>
                <a:cxn ang="0">
                  <a:pos x="T8" y="T9"/>
                </a:cxn>
              </a:cxnLst>
              <a:rect l="0" t="0" r="r" b="b"/>
              <a:pathLst>
                <a:path w="9" h="36">
                  <a:moveTo>
                    <a:pt x="1" y="33"/>
                  </a:moveTo>
                  <a:cubicBezTo>
                    <a:pt x="1" y="36"/>
                    <a:pt x="6" y="36"/>
                    <a:pt x="6" y="33"/>
                  </a:cubicBezTo>
                  <a:cubicBezTo>
                    <a:pt x="6" y="23"/>
                    <a:pt x="5" y="13"/>
                    <a:pt x="8" y="4"/>
                  </a:cubicBezTo>
                  <a:cubicBezTo>
                    <a:pt x="9" y="1"/>
                    <a:pt x="4" y="0"/>
                    <a:pt x="3" y="2"/>
                  </a:cubicBezTo>
                  <a:cubicBezTo>
                    <a:pt x="0" y="12"/>
                    <a:pt x="1" y="23"/>
                    <a:pt x="1" y="3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54" name="Freeform 114"/>
            <p:cNvSpPr/>
            <p:nvPr/>
          </p:nvSpPr>
          <p:spPr bwMode="auto">
            <a:xfrm>
              <a:off x="7441" y="1753"/>
              <a:ext cx="28" cy="80"/>
            </a:xfrm>
            <a:custGeom>
              <a:avLst/>
              <a:gdLst>
                <a:gd name="T0" fmla="*/ 3 w 8"/>
                <a:gd name="T1" fmla="*/ 5 h 27"/>
                <a:gd name="T2" fmla="*/ 3 w 8"/>
                <a:gd name="T3" fmla="*/ 24 h 27"/>
                <a:gd name="T4" fmla="*/ 8 w 8"/>
                <a:gd name="T5" fmla="*/ 24 h 27"/>
                <a:gd name="T6" fmla="*/ 8 w 8"/>
                <a:gd name="T7" fmla="*/ 9 h 27"/>
                <a:gd name="T8" fmla="*/ 4 w 8"/>
                <a:gd name="T9" fmla="*/ 0 h 27"/>
                <a:gd name="T10" fmla="*/ 3 w 8"/>
                <a:gd name="T11" fmla="*/ 5 h 27"/>
              </a:gdLst>
              <a:ahLst/>
              <a:cxnLst>
                <a:cxn ang="0">
                  <a:pos x="T0" y="T1"/>
                </a:cxn>
                <a:cxn ang="0">
                  <a:pos x="T2" y="T3"/>
                </a:cxn>
                <a:cxn ang="0">
                  <a:pos x="T4" y="T5"/>
                </a:cxn>
                <a:cxn ang="0">
                  <a:pos x="T6" y="T7"/>
                </a:cxn>
                <a:cxn ang="0">
                  <a:pos x="T8" y="T9"/>
                </a:cxn>
                <a:cxn ang="0">
                  <a:pos x="T10" y="T11"/>
                </a:cxn>
              </a:cxnLst>
              <a:rect l="0" t="0" r="r" b="b"/>
              <a:pathLst>
                <a:path w="8" h="27">
                  <a:moveTo>
                    <a:pt x="3" y="5"/>
                  </a:moveTo>
                  <a:cubicBezTo>
                    <a:pt x="4" y="5"/>
                    <a:pt x="3" y="22"/>
                    <a:pt x="3" y="24"/>
                  </a:cubicBezTo>
                  <a:cubicBezTo>
                    <a:pt x="3" y="27"/>
                    <a:pt x="8" y="27"/>
                    <a:pt x="8" y="24"/>
                  </a:cubicBezTo>
                  <a:cubicBezTo>
                    <a:pt x="8" y="19"/>
                    <a:pt x="8" y="14"/>
                    <a:pt x="8" y="9"/>
                  </a:cubicBezTo>
                  <a:cubicBezTo>
                    <a:pt x="8" y="6"/>
                    <a:pt x="7"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55" name="Freeform 115"/>
            <p:cNvSpPr/>
            <p:nvPr/>
          </p:nvSpPr>
          <p:spPr bwMode="auto">
            <a:xfrm>
              <a:off x="7441" y="1622"/>
              <a:ext cx="28" cy="92"/>
            </a:xfrm>
            <a:custGeom>
              <a:avLst/>
              <a:gdLst>
                <a:gd name="T0" fmla="*/ 6 w 8"/>
                <a:gd name="T1" fmla="*/ 28 h 31"/>
                <a:gd name="T2" fmla="*/ 7 w 8"/>
                <a:gd name="T3" fmla="*/ 3 h 31"/>
                <a:gd name="T4" fmla="*/ 2 w 8"/>
                <a:gd name="T5" fmla="*/ 3 h 31"/>
                <a:gd name="T6" fmla="*/ 1 w 8"/>
                <a:gd name="T7" fmla="*/ 27 h 31"/>
                <a:gd name="T8" fmla="*/ 6 w 8"/>
                <a:gd name="T9" fmla="*/ 28 h 31"/>
              </a:gdLst>
              <a:ahLst/>
              <a:cxnLst>
                <a:cxn ang="0">
                  <a:pos x="T0" y="T1"/>
                </a:cxn>
                <a:cxn ang="0">
                  <a:pos x="T2" y="T3"/>
                </a:cxn>
                <a:cxn ang="0">
                  <a:pos x="T4" y="T5"/>
                </a:cxn>
                <a:cxn ang="0">
                  <a:pos x="T6" y="T7"/>
                </a:cxn>
                <a:cxn ang="0">
                  <a:pos x="T8" y="T9"/>
                </a:cxn>
              </a:cxnLst>
              <a:rect l="0" t="0" r="r" b="b"/>
              <a:pathLst>
                <a:path w="8" h="31">
                  <a:moveTo>
                    <a:pt x="6" y="28"/>
                  </a:moveTo>
                  <a:cubicBezTo>
                    <a:pt x="8" y="20"/>
                    <a:pt x="7" y="11"/>
                    <a:pt x="7" y="3"/>
                  </a:cubicBezTo>
                  <a:cubicBezTo>
                    <a:pt x="7" y="0"/>
                    <a:pt x="2" y="0"/>
                    <a:pt x="2" y="3"/>
                  </a:cubicBezTo>
                  <a:cubicBezTo>
                    <a:pt x="2" y="11"/>
                    <a:pt x="4" y="19"/>
                    <a:pt x="1" y="27"/>
                  </a:cubicBezTo>
                  <a:cubicBezTo>
                    <a:pt x="0" y="30"/>
                    <a:pt x="5" y="31"/>
                    <a:pt x="6"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56" name="Freeform 116"/>
            <p:cNvSpPr/>
            <p:nvPr/>
          </p:nvSpPr>
          <p:spPr bwMode="auto">
            <a:xfrm>
              <a:off x="7444" y="1486"/>
              <a:ext cx="25" cy="104"/>
            </a:xfrm>
            <a:custGeom>
              <a:avLst/>
              <a:gdLst>
                <a:gd name="T0" fmla="*/ 0 w 7"/>
                <a:gd name="T1" fmla="*/ 32 h 35"/>
                <a:gd name="T2" fmla="*/ 5 w 7"/>
                <a:gd name="T3" fmla="*/ 32 h 35"/>
                <a:gd name="T4" fmla="*/ 6 w 7"/>
                <a:gd name="T5" fmla="*/ 3 h 35"/>
                <a:gd name="T6" fmla="*/ 1 w 7"/>
                <a:gd name="T7" fmla="*/ 3 h 35"/>
                <a:gd name="T8" fmla="*/ 0 w 7"/>
                <a:gd name="T9" fmla="*/ 32 h 35"/>
              </a:gdLst>
              <a:ahLst/>
              <a:cxnLst>
                <a:cxn ang="0">
                  <a:pos x="T0" y="T1"/>
                </a:cxn>
                <a:cxn ang="0">
                  <a:pos x="T2" y="T3"/>
                </a:cxn>
                <a:cxn ang="0">
                  <a:pos x="T4" y="T5"/>
                </a:cxn>
                <a:cxn ang="0">
                  <a:pos x="T6" y="T7"/>
                </a:cxn>
                <a:cxn ang="0">
                  <a:pos x="T8" y="T9"/>
                </a:cxn>
              </a:cxnLst>
              <a:rect l="0" t="0" r="r" b="b"/>
              <a:pathLst>
                <a:path w="7" h="35">
                  <a:moveTo>
                    <a:pt x="0" y="32"/>
                  </a:moveTo>
                  <a:cubicBezTo>
                    <a:pt x="0" y="35"/>
                    <a:pt x="5" y="35"/>
                    <a:pt x="5" y="32"/>
                  </a:cubicBezTo>
                  <a:cubicBezTo>
                    <a:pt x="5" y="22"/>
                    <a:pt x="7" y="13"/>
                    <a:pt x="6" y="3"/>
                  </a:cubicBezTo>
                  <a:cubicBezTo>
                    <a:pt x="5" y="0"/>
                    <a:pt x="1" y="0"/>
                    <a:pt x="1" y="3"/>
                  </a:cubicBezTo>
                  <a:cubicBezTo>
                    <a:pt x="2" y="13"/>
                    <a:pt x="0" y="22"/>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57" name="Freeform 117"/>
            <p:cNvSpPr/>
            <p:nvPr/>
          </p:nvSpPr>
          <p:spPr bwMode="auto">
            <a:xfrm>
              <a:off x="7444" y="1361"/>
              <a:ext cx="29" cy="104"/>
            </a:xfrm>
            <a:custGeom>
              <a:avLst/>
              <a:gdLst>
                <a:gd name="T0" fmla="*/ 0 w 8"/>
                <a:gd name="T1" fmla="*/ 32 h 35"/>
                <a:gd name="T2" fmla="*/ 5 w 8"/>
                <a:gd name="T3" fmla="*/ 32 h 35"/>
                <a:gd name="T4" fmla="*/ 6 w 8"/>
                <a:gd name="T5" fmla="*/ 3 h 35"/>
                <a:gd name="T6" fmla="*/ 1 w 8"/>
                <a:gd name="T7" fmla="*/ 4 h 35"/>
                <a:gd name="T8" fmla="*/ 0 w 8"/>
                <a:gd name="T9" fmla="*/ 32 h 35"/>
              </a:gdLst>
              <a:ahLst/>
              <a:cxnLst>
                <a:cxn ang="0">
                  <a:pos x="T0" y="T1"/>
                </a:cxn>
                <a:cxn ang="0">
                  <a:pos x="T2" y="T3"/>
                </a:cxn>
                <a:cxn ang="0">
                  <a:pos x="T4" y="T5"/>
                </a:cxn>
                <a:cxn ang="0">
                  <a:pos x="T6" y="T7"/>
                </a:cxn>
                <a:cxn ang="0">
                  <a:pos x="T8" y="T9"/>
                </a:cxn>
              </a:cxnLst>
              <a:rect l="0" t="0" r="r" b="b"/>
              <a:pathLst>
                <a:path w="8" h="35">
                  <a:moveTo>
                    <a:pt x="0" y="32"/>
                  </a:moveTo>
                  <a:cubicBezTo>
                    <a:pt x="0" y="35"/>
                    <a:pt x="5" y="35"/>
                    <a:pt x="5" y="32"/>
                  </a:cubicBezTo>
                  <a:cubicBezTo>
                    <a:pt x="5" y="23"/>
                    <a:pt x="8" y="12"/>
                    <a:pt x="6" y="3"/>
                  </a:cubicBezTo>
                  <a:cubicBezTo>
                    <a:pt x="5" y="0"/>
                    <a:pt x="0" y="1"/>
                    <a:pt x="1" y="4"/>
                  </a:cubicBezTo>
                  <a:cubicBezTo>
                    <a:pt x="4" y="13"/>
                    <a:pt x="0" y="23"/>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58" name="Freeform 118"/>
            <p:cNvSpPr/>
            <p:nvPr/>
          </p:nvSpPr>
          <p:spPr bwMode="auto">
            <a:xfrm>
              <a:off x="7451" y="1213"/>
              <a:ext cx="25" cy="98"/>
            </a:xfrm>
            <a:custGeom>
              <a:avLst/>
              <a:gdLst>
                <a:gd name="T0" fmla="*/ 1 w 7"/>
                <a:gd name="T1" fmla="*/ 9 h 33"/>
                <a:gd name="T2" fmla="*/ 2 w 7"/>
                <a:gd name="T3" fmla="*/ 30 h 33"/>
                <a:gd name="T4" fmla="*/ 7 w 7"/>
                <a:gd name="T5" fmla="*/ 30 h 33"/>
                <a:gd name="T6" fmla="*/ 6 w 7"/>
                <a:gd name="T7" fmla="*/ 3 h 33"/>
                <a:gd name="T8" fmla="*/ 2 w 7"/>
                <a:gd name="T9" fmla="*/ 2 h 33"/>
                <a:gd name="T10" fmla="*/ 0 w 7"/>
                <a:gd name="T11" fmla="*/ 7 h 33"/>
                <a:gd name="T12" fmla="*/ 1 w 7"/>
                <a:gd name="T13" fmla="*/ 9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1" y="9"/>
                  </a:moveTo>
                  <a:cubicBezTo>
                    <a:pt x="1" y="16"/>
                    <a:pt x="1" y="23"/>
                    <a:pt x="2" y="30"/>
                  </a:cubicBezTo>
                  <a:cubicBezTo>
                    <a:pt x="3" y="33"/>
                    <a:pt x="7" y="33"/>
                    <a:pt x="7" y="30"/>
                  </a:cubicBezTo>
                  <a:cubicBezTo>
                    <a:pt x="6" y="21"/>
                    <a:pt x="6" y="12"/>
                    <a:pt x="6" y="3"/>
                  </a:cubicBezTo>
                  <a:cubicBezTo>
                    <a:pt x="6" y="1"/>
                    <a:pt x="3" y="0"/>
                    <a:pt x="2" y="2"/>
                  </a:cubicBezTo>
                  <a:cubicBezTo>
                    <a:pt x="0" y="3"/>
                    <a:pt x="0" y="5"/>
                    <a:pt x="0" y="7"/>
                  </a:cubicBezTo>
                  <a:cubicBezTo>
                    <a:pt x="0" y="8"/>
                    <a:pt x="1" y="9"/>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59" name="Freeform 119"/>
            <p:cNvSpPr/>
            <p:nvPr/>
          </p:nvSpPr>
          <p:spPr bwMode="auto">
            <a:xfrm>
              <a:off x="7448" y="1068"/>
              <a:ext cx="25" cy="94"/>
            </a:xfrm>
            <a:custGeom>
              <a:avLst/>
              <a:gdLst>
                <a:gd name="T0" fmla="*/ 5 w 7"/>
                <a:gd name="T1" fmla="*/ 29 h 32"/>
                <a:gd name="T2" fmla="*/ 6 w 7"/>
                <a:gd name="T3" fmla="*/ 14 h 32"/>
                <a:gd name="T4" fmla="*/ 6 w 7"/>
                <a:gd name="T5" fmla="*/ 7 h 32"/>
                <a:gd name="T6" fmla="*/ 7 w 7"/>
                <a:gd name="T7" fmla="*/ 4 h 32"/>
                <a:gd name="T8" fmla="*/ 7 w 7"/>
                <a:gd name="T9" fmla="*/ 3 h 32"/>
                <a:gd name="T10" fmla="*/ 7 w 7"/>
                <a:gd name="T11" fmla="*/ 3 h 32"/>
                <a:gd name="T12" fmla="*/ 3 w 7"/>
                <a:gd name="T13" fmla="*/ 2 h 32"/>
                <a:gd name="T14" fmla="*/ 1 w 7"/>
                <a:gd name="T15" fmla="*/ 11 h 32"/>
                <a:gd name="T16" fmla="*/ 0 w 7"/>
                <a:gd name="T17" fmla="*/ 29 h 32"/>
                <a:gd name="T18" fmla="*/ 5 w 7"/>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2">
                  <a:moveTo>
                    <a:pt x="5" y="29"/>
                  </a:moveTo>
                  <a:cubicBezTo>
                    <a:pt x="5" y="24"/>
                    <a:pt x="5" y="19"/>
                    <a:pt x="6" y="14"/>
                  </a:cubicBezTo>
                  <a:cubicBezTo>
                    <a:pt x="6" y="12"/>
                    <a:pt x="6" y="10"/>
                    <a:pt x="6" y="7"/>
                  </a:cubicBezTo>
                  <a:cubicBezTo>
                    <a:pt x="6" y="6"/>
                    <a:pt x="7" y="5"/>
                    <a:pt x="7" y="4"/>
                  </a:cubicBezTo>
                  <a:cubicBezTo>
                    <a:pt x="7" y="4"/>
                    <a:pt x="7" y="4"/>
                    <a:pt x="7" y="3"/>
                  </a:cubicBezTo>
                  <a:cubicBezTo>
                    <a:pt x="7" y="3"/>
                    <a:pt x="7" y="3"/>
                    <a:pt x="7" y="3"/>
                  </a:cubicBezTo>
                  <a:cubicBezTo>
                    <a:pt x="6" y="1"/>
                    <a:pt x="4" y="0"/>
                    <a:pt x="3" y="2"/>
                  </a:cubicBezTo>
                  <a:cubicBezTo>
                    <a:pt x="1" y="4"/>
                    <a:pt x="2" y="8"/>
                    <a:pt x="1" y="11"/>
                  </a:cubicBezTo>
                  <a:cubicBezTo>
                    <a:pt x="1" y="17"/>
                    <a:pt x="0" y="23"/>
                    <a:pt x="0" y="29"/>
                  </a:cubicBezTo>
                  <a:cubicBezTo>
                    <a:pt x="0" y="32"/>
                    <a:pt x="5" y="32"/>
                    <a:pt x="5" y="2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60" name="Freeform 120"/>
            <p:cNvSpPr/>
            <p:nvPr/>
          </p:nvSpPr>
          <p:spPr bwMode="auto">
            <a:xfrm>
              <a:off x="7441" y="934"/>
              <a:ext cx="28" cy="104"/>
            </a:xfrm>
            <a:custGeom>
              <a:avLst/>
              <a:gdLst>
                <a:gd name="T0" fmla="*/ 1 w 8"/>
                <a:gd name="T1" fmla="*/ 9 h 35"/>
                <a:gd name="T2" fmla="*/ 3 w 8"/>
                <a:gd name="T3" fmla="*/ 32 h 35"/>
                <a:gd name="T4" fmla="*/ 8 w 8"/>
                <a:gd name="T5" fmla="*/ 32 h 35"/>
                <a:gd name="T6" fmla="*/ 6 w 8"/>
                <a:gd name="T7" fmla="*/ 17 h 35"/>
                <a:gd name="T8" fmla="*/ 5 w 8"/>
                <a:gd name="T9" fmla="*/ 9 h 35"/>
                <a:gd name="T10" fmla="*/ 5 w 8"/>
                <a:gd name="T11" fmla="*/ 6 h 35"/>
                <a:gd name="T12" fmla="*/ 5 w 8"/>
                <a:gd name="T13" fmla="*/ 5 h 35"/>
                <a:gd name="T14" fmla="*/ 5 w 8"/>
                <a:gd name="T15" fmla="*/ 3 h 35"/>
                <a:gd name="T16" fmla="*/ 1 w 8"/>
                <a:gd name="T17" fmla="*/ 2 h 35"/>
                <a:gd name="T18" fmla="*/ 1 w 8"/>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1" y="9"/>
                  </a:moveTo>
                  <a:cubicBezTo>
                    <a:pt x="1" y="16"/>
                    <a:pt x="3" y="24"/>
                    <a:pt x="3" y="32"/>
                  </a:cubicBezTo>
                  <a:cubicBezTo>
                    <a:pt x="3" y="35"/>
                    <a:pt x="8" y="35"/>
                    <a:pt x="8" y="32"/>
                  </a:cubicBezTo>
                  <a:cubicBezTo>
                    <a:pt x="8" y="27"/>
                    <a:pt x="7" y="22"/>
                    <a:pt x="6" y="17"/>
                  </a:cubicBezTo>
                  <a:cubicBezTo>
                    <a:pt x="6" y="14"/>
                    <a:pt x="6" y="12"/>
                    <a:pt x="5" y="9"/>
                  </a:cubicBezTo>
                  <a:cubicBezTo>
                    <a:pt x="5" y="8"/>
                    <a:pt x="5" y="7"/>
                    <a:pt x="5" y="6"/>
                  </a:cubicBezTo>
                  <a:cubicBezTo>
                    <a:pt x="5" y="6"/>
                    <a:pt x="5" y="6"/>
                    <a:pt x="5" y="5"/>
                  </a:cubicBezTo>
                  <a:cubicBezTo>
                    <a:pt x="5" y="5"/>
                    <a:pt x="6" y="4"/>
                    <a:pt x="5" y="3"/>
                  </a:cubicBezTo>
                  <a:cubicBezTo>
                    <a:pt x="5" y="1"/>
                    <a:pt x="2" y="0"/>
                    <a:pt x="1" y="2"/>
                  </a:cubicBezTo>
                  <a:cubicBezTo>
                    <a:pt x="0" y="4"/>
                    <a:pt x="1" y="7"/>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61" name="Freeform 121"/>
            <p:cNvSpPr/>
            <p:nvPr/>
          </p:nvSpPr>
          <p:spPr bwMode="auto">
            <a:xfrm>
              <a:off x="7441" y="792"/>
              <a:ext cx="25" cy="109"/>
            </a:xfrm>
            <a:custGeom>
              <a:avLst/>
              <a:gdLst>
                <a:gd name="T0" fmla="*/ 1 w 7"/>
                <a:gd name="T1" fmla="*/ 6 h 37"/>
                <a:gd name="T2" fmla="*/ 2 w 7"/>
                <a:gd name="T3" fmla="*/ 7 h 37"/>
                <a:gd name="T4" fmla="*/ 1 w 7"/>
                <a:gd name="T5" fmla="*/ 16 h 37"/>
                <a:gd name="T6" fmla="*/ 0 w 7"/>
                <a:gd name="T7" fmla="*/ 33 h 37"/>
                <a:gd name="T8" fmla="*/ 4 w 7"/>
                <a:gd name="T9" fmla="*/ 34 h 37"/>
                <a:gd name="T10" fmla="*/ 6 w 7"/>
                <a:gd name="T11" fmla="*/ 16 h 37"/>
                <a:gd name="T12" fmla="*/ 4 w 7"/>
                <a:gd name="T13" fmla="*/ 1 h 37"/>
                <a:gd name="T14" fmla="*/ 0 w 7"/>
                <a:gd name="T15" fmla="*/ 3 h 37"/>
                <a:gd name="T16" fmla="*/ 1 w 7"/>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7">
                  <a:moveTo>
                    <a:pt x="1" y="6"/>
                  </a:moveTo>
                  <a:cubicBezTo>
                    <a:pt x="1" y="7"/>
                    <a:pt x="1" y="7"/>
                    <a:pt x="2" y="7"/>
                  </a:cubicBezTo>
                  <a:cubicBezTo>
                    <a:pt x="2" y="10"/>
                    <a:pt x="1" y="15"/>
                    <a:pt x="1" y="16"/>
                  </a:cubicBezTo>
                  <a:cubicBezTo>
                    <a:pt x="1" y="22"/>
                    <a:pt x="1" y="27"/>
                    <a:pt x="0" y="33"/>
                  </a:cubicBezTo>
                  <a:cubicBezTo>
                    <a:pt x="0" y="35"/>
                    <a:pt x="4" y="37"/>
                    <a:pt x="4" y="34"/>
                  </a:cubicBezTo>
                  <a:cubicBezTo>
                    <a:pt x="6" y="28"/>
                    <a:pt x="6" y="22"/>
                    <a:pt x="6" y="16"/>
                  </a:cubicBezTo>
                  <a:cubicBezTo>
                    <a:pt x="6" y="12"/>
                    <a:pt x="7" y="4"/>
                    <a:pt x="4" y="1"/>
                  </a:cubicBezTo>
                  <a:cubicBezTo>
                    <a:pt x="2" y="0"/>
                    <a:pt x="0" y="1"/>
                    <a:pt x="0" y="3"/>
                  </a:cubicBezTo>
                  <a:cubicBezTo>
                    <a:pt x="1" y="4"/>
                    <a:pt x="1" y="5"/>
                    <a:pt x="1"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62" name="Freeform 122"/>
            <p:cNvSpPr/>
            <p:nvPr/>
          </p:nvSpPr>
          <p:spPr bwMode="auto">
            <a:xfrm>
              <a:off x="7444" y="646"/>
              <a:ext cx="22" cy="89"/>
            </a:xfrm>
            <a:custGeom>
              <a:avLst/>
              <a:gdLst>
                <a:gd name="T0" fmla="*/ 0 w 6"/>
                <a:gd name="T1" fmla="*/ 4 h 30"/>
                <a:gd name="T2" fmla="*/ 1 w 6"/>
                <a:gd name="T3" fmla="*/ 27 h 30"/>
                <a:gd name="T4" fmla="*/ 6 w 6"/>
                <a:gd name="T5" fmla="*/ 27 h 30"/>
                <a:gd name="T6" fmla="*/ 5 w 6"/>
                <a:gd name="T7" fmla="*/ 3 h 30"/>
                <a:gd name="T8" fmla="*/ 0 w 6"/>
                <a:gd name="T9" fmla="*/ 4 h 30"/>
              </a:gdLst>
              <a:ahLst/>
              <a:cxnLst>
                <a:cxn ang="0">
                  <a:pos x="T0" y="T1"/>
                </a:cxn>
                <a:cxn ang="0">
                  <a:pos x="T2" y="T3"/>
                </a:cxn>
                <a:cxn ang="0">
                  <a:pos x="T4" y="T5"/>
                </a:cxn>
                <a:cxn ang="0">
                  <a:pos x="T6" y="T7"/>
                </a:cxn>
                <a:cxn ang="0">
                  <a:pos x="T8" y="T9"/>
                </a:cxn>
              </a:cxnLst>
              <a:rect l="0" t="0" r="r" b="b"/>
              <a:pathLst>
                <a:path w="6" h="30">
                  <a:moveTo>
                    <a:pt x="0" y="4"/>
                  </a:moveTo>
                  <a:cubicBezTo>
                    <a:pt x="2" y="11"/>
                    <a:pt x="1" y="20"/>
                    <a:pt x="1" y="27"/>
                  </a:cubicBezTo>
                  <a:cubicBezTo>
                    <a:pt x="1" y="30"/>
                    <a:pt x="6" y="30"/>
                    <a:pt x="6" y="27"/>
                  </a:cubicBezTo>
                  <a:cubicBezTo>
                    <a:pt x="6" y="19"/>
                    <a:pt x="6" y="11"/>
                    <a:pt x="5" y="3"/>
                  </a:cubicBezTo>
                  <a:cubicBezTo>
                    <a:pt x="4" y="0"/>
                    <a:pt x="0" y="1"/>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63" name="Freeform 123"/>
            <p:cNvSpPr/>
            <p:nvPr/>
          </p:nvSpPr>
          <p:spPr bwMode="auto">
            <a:xfrm>
              <a:off x="7444" y="513"/>
              <a:ext cx="22" cy="92"/>
            </a:xfrm>
            <a:custGeom>
              <a:avLst/>
              <a:gdLst>
                <a:gd name="T0" fmla="*/ 5 w 6"/>
                <a:gd name="T1" fmla="*/ 28 h 31"/>
                <a:gd name="T2" fmla="*/ 6 w 6"/>
                <a:gd name="T3" fmla="*/ 3 h 31"/>
                <a:gd name="T4" fmla="*/ 1 w 6"/>
                <a:gd name="T5" fmla="*/ 3 h 31"/>
                <a:gd name="T6" fmla="*/ 0 w 6"/>
                <a:gd name="T7" fmla="*/ 28 h 31"/>
                <a:gd name="T8" fmla="*/ 5 w 6"/>
                <a:gd name="T9" fmla="*/ 28 h 31"/>
              </a:gdLst>
              <a:ahLst/>
              <a:cxnLst>
                <a:cxn ang="0">
                  <a:pos x="T0" y="T1"/>
                </a:cxn>
                <a:cxn ang="0">
                  <a:pos x="T2" y="T3"/>
                </a:cxn>
                <a:cxn ang="0">
                  <a:pos x="T4" y="T5"/>
                </a:cxn>
                <a:cxn ang="0">
                  <a:pos x="T6" y="T7"/>
                </a:cxn>
                <a:cxn ang="0">
                  <a:pos x="T8" y="T9"/>
                </a:cxn>
              </a:cxnLst>
              <a:rect l="0" t="0" r="r" b="b"/>
              <a:pathLst>
                <a:path w="6" h="31">
                  <a:moveTo>
                    <a:pt x="5" y="28"/>
                  </a:moveTo>
                  <a:cubicBezTo>
                    <a:pt x="6" y="20"/>
                    <a:pt x="6" y="11"/>
                    <a:pt x="6" y="3"/>
                  </a:cubicBezTo>
                  <a:cubicBezTo>
                    <a:pt x="6" y="0"/>
                    <a:pt x="1" y="0"/>
                    <a:pt x="1" y="3"/>
                  </a:cubicBezTo>
                  <a:cubicBezTo>
                    <a:pt x="1" y="11"/>
                    <a:pt x="1" y="20"/>
                    <a:pt x="0" y="28"/>
                  </a:cubicBezTo>
                  <a:cubicBezTo>
                    <a:pt x="0" y="31"/>
                    <a:pt x="4" y="31"/>
                    <a:pt x="5"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64" name="Freeform 124"/>
            <p:cNvSpPr/>
            <p:nvPr/>
          </p:nvSpPr>
          <p:spPr bwMode="auto">
            <a:xfrm>
              <a:off x="7444" y="388"/>
              <a:ext cx="29" cy="95"/>
            </a:xfrm>
            <a:custGeom>
              <a:avLst/>
              <a:gdLst>
                <a:gd name="T0" fmla="*/ 1 w 8"/>
                <a:gd name="T1" fmla="*/ 4 h 32"/>
                <a:gd name="T2" fmla="*/ 2 w 8"/>
                <a:gd name="T3" fmla="*/ 29 h 32"/>
                <a:gd name="T4" fmla="*/ 7 w 8"/>
                <a:gd name="T5" fmla="*/ 29 h 32"/>
                <a:gd name="T6" fmla="*/ 6 w 8"/>
                <a:gd name="T7" fmla="*/ 3 h 32"/>
                <a:gd name="T8" fmla="*/ 1 w 8"/>
                <a:gd name="T9" fmla="*/ 4 h 32"/>
              </a:gdLst>
              <a:ahLst/>
              <a:cxnLst>
                <a:cxn ang="0">
                  <a:pos x="T0" y="T1"/>
                </a:cxn>
                <a:cxn ang="0">
                  <a:pos x="T2" y="T3"/>
                </a:cxn>
                <a:cxn ang="0">
                  <a:pos x="T4" y="T5"/>
                </a:cxn>
                <a:cxn ang="0">
                  <a:pos x="T6" y="T7"/>
                </a:cxn>
                <a:cxn ang="0">
                  <a:pos x="T8" y="T9"/>
                </a:cxn>
              </a:cxnLst>
              <a:rect l="0" t="0" r="r" b="b"/>
              <a:pathLst>
                <a:path w="8" h="32">
                  <a:moveTo>
                    <a:pt x="1" y="4"/>
                  </a:moveTo>
                  <a:cubicBezTo>
                    <a:pt x="3" y="12"/>
                    <a:pt x="2" y="21"/>
                    <a:pt x="2" y="29"/>
                  </a:cubicBezTo>
                  <a:cubicBezTo>
                    <a:pt x="2" y="32"/>
                    <a:pt x="7" y="32"/>
                    <a:pt x="7" y="29"/>
                  </a:cubicBezTo>
                  <a:cubicBezTo>
                    <a:pt x="7" y="21"/>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65" name="Freeform 125"/>
            <p:cNvSpPr/>
            <p:nvPr/>
          </p:nvSpPr>
          <p:spPr bwMode="auto">
            <a:xfrm>
              <a:off x="7441" y="305"/>
              <a:ext cx="25" cy="56"/>
            </a:xfrm>
            <a:custGeom>
              <a:avLst/>
              <a:gdLst>
                <a:gd name="T0" fmla="*/ 1 w 7"/>
                <a:gd name="T1" fmla="*/ 4 h 19"/>
                <a:gd name="T2" fmla="*/ 2 w 7"/>
                <a:gd name="T3" fmla="*/ 16 h 19"/>
                <a:gd name="T4" fmla="*/ 7 w 7"/>
                <a:gd name="T5" fmla="*/ 16 h 19"/>
                <a:gd name="T6" fmla="*/ 6 w 7"/>
                <a:gd name="T7" fmla="*/ 3 h 19"/>
                <a:gd name="T8" fmla="*/ 1 w 7"/>
                <a:gd name="T9" fmla="*/ 4 h 19"/>
              </a:gdLst>
              <a:ahLst/>
              <a:cxnLst>
                <a:cxn ang="0">
                  <a:pos x="T0" y="T1"/>
                </a:cxn>
                <a:cxn ang="0">
                  <a:pos x="T2" y="T3"/>
                </a:cxn>
                <a:cxn ang="0">
                  <a:pos x="T4" y="T5"/>
                </a:cxn>
                <a:cxn ang="0">
                  <a:pos x="T6" y="T7"/>
                </a:cxn>
                <a:cxn ang="0">
                  <a:pos x="T8" y="T9"/>
                </a:cxn>
              </a:cxnLst>
              <a:rect l="0" t="0" r="r" b="b"/>
              <a:pathLst>
                <a:path w="7" h="19">
                  <a:moveTo>
                    <a:pt x="1" y="4"/>
                  </a:moveTo>
                  <a:cubicBezTo>
                    <a:pt x="2" y="8"/>
                    <a:pt x="2" y="12"/>
                    <a:pt x="2" y="16"/>
                  </a:cubicBezTo>
                  <a:cubicBezTo>
                    <a:pt x="2" y="19"/>
                    <a:pt x="7" y="19"/>
                    <a:pt x="7" y="16"/>
                  </a:cubicBezTo>
                  <a:cubicBezTo>
                    <a:pt x="7" y="11"/>
                    <a:pt x="7" y="7"/>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66" name="Freeform 126"/>
            <p:cNvSpPr/>
            <p:nvPr/>
          </p:nvSpPr>
          <p:spPr bwMode="auto">
            <a:xfrm>
              <a:off x="7441" y="213"/>
              <a:ext cx="28" cy="65"/>
            </a:xfrm>
            <a:custGeom>
              <a:avLst/>
              <a:gdLst>
                <a:gd name="T0" fmla="*/ 1 w 8"/>
                <a:gd name="T1" fmla="*/ 4 h 22"/>
                <a:gd name="T2" fmla="*/ 2 w 8"/>
                <a:gd name="T3" fmla="*/ 18 h 22"/>
                <a:gd name="T4" fmla="*/ 7 w 8"/>
                <a:gd name="T5" fmla="*/ 19 h 22"/>
                <a:gd name="T6" fmla="*/ 6 w 8"/>
                <a:gd name="T7" fmla="*/ 3 h 22"/>
                <a:gd name="T8" fmla="*/ 1 w 8"/>
                <a:gd name="T9" fmla="*/ 4 h 22"/>
              </a:gdLst>
              <a:ahLst/>
              <a:cxnLst>
                <a:cxn ang="0">
                  <a:pos x="T0" y="T1"/>
                </a:cxn>
                <a:cxn ang="0">
                  <a:pos x="T2" y="T3"/>
                </a:cxn>
                <a:cxn ang="0">
                  <a:pos x="T4" y="T5"/>
                </a:cxn>
                <a:cxn ang="0">
                  <a:pos x="T6" y="T7"/>
                </a:cxn>
                <a:cxn ang="0">
                  <a:pos x="T8" y="T9"/>
                </a:cxn>
              </a:cxnLst>
              <a:rect l="0" t="0" r="r" b="b"/>
              <a:pathLst>
                <a:path w="8" h="22">
                  <a:moveTo>
                    <a:pt x="1" y="4"/>
                  </a:moveTo>
                  <a:cubicBezTo>
                    <a:pt x="2" y="8"/>
                    <a:pt x="3" y="14"/>
                    <a:pt x="2" y="18"/>
                  </a:cubicBezTo>
                  <a:cubicBezTo>
                    <a:pt x="1" y="21"/>
                    <a:pt x="6" y="22"/>
                    <a:pt x="7" y="19"/>
                  </a:cubicBezTo>
                  <a:cubicBezTo>
                    <a:pt x="8" y="14"/>
                    <a:pt x="7" y="8"/>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67" name="Freeform 127"/>
            <p:cNvSpPr/>
            <p:nvPr/>
          </p:nvSpPr>
          <p:spPr bwMode="auto">
            <a:xfrm>
              <a:off x="7331" y="198"/>
              <a:ext cx="92" cy="27"/>
            </a:xfrm>
            <a:custGeom>
              <a:avLst/>
              <a:gdLst>
                <a:gd name="T0" fmla="*/ 3 w 26"/>
                <a:gd name="T1" fmla="*/ 5 h 9"/>
                <a:gd name="T2" fmla="*/ 12 w 26"/>
                <a:gd name="T3" fmla="*/ 5 h 9"/>
                <a:gd name="T4" fmla="*/ 21 w 26"/>
                <a:gd name="T5" fmla="*/ 7 h 9"/>
                <a:gd name="T6" fmla="*/ 25 w 26"/>
                <a:gd name="T7" fmla="*/ 4 h 9"/>
                <a:gd name="T8" fmla="*/ 18 w 26"/>
                <a:gd name="T9" fmla="*/ 1 h 9"/>
                <a:gd name="T10" fmla="*/ 4 w 26"/>
                <a:gd name="T11" fmla="*/ 0 h 9"/>
                <a:gd name="T12" fmla="*/ 3 w 26"/>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3" y="5"/>
                  </a:moveTo>
                  <a:cubicBezTo>
                    <a:pt x="6" y="5"/>
                    <a:pt x="9" y="5"/>
                    <a:pt x="12" y="5"/>
                  </a:cubicBezTo>
                  <a:cubicBezTo>
                    <a:pt x="14" y="5"/>
                    <a:pt x="20" y="5"/>
                    <a:pt x="21" y="7"/>
                  </a:cubicBezTo>
                  <a:cubicBezTo>
                    <a:pt x="22" y="9"/>
                    <a:pt x="26" y="7"/>
                    <a:pt x="25" y="4"/>
                  </a:cubicBezTo>
                  <a:cubicBezTo>
                    <a:pt x="23" y="2"/>
                    <a:pt x="20" y="1"/>
                    <a:pt x="18" y="1"/>
                  </a:cubicBezTo>
                  <a:cubicBezTo>
                    <a:pt x="13" y="1"/>
                    <a:pt x="9"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68" name="Freeform 128"/>
            <p:cNvSpPr/>
            <p:nvPr/>
          </p:nvSpPr>
          <p:spPr bwMode="auto">
            <a:xfrm>
              <a:off x="7201" y="192"/>
              <a:ext cx="85" cy="24"/>
            </a:xfrm>
            <a:custGeom>
              <a:avLst/>
              <a:gdLst>
                <a:gd name="T0" fmla="*/ 3 w 24"/>
                <a:gd name="T1" fmla="*/ 8 h 8"/>
                <a:gd name="T2" fmla="*/ 21 w 24"/>
                <a:gd name="T3" fmla="*/ 5 h 8"/>
                <a:gd name="T4" fmla="*/ 20 w 24"/>
                <a:gd name="T5" fmla="*/ 1 h 8"/>
                <a:gd name="T6" fmla="*/ 3 w 24"/>
                <a:gd name="T7" fmla="*/ 3 h 8"/>
                <a:gd name="T8" fmla="*/ 3 w 24"/>
                <a:gd name="T9" fmla="*/ 8 h 8"/>
              </a:gdLst>
              <a:ahLst/>
              <a:cxnLst>
                <a:cxn ang="0">
                  <a:pos x="T0" y="T1"/>
                </a:cxn>
                <a:cxn ang="0">
                  <a:pos x="T2" y="T3"/>
                </a:cxn>
                <a:cxn ang="0">
                  <a:pos x="T4" y="T5"/>
                </a:cxn>
                <a:cxn ang="0">
                  <a:pos x="T6" y="T7"/>
                </a:cxn>
                <a:cxn ang="0">
                  <a:pos x="T8" y="T9"/>
                </a:cxn>
              </a:cxnLst>
              <a:rect l="0" t="0" r="r" b="b"/>
              <a:pathLst>
                <a:path w="24" h="8">
                  <a:moveTo>
                    <a:pt x="3" y="8"/>
                  </a:moveTo>
                  <a:cubicBezTo>
                    <a:pt x="9" y="8"/>
                    <a:pt x="15" y="8"/>
                    <a:pt x="21" y="5"/>
                  </a:cubicBezTo>
                  <a:cubicBezTo>
                    <a:pt x="24" y="4"/>
                    <a:pt x="23" y="0"/>
                    <a:pt x="20" y="1"/>
                  </a:cubicBezTo>
                  <a:cubicBezTo>
                    <a:pt x="15" y="3"/>
                    <a:pt x="9" y="3"/>
                    <a:pt x="3" y="3"/>
                  </a:cubicBezTo>
                  <a:cubicBezTo>
                    <a:pt x="0" y="3"/>
                    <a:pt x="0" y="8"/>
                    <a:pt x="3"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69" name="Freeform 129"/>
            <p:cNvSpPr/>
            <p:nvPr/>
          </p:nvSpPr>
          <p:spPr bwMode="auto">
            <a:xfrm>
              <a:off x="7063" y="204"/>
              <a:ext cx="99" cy="24"/>
            </a:xfrm>
            <a:custGeom>
              <a:avLst/>
              <a:gdLst>
                <a:gd name="T0" fmla="*/ 4 w 28"/>
                <a:gd name="T1" fmla="*/ 7 h 8"/>
                <a:gd name="T2" fmla="*/ 24 w 28"/>
                <a:gd name="T3" fmla="*/ 6 h 8"/>
                <a:gd name="T4" fmla="*/ 26 w 28"/>
                <a:gd name="T5" fmla="*/ 1 h 8"/>
                <a:gd name="T6" fmla="*/ 3 w 28"/>
                <a:gd name="T7" fmla="*/ 2 h 8"/>
                <a:gd name="T8" fmla="*/ 4 w 28"/>
                <a:gd name="T9" fmla="*/ 7 h 8"/>
              </a:gdLst>
              <a:ahLst/>
              <a:cxnLst>
                <a:cxn ang="0">
                  <a:pos x="T0" y="T1"/>
                </a:cxn>
                <a:cxn ang="0">
                  <a:pos x="T2" y="T3"/>
                </a:cxn>
                <a:cxn ang="0">
                  <a:pos x="T4" y="T5"/>
                </a:cxn>
                <a:cxn ang="0">
                  <a:pos x="T6" y="T7"/>
                </a:cxn>
                <a:cxn ang="0">
                  <a:pos x="T8" y="T9"/>
                </a:cxn>
              </a:cxnLst>
              <a:rect l="0" t="0" r="r" b="b"/>
              <a:pathLst>
                <a:path w="28" h="8">
                  <a:moveTo>
                    <a:pt x="4" y="7"/>
                  </a:moveTo>
                  <a:cubicBezTo>
                    <a:pt x="11" y="4"/>
                    <a:pt x="18" y="5"/>
                    <a:pt x="24" y="6"/>
                  </a:cubicBezTo>
                  <a:cubicBezTo>
                    <a:pt x="27" y="6"/>
                    <a:pt x="28" y="2"/>
                    <a:pt x="26" y="1"/>
                  </a:cubicBezTo>
                  <a:cubicBezTo>
                    <a:pt x="18" y="0"/>
                    <a:pt x="10" y="0"/>
                    <a:pt x="3" y="2"/>
                  </a:cubicBezTo>
                  <a:cubicBezTo>
                    <a:pt x="0" y="3"/>
                    <a:pt x="2"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70" name="Freeform 130"/>
            <p:cNvSpPr/>
            <p:nvPr/>
          </p:nvSpPr>
          <p:spPr bwMode="auto">
            <a:xfrm>
              <a:off x="6947" y="195"/>
              <a:ext cx="81" cy="27"/>
            </a:xfrm>
            <a:custGeom>
              <a:avLst/>
              <a:gdLst>
                <a:gd name="T0" fmla="*/ 3 w 23"/>
                <a:gd name="T1" fmla="*/ 9 h 9"/>
                <a:gd name="T2" fmla="*/ 20 w 23"/>
                <a:gd name="T3" fmla="*/ 5 h 9"/>
                <a:gd name="T4" fmla="*/ 18 w 23"/>
                <a:gd name="T5" fmla="*/ 1 h 9"/>
                <a:gd name="T6" fmla="*/ 3 w 23"/>
                <a:gd name="T7" fmla="*/ 4 h 9"/>
                <a:gd name="T8" fmla="*/ 3 w 23"/>
                <a:gd name="T9" fmla="*/ 9 h 9"/>
              </a:gdLst>
              <a:ahLst/>
              <a:cxnLst>
                <a:cxn ang="0">
                  <a:pos x="T0" y="T1"/>
                </a:cxn>
                <a:cxn ang="0">
                  <a:pos x="T2" y="T3"/>
                </a:cxn>
                <a:cxn ang="0">
                  <a:pos x="T4" y="T5"/>
                </a:cxn>
                <a:cxn ang="0">
                  <a:pos x="T6" y="T7"/>
                </a:cxn>
                <a:cxn ang="0">
                  <a:pos x="T8" y="T9"/>
                </a:cxn>
              </a:cxnLst>
              <a:rect l="0" t="0" r="r" b="b"/>
              <a:pathLst>
                <a:path w="23" h="9">
                  <a:moveTo>
                    <a:pt x="3" y="9"/>
                  </a:moveTo>
                  <a:cubicBezTo>
                    <a:pt x="9" y="9"/>
                    <a:pt x="15" y="8"/>
                    <a:pt x="20" y="5"/>
                  </a:cubicBezTo>
                  <a:cubicBezTo>
                    <a:pt x="23" y="4"/>
                    <a:pt x="20" y="0"/>
                    <a:pt x="18" y="1"/>
                  </a:cubicBezTo>
                  <a:cubicBezTo>
                    <a:pt x="13" y="3"/>
                    <a:pt x="8"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71" name="Freeform 131"/>
            <p:cNvSpPr/>
            <p:nvPr/>
          </p:nvSpPr>
          <p:spPr bwMode="auto">
            <a:xfrm>
              <a:off x="6820" y="195"/>
              <a:ext cx="92" cy="27"/>
            </a:xfrm>
            <a:custGeom>
              <a:avLst/>
              <a:gdLst>
                <a:gd name="T0" fmla="*/ 4 w 26"/>
                <a:gd name="T1" fmla="*/ 7 h 9"/>
                <a:gd name="T2" fmla="*/ 22 w 26"/>
                <a:gd name="T3" fmla="*/ 8 h 9"/>
                <a:gd name="T4" fmla="*/ 23 w 26"/>
                <a:gd name="T5" fmla="*/ 3 h 9"/>
                <a:gd name="T6" fmla="*/ 3 w 26"/>
                <a:gd name="T7" fmla="*/ 2 h 9"/>
                <a:gd name="T8" fmla="*/ 4 w 26"/>
                <a:gd name="T9" fmla="*/ 7 h 9"/>
              </a:gdLst>
              <a:ahLst/>
              <a:cxnLst>
                <a:cxn ang="0">
                  <a:pos x="T0" y="T1"/>
                </a:cxn>
                <a:cxn ang="0">
                  <a:pos x="T2" y="T3"/>
                </a:cxn>
                <a:cxn ang="0">
                  <a:pos x="T4" y="T5"/>
                </a:cxn>
                <a:cxn ang="0">
                  <a:pos x="T6" y="T7"/>
                </a:cxn>
                <a:cxn ang="0">
                  <a:pos x="T8" y="T9"/>
                </a:cxn>
              </a:cxnLst>
              <a:rect l="0" t="0" r="r" b="b"/>
              <a:pathLst>
                <a:path w="26" h="9">
                  <a:moveTo>
                    <a:pt x="4" y="7"/>
                  </a:moveTo>
                  <a:cubicBezTo>
                    <a:pt x="10" y="4"/>
                    <a:pt x="16" y="6"/>
                    <a:pt x="22" y="8"/>
                  </a:cubicBezTo>
                  <a:cubicBezTo>
                    <a:pt x="24" y="9"/>
                    <a:pt x="26" y="4"/>
                    <a:pt x="23" y="3"/>
                  </a:cubicBezTo>
                  <a:cubicBezTo>
                    <a:pt x="16" y="1"/>
                    <a:pt x="9" y="0"/>
                    <a:pt x="3" y="2"/>
                  </a:cubicBezTo>
                  <a:cubicBezTo>
                    <a:pt x="0" y="3"/>
                    <a:pt x="1"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72" name="Freeform 132"/>
            <p:cNvSpPr/>
            <p:nvPr/>
          </p:nvSpPr>
          <p:spPr bwMode="auto">
            <a:xfrm>
              <a:off x="6690" y="192"/>
              <a:ext cx="95" cy="27"/>
            </a:xfrm>
            <a:custGeom>
              <a:avLst/>
              <a:gdLst>
                <a:gd name="T0" fmla="*/ 3 w 27"/>
                <a:gd name="T1" fmla="*/ 7 h 9"/>
                <a:gd name="T2" fmla="*/ 25 w 27"/>
                <a:gd name="T3" fmla="*/ 5 h 9"/>
                <a:gd name="T4" fmla="*/ 22 w 27"/>
                <a:gd name="T5" fmla="*/ 1 h 9"/>
                <a:gd name="T6" fmla="*/ 4 w 27"/>
                <a:gd name="T7" fmla="*/ 2 h 9"/>
                <a:gd name="T8" fmla="*/ 3 w 27"/>
                <a:gd name="T9" fmla="*/ 7 h 9"/>
              </a:gdLst>
              <a:ahLst/>
              <a:cxnLst>
                <a:cxn ang="0">
                  <a:pos x="T0" y="T1"/>
                </a:cxn>
                <a:cxn ang="0">
                  <a:pos x="T2" y="T3"/>
                </a:cxn>
                <a:cxn ang="0">
                  <a:pos x="T4" y="T5"/>
                </a:cxn>
                <a:cxn ang="0">
                  <a:pos x="T6" y="T7"/>
                </a:cxn>
                <a:cxn ang="0">
                  <a:pos x="T8" y="T9"/>
                </a:cxn>
              </a:cxnLst>
              <a:rect l="0" t="0" r="r" b="b"/>
              <a:pathLst>
                <a:path w="27" h="9">
                  <a:moveTo>
                    <a:pt x="3" y="7"/>
                  </a:moveTo>
                  <a:cubicBezTo>
                    <a:pt x="10" y="8"/>
                    <a:pt x="18" y="9"/>
                    <a:pt x="25" y="5"/>
                  </a:cubicBezTo>
                  <a:cubicBezTo>
                    <a:pt x="27" y="4"/>
                    <a:pt x="25" y="0"/>
                    <a:pt x="22" y="1"/>
                  </a:cubicBezTo>
                  <a:cubicBezTo>
                    <a:pt x="17" y="4"/>
                    <a:pt x="10" y="3"/>
                    <a:pt x="4" y="2"/>
                  </a:cubicBezTo>
                  <a:cubicBezTo>
                    <a:pt x="1" y="2"/>
                    <a:pt x="0" y="6"/>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73" name="Freeform 133"/>
            <p:cNvSpPr/>
            <p:nvPr/>
          </p:nvSpPr>
          <p:spPr bwMode="auto">
            <a:xfrm>
              <a:off x="6555" y="195"/>
              <a:ext cx="92" cy="30"/>
            </a:xfrm>
            <a:custGeom>
              <a:avLst/>
              <a:gdLst>
                <a:gd name="T0" fmla="*/ 5 w 26"/>
                <a:gd name="T1" fmla="*/ 8 h 10"/>
                <a:gd name="T2" fmla="*/ 22 w 26"/>
                <a:gd name="T3" fmla="*/ 8 h 10"/>
                <a:gd name="T4" fmla="*/ 23 w 26"/>
                <a:gd name="T5" fmla="*/ 3 h 10"/>
                <a:gd name="T6" fmla="*/ 2 w 26"/>
                <a:gd name="T7" fmla="*/ 5 h 10"/>
                <a:gd name="T8" fmla="*/ 5 w 26"/>
                <a:gd name="T9" fmla="*/ 8 h 10"/>
              </a:gdLst>
              <a:ahLst/>
              <a:cxnLst>
                <a:cxn ang="0">
                  <a:pos x="T0" y="T1"/>
                </a:cxn>
                <a:cxn ang="0">
                  <a:pos x="T2" y="T3"/>
                </a:cxn>
                <a:cxn ang="0">
                  <a:pos x="T4" y="T5"/>
                </a:cxn>
                <a:cxn ang="0">
                  <a:pos x="T6" y="T7"/>
                </a:cxn>
                <a:cxn ang="0">
                  <a:pos x="T8" y="T9"/>
                </a:cxn>
              </a:cxnLst>
              <a:rect l="0" t="0" r="r" b="b"/>
              <a:pathLst>
                <a:path w="26" h="10">
                  <a:moveTo>
                    <a:pt x="5" y="8"/>
                  </a:moveTo>
                  <a:cubicBezTo>
                    <a:pt x="9" y="4"/>
                    <a:pt x="17" y="7"/>
                    <a:pt x="22" y="8"/>
                  </a:cubicBezTo>
                  <a:cubicBezTo>
                    <a:pt x="25" y="8"/>
                    <a:pt x="26" y="4"/>
                    <a:pt x="23" y="3"/>
                  </a:cubicBezTo>
                  <a:cubicBezTo>
                    <a:pt x="16" y="2"/>
                    <a:pt x="8" y="0"/>
                    <a:pt x="2" y="5"/>
                  </a:cubicBezTo>
                  <a:cubicBezTo>
                    <a:pt x="0" y="7"/>
                    <a:pt x="3" y="10"/>
                    <a:pt x="5"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74" name="Freeform 134"/>
            <p:cNvSpPr/>
            <p:nvPr/>
          </p:nvSpPr>
          <p:spPr bwMode="auto">
            <a:xfrm>
              <a:off x="6446" y="207"/>
              <a:ext cx="81" cy="21"/>
            </a:xfrm>
            <a:custGeom>
              <a:avLst/>
              <a:gdLst>
                <a:gd name="T0" fmla="*/ 3 w 23"/>
                <a:gd name="T1" fmla="*/ 7 h 7"/>
                <a:gd name="T2" fmla="*/ 20 w 23"/>
                <a:gd name="T3" fmla="*/ 5 h 7"/>
                <a:gd name="T4" fmla="*/ 19 w 23"/>
                <a:gd name="T5" fmla="*/ 0 h 7"/>
                <a:gd name="T6" fmla="*/ 3 w 23"/>
                <a:gd name="T7" fmla="*/ 2 h 7"/>
                <a:gd name="T8" fmla="*/ 3 w 23"/>
                <a:gd name="T9" fmla="*/ 7 h 7"/>
              </a:gdLst>
              <a:ahLst/>
              <a:cxnLst>
                <a:cxn ang="0">
                  <a:pos x="T0" y="T1"/>
                </a:cxn>
                <a:cxn ang="0">
                  <a:pos x="T2" y="T3"/>
                </a:cxn>
                <a:cxn ang="0">
                  <a:pos x="T4" y="T5"/>
                </a:cxn>
                <a:cxn ang="0">
                  <a:pos x="T6" y="T7"/>
                </a:cxn>
                <a:cxn ang="0">
                  <a:pos x="T8" y="T9"/>
                </a:cxn>
              </a:cxnLst>
              <a:rect l="0" t="0" r="r" b="b"/>
              <a:pathLst>
                <a:path w="23" h="7">
                  <a:moveTo>
                    <a:pt x="3" y="7"/>
                  </a:moveTo>
                  <a:cubicBezTo>
                    <a:pt x="9" y="7"/>
                    <a:pt x="15" y="6"/>
                    <a:pt x="20" y="5"/>
                  </a:cubicBezTo>
                  <a:cubicBezTo>
                    <a:pt x="23" y="4"/>
                    <a:pt x="22" y="0"/>
                    <a:pt x="19" y="0"/>
                  </a:cubicBezTo>
                  <a:cubicBezTo>
                    <a:pt x="14" y="1"/>
                    <a:pt x="8"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75" name="Freeform 135"/>
            <p:cNvSpPr/>
            <p:nvPr/>
          </p:nvSpPr>
          <p:spPr bwMode="auto">
            <a:xfrm>
              <a:off x="6309" y="207"/>
              <a:ext cx="98" cy="18"/>
            </a:xfrm>
            <a:custGeom>
              <a:avLst/>
              <a:gdLst>
                <a:gd name="T0" fmla="*/ 4 w 28"/>
                <a:gd name="T1" fmla="*/ 6 h 6"/>
                <a:gd name="T2" fmla="*/ 25 w 28"/>
                <a:gd name="T3" fmla="*/ 5 h 6"/>
                <a:gd name="T4" fmla="*/ 25 w 28"/>
                <a:gd name="T5" fmla="*/ 0 h 6"/>
                <a:gd name="T6" fmla="*/ 3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3" y="1"/>
                  </a:cubicBezTo>
                  <a:cubicBezTo>
                    <a:pt x="0" y="2"/>
                    <a:pt x="2"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76" name="Freeform 136"/>
            <p:cNvSpPr/>
            <p:nvPr/>
          </p:nvSpPr>
          <p:spPr bwMode="auto">
            <a:xfrm>
              <a:off x="6167" y="204"/>
              <a:ext cx="96" cy="18"/>
            </a:xfrm>
            <a:custGeom>
              <a:avLst/>
              <a:gdLst>
                <a:gd name="T0" fmla="*/ 3 w 27"/>
                <a:gd name="T1" fmla="*/ 6 h 6"/>
                <a:gd name="T2" fmla="*/ 24 w 27"/>
                <a:gd name="T3" fmla="*/ 5 h 6"/>
                <a:gd name="T4" fmla="*/ 24 w 27"/>
                <a:gd name="T5" fmla="*/ 0 h 6"/>
                <a:gd name="T6" fmla="*/ 3 w 27"/>
                <a:gd name="T7" fmla="*/ 1 h 6"/>
                <a:gd name="T8" fmla="*/ 3 w 27"/>
                <a:gd name="T9" fmla="*/ 6 h 6"/>
              </a:gdLst>
              <a:ahLst/>
              <a:cxnLst>
                <a:cxn ang="0">
                  <a:pos x="T0" y="T1"/>
                </a:cxn>
                <a:cxn ang="0">
                  <a:pos x="T2" y="T3"/>
                </a:cxn>
                <a:cxn ang="0">
                  <a:pos x="T4" y="T5"/>
                </a:cxn>
                <a:cxn ang="0">
                  <a:pos x="T6" y="T7"/>
                </a:cxn>
                <a:cxn ang="0">
                  <a:pos x="T8" y="T9"/>
                </a:cxn>
              </a:cxnLst>
              <a:rect l="0" t="0" r="r" b="b"/>
              <a:pathLst>
                <a:path w="27" h="6">
                  <a:moveTo>
                    <a:pt x="3" y="6"/>
                  </a:moveTo>
                  <a:cubicBezTo>
                    <a:pt x="10" y="6"/>
                    <a:pt x="17" y="6"/>
                    <a:pt x="24" y="5"/>
                  </a:cubicBezTo>
                  <a:cubicBezTo>
                    <a:pt x="27" y="4"/>
                    <a:pt x="27" y="0"/>
                    <a:pt x="24" y="0"/>
                  </a:cubicBezTo>
                  <a:cubicBezTo>
                    <a:pt x="17"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77" name="Freeform 137"/>
            <p:cNvSpPr/>
            <p:nvPr/>
          </p:nvSpPr>
          <p:spPr bwMode="auto">
            <a:xfrm>
              <a:off x="6040" y="207"/>
              <a:ext cx="89" cy="18"/>
            </a:xfrm>
            <a:custGeom>
              <a:avLst/>
              <a:gdLst>
                <a:gd name="T0" fmla="*/ 3 w 25"/>
                <a:gd name="T1" fmla="*/ 6 h 6"/>
                <a:gd name="T2" fmla="*/ 22 w 25"/>
                <a:gd name="T3" fmla="*/ 5 h 6"/>
                <a:gd name="T4" fmla="*/ 21 w 25"/>
                <a:gd name="T5" fmla="*/ 0 h 6"/>
                <a:gd name="T6" fmla="*/ 3 w 25"/>
                <a:gd name="T7" fmla="*/ 1 h 6"/>
                <a:gd name="T8" fmla="*/ 3 w 25"/>
                <a:gd name="T9" fmla="*/ 6 h 6"/>
              </a:gdLst>
              <a:ahLst/>
              <a:cxnLst>
                <a:cxn ang="0">
                  <a:pos x="T0" y="T1"/>
                </a:cxn>
                <a:cxn ang="0">
                  <a:pos x="T2" y="T3"/>
                </a:cxn>
                <a:cxn ang="0">
                  <a:pos x="T4" y="T5"/>
                </a:cxn>
                <a:cxn ang="0">
                  <a:pos x="T6" y="T7"/>
                </a:cxn>
                <a:cxn ang="0">
                  <a:pos x="T8" y="T9"/>
                </a:cxn>
              </a:cxnLst>
              <a:rect l="0" t="0" r="r" b="b"/>
              <a:pathLst>
                <a:path w="25" h="6">
                  <a:moveTo>
                    <a:pt x="3" y="6"/>
                  </a:moveTo>
                  <a:cubicBezTo>
                    <a:pt x="9" y="6"/>
                    <a:pt x="16" y="6"/>
                    <a:pt x="22" y="5"/>
                  </a:cubicBezTo>
                  <a:cubicBezTo>
                    <a:pt x="25" y="4"/>
                    <a:pt x="24" y="0"/>
                    <a:pt x="21" y="0"/>
                  </a:cubicBezTo>
                  <a:cubicBezTo>
                    <a:pt x="15" y="1"/>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78" name="Freeform 138"/>
            <p:cNvSpPr/>
            <p:nvPr/>
          </p:nvSpPr>
          <p:spPr bwMode="auto">
            <a:xfrm>
              <a:off x="5910" y="201"/>
              <a:ext cx="92" cy="21"/>
            </a:xfrm>
            <a:custGeom>
              <a:avLst/>
              <a:gdLst>
                <a:gd name="T0" fmla="*/ 3 w 26"/>
                <a:gd name="T1" fmla="*/ 7 h 7"/>
                <a:gd name="T2" fmla="*/ 24 w 26"/>
                <a:gd name="T3" fmla="*/ 5 h 7"/>
                <a:gd name="T4" fmla="*/ 22 w 26"/>
                <a:gd name="T5" fmla="*/ 0 h 7"/>
                <a:gd name="T6" fmla="*/ 3 w 26"/>
                <a:gd name="T7" fmla="*/ 2 h 7"/>
                <a:gd name="T8" fmla="*/ 3 w 26"/>
                <a:gd name="T9" fmla="*/ 7 h 7"/>
              </a:gdLst>
              <a:ahLst/>
              <a:cxnLst>
                <a:cxn ang="0">
                  <a:pos x="T0" y="T1"/>
                </a:cxn>
                <a:cxn ang="0">
                  <a:pos x="T2" y="T3"/>
                </a:cxn>
                <a:cxn ang="0">
                  <a:pos x="T4" y="T5"/>
                </a:cxn>
                <a:cxn ang="0">
                  <a:pos x="T6" y="T7"/>
                </a:cxn>
                <a:cxn ang="0">
                  <a:pos x="T8" y="T9"/>
                </a:cxn>
              </a:cxnLst>
              <a:rect l="0" t="0" r="r" b="b"/>
              <a:pathLst>
                <a:path w="26" h="7">
                  <a:moveTo>
                    <a:pt x="3" y="7"/>
                  </a:moveTo>
                  <a:cubicBezTo>
                    <a:pt x="10" y="7"/>
                    <a:pt x="17" y="6"/>
                    <a:pt x="24" y="5"/>
                  </a:cubicBezTo>
                  <a:cubicBezTo>
                    <a:pt x="26" y="4"/>
                    <a:pt x="25" y="0"/>
                    <a:pt x="22" y="0"/>
                  </a:cubicBezTo>
                  <a:cubicBezTo>
                    <a:pt x="16" y="1"/>
                    <a:pt x="9"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79" name="Freeform 139"/>
            <p:cNvSpPr/>
            <p:nvPr/>
          </p:nvSpPr>
          <p:spPr bwMode="auto">
            <a:xfrm>
              <a:off x="5755" y="204"/>
              <a:ext cx="99" cy="21"/>
            </a:xfrm>
            <a:custGeom>
              <a:avLst/>
              <a:gdLst>
                <a:gd name="T0" fmla="*/ 3 w 28"/>
                <a:gd name="T1" fmla="*/ 6 h 7"/>
                <a:gd name="T2" fmla="*/ 25 w 28"/>
                <a:gd name="T3" fmla="*/ 5 h 7"/>
                <a:gd name="T4" fmla="*/ 25 w 28"/>
                <a:gd name="T5" fmla="*/ 0 h 7"/>
                <a:gd name="T6" fmla="*/ 3 w 28"/>
                <a:gd name="T7" fmla="*/ 1 h 7"/>
                <a:gd name="T8" fmla="*/ 3 w 28"/>
                <a:gd name="T9" fmla="*/ 6 h 7"/>
              </a:gdLst>
              <a:ahLst/>
              <a:cxnLst>
                <a:cxn ang="0">
                  <a:pos x="T0" y="T1"/>
                </a:cxn>
                <a:cxn ang="0">
                  <a:pos x="T2" y="T3"/>
                </a:cxn>
                <a:cxn ang="0">
                  <a:pos x="T4" y="T5"/>
                </a:cxn>
                <a:cxn ang="0">
                  <a:pos x="T6" y="T7"/>
                </a:cxn>
                <a:cxn ang="0">
                  <a:pos x="T8" y="T9"/>
                </a:cxn>
              </a:cxnLst>
              <a:rect l="0" t="0" r="r" b="b"/>
              <a:pathLst>
                <a:path w="28" h="7">
                  <a:moveTo>
                    <a:pt x="3" y="6"/>
                  </a:moveTo>
                  <a:cubicBezTo>
                    <a:pt x="10" y="7"/>
                    <a:pt x="17" y="5"/>
                    <a:pt x="25" y="5"/>
                  </a:cubicBezTo>
                  <a:cubicBezTo>
                    <a:pt x="28" y="5"/>
                    <a:pt x="28" y="0"/>
                    <a:pt x="25" y="0"/>
                  </a:cubicBezTo>
                  <a:cubicBezTo>
                    <a:pt x="17" y="0"/>
                    <a:pt x="10" y="2"/>
                    <a:pt x="3" y="1"/>
                  </a:cubicBezTo>
                  <a:cubicBezTo>
                    <a:pt x="0"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80" name="Freeform 140"/>
            <p:cNvSpPr/>
            <p:nvPr/>
          </p:nvSpPr>
          <p:spPr bwMode="auto">
            <a:xfrm>
              <a:off x="5624" y="210"/>
              <a:ext cx="106" cy="24"/>
            </a:xfrm>
            <a:custGeom>
              <a:avLst/>
              <a:gdLst>
                <a:gd name="T0" fmla="*/ 4 w 30"/>
                <a:gd name="T1" fmla="*/ 6 h 8"/>
                <a:gd name="T2" fmla="*/ 15 w 30"/>
                <a:gd name="T3" fmla="*/ 5 h 8"/>
                <a:gd name="T4" fmla="*/ 25 w 30"/>
                <a:gd name="T5" fmla="*/ 7 h 8"/>
                <a:gd name="T6" fmla="*/ 27 w 30"/>
                <a:gd name="T7" fmla="*/ 3 h 8"/>
                <a:gd name="T8" fmla="*/ 17 w 30"/>
                <a:gd name="T9" fmla="*/ 1 h 8"/>
                <a:gd name="T10" fmla="*/ 3 w 30"/>
                <a:gd name="T11" fmla="*/ 1 h 8"/>
                <a:gd name="T12" fmla="*/ 4 w 30"/>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4" y="6"/>
                  </a:moveTo>
                  <a:cubicBezTo>
                    <a:pt x="8" y="5"/>
                    <a:pt x="12" y="5"/>
                    <a:pt x="15" y="5"/>
                  </a:cubicBezTo>
                  <a:cubicBezTo>
                    <a:pt x="18" y="5"/>
                    <a:pt x="22" y="5"/>
                    <a:pt x="25" y="7"/>
                  </a:cubicBezTo>
                  <a:cubicBezTo>
                    <a:pt x="27" y="8"/>
                    <a:pt x="30" y="4"/>
                    <a:pt x="27" y="3"/>
                  </a:cubicBezTo>
                  <a:cubicBezTo>
                    <a:pt x="24" y="1"/>
                    <a:pt x="20" y="1"/>
                    <a:pt x="17" y="1"/>
                  </a:cubicBezTo>
                  <a:cubicBezTo>
                    <a:pt x="13" y="0"/>
                    <a:pt x="8" y="0"/>
                    <a:pt x="3" y="1"/>
                  </a:cubicBezTo>
                  <a:cubicBezTo>
                    <a:pt x="0" y="2"/>
                    <a:pt x="2"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81" name="Freeform 141"/>
            <p:cNvSpPr/>
            <p:nvPr/>
          </p:nvSpPr>
          <p:spPr bwMode="auto">
            <a:xfrm>
              <a:off x="5451" y="201"/>
              <a:ext cx="127" cy="27"/>
            </a:xfrm>
            <a:custGeom>
              <a:avLst/>
              <a:gdLst>
                <a:gd name="T0" fmla="*/ 3 w 36"/>
                <a:gd name="T1" fmla="*/ 6 h 9"/>
                <a:gd name="T2" fmla="*/ 33 w 36"/>
                <a:gd name="T3" fmla="*/ 7 h 9"/>
                <a:gd name="T4" fmla="*/ 33 w 36"/>
                <a:gd name="T5" fmla="*/ 2 h 9"/>
                <a:gd name="T6" fmla="*/ 4 w 36"/>
                <a:gd name="T7" fmla="*/ 1 h 9"/>
                <a:gd name="T8" fmla="*/ 3 w 36"/>
                <a:gd name="T9" fmla="*/ 6 h 9"/>
              </a:gdLst>
              <a:ahLst/>
              <a:cxnLst>
                <a:cxn ang="0">
                  <a:pos x="T0" y="T1"/>
                </a:cxn>
                <a:cxn ang="0">
                  <a:pos x="T2" y="T3"/>
                </a:cxn>
                <a:cxn ang="0">
                  <a:pos x="T4" y="T5"/>
                </a:cxn>
                <a:cxn ang="0">
                  <a:pos x="T6" y="T7"/>
                </a:cxn>
                <a:cxn ang="0">
                  <a:pos x="T8" y="T9"/>
                </a:cxn>
              </a:cxnLst>
              <a:rect l="0" t="0" r="r" b="b"/>
              <a:pathLst>
                <a:path w="36" h="9">
                  <a:moveTo>
                    <a:pt x="3" y="6"/>
                  </a:moveTo>
                  <a:cubicBezTo>
                    <a:pt x="13" y="9"/>
                    <a:pt x="23" y="8"/>
                    <a:pt x="33" y="7"/>
                  </a:cubicBezTo>
                  <a:cubicBezTo>
                    <a:pt x="36" y="6"/>
                    <a:pt x="36" y="2"/>
                    <a:pt x="33" y="2"/>
                  </a:cubicBezTo>
                  <a:cubicBezTo>
                    <a:pt x="23" y="3"/>
                    <a:pt x="13" y="4"/>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82" name="Freeform 142"/>
            <p:cNvSpPr/>
            <p:nvPr/>
          </p:nvSpPr>
          <p:spPr bwMode="auto">
            <a:xfrm>
              <a:off x="5296" y="210"/>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6"/>
                    <a:pt x="27" y="6"/>
                  </a:cubicBezTo>
                  <a:cubicBezTo>
                    <a:pt x="30" y="6"/>
                    <a:pt x="30" y="1"/>
                    <a:pt x="27" y="1"/>
                  </a:cubicBezTo>
                  <a:cubicBezTo>
                    <a:pt x="19" y="1"/>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83" name="Freeform 143"/>
            <p:cNvSpPr/>
            <p:nvPr/>
          </p:nvSpPr>
          <p:spPr bwMode="auto">
            <a:xfrm>
              <a:off x="5169" y="201"/>
              <a:ext cx="103" cy="27"/>
            </a:xfrm>
            <a:custGeom>
              <a:avLst/>
              <a:gdLst>
                <a:gd name="T0" fmla="*/ 4 w 29"/>
                <a:gd name="T1" fmla="*/ 9 h 9"/>
                <a:gd name="T2" fmla="*/ 25 w 29"/>
                <a:gd name="T3" fmla="*/ 7 h 9"/>
                <a:gd name="T4" fmla="*/ 26 w 29"/>
                <a:gd name="T5" fmla="*/ 2 h 9"/>
                <a:gd name="T6" fmla="*/ 3 w 29"/>
                <a:gd name="T7" fmla="*/ 4 h 9"/>
                <a:gd name="T8" fmla="*/ 4 w 29"/>
                <a:gd name="T9" fmla="*/ 9 h 9"/>
              </a:gdLst>
              <a:ahLst/>
              <a:cxnLst>
                <a:cxn ang="0">
                  <a:pos x="T0" y="T1"/>
                </a:cxn>
                <a:cxn ang="0">
                  <a:pos x="T2" y="T3"/>
                </a:cxn>
                <a:cxn ang="0">
                  <a:pos x="T4" y="T5"/>
                </a:cxn>
                <a:cxn ang="0">
                  <a:pos x="T6" y="T7"/>
                </a:cxn>
                <a:cxn ang="0">
                  <a:pos x="T8" y="T9"/>
                </a:cxn>
              </a:cxnLst>
              <a:rect l="0" t="0" r="r" b="b"/>
              <a:pathLst>
                <a:path w="29" h="9">
                  <a:moveTo>
                    <a:pt x="4" y="9"/>
                  </a:moveTo>
                  <a:cubicBezTo>
                    <a:pt x="10" y="8"/>
                    <a:pt x="18" y="5"/>
                    <a:pt x="25" y="7"/>
                  </a:cubicBezTo>
                  <a:cubicBezTo>
                    <a:pt x="27" y="8"/>
                    <a:pt x="29" y="3"/>
                    <a:pt x="26" y="2"/>
                  </a:cubicBezTo>
                  <a:cubicBezTo>
                    <a:pt x="18" y="0"/>
                    <a:pt x="10" y="3"/>
                    <a:pt x="3" y="4"/>
                  </a:cubicBezTo>
                  <a:cubicBezTo>
                    <a:pt x="0" y="5"/>
                    <a:pt x="1" y="9"/>
                    <a:pt x="4"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84" name="Freeform 144"/>
            <p:cNvSpPr/>
            <p:nvPr/>
          </p:nvSpPr>
          <p:spPr bwMode="auto">
            <a:xfrm>
              <a:off x="5032" y="210"/>
              <a:ext cx="116" cy="21"/>
            </a:xfrm>
            <a:custGeom>
              <a:avLst/>
              <a:gdLst>
                <a:gd name="T0" fmla="*/ 3 w 33"/>
                <a:gd name="T1" fmla="*/ 5 h 7"/>
                <a:gd name="T2" fmla="*/ 31 w 33"/>
                <a:gd name="T3" fmla="*/ 5 h 7"/>
                <a:gd name="T4" fmla="*/ 31 w 33"/>
                <a:gd name="T5" fmla="*/ 0 h 7"/>
                <a:gd name="T6" fmla="*/ 4 w 33"/>
                <a:gd name="T7" fmla="*/ 0 h 7"/>
                <a:gd name="T8" fmla="*/ 3 w 33"/>
                <a:gd name="T9" fmla="*/ 5 h 7"/>
              </a:gdLst>
              <a:ahLst/>
              <a:cxnLst>
                <a:cxn ang="0">
                  <a:pos x="T0" y="T1"/>
                </a:cxn>
                <a:cxn ang="0">
                  <a:pos x="T2" y="T3"/>
                </a:cxn>
                <a:cxn ang="0">
                  <a:pos x="T4" y="T5"/>
                </a:cxn>
                <a:cxn ang="0">
                  <a:pos x="T6" y="T7"/>
                </a:cxn>
                <a:cxn ang="0">
                  <a:pos x="T8" y="T9"/>
                </a:cxn>
              </a:cxnLst>
              <a:rect l="0" t="0" r="r" b="b"/>
              <a:pathLst>
                <a:path w="33" h="7">
                  <a:moveTo>
                    <a:pt x="3" y="5"/>
                  </a:moveTo>
                  <a:cubicBezTo>
                    <a:pt x="12" y="7"/>
                    <a:pt x="21" y="6"/>
                    <a:pt x="31" y="5"/>
                  </a:cubicBezTo>
                  <a:cubicBezTo>
                    <a:pt x="33" y="4"/>
                    <a:pt x="33" y="0"/>
                    <a:pt x="31" y="0"/>
                  </a:cubicBezTo>
                  <a:cubicBezTo>
                    <a:pt x="22" y="1"/>
                    <a:pt x="13"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85" name="Freeform 145"/>
            <p:cNvSpPr/>
            <p:nvPr/>
          </p:nvSpPr>
          <p:spPr bwMode="auto">
            <a:xfrm>
              <a:off x="4894" y="201"/>
              <a:ext cx="106" cy="21"/>
            </a:xfrm>
            <a:custGeom>
              <a:avLst/>
              <a:gdLst>
                <a:gd name="T0" fmla="*/ 4 w 30"/>
                <a:gd name="T1" fmla="*/ 7 h 7"/>
                <a:gd name="T2" fmla="*/ 26 w 30"/>
                <a:gd name="T3" fmla="*/ 7 h 7"/>
                <a:gd name="T4" fmla="*/ 27 w 30"/>
                <a:gd name="T5" fmla="*/ 2 h 7"/>
                <a:gd name="T6" fmla="*/ 2 w 30"/>
                <a:gd name="T7" fmla="*/ 2 h 7"/>
                <a:gd name="T8" fmla="*/ 4 w 30"/>
                <a:gd name="T9" fmla="*/ 7 h 7"/>
              </a:gdLst>
              <a:ahLst/>
              <a:cxnLst>
                <a:cxn ang="0">
                  <a:pos x="T0" y="T1"/>
                </a:cxn>
                <a:cxn ang="0">
                  <a:pos x="T2" y="T3"/>
                </a:cxn>
                <a:cxn ang="0">
                  <a:pos x="T4" y="T5"/>
                </a:cxn>
                <a:cxn ang="0">
                  <a:pos x="T6" y="T7"/>
                </a:cxn>
                <a:cxn ang="0">
                  <a:pos x="T8" y="T9"/>
                </a:cxn>
              </a:cxnLst>
              <a:rect l="0" t="0" r="r" b="b"/>
              <a:pathLst>
                <a:path w="30" h="7">
                  <a:moveTo>
                    <a:pt x="4" y="7"/>
                  </a:moveTo>
                  <a:cubicBezTo>
                    <a:pt x="11" y="6"/>
                    <a:pt x="18" y="5"/>
                    <a:pt x="26" y="7"/>
                  </a:cubicBezTo>
                  <a:cubicBezTo>
                    <a:pt x="29" y="7"/>
                    <a:pt x="30" y="3"/>
                    <a:pt x="27" y="2"/>
                  </a:cubicBezTo>
                  <a:cubicBezTo>
                    <a:pt x="19" y="0"/>
                    <a:pt x="11" y="1"/>
                    <a:pt x="2"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86" name="Freeform 146"/>
            <p:cNvSpPr/>
            <p:nvPr/>
          </p:nvSpPr>
          <p:spPr bwMode="auto">
            <a:xfrm>
              <a:off x="4732" y="207"/>
              <a:ext cx="102" cy="27"/>
            </a:xfrm>
            <a:custGeom>
              <a:avLst/>
              <a:gdLst>
                <a:gd name="T0" fmla="*/ 3 w 29"/>
                <a:gd name="T1" fmla="*/ 6 h 9"/>
                <a:gd name="T2" fmla="*/ 26 w 29"/>
                <a:gd name="T3" fmla="*/ 6 h 9"/>
                <a:gd name="T4" fmla="*/ 26 w 29"/>
                <a:gd name="T5" fmla="*/ 1 h 9"/>
                <a:gd name="T6" fmla="*/ 4 w 29"/>
                <a:gd name="T7" fmla="*/ 1 h 9"/>
                <a:gd name="T8" fmla="*/ 3 w 29"/>
                <a:gd name="T9" fmla="*/ 6 h 9"/>
              </a:gdLst>
              <a:ahLst/>
              <a:cxnLst>
                <a:cxn ang="0">
                  <a:pos x="T0" y="T1"/>
                </a:cxn>
                <a:cxn ang="0">
                  <a:pos x="T2" y="T3"/>
                </a:cxn>
                <a:cxn ang="0">
                  <a:pos x="T4" y="T5"/>
                </a:cxn>
                <a:cxn ang="0">
                  <a:pos x="T6" y="T7"/>
                </a:cxn>
                <a:cxn ang="0">
                  <a:pos x="T8" y="T9"/>
                </a:cxn>
              </a:cxnLst>
              <a:rect l="0" t="0" r="r" b="b"/>
              <a:pathLst>
                <a:path w="29" h="9">
                  <a:moveTo>
                    <a:pt x="3" y="6"/>
                  </a:moveTo>
                  <a:cubicBezTo>
                    <a:pt x="11" y="9"/>
                    <a:pt x="18" y="6"/>
                    <a:pt x="26" y="6"/>
                  </a:cubicBezTo>
                  <a:cubicBezTo>
                    <a:pt x="29" y="6"/>
                    <a:pt x="29" y="1"/>
                    <a:pt x="26" y="1"/>
                  </a:cubicBezTo>
                  <a:cubicBezTo>
                    <a:pt x="19" y="1"/>
                    <a:pt x="11" y="4"/>
                    <a:pt x="4" y="1"/>
                  </a:cubicBezTo>
                  <a:cubicBezTo>
                    <a:pt x="2"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87" name="Freeform 147"/>
            <p:cNvSpPr/>
            <p:nvPr/>
          </p:nvSpPr>
          <p:spPr bwMode="auto">
            <a:xfrm>
              <a:off x="4608" y="210"/>
              <a:ext cx="81" cy="15"/>
            </a:xfrm>
            <a:custGeom>
              <a:avLst/>
              <a:gdLst>
                <a:gd name="T0" fmla="*/ 3 w 23"/>
                <a:gd name="T1" fmla="*/ 5 h 5"/>
                <a:gd name="T2" fmla="*/ 20 w 23"/>
                <a:gd name="T3" fmla="*/ 5 h 5"/>
                <a:gd name="T4" fmla="*/ 20 w 23"/>
                <a:gd name="T5" fmla="*/ 0 h 5"/>
                <a:gd name="T6" fmla="*/ 3 w 23"/>
                <a:gd name="T7" fmla="*/ 0 h 5"/>
                <a:gd name="T8" fmla="*/ 3 w 23"/>
                <a:gd name="T9" fmla="*/ 5 h 5"/>
              </a:gdLst>
              <a:ahLst/>
              <a:cxnLst>
                <a:cxn ang="0">
                  <a:pos x="T0" y="T1"/>
                </a:cxn>
                <a:cxn ang="0">
                  <a:pos x="T2" y="T3"/>
                </a:cxn>
                <a:cxn ang="0">
                  <a:pos x="T4" y="T5"/>
                </a:cxn>
                <a:cxn ang="0">
                  <a:pos x="T6" y="T7"/>
                </a:cxn>
                <a:cxn ang="0">
                  <a:pos x="T8" y="T9"/>
                </a:cxn>
              </a:cxnLst>
              <a:rect l="0" t="0" r="r" b="b"/>
              <a:pathLst>
                <a:path w="23" h="5">
                  <a:moveTo>
                    <a:pt x="3" y="5"/>
                  </a:moveTo>
                  <a:cubicBezTo>
                    <a:pt x="20" y="5"/>
                    <a:pt x="20" y="5"/>
                    <a:pt x="20" y="5"/>
                  </a:cubicBezTo>
                  <a:cubicBezTo>
                    <a:pt x="23" y="5"/>
                    <a:pt x="23" y="0"/>
                    <a:pt x="20"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88" name="Freeform 148"/>
            <p:cNvSpPr/>
            <p:nvPr/>
          </p:nvSpPr>
          <p:spPr bwMode="auto">
            <a:xfrm>
              <a:off x="4439" y="201"/>
              <a:ext cx="88" cy="24"/>
            </a:xfrm>
            <a:custGeom>
              <a:avLst/>
              <a:gdLst>
                <a:gd name="T0" fmla="*/ 3 w 25"/>
                <a:gd name="T1" fmla="*/ 6 h 8"/>
                <a:gd name="T2" fmla="*/ 23 w 25"/>
                <a:gd name="T3" fmla="*/ 5 h 8"/>
                <a:gd name="T4" fmla="*/ 20 w 25"/>
                <a:gd name="T5" fmla="*/ 1 h 8"/>
                <a:gd name="T6" fmla="*/ 4 w 25"/>
                <a:gd name="T7" fmla="*/ 1 h 8"/>
                <a:gd name="T8" fmla="*/ 3 w 25"/>
                <a:gd name="T9" fmla="*/ 6 h 8"/>
              </a:gdLst>
              <a:ahLst/>
              <a:cxnLst>
                <a:cxn ang="0">
                  <a:pos x="T0" y="T1"/>
                </a:cxn>
                <a:cxn ang="0">
                  <a:pos x="T2" y="T3"/>
                </a:cxn>
                <a:cxn ang="0">
                  <a:pos x="T4" y="T5"/>
                </a:cxn>
                <a:cxn ang="0">
                  <a:pos x="T6" y="T7"/>
                </a:cxn>
                <a:cxn ang="0">
                  <a:pos x="T8" y="T9"/>
                </a:cxn>
              </a:cxnLst>
              <a:rect l="0" t="0" r="r" b="b"/>
              <a:pathLst>
                <a:path w="25" h="8">
                  <a:moveTo>
                    <a:pt x="3" y="6"/>
                  </a:moveTo>
                  <a:cubicBezTo>
                    <a:pt x="9" y="7"/>
                    <a:pt x="16" y="8"/>
                    <a:pt x="23" y="5"/>
                  </a:cubicBezTo>
                  <a:cubicBezTo>
                    <a:pt x="25" y="4"/>
                    <a:pt x="23" y="0"/>
                    <a:pt x="20" y="1"/>
                  </a:cubicBezTo>
                  <a:cubicBezTo>
                    <a:pt x="15" y="4"/>
                    <a:pt x="9" y="2"/>
                    <a:pt x="4" y="1"/>
                  </a:cubicBezTo>
                  <a:cubicBezTo>
                    <a:pt x="1"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89" name="Freeform 149"/>
            <p:cNvSpPr/>
            <p:nvPr/>
          </p:nvSpPr>
          <p:spPr bwMode="auto">
            <a:xfrm>
              <a:off x="4273" y="204"/>
              <a:ext cx="110" cy="18"/>
            </a:xfrm>
            <a:custGeom>
              <a:avLst/>
              <a:gdLst>
                <a:gd name="T0" fmla="*/ 3 w 31"/>
                <a:gd name="T1" fmla="*/ 6 h 6"/>
                <a:gd name="T2" fmla="*/ 28 w 31"/>
                <a:gd name="T3" fmla="*/ 5 h 6"/>
                <a:gd name="T4" fmla="*/ 28 w 31"/>
                <a:gd name="T5" fmla="*/ 0 h 6"/>
                <a:gd name="T6" fmla="*/ 3 w 31"/>
                <a:gd name="T7" fmla="*/ 1 h 6"/>
                <a:gd name="T8" fmla="*/ 3 w 31"/>
                <a:gd name="T9" fmla="*/ 6 h 6"/>
              </a:gdLst>
              <a:ahLst/>
              <a:cxnLst>
                <a:cxn ang="0">
                  <a:pos x="T0" y="T1"/>
                </a:cxn>
                <a:cxn ang="0">
                  <a:pos x="T2" y="T3"/>
                </a:cxn>
                <a:cxn ang="0">
                  <a:pos x="T4" y="T5"/>
                </a:cxn>
                <a:cxn ang="0">
                  <a:pos x="T6" y="T7"/>
                </a:cxn>
                <a:cxn ang="0">
                  <a:pos x="T8" y="T9"/>
                </a:cxn>
              </a:cxnLst>
              <a:rect l="0" t="0" r="r" b="b"/>
              <a:pathLst>
                <a:path w="31" h="6">
                  <a:moveTo>
                    <a:pt x="3" y="6"/>
                  </a:moveTo>
                  <a:cubicBezTo>
                    <a:pt x="11" y="6"/>
                    <a:pt x="20" y="6"/>
                    <a:pt x="28" y="5"/>
                  </a:cubicBezTo>
                  <a:cubicBezTo>
                    <a:pt x="31" y="4"/>
                    <a:pt x="31" y="0"/>
                    <a:pt x="28" y="0"/>
                  </a:cubicBezTo>
                  <a:cubicBezTo>
                    <a:pt x="20" y="1"/>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90" name="Freeform 150"/>
            <p:cNvSpPr/>
            <p:nvPr/>
          </p:nvSpPr>
          <p:spPr bwMode="auto">
            <a:xfrm>
              <a:off x="4150" y="201"/>
              <a:ext cx="99" cy="24"/>
            </a:xfrm>
            <a:custGeom>
              <a:avLst/>
              <a:gdLst>
                <a:gd name="T0" fmla="*/ 4 w 28"/>
                <a:gd name="T1" fmla="*/ 8 h 8"/>
                <a:gd name="T2" fmla="*/ 24 w 28"/>
                <a:gd name="T3" fmla="*/ 7 h 8"/>
                <a:gd name="T4" fmla="*/ 25 w 28"/>
                <a:gd name="T5" fmla="*/ 2 h 8"/>
                <a:gd name="T6" fmla="*/ 3 w 28"/>
                <a:gd name="T7" fmla="*/ 3 h 8"/>
                <a:gd name="T8" fmla="*/ 4 w 28"/>
                <a:gd name="T9" fmla="*/ 8 h 8"/>
              </a:gdLst>
              <a:ahLst/>
              <a:cxnLst>
                <a:cxn ang="0">
                  <a:pos x="T0" y="T1"/>
                </a:cxn>
                <a:cxn ang="0">
                  <a:pos x="T2" y="T3"/>
                </a:cxn>
                <a:cxn ang="0">
                  <a:pos x="T4" y="T5"/>
                </a:cxn>
                <a:cxn ang="0">
                  <a:pos x="T6" y="T7"/>
                </a:cxn>
                <a:cxn ang="0">
                  <a:pos x="T8" y="T9"/>
                </a:cxn>
              </a:cxnLst>
              <a:rect l="0" t="0" r="r" b="b"/>
              <a:pathLst>
                <a:path w="28" h="8">
                  <a:moveTo>
                    <a:pt x="4" y="8"/>
                  </a:moveTo>
                  <a:cubicBezTo>
                    <a:pt x="10" y="7"/>
                    <a:pt x="17" y="5"/>
                    <a:pt x="24" y="7"/>
                  </a:cubicBezTo>
                  <a:cubicBezTo>
                    <a:pt x="27" y="7"/>
                    <a:pt x="28" y="3"/>
                    <a:pt x="25" y="2"/>
                  </a:cubicBezTo>
                  <a:cubicBezTo>
                    <a:pt x="18" y="0"/>
                    <a:pt x="10" y="2"/>
                    <a:pt x="3" y="3"/>
                  </a:cubicBezTo>
                  <a:cubicBezTo>
                    <a:pt x="0" y="4"/>
                    <a:pt x="1" y="8"/>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91" name="Freeform 151"/>
            <p:cNvSpPr/>
            <p:nvPr/>
          </p:nvSpPr>
          <p:spPr bwMode="auto">
            <a:xfrm>
              <a:off x="4016" y="207"/>
              <a:ext cx="102" cy="24"/>
            </a:xfrm>
            <a:custGeom>
              <a:avLst/>
              <a:gdLst>
                <a:gd name="T0" fmla="*/ 3 w 29"/>
                <a:gd name="T1" fmla="*/ 5 h 8"/>
                <a:gd name="T2" fmla="*/ 25 w 29"/>
                <a:gd name="T3" fmla="*/ 7 h 8"/>
                <a:gd name="T4" fmla="*/ 26 w 29"/>
                <a:gd name="T5" fmla="*/ 2 h 8"/>
                <a:gd name="T6" fmla="*/ 3 w 29"/>
                <a:gd name="T7" fmla="*/ 0 h 8"/>
                <a:gd name="T8" fmla="*/ 3 w 29"/>
                <a:gd name="T9" fmla="*/ 5 h 8"/>
              </a:gdLst>
              <a:ahLst/>
              <a:cxnLst>
                <a:cxn ang="0">
                  <a:pos x="T0" y="T1"/>
                </a:cxn>
                <a:cxn ang="0">
                  <a:pos x="T2" y="T3"/>
                </a:cxn>
                <a:cxn ang="0">
                  <a:pos x="T4" y="T5"/>
                </a:cxn>
                <a:cxn ang="0">
                  <a:pos x="T6" y="T7"/>
                </a:cxn>
                <a:cxn ang="0">
                  <a:pos x="T8" y="T9"/>
                </a:cxn>
              </a:cxnLst>
              <a:rect l="0" t="0" r="r" b="b"/>
              <a:pathLst>
                <a:path w="29" h="8">
                  <a:moveTo>
                    <a:pt x="3" y="5"/>
                  </a:moveTo>
                  <a:cubicBezTo>
                    <a:pt x="10" y="5"/>
                    <a:pt x="18" y="5"/>
                    <a:pt x="25" y="7"/>
                  </a:cubicBezTo>
                  <a:cubicBezTo>
                    <a:pt x="28" y="8"/>
                    <a:pt x="29" y="3"/>
                    <a:pt x="26" y="2"/>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92" name="Freeform 152"/>
            <p:cNvSpPr/>
            <p:nvPr/>
          </p:nvSpPr>
          <p:spPr bwMode="auto">
            <a:xfrm>
              <a:off x="3878" y="213"/>
              <a:ext cx="106"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93" name="Freeform 153"/>
            <p:cNvSpPr/>
            <p:nvPr/>
          </p:nvSpPr>
          <p:spPr bwMode="auto">
            <a:xfrm>
              <a:off x="3751" y="207"/>
              <a:ext cx="85" cy="18"/>
            </a:xfrm>
            <a:custGeom>
              <a:avLst/>
              <a:gdLst>
                <a:gd name="T0" fmla="*/ 3 w 24"/>
                <a:gd name="T1" fmla="*/ 5 h 6"/>
                <a:gd name="T2" fmla="*/ 21 w 24"/>
                <a:gd name="T3" fmla="*/ 6 h 6"/>
                <a:gd name="T4" fmla="*/ 21 w 24"/>
                <a:gd name="T5" fmla="*/ 1 h 6"/>
                <a:gd name="T6" fmla="*/ 4 w 24"/>
                <a:gd name="T7" fmla="*/ 0 h 6"/>
                <a:gd name="T8" fmla="*/ 3 w 24"/>
                <a:gd name="T9" fmla="*/ 5 h 6"/>
              </a:gdLst>
              <a:ahLst/>
              <a:cxnLst>
                <a:cxn ang="0">
                  <a:pos x="T0" y="T1"/>
                </a:cxn>
                <a:cxn ang="0">
                  <a:pos x="T2" y="T3"/>
                </a:cxn>
                <a:cxn ang="0">
                  <a:pos x="T4" y="T5"/>
                </a:cxn>
                <a:cxn ang="0">
                  <a:pos x="T6" y="T7"/>
                </a:cxn>
                <a:cxn ang="0">
                  <a:pos x="T8" y="T9"/>
                </a:cxn>
              </a:cxnLst>
              <a:rect l="0" t="0" r="r" b="b"/>
              <a:pathLst>
                <a:path w="24" h="6">
                  <a:moveTo>
                    <a:pt x="3" y="5"/>
                  </a:moveTo>
                  <a:cubicBezTo>
                    <a:pt x="9" y="6"/>
                    <a:pt x="15" y="6"/>
                    <a:pt x="21" y="6"/>
                  </a:cubicBezTo>
                  <a:cubicBezTo>
                    <a:pt x="24" y="6"/>
                    <a:pt x="24" y="1"/>
                    <a:pt x="21" y="1"/>
                  </a:cubicBezTo>
                  <a:cubicBezTo>
                    <a:pt x="16" y="1"/>
                    <a:pt x="10"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94" name="Freeform 154"/>
            <p:cNvSpPr/>
            <p:nvPr/>
          </p:nvSpPr>
          <p:spPr bwMode="auto">
            <a:xfrm>
              <a:off x="3596" y="207"/>
              <a:ext cx="109" cy="24"/>
            </a:xfrm>
            <a:custGeom>
              <a:avLst/>
              <a:gdLst>
                <a:gd name="T0" fmla="*/ 3 w 31"/>
                <a:gd name="T1" fmla="*/ 7 h 8"/>
                <a:gd name="T2" fmla="*/ 28 w 31"/>
                <a:gd name="T3" fmla="*/ 6 h 8"/>
                <a:gd name="T4" fmla="*/ 27 w 31"/>
                <a:gd name="T5" fmla="*/ 1 h 8"/>
                <a:gd name="T6" fmla="*/ 3 w 31"/>
                <a:gd name="T7" fmla="*/ 2 h 8"/>
                <a:gd name="T8" fmla="*/ 3 w 31"/>
                <a:gd name="T9" fmla="*/ 7 h 8"/>
              </a:gdLst>
              <a:ahLst/>
              <a:cxnLst>
                <a:cxn ang="0">
                  <a:pos x="T0" y="T1"/>
                </a:cxn>
                <a:cxn ang="0">
                  <a:pos x="T2" y="T3"/>
                </a:cxn>
                <a:cxn ang="0">
                  <a:pos x="T4" y="T5"/>
                </a:cxn>
                <a:cxn ang="0">
                  <a:pos x="T6" y="T7"/>
                </a:cxn>
                <a:cxn ang="0">
                  <a:pos x="T8" y="T9"/>
                </a:cxn>
              </a:cxnLst>
              <a:rect l="0" t="0" r="r" b="b"/>
              <a:pathLst>
                <a:path w="31" h="8">
                  <a:moveTo>
                    <a:pt x="3" y="7"/>
                  </a:moveTo>
                  <a:cubicBezTo>
                    <a:pt x="11" y="7"/>
                    <a:pt x="20" y="8"/>
                    <a:pt x="28" y="6"/>
                  </a:cubicBezTo>
                  <a:cubicBezTo>
                    <a:pt x="31" y="5"/>
                    <a:pt x="30" y="0"/>
                    <a:pt x="27" y="1"/>
                  </a:cubicBezTo>
                  <a:cubicBezTo>
                    <a:pt x="19" y="4"/>
                    <a:pt x="11"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95" name="Freeform 155"/>
            <p:cNvSpPr/>
            <p:nvPr/>
          </p:nvSpPr>
          <p:spPr bwMode="auto">
            <a:xfrm>
              <a:off x="3455" y="216"/>
              <a:ext cx="99" cy="18"/>
            </a:xfrm>
            <a:custGeom>
              <a:avLst/>
              <a:gdLst>
                <a:gd name="T0" fmla="*/ 4 w 28"/>
                <a:gd name="T1" fmla="*/ 6 h 6"/>
                <a:gd name="T2" fmla="*/ 25 w 28"/>
                <a:gd name="T3" fmla="*/ 5 h 6"/>
                <a:gd name="T4" fmla="*/ 25 w 28"/>
                <a:gd name="T5" fmla="*/ 0 h 6"/>
                <a:gd name="T6" fmla="*/ 2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2" y="1"/>
                  </a:cubicBezTo>
                  <a:cubicBezTo>
                    <a:pt x="0" y="2"/>
                    <a:pt x="1"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96" name="Freeform 156"/>
            <p:cNvSpPr/>
            <p:nvPr/>
          </p:nvSpPr>
          <p:spPr bwMode="auto">
            <a:xfrm>
              <a:off x="3300" y="204"/>
              <a:ext cx="109" cy="21"/>
            </a:xfrm>
            <a:custGeom>
              <a:avLst/>
              <a:gdLst>
                <a:gd name="T0" fmla="*/ 3 w 31"/>
                <a:gd name="T1" fmla="*/ 5 h 7"/>
                <a:gd name="T2" fmla="*/ 28 w 31"/>
                <a:gd name="T3" fmla="*/ 5 h 7"/>
                <a:gd name="T4" fmla="*/ 28 w 31"/>
                <a:gd name="T5" fmla="*/ 0 h 7"/>
                <a:gd name="T6" fmla="*/ 4 w 31"/>
                <a:gd name="T7" fmla="*/ 0 h 7"/>
                <a:gd name="T8" fmla="*/ 3 w 31"/>
                <a:gd name="T9" fmla="*/ 5 h 7"/>
              </a:gdLst>
              <a:ahLst/>
              <a:cxnLst>
                <a:cxn ang="0">
                  <a:pos x="T0" y="T1"/>
                </a:cxn>
                <a:cxn ang="0">
                  <a:pos x="T2" y="T3"/>
                </a:cxn>
                <a:cxn ang="0">
                  <a:pos x="T4" y="T5"/>
                </a:cxn>
                <a:cxn ang="0">
                  <a:pos x="T6" y="T7"/>
                </a:cxn>
                <a:cxn ang="0">
                  <a:pos x="T8" y="T9"/>
                </a:cxn>
              </a:cxnLst>
              <a:rect l="0" t="0" r="r" b="b"/>
              <a:pathLst>
                <a:path w="31" h="7">
                  <a:moveTo>
                    <a:pt x="3" y="5"/>
                  </a:moveTo>
                  <a:cubicBezTo>
                    <a:pt x="11" y="7"/>
                    <a:pt x="20" y="5"/>
                    <a:pt x="28" y="5"/>
                  </a:cubicBezTo>
                  <a:cubicBezTo>
                    <a:pt x="31" y="5"/>
                    <a:pt x="31" y="0"/>
                    <a:pt x="28" y="0"/>
                  </a:cubicBezTo>
                  <a:cubicBezTo>
                    <a:pt x="20" y="0"/>
                    <a:pt x="12" y="2"/>
                    <a:pt x="4" y="0"/>
                  </a:cubicBezTo>
                  <a:cubicBezTo>
                    <a:pt x="2"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97" name="Freeform 157"/>
            <p:cNvSpPr/>
            <p:nvPr/>
          </p:nvSpPr>
          <p:spPr bwMode="auto">
            <a:xfrm>
              <a:off x="3155" y="207"/>
              <a:ext cx="95" cy="21"/>
            </a:xfrm>
            <a:custGeom>
              <a:avLst/>
              <a:gdLst>
                <a:gd name="T0" fmla="*/ 4 w 27"/>
                <a:gd name="T1" fmla="*/ 7 h 7"/>
                <a:gd name="T2" fmla="*/ 23 w 27"/>
                <a:gd name="T3" fmla="*/ 6 h 7"/>
                <a:gd name="T4" fmla="*/ 24 w 27"/>
                <a:gd name="T5" fmla="*/ 1 h 7"/>
                <a:gd name="T6" fmla="*/ 3 w 27"/>
                <a:gd name="T7" fmla="*/ 2 h 7"/>
                <a:gd name="T8" fmla="*/ 4 w 27"/>
                <a:gd name="T9" fmla="*/ 7 h 7"/>
              </a:gdLst>
              <a:ahLst/>
              <a:cxnLst>
                <a:cxn ang="0">
                  <a:pos x="T0" y="T1"/>
                </a:cxn>
                <a:cxn ang="0">
                  <a:pos x="T2" y="T3"/>
                </a:cxn>
                <a:cxn ang="0">
                  <a:pos x="T4" y="T5"/>
                </a:cxn>
                <a:cxn ang="0">
                  <a:pos x="T6" y="T7"/>
                </a:cxn>
                <a:cxn ang="0">
                  <a:pos x="T8" y="T9"/>
                </a:cxn>
              </a:cxnLst>
              <a:rect l="0" t="0" r="r" b="b"/>
              <a:pathLst>
                <a:path w="27" h="7">
                  <a:moveTo>
                    <a:pt x="4" y="7"/>
                  </a:moveTo>
                  <a:cubicBezTo>
                    <a:pt x="10" y="6"/>
                    <a:pt x="17" y="4"/>
                    <a:pt x="23" y="6"/>
                  </a:cubicBezTo>
                  <a:cubicBezTo>
                    <a:pt x="26" y="6"/>
                    <a:pt x="27" y="2"/>
                    <a:pt x="24" y="1"/>
                  </a:cubicBezTo>
                  <a:cubicBezTo>
                    <a:pt x="17" y="0"/>
                    <a:pt x="10"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98" name="Freeform 158"/>
            <p:cNvSpPr/>
            <p:nvPr/>
          </p:nvSpPr>
          <p:spPr bwMode="auto">
            <a:xfrm>
              <a:off x="2982" y="204"/>
              <a:ext cx="120" cy="30"/>
            </a:xfrm>
            <a:custGeom>
              <a:avLst/>
              <a:gdLst>
                <a:gd name="T0" fmla="*/ 3 w 34"/>
                <a:gd name="T1" fmla="*/ 9 h 10"/>
                <a:gd name="T2" fmla="*/ 16 w 34"/>
                <a:gd name="T3" fmla="*/ 8 h 10"/>
                <a:gd name="T4" fmla="*/ 29 w 34"/>
                <a:gd name="T5" fmla="*/ 9 h 10"/>
                <a:gd name="T6" fmla="*/ 32 w 34"/>
                <a:gd name="T7" fmla="*/ 5 h 10"/>
                <a:gd name="T8" fmla="*/ 3 w 34"/>
                <a:gd name="T9" fmla="*/ 4 h 10"/>
                <a:gd name="T10" fmla="*/ 3 w 34"/>
                <a:gd name="T11" fmla="*/ 9 h 10"/>
              </a:gdLst>
              <a:ahLst/>
              <a:cxnLst>
                <a:cxn ang="0">
                  <a:pos x="T0" y="T1"/>
                </a:cxn>
                <a:cxn ang="0">
                  <a:pos x="T2" y="T3"/>
                </a:cxn>
                <a:cxn ang="0">
                  <a:pos x="T4" y="T5"/>
                </a:cxn>
                <a:cxn ang="0">
                  <a:pos x="T6" y="T7"/>
                </a:cxn>
                <a:cxn ang="0">
                  <a:pos x="T8" y="T9"/>
                </a:cxn>
                <a:cxn ang="0">
                  <a:pos x="T10" y="T11"/>
                </a:cxn>
              </a:cxnLst>
              <a:rect l="0" t="0" r="r" b="b"/>
              <a:pathLst>
                <a:path w="34" h="10">
                  <a:moveTo>
                    <a:pt x="3" y="9"/>
                  </a:moveTo>
                  <a:cubicBezTo>
                    <a:pt x="8" y="9"/>
                    <a:pt x="12" y="8"/>
                    <a:pt x="16" y="8"/>
                  </a:cubicBezTo>
                  <a:cubicBezTo>
                    <a:pt x="21" y="7"/>
                    <a:pt x="26" y="7"/>
                    <a:pt x="29" y="9"/>
                  </a:cubicBezTo>
                  <a:cubicBezTo>
                    <a:pt x="32" y="10"/>
                    <a:pt x="34" y="6"/>
                    <a:pt x="32" y="5"/>
                  </a:cubicBezTo>
                  <a:cubicBezTo>
                    <a:pt x="23" y="0"/>
                    <a:pt x="12"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599" name="Freeform 159"/>
            <p:cNvSpPr/>
            <p:nvPr/>
          </p:nvSpPr>
          <p:spPr bwMode="auto">
            <a:xfrm>
              <a:off x="2841" y="213"/>
              <a:ext cx="106" cy="24"/>
            </a:xfrm>
            <a:custGeom>
              <a:avLst/>
              <a:gdLst>
                <a:gd name="T0" fmla="*/ 2 w 30"/>
                <a:gd name="T1" fmla="*/ 6 h 8"/>
                <a:gd name="T2" fmla="*/ 27 w 30"/>
                <a:gd name="T3" fmla="*/ 5 h 8"/>
                <a:gd name="T4" fmla="*/ 26 w 30"/>
                <a:gd name="T5" fmla="*/ 0 h 8"/>
                <a:gd name="T6" fmla="*/ 4 w 30"/>
                <a:gd name="T7" fmla="*/ 1 h 8"/>
                <a:gd name="T8" fmla="*/ 2 w 30"/>
                <a:gd name="T9" fmla="*/ 6 h 8"/>
              </a:gdLst>
              <a:ahLst/>
              <a:cxnLst>
                <a:cxn ang="0">
                  <a:pos x="T0" y="T1"/>
                </a:cxn>
                <a:cxn ang="0">
                  <a:pos x="T2" y="T3"/>
                </a:cxn>
                <a:cxn ang="0">
                  <a:pos x="T4" y="T5"/>
                </a:cxn>
                <a:cxn ang="0">
                  <a:pos x="T6" y="T7"/>
                </a:cxn>
                <a:cxn ang="0">
                  <a:pos x="T8" y="T9"/>
                </a:cxn>
              </a:cxnLst>
              <a:rect l="0" t="0" r="r" b="b"/>
              <a:pathLst>
                <a:path w="30" h="8">
                  <a:moveTo>
                    <a:pt x="2" y="6"/>
                  </a:moveTo>
                  <a:cubicBezTo>
                    <a:pt x="11" y="8"/>
                    <a:pt x="19" y="6"/>
                    <a:pt x="27" y="5"/>
                  </a:cubicBezTo>
                  <a:cubicBezTo>
                    <a:pt x="30" y="4"/>
                    <a:pt x="29" y="0"/>
                    <a:pt x="26" y="0"/>
                  </a:cubicBezTo>
                  <a:cubicBezTo>
                    <a:pt x="18" y="1"/>
                    <a:pt x="11" y="3"/>
                    <a:pt x="4" y="1"/>
                  </a:cubicBezTo>
                  <a:cubicBezTo>
                    <a:pt x="1" y="1"/>
                    <a:pt x="0" y="5"/>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600" name="Freeform 160"/>
            <p:cNvSpPr/>
            <p:nvPr/>
          </p:nvSpPr>
          <p:spPr bwMode="auto">
            <a:xfrm>
              <a:off x="2686" y="210"/>
              <a:ext cx="85" cy="18"/>
            </a:xfrm>
            <a:custGeom>
              <a:avLst/>
              <a:gdLst>
                <a:gd name="T0" fmla="*/ 3 w 24"/>
                <a:gd name="T1" fmla="*/ 6 h 6"/>
                <a:gd name="T2" fmla="*/ 20 w 24"/>
                <a:gd name="T3" fmla="*/ 6 h 6"/>
                <a:gd name="T4" fmla="*/ 21 w 24"/>
                <a:gd name="T5" fmla="*/ 1 h 6"/>
                <a:gd name="T6" fmla="*/ 3 w 24"/>
                <a:gd name="T7" fmla="*/ 1 h 6"/>
                <a:gd name="T8" fmla="*/ 3 w 24"/>
                <a:gd name="T9" fmla="*/ 6 h 6"/>
              </a:gdLst>
              <a:ahLst/>
              <a:cxnLst>
                <a:cxn ang="0">
                  <a:pos x="T0" y="T1"/>
                </a:cxn>
                <a:cxn ang="0">
                  <a:pos x="T2" y="T3"/>
                </a:cxn>
                <a:cxn ang="0">
                  <a:pos x="T4" y="T5"/>
                </a:cxn>
                <a:cxn ang="0">
                  <a:pos x="T6" y="T7"/>
                </a:cxn>
                <a:cxn ang="0">
                  <a:pos x="T8" y="T9"/>
                </a:cxn>
              </a:cxnLst>
              <a:rect l="0" t="0" r="r" b="b"/>
              <a:pathLst>
                <a:path w="24" h="6">
                  <a:moveTo>
                    <a:pt x="3" y="6"/>
                  </a:moveTo>
                  <a:cubicBezTo>
                    <a:pt x="9" y="6"/>
                    <a:pt x="14" y="5"/>
                    <a:pt x="20" y="6"/>
                  </a:cubicBezTo>
                  <a:cubicBezTo>
                    <a:pt x="23" y="6"/>
                    <a:pt x="24" y="2"/>
                    <a:pt x="21" y="1"/>
                  </a:cubicBezTo>
                  <a:cubicBezTo>
                    <a:pt x="15" y="0"/>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601" name="Freeform 161"/>
            <p:cNvSpPr/>
            <p:nvPr/>
          </p:nvSpPr>
          <p:spPr bwMode="auto">
            <a:xfrm>
              <a:off x="2531" y="210"/>
              <a:ext cx="95" cy="18"/>
            </a:xfrm>
            <a:custGeom>
              <a:avLst/>
              <a:gdLst>
                <a:gd name="T0" fmla="*/ 3 w 27"/>
                <a:gd name="T1" fmla="*/ 5 h 6"/>
                <a:gd name="T2" fmla="*/ 24 w 27"/>
                <a:gd name="T3" fmla="*/ 6 h 6"/>
                <a:gd name="T4" fmla="*/ 24 w 27"/>
                <a:gd name="T5" fmla="*/ 1 h 6"/>
                <a:gd name="T6" fmla="*/ 4 w 27"/>
                <a:gd name="T7" fmla="*/ 0 h 6"/>
                <a:gd name="T8" fmla="*/ 3 w 27"/>
                <a:gd name="T9" fmla="*/ 5 h 6"/>
              </a:gdLst>
              <a:ahLst/>
              <a:cxnLst>
                <a:cxn ang="0">
                  <a:pos x="T0" y="T1"/>
                </a:cxn>
                <a:cxn ang="0">
                  <a:pos x="T2" y="T3"/>
                </a:cxn>
                <a:cxn ang="0">
                  <a:pos x="T4" y="T5"/>
                </a:cxn>
                <a:cxn ang="0">
                  <a:pos x="T6" y="T7"/>
                </a:cxn>
                <a:cxn ang="0">
                  <a:pos x="T8" y="T9"/>
                </a:cxn>
              </a:cxnLst>
              <a:rect l="0" t="0" r="r" b="b"/>
              <a:pathLst>
                <a:path w="27" h="6">
                  <a:moveTo>
                    <a:pt x="3" y="5"/>
                  </a:moveTo>
                  <a:cubicBezTo>
                    <a:pt x="10" y="6"/>
                    <a:pt x="17" y="6"/>
                    <a:pt x="24" y="6"/>
                  </a:cubicBezTo>
                  <a:cubicBezTo>
                    <a:pt x="27" y="6"/>
                    <a:pt x="27" y="1"/>
                    <a:pt x="24" y="1"/>
                  </a:cubicBezTo>
                  <a:cubicBezTo>
                    <a:pt x="17" y="1"/>
                    <a:pt x="11"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602" name="Freeform 162"/>
            <p:cNvSpPr/>
            <p:nvPr/>
          </p:nvSpPr>
          <p:spPr bwMode="auto">
            <a:xfrm>
              <a:off x="2393" y="213"/>
              <a:ext cx="102" cy="18"/>
            </a:xfrm>
            <a:custGeom>
              <a:avLst/>
              <a:gdLst>
                <a:gd name="T0" fmla="*/ 2 w 29"/>
                <a:gd name="T1" fmla="*/ 6 h 6"/>
                <a:gd name="T2" fmla="*/ 26 w 29"/>
                <a:gd name="T3" fmla="*/ 5 h 6"/>
                <a:gd name="T4" fmla="*/ 26 w 29"/>
                <a:gd name="T5" fmla="*/ 0 h 6"/>
                <a:gd name="T6" fmla="*/ 2 w 29"/>
                <a:gd name="T7" fmla="*/ 1 h 6"/>
                <a:gd name="T8" fmla="*/ 2 w 29"/>
                <a:gd name="T9" fmla="*/ 6 h 6"/>
              </a:gdLst>
              <a:ahLst/>
              <a:cxnLst>
                <a:cxn ang="0">
                  <a:pos x="T0" y="T1"/>
                </a:cxn>
                <a:cxn ang="0">
                  <a:pos x="T2" y="T3"/>
                </a:cxn>
                <a:cxn ang="0">
                  <a:pos x="T4" y="T5"/>
                </a:cxn>
                <a:cxn ang="0">
                  <a:pos x="T6" y="T7"/>
                </a:cxn>
                <a:cxn ang="0">
                  <a:pos x="T8" y="T9"/>
                </a:cxn>
              </a:cxnLst>
              <a:rect l="0" t="0" r="r" b="b"/>
              <a:pathLst>
                <a:path w="29" h="6">
                  <a:moveTo>
                    <a:pt x="2" y="6"/>
                  </a:moveTo>
                  <a:cubicBezTo>
                    <a:pt x="10" y="5"/>
                    <a:pt x="18" y="5"/>
                    <a:pt x="26" y="5"/>
                  </a:cubicBezTo>
                  <a:cubicBezTo>
                    <a:pt x="29" y="5"/>
                    <a:pt x="29" y="0"/>
                    <a:pt x="26" y="0"/>
                  </a:cubicBezTo>
                  <a:cubicBezTo>
                    <a:pt x="18" y="0"/>
                    <a:pt x="10" y="0"/>
                    <a:pt x="2" y="1"/>
                  </a:cubicBezTo>
                  <a:cubicBezTo>
                    <a:pt x="0" y="2"/>
                    <a:pt x="0" y="6"/>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603" name="Freeform 163"/>
            <p:cNvSpPr/>
            <p:nvPr/>
          </p:nvSpPr>
          <p:spPr bwMode="auto">
            <a:xfrm>
              <a:off x="2231" y="216"/>
              <a:ext cx="116" cy="18"/>
            </a:xfrm>
            <a:custGeom>
              <a:avLst/>
              <a:gdLst>
                <a:gd name="T0" fmla="*/ 3 w 33"/>
                <a:gd name="T1" fmla="*/ 5 h 6"/>
                <a:gd name="T2" fmla="*/ 29 w 33"/>
                <a:gd name="T3" fmla="*/ 6 h 6"/>
                <a:gd name="T4" fmla="*/ 30 w 33"/>
                <a:gd name="T5" fmla="*/ 6 h 6"/>
                <a:gd name="T6" fmla="*/ 30 w 33"/>
                <a:gd name="T7" fmla="*/ 6 h 6"/>
                <a:gd name="T8" fmla="*/ 30 w 33"/>
                <a:gd name="T9" fmla="*/ 1 h 6"/>
                <a:gd name="T10" fmla="*/ 4 w 33"/>
                <a:gd name="T11" fmla="*/ 0 h 6"/>
                <a:gd name="T12" fmla="*/ 3 w 3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3" h="6">
                  <a:moveTo>
                    <a:pt x="3" y="5"/>
                  </a:moveTo>
                  <a:cubicBezTo>
                    <a:pt x="11" y="6"/>
                    <a:pt x="21" y="5"/>
                    <a:pt x="29" y="6"/>
                  </a:cubicBezTo>
                  <a:cubicBezTo>
                    <a:pt x="30" y="6"/>
                    <a:pt x="30" y="6"/>
                    <a:pt x="30" y="6"/>
                  </a:cubicBezTo>
                  <a:cubicBezTo>
                    <a:pt x="30" y="6"/>
                    <a:pt x="30" y="6"/>
                    <a:pt x="30" y="6"/>
                  </a:cubicBezTo>
                  <a:cubicBezTo>
                    <a:pt x="33" y="6"/>
                    <a:pt x="33" y="2"/>
                    <a:pt x="30" y="1"/>
                  </a:cubicBezTo>
                  <a:cubicBezTo>
                    <a:pt x="21" y="1"/>
                    <a:pt x="12"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604" name="Freeform 164"/>
            <p:cNvSpPr/>
            <p:nvPr/>
          </p:nvSpPr>
          <p:spPr bwMode="auto">
            <a:xfrm>
              <a:off x="2100" y="222"/>
              <a:ext cx="103" cy="15"/>
            </a:xfrm>
            <a:custGeom>
              <a:avLst/>
              <a:gdLst>
                <a:gd name="T0" fmla="*/ 3 w 29"/>
                <a:gd name="T1" fmla="*/ 5 h 5"/>
                <a:gd name="T2" fmla="*/ 26 w 29"/>
                <a:gd name="T3" fmla="*/ 5 h 5"/>
                <a:gd name="T4" fmla="*/ 26 w 29"/>
                <a:gd name="T5" fmla="*/ 0 h 5"/>
                <a:gd name="T6" fmla="*/ 3 w 29"/>
                <a:gd name="T7" fmla="*/ 0 h 5"/>
                <a:gd name="T8" fmla="*/ 3 w 29"/>
                <a:gd name="T9" fmla="*/ 5 h 5"/>
              </a:gdLst>
              <a:ahLst/>
              <a:cxnLst>
                <a:cxn ang="0">
                  <a:pos x="T0" y="T1"/>
                </a:cxn>
                <a:cxn ang="0">
                  <a:pos x="T2" y="T3"/>
                </a:cxn>
                <a:cxn ang="0">
                  <a:pos x="T4" y="T5"/>
                </a:cxn>
                <a:cxn ang="0">
                  <a:pos x="T6" y="T7"/>
                </a:cxn>
                <a:cxn ang="0">
                  <a:pos x="T8" y="T9"/>
                </a:cxn>
              </a:cxnLst>
              <a:rect l="0" t="0" r="r" b="b"/>
              <a:pathLst>
                <a:path w="29" h="5">
                  <a:moveTo>
                    <a:pt x="3" y="5"/>
                  </a:moveTo>
                  <a:cubicBezTo>
                    <a:pt x="26" y="5"/>
                    <a:pt x="26" y="5"/>
                    <a:pt x="26" y="5"/>
                  </a:cubicBezTo>
                  <a:cubicBezTo>
                    <a:pt x="29" y="5"/>
                    <a:pt x="29" y="0"/>
                    <a:pt x="26"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605" name="Freeform 165"/>
            <p:cNvSpPr/>
            <p:nvPr/>
          </p:nvSpPr>
          <p:spPr bwMode="auto">
            <a:xfrm>
              <a:off x="1984" y="216"/>
              <a:ext cx="99" cy="24"/>
            </a:xfrm>
            <a:custGeom>
              <a:avLst/>
              <a:gdLst>
                <a:gd name="T0" fmla="*/ 4 w 28"/>
                <a:gd name="T1" fmla="*/ 6 h 8"/>
                <a:gd name="T2" fmla="*/ 24 w 28"/>
                <a:gd name="T3" fmla="*/ 7 h 8"/>
                <a:gd name="T4" fmla="*/ 25 w 28"/>
                <a:gd name="T5" fmla="*/ 3 h 8"/>
                <a:gd name="T6" fmla="*/ 3 w 28"/>
                <a:gd name="T7" fmla="*/ 1 h 8"/>
                <a:gd name="T8" fmla="*/ 4 w 28"/>
                <a:gd name="T9" fmla="*/ 6 h 8"/>
              </a:gdLst>
              <a:ahLst/>
              <a:cxnLst>
                <a:cxn ang="0">
                  <a:pos x="T0" y="T1"/>
                </a:cxn>
                <a:cxn ang="0">
                  <a:pos x="T2" y="T3"/>
                </a:cxn>
                <a:cxn ang="0">
                  <a:pos x="T4" y="T5"/>
                </a:cxn>
                <a:cxn ang="0">
                  <a:pos x="T6" y="T7"/>
                </a:cxn>
                <a:cxn ang="0">
                  <a:pos x="T8" y="T9"/>
                </a:cxn>
              </a:cxnLst>
              <a:rect l="0" t="0" r="r" b="b"/>
              <a:pathLst>
                <a:path w="28" h="8">
                  <a:moveTo>
                    <a:pt x="4" y="6"/>
                  </a:moveTo>
                  <a:cubicBezTo>
                    <a:pt x="11" y="4"/>
                    <a:pt x="17" y="5"/>
                    <a:pt x="24" y="7"/>
                  </a:cubicBezTo>
                  <a:cubicBezTo>
                    <a:pt x="27" y="8"/>
                    <a:pt x="28" y="3"/>
                    <a:pt x="25" y="3"/>
                  </a:cubicBezTo>
                  <a:cubicBezTo>
                    <a:pt x="18" y="0"/>
                    <a:pt x="10" y="0"/>
                    <a:pt x="3" y="1"/>
                  </a:cubicBezTo>
                  <a:cubicBezTo>
                    <a:pt x="0" y="2"/>
                    <a:pt x="1"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606" name="Freeform 166"/>
            <p:cNvSpPr/>
            <p:nvPr/>
          </p:nvSpPr>
          <p:spPr bwMode="auto">
            <a:xfrm>
              <a:off x="1857" y="207"/>
              <a:ext cx="99" cy="18"/>
            </a:xfrm>
            <a:custGeom>
              <a:avLst/>
              <a:gdLst>
                <a:gd name="T0" fmla="*/ 3 w 28"/>
                <a:gd name="T1" fmla="*/ 5 h 6"/>
                <a:gd name="T2" fmla="*/ 25 w 28"/>
                <a:gd name="T3" fmla="*/ 6 h 6"/>
                <a:gd name="T4" fmla="*/ 25 w 28"/>
                <a:gd name="T5" fmla="*/ 1 h 6"/>
                <a:gd name="T6" fmla="*/ 3 w 28"/>
                <a:gd name="T7" fmla="*/ 0 h 6"/>
                <a:gd name="T8" fmla="*/ 3 w 28"/>
                <a:gd name="T9" fmla="*/ 5 h 6"/>
              </a:gdLst>
              <a:ahLst/>
              <a:cxnLst>
                <a:cxn ang="0">
                  <a:pos x="T0" y="T1"/>
                </a:cxn>
                <a:cxn ang="0">
                  <a:pos x="T2" y="T3"/>
                </a:cxn>
                <a:cxn ang="0">
                  <a:pos x="T4" y="T5"/>
                </a:cxn>
                <a:cxn ang="0">
                  <a:pos x="T6" y="T7"/>
                </a:cxn>
                <a:cxn ang="0">
                  <a:pos x="T8" y="T9"/>
                </a:cxn>
              </a:cxnLst>
              <a:rect l="0" t="0" r="r" b="b"/>
              <a:pathLst>
                <a:path w="28" h="6">
                  <a:moveTo>
                    <a:pt x="3" y="5"/>
                  </a:moveTo>
                  <a:cubicBezTo>
                    <a:pt x="10" y="6"/>
                    <a:pt x="17" y="6"/>
                    <a:pt x="25" y="6"/>
                  </a:cubicBezTo>
                  <a:cubicBezTo>
                    <a:pt x="28" y="6"/>
                    <a:pt x="28" y="1"/>
                    <a:pt x="25" y="1"/>
                  </a:cubicBezTo>
                  <a:cubicBezTo>
                    <a:pt x="17" y="1"/>
                    <a:pt x="10" y="1"/>
                    <a:pt x="3" y="0"/>
                  </a:cubicBezTo>
                  <a:cubicBezTo>
                    <a:pt x="0"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607" name="Freeform 167"/>
            <p:cNvSpPr/>
            <p:nvPr/>
          </p:nvSpPr>
          <p:spPr bwMode="auto">
            <a:xfrm>
              <a:off x="1723" y="213"/>
              <a:ext cx="109" cy="21"/>
            </a:xfrm>
            <a:custGeom>
              <a:avLst/>
              <a:gdLst>
                <a:gd name="T0" fmla="*/ 4 w 31"/>
                <a:gd name="T1" fmla="*/ 7 h 7"/>
                <a:gd name="T2" fmla="*/ 28 w 31"/>
                <a:gd name="T3" fmla="*/ 5 h 7"/>
                <a:gd name="T4" fmla="*/ 28 w 31"/>
                <a:gd name="T5" fmla="*/ 0 h 7"/>
                <a:gd name="T6" fmla="*/ 3 w 31"/>
                <a:gd name="T7" fmla="*/ 2 h 7"/>
                <a:gd name="T8" fmla="*/ 4 w 31"/>
                <a:gd name="T9" fmla="*/ 7 h 7"/>
              </a:gdLst>
              <a:ahLst/>
              <a:cxnLst>
                <a:cxn ang="0">
                  <a:pos x="T0" y="T1"/>
                </a:cxn>
                <a:cxn ang="0">
                  <a:pos x="T2" y="T3"/>
                </a:cxn>
                <a:cxn ang="0">
                  <a:pos x="T4" y="T5"/>
                </a:cxn>
                <a:cxn ang="0">
                  <a:pos x="T6" y="T7"/>
                </a:cxn>
                <a:cxn ang="0">
                  <a:pos x="T8" y="T9"/>
                </a:cxn>
              </a:cxnLst>
              <a:rect l="0" t="0" r="r" b="b"/>
              <a:pathLst>
                <a:path w="31" h="7">
                  <a:moveTo>
                    <a:pt x="4" y="7"/>
                  </a:moveTo>
                  <a:cubicBezTo>
                    <a:pt x="12" y="5"/>
                    <a:pt x="20" y="5"/>
                    <a:pt x="28" y="5"/>
                  </a:cubicBezTo>
                  <a:cubicBezTo>
                    <a:pt x="31" y="5"/>
                    <a:pt x="31" y="0"/>
                    <a:pt x="28" y="0"/>
                  </a:cubicBezTo>
                  <a:cubicBezTo>
                    <a:pt x="20" y="0"/>
                    <a:pt x="11"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608" name="Freeform 168"/>
            <p:cNvSpPr/>
            <p:nvPr/>
          </p:nvSpPr>
          <p:spPr bwMode="auto">
            <a:xfrm>
              <a:off x="1592" y="210"/>
              <a:ext cx="103" cy="21"/>
            </a:xfrm>
            <a:custGeom>
              <a:avLst/>
              <a:gdLst>
                <a:gd name="T0" fmla="*/ 3 w 29"/>
                <a:gd name="T1" fmla="*/ 5 h 7"/>
                <a:gd name="T2" fmla="*/ 26 w 29"/>
                <a:gd name="T3" fmla="*/ 6 h 7"/>
                <a:gd name="T4" fmla="*/ 26 w 29"/>
                <a:gd name="T5" fmla="*/ 1 h 7"/>
                <a:gd name="T6" fmla="*/ 3 w 29"/>
                <a:gd name="T7" fmla="*/ 0 h 7"/>
                <a:gd name="T8" fmla="*/ 3 w 29"/>
                <a:gd name="T9" fmla="*/ 5 h 7"/>
              </a:gdLst>
              <a:ahLst/>
              <a:cxnLst>
                <a:cxn ang="0">
                  <a:pos x="T0" y="T1"/>
                </a:cxn>
                <a:cxn ang="0">
                  <a:pos x="T2" y="T3"/>
                </a:cxn>
                <a:cxn ang="0">
                  <a:pos x="T4" y="T5"/>
                </a:cxn>
                <a:cxn ang="0">
                  <a:pos x="T6" y="T7"/>
                </a:cxn>
                <a:cxn ang="0">
                  <a:pos x="T8" y="T9"/>
                </a:cxn>
              </a:cxnLst>
              <a:rect l="0" t="0" r="r" b="b"/>
              <a:pathLst>
                <a:path w="29" h="7">
                  <a:moveTo>
                    <a:pt x="3" y="5"/>
                  </a:moveTo>
                  <a:cubicBezTo>
                    <a:pt x="11" y="5"/>
                    <a:pt x="18" y="7"/>
                    <a:pt x="26" y="6"/>
                  </a:cubicBezTo>
                  <a:cubicBezTo>
                    <a:pt x="29" y="6"/>
                    <a:pt x="29" y="1"/>
                    <a:pt x="26" y="1"/>
                  </a:cubicBezTo>
                  <a:cubicBezTo>
                    <a:pt x="18" y="2"/>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609" name="Freeform 169"/>
            <p:cNvSpPr/>
            <p:nvPr/>
          </p:nvSpPr>
          <p:spPr bwMode="auto">
            <a:xfrm>
              <a:off x="1444" y="210"/>
              <a:ext cx="103" cy="18"/>
            </a:xfrm>
            <a:custGeom>
              <a:avLst/>
              <a:gdLst>
                <a:gd name="T0" fmla="*/ 3 w 29"/>
                <a:gd name="T1" fmla="*/ 6 h 6"/>
                <a:gd name="T2" fmla="*/ 26 w 29"/>
                <a:gd name="T3" fmla="*/ 5 h 6"/>
                <a:gd name="T4" fmla="*/ 26 w 29"/>
                <a:gd name="T5" fmla="*/ 0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0" y="6"/>
                    <a:pt x="18" y="6"/>
                    <a:pt x="26" y="5"/>
                  </a:cubicBezTo>
                  <a:cubicBezTo>
                    <a:pt x="29" y="4"/>
                    <a:pt x="29" y="0"/>
                    <a:pt x="26" y="0"/>
                  </a:cubicBezTo>
                  <a:cubicBezTo>
                    <a:pt x="18"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610" name="Freeform 170"/>
            <p:cNvSpPr/>
            <p:nvPr/>
          </p:nvSpPr>
          <p:spPr bwMode="auto">
            <a:xfrm>
              <a:off x="1296" y="207"/>
              <a:ext cx="88" cy="18"/>
            </a:xfrm>
            <a:custGeom>
              <a:avLst/>
              <a:gdLst>
                <a:gd name="T0" fmla="*/ 2 w 25"/>
                <a:gd name="T1" fmla="*/ 5 h 6"/>
                <a:gd name="T2" fmla="*/ 21 w 25"/>
                <a:gd name="T3" fmla="*/ 6 h 6"/>
                <a:gd name="T4" fmla="*/ 22 w 25"/>
                <a:gd name="T5" fmla="*/ 1 h 6"/>
                <a:gd name="T6" fmla="*/ 2 w 25"/>
                <a:gd name="T7" fmla="*/ 0 h 6"/>
                <a:gd name="T8" fmla="*/ 2 w 25"/>
                <a:gd name="T9" fmla="*/ 5 h 6"/>
              </a:gdLst>
              <a:ahLst/>
              <a:cxnLst>
                <a:cxn ang="0">
                  <a:pos x="T0" y="T1"/>
                </a:cxn>
                <a:cxn ang="0">
                  <a:pos x="T2" y="T3"/>
                </a:cxn>
                <a:cxn ang="0">
                  <a:pos x="T4" y="T5"/>
                </a:cxn>
                <a:cxn ang="0">
                  <a:pos x="T6" y="T7"/>
                </a:cxn>
                <a:cxn ang="0">
                  <a:pos x="T8" y="T9"/>
                </a:cxn>
              </a:cxnLst>
              <a:rect l="0" t="0" r="r" b="b"/>
              <a:pathLst>
                <a:path w="25" h="6">
                  <a:moveTo>
                    <a:pt x="2" y="5"/>
                  </a:moveTo>
                  <a:cubicBezTo>
                    <a:pt x="9" y="5"/>
                    <a:pt x="15" y="5"/>
                    <a:pt x="21" y="6"/>
                  </a:cubicBezTo>
                  <a:cubicBezTo>
                    <a:pt x="24" y="6"/>
                    <a:pt x="25" y="2"/>
                    <a:pt x="22" y="1"/>
                  </a:cubicBezTo>
                  <a:cubicBezTo>
                    <a:pt x="16" y="0"/>
                    <a:pt x="9" y="0"/>
                    <a:pt x="2" y="0"/>
                  </a:cubicBezTo>
                  <a:cubicBezTo>
                    <a:pt x="0" y="0"/>
                    <a:pt x="0" y="5"/>
                    <a:pt x="2"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611" name="Freeform 171"/>
            <p:cNvSpPr/>
            <p:nvPr/>
          </p:nvSpPr>
          <p:spPr bwMode="auto">
            <a:xfrm>
              <a:off x="1155" y="204"/>
              <a:ext cx="102" cy="18"/>
            </a:xfrm>
            <a:custGeom>
              <a:avLst/>
              <a:gdLst>
                <a:gd name="T0" fmla="*/ 3 w 29"/>
                <a:gd name="T1" fmla="*/ 6 h 6"/>
                <a:gd name="T2" fmla="*/ 26 w 29"/>
                <a:gd name="T3" fmla="*/ 6 h 6"/>
                <a:gd name="T4" fmla="*/ 26 w 29"/>
                <a:gd name="T5" fmla="*/ 1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1" y="6"/>
                    <a:pt x="18" y="5"/>
                    <a:pt x="26" y="6"/>
                  </a:cubicBezTo>
                  <a:cubicBezTo>
                    <a:pt x="29" y="6"/>
                    <a:pt x="28" y="2"/>
                    <a:pt x="26" y="1"/>
                  </a:cubicBezTo>
                  <a:cubicBezTo>
                    <a:pt x="18" y="0"/>
                    <a:pt x="11" y="1"/>
                    <a:pt x="3" y="1"/>
                  </a:cubicBezTo>
                  <a:cubicBezTo>
                    <a:pt x="1"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612" name="Freeform 172"/>
            <p:cNvSpPr/>
            <p:nvPr/>
          </p:nvSpPr>
          <p:spPr bwMode="auto">
            <a:xfrm>
              <a:off x="1046" y="201"/>
              <a:ext cx="91" cy="24"/>
            </a:xfrm>
            <a:custGeom>
              <a:avLst/>
              <a:gdLst>
                <a:gd name="T0" fmla="*/ 4 w 26"/>
                <a:gd name="T1" fmla="*/ 7 h 8"/>
                <a:gd name="T2" fmla="*/ 22 w 26"/>
                <a:gd name="T3" fmla="*/ 7 h 8"/>
                <a:gd name="T4" fmla="*/ 23 w 26"/>
                <a:gd name="T5" fmla="*/ 2 h 8"/>
                <a:gd name="T6" fmla="*/ 3 w 26"/>
                <a:gd name="T7" fmla="*/ 2 h 8"/>
                <a:gd name="T8" fmla="*/ 4 w 26"/>
                <a:gd name="T9" fmla="*/ 7 h 8"/>
              </a:gdLst>
              <a:ahLst/>
              <a:cxnLst>
                <a:cxn ang="0">
                  <a:pos x="T0" y="T1"/>
                </a:cxn>
                <a:cxn ang="0">
                  <a:pos x="T2" y="T3"/>
                </a:cxn>
                <a:cxn ang="0">
                  <a:pos x="T4" y="T5"/>
                </a:cxn>
                <a:cxn ang="0">
                  <a:pos x="T6" y="T7"/>
                </a:cxn>
                <a:cxn ang="0">
                  <a:pos x="T8" y="T9"/>
                </a:cxn>
              </a:cxnLst>
              <a:rect l="0" t="0" r="r" b="b"/>
              <a:pathLst>
                <a:path w="26" h="8">
                  <a:moveTo>
                    <a:pt x="4" y="7"/>
                  </a:moveTo>
                  <a:cubicBezTo>
                    <a:pt x="10" y="6"/>
                    <a:pt x="17" y="5"/>
                    <a:pt x="22" y="7"/>
                  </a:cubicBezTo>
                  <a:cubicBezTo>
                    <a:pt x="25" y="8"/>
                    <a:pt x="26" y="3"/>
                    <a:pt x="23" y="2"/>
                  </a:cubicBezTo>
                  <a:cubicBezTo>
                    <a:pt x="17" y="0"/>
                    <a:pt x="10" y="1"/>
                    <a:pt x="3" y="2"/>
                  </a:cubicBezTo>
                  <a:cubicBezTo>
                    <a:pt x="0" y="3"/>
                    <a:pt x="2"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613" name="Freeform 173"/>
            <p:cNvSpPr/>
            <p:nvPr/>
          </p:nvSpPr>
          <p:spPr bwMode="auto">
            <a:xfrm>
              <a:off x="894" y="204"/>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5"/>
                    <a:pt x="27" y="6"/>
                  </a:cubicBezTo>
                  <a:cubicBezTo>
                    <a:pt x="30" y="6"/>
                    <a:pt x="30" y="2"/>
                    <a:pt x="27" y="1"/>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614" name="Freeform 174"/>
            <p:cNvSpPr/>
            <p:nvPr/>
          </p:nvSpPr>
          <p:spPr bwMode="auto">
            <a:xfrm>
              <a:off x="756" y="201"/>
              <a:ext cx="106" cy="24"/>
            </a:xfrm>
            <a:custGeom>
              <a:avLst/>
              <a:gdLst>
                <a:gd name="T0" fmla="*/ 3 w 30"/>
                <a:gd name="T1" fmla="*/ 6 h 8"/>
                <a:gd name="T2" fmla="*/ 27 w 30"/>
                <a:gd name="T3" fmla="*/ 7 h 8"/>
                <a:gd name="T4" fmla="*/ 27 w 30"/>
                <a:gd name="T5" fmla="*/ 2 h 8"/>
                <a:gd name="T6" fmla="*/ 4 w 30"/>
                <a:gd name="T7" fmla="*/ 1 h 8"/>
                <a:gd name="T8" fmla="*/ 3 w 30"/>
                <a:gd name="T9" fmla="*/ 6 h 8"/>
              </a:gdLst>
              <a:ahLst/>
              <a:cxnLst>
                <a:cxn ang="0">
                  <a:pos x="T0" y="T1"/>
                </a:cxn>
                <a:cxn ang="0">
                  <a:pos x="T2" y="T3"/>
                </a:cxn>
                <a:cxn ang="0">
                  <a:pos x="T4" y="T5"/>
                </a:cxn>
                <a:cxn ang="0">
                  <a:pos x="T6" y="T7"/>
                </a:cxn>
                <a:cxn ang="0">
                  <a:pos x="T8" y="T9"/>
                </a:cxn>
              </a:cxnLst>
              <a:rect l="0" t="0" r="r" b="b"/>
              <a:pathLst>
                <a:path w="30" h="8">
                  <a:moveTo>
                    <a:pt x="3" y="6"/>
                  </a:moveTo>
                  <a:cubicBezTo>
                    <a:pt x="11" y="8"/>
                    <a:pt x="19" y="7"/>
                    <a:pt x="27" y="7"/>
                  </a:cubicBezTo>
                  <a:cubicBezTo>
                    <a:pt x="30" y="7"/>
                    <a:pt x="30" y="2"/>
                    <a:pt x="27" y="2"/>
                  </a:cubicBezTo>
                  <a:cubicBezTo>
                    <a:pt x="19" y="2"/>
                    <a:pt x="12" y="3"/>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615" name="Freeform 175"/>
            <p:cNvSpPr/>
            <p:nvPr/>
          </p:nvSpPr>
          <p:spPr bwMode="auto">
            <a:xfrm>
              <a:off x="629" y="201"/>
              <a:ext cx="92" cy="18"/>
            </a:xfrm>
            <a:custGeom>
              <a:avLst/>
              <a:gdLst>
                <a:gd name="T0" fmla="*/ 3 w 26"/>
                <a:gd name="T1" fmla="*/ 5 h 6"/>
                <a:gd name="T2" fmla="*/ 22 w 26"/>
                <a:gd name="T3" fmla="*/ 6 h 6"/>
                <a:gd name="T4" fmla="*/ 23 w 26"/>
                <a:gd name="T5" fmla="*/ 1 h 6"/>
                <a:gd name="T6" fmla="*/ 3 w 26"/>
                <a:gd name="T7" fmla="*/ 0 h 6"/>
                <a:gd name="T8" fmla="*/ 3 w 26"/>
                <a:gd name="T9" fmla="*/ 5 h 6"/>
              </a:gdLst>
              <a:ahLst/>
              <a:cxnLst>
                <a:cxn ang="0">
                  <a:pos x="T0" y="T1"/>
                </a:cxn>
                <a:cxn ang="0">
                  <a:pos x="T2" y="T3"/>
                </a:cxn>
                <a:cxn ang="0">
                  <a:pos x="T4" y="T5"/>
                </a:cxn>
                <a:cxn ang="0">
                  <a:pos x="T6" y="T7"/>
                </a:cxn>
                <a:cxn ang="0">
                  <a:pos x="T8" y="T9"/>
                </a:cxn>
              </a:cxnLst>
              <a:rect l="0" t="0" r="r" b="b"/>
              <a:pathLst>
                <a:path w="26" h="6">
                  <a:moveTo>
                    <a:pt x="3" y="5"/>
                  </a:moveTo>
                  <a:cubicBezTo>
                    <a:pt x="9" y="5"/>
                    <a:pt x="16" y="5"/>
                    <a:pt x="22" y="6"/>
                  </a:cubicBezTo>
                  <a:cubicBezTo>
                    <a:pt x="25" y="6"/>
                    <a:pt x="26" y="2"/>
                    <a:pt x="23" y="1"/>
                  </a:cubicBezTo>
                  <a:cubicBezTo>
                    <a:pt x="17" y="0"/>
                    <a:pt x="10"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616" name="Freeform 176"/>
            <p:cNvSpPr/>
            <p:nvPr/>
          </p:nvSpPr>
          <p:spPr bwMode="auto">
            <a:xfrm>
              <a:off x="488" y="195"/>
              <a:ext cx="113" cy="27"/>
            </a:xfrm>
            <a:custGeom>
              <a:avLst/>
              <a:gdLst>
                <a:gd name="T0" fmla="*/ 4 w 32"/>
                <a:gd name="T1" fmla="*/ 8 h 9"/>
                <a:gd name="T2" fmla="*/ 29 w 32"/>
                <a:gd name="T3" fmla="*/ 7 h 9"/>
                <a:gd name="T4" fmla="*/ 29 w 32"/>
                <a:gd name="T5" fmla="*/ 2 h 9"/>
                <a:gd name="T6" fmla="*/ 3 w 32"/>
                <a:gd name="T7" fmla="*/ 3 h 9"/>
                <a:gd name="T8" fmla="*/ 4 w 32"/>
                <a:gd name="T9" fmla="*/ 8 h 9"/>
              </a:gdLst>
              <a:ahLst/>
              <a:cxnLst>
                <a:cxn ang="0">
                  <a:pos x="T0" y="T1"/>
                </a:cxn>
                <a:cxn ang="0">
                  <a:pos x="T2" y="T3"/>
                </a:cxn>
                <a:cxn ang="0">
                  <a:pos x="T4" y="T5"/>
                </a:cxn>
                <a:cxn ang="0">
                  <a:pos x="T6" y="T7"/>
                </a:cxn>
                <a:cxn ang="0">
                  <a:pos x="T8" y="T9"/>
                </a:cxn>
              </a:cxnLst>
              <a:rect l="0" t="0" r="r" b="b"/>
              <a:pathLst>
                <a:path w="32" h="9">
                  <a:moveTo>
                    <a:pt x="4" y="8"/>
                  </a:moveTo>
                  <a:cubicBezTo>
                    <a:pt x="12" y="5"/>
                    <a:pt x="21" y="7"/>
                    <a:pt x="29" y="7"/>
                  </a:cubicBezTo>
                  <a:cubicBezTo>
                    <a:pt x="32" y="7"/>
                    <a:pt x="32" y="2"/>
                    <a:pt x="29" y="2"/>
                  </a:cubicBezTo>
                  <a:cubicBezTo>
                    <a:pt x="21" y="2"/>
                    <a:pt x="11" y="0"/>
                    <a:pt x="3" y="3"/>
                  </a:cubicBezTo>
                  <a:cubicBezTo>
                    <a:pt x="0" y="4"/>
                    <a:pt x="2" y="9"/>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617" name="Freeform 177"/>
            <p:cNvSpPr/>
            <p:nvPr/>
          </p:nvSpPr>
          <p:spPr bwMode="auto">
            <a:xfrm>
              <a:off x="368" y="204"/>
              <a:ext cx="96" cy="18"/>
            </a:xfrm>
            <a:custGeom>
              <a:avLst/>
              <a:gdLst>
                <a:gd name="T0" fmla="*/ 5 w 27"/>
                <a:gd name="T1" fmla="*/ 6 h 6"/>
                <a:gd name="T2" fmla="*/ 24 w 27"/>
                <a:gd name="T3" fmla="*/ 5 h 6"/>
                <a:gd name="T4" fmla="*/ 24 w 27"/>
                <a:gd name="T5" fmla="*/ 0 h 6"/>
                <a:gd name="T6" fmla="*/ 3 w 27"/>
                <a:gd name="T7" fmla="*/ 1 h 6"/>
                <a:gd name="T8" fmla="*/ 5 w 27"/>
                <a:gd name="T9" fmla="*/ 6 h 6"/>
              </a:gdLst>
              <a:ahLst/>
              <a:cxnLst>
                <a:cxn ang="0">
                  <a:pos x="T0" y="T1"/>
                </a:cxn>
                <a:cxn ang="0">
                  <a:pos x="T2" y="T3"/>
                </a:cxn>
                <a:cxn ang="0">
                  <a:pos x="T4" y="T5"/>
                </a:cxn>
                <a:cxn ang="0">
                  <a:pos x="T6" y="T7"/>
                </a:cxn>
                <a:cxn ang="0">
                  <a:pos x="T8" y="T9"/>
                </a:cxn>
              </a:cxnLst>
              <a:rect l="0" t="0" r="r" b="b"/>
              <a:pathLst>
                <a:path w="27" h="6">
                  <a:moveTo>
                    <a:pt x="5" y="6"/>
                  </a:moveTo>
                  <a:cubicBezTo>
                    <a:pt x="11" y="5"/>
                    <a:pt x="18" y="5"/>
                    <a:pt x="24" y="5"/>
                  </a:cubicBezTo>
                  <a:cubicBezTo>
                    <a:pt x="27" y="5"/>
                    <a:pt x="27" y="0"/>
                    <a:pt x="24" y="0"/>
                  </a:cubicBezTo>
                  <a:cubicBezTo>
                    <a:pt x="17" y="0"/>
                    <a:pt x="10" y="0"/>
                    <a:pt x="3" y="1"/>
                  </a:cubicBezTo>
                  <a:cubicBezTo>
                    <a:pt x="0" y="2"/>
                    <a:pt x="2" y="6"/>
                    <a:pt x="5"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618" name="Freeform 178"/>
            <p:cNvSpPr/>
            <p:nvPr/>
          </p:nvSpPr>
          <p:spPr bwMode="auto">
            <a:xfrm>
              <a:off x="256" y="201"/>
              <a:ext cx="105"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grpSp>
      <p:pic>
        <p:nvPicPr>
          <p:cNvPr id="2097165" name="图片 213"/>
          <p:cNvPicPr>
            <a:picLocks noChangeAspect="1"/>
          </p:cNvPicPr>
          <p:nvPr/>
        </p:nvPicPr>
        <p:blipFill rotWithShape="1">
          <a:blip r:embed="rId3"/>
          <a:srcRect t="47438" r="7491"/>
          <a:stretch>
            <a:fillRect/>
          </a:stretch>
        </p:blipFill>
        <p:spPr>
          <a:xfrm flipH="1">
            <a:off x="-1" y="-1"/>
            <a:ext cx="2162470" cy="1423007"/>
          </a:xfrm>
          <a:prstGeom prst="rect">
            <a:avLst/>
          </a:prstGeom>
        </p:spPr>
      </p:pic>
      <p:pic>
        <p:nvPicPr>
          <p:cNvPr id="2097166" name="Рисунок 2097165"/>
          <p:cNvPicPr>
            <a:picLocks/>
          </p:cNvPicPr>
          <p:nvPr/>
        </p:nvPicPr>
        <p:blipFill>
          <a:blip r:embed="rId4"/>
          <a:stretch>
            <a:fillRect/>
          </a:stretch>
        </p:blipFill>
        <p:spPr>
          <a:xfrm>
            <a:off x="584364" y="2032482"/>
            <a:ext cx="3817921" cy="2929436"/>
          </a:xfrm>
          <a:prstGeom prst="rect">
            <a:avLst/>
          </a:prstGeom>
        </p:spPr>
      </p:pic>
      <p:pic>
        <p:nvPicPr>
          <p:cNvPr id="2097167" name="Рисунок 2097166"/>
          <p:cNvPicPr>
            <a:picLocks/>
          </p:cNvPicPr>
          <p:nvPr/>
        </p:nvPicPr>
        <p:blipFill>
          <a:blip r:embed="rId5"/>
          <a:stretch>
            <a:fillRect/>
          </a:stretch>
        </p:blipFill>
        <p:spPr>
          <a:xfrm>
            <a:off x="4779253" y="2064404"/>
            <a:ext cx="4582759" cy="2931021"/>
          </a:xfrm>
          <a:prstGeom prst="rect">
            <a:avLst/>
          </a:prstGeom>
          <a:blipFill dpi="0" rotWithShape="1">
            <a:blip r:embed="rId6"/>
            <a:srcRect/>
            <a:stretch>
              <a:fillRect l="-44000" t="-3000" r="-7000" b="-11000"/>
            </a:stretch>
          </a:blipFill>
          <a:ln>
            <a:noFill/>
          </a:ln>
        </p:spPr>
      </p:pic>
    </p:spTree>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4"/>
          <p:cNvGrpSpPr>
            <a:grpSpLocks noChangeAspect="1"/>
          </p:cNvGrpSpPr>
          <p:nvPr/>
        </p:nvGrpSpPr>
        <p:grpSpPr bwMode="auto">
          <a:xfrm>
            <a:off x="166668" y="191589"/>
            <a:ext cx="11844464" cy="6500428"/>
            <a:chOff x="206" y="189"/>
            <a:chExt cx="7270" cy="3947"/>
          </a:xfrm>
        </p:grpSpPr>
        <p:sp>
          <p:nvSpPr>
            <p:cNvPr id="1050622" name="Freeform 5"/>
            <p:cNvSpPr/>
            <p:nvPr/>
          </p:nvSpPr>
          <p:spPr bwMode="auto">
            <a:xfrm>
              <a:off x="210" y="189"/>
              <a:ext cx="24" cy="62"/>
            </a:xfrm>
            <a:custGeom>
              <a:avLst/>
              <a:gdLst>
                <a:gd name="T0" fmla="*/ 6 w 7"/>
                <a:gd name="T1" fmla="*/ 14 h 21"/>
                <a:gd name="T2" fmla="*/ 6 w 7"/>
                <a:gd name="T3" fmla="*/ 14 h 21"/>
                <a:gd name="T4" fmla="*/ 5 w 7"/>
                <a:gd name="T5" fmla="*/ 3 h 21"/>
                <a:gd name="T6" fmla="*/ 0 w 7"/>
                <a:gd name="T7" fmla="*/ 3 h 21"/>
                <a:gd name="T8" fmla="*/ 1 w 7"/>
                <a:gd name="T9" fmla="*/ 18 h 21"/>
                <a:gd name="T10" fmla="*/ 5 w 7"/>
                <a:gd name="T11" fmla="*/ 20 h 21"/>
                <a:gd name="T12" fmla="*/ 7 w 7"/>
                <a:gd name="T13" fmla="*/ 17 h 21"/>
                <a:gd name="T14" fmla="*/ 6 w 7"/>
                <a:gd name="T15" fmla="*/ 14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1">
                  <a:moveTo>
                    <a:pt x="6" y="14"/>
                  </a:moveTo>
                  <a:cubicBezTo>
                    <a:pt x="6" y="14"/>
                    <a:pt x="6" y="14"/>
                    <a:pt x="6" y="14"/>
                  </a:cubicBezTo>
                  <a:cubicBezTo>
                    <a:pt x="6" y="10"/>
                    <a:pt x="5" y="7"/>
                    <a:pt x="5" y="3"/>
                  </a:cubicBezTo>
                  <a:cubicBezTo>
                    <a:pt x="5" y="0"/>
                    <a:pt x="0" y="0"/>
                    <a:pt x="0" y="3"/>
                  </a:cubicBezTo>
                  <a:cubicBezTo>
                    <a:pt x="0" y="8"/>
                    <a:pt x="1" y="13"/>
                    <a:pt x="1" y="18"/>
                  </a:cubicBezTo>
                  <a:cubicBezTo>
                    <a:pt x="1" y="19"/>
                    <a:pt x="3" y="21"/>
                    <a:pt x="5" y="20"/>
                  </a:cubicBezTo>
                  <a:cubicBezTo>
                    <a:pt x="6" y="19"/>
                    <a:pt x="6" y="18"/>
                    <a:pt x="7" y="17"/>
                  </a:cubicBezTo>
                  <a:cubicBezTo>
                    <a:pt x="7" y="16"/>
                    <a:pt x="6" y="15"/>
                    <a:pt x="6" y="1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23" name="Freeform 6"/>
            <p:cNvSpPr/>
            <p:nvPr/>
          </p:nvSpPr>
          <p:spPr bwMode="auto">
            <a:xfrm>
              <a:off x="217" y="266"/>
              <a:ext cx="21" cy="66"/>
            </a:xfrm>
            <a:custGeom>
              <a:avLst/>
              <a:gdLst>
                <a:gd name="T0" fmla="*/ 5 w 6"/>
                <a:gd name="T1" fmla="*/ 3 h 22"/>
                <a:gd name="T2" fmla="*/ 1 w 6"/>
                <a:gd name="T3" fmla="*/ 3 h 22"/>
                <a:gd name="T4" fmla="*/ 2 w 6"/>
                <a:gd name="T5" fmla="*/ 19 h 22"/>
                <a:gd name="T6" fmla="*/ 6 w 6"/>
                <a:gd name="T7" fmla="*/ 19 h 22"/>
                <a:gd name="T8" fmla="*/ 5 w 6"/>
                <a:gd name="T9" fmla="*/ 3 h 22"/>
              </a:gdLst>
              <a:ahLst/>
              <a:cxnLst>
                <a:cxn ang="0">
                  <a:pos x="T0" y="T1"/>
                </a:cxn>
                <a:cxn ang="0">
                  <a:pos x="T2" y="T3"/>
                </a:cxn>
                <a:cxn ang="0">
                  <a:pos x="T4" y="T5"/>
                </a:cxn>
                <a:cxn ang="0">
                  <a:pos x="T6" y="T7"/>
                </a:cxn>
                <a:cxn ang="0">
                  <a:pos x="T8" y="T9"/>
                </a:cxn>
              </a:cxnLst>
              <a:rect l="0" t="0" r="r" b="b"/>
              <a:pathLst>
                <a:path w="6" h="22">
                  <a:moveTo>
                    <a:pt x="5" y="3"/>
                  </a:moveTo>
                  <a:cubicBezTo>
                    <a:pt x="5" y="0"/>
                    <a:pt x="0" y="0"/>
                    <a:pt x="1" y="3"/>
                  </a:cubicBezTo>
                  <a:cubicBezTo>
                    <a:pt x="1" y="9"/>
                    <a:pt x="1" y="14"/>
                    <a:pt x="2" y="19"/>
                  </a:cubicBezTo>
                  <a:cubicBezTo>
                    <a:pt x="2" y="22"/>
                    <a:pt x="6" y="22"/>
                    <a:pt x="6" y="19"/>
                  </a:cubicBezTo>
                  <a:cubicBezTo>
                    <a:pt x="6" y="14"/>
                    <a:pt x="5" y="9"/>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24" name="Freeform 7"/>
            <p:cNvSpPr/>
            <p:nvPr/>
          </p:nvSpPr>
          <p:spPr bwMode="auto">
            <a:xfrm>
              <a:off x="220" y="355"/>
              <a:ext cx="18" cy="60"/>
            </a:xfrm>
            <a:custGeom>
              <a:avLst/>
              <a:gdLst>
                <a:gd name="T0" fmla="*/ 5 w 5"/>
                <a:gd name="T1" fmla="*/ 15 h 20"/>
                <a:gd name="T2" fmla="*/ 5 w 5"/>
                <a:gd name="T3" fmla="*/ 14 h 20"/>
                <a:gd name="T4" fmla="*/ 5 w 5"/>
                <a:gd name="T5" fmla="*/ 10 h 20"/>
                <a:gd name="T6" fmla="*/ 5 w 5"/>
                <a:gd name="T7" fmla="*/ 5 h 20"/>
                <a:gd name="T8" fmla="*/ 5 w 5"/>
                <a:gd name="T9" fmla="*/ 4 h 20"/>
                <a:gd name="T10" fmla="*/ 5 w 5"/>
                <a:gd name="T11" fmla="*/ 3 h 20"/>
                <a:gd name="T12" fmla="*/ 5 w 5"/>
                <a:gd name="T13" fmla="*/ 3 h 20"/>
                <a:gd name="T14" fmla="*/ 5 w 5"/>
                <a:gd name="T15" fmla="*/ 2 h 20"/>
                <a:gd name="T16" fmla="*/ 1 w 5"/>
                <a:gd name="T17" fmla="*/ 2 h 20"/>
                <a:gd name="T18" fmla="*/ 0 w 5"/>
                <a:gd name="T19" fmla="*/ 13 h 20"/>
                <a:gd name="T20" fmla="*/ 1 w 5"/>
                <a:gd name="T21" fmla="*/ 18 h 20"/>
                <a:gd name="T22" fmla="*/ 5 w 5"/>
                <a:gd name="T23" fmla="*/ 17 h 20"/>
                <a:gd name="T24" fmla="*/ 5 w 5"/>
                <a:gd name="T2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0">
                  <a:moveTo>
                    <a:pt x="5" y="15"/>
                  </a:moveTo>
                  <a:cubicBezTo>
                    <a:pt x="5" y="15"/>
                    <a:pt x="5" y="15"/>
                    <a:pt x="5" y="14"/>
                  </a:cubicBezTo>
                  <a:cubicBezTo>
                    <a:pt x="5" y="13"/>
                    <a:pt x="5" y="11"/>
                    <a:pt x="5" y="10"/>
                  </a:cubicBezTo>
                  <a:cubicBezTo>
                    <a:pt x="5" y="8"/>
                    <a:pt x="5" y="7"/>
                    <a:pt x="5" y="5"/>
                  </a:cubicBezTo>
                  <a:cubicBezTo>
                    <a:pt x="5" y="5"/>
                    <a:pt x="5" y="4"/>
                    <a:pt x="5" y="4"/>
                  </a:cubicBezTo>
                  <a:cubicBezTo>
                    <a:pt x="5" y="3"/>
                    <a:pt x="5" y="2"/>
                    <a:pt x="5" y="3"/>
                  </a:cubicBezTo>
                  <a:cubicBezTo>
                    <a:pt x="5" y="3"/>
                    <a:pt x="5" y="3"/>
                    <a:pt x="5" y="3"/>
                  </a:cubicBezTo>
                  <a:cubicBezTo>
                    <a:pt x="5" y="2"/>
                    <a:pt x="5" y="2"/>
                    <a:pt x="5" y="2"/>
                  </a:cubicBezTo>
                  <a:cubicBezTo>
                    <a:pt x="4" y="0"/>
                    <a:pt x="1" y="0"/>
                    <a:pt x="1" y="2"/>
                  </a:cubicBezTo>
                  <a:cubicBezTo>
                    <a:pt x="0" y="6"/>
                    <a:pt x="0" y="10"/>
                    <a:pt x="0" y="13"/>
                  </a:cubicBezTo>
                  <a:cubicBezTo>
                    <a:pt x="0" y="15"/>
                    <a:pt x="0" y="17"/>
                    <a:pt x="1" y="18"/>
                  </a:cubicBezTo>
                  <a:cubicBezTo>
                    <a:pt x="2" y="20"/>
                    <a:pt x="4" y="19"/>
                    <a:pt x="5" y="17"/>
                  </a:cubicBezTo>
                  <a:cubicBezTo>
                    <a:pt x="5" y="16"/>
                    <a:pt x="5" y="16"/>
                    <a:pt x="5" y="1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25" name="Freeform 8"/>
            <p:cNvSpPr/>
            <p:nvPr/>
          </p:nvSpPr>
          <p:spPr bwMode="auto">
            <a:xfrm>
              <a:off x="224" y="429"/>
              <a:ext cx="14" cy="69"/>
            </a:xfrm>
            <a:custGeom>
              <a:avLst/>
              <a:gdLst>
                <a:gd name="T0" fmla="*/ 0 w 4"/>
                <a:gd name="T1" fmla="*/ 3 h 23"/>
                <a:gd name="T2" fmla="*/ 0 w 4"/>
                <a:gd name="T3" fmla="*/ 20 h 23"/>
                <a:gd name="T4" fmla="*/ 4 w 4"/>
                <a:gd name="T5" fmla="*/ 20 h 23"/>
                <a:gd name="T6" fmla="*/ 4 w 4"/>
                <a:gd name="T7" fmla="*/ 3 h 23"/>
                <a:gd name="T8" fmla="*/ 0 w 4"/>
                <a:gd name="T9" fmla="*/ 3 h 23"/>
              </a:gdLst>
              <a:ahLst/>
              <a:cxnLst>
                <a:cxn ang="0">
                  <a:pos x="T0" y="T1"/>
                </a:cxn>
                <a:cxn ang="0">
                  <a:pos x="T2" y="T3"/>
                </a:cxn>
                <a:cxn ang="0">
                  <a:pos x="T4" y="T5"/>
                </a:cxn>
                <a:cxn ang="0">
                  <a:pos x="T6" y="T7"/>
                </a:cxn>
                <a:cxn ang="0">
                  <a:pos x="T8" y="T9"/>
                </a:cxn>
              </a:cxnLst>
              <a:rect l="0" t="0" r="r" b="b"/>
              <a:pathLst>
                <a:path w="4" h="23">
                  <a:moveTo>
                    <a:pt x="0" y="3"/>
                  </a:moveTo>
                  <a:cubicBezTo>
                    <a:pt x="0" y="20"/>
                    <a:pt x="0" y="20"/>
                    <a:pt x="0" y="20"/>
                  </a:cubicBezTo>
                  <a:cubicBezTo>
                    <a:pt x="0" y="23"/>
                    <a:pt x="4" y="23"/>
                    <a:pt x="4" y="20"/>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26" name="Freeform 9"/>
            <p:cNvSpPr/>
            <p:nvPr/>
          </p:nvSpPr>
          <p:spPr bwMode="auto">
            <a:xfrm>
              <a:off x="220" y="524"/>
              <a:ext cx="14" cy="57"/>
            </a:xfrm>
            <a:custGeom>
              <a:avLst/>
              <a:gdLst>
                <a:gd name="T0" fmla="*/ 0 w 4"/>
                <a:gd name="T1" fmla="*/ 3 h 19"/>
                <a:gd name="T2" fmla="*/ 0 w 4"/>
                <a:gd name="T3" fmla="*/ 16 h 19"/>
                <a:gd name="T4" fmla="*/ 4 w 4"/>
                <a:gd name="T5" fmla="*/ 16 h 19"/>
                <a:gd name="T6" fmla="*/ 4 w 4"/>
                <a:gd name="T7" fmla="*/ 3 h 19"/>
                <a:gd name="T8" fmla="*/ 0 w 4"/>
                <a:gd name="T9" fmla="*/ 3 h 19"/>
              </a:gdLst>
              <a:ahLst/>
              <a:cxnLst>
                <a:cxn ang="0">
                  <a:pos x="T0" y="T1"/>
                </a:cxn>
                <a:cxn ang="0">
                  <a:pos x="T2" y="T3"/>
                </a:cxn>
                <a:cxn ang="0">
                  <a:pos x="T4" y="T5"/>
                </a:cxn>
                <a:cxn ang="0">
                  <a:pos x="T6" y="T7"/>
                </a:cxn>
                <a:cxn ang="0">
                  <a:pos x="T8" y="T9"/>
                </a:cxn>
              </a:cxnLst>
              <a:rect l="0" t="0" r="r" b="b"/>
              <a:pathLst>
                <a:path w="4" h="19">
                  <a:moveTo>
                    <a:pt x="0" y="3"/>
                  </a:moveTo>
                  <a:cubicBezTo>
                    <a:pt x="0" y="16"/>
                    <a:pt x="0" y="16"/>
                    <a:pt x="0" y="16"/>
                  </a:cubicBezTo>
                  <a:cubicBezTo>
                    <a:pt x="0" y="19"/>
                    <a:pt x="4" y="19"/>
                    <a:pt x="4" y="16"/>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27" name="Freeform 10"/>
            <p:cNvSpPr/>
            <p:nvPr/>
          </p:nvSpPr>
          <p:spPr bwMode="auto">
            <a:xfrm>
              <a:off x="220" y="605"/>
              <a:ext cx="14" cy="65"/>
            </a:xfrm>
            <a:custGeom>
              <a:avLst/>
              <a:gdLst>
                <a:gd name="T0" fmla="*/ 0 w 4"/>
                <a:gd name="T1" fmla="*/ 3 h 22"/>
                <a:gd name="T2" fmla="*/ 0 w 4"/>
                <a:gd name="T3" fmla="*/ 19 h 22"/>
                <a:gd name="T4" fmla="*/ 4 w 4"/>
                <a:gd name="T5" fmla="*/ 19 h 22"/>
                <a:gd name="T6" fmla="*/ 4 w 4"/>
                <a:gd name="T7" fmla="*/ 3 h 22"/>
                <a:gd name="T8" fmla="*/ 0 w 4"/>
                <a:gd name="T9" fmla="*/ 3 h 22"/>
              </a:gdLst>
              <a:ahLst/>
              <a:cxnLst>
                <a:cxn ang="0">
                  <a:pos x="T0" y="T1"/>
                </a:cxn>
                <a:cxn ang="0">
                  <a:pos x="T2" y="T3"/>
                </a:cxn>
                <a:cxn ang="0">
                  <a:pos x="T4" y="T5"/>
                </a:cxn>
                <a:cxn ang="0">
                  <a:pos x="T6" y="T7"/>
                </a:cxn>
                <a:cxn ang="0">
                  <a:pos x="T8" y="T9"/>
                </a:cxn>
              </a:cxnLst>
              <a:rect l="0" t="0" r="r" b="b"/>
              <a:pathLst>
                <a:path w="4" h="22">
                  <a:moveTo>
                    <a:pt x="0" y="3"/>
                  </a:moveTo>
                  <a:cubicBezTo>
                    <a:pt x="0" y="19"/>
                    <a:pt x="0" y="19"/>
                    <a:pt x="0" y="19"/>
                  </a:cubicBezTo>
                  <a:cubicBezTo>
                    <a:pt x="0" y="22"/>
                    <a:pt x="4" y="22"/>
                    <a:pt x="4" y="19"/>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28" name="Freeform 11"/>
            <p:cNvSpPr/>
            <p:nvPr/>
          </p:nvSpPr>
          <p:spPr bwMode="auto">
            <a:xfrm>
              <a:off x="213" y="688"/>
              <a:ext cx="28" cy="80"/>
            </a:xfrm>
            <a:custGeom>
              <a:avLst/>
              <a:gdLst>
                <a:gd name="T0" fmla="*/ 5 w 8"/>
                <a:gd name="T1" fmla="*/ 3 h 27"/>
                <a:gd name="T2" fmla="*/ 1 w 8"/>
                <a:gd name="T3" fmla="*/ 4 h 27"/>
                <a:gd name="T4" fmla="*/ 3 w 8"/>
                <a:gd name="T5" fmla="*/ 24 h 27"/>
                <a:gd name="T6" fmla="*/ 7 w 8"/>
                <a:gd name="T7" fmla="*/ 23 h 27"/>
                <a:gd name="T8" fmla="*/ 5 w 8"/>
                <a:gd name="T9" fmla="*/ 3 h 27"/>
              </a:gdLst>
              <a:ahLst/>
              <a:cxnLst>
                <a:cxn ang="0">
                  <a:pos x="T0" y="T1"/>
                </a:cxn>
                <a:cxn ang="0">
                  <a:pos x="T2" y="T3"/>
                </a:cxn>
                <a:cxn ang="0">
                  <a:pos x="T4" y="T5"/>
                </a:cxn>
                <a:cxn ang="0">
                  <a:pos x="T6" y="T7"/>
                </a:cxn>
                <a:cxn ang="0">
                  <a:pos x="T8" y="T9"/>
                </a:cxn>
              </a:cxnLst>
              <a:rect l="0" t="0" r="r" b="b"/>
              <a:pathLst>
                <a:path w="8" h="27">
                  <a:moveTo>
                    <a:pt x="5" y="3"/>
                  </a:moveTo>
                  <a:cubicBezTo>
                    <a:pt x="5" y="0"/>
                    <a:pt x="0" y="1"/>
                    <a:pt x="1" y="4"/>
                  </a:cubicBezTo>
                  <a:cubicBezTo>
                    <a:pt x="2" y="11"/>
                    <a:pt x="1" y="18"/>
                    <a:pt x="3" y="24"/>
                  </a:cubicBezTo>
                  <a:cubicBezTo>
                    <a:pt x="3" y="27"/>
                    <a:pt x="8" y="26"/>
                    <a:pt x="7" y="23"/>
                  </a:cubicBezTo>
                  <a:cubicBezTo>
                    <a:pt x="6" y="16"/>
                    <a:pt x="6" y="10"/>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29" name="Freeform 12"/>
            <p:cNvSpPr/>
            <p:nvPr/>
          </p:nvSpPr>
          <p:spPr bwMode="auto">
            <a:xfrm>
              <a:off x="213" y="792"/>
              <a:ext cx="28" cy="74"/>
            </a:xfrm>
            <a:custGeom>
              <a:avLst/>
              <a:gdLst>
                <a:gd name="T0" fmla="*/ 3 w 8"/>
                <a:gd name="T1" fmla="*/ 3 h 25"/>
                <a:gd name="T2" fmla="*/ 1 w 8"/>
                <a:gd name="T3" fmla="*/ 21 h 25"/>
                <a:gd name="T4" fmla="*/ 5 w 8"/>
                <a:gd name="T5" fmla="*/ 22 h 25"/>
                <a:gd name="T6" fmla="*/ 7 w 8"/>
                <a:gd name="T7" fmla="*/ 4 h 25"/>
                <a:gd name="T8" fmla="*/ 3 w 8"/>
                <a:gd name="T9" fmla="*/ 3 h 25"/>
              </a:gdLst>
              <a:ahLst/>
              <a:cxnLst>
                <a:cxn ang="0">
                  <a:pos x="T0" y="T1"/>
                </a:cxn>
                <a:cxn ang="0">
                  <a:pos x="T2" y="T3"/>
                </a:cxn>
                <a:cxn ang="0">
                  <a:pos x="T4" y="T5"/>
                </a:cxn>
                <a:cxn ang="0">
                  <a:pos x="T6" y="T7"/>
                </a:cxn>
                <a:cxn ang="0">
                  <a:pos x="T8" y="T9"/>
                </a:cxn>
              </a:cxnLst>
              <a:rect l="0" t="0" r="r" b="b"/>
              <a:pathLst>
                <a:path w="8" h="25">
                  <a:moveTo>
                    <a:pt x="3" y="3"/>
                  </a:moveTo>
                  <a:cubicBezTo>
                    <a:pt x="2" y="9"/>
                    <a:pt x="2" y="15"/>
                    <a:pt x="1" y="21"/>
                  </a:cubicBezTo>
                  <a:cubicBezTo>
                    <a:pt x="0" y="24"/>
                    <a:pt x="4" y="25"/>
                    <a:pt x="5" y="22"/>
                  </a:cubicBezTo>
                  <a:cubicBezTo>
                    <a:pt x="6" y="16"/>
                    <a:pt x="6" y="10"/>
                    <a:pt x="7" y="4"/>
                  </a:cubicBezTo>
                  <a:cubicBezTo>
                    <a:pt x="8" y="1"/>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30" name="Freeform 13"/>
            <p:cNvSpPr/>
            <p:nvPr/>
          </p:nvSpPr>
          <p:spPr bwMode="auto">
            <a:xfrm>
              <a:off x="213" y="887"/>
              <a:ext cx="21" cy="74"/>
            </a:xfrm>
            <a:custGeom>
              <a:avLst/>
              <a:gdLst>
                <a:gd name="T0" fmla="*/ 2 w 6"/>
                <a:gd name="T1" fmla="*/ 3 h 25"/>
                <a:gd name="T2" fmla="*/ 0 w 6"/>
                <a:gd name="T3" fmla="*/ 22 h 25"/>
                <a:gd name="T4" fmla="*/ 5 w 6"/>
                <a:gd name="T5" fmla="*/ 22 h 25"/>
                <a:gd name="T6" fmla="*/ 6 w 6"/>
                <a:gd name="T7" fmla="*/ 3 h 25"/>
                <a:gd name="T8" fmla="*/ 2 w 6"/>
                <a:gd name="T9" fmla="*/ 3 h 25"/>
              </a:gdLst>
              <a:ahLst/>
              <a:cxnLst>
                <a:cxn ang="0">
                  <a:pos x="T0" y="T1"/>
                </a:cxn>
                <a:cxn ang="0">
                  <a:pos x="T2" y="T3"/>
                </a:cxn>
                <a:cxn ang="0">
                  <a:pos x="T4" y="T5"/>
                </a:cxn>
                <a:cxn ang="0">
                  <a:pos x="T6" y="T7"/>
                </a:cxn>
                <a:cxn ang="0">
                  <a:pos x="T8" y="T9"/>
                </a:cxn>
              </a:cxnLst>
              <a:rect l="0" t="0" r="r" b="b"/>
              <a:pathLst>
                <a:path w="6" h="25">
                  <a:moveTo>
                    <a:pt x="2" y="3"/>
                  </a:moveTo>
                  <a:cubicBezTo>
                    <a:pt x="1" y="9"/>
                    <a:pt x="1" y="16"/>
                    <a:pt x="0" y="22"/>
                  </a:cubicBezTo>
                  <a:cubicBezTo>
                    <a:pt x="0" y="25"/>
                    <a:pt x="5" y="25"/>
                    <a:pt x="5" y="22"/>
                  </a:cubicBezTo>
                  <a:cubicBezTo>
                    <a:pt x="5" y="16"/>
                    <a:pt x="6" y="9"/>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31" name="Freeform 14"/>
            <p:cNvSpPr/>
            <p:nvPr/>
          </p:nvSpPr>
          <p:spPr bwMode="auto">
            <a:xfrm>
              <a:off x="213" y="981"/>
              <a:ext cx="25" cy="75"/>
            </a:xfrm>
            <a:custGeom>
              <a:avLst/>
              <a:gdLst>
                <a:gd name="T0" fmla="*/ 3 w 7"/>
                <a:gd name="T1" fmla="*/ 3 h 25"/>
                <a:gd name="T2" fmla="*/ 2 w 7"/>
                <a:gd name="T3" fmla="*/ 13 h 25"/>
                <a:gd name="T4" fmla="*/ 2 w 7"/>
                <a:gd name="T5" fmla="*/ 18 h 25"/>
                <a:gd name="T6" fmla="*/ 2 w 7"/>
                <a:gd name="T7" fmla="*/ 20 h 25"/>
                <a:gd name="T8" fmla="*/ 2 w 7"/>
                <a:gd name="T9" fmla="*/ 20 h 25"/>
                <a:gd name="T10" fmla="*/ 5 w 7"/>
                <a:gd name="T11" fmla="*/ 24 h 25"/>
                <a:gd name="T12" fmla="*/ 7 w 7"/>
                <a:gd name="T13" fmla="*/ 16 h 25"/>
                <a:gd name="T14" fmla="*/ 7 w 7"/>
                <a:gd name="T15" fmla="*/ 3 h 25"/>
                <a:gd name="T16" fmla="*/ 3 w 7"/>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3" y="3"/>
                  </a:moveTo>
                  <a:cubicBezTo>
                    <a:pt x="3" y="6"/>
                    <a:pt x="3" y="9"/>
                    <a:pt x="2" y="13"/>
                  </a:cubicBezTo>
                  <a:cubicBezTo>
                    <a:pt x="2" y="14"/>
                    <a:pt x="2" y="16"/>
                    <a:pt x="2" y="18"/>
                  </a:cubicBezTo>
                  <a:cubicBezTo>
                    <a:pt x="2" y="19"/>
                    <a:pt x="2" y="19"/>
                    <a:pt x="2" y="20"/>
                  </a:cubicBezTo>
                  <a:cubicBezTo>
                    <a:pt x="2" y="20"/>
                    <a:pt x="2" y="20"/>
                    <a:pt x="2" y="20"/>
                  </a:cubicBezTo>
                  <a:cubicBezTo>
                    <a:pt x="0" y="22"/>
                    <a:pt x="3" y="25"/>
                    <a:pt x="5" y="24"/>
                  </a:cubicBezTo>
                  <a:cubicBezTo>
                    <a:pt x="7" y="23"/>
                    <a:pt x="7" y="18"/>
                    <a:pt x="7" y="16"/>
                  </a:cubicBezTo>
                  <a:cubicBezTo>
                    <a:pt x="7" y="12"/>
                    <a:pt x="7" y="7"/>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32" name="Freeform 15"/>
            <p:cNvSpPr/>
            <p:nvPr/>
          </p:nvSpPr>
          <p:spPr bwMode="auto">
            <a:xfrm>
              <a:off x="206" y="1079"/>
              <a:ext cx="28" cy="75"/>
            </a:xfrm>
            <a:custGeom>
              <a:avLst/>
              <a:gdLst>
                <a:gd name="T0" fmla="*/ 7 w 8"/>
                <a:gd name="T1" fmla="*/ 18 h 25"/>
                <a:gd name="T2" fmla="*/ 6 w 8"/>
                <a:gd name="T3" fmla="*/ 10 h 25"/>
                <a:gd name="T4" fmla="*/ 6 w 8"/>
                <a:gd name="T5" fmla="*/ 6 h 25"/>
                <a:gd name="T6" fmla="*/ 6 w 8"/>
                <a:gd name="T7" fmla="*/ 5 h 25"/>
                <a:gd name="T8" fmla="*/ 2 w 8"/>
                <a:gd name="T9" fmla="*/ 2 h 25"/>
                <a:gd name="T10" fmla="*/ 2 w 8"/>
                <a:gd name="T11" fmla="*/ 12 h 25"/>
                <a:gd name="T12" fmla="*/ 2 w 8"/>
                <a:gd name="T13" fmla="*/ 18 h 25"/>
                <a:gd name="T14" fmla="*/ 3 w 8"/>
                <a:gd name="T15" fmla="*/ 19 h 25"/>
                <a:gd name="T16" fmla="*/ 2 w 8"/>
                <a:gd name="T17" fmla="*/ 23 h 25"/>
                <a:gd name="T18" fmla="*/ 6 w 8"/>
                <a:gd name="T19" fmla="*/ 24 h 25"/>
                <a:gd name="T20" fmla="*/ 7 w 8"/>
                <a:gd name="T2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25">
                  <a:moveTo>
                    <a:pt x="7" y="18"/>
                  </a:moveTo>
                  <a:cubicBezTo>
                    <a:pt x="7" y="15"/>
                    <a:pt x="7" y="13"/>
                    <a:pt x="6" y="10"/>
                  </a:cubicBezTo>
                  <a:cubicBezTo>
                    <a:pt x="6" y="8"/>
                    <a:pt x="6" y="7"/>
                    <a:pt x="6" y="6"/>
                  </a:cubicBezTo>
                  <a:cubicBezTo>
                    <a:pt x="6" y="5"/>
                    <a:pt x="6" y="4"/>
                    <a:pt x="6" y="5"/>
                  </a:cubicBezTo>
                  <a:cubicBezTo>
                    <a:pt x="7" y="2"/>
                    <a:pt x="3" y="0"/>
                    <a:pt x="2" y="2"/>
                  </a:cubicBezTo>
                  <a:cubicBezTo>
                    <a:pt x="0" y="5"/>
                    <a:pt x="2" y="9"/>
                    <a:pt x="2" y="12"/>
                  </a:cubicBezTo>
                  <a:cubicBezTo>
                    <a:pt x="2" y="14"/>
                    <a:pt x="2" y="16"/>
                    <a:pt x="2" y="18"/>
                  </a:cubicBezTo>
                  <a:cubicBezTo>
                    <a:pt x="3" y="18"/>
                    <a:pt x="3" y="19"/>
                    <a:pt x="3" y="19"/>
                  </a:cubicBezTo>
                  <a:cubicBezTo>
                    <a:pt x="2" y="20"/>
                    <a:pt x="1" y="21"/>
                    <a:pt x="2" y="23"/>
                  </a:cubicBezTo>
                  <a:cubicBezTo>
                    <a:pt x="3" y="24"/>
                    <a:pt x="5" y="25"/>
                    <a:pt x="6" y="24"/>
                  </a:cubicBezTo>
                  <a:cubicBezTo>
                    <a:pt x="8" y="22"/>
                    <a:pt x="7" y="20"/>
                    <a:pt x="7" y="1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33" name="Freeform 16"/>
            <p:cNvSpPr/>
            <p:nvPr/>
          </p:nvSpPr>
          <p:spPr bwMode="auto">
            <a:xfrm>
              <a:off x="213" y="1189"/>
              <a:ext cx="28" cy="101"/>
            </a:xfrm>
            <a:custGeom>
              <a:avLst/>
              <a:gdLst>
                <a:gd name="T0" fmla="*/ 7 w 8"/>
                <a:gd name="T1" fmla="*/ 30 h 34"/>
                <a:gd name="T2" fmla="*/ 6 w 8"/>
                <a:gd name="T3" fmla="*/ 3 h 34"/>
                <a:gd name="T4" fmla="*/ 2 w 8"/>
                <a:gd name="T5" fmla="*/ 3 h 34"/>
                <a:gd name="T6" fmla="*/ 2 w 8"/>
                <a:gd name="T7" fmla="*/ 25 h 34"/>
                <a:gd name="T8" fmla="*/ 1 w 8"/>
                <a:gd name="T9" fmla="*/ 28 h 34"/>
                <a:gd name="T10" fmla="*/ 3 w 8"/>
                <a:gd name="T11" fmla="*/ 32 h 34"/>
                <a:gd name="T12" fmla="*/ 7 w 8"/>
                <a:gd name="T13" fmla="*/ 30 h 34"/>
              </a:gdLst>
              <a:ahLst/>
              <a:cxnLst>
                <a:cxn ang="0">
                  <a:pos x="T0" y="T1"/>
                </a:cxn>
                <a:cxn ang="0">
                  <a:pos x="T2" y="T3"/>
                </a:cxn>
                <a:cxn ang="0">
                  <a:pos x="T4" y="T5"/>
                </a:cxn>
                <a:cxn ang="0">
                  <a:pos x="T6" y="T7"/>
                </a:cxn>
                <a:cxn ang="0">
                  <a:pos x="T8" y="T9"/>
                </a:cxn>
                <a:cxn ang="0">
                  <a:pos x="T10" y="T11"/>
                </a:cxn>
                <a:cxn ang="0">
                  <a:pos x="T12" y="T13"/>
                </a:cxn>
              </a:cxnLst>
              <a:rect l="0" t="0" r="r" b="b"/>
              <a:pathLst>
                <a:path w="8" h="34">
                  <a:moveTo>
                    <a:pt x="7" y="30"/>
                  </a:moveTo>
                  <a:cubicBezTo>
                    <a:pt x="5" y="21"/>
                    <a:pt x="6" y="12"/>
                    <a:pt x="6" y="3"/>
                  </a:cubicBezTo>
                  <a:cubicBezTo>
                    <a:pt x="6" y="0"/>
                    <a:pt x="2" y="0"/>
                    <a:pt x="2" y="3"/>
                  </a:cubicBezTo>
                  <a:cubicBezTo>
                    <a:pt x="1" y="10"/>
                    <a:pt x="1" y="18"/>
                    <a:pt x="2" y="25"/>
                  </a:cubicBezTo>
                  <a:cubicBezTo>
                    <a:pt x="1" y="25"/>
                    <a:pt x="0" y="26"/>
                    <a:pt x="1" y="28"/>
                  </a:cubicBezTo>
                  <a:cubicBezTo>
                    <a:pt x="2" y="29"/>
                    <a:pt x="2" y="31"/>
                    <a:pt x="3" y="32"/>
                  </a:cubicBezTo>
                  <a:cubicBezTo>
                    <a:pt x="5" y="34"/>
                    <a:pt x="8" y="32"/>
                    <a:pt x="7" y="3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34" name="Freeform 17"/>
            <p:cNvSpPr/>
            <p:nvPr/>
          </p:nvSpPr>
          <p:spPr bwMode="auto">
            <a:xfrm>
              <a:off x="213" y="1323"/>
              <a:ext cx="21" cy="59"/>
            </a:xfrm>
            <a:custGeom>
              <a:avLst/>
              <a:gdLst>
                <a:gd name="T0" fmla="*/ 2 w 6"/>
                <a:gd name="T1" fmla="*/ 3 h 20"/>
                <a:gd name="T2" fmla="*/ 0 w 6"/>
                <a:gd name="T3" fmla="*/ 17 h 20"/>
                <a:gd name="T4" fmla="*/ 5 w 6"/>
                <a:gd name="T5" fmla="*/ 17 h 20"/>
                <a:gd name="T6" fmla="*/ 6 w 6"/>
                <a:gd name="T7" fmla="*/ 3 h 20"/>
                <a:gd name="T8" fmla="*/ 2 w 6"/>
                <a:gd name="T9" fmla="*/ 3 h 20"/>
              </a:gdLst>
              <a:ahLst/>
              <a:cxnLst>
                <a:cxn ang="0">
                  <a:pos x="T0" y="T1"/>
                </a:cxn>
                <a:cxn ang="0">
                  <a:pos x="T2" y="T3"/>
                </a:cxn>
                <a:cxn ang="0">
                  <a:pos x="T4" y="T5"/>
                </a:cxn>
                <a:cxn ang="0">
                  <a:pos x="T6" y="T7"/>
                </a:cxn>
                <a:cxn ang="0">
                  <a:pos x="T8" y="T9"/>
                </a:cxn>
              </a:cxnLst>
              <a:rect l="0" t="0" r="r" b="b"/>
              <a:pathLst>
                <a:path w="6" h="20">
                  <a:moveTo>
                    <a:pt x="2" y="3"/>
                  </a:moveTo>
                  <a:cubicBezTo>
                    <a:pt x="1" y="8"/>
                    <a:pt x="1" y="12"/>
                    <a:pt x="0" y="17"/>
                  </a:cubicBezTo>
                  <a:cubicBezTo>
                    <a:pt x="0" y="20"/>
                    <a:pt x="5" y="20"/>
                    <a:pt x="5" y="17"/>
                  </a:cubicBezTo>
                  <a:cubicBezTo>
                    <a:pt x="5" y="12"/>
                    <a:pt x="6" y="8"/>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35" name="Freeform 18"/>
            <p:cNvSpPr/>
            <p:nvPr/>
          </p:nvSpPr>
          <p:spPr bwMode="auto">
            <a:xfrm>
              <a:off x="210" y="1415"/>
              <a:ext cx="24" cy="83"/>
            </a:xfrm>
            <a:custGeom>
              <a:avLst/>
              <a:gdLst>
                <a:gd name="T0" fmla="*/ 5 w 7"/>
                <a:gd name="T1" fmla="*/ 3 h 28"/>
                <a:gd name="T2" fmla="*/ 0 w 7"/>
                <a:gd name="T3" fmla="*/ 3 h 28"/>
                <a:gd name="T4" fmla="*/ 3 w 7"/>
                <a:gd name="T5" fmla="*/ 25 h 28"/>
                <a:gd name="T6" fmla="*/ 7 w 7"/>
                <a:gd name="T7" fmla="*/ 25 h 28"/>
                <a:gd name="T8" fmla="*/ 5 w 7"/>
                <a:gd name="T9" fmla="*/ 3 h 28"/>
              </a:gdLst>
              <a:ahLst/>
              <a:cxnLst>
                <a:cxn ang="0">
                  <a:pos x="T0" y="T1"/>
                </a:cxn>
                <a:cxn ang="0">
                  <a:pos x="T2" y="T3"/>
                </a:cxn>
                <a:cxn ang="0">
                  <a:pos x="T4" y="T5"/>
                </a:cxn>
                <a:cxn ang="0">
                  <a:pos x="T6" y="T7"/>
                </a:cxn>
                <a:cxn ang="0">
                  <a:pos x="T8" y="T9"/>
                </a:cxn>
              </a:cxnLst>
              <a:rect l="0" t="0" r="r" b="b"/>
              <a:pathLst>
                <a:path w="7" h="28">
                  <a:moveTo>
                    <a:pt x="5" y="3"/>
                  </a:moveTo>
                  <a:cubicBezTo>
                    <a:pt x="5" y="0"/>
                    <a:pt x="0" y="0"/>
                    <a:pt x="0" y="3"/>
                  </a:cubicBezTo>
                  <a:cubicBezTo>
                    <a:pt x="1" y="11"/>
                    <a:pt x="2" y="18"/>
                    <a:pt x="3" y="25"/>
                  </a:cubicBezTo>
                  <a:cubicBezTo>
                    <a:pt x="3" y="28"/>
                    <a:pt x="7" y="28"/>
                    <a:pt x="7" y="25"/>
                  </a:cubicBezTo>
                  <a:cubicBezTo>
                    <a:pt x="6" y="18"/>
                    <a:pt x="6" y="11"/>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36" name="Freeform 19"/>
            <p:cNvSpPr/>
            <p:nvPr/>
          </p:nvSpPr>
          <p:spPr bwMode="auto">
            <a:xfrm>
              <a:off x="224" y="1530"/>
              <a:ext cx="21" cy="92"/>
            </a:xfrm>
            <a:custGeom>
              <a:avLst/>
              <a:gdLst>
                <a:gd name="T0" fmla="*/ 4 w 6"/>
                <a:gd name="T1" fmla="*/ 3 h 31"/>
                <a:gd name="T2" fmla="*/ 0 w 6"/>
                <a:gd name="T3" fmla="*/ 3 h 31"/>
                <a:gd name="T4" fmla="*/ 1 w 6"/>
                <a:gd name="T5" fmla="*/ 29 h 31"/>
                <a:gd name="T6" fmla="*/ 5 w 6"/>
                <a:gd name="T7" fmla="*/ 29 h 31"/>
                <a:gd name="T8" fmla="*/ 4 w 6"/>
                <a:gd name="T9" fmla="*/ 3 h 31"/>
              </a:gdLst>
              <a:ahLst/>
              <a:cxnLst>
                <a:cxn ang="0">
                  <a:pos x="T0" y="T1"/>
                </a:cxn>
                <a:cxn ang="0">
                  <a:pos x="T2" y="T3"/>
                </a:cxn>
                <a:cxn ang="0">
                  <a:pos x="T4" y="T5"/>
                </a:cxn>
                <a:cxn ang="0">
                  <a:pos x="T6" y="T7"/>
                </a:cxn>
                <a:cxn ang="0">
                  <a:pos x="T8" y="T9"/>
                </a:cxn>
              </a:cxnLst>
              <a:rect l="0" t="0" r="r" b="b"/>
              <a:pathLst>
                <a:path w="6" h="31">
                  <a:moveTo>
                    <a:pt x="4" y="3"/>
                  </a:moveTo>
                  <a:cubicBezTo>
                    <a:pt x="4" y="0"/>
                    <a:pt x="0" y="0"/>
                    <a:pt x="0" y="3"/>
                  </a:cubicBezTo>
                  <a:cubicBezTo>
                    <a:pt x="0" y="12"/>
                    <a:pt x="0" y="20"/>
                    <a:pt x="1" y="29"/>
                  </a:cubicBezTo>
                  <a:cubicBezTo>
                    <a:pt x="1" y="31"/>
                    <a:pt x="6" y="31"/>
                    <a:pt x="5" y="29"/>
                  </a:cubicBezTo>
                  <a:cubicBezTo>
                    <a:pt x="4" y="20"/>
                    <a:pt x="4" y="12"/>
                    <a:pt x="4"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37" name="Freeform 20"/>
            <p:cNvSpPr/>
            <p:nvPr/>
          </p:nvSpPr>
          <p:spPr bwMode="auto">
            <a:xfrm>
              <a:off x="220" y="1664"/>
              <a:ext cx="18" cy="80"/>
            </a:xfrm>
            <a:custGeom>
              <a:avLst/>
              <a:gdLst>
                <a:gd name="T0" fmla="*/ 4 w 5"/>
                <a:gd name="T1" fmla="*/ 24 h 27"/>
                <a:gd name="T2" fmla="*/ 4 w 5"/>
                <a:gd name="T3" fmla="*/ 24 h 27"/>
                <a:gd name="T4" fmla="*/ 5 w 5"/>
                <a:gd name="T5" fmla="*/ 3 h 27"/>
                <a:gd name="T6" fmla="*/ 1 w 5"/>
                <a:gd name="T7" fmla="*/ 3 h 27"/>
                <a:gd name="T8" fmla="*/ 0 w 5"/>
                <a:gd name="T9" fmla="*/ 14 h 27"/>
                <a:gd name="T10" fmla="*/ 0 w 5"/>
                <a:gd name="T11" fmla="*/ 20 h 27"/>
                <a:gd name="T12" fmla="*/ 0 w 5"/>
                <a:gd name="T13" fmla="*/ 23 h 27"/>
                <a:gd name="T14" fmla="*/ 0 w 5"/>
                <a:gd name="T15" fmla="*/ 24 h 27"/>
                <a:gd name="T16" fmla="*/ 0 w 5"/>
                <a:gd name="T17" fmla="*/ 24 h 27"/>
                <a:gd name="T18" fmla="*/ 4 w 5"/>
                <a:gd name="T19" fmla="*/ 24 h 27"/>
                <a:gd name="T20" fmla="*/ 4 w 5"/>
                <a:gd name="T21" fmla="*/ 24 h 27"/>
                <a:gd name="T22" fmla="*/ 4 w 5"/>
                <a:gd name="T23" fmla="*/ 24 h 27"/>
                <a:gd name="T24" fmla="*/ 4 w 5"/>
                <a:gd name="T2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7">
                  <a:moveTo>
                    <a:pt x="4" y="24"/>
                  </a:moveTo>
                  <a:cubicBezTo>
                    <a:pt x="4" y="24"/>
                    <a:pt x="4" y="24"/>
                    <a:pt x="4" y="24"/>
                  </a:cubicBezTo>
                  <a:cubicBezTo>
                    <a:pt x="5" y="17"/>
                    <a:pt x="5" y="9"/>
                    <a:pt x="5" y="3"/>
                  </a:cubicBezTo>
                  <a:cubicBezTo>
                    <a:pt x="5" y="0"/>
                    <a:pt x="1" y="0"/>
                    <a:pt x="1" y="3"/>
                  </a:cubicBezTo>
                  <a:cubicBezTo>
                    <a:pt x="1" y="6"/>
                    <a:pt x="0" y="10"/>
                    <a:pt x="0" y="14"/>
                  </a:cubicBezTo>
                  <a:cubicBezTo>
                    <a:pt x="0" y="16"/>
                    <a:pt x="0" y="18"/>
                    <a:pt x="0" y="20"/>
                  </a:cubicBezTo>
                  <a:cubicBezTo>
                    <a:pt x="0" y="21"/>
                    <a:pt x="0" y="23"/>
                    <a:pt x="0" y="23"/>
                  </a:cubicBezTo>
                  <a:cubicBezTo>
                    <a:pt x="0" y="23"/>
                    <a:pt x="0" y="23"/>
                    <a:pt x="0" y="24"/>
                  </a:cubicBezTo>
                  <a:cubicBezTo>
                    <a:pt x="0" y="24"/>
                    <a:pt x="0" y="24"/>
                    <a:pt x="0" y="24"/>
                  </a:cubicBezTo>
                  <a:cubicBezTo>
                    <a:pt x="0" y="26"/>
                    <a:pt x="4" y="27"/>
                    <a:pt x="4" y="24"/>
                  </a:cubicBezTo>
                  <a:cubicBezTo>
                    <a:pt x="4" y="24"/>
                    <a:pt x="4" y="24"/>
                    <a:pt x="4" y="24"/>
                  </a:cubicBezTo>
                  <a:cubicBezTo>
                    <a:pt x="4" y="24"/>
                    <a:pt x="4" y="24"/>
                    <a:pt x="4" y="24"/>
                  </a:cubicBezTo>
                  <a:cubicBezTo>
                    <a:pt x="4" y="24"/>
                    <a:pt x="4" y="24"/>
                    <a:pt x="4" y="2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38" name="Freeform 21"/>
            <p:cNvSpPr/>
            <p:nvPr/>
          </p:nvSpPr>
          <p:spPr bwMode="auto">
            <a:xfrm>
              <a:off x="206" y="1762"/>
              <a:ext cx="21" cy="101"/>
            </a:xfrm>
            <a:custGeom>
              <a:avLst/>
              <a:gdLst>
                <a:gd name="T0" fmla="*/ 1 w 6"/>
                <a:gd name="T1" fmla="*/ 3 h 34"/>
                <a:gd name="T2" fmla="*/ 1 w 6"/>
                <a:gd name="T3" fmla="*/ 23 h 34"/>
                <a:gd name="T4" fmla="*/ 0 w 6"/>
                <a:gd name="T5" fmla="*/ 25 h 34"/>
                <a:gd name="T6" fmla="*/ 1 w 6"/>
                <a:gd name="T7" fmla="*/ 31 h 34"/>
                <a:gd name="T8" fmla="*/ 6 w 6"/>
                <a:gd name="T9" fmla="*/ 31 h 34"/>
                <a:gd name="T10" fmla="*/ 6 w 6"/>
                <a:gd name="T11" fmla="*/ 3 h 34"/>
                <a:gd name="T12" fmla="*/ 1 w 6"/>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 h="34">
                  <a:moveTo>
                    <a:pt x="1" y="3"/>
                  </a:moveTo>
                  <a:cubicBezTo>
                    <a:pt x="1" y="23"/>
                    <a:pt x="1" y="23"/>
                    <a:pt x="1" y="23"/>
                  </a:cubicBezTo>
                  <a:cubicBezTo>
                    <a:pt x="1" y="24"/>
                    <a:pt x="0" y="24"/>
                    <a:pt x="0" y="25"/>
                  </a:cubicBezTo>
                  <a:cubicBezTo>
                    <a:pt x="1" y="27"/>
                    <a:pt x="1" y="29"/>
                    <a:pt x="1" y="31"/>
                  </a:cubicBezTo>
                  <a:cubicBezTo>
                    <a:pt x="2" y="34"/>
                    <a:pt x="6" y="34"/>
                    <a:pt x="6" y="31"/>
                  </a:cubicBezTo>
                  <a:cubicBezTo>
                    <a:pt x="6" y="3"/>
                    <a:pt x="6" y="3"/>
                    <a:pt x="6" y="3"/>
                  </a:cubicBezTo>
                  <a:cubicBezTo>
                    <a:pt x="6" y="0"/>
                    <a:pt x="1" y="0"/>
                    <a:pt x="1"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39" name="Freeform 22"/>
            <p:cNvSpPr/>
            <p:nvPr/>
          </p:nvSpPr>
          <p:spPr bwMode="auto">
            <a:xfrm>
              <a:off x="213" y="1893"/>
              <a:ext cx="25" cy="86"/>
            </a:xfrm>
            <a:custGeom>
              <a:avLst/>
              <a:gdLst>
                <a:gd name="T0" fmla="*/ 6 w 7"/>
                <a:gd name="T1" fmla="*/ 25 h 29"/>
                <a:gd name="T2" fmla="*/ 5 w 7"/>
                <a:gd name="T3" fmla="*/ 3 h 29"/>
                <a:gd name="T4" fmla="*/ 0 w 7"/>
                <a:gd name="T5" fmla="*/ 3 h 29"/>
                <a:gd name="T6" fmla="*/ 2 w 7"/>
                <a:gd name="T7" fmla="*/ 26 h 29"/>
                <a:gd name="T8" fmla="*/ 6 w 7"/>
                <a:gd name="T9" fmla="*/ 25 h 29"/>
              </a:gdLst>
              <a:ahLst/>
              <a:cxnLst>
                <a:cxn ang="0">
                  <a:pos x="T0" y="T1"/>
                </a:cxn>
                <a:cxn ang="0">
                  <a:pos x="T2" y="T3"/>
                </a:cxn>
                <a:cxn ang="0">
                  <a:pos x="T4" y="T5"/>
                </a:cxn>
                <a:cxn ang="0">
                  <a:pos x="T6" y="T7"/>
                </a:cxn>
                <a:cxn ang="0">
                  <a:pos x="T8" y="T9"/>
                </a:cxn>
              </a:cxnLst>
              <a:rect l="0" t="0" r="r" b="b"/>
              <a:pathLst>
                <a:path w="7" h="29">
                  <a:moveTo>
                    <a:pt x="6" y="25"/>
                  </a:moveTo>
                  <a:cubicBezTo>
                    <a:pt x="4" y="18"/>
                    <a:pt x="5" y="10"/>
                    <a:pt x="5" y="3"/>
                  </a:cubicBezTo>
                  <a:cubicBezTo>
                    <a:pt x="5" y="0"/>
                    <a:pt x="0" y="0"/>
                    <a:pt x="0" y="3"/>
                  </a:cubicBezTo>
                  <a:cubicBezTo>
                    <a:pt x="0" y="10"/>
                    <a:pt x="0" y="19"/>
                    <a:pt x="2" y="26"/>
                  </a:cubicBezTo>
                  <a:cubicBezTo>
                    <a:pt x="2" y="29"/>
                    <a:pt x="7" y="28"/>
                    <a:pt x="6" y="2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40" name="Freeform 23"/>
            <p:cNvSpPr/>
            <p:nvPr/>
          </p:nvSpPr>
          <p:spPr bwMode="auto">
            <a:xfrm>
              <a:off x="213" y="2008"/>
              <a:ext cx="18" cy="89"/>
            </a:xfrm>
            <a:custGeom>
              <a:avLst/>
              <a:gdLst>
                <a:gd name="T0" fmla="*/ 0 w 5"/>
                <a:gd name="T1" fmla="*/ 3 h 30"/>
                <a:gd name="T2" fmla="*/ 0 w 5"/>
                <a:gd name="T3" fmla="*/ 27 h 30"/>
                <a:gd name="T4" fmla="*/ 5 w 5"/>
                <a:gd name="T5" fmla="*/ 27 h 30"/>
                <a:gd name="T6" fmla="*/ 5 w 5"/>
                <a:gd name="T7" fmla="*/ 3 h 30"/>
                <a:gd name="T8" fmla="*/ 0 w 5"/>
                <a:gd name="T9" fmla="*/ 3 h 30"/>
              </a:gdLst>
              <a:ahLst/>
              <a:cxnLst>
                <a:cxn ang="0">
                  <a:pos x="T0" y="T1"/>
                </a:cxn>
                <a:cxn ang="0">
                  <a:pos x="T2" y="T3"/>
                </a:cxn>
                <a:cxn ang="0">
                  <a:pos x="T4" y="T5"/>
                </a:cxn>
                <a:cxn ang="0">
                  <a:pos x="T6" y="T7"/>
                </a:cxn>
                <a:cxn ang="0">
                  <a:pos x="T8" y="T9"/>
                </a:cxn>
              </a:cxnLst>
              <a:rect l="0" t="0" r="r" b="b"/>
              <a:pathLst>
                <a:path w="5" h="30">
                  <a:moveTo>
                    <a:pt x="0" y="3"/>
                  </a:moveTo>
                  <a:cubicBezTo>
                    <a:pt x="0" y="27"/>
                    <a:pt x="0" y="27"/>
                    <a:pt x="0" y="27"/>
                  </a:cubicBezTo>
                  <a:cubicBezTo>
                    <a:pt x="0" y="30"/>
                    <a:pt x="5" y="30"/>
                    <a:pt x="5" y="27"/>
                  </a:cubicBezTo>
                  <a:cubicBezTo>
                    <a:pt x="5" y="3"/>
                    <a:pt x="5" y="3"/>
                    <a:pt x="5" y="3"/>
                  </a:cubicBezTo>
                  <a:cubicBezTo>
                    <a:pt x="5"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41" name="Freeform 24"/>
            <p:cNvSpPr/>
            <p:nvPr/>
          </p:nvSpPr>
          <p:spPr bwMode="auto">
            <a:xfrm>
              <a:off x="217" y="2127"/>
              <a:ext cx="24" cy="89"/>
            </a:xfrm>
            <a:custGeom>
              <a:avLst/>
              <a:gdLst>
                <a:gd name="T0" fmla="*/ 6 w 7"/>
                <a:gd name="T1" fmla="*/ 26 h 30"/>
                <a:gd name="T2" fmla="*/ 5 w 7"/>
                <a:gd name="T3" fmla="*/ 3 h 30"/>
                <a:gd name="T4" fmla="*/ 1 w 7"/>
                <a:gd name="T5" fmla="*/ 3 h 30"/>
                <a:gd name="T6" fmla="*/ 2 w 7"/>
                <a:gd name="T7" fmla="*/ 27 h 30"/>
                <a:gd name="T8" fmla="*/ 6 w 7"/>
                <a:gd name="T9" fmla="*/ 26 h 30"/>
              </a:gdLst>
              <a:ahLst/>
              <a:cxnLst>
                <a:cxn ang="0">
                  <a:pos x="T0" y="T1"/>
                </a:cxn>
                <a:cxn ang="0">
                  <a:pos x="T2" y="T3"/>
                </a:cxn>
                <a:cxn ang="0">
                  <a:pos x="T4" y="T5"/>
                </a:cxn>
                <a:cxn ang="0">
                  <a:pos x="T6" y="T7"/>
                </a:cxn>
                <a:cxn ang="0">
                  <a:pos x="T8" y="T9"/>
                </a:cxn>
              </a:cxnLst>
              <a:rect l="0" t="0" r="r" b="b"/>
              <a:pathLst>
                <a:path w="7" h="30">
                  <a:moveTo>
                    <a:pt x="6" y="26"/>
                  </a:moveTo>
                  <a:cubicBezTo>
                    <a:pt x="4" y="19"/>
                    <a:pt x="5" y="10"/>
                    <a:pt x="5" y="3"/>
                  </a:cubicBezTo>
                  <a:cubicBezTo>
                    <a:pt x="5" y="0"/>
                    <a:pt x="1" y="0"/>
                    <a:pt x="1" y="3"/>
                  </a:cubicBezTo>
                  <a:cubicBezTo>
                    <a:pt x="1" y="11"/>
                    <a:pt x="0" y="20"/>
                    <a:pt x="2" y="27"/>
                  </a:cubicBezTo>
                  <a:cubicBezTo>
                    <a:pt x="2" y="30"/>
                    <a:pt x="7" y="29"/>
                    <a:pt x="6" y="2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42" name="Freeform 25"/>
            <p:cNvSpPr/>
            <p:nvPr/>
          </p:nvSpPr>
          <p:spPr bwMode="auto">
            <a:xfrm>
              <a:off x="224" y="2246"/>
              <a:ext cx="14" cy="109"/>
            </a:xfrm>
            <a:custGeom>
              <a:avLst/>
              <a:gdLst>
                <a:gd name="T0" fmla="*/ 0 w 4"/>
                <a:gd name="T1" fmla="*/ 3 h 37"/>
                <a:gd name="T2" fmla="*/ 0 w 4"/>
                <a:gd name="T3" fmla="*/ 34 h 37"/>
                <a:gd name="T4" fmla="*/ 4 w 4"/>
                <a:gd name="T5" fmla="*/ 34 h 37"/>
                <a:gd name="T6" fmla="*/ 4 w 4"/>
                <a:gd name="T7" fmla="*/ 3 h 37"/>
                <a:gd name="T8" fmla="*/ 0 w 4"/>
                <a:gd name="T9" fmla="*/ 3 h 37"/>
              </a:gdLst>
              <a:ahLst/>
              <a:cxnLst>
                <a:cxn ang="0">
                  <a:pos x="T0" y="T1"/>
                </a:cxn>
                <a:cxn ang="0">
                  <a:pos x="T2" y="T3"/>
                </a:cxn>
                <a:cxn ang="0">
                  <a:pos x="T4" y="T5"/>
                </a:cxn>
                <a:cxn ang="0">
                  <a:pos x="T6" y="T7"/>
                </a:cxn>
                <a:cxn ang="0">
                  <a:pos x="T8" y="T9"/>
                </a:cxn>
              </a:cxnLst>
              <a:rect l="0" t="0" r="r" b="b"/>
              <a:pathLst>
                <a:path w="4" h="37">
                  <a:moveTo>
                    <a:pt x="0" y="3"/>
                  </a:moveTo>
                  <a:cubicBezTo>
                    <a:pt x="0" y="34"/>
                    <a:pt x="0" y="34"/>
                    <a:pt x="0" y="34"/>
                  </a:cubicBezTo>
                  <a:cubicBezTo>
                    <a:pt x="0" y="37"/>
                    <a:pt x="4" y="37"/>
                    <a:pt x="4" y="34"/>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43" name="Freeform 26"/>
            <p:cNvSpPr/>
            <p:nvPr/>
          </p:nvSpPr>
          <p:spPr bwMode="auto">
            <a:xfrm>
              <a:off x="210" y="2370"/>
              <a:ext cx="28" cy="107"/>
            </a:xfrm>
            <a:custGeom>
              <a:avLst/>
              <a:gdLst>
                <a:gd name="T0" fmla="*/ 7 w 8"/>
                <a:gd name="T1" fmla="*/ 3 h 36"/>
                <a:gd name="T2" fmla="*/ 3 w 8"/>
                <a:gd name="T3" fmla="*/ 3 h 36"/>
                <a:gd name="T4" fmla="*/ 0 w 8"/>
                <a:gd name="T5" fmla="*/ 32 h 36"/>
                <a:gd name="T6" fmla="*/ 5 w 8"/>
                <a:gd name="T7" fmla="*/ 33 h 36"/>
                <a:gd name="T8" fmla="*/ 7 w 8"/>
                <a:gd name="T9" fmla="*/ 3 h 36"/>
              </a:gdLst>
              <a:ahLst/>
              <a:cxnLst>
                <a:cxn ang="0">
                  <a:pos x="T0" y="T1"/>
                </a:cxn>
                <a:cxn ang="0">
                  <a:pos x="T2" y="T3"/>
                </a:cxn>
                <a:cxn ang="0">
                  <a:pos x="T4" y="T5"/>
                </a:cxn>
                <a:cxn ang="0">
                  <a:pos x="T6" y="T7"/>
                </a:cxn>
                <a:cxn ang="0">
                  <a:pos x="T8" y="T9"/>
                </a:cxn>
              </a:cxnLst>
              <a:rect l="0" t="0" r="r" b="b"/>
              <a:pathLst>
                <a:path w="8" h="36">
                  <a:moveTo>
                    <a:pt x="7" y="3"/>
                  </a:moveTo>
                  <a:cubicBezTo>
                    <a:pt x="7" y="0"/>
                    <a:pt x="3" y="0"/>
                    <a:pt x="3" y="3"/>
                  </a:cubicBezTo>
                  <a:cubicBezTo>
                    <a:pt x="3" y="12"/>
                    <a:pt x="4" y="23"/>
                    <a:pt x="0" y="32"/>
                  </a:cubicBezTo>
                  <a:cubicBezTo>
                    <a:pt x="0" y="35"/>
                    <a:pt x="4" y="36"/>
                    <a:pt x="5" y="33"/>
                  </a:cubicBezTo>
                  <a:cubicBezTo>
                    <a:pt x="8" y="24"/>
                    <a:pt x="7" y="12"/>
                    <a:pt x="7"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44" name="Freeform 27"/>
            <p:cNvSpPr/>
            <p:nvPr/>
          </p:nvSpPr>
          <p:spPr bwMode="auto">
            <a:xfrm>
              <a:off x="213" y="2492"/>
              <a:ext cx="28" cy="83"/>
            </a:xfrm>
            <a:custGeom>
              <a:avLst/>
              <a:gdLst>
                <a:gd name="T0" fmla="*/ 5 w 8"/>
                <a:gd name="T1" fmla="*/ 23 h 28"/>
                <a:gd name="T2" fmla="*/ 5 w 8"/>
                <a:gd name="T3" fmla="*/ 3 h 28"/>
                <a:gd name="T4" fmla="*/ 0 w 8"/>
                <a:gd name="T5" fmla="*/ 3 h 28"/>
                <a:gd name="T6" fmla="*/ 0 w 8"/>
                <a:gd name="T7" fmla="*/ 19 h 28"/>
                <a:gd name="T8" fmla="*/ 4 w 8"/>
                <a:gd name="T9" fmla="*/ 27 h 28"/>
                <a:gd name="T10" fmla="*/ 5 w 8"/>
                <a:gd name="T11" fmla="*/ 23 h 28"/>
              </a:gdLst>
              <a:ahLst/>
              <a:cxnLst>
                <a:cxn ang="0">
                  <a:pos x="T0" y="T1"/>
                </a:cxn>
                <a:cxn ang="0">
                  <a:pos x="T2" y="T3"/>
                </a:cxn>
                <a:cxn ang="0">
                  <a:pos x="T4" y="T5"/>
                </a:cxn>
                <a:cxn ang="0">
                  <a:pos x="T6" y="T7"/>
                </a:cxn>
                <a:cxn ang="0">
                  <a:pos x="T8" y="T9"/>
                </a:cxn>
                <a:cxn ang="0">
                  <a:pos x="T10" y="T11"/>
                </a:cxn>
              </a:cxnLst>
              <a:rect l="0" t="0" r="r" b="b"/>
              <a:pathLst>
                <a:path w="8" h="28">
                  <a:moveTo>
                    <a:pt x="5" y="23"/>
                  </a:moveTo>
                  <a:cubicBezTo>
                    <a:pt x="4" y="23"/>
                    <a:pt x="5" y="5"/>
                    <a:pt x="5" y="3"/>
                  </a:cubicBezTo>
                  <a:cubicBezTo>
                    <a:pt x="5" y="0"/>
                    <a:pt x="0" y="0"/>
                    <a:pt x="0" y="3"/>
                  </a:cubicBezTo>
                  <a:cubicBezTo>
                    <a:pt x="0" y="8"/>
                    <a:pt x="0" y="14"/>
                    <a:pt x="0" y="19"/>
                  </a:cubicBezTo>
                  <a:cubicBezTo>
                    <a:pt x="1" y="22"/>
                    <a:pt x="1" y="27"/>
                    <a:pt x="4" y="27"/>
                  </a:cubicBezTo>
                  <a:cubicBezTo>
                    <a:pt x="7" y="28"/>
                    <a:pt x="8" y="23"/>
                    <a:pt x="5" y="2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45" name="Freeform 28"/>
            <p:cNvSpPr/>
            <p:nvPr/>
          </p:nvSpPr>
          <p:spPr bwMode="auto">
            <a:xfrm>
              <a:off x="213" y="2614"/>
              <a:ext cx="28" cy="89"/>
            </a:xfrm>
            <a:custGeom>
              <a:avLst/>
              <a:gdLst>
                <a:gd name="T0" fmla="*/ 3 w 8"/>
                <a:gd name="T1" fmla="*/ 2 h 30"/>
                <a:gd name="T2" fmla="*/ 2 w 8"/>
                <a:gd name="T3" fmla="*/ 27 h 30"/>
                <a:gd name="T4" fmla="*/ 6 w 8"/>
                <a:gd name="T5" fmla="*/ 27 h 30"/>
                <a:gd name="T6" fmla="*/ 7 w 8"/>
                <a:gd name="T7" fmla="*/ 4 h 30"/>
                <a:gd name="T8" fmla="*/ 3 w 8"/>
                <a:gd name="T9" fmla="*/ 2 h 30"/>
              </a:gdLst>
              <a:ahLst/>
              <a:cxnLst>
                <a:cxn ang="0">
                  <a:pos x="T0" y="T1"/>
                </a:cxn>
                <a:cxn ang="0">
                  <a:pos x="T2" y="T3"/>
                </a:cxn>
                <a:cxn ang="0">
                  <a:pos x="T4" y="T5"/>
                </a:cxn>
                <a:cxn ang="0">
                  <a:pos x="T6" y="T7"/>
                </a:cxn>
                <a:cxn ang="0">
                  <a:pos x="T8" y="T9"/>
                </a:cxn>
              </a:cxnLst>
              <a:rect l="0" t="0" r="r" b="b"/>
              <a:pathLst>
                <a:path w="8" h="30">
                  <a:moveTo>
                    <a:pt x="3" y="2"/>
                  </a:moveTo>
                  <a:cubicBezTo>
                    <a:pt x="0" y="10"/>
                    <a:pt x="1" y="19"/>
                    <a:pt x="2" y="27"/>
                  </a:cubicBezTo>
                  <a:cubicBezTo>
                    <a:pt x="2" y="30"/>
                    <a:pt x="6" y="30"/>
                    <a:pt x="6" y="27"/>
                  </a:cubicBezTo>
                  <a:cubicBezTo>
                    <a:pt x="6" y="20"/>
                    <a:pt x="4" y="11"/>
                    <a:pt x="7" y="4"/>
                  </a:cubicBezTo>
                  <a:cubicBezTo>
                    <a:pt x="8" y="1"/>
                    <a:pt x="4" y="0"/>
                    <a:pt x="3"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46" name="Freeform 29"/>
            <p:cNvSpPr/>
            <p:nvPr/>
          </p:nvSpPr>
          <p:spPr bwMode="auto">
            <a:xfrm>
              <a:off x="217" y="2735"/>
              <a:ext cx="21" cy="107"/>
            </a:xfrm>
            <a:custGeom>
              <a:avLst/>
              <a:gdLst>
                <a:gd name="T0" fmla="*/ 6 w 6"/>
                <a:gd name="T1" fmla="*/ 3 h 36"/>
                <a:gd name="T2" fmla="*/ 2 w 6"/>
                <a:gd name="T3" fmla="*/ 3 h 36"/>
                <a:gd name="T4" fmla="*/ 1 w 6"/>
                <a:gd name="T5" fmla="*/ 33 h 36"/>
                <a:gd name="T6" fmla="*/ 5 w 6"/>
                <a:gd name="T7" fmla="*/ 33 h 36"/>
                <a:gd name="T8" fmla="*/ 6 w 6"/>
                <a:gd name="T9" fmla="*/ 3 h 36"/>
              </a:gdLst>
              <a:ahLst/>
              <a:cxnLst>
                <a:cxn ang="0">
                  <a:pos x="T0" y="T1"/>
                </a:cxn>
                <a:cxn ang="0">
                  <a:pos x="T2" y="T3"/>
                </a:cxn>
                <a:cxn ang="0">
                  <a:pos x="T4" y="T5"/>
                </a:cxn>
                <a:cxn ang="0">
                  <a:pos x="T6" y="T7"/>
                </a:cxn>
                <a:cxn ang="0">
                  <a:pos x="T8" y="T9"/>
                </a:cxn>
              </a:cxnLst>
              <a:rect l="0" t="0" r="r" b="b"/>
              <a:pathLst>
                <a:path w="6" h="36">
                  <a:moveTo>
                    <a:pt x="6" y="3"/>
                  </a:moveTo>
                  <a:cubicBezTo>
                    <a:pt x="6" y="0"/>
                    <a:pt x="2" y="0"/>
                    <a:pt x="2" y="3"/>
                  </a:cubicBezTo>
                  <a:cubicBezTo>
                    <a:pt x="1" y="13"/>
                    <a:pt x="0" y="23"/>
                    <a:pt x="1" y="33"/>
                  </a:cubicBezTo>
                  <a:cubicBezTo>
                    <a:pt x="1" y="36"/>
                    <a:pt x="5" y="36"/>
                    <a:pt x="5" y="33"/>
                  </a:cubicBezTo>
                  <a:cubicBezTo>
                    <a:pt x="4" y="23"/>
                    <a:pt x="6" y="13"/>
                    <a:pt x="6"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47" name="Freeform 30"/>
            <p:cNvSpPr/>
            <p:nvPr/>
          </p:nvSpPr>
          <p:spPr bwMode="auto">
            <a:xfrm>
              <a:off x="210" y="2860"/>
              <a:ext cx="28" cy="104"/>
            </a:xfrm>
            <a:custGeom>
              <a:avLst/>
              <a:gdLst>
                <a:gd name="T0" fmla="*/ 8 w 8"/>
                <a:gd name="T1" fmla="*/ 3 h 35"/>
                <a:gd name="T2" fmla="*/ 4 w 8"/>
                <a:gd name="T3" fmla="*/ 3 h 35"/>
                <a:gd name="T4" fmla="*/ 3 w 8"/>
                <a:gd name="T5" fmla="*/ 32 h 35"/>
                <a:gd name="T6" fmla="*/ 7 w 8"/>
                <a:gd name="T7" fmla="*/ 31 h 35"/>
                <a:gd name="T8" fmla="*/ 8 w 8"/>
                <a:gd name="T9" fmla="*/ 3 h 35"/>
              </a:gdLst>
              <a:ahLst/>
              <a:cxnLst>
                <a:cxn ang="0">
                  <a:pos x="T0" y="T1"/>
                </a:cxn>
                <a:cxn ang="0">
                  <a:pos x="T2" y="T3"/>
                </a:cxn>
                <a:cxn ang="0">
                  <a:pos x="T4" y="T5"/>
                </a:cxn>
                <a:cxn ang="0">
                  <a:pos x="T6" y="T7"/>
                </a:cxn>
                <a:cxn ang="0">
                  <a:pos x="T8" y="T9"/>
                </a:cxn>
              </a:cxnLst>
              <a:rect l="0" t="0" r="r" b="b"/>
              <a:pathLst>
                <a:path w="8" h="35">
                  <a:moveTo>
                    <a:pt x="8" y="3"/>
                  </a:moveTo>
                  <a:cubicBezTo>
                    <a:pt x="8" y="0"/>
                    <a:pt x="4" y="0"/>
                    <a:pt x="4" y="3"/>
                  </a:cubicBezTo>
                  <a:cubicBezTo>
                    <a:pt x="3" y="13"/>
                    <a:pt x="0" y="23"/>
                    <a:pt x="3" y="32"/>
                  </a:cubicBezTo>
                  <a:cubicBezTo>
                    <a:pt x="3" y="35"/>
                    <a:pt x="8" y="34"/>
                    <a:pt x="7" y="31"/>
                  </a:cubicBezTo>
                  <a:cubicBezTo>
                    <a:pt x="5" y="22"/>
                    <a:pt x="8" y="12"/>
                    <a:pt x="8"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48" name="Freeform 31"/>
            <p:cNvSpPr/>
            <p:nvPr/>
          </p:nvSpPr>
          <p:spPr bwMode="auto">
            <a:xfrm>
              <a:off x="206" y="3014"/>
              <a:ext cx="25" cy="98"/>
            </a:xfrm>
            <a:custGeom>
              <a:avLst/>
              <a:gdLst>
                <a:gd name="T0" fmla="*/ 6 w 7"/>
                <a:gd name="T1" fmla="*/ 24 h 33"/>
                <a:gd name="T2" fmla="*/ 5 w 7"/>
                <a:gd name="T3" fmla="*/ 3 h 33"/>
                <a:gd name="T4" fmla="*/ 0 w 7"/>
                <a:gd name="T5" fmla="*/ 3 h 33"/>
                <a:gd name="T6" fmla="*/ 1 w 7"/>
                <a:gd name="T7" fmla="*/ 30 h 33"/>
                <a:gd name="T8" fmla="*/ 6 w 7"/>
                <a:gd name="T9" fmla="*/ 32 h 33"/>
                <a:gd name="T10" fmla="*/ 7 w 7"/>
                <a:gd name="T11" fmla="*/ 26 h 33"/>
                <a:gd name="T12" fmla="*/ 6 w 7"/>
                <a:gd name="T13" fmla="*/ 24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6" y="24"/>
                  </a:moveTo>
                  <a:cubicBezTo>
                    <a:pt x="6" y="17"/>
                    <a:pt x="6" y="10"/>
                    <a:pt x="5" y="3"/>
                  </a:cubicBezTo>
                  <a:cubicBezTo>
                    <a:pt x="5" y="0"/>
                    <a:pt x="0" y="0"/>
                    <a:pt x="0" y="3"/>
                  </a:cubicBezTo>
                  <a:cubicBezTo>
                    <a:pt x="1" y="12"/>
                    <a:pt x="1" y="21"/>
                    <a:pt x="1" y="30"/>
                  </a:cubicBezTo>
                  <a:cubicBezTo>
                    <a:pt x="1" y="33"/>
                    <a:pt x="4" y="33"/>
                    <a:pt x="6" y="32"/>
                  </a:cubicBezTo>
                  <a:cubicBezTo>
                    <a:pt x="7" y="30"/>
                    <a:pt x="7" y="28"/>
                    <a:pt x="7" y="26"/>
                  </a:cubicBezTo>
                  <a:cubicBezTo>
                    <a:pt x="7" y="25"/>
                    <a:pt x="7" y="25"/>
                    <a:pt x="6" y="2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49" name="Freeform 32"/>
            <p:cNvSpPr/>
            <p:nvPr/>
          </p:nvSpPr>
          <p:spPr bwMode="auto">
            <a:xfrm>
              <a:off x="210" y="3166"/>
              <a:ext cx="24" cy="92"/>
            </a:xfrm>
            <a:custGeom>
              <a:avLst/>
              <a:gdLst>
                <a:gd name="T0" fmla="*/ 3 w 7"/>
                <a:gd name="T1" fmla="*/ 3 h 31"/>
                <a:gd name="T2" fmla="*/ 2 w 7"/>
                <a:gd name="T3" fmla="*/ 17 h 31"/>
                <a:gd name="T4" fmla="*/ 1 w 7"/>
                <a:gd name="T5" fmla="*/ 24 h 31"/>
                <a:gd name="T6" fmla="*/ 1 w 7"/>
                <a:gd name="T7" fmla="*/ 27 h 31"/>
                <a:gd name="T8" fmla="*/ 0 w 7"/>
                <a:gd name="T9" fmla="*/ 28 h 31"/>
                <a:gd name="T10" fmla="*/ 1 w 7"/>
                <a:gd name="T11" fmla="*/ 29 h 31"/>
                <a:gd name="T12" fmla="*/ 4 w 7"/>
                <a:gd name="T13" fmla="*/ 30 h 31"/>
                <a:gd name="T14" fmla="*/ 6 w 7"/>
                <a:gd name="T15" fmla="*/ 20 h 31"/>
                <a:gd name="T16" fmla="*/ 7 w 7"/>
                <a:gd name="T17" fmla="*/ 3 h 31"/>
                <a:gd name="T18" fmla="*/ 3 w 7"/>
                <a:gd name="T19"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1">
                  <a:moveTo>
                    <a:pt x="3" y="3"/>
                  </a:moveTo>
                  <a:cubicBezTo>
                    <a:pt x="2" y="7"/>
                    <a:pt x="2" y="12"/>
                    <a:pt x="2" y="17"/>
                  </a:cubicBezTo>
                  <a:cubicBezTo>
                    <a:pt x="1" y="19"/>
                    <a:pt x="1" y="22"/>
                    <a:pt x="1" y="24"/>
                  </a:cubicBezTo>
                  <a:cubicBezTo>
                    <a:pt x="1" y="25"/>
                    <a:pt x="0" y="27"/>
                    <a:pt x="1" y="27"/>
                  </a:cubicBezTo>
                  <a:cubicBezTo>
                    <a:pt x="0" y="27"/>
                    <a:pt x="0" y="28"/>
                    <a:pt x="0" y="28"/>
                  </a:cubicBezTo>
                  <a:cubicBezTo>
                    <a:pt x="0" y="28"/>
                    <a:pt x="0" y="29"/>
                    <a:pt x="1" y="29"/>
                  </a:cubicBezTo>
                  <a:cubicBezTo>
                    <a:pt x="1" y="30"/>
                    <a:pt x="3" y="31"/>
                    <a:pt x="4" y="30"/>
                  </a:cubicBezTo>
                  <a:cubicBezTo>
                    <a:pt x="6" y="28"/>
                    <a:pt x="6" y="23"/>
                    <a:pt x="6" y="20"/>
                  </a:cubicBezTo>
                  <a:cubicBezTo>
                    <a:pt x="6" y="14"/>
                    <a:pt x="7" y="9"/>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50" name="Freeform 33"/>
            <p:cNvSpPr/>
            <p:nvPr/>
          </p:nvSpPr>
          <p:spPr bwMode="auto">
            <a:xfrm>
              <a:off x="213" y="3290"/>
              <a:ext cx="28" cy="101"/>
            </a:xfrm>
            <a:custGeom>
              <a:avLst/>
              <a:gdLst>
                <a:gd name="T0" fmla="*/ 7 w 8"/>
                <a:gd name="T1" fmla="*/ 25 h 34"/>
                <a:gd name="T2" fmla="*/ 5 w 8"/>
                <a:gd name="T3" fmla="*/ 3 h 34"/>
                <a:gd name="T4" fmla="*/ 0 w 8"/>
                <a:gd name="T5" fmla="*/ 3 h 34"/>
                <a:gd name="T6" fmla="*/ 2 w 8"/>
                <a:gd name="T7" fmla="*/ 17 h 34"/>
                <a:gd name="T8" fmla="*/ 3 w 8"/>
                <a:gd name="T9" fmla="*/ 25 h 34"/>
                <a:gd name="T10" fmla="*/ 3 w 8"/>
                <a:gd name="T11" fmla="*/ 29 h 34"/>
                <a:gd name="T12" fmla="*/ 3 w 8"/>
                <a:gd name="T13" fmla="*/ 29 h 34"/>
                <a:gd name="T14" fmla="*/ 3 w 8"/>
                <a:gd name="T15" fmla="*/ 31 h 34"/>
                <a:gd name="T16" fmla="*/ 7 w 8"/>
                <a:gd name="T17" fmla="*/ 32 h 34"/>
                <a:gd name="T18" fmla="*/ 7 w 8"/>
                <a:gd name="T19"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7" y="25"/>
                  </a:moveTo>
                  <a:cubicBezTo>
                    <a:pt x="7" y="18"/>
                    <a:pt x="5" y="10"/>
                    <a:pt x="5" y="3"/>
                  </a:cubicBezTo>
                  <a:cubicBezTo>
                    <a:pt x="5" y="0"/>
                    <a:pt x="0" y="0"/>
                    <a:pt x="0" y="3"/>
                  </a:cubicBezTo>
                  <a:cubicBezTo>
                    <a:pt x="1" y="8"/>
                    <a:pt x="1" y="12"/>
                    <a:pt x="2" y="17"/>
                  </a:cubicBezTo>
                  <a:cubicBezTo>
                    <a:pt x="2" y="20"/>
                    <a:pt x="3" y="23"/>
                    <a:pt x="3" y="25"/>
                  </a:cubicBezTo>
                  <a:cubicBezTo>
                    <a:pt x="3" y="27"/>
                    <a:pt x="3" y="28"/>
                    <a:pt x="3" y="29"/>
                  </a:cubicBezTo>
                  <a:cubicBezTo>
                    <a:pt x="3" y="29"/>
                    <a:pt x="3" y="29"/>
                    <a:pt x="3" y="29"/>
                  </a:cubicBezTo>
                  <a:cubicBezTo>
                    <a:pt x="3" y="30"/>
                    <a:pt x="2" y="31"/>
                    <a:pt x="3" y="31"/>
                  </a:cubicBezTo>
                  <a:cubicBezTo>
                    <a:pt x="4" y="33"/>
                    <a:pt x="6" y="34"/>
                    <a:pt x="7" y="32"/>
                  </a:cubicBezTo>
                  <a:cubicBezTo>
                    <a:pt x="8" y="30"/>
                    <a:pt x="8" y="28"/>
                    <a:pt x="7" y="2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51" name="Freeform 34"/>
            <p:cNvSpPr/>
            <p:nvPr/>
          </p:nvSpPr>
          <p:spPr bwMode="auto">
            <a:xfrm>
              <a:off x="217" y="3427"/>
              <a:ext cx="28" cy="110"/>
            </a:xfrm>
            <a:custGeom>
              <a:avLst/>
              <a:gdLst>
                <a:gd name="T0" fmla="*/ 6 w 8"/>
                <a:gd name="T1" fmla="*/ 30 h 37"/>
                <a:gd name="T2" fmla="*/ 6 w 8"/>
                <a:gd name="T3" fmla="*/ 29 h 37"/>
                <a:gd name="T4" fmla="*/ 6 w 8"/>
                <a:gd name="T5" fmla="*/ 20 h 37"/>
                <a:gd name="T6" fmla="*/ 7 w 8"/>
                <a:gd name="T7" fmla="*/ 4 h 37"/>
                <a:gd name="T8" fmla="*/ 3 w 8"/>
                <a:gd name="T9" fmla="*/ 3 h 37"/>
                <a:gd name="T10" fmla="*/ 1 w 8"/>
                <a:gd name="T11" fmla="*/ 20 h 37"/>
                <a:gd name="T12" fmla="*/ 3 w 8"/>
                <a:gd name="T13" fmla="*/ 35 h 37"/>
                <a:gd name="T14" fmla="*/ 7 w 8"/>
                <a:gd name="T15" fmla="*/ 33 h 37"/>
                <a:gd name="T16" fmla="*/ 6 w 8"/>
                <a:gd name="T17"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7">
                  <a:moveTo>
                    <a:pt x="6" y="30"/>
                  </a:moveTo>
                  <a:cubicBezTo>
                    <a:pt x="6" y="30"/>
                    <a:pt x="6" y="29"/>
                    <a:pt x="6" y="29"/>
                  </a:cubicBezTo>
                  <a:cubicBezTo>
                    <a:pt x="5" y="26"/>
                    <a:pt x="6" y="22"/>
                    <a:pt x="6" y="20"/>
                  </a:cubicBezTo>
                  <a:cubicBezTo>
                    <a:pt x="6" y="15"/>
                    <a:pt x="6" y="9"/>
                    <a:pt x="7" y="4"/>
                  </a:cubicBezTo>
                  <a:cubicBezTo>
                    <a:pt x="8" y="1"/>
                    <a:pt x="3" y="0"/>
                    <a:pt x="3" y="3"/>
                  </a:cubicBezTo>
                  <a:cubicBezTo>
                    <a:pt x="2" y="8"/>
                    <a:pt x="1" y="14"/>
                    <a:pt x="1" y="20"/>
                  </a:cubicBezTo>
                  <a:cubicBezTo>
                    <a:pt x="1" y="24"/>
                    <a:pt x="0" y="32"/>
                    <a:pt x="3" y="35"/>
                  </a:cubicBezTo>
                  <a:cubicBezTo>
                    <a:pt x="5" y="37"/>
                    <a:pt x="8" y="35"/>
                    <a:pt x="7" y="33"/>
                  </a:cubicBezTo>
                  <a:cubicBezTo>
                    <a:pt x="7" y="32"/>
                    <a:pt x="6" y="31"/>
                    <a:pt x="6" y="3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52" name="Freeform 35"/>
            <p:cNvSpPr/>
            <p:nvPr/>
          </p:nvSpPr>
          <p:spPr bwMode="auto">
            <a:xfrm>
              <a:off x="217" y="3590"/>
              <a:ext cx="24" cy="92"/>
            </a:xfrm>
            <a:custGeom>
              <a:avLst/>
              <a:gdLst>
                <a:gd name="T0" fmla="*/ 6 w 7"/>
                <a:gd name="T1" fmla="*/ 27 h 31"/>
                <a:gd name="T2" fmla="*/ 5 w 7"/>
                <a:gd name="T3" fmla="*/ 3 h 31"/>
                <a:gd name="T4" fmla="*/ 1 w 7"/>
                <a:gd name="T5" fmla="*/ 3 h 31"/>
                <a:gd name="T6" fmla="*/ 2 w 7"/>
                <a:gd name="T7" fmla="*/ 28 h 31"/>
                <a:gd name="T8" fmla="*/ 6 w 7"/>
                <a:gd name="T9" fmla="*/ 27 h 31"/>
              </a:gdLst>
              <a:ahLst/>
              <a:cxnLst>
                <a:cxn ang="0">
                  <a:pos x="T0" y="T1"/>
                </a:cxn>
                <a:cxn ang="0">
                  <a:pos x="T2" y="T3"/>
                </a:cxn>
                <a:cxn ang="0">
                  <a:pos x="T4" y="T5"/>
                </a:cxn>
                <a:cxn ang="0">
                  <a:pos x="T6" y="T7"/>
                </a:cxn>
                <a:cxn ang="0">
                  <a:pos x="T8" y="T9"/>
                </a:cxn>
              </a:cxnLst>
              <a:rect l="0" t="0" r="r" b="b"/>
              <a:pathLst>
                <a:path w="7" h="31">
                  <a:moveTo>
                    <a:pt x="6" y="27"/>
                  </a:moveTo>
                  <a:cubicBezTo>
                    <a:pt x="4" y="19"/>
                    <a:pt x="5" y="11"/>
                    <a:pt x="5" y="3"/>
                  </a:cubicBezTo>
                  <a:cubicBezTo>
                    <a:pt x="5" y="0"/>
                    <a:pt x="1" y="0"/>
                    <a:pt x="1" y="3"/>
                  </a:cubicBezTo>
                  <a:cubicBezTo>
                    <a:pt x="1" y="11"/>
                    <a:pt x="0" y="20"/>
                    <a:pt x="2" y="28"/>
                  </a:cubicBezTo>
                  <a:cubicBezTo>
                    <a:pt x="2" y="31"/>
                    <a:pt x="7" y="30"/>
                    <a:pt x="6" y="2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53" name="Freeform 36"/>
            <p:cNvSpPr/>
            <p:nvPr/>
          </p:nvSpPr>
          <p:spPr bwMode="auto">
            <a:xfrm>
              <a:off x="217" y="3721"/>
              <a:ext cx="24" cy="95"/>
            </a:xfrm>
            <a:custGeom>
              <a:avLst/>
              <a:gdLst>
                <a:gd name="T0" fmla="*/ 2 w 7"/>
                <a:gd name="T1" fmla="*/ 3 h 32"/>
                <a:gd name="T2" fmla="*/ 1 w 7"/>
                <a:gd name="T3" fmla="*/ 29 h 32"/>
                <a:gd name="T4" fmla="*/ 5 w 7"/>
                <a:gd name="T5" fmla="*/ 29 h 32"/>
                <a:gd name="T6" fmla="*/ 6 w 7"/>
                <a:gd name="T7" fmla="*/ 3 h 32"/>
                <a:gd name="T8" fmla="*/ 2 w 7"/>
                <a:gd name="T9" fmla="*/ 3 h 32"/>
              </a:gdLst>
              <a:ahLst/>
              <a:cxnLst>
                <a:cxn ang="0">
                  <a:pos x="T0" y="T1"/>
                </a:cxn>
                <a:cxn ang="0">
                  <a:pos x="T2" y="T3"/>
                </a:cxn>
                <a:cxn ang="0">
                  <a:pos x="T4" y="T5"/>
                </a:cxn>
                <a:cxn ang="0">
                  <a:pos x="T6" y="T7"/>
                </a:cxn>
                <a:cxn ang="0">
                  <a:pos x="T8" y="T9"/>
                </a:cxn>
              </a:cxnLst>
              <a:rect l="0" t="0" r="r" b="b"/>
              <a:pathLst>
                <a:path w="7" h="32">
                  <a:moveTo>
                    <a:pt x="2" y="3"/>
                  </a:moveTo>
                  <a:cubicBezTo>
                    <a:pt x="0" y="12"/>
                    <a:pt x="1" y="20"/>
                    <a:pt x="1" y="29"/>
                  </a:cubicBezTo>
                  <a:cubicBezTo>
                    <a:pt x="1" y="32"/>
                    <a:pt x="5" y="32"/>
                    <a:pt x="5" y="29"/>
                  </a:cubicBezTo>
                  <a:cubicBezTo>
                    <a:pt x="5" y="20"/>
                    <a:pt x="5" y="12"/>
                    <a:pt x="6" y="3"/>
                  </a:cubicBezTo>
                  <a:cubicBezTo>
                    <a:pt x="7"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54" name="Freeform 37"/>
            <p:cNvSpPr/>
            <p:nvPr/>
          </p:nvSpPr>
          <p:spPr bwMode="auto">
            <a:xfrm>
              <a:off x="210" y="3842"/>
              <a:ext cx="28" cy="95"/>
            </a:xfrm>
            <a:custGeom>
              <a:avLst/>
              <a:gdLst>
                <a:gd name="T0" fmla="*/ 7 w 8"/>
                <a:gd name="T1" fmla="*/ 28 h 32"/>
                <a:gd name="T2" fmla="*/ 6 w 8"/>
                <a:gd name="T3" fmla="*/ 3 h 32"/>
                <a:gd name="T4" fmla="*/ 1 w 8"/>
                <a:gd name="T5" fmla="*/ 3 h 32"/>
                <a:gd name="T6" fmla="*/ 3 w 8"/>
                <a:gd name="T7" fmla="*/ 29 h 32"/>
                <a:gd name="T8" fmla="*/ 7 w 8"/>
                <a:gd name="T9" fmla="*/ 28 h 32"/>
              </a:gdLst>
              <a:ahLst/>
              <a:cxnLst>
                <a:cxn ang="0">
                  <a:pos x="T0" y="T1"/>
                </a:cxn>
                <a:cxn ang="0">
                  <a:pos x="T2" y="T3"/>
                </a:cxn>
                <a:cxn ang="0">
                  <a:pos x="T4" y="T5"/>
                </a:cxn>
                <a:cxn ang="0">
                  <a:pos x="T6" y="T7"/>
                </a:cxn>
                <a:cxn ang="0">
                  <a:pos x="T8" y="T9"/>
                </a:cxn>
              </a:cxnLst>
              <a:rect l="0" t="0" r="r" b="b"/>
              <a:pathLst>
                <a:path w="8" h="32">
                  <a:moveTo>
                    <a:pt x="7" y="28"/>
                  </a:moveTo>
                  <a:cubicBezTo>
                    <a:pt x="5" y="21"/>
                    <a:pt x="6" y="11"/>
                    <a:pt x="6" y="3"/>
                  </a:cubicBezTo>
                  <a:cubicBezTo>
                    <a:pt x="6" y="0"/>
                    <a:pt x="1" y="0"/>
                    <a:pt x="1" y="3"/>
                  </a:cubicBezTo>
                  <a:cubicBezTo>
                    <a:pt x="1" y="12"/>
                    <a:pt x="0" y="21"/>
                    <a:pt x="3" y="29"/>
                  </a:cubicBezTo>
                  <a:cubicBezTo>
                    <a:pt x="3" y="32"/>
                    <a:pt x="8" y="31"/>
                    <a:pt x="7"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55" name="Freeform 38"/>
            <p:cNvSpPr/>
            <p:nvPr/>
          </p:nvSpPr>
          <p:spPr bwMode="auto">
            <a:xfrm>
              <a:off x="217" y="3967"/>
              <a:ext cx="24" cy="56"/>
            </a:xfrm>
            <a:custGeom>
              <a:avLst/>
              <a:gdLst>
                <a:gd name="T0" fmla="*/ 6 w 7"/>
                <a:gd name="T1" fmla="*/ 15 h 19"/>
                <a:gd name="T2" fmla="*/ 5 w 7"/>
                <a:gd name="T3" fmla="*/ 3 h 19"/>
                <a:gd name="T4" fmla="*/ 1 w 7"/>
                <a:gd name="T5" fmla="*/ 3 h 19"/>
                <a:gd name="T6" fmla="*/ 2 w 7"/>
                <a:gd name="T7" fmla="*/ 16 h 19"/>
                <a:gd name="T8" fmla="*/ 6 w 7"/>
                <a:gd name="T9" fmla="*/ 15 h 19"/>
              </a:gdLst>
              <a:ahLst/>
              <a:cxnLst>
                <a:cxn ang="0">
                  <a:pos x="T0" y="T1"/>
                </a:cxn>
                <a:cxn ang="0">
                  <a:pos x="T2" y="T3"/>
                </a:cxn>
                <a:cxn ang="0">
                  <a:pos x="T4" y="T5"/>
                </a:cxn>
                <a:cxn ang="0">
                  <a:pos x="T6" y="T7"/>
                </a:cxn>
                <a:cxn ang="0">
                  <a:pos x="T8" y="T9"/>
                </a:cxn>
              </a:cxnLst>
              <a:rect l="0" t="0" r="r" b="b"/>
              <a:pathLst>
                <a:path w="7" h="19">
                  <a:moveTo>
                    <a:pt x="6" y="15"/>
                  </a:moveTo>
                  <a:cubicBezTo>
                    <a:pt x="5" y="11"/>
                    <a:pt x="5" y="7"/>
                    <a:pt x="5" y="3"/>
                  </a:cubicBezTo>
                  <a:cubicBezTo>
                    <a:pt x="5" y="0"/>
                    <a:pt x="1" y="0"/>
                    <a:pt x="1" y="3"/>
                  </a:cubicBezTo>
                  <a:cubicBezTo>
                    <a:pt x="1" y="7"/>
                    <a:pt x="0" y="12"/>
                    <a:pt x="2" y="16"/>
                  </a:cubicBezTo>
                  <a:cubicBezTo>
                    <a:pt x="2" y="19"/>
                    <a:pt x="7" y="17"/>
                    <a:pt x="6" y="1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56" name="Freeform 39"/>
            <p:cNvSpPr/>
            <p:nvPr/>
          </p:nvSpPr>
          <p:spPr bwMode="auto">
            <a:xfrm>
              <a:off x="213" y="4050"/>
              <a:ext cx="28" cy="62"/>
            </a:xfrm>
            <a:custGeom>
              <a:avLst/>
              <a:gdLst>
                <a:gd name="T0" fmla="*/ 7 w 8"/>
                <a:gd name="T1" fmla="*/ 17 h 21"/>
                <a:gd name="T2" fmla="*/ 6 w 8"/>
                <a:gd name="T3" fmla="*/ 4 h 21"/>
                <a:gd name="T4" fmla="*/ 2 w 8"/>
                <a:gd name="T5" fmla="*/ 2 h 21"/>
                <a:gd name="T6" fmla="*/ 3 w 8"/>
                <a:gd name="T7" fmla="*/ 18 h 21"/>
                <a:gd name="T8" fmla="*/ 7 w 8"/>
                <a:gd name="T9" fmla="*/ 17 h 21"/>
              </a:gdLst>
              <a:ahLst/>
              <a:cxnLst>
                <a:cxn ang="0">
                  <a:pos x="T0" y="T1"/>
                </a:cxn>
                <a:cxn ang="0">
                  <a:pos x="T2" y="T3"/>
                </a:cxn>
                <a:cxn ang="0">
                  <a:pos x="T4" y="T5"/>
                </a:cxn>
                <a:cxn ang="0">
                  <a:pos x="T6" y="T7"/>
                </a:cxn>
                <a:cxn ang="0">
                  <a:pos x="T8" y="T9"/>
                </a:cxn>
              </a:cxnLst>
              <a:rect l="0" t="0" r="r" b="b"/>
              <a:pathLst>
                <a:path w="8" h="21">
                  <a:moveTo>
                    <a:pt x="7" y="17"/>
                  </a:moveTo>
                  <a:cubicBezTo>
                    <a:pt x="6" y="13"/>
                    <a:pt x="5" y="8"/>
                    <a:pt x="6" y="4"/>
                  </a:cubicBezTo>
                  <a:cubicBezTo>
                    <a:pt x="7" y="1"/>
                    <a:pt x="2" y="0"/>
                    <a:pt x="2" y="2"/>
                  </a:cubicBezTo>
                  <a:cubicBezTo>
                    <a:pt x="0" y="7"/>
                    <a:pt x="1" y="13"/>
                    <a:pt x="3" y="18"/>
                  </a:cubicBezTo>
                  <a:cubicBezTo>
                    <a:pt x="3" y="21"/>
                    <a:pt x="8" y="20"/>
                    <a:pt x="7" y="1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57" name="Freeform 40"/>
            <p:cNvSpPr/>
            <p:nvPr/>
          </p:nvSpPr>
          <p:spPr bwMode="auto">
            <a:xfrm>
              <a:off x="259" y="4100"/>
              <a:ext cx="92" cy="30"/>
            </a:xfrm>
            <a:custGeom>
              <a:avLst/>
              <a:gdLst>
                <a:gd name="T0" fmla="*/ 23 w 26"/>
                <a:gd name="T1" fmla="*/ 5 h 10"/>
                <a:gd name="T2" fmla="*/ 14 w 26"/>
                <a:gd name="T3" fmla="*/ 4 h 10"/>
                <a:gd name="T4" fmla="*/ 5 w 26"/>
                <a:gd name="T5" fmla="*/ 3 h 10"/>
                <a:gd name="T6" fmla="*/ 1 w 26"/>
                <a:gd name="T7" fmla="*/ 5 h 10"/>
                <a:gd name="T8" fmla="*/ 8 w 26"/>
                <a:gd name="T9" fmla="*/ 8 h 10"/>
                <a:gd name="T10" fmla="*/ 22 w 26"/>
                <a:gd name="T11" fmla="*/ 9 h 10"/>
                <a:gd name="T12" fmla="*/ 23 w 26"/>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26" h="10">
                  <a:moveTo>
                    <a:pt x="23" y="5"/>
                  </a:moveTo>
                  <a:cubicBezTo>
                    <a:pt x="20" y="4"/>
                    <a:pt x="17" y="4"/>
                    <a:pt x="14" y="4"/>
                  </a:cubicBezTo>
                  <a:cubicBezTo>
                    <a:pt x="12" y="4"/>
                    <a:pt x="6" y="5"/>
                    <a:pt x="5" y="3"/>
                  </a:cubicBezTo>
                  <a:cubicBezTo>
                    <a:pt x="4" y="0"/>
                    <a:pt x="0" y="2"/>
                    <a:pt x="1" y="5"/>
                  </a:cubicBezTo>
                  <a:cubicBezTo>
                    <a:pt x="3" y="8"/>
                    <a:pt x="6" y="8"/>
                    <a:pt x="8" y="8"/>
                  </a:cubicBezTo>
                  <a:cubicBezTo>
                    <a:pt x="13" y="9"/>
                    <a:pt x="17" y="9"/>
                    <a:pt x="22" y="9"/>
                  </a:cubicBezTo>
                  <a:cubicBezTo>
                    <a:pt x="25" y="10"/>
                    <a:pt x="26" y="5"/>
                    <a:pt x="2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58" name="Freeform 41"/>
            <p:cNvSpPr/>
            <p:nvPr/>
          </p:nvSpPr>
          <p:spPr bwMode="auto">
            <a:xfrm>
              <a:off x="397" y="4112"/>
              <a:ext cx="84" cy="21"/>
            </a:xfrm>
            <a:custGeom>
              <a:avLst/>
              <a:gdLst>
                <a:gd name="T0" fmla="*/ 21 w 24"/>
                <a:gd name="T1" fmla="*/ 0 h 7"/>
                <a:gd name="T2" fmla="*/ 3 w 24"/>
                <a:gd name="T3" fmla="*/ 2 h 7"/>
                <a:gd name="T4" fmla="*/ 4 w 24"/>
                <a:gd name="T5" fmla="*/ 6 h 7"/>
                <a:gd name="T6" fmla="*/ 21 w 24"/>
                <a:gd name="T7" fmla="*/ 4 h 7"/>
                <a:gd name="T8" fmla="*/ 21 w 24"/>
                <a:gd name="T9" fmla="*/ 0 h 7"/>
              </a:gdLst>
              <a:ahLst/>
              <a:cxnLst>
                <a:cxn ang="0">
                  <a:pos x="T0" y="T1"/>
                </a:cxn>
                <a:cxn ang="0">
                  <a:pos x="T2" y="T3"/>
                </a:cxn>
                <a:cxn ang="0">
                  <a:pos x="T4" y="T5"/>
                </a:cxn>
                <a:cxn ang="0">
                  <a:pos x="T6" y="T7"/>
                </a:cxn>
                <a:cxn ang="0">
                  <a:pos x="T8" y="T9"/>
                </a:cxn>
              </a:cxnLst>
              <a:rect l="0" t="0" r="r" b="b"/>
              <a:pathLst>
                <a:path w="24" h="7">
                  <a:moveTo>
                    <a:pt x="21" y="0"/>
                  </a:moveTo>
                  <a:cubicBezTo>
                    <a:pt x="15" y="0"/>
                    <a:pt x="9" y="0"/>
                    <a:pt x="3" y="2"/>
                  </a:cubicBezTo>
                  <a:cubicBezTo>
                    <a:pt x="0" y="3"/>
                    <a:pt x="1" y="7"/>
                    <a:pt x="4" y="6"/>
                  </a:cubicBezTo>
                  <a:cubicBezTo>
                    <a:pt x="10" y="4"/>
                    <a:pt x="16" y="4"/>
                    <a:pt x="21" y="4"/>
                  </a:cubicBezTo>
                  <a:cubicBezTo>
                    <a:pt x="24" y="4"/>
                    <a:pt x="24" y="0"/>
                    <a:pt x="21"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59" name="Freeform 42"/>
            <p:cNvSpPr/>
            <p:nvPr/>
          </p:nvSpPr>
          <p:spPr bwMode="auto">
            <a:xfrm>
              <a:off x="520" y="4100"/>
              <a:ext cx="99" cy="24"/>
            </a:xfrm>
            <a:custGeom>
              <a:avLst/>
              <a:gdLst>
                <a:gd name="T0" fmla="*/ 24 w 28"/>
                <a:gd name="T1" fmla="*/ 1 h 8"/>
                <a:gd name="T2" fmla="*/ 4 w 28"/>
                <a:gd name="T3" fmla="*/ 2 h 8"/>
                <a:gd name="T4" fmla="*/ 3 w 28"/>
                <a:gd name="T5" fmla="*/ 6 h 8"/>
                <a:gd name="T6" fmla="*/ 25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3"/>
                    <a:pt x="10" y="3"/>
                    <a:pt x="4" y="2"/>
                  </a:cubicBezTo>
                  <a:cubicBezTo>
                    <a:pt x="1" y="1"/>
                    <a:pt x="0" y="6"/>
                    <a:pt x="3" y="6"/>
                  </a:cubicBezTo>
                  <a:cubicBezTo>
                    <a:pt x="10" y="7"/>
                    <a:pt x="18" y="8"/>
                    <a:pt x="25" y="5"/>
                  </a:cubicBezTo>
                  <a:cubicBezTo>
                    <a:pt x="28" y="4"/>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60" name="Freeform 43"/>
            <p:cNvSpPr/>
            <p:nvPr/>
          </p:nvSpPr>
          <p:spPr bwMode="auto">
            <a:xfrm>
              <a:off x="654" y="4106"/>
              <a:ext cx="81" cy="24"/>
            </a:xfrm>
            <a:custGeom>
              <a:avLst/>
              <a:gdLst>
                <a:gd name="T0" fmla="*/ 20 w 23"/>
                <a:gd name="T1" fmla="*/ 0 h 8"/>
                <a:gd name="T2" fmla="*/ 3 w 23"/>
                <a:gd name="T3" fmla="*/ 3 h 8"/>
                <a:gd name="T4" fmla="*/ 5 w 23"/>
                <a:gd name="T5" fmla="*/ 7 h 8"/>
                <a:gd name="T6" fmla="*/ 20 w 23"/>
                <a:gd name="T7" fmla="*/ 4 h 8"/>
                <a:gd name="T8" fmla="*/ 20 w 23"/>
                <a:gd name="T9" fmla="*/ 0 h 8"/>
              </a:gdLst>
              <a:ahLst/>
              <a:cxnLst>
                <a:cxn ang="0">
                  <a:pos x="T0" y="T1"/>
                </a:cxn>
                <a:cxn ang="0">
                  <a:pos x="T2" y="T3"/>
                </a:cxn>
                <a:cxn ang="0">
                  <a:pos x="T4" y="T5"/>
                </a:cxn>
                <a:cxn ang="0">
                  <a:pos x="T6" y="T7"/>
                </a:cxn>
                <a:cxn ang="0">
                  <a:pos x="T8" y="T9"/>
                </a:cxn>
              </a:cxnLst>
              <a:rect l="0" t="0" r="r" b="b"/>
              <a:pathLst>
                <a:path w="23" h="8">
                  <a:moveTo>
                    <a:pt x="20" y="0"/>
                  </a:moveTo>
                  <a:cubicBezTo>
                    <a:pt x="14" y="0"/>
                    <a:pt x="8" y="1"/>
                    <a:pt x="3" y="3"/>
                  </a:cubicBezTo>
                  <a:cubicBezTo>
                    <a:pt x="0" y="4"/>
                    <a:pt x="3" y="8"/>
                    <a:pt x="5" y="7"/>
                  </a:cubicBezTo>
                  <a:cubicBezTo>
                    <a:pt x="10" y="5"/>
                    <a:pt x="15"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61" name="Freeform 44"/>
            <p:cNvSpPr/>
            <p:nvPr/>
          </p:nvSpPr>
          <p:spPr bwMode="auto">
            <a:xfrm>
              <a:off x="774" y="4106"/>
              <a:ext cx="88" cy="27"/>
            </a:xfrm>
            <a:custGeom>
              <a:avLst/>
              <a:gdLst>
                <a:gd name="T0" fmla="*/ 21 w 25"/>
                <a:gd name="T1" fmla="*/ 2 h 9"/>
                <a:gd name="T2" fmla="*/ 4 w 25"/>
                <a:gd name="T3" fmla="*/ 1 h 9"/>
                <a:gd name="T4" fmla="*/ 2 w 25"/>
                <a:gd name="T5" fmla="*/ 5 h 9"/>
                <a:gd name="T6" fmla="*/ 23 w 25"/>
                <a:gd name="T7" fmla="*/ 6 h 9"/>
                <a:gd name="T8" fmla="*/ 21 w 25"/>
                <a:gd name="T9" fmla="*/ 2 h 9"/>
              </a:gdLst>
              <a:ahLst/>
              <a:cxnLst>
                <a:cxn ang="0">
                  <a:pos x="T0" y="T1"/>
                </a:cxn>
                <a:cxn ang="0">
                  <a:pos x="T2" y="T3"/>
                </a:cxn>
                <a:cxn ang="0">
                  <a:pos x="T4" y="T5"/>
                </a:cxn>
                <a:cxn ang="0">
                  <a:pos x="T6" y="T7"/>
                </a:cxn>
                <a:cxn ang="0">
                  <a:pos x="T8" y="T9"/>
                </a:cxn>
              </a:cxnLst>
              <a:rect l="0" t="0" r="r" b="b"/>
              <a:pathLst>
                <a:path w="25" h="9">
                  <a:moveTo>
                    <a:pt x="21" y="2"/>
                  </a:moveTo>
                  <a:cubicBezTo>
                    <a:pt x="15" y="4"/>
                    <a:pt x="9" y="3"/>
                    <a:pt x="4" y="1"/>
                  </a:cubicBezTo>
                  <a:cubicBezTo>
                    <a:pt x="1" y="0"/>
                    <a:pt x="0" y="4"/>
                    <a:pt x="2" y="5"/>
                  </a:cubicBezTo>
                  <a:cubicBezTo>
                    <a:pt x="9" y="7"/>
                    <a:pt x="16" y="9"/>
                    <a:pt x="23" y="6"/>
                  </a:cubicBezTo>
                  <a:cubicBezTo>
                    <a:pt x="25" y="5"/>
                    <a:pt x="24" y="1"/>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62" name="Freeform 45"/>
            <p:cNvSpPr/>
            <p:nvPr/>
          </p:nvSpPr>
          <p:spPr bwMode="auto">
            <a:xfrm>
              <a:off x="898" y="4109"/>
              <a:ext cx="95" cy="27"/>
            </a:xfrm>
            <a:custGeom>
              <a:avLst/>
              <a:gdLst>
                <a:gd name="T0" fmla="*/ 24 w 27"/>
                <a:gd name="T1" fmla="*/ 2 h 9"/>
                <a:gd name="T2" fmla="*/ 3 w 27"/>
                <a:gd name="T3" fmla="*/ 3 h 9"/>
                <a:gd name="T4" fmla="*/ 5 w 27"/>
                <a:gd name="T5" fmla="*/ 7 h 9"/>
                <a:gd name="T6" fmla="*/ 23 w 27"/>
                <a:gd name="T7" fmla="*/ 6 h 9"/>
                <a:gd name="T8" fmla="*/ 24 w 27"/>
                <a:gd name="T9" fmla="*/ 2 h 9"/>
              </a:gdLst>
              <a:ahLst/>
              <a:cxnLst>
                <a:cxn ang="0">
                  <a:pos x="T0" y="T1"/>
                </a:cxn>
                <a:cxn ang="0">
                  <a:pos x="T2" y="T3"/>
                </a:cxn>
                <a:cxn ang="0">
                  <a:pos x="T4" y="T5"/>
                </a:cxn>
                <a:cxn ang="0">
                  <a:pos x="T6" y="T7"/>
                </a:cxn>
                <a:cxn ang="0">
                  <a:pos x="T8" y="T9"/>
                </a:cxn>
              </a:cxnLst>
              <a:rect l="0" t="0" r="r" b="b"/>
              <a:pathLst>
                <a:path w="27" h="9">
                  <a:moveTo>
                    <a:pt x="24" y="2"/>
                  </a:moveTo>
                  <a:cubicBezTo>
                    <a:pt x="17" y="1"/>
                    <a:pt x="9" y="0"/>
                    <a:pt x="3" y="3"/>
                  </a:cubicBezTo>
                  <a:cubicBezTo>
                    <a:pt x="0" y="5"/>
                    <a:pt x="2" y="9"/>
                    <a:pt x="5" y="7"/>
                  </a:cubicBezTo>
                  <a:cubicBezTo>
                    <a:pt x="10" y="4"/>
                    <a:pt x="17" y="5"/>
                    <a:pt x="23" y="6"/>
                  </a:cubicBezTo>
                  <a:cubicBezTo>
                    <a:pt x="26" y="7"/>
                    <a:pt x="27" y="2"/>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63" name="Freeform 46"/>
            <p:cNvSpPr/>
            <p:nvPr/>
          </p:nvSpPr>
          <p:spPr bwMode="auto">
            <a:xfrm>
              <a:off x="1035" y="4100"/>
              <a:ext cx="95" cy="33"/>
            </a:xfrm>
            <a:custGeom>
              <a:avLst/>
              <a:gdLst>
                <a:gd name="T0" fmla="*/ 21 w 27"/>
                <a:gd name="T1" fmla="*/ 2 h 11"/>
                <a:gd name="T2" fmla="*/ 4 w 27"/>
                <a:gd name="T3" fmla="*/ 3 h 11"/>
                <a:gd name="T4" fmla="*/ 3 w 27"/>
                <a:gd name="T5" fmla="*/ 7 h 11"/>
                <a:gd name="T6" fmla="*/ 24 w 27"/>
                <a:gd name="T7" fmla="*/ 6 h 11"/>
                <a:gd name="T8" fmla="*/ 21 w 27"/>
                <a:gd name="T9" fmla="*/ 2 h 11"/>
              </a:gdLst>
              <a:ahLst/>
              <a:cxnLst>
                <a:cxn ang="0">
                  <a:pos x="T0" y="T1"/>
                </a:cxn>
                <a:cxn ang="0">
                  <a:pos x="T2" y="T3"/>
                </a:cxn>
                <a:cxn ang="0">
                  <a:pos x="T4" y="T5"/>
                </a:cxn>
                <a:cxn ang="0">
                  <a:pos x="T6" y="T7"/>
                </a:cxn>
                <a:cxn ang="0">
                  <a:pos x="T8" y="T9"/>
                </a:cxn>
              </a:cxnLst>
              <a:rect l="0" t="0" r="r" b="b"/>
              <a:pathLst>
                <a:path w="27" h="11">
                  <a:moveTo>
                    <a:pt x="21" y="2"/>
                  </a:moveTo>
                  <a:cubicBezTo>
                    <a:pt x="17" y="6"/>
                    <a:pt x="9" y="4"/>
                    <a:pt x="4" y="3"/>
                  </a:cubicBezTo>
                  <a:cubicBezTo>
                    <a:pt x="2" y="2"/>
                    <a:pt x="0" y="7"/>
                    <a:pt x="3" y="7"/>
                  </a:cubicBezTo>
                  <a:cubicBezTo>
                    <a:pt x="10" y="8"/>
                    <a:pt x="18" y="11"/>
                    <a:pt x="24" y="6"/>
                  </a:cubicBezTo>
                  <a:cubicBezTo>
                    <a:pt x="27" y="4"/>
                    <a:pt x="23" y="0"/>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64" name="Freeform 47"/>
            <p:cNvSpPr/>
            <p:nvPr/>
          </p:nvSpPr>
          <p:spPr bwMode="auto">
            <a:xfrm>
              <a:off x="1155" y="4097"/>
              <a:ext cx="81" cy="24"/>
            </a:xfrm>
            <a:custGeom>
              <a:avLst/>
              <a:gdLst>
                <a:gd name="T0" fmla="*/ 20 w 23"/>
                <a:gd name="T1" fmla="*/ 1 h 8"/>
                <a:gd name="T2" fmla="*/ 3 w 23"/>
                <a:gd name="T3" fmla="*/ 3 h 8"/>
                <a:gd name="T4" fmla="*/ 4 w 23"/>
                <a:gd name="T5" fmla="*/ 7 h 8"/>
                <a:gd name="T6" fmla="*/ 20 w 23"/>
                <a:gd name="T7" fmla="*/ 5 h 8"/>
                <a:gd name="T8" fmla="*/ 20 w 23"/>
                <a:gd name="T9" fmla="*/ 1 h 8"/>
              </a:gdLst>
              <a:ahLst/>
              <a:cxnLst>
                <a:cxn ang="0">
                  <a:pos x="T0" y="T1"/>
                </a:cxn>
                <a:cxn ang="0">
                  <a:pos x="T2" y="T3"/>
                </a:cxn>
                <a:cxn ang="0">
                  <a:pos x="T4" y="T5"/>
                </a:cxn>
                <a:cxn ang="0">
                  <a:pos x="T6" y="T7"/>
                </a:cxn>
                <a:cxn ang="0">
                  <a:pos x="T8" y="T9"/>
                </a:cxn>
              </a:cxnLst>
              <a:rect l="0" t="0" r="r" b="b"/>
              <a:pathLst>
                <a:path w="23" h="8">
                  <a:moveTo>
                    <a:pt x="20" y="1"/>
                  </a:moveTo>
                  <a:cubicBezTo>
                    <a:pt x="15" y="1"/>
                    <a:pt x="9" y="1"/>
                    <a:pt x="3" y="3"/>
                  </a:cubicBezTo>
                  <a:cubicBezTo>
                    <a:pt x="0" y="3"/>
                    <a:pt x="1" y="8"/>
                    <a:pt x="4" y="7"/>
                  </a:cubicBezTo>
                  <a:cubicBezTo>
                    <a:pt x="9" y="6"/>
                    <a:pt x="15" y="5"/>
                    <a:pt x="20" y="5"/>
                  </a:cubicBezTo>
                  <a:cubicBezTo>
                    <a:pt x="23" y="5"/>
                    <a:pt x="23" y="0"/>
                    <a:pt x="20"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65" name="Freeform 48"/>
            <p:cNvSpPr/>
            <p:nvPr/>
          </p:nvSpPr>
          <p:spPr bwMode="auto">
            <a:xfrm>
              <a:off x="1275" y="4100"/>
              <a:ext cx="99" cy="18"/>
            </a:xfrm>
            <a:custGeom>
              <a:avLst/>
              <a:gdLst>
                <a:gd name="T0" fmla="*/ 24 w 28"/>
                <a:gd name="T1" fmla="*/ 1 h 6"/>
                <a:gd name="T2" fmla="*/ 3 w 28"/>
                <a:gd name="T3" fmla="*/ 2 h 6"/>
                <a:gd name="T4" fmla="*/ 3 w 28"/>
                <a:gd name="T5" fmla="*/ 6 h 6"/>
                <a:gd name="T6" fmla="*/ 25 w 28"/>
                <a:gd name="T7" fmla="*/ 5 h 6"/>
                <a:gd name="T8" fmla="*/ 24 w 28"/>
                <a:gd name="T9" fmla="*/ 1 h 6"/>
              </a:gdLst>
              <a:ahLst/>
              <a:cxnLst>
                <a:cxn ang="0">
                  <a:pos x="T0" y="T1"/>
                </a:cxn>
                <a:cxn ang="0">
                  <a:pos x="T2" y="T3"/>
                </a:cxn>
                <a:cxn ang="0">
                  <a:pos x="T4" y="T5"/>
                </a:cxn>
                <a:cxn ang="0">
                  <a:pos x="T6" y="T7"/>
                </a:cxn>
                <a:cxn ang="0">
                  <a:pos x="T8" y="T9"/>
                </a:cxn>
              </a:cxnLst>
              <a:rect l="0" t="0" r="r" b="b"/>
              <a:pathLst>
                <a:path w="28" h="6">
                  <a:moveTo>
                    <a:pt x="24" y="1"/>
                  </a:moveTo>
                  <a:cubicBezTo>
                    <a:pt x="17" y="2"/>
                    <a:pt x="10" y="2"/>
                    <a:pt x="3" y="2"/>
                  </a:cubicBezTo>
                  <a:cubicBezTo>
                    <a:pt x="0" y="2"/>
                    <a:pt x="0" y="6"/>
                    <a:pt x="3" y="6"/>
                  </a:cubicBezTo>
                  <a:cubicBezTo>
                    <a:pt x="11" y="6"/>
                    <a:pt x="18" y="6"/>
                    <a:pt x="25"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66" name="Freeform 49"/>
            <p:cNvSpPr/>
            <p:nvPr/>
          </p:nvSpPr>
          <p:spPr bwMode="auto">
            <a:xfrm>
              <a:off x="1420" y="4106"/>
              <a:ext cx="95" cy="18"/>
            </a:xfrm>
            <a:custGeom>
              <a:avLst/>
              <a:gdLst>
                <a:gd name="T0" fmla="*/ 24 w 27"/>
                <a:gd name="T1" fmla="*/ 0 h 6"/>
                <a:gd name="T2" fmla="*/ 3 w 27"/>
                <a:gd name="T3" fmla="*/ 1 h 6"/>
                <a:gd name="T4" fmla="*/ 3 w 27"/>
                <a:gd name="T5" fmla="*/ 5 h 6"/>
                <a:gd name="T6" fmla="*/ 24 w 27"/>
                <a:gd name="T7" fmla="*/ 4 h 6"/>
                <a:gd name="T8" fmla="*/ 24 w 27"/>
                <a:gd name="T9" fmla="*/ 0 h 6"/>
              </a:gdLst>
              <a:ahLst/>
              <a:cxnLst>
                <a:cxn ang="0">
                  <a:pos x="T0" y="T1"/>
                </a:cxn>
                <a:cxn ang="0">
                  <a:pos x="T2" y="T3"/>
                </a:cxn>
                <a:cxn ang="0">
                  <a:pos x="T4" y="T5"/>
                </a:cxn>
                <a:cxn ang="0">
                  <a:pos x="T6" y="T7"/>
                </a:cxn>
                <a:cxn ang="0">
                  <a:pos x="T8" y="T9"/>
                </a:cxn>
              </a:cxnLst>
              <a:rect l="0" t="0" r="r" b="b"/>
              <a:pathLst>
                <a:path w="27" h="6">
                  <a:moveTo>
                    <a:pt x="24" y="0"/>
                  </a:moveTo>
                  <a:cubicBezTo>
                    <a:pt x="17" y="0"/>
                    <a:pt x="10" y="0"/>
                    <a:pt x="3" y="1"/>
                  </a:cubicBezTo>
                  <a:cubicBezTo>
                    <a:pt x="1" y="1"/>
                    <a:pt x="0" y="6"/>
                    <a:pt x="3" y="5"/>
                  </a:cubicBezTo>
                  <a:cubicBezTo>
                    <a:pt x="10" y="4"/>
                    <a:pt x="17" y="4"/>
                    <a:pt x="24" y="4"/>
                  </a:cubicBezTo>
                  <a:cubicBezTo>
                    <a:pt x="27" y="4"/>
                    <a:pt x="27" y="0"/>
                    <a:pt x="24"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67" name="Freeform 50"/>
            <p:cNvSpPr/>
            <p:nvPr/>
          </p:nvSpPr>
          <p:spPr bwMode="auto">
            <a:xfrm>
              <a:off x="1554" y="4103"/>
              <a:ext cx="88" cy="18"/>
            </a:xfrm>
            <a:custGeom>
              <a:avLst/>
              <a:gdLst>
                <a:gd name="T0" fmla="*/ 22 w 25"/>
                <a:gd name="T1" fmla="*/ 0 h 6"/>
                <a:gd name="T2" fmla="*/ 3 w 25"/>
                <a:gd name="T3" fmla="*/ 1 h 6"/>
                <a:gd name="T4" fmla="*/ 4 w 25"/>
                <a:gd name="T5" fmla="*/ 5 h 6"/>
                <a:gd name="T6" fmla="*/ 22 w 25"/>
                <a:gd name="T7" fmla="*/ 4 h 6"/>
                <a:gd name="T8" fmla="*/ 22 w 25"/>
                <a:gd name="T9" fmla="*/ 0 h 6"/>
              </a:gdLst>
              <a:ahLst/>
              <a:cxnLst>
                <a:cxn ang="0">
                  <a:pos x="T0" y="T1"/>
                </a:cxn>
                <a:cxn ang="0">
                  <a:pos x="T2" y="T3"/>
                </a:cxn>
                <a:cxn ang="0">
                  <a:pos x="T4" y="T5"/>
                </a:cxn>
                <a:cxn ang="0">
                  <a:pos x="T6" y="T7"/>
                </a:cxn>
                <a:cxn ang="0">
                  <a:pos x="T8" y="T9"/>
                </a:cxn>
              </a:cxnLst>
              <a:rect l="0" t="0" r="r" b="b"/>
              <a:pathLst>
                <a:path w="25" h="6">
                  <a:moveTo>
                    <a:pt x="22" y="0"/>
                  </a:moveTo>
                  <a:cubicBezTo>
                    <a:pt x="16" y="0"/>
                    <a:pt x="9" y="0"/>
                    <a:pt x="3" y="1"/>
                  </a:cubicBezTo>
                  <a:cubicBezTo>
                    <a:pt x="0" y="1"/>
                    <a:pt x="1" y="6"/>
                    <a:pt x="4" y="5"/>
                  </a:cubicBezTo>
                  <a:cubicBezTo>
                    <a:pt x="10" y="4"/>
                    <a:pt x="16" y="4"/>
                    <a:pt x="22" y="4"/>
                  </a:cubicBezTo>
                  <a:cubicBezTo>
                    <a:pt x="25" y="4"/>
                    <a:pt x="25" y="0"/>
                    <a:pt x="22"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68" name="Freeform 51"/>
            <p:cNvSpPr/>
            <p:nvPr/>
          </p:nvSpPr>
          <p:spPr bwMode="auto">
            <a:xfrm>
              <a:off x="1681" y="4106"/>
              <a:ext cx="91" cy="21"/>
            </a:xfrm>
            <a:custGeom>
              <a:avLst/>
              <a:gdLst>
                <a:gd name="T0" fmla="*/ 23 w 26"/>
                <a:gd name="T1" fmla="*/ 0 h 7"/>
                <a:gd name="T2" fmla="*/ 3 w 26"/>
                <a:gd name="T3" fmla="*/ 2 h 7"/>
                <a:gd name="T4" fmla="*/ 4 w 26"/>
                <a:gd name="T5" fmla="*/ 6 h 7"/>
                <a:gd name="T6" fmla="*/ 23 w 26"/>
                <a:gd name="T7" fmla="*/ 4 h 7"/>
                <a:gd name="T8" fmla="*/ 23 w 26"/>
                <a:gd name="T9" fmla="*/ 0 h 7"/>
              </a:gdLst>
              <a:ahLst/>
              <a:cxnLst>
                <a:cxn ang="0">
                  <a:pos x="T0" y="T1"/>
                </a:cxn>
                <a:cxn ang="0">
                  <a:pos x="T2" y="T3"/>
                </a:cxn>
                <a:cxn ang="0">
                  <a:pos x="T4" y="T5"/>
                </a:cxn>
                <a:cxn ang="0">
                  <a:pos x="T6" y="T7"/>
                </a:cxn>
                <a:cxn ang="0">
                  <a:pos x="T8" y="T9"/>
                </a:cxn>
              </a:cxnLst>
              <a:rect l="0" t="0" r="r" b="b"/>
              <a:pathLst>
                <a:path w="26" h="7">
                  <a:moveTo>
                    <a:pt x="23" y="0"/>
                  </a:moveTo>
                  <a:cubicBezTo>
                    <a:pt x="16" y="0"/>
                    <a:pt x="9" y="1"/>
                    <a:pt x="3" y="2"/>
                  </a:cubicBezTo>
                  <a:cubicBezTo>
                    <a:pt x="0" y="2"/>
                    <a:pt x="1" y="7"/>
                    <a:pt x="4" y="6"/>
                  </a:cubicBezTo>
                  <a:cubicBezTo>
                    <a:pt x="10" y="5"/>
                    <a:pt x="17" y="4"/>
                    <a:pt x="23" y="4"/>
                  </a:cubicBezTo>
                  <a:cubicBezTo>
                    <a:pt x="26" y="4"/>
                    <a:pt x="26" y="0"/>
                    <a:pt x="23"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69" name="Freeform 52"/>
            <p:cNvSpPr/>
            <p:nvPr/>
          </p:nvSpPr>
          <p:spPr bwMode="auto">
            <a:xfrm>
              <a:off x="1829" y="4103"/>
              <a:ext cx="99" cy="18"/>
            </a:xfrm>
            <a:custGeom>
              <a:avLst/>
              <a:gdLst>
                <a:gd name="T0" fmla="*/ 26 w 28"/>
                <a:gd name="T1" fmla="*/ 1 h 6"/>
                <a:gd name="T2" fmla="*/ 3 w 28"/>
                <a:gd name="T3" fmla="*/ 2 h 6"/>
                <a:gd name="T4" fmla="*/ 3 w 28"/>
                <a:gd name="T5" fmla="*/ 6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2"/>
                    <a:pt x="3" y="2"/>
                  </a:cubicBezTo>
                  <a:cubicBezTo>
                    <a:pt x="0" y="2"/>
                    <a:pt x="0" y="6"/>
                    <a:pt x="3" y="6"/>
                  </a:cubicBezTo>
                  <a:cubicBezTo>
                    <a:pt x="11" y="6"/>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70" name="Freeform 53"/>
            <p:cNvSpPr/>
            <p:nvPr/>
          </p:nvSpPr>
          <p:spPr bwMode="auto">
            <a:xfrm>
              <a:off x="1952" y="4094"/>
              <a:ext cx="106" cy="24"/>
            </a:xfrm>
            <a:custGeom>
              <a:avLst/>
              <a:gdLst>
                <a:gd name="T0" fmla="*/ 26 w 30"/>
                <a:gd name="T1" fmla="*/ 2 h 8"/>
                <a:gd name="T2" fmla="*/ 15 w 30"/>
                <a:gd name="T3" fmla="*/ 2 h 8"/>
                <a:gd name="T4" fmla="*/ 5 w 30"/>
                <a:gd name="T5" fmla="*/ 1 h 8"/>
                <a:gd name="T6" fmla="*/ 3 w 30"/>
                <a:gd name="T7" fmla="*/ 5 h 8"/>
                <a:gd name="T8" fmla="*/ 13 w 30"/>
                <a:gd name="T9" fmla="*/ 7 h 8"/>
                <a:gd name="T10" fmla="*/ 27 w 30"/>
                <a:gd name="T11" fmla="*/ 6 h 8"/>
                <a:gd name="T12" fmla="*/ 26 w 30"/>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26" y="2"/>
                  </a:moveTo>
                  <a:cubicBezTo>
                    <a:pt x="22" y="3"/>
                    <a:pt x="19" y="3"/>
                    <a:pt x="15" y="2"/>
                  </a:cubicBezTo>
                  <a:cubicBezTo>
                    <a:pt x="12" y="2"/>
                    <a:pt x="8" y="2"/>
                    <a:pt x="5" y="1"/>
                  </a:cubicBezTo>
                  <a:cubicBezTo>
                    <a:pt x="3" y="0"/>
                    <a:pt x="0" y="4"/>
                    <a:pt x="3" y="5"/>
                  </a:cubicBezTo>
                  <a:cubicBezTo>
                    <a:pt x="6" y="6"/>
                    <a:pt x="10" y="6"/>
                    <a:pt x="13" y="7"/>
                  </a:cubicBezTo>
                  <a:cubicBezTo>
                    <a:pt x="18" y="7"/>
                    <a:pt x="23" y="8"/>
                    <a:pt x="27" y="6"/>
                  </a:cubicBezTo>
                  <a:cubicBezTo>
                    <a:pt x="30" y="5"/>
                    <a:pt x="29" y="1"/>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71" name="Freeform 54"/>
            <p:cNvSpPr/>
            <p:nvPr/>
          </p:nvSpPr>
          <p:spPr bwMode="auto">
            <a:xfrm>
              <a:off x="2104" y="4100"/>
              <a:ext cx="127" cy="24"/>
            </a:xfrm>
            <a:custGeom>
              <a:avLst/>
              <a:gdLst>
                <a:gd name="T0" fmla="*/ 34 w 36"/>
                <a:gd name="T1" fmla="*/ 3 h 8"/>
                <a:gd name="T2" fmla="*/ 3 w 36"/>
                <a:gd name="T3" fmla="*/ 2 h 8"/>
                <a:gd name="T4" fmla="*/ 3 w 36"/>
                <a:gd name="T5" fmla="*/ 6 h 8"/>
                <a:gd name="T6" fmla="*/ 32 w 36"/>
                <a:gd name="T7" fmla="*/ 7 h 8"/>
                <a:gd name="T8" fmla="*/ 34 w 36"/>
                <a:gd name="T9" fmla="*/ 3 h 8"/>
              </a:gdLst>
              <a:ahLst/>
              <a:cxnLst>
                <a:cxn ang="0">
                  <a:pos x="T0" y="T1"/>
                </a:cxn>
                <a:cxn ang="0">
                  <a:pos x="T2" y="T3"/>
                </a:cxn>
                <a:cxn ang="0">
                  <a:pos x="T4" y="T5"/>
                </a:cxn>
                <a:cxn ang="0">
                  <a:pos x="T6" y="T7"/>
                </a:cxn>
                <a:cxn ang="0">
                  <a:pos x="T8" y="T9"/>
                </a:cxn>
              </a:cxnLst>
              <a:rect l="0" t="0" r="r" b="b"/>
              <a:pathLst>
                <a:path w="36" h="8">
                  <a:moveTo>
                    <a:pt x="34" y="3"/>
                  </a:moveTo>
                  <a:cubicBezTo>
                    <a:pt x="24" y="0"/>
                    <a:pt x="14" y="1"/>
                    <a:pt x="3" y="2"/>
                  </a:cubicBezTo>
                  <a:cubicBezTo>
                    <a:pt x="1" y="2"/>
                    <a:pt x="0" y="7"/>
                    <a:pt x="3" y="6"/>
                  </a:cubicBezTo>
                  <a:cubicBezTo>
                    <a:pt x="13" y="5"/>
                    <a:pt x="23" y="4"/>
                    <a:pt x="32" y="7"/>
                  </a:cubicBezTo>
                  <a:cubicBezTo>
                    <a:pt x="35" y="8"/>
                    <a:pt x="36" y="4"/>
                    <a:pt x="34"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72" name="Freeform 55"/>
            <p:cNvSpPr/>
            <p:nvPr/>
          </p:nvSpPr>
          <p:spPr bwMode="auto">
            <a:xfrm>
              <a:off x="2280" y="4100"/>
              <a:ext cx="106" cy="15"/>
            </a:xfrm>
            <a:custGeom>
              <a:avLst/>
              <a:gdLst>
                <a:gd name="T0" fmla="*/ 27 w 30"/>
                <a:gd name="T1" fmla="*/ 1 h 5"/>
                <a:gd name="T2" fmla="*/ 3 w 30"/>
                <a:gd name="T3" fmla="*/ 0 h 5"/>
                <a:gd name="T4" fmla="*/ 3 w 30"/>
                <a:gd name="T5" fmla="*/ 4 h 5"/>
                <a:gd name="T6" fmla="*/ 27 w 30"/>
                <a:gd name="T7" fmla="*/ 5 h 5"/>
                <a:gd name="T8" fmla="*/ 27 w 30"/>
                <a:gd name="T9" fmla="*/ 1 h 5"/>
              </a:gdLst>
              <a:ahLst/>
              <a:cxnLst>
                <a:cxn ang="0">
                  <a:pos x="T0" y="T1"/>
                </a:cxn>
                <a:cxn ang="0">
                  <a:pos x="T2" y="T3"/>
                </a:cxn>
                <a:cxn ang="0">
                  <a:pos x="T4" y="T5"/>
                </a:cxn>
                <a:cxn ang="0">
                  <a:pos x="T6" y="T7"/>
                </a:cxn>
                <a:cxn ang="0">
                  <a:pos x="T8" y="T9"/>
                </a:cxn>
              </a:cxnLst>
              <a:rect l="0" t="0" r="r" b="b"/>
              <a:pathLst>
                <a:path w="30" h="5">
                  <a:moveTo>
                    <a:pt x="27" y="1"/>
                  </a:moveTo>
                  <a:cubicBezTo>
                    <a:pt x="19" y="1"/>
                    <a:pt x="11" y="0"/>
                    <a:pt x="3" y="0"/>
                  </a:cubicBezTo>
                  <a:cubicBezTo>
                    <a:pt x="0" y="0"/>
                    <a:pt x="0" y="4"/>
                    <a:pt x="3" y="4"/>
                  </a:cubicBezTo>
                  <a:cubicBezTo>
                    <a:pt x="11" y="4"/>
                    <a:pt x="19" y="5"/>
                    <a:pt x="27" y="5"/>
                  </a:cubicBezTo>
                  <a:cubicBezTo>
                    <a:pt x="30" y="5"/>
                    <a:pt x="30" y="1"/>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73" name="Freeform 56"/>
            <p:cNvSpPr/>
            <p:nvPr/>
          </p:nvSpPr>
          <p:spPr bwMode="auto">
            <a:xfrm>
              <a:off x="2414" y="4097"/>
              <a:ext cx="103" cy="30"/>
            </a:xfrm>
            <a:custGeom>
              <a:avLst/>
              <a:gdLst>
                <a:gd name="T0" fmla="*/ 24 w 29"/>
                <a:gd name="T1" fmla="*/ 1 h 10"/>
                <a:gd name="T2" fmla="*/ 4 w 29"/>
                <a:gd name="T3" fmla="*/ 3 h 10"/>
                <a:gd name="T4" fmla="*/ 2 w 29"/>
                <a:gd name="T5" fmla="*/ 7 h 10"/>
                <a:gd name="T6" fmla="*/ 26 w 29"/>
                <a:gd name="T7" fmla="*/ 5 h 10"/>
                <a:gd name="T8" fmla="*/ 24 w 29"/>
                <a:gd name="T9" fmla="*/ 1 h 10"/>
              </a:gdLst>
              <a:ahLst/>
              <a:cxnLst>
                <a:cxn ang="0">
                  <a:pos x="T0" y="T1"/>
                </a:cxn>
                <a:cxn ang="0">
                  <a:pos x="T2" y="T3"/>
                </a:cxn>
                <a:cxn ang="0">
                  <a:pos x="T4" y="T5"/>
                </a:cxn>
                <a:cxn ang="0">
                  <a:pos x="T6" y="T7"/>
                </a:cxn>
                <a:cxn ang="0">
                  <a:pos x="T8" y="T9"/>
                </a:cxn>
              </a:cxnLst>
              <a:rect l="0" t="0" r="r" b="b"/>
              <a:pathLst>
                <a:path w="29" h="10">
                  <a:moveTo>
                    <a:pt x="24" y="1"/>
                  </a:moveTo>
                  <a:cubicBezTo>
                    <a:pt x="18" y="2"/>
                    <a:pt x="10" y="5"/>
                    <a:pt x="4" y="3"/>
                  </a:cubicBezTo>
                  <a:cubicBezTo>
                    <a:pt x="1" y="2"/>
                    <a:pt x="0" y="6"/>
                    <a:pt x="2" y="7"/>
                  </a:cubicBezTo>
                  <a:cubicBezTo>
                    <a:pt x="10" y="10"/>
                    <a:pt x="18" y="6"/>
                    <a:pt x="26" y="5"/>
                  </a:cubicBezTo>
                  <a:cubicBezTo>
                    <a:pt x="29"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74" name="Freeform 57"/>
            <p:cNvSpPr/>
            <p:nvPr/>
          </p:nvSpPr>
          <p:spPr bwMode="auto">
            <a:xfrm>
              <a:off x="2534" y="4097"/>
              <a:ext cx="120" cy="21"/>
            </a:xfrm>
            <a:custGeom>
              <a:avLst/>
              <a:gdLst>
                <a:gd name="T0" fmla="*/ 31 w 34"/>
                <a:gd name="T1" fmla="*/ 2 h 7"/>
                <a:gd name="T2" fmla="*/ 3 w 34"/>
                <a:gd name="T3" fmla="*/ 2 h 7"/>
                <a:gd name="T4" fmla="*/ 3 w 34"/>
                <a:gd name="T5" fmla="*/ 6 h 7"/>
                <a:gd name="T6" fmla="*/ 29 w 34"/>
                <a:gd name="T7" fmla="*/ 6 h 7"/>
                <a:gd name="T8" fmla="*/ 31 w 34"/>
                <a:gd name="T9" fmla="*/ 2 h 7"/>
              </a:gdLst>
              <a:ahLst/>
              <a:cxnLst>
                <a:cxn ang="0">
                  <a:pos x="T0" y="T1"/>
                </a:cxn>
                <a:cxn ang="0">
                  <a:pos x="T2" y="T3"/>
                </a:cxn>
                <a:cxn ang="0">
                  <a:pos x="T4" y="T5"/>
                </a:cxn>
                <a:cxn ang="0">
                  <a:pos x="T6" y="T7"/>
                </a:cxn>
                <a:cxn ang="0">
                  <a:pos x="T8" y="T9"/>
                </a:cxn>
              </a:cxnLst>
              <a:rect l="0" t="0" r="r" b="b"/>
              <a:pathLst>
                <a:path w="34" h="7">
                  <a:moveTo>
                    <a:pt x="31" y="2"/>
                  </a:moveTo>
                  <a:cubicBezTo>
                    <a:pt x="21" y="0"/>
                    <a:pt x="12" y="0"/>
                    <a:pt x="3" y="2"/>
                  </a:cubicBezTo>
                  <a:cubicBezTo>
                    <a:pt x="0" y="2"/>
                    <a:pt x="0" y="7"/>
                    <a:pt x="3" y="6"/>
                  </a:cubicBezTo>
                  <a:cubicBezTo>
                    <a:pt x="12" y="5"/>
                    <a:pt x="21" y="4"/>
                    <a:pt x="29" y="6"/>
                  </a:cubicBezTo>
                  <a:cubicBezTo>
                    <a:pt x="32" y="7"/>
                    <a:pt x="34" y="2"/>
                    <a:pt x="31"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75" name="Freeform 58"/>
            <p:cNvSpPr/>
            <p:nvPr/>
          </p:nvSpPr>
          <p:spPr bwMode="auto">
            <a:xfrm>
              <a:off x="2682" y="4103"/>
              <a:ext cx="110" cy="21"/>
            </a:xfrm>
            <a:custGeom>
              <a:avLst/>
              <a:gdLst>
                <a:gd name="T0" fmla="*/ 26 w 31"/>
                <a:gd name="T1" fmla="*/ 1 h 7"/>
                <a:gd name="T2" fmla="*/ 4 w 31"/>
                <a:gd name="T3" fmla="*/ 1 h 7"/>
                <a:gd name="T4" fmla="*/ 3 w 31"/>
                <a:gd name="T5" fmla="*/ 5 h 7"/>
                <a:gd name="T6" fmla="*/ 28 w 31"/>
                <a:gd name="T7" fmla="*/ 5 h 7"/>
                <a:gd name="T8" fmla="*/ 26 w 31"/>
                <a:gd name="T9" fmla="*/ 1 h 7"/>
              </a:gdLst>
              <a:ahLst/>
              <a:cxnLst>
                <a:cxn ang="0">
                  <a:pos x="T0" y="T1"/>
                </a:cxn>
                <a:cxn ang="0">
                  <a:pos x="T2" y="T3"/>
                </a:cxn>
                <a:cxn ang="0">
                  <a:pos x="T4" y="T5"/>
                </a:cxn>
                <a:cxn ang="0">
                  <a:pos x="T6" y="T7"/>
                </a:cxn>
                <a:cxn ang="0">
                  <a:pos x="T8" y="T9"/>
                </a:cxn>
              </a:cxnLst>
              <a:rect l="0" t="0" r="r" b="b"/>
              <a:pathLst>
                <a:path w="31" h="7">
                  <a:moveTo>
                    <a:pt x="26" y="1"/>
                  </a:moveTo>
                  <a:cubicBezTo>
                    <a:pt x="19" y="2"/>
                    <a:pt x="12" y="3"/>
                    <a:pt x="4" y="1"/>
                  </a:cubicBezTo>
                  <a:cubicBezTo>
                    <a:pt x="2" y="0"/>
                    <a:pt x="0" y="4"/>
                    <a:pt x="3" y="5"/>
                  </a:cubicBezTo>
                  <a:cubicBezTo>
                    <a:pt x="11" y="7"/>
                    <a:pt x="20" y="6"/>
                    <a:pt x="28" y="5"/>
                  </a:cubicBezTo>
                  <a:cubicBezTo>
                    <a:pt x="31"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76" name="Freeform 59"/>
            <p:cNvSpPr/>
            <p:nvPr/>
          </p:nvSpPr>
          <p:spPr bwMode="auto">
            <a:xfrm>
              <a:off x="2848" y="4094"/>
              <a:ext cx="102" cy="24"/>
            </a:xfrm>
            <a:custGeom>
              <a:avLst/>
              <a:gdLst>
                <a:gd name="T0" fmla="*/ 26 w 29"/>
                <a:gd name="T1" fmla="*/ 3 h 8"/>
                <a:gd name="T2" fmla="*/ 3 w 29"/>
                <a:gd name="T3" fmla="*/ 3 h 8"/>
                <a:gd name="T4" fmla="*/ 3 w 29"/>
                <a:gd name="T5" fmla="*/ 7 h 8"/>
                <a:gd name="T6" fmla="*/ 25 w 29"/>
                <a:gd name="T7" fmla="*/ 7 h 8"/>
                <a:gd name="T8" fmla="*/ 26 w 29"/>
                <a:gd name="T9" fmla="*/ 3 h 8"/>
              </a:gdLst>
              <a:ahLst/>
              <a:cxnLst>
                <a:cxn ang="0">
                  <a:pos x="T0" y="T1"/>
                </a:cxn>
                <a:cxn ang="0">
                  <a:pos x="T2" y="T3"/>
                </a:cxn>
                <a:cxn ang="0">
                  <a:pos x="T4" y="T5"/>
                </a:cxn>
                <a:cxn ang="0">
                  <a:pos x="T6" y="T7"/>
                </a:cxn>
                <a:cxn ang="0">
                  <a:pos x="T8" y="T9"/>
                </a:cxn>
              </a:cxnLst>
              <a:rect l="0" t="0" r="r" b="b"/>
              <a:pathLst>
                <a:path w="29" h="8">
                  <a:moveTo>
                    <a:pt x="26" y="3"/>
                  </a:moveTo>
                  <a:cubicBezTo>
                    <a:pt x="18" y="0"/>
                    <a:pt x="11" y="2"/>
                    <a:pt x="3" y="3"/>
                  </a:cubicBezTo>
                  <a:cubicBezTo>
                    <a:pt x="0" y="3"/>
                    <a:pt x="0" y="7"/>
                    <a:pt x="3" y="7"/>
                  </a:cubicBezTo>
                  <a:cubicBezTo>
                    <a:pt x="11" y="7"/>
                    <a:pt x="18" y="4"/>
                    <a:pt x="25" y="7"/>
                  </a:cubicBezTo>
                  <a:cubicBezTo>
                    <a:pt x="28" y="8"/>
                    <a:pt x="29" y="4"/>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77" name="Freeform 60"/>
            <p:cNvSpPr/>
            <p:nvPr/>
          </p:nvSpPr>
          <p:spPr bwMode="auto">
            <a:xfrm>
              <a:off x="2993" y="4103"/>
              <a:ext cx="81" cy="12"/>
            </a:xfrm>
            <a:custGeom>
              <a:avLst/>
              <a:gdLst>
                <a:gd name="T0" fmla="*/ 20 w 23"/>
                <a:gd name="T1" fmla="*/ 0 h 4"/>
                <a:gd name="T2" fmla="*/ 3 w 23"/>
                <a:gd name="T3" fmla="*/ 0 h 4"/>
                <a:gd name="T4" fmla="*/ 3 w 23"/>
                <a:gd name="T5" fmla="*/ 4 h 4"/>
                <a:gd name="T6" fmla="*/ 20 w 23"/>
                <a:gd name="T7" fmla="*/ 4 h 4"/>
                <a:gd name="T8" fmla="*/ 20 w 23"/>
                <a:gd name="T9" fmla="*/ 0 h 4"/>
              </a:gdLst>
              <a:ahLst/>
              <a:cxnLst>
                <a:cxn ang="0">
                  <a:pos x="T0" y="T1"/>
                </a:cxn>
                <a:cxn ang="0">
                  <a:pos x="T2" y="T3"/>
                </a:cxn>
                <a:cxn ang="0">
                  <a:pos x="T4" y="T5"/>
                </a:cxn>
                <a:cxn ang="0">
                  <a:pos x="T6" y="T7"/>
                </a:cxn>
                <a:cxn ang="0">
                  <a:pos x="T8" y="T9"/>
                </a:cxn>
              </a:cxnLst>
              <a:rect l="0" t="0" r="r" b="b"/>
              <a:pathLst>
                <a:path w="23" h="4">
                  <a:moveTo>
                    <a:pt x="20" y="0"/>
                  </a:moveTo>
                  <a:cubicBezTo>
                    <a:pt x="3" y="0"/>
                    <a:pt x="3" y="0"/>
                    <a:pt x="3" y="0"/>
                  </a:cubicBezTo>
                  <a:cubicBezTo>
                    <a:pt x="0" y="0"/>
                    <a:pt x="0" y="4"/>
                    <a:pt x="3" y="4"/>
                  </a:cubicBezTo>
                  <a:cubicBezTo>
                    <a:pt x="20" y="4"/>
                    <a:pt x="20"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78" name="Freeform 61"/>
            <p:cNvSpPr/>
            <p:nvPr/>
          </p:nvSpPr>
          <p:spPr bwMode="auto">
            <a:xfrm>
              <a:off x="3155" y="4100"/>
              <a:ext cx="88" cy="24"/>
            </a:xfrm>
            <a:custGeom>
              <a:avLst/>
              <a:gdLst>
                <a:gd name="T0" fmla="*/ 22 w 25"/>
                <a:gd name="T1" fmla="*/ 3 h 8"/>
                <a:gd name="T2" fmla="*/ 3 w 25"/>
                <a:gd name="T3" fmla="*/ 3 h 8"/>
                <a:gd name="T4" fmla="*/ 5 w 25"/>
                <a:gd name="T5" fmla="*/ 7 h 8"/>
                <a:gd name="T6" fmla="*/ 21 w 25"/>
                <a:gd name="T7" fmla="*/ 7 h 8"/>
                <a:gd name="T8" fmla="*/ 22 w 25"/>
                <a:gd name="T9" fmla="*/ 3 h 8"/>
              </a:gdLst>
              <a:ahLst/>
              <a:cxnLst>
                <a:cxn ang="0">
                  <a:pos x="T0" y="T1"/>
                </a:cxn>
                <a:cxn ang="0">
                  <a:pos x="T2" y="T3"/>
                </a:cxn>
                <a:cxn ang="0">
                  <a:pos x="T4" y="T5"/>
                </a:cxn>
                <a:cxn ang="0">
                  <a:pos x="T6" y="T7"/>
                </a:cxn>
                <a:cxn ang="0">
                  <a:pos x="T8" y="T9"/>
                </a:cxn>
              </a:cxnLst>
              <a:rect l="0" t="0" r="r" b="b"/>
              <a:pathLst>
                <a:path w="25" h="8">
                  <a:moveTo>
                    <a:pt x="22" y="3"/>
                  </a:moveTo>
                  <a:cubicBezTo>
                    <a:pt x="16" y="2"/>
                    <a:pt x="9" y="0"/>
                    <a:pt x="3" y="3"/>
                  </a:cubicBezTo>
                  <a:cubicBezTo>
                    <a:pt x="0" y="4"/>
                    <a:pt x="2" y="8"/>
                    <a:pt x="5" y="7"/>
                  </a:cubicBezTo>
                  <a:cubicBezTo>
                    <a:pt x="10" y="5"/>
                    <a:pt x="16" y="6"/>
                    <a:pt x="21" y="7"/>
                  </a:cubicBezTo>
                  <a:cubicBezTo>
                    <a:pt x="24" y="8"/>
                    <a:pt x="25" y="3"/>
                    <a:pt x="2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79" name="Freeform 62"/>
            <p:cNvSpPr/>
            <p:nvPr/>
          </p:nvSpPr>
          <p:spPr bwMode="auto">
            <a:xfrm>
              <a:off x="3300" y="4106"/>
              <a:ext cx="109" cy="18"/>
            </a:xfrm>
            <a:custGeom>
              <a:avLst/>
              <a:gdLst>
                <a:gd name="T0" fmla="*/ 28 w 31"/>
                <a:gd name="T1" fmla="*/ 0 h 6"/>
                <a:gd name="T2" fmla="*/ 3 w 31"/>
                <a:gd name="T3" fmla="*/ 1 h 6"/>
                <a:gd name="T4" fmla="*/ 3 w 31"/>
                <a:gd name="T5" fmla="*/ 5 h 6"/>
                <a:gd name="T6" fmla="*/ 28 w 31"/>
                <a:gd name="T7" fmla="*/ 4 h 6"/>
                <a:gd name="T8" fmla="*/ 28 w 31"/>
                <a:gd name="T9" fmla="*/ 0 h 6"/>
              </a:gdLst>
              <a:ahLst/>
              <a:cxnLst>
                <a:cxn ang="0">
                  <a:pos x="T0" y="T1"/>
                </a:cxn>
                <a:cxn ang="0">
                  <a:pos x="T2" y="T3"/>
                </a:cxn>
                <a:cxn ang="0">
                  <a:pos x="T4" y="T5"/>
                </a:cxn>
                <a:cxn ang="0">
                  <a:pos x="T6" y="T7"/>
                </a:cxn>
                <a:cxn ang="0">
                  <a:pos x="T8" y="T9"/>
                </a:cxn>
              </a:cxnLst>
              <a:rect l="0" t="0" r="r" b="b"/>
              <a:pathLst>
                <a:path w="31" h="6">
                  <a:moveTo>
                    <a:pt x="28" y="0"/>
                  </a:moveTo>
                  <a:cubicBezTo>
                    <a:pt x="20" y="0"/>
                    <a:pt x="11" y="0"/>
                    <a:pt x="3" y="1"/>
                  </a:cubicBezTo>
                  <a:cubicBezTo>
                    <a:pt x="0" y="1"/>
                    <a:pt x="0" y="6"/>
                    <a:pt x="3" y="5"/>
                  </a:cubicBezTo>
                  <a:cubicBezTo>
                    <a:pt x="11" y="4"/>
                    <a:pt x="20" y="4"/>
                    <a:pt x="28" y="4"/>
                  </a:cubicBezTo>
                  <a:cubicBezTo>
                    <a:pt x="31" y="4"/>
                    <a:pt x="31" y="0"/>
                    <a:pt x="28"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80" name="Freeform 63"/>
            <p:cNvSpPr/>
            <p:nvPr/>
          </p:nvSpPr>
          <p:spPr bwMode="auto">
            <a:xfrm>
              <a:off x="3434" y="4100"/>
              <a:ext cx="99" cy="24"/>
            </a:xfrm>
            <a:custGeom>
              <a:avLst/>
              <a:gdLst>
                <a:gd name="T0" fmla="*/ 24 w 28"/>
                <a:gd name="T1" fmla="*/ 1 h 8"/>
                <a:gd name="T2" fmla="*/ 4 w 28"/>
                <a:gd name="T3" fmla="*/ 2 h 8"/>
                <a:gd name="T4" fmla="*/ 3 w 28"/>
                <a:gd name="T5" fmla="*/ 6 h 8"/>
                <a:gd name="T6" fmla="*/ 26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2"/>
                    <a:pt x="11" y="4"/>
                    <a:pt x="4" y="2"/>
                  </a:cubicBezTo>
                  <a:cubicBezTo>
                    <a:pt x="2" y="1"/>
                    <a:pt x="0" y="5"/>
                    <a:pt x="3" y="6"/>
                  </a:cubicBezTo>
                  <a:cubicBezTo>
                    <a:pt x="11" y="8"/>
                    <a:pt x="18" y="6"/>
                    <a:pt x="26"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81" name="Freeform 64"/>
            <p:cNvSpPr/>
            <p:nvPr/>
          </p:nvSpPr>
          <p:spPr bwMode="auto">
            <a:xfrm>
              <a:off x="3564" y="4097"/>
              <a:ext cx="103" cy="21"/>
            </a:xfrm>
            <a:custGeom>
              <a:avLst/>
              <a:gdLst>
                <a:gd name="T0" fmla="*/ 26 w 29"/>
                <a:gd name="T1" fmla="*/ 3 h 7"/>
                <a:gd name="T2" fmla="*/ 4 w 29"/>
                <a:gd name="T3" fmla="*/ 1 h 7"/>
                <a:gd name="T4" fmla="*/ 3 w 29"/>
                <a:gd name="T5" fmla="*/ 5 h 7"/>
                <a:gd name="T6" fmla="*/ 26 w 29"/>
                <a:gd name="T7" fmla="*/ 7 h 7"/>
                <a:gd name="T8" fmla="*/ 26 w 29"/>
                <a:gd name="T9" fmla="*/ 3 h 7"/>
              </a:gdLst>
              <a:ahLst/>
              <a:cxnLst>
                <a:cxn ang="0">
                  <a:pos x="T0" y="T1"/>
                </a:cxn>
                <a:cxn ang="0">
                  <a:pos x="T2" y="T3"/>
                </a:cxn>
                <a:cxn ang="0">
                  <a:pos x="T4" y="T5"/>
                </a:cxn>
                <a:cxn ang="0">
                  <a:pos x="T6" y="T7"/>
                </a:cxn>
                <a:cxn ang="0">
                  <a:pos x="T8" y="T9"/>
                </a:cxn>
              </a:cxnLst>
              <a:rect l="0" t="0" r="r" b="b"/>
              <a:pathLst>
                <a:path w="29" h="7">
                  <a:moveTo>
                    <a:pt x="26" y="3"/>
                  </a:moveTo>
                  <a:cubicBezTo>
                    <a:pt x="19" y="3"/>
                    <a:pt x="11" y="3"/>
                    <a:pt x="4" y="1"/>
                  </a:cubicBezTo>
                  <a:cubicBezTo>
                    <a:pt x="2" y="0"/>
                    <a:pt x="0" y="4"/>
                    <a:pt x="3" y="5"/>
                  </a:cubicBezTo>
                  <a:cubicBezTo>
                    <a:pt x="10" y="7"/>
                    <a:pt x="19" y="7"/>
                    <a:pt x="26" y="7"/>
                  </a:cubicBezTo>
                  <a:cubicBezTo>
                    <a:pt x="29" y="7"/>
                    <a:pt x="29" y="3"/>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82" name="Freeform 65"/>
            <p:cNvSpPr/>
            <p:nvPr/>
          </p:nvSpPr>
          <p:spPr bwMode="auto">
            <a:xfrm>
              <a:off x="3698" y="4094"/>
              <a:ext cx="106" cy="18"/>
            </a:xfrm>
            <a:custGeom>
              <a:avLst/>
              <a:gdLst>
                <a:gd name="T0" fmla="*/ 27 w 30"/>
                <a:gd name="T1" fmla="*/ 1 h 6"/>
                <a:gd name="T2" fmla="*/ 3 w 30"/>
                <a:gd name="T3" fmla="*/ 2 h 6"/>
                <a:gd name="T4" fmla="*/ 3 w 30"/>
                <a:gd name="T5" fmla="*/ 6 h 6"/>
                <a:gd name="T6" fmla="*/ 27 w 30"/>
                <a:gd name="T7" fmla="*/ 5 h 6"/>
                <a:gd name="T8" fmla="*/ 27 w 30"/>
                <a:gd name="T9" fmla="*/ 1 h 6"/>
              </a:gdLst>
              <a:ahLst/>
              <a:cxnLst>
                <a:cxn ang="0">
                  <a:pos x="T0" y="T1"/>
                </a:cxn>
                <a:cxn ang="0">
                  <a:pos x="T2" y="T3"/>
                </a:cxn>
                <a:cxn ang="0">
                  <a:pos x="T4" y="T5"/>
                </a:cxn>
                <a:cxn ang="0">
                  <a:pos x="T6" y="T7"/>
                </a:cxn>
                <a:cxn ang="0">
                  <a:pos x="T8" y="T9"/>
                </a:cxn>
              </a:cxnLst>
              <a:rect l="0" t="0" r="r" b="b"/>
              <a:pathLst>
                <a:path w="30" h="6">
                  <a:moveTo>
                    <a:pt x="27" y="1"/>
                  </a:moveTo>
                  <a:cubicBezTo>
                    <a:pt x="19" y="1"/>
                    <a:pt x="11" y="1"/>
                    <a:pt x="3" y="2"/>
                  </a:cubicBezTo>
                  <a:cubicBezTo>
                    <a:pt x="0" y="2"/>
                    <a:pt x="0" y="6"/>
                    <a:pt x="3" y="6"/>
                  </a:cubicBezTo>
                  <a:cubicBezTo>
                    <a:pt x="11" y="6"/>
                    <a:pt x="19" y="5"/>
                    <a:pt x="27" y="5"/>
                  </a:cubicBezTo>
                  <a:cubicBezTo>
                    <a:pt x="30" y="5"/>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83" name="Freeform 66"/>
            <p:cNvSpPr/>
            <p:nvPr/>
          </p:nvSpPr>
          <p:spPr bwMode="auto">
            <a:xfrm>
              <a:off x="3846" y="4103"/>
              <a:ext cx="85" cy="18"/>
            </a:xfrm>
            <a:custGeom>
              <a:avLst/>
              <a:gdLst>
                <a:gd name="T0" fmla="*/ 21 w 24"/>
                <a:gd name="T1" fmla="*/ 1 h 6"/>
                <a:gd name="T2" fmla="*/ 3 w 24"/>
                <a:gd name="T3" fmla="*/ 0 h 6"/>
                <a:gd name="T4" fmla="*/ 3 w 24"/>
                <a:gd name="T5" fmla="*/ 4 h 6"/>
                <a:gd name="T6" fmla="*/ 20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5" y="0"/>
                    <a:pt x="9" y="0"/>
                    <a:pt x="3" y="0"/>
                  </a:cubicBezTo>
                  <a:cubicBezTo>
                    <a:pt x="0" y="0"/>
                    <a:pt x="0" y="4"/>
                    <a:pt x="3" y="4"/>
                  </a:cubicBezTo>
                  <a:cubicBezTo>
                    <a:pt x="9" y="4"/>
                    <a:pt x="14" y="4"/>
                    <a:pt x="20" y="5"/>
                  </a:cubicBezTo>
                  <a:cubicBezTo>
                    <a:pt x="23" y="6"/>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84" name="Freeform 67"/>
            <p:cNvSpPr/>
            <p:nvPr/>
          </p:nvSpPr>
          <p:spPr bwMode="auto">
            <a:xfrm>
              <a:off x="3977" y="4094"/>
              <a:ext cx="109" cy="24"/>
            </a:xfrm>
            <a:custGeom>
              <a:avLst/>
              <a:gdLst>
                <a:gd name="T0" fmla="*/ 28 w 31"/>
                <a:gd name="T1" fmla="*/ 2 h 8"/>
                <a:gd name="T2" fmla="*/ 3 w 31"/>
                <a:gd name="T3" fmla="*/ 3 h 8"/>
                <a:gd name="T4" fmla="*/ 4 w 31"/>
                <a:gd name="T5" fmla="*/ 7 h 8"/>
                <a:gd name="T6" fmla="*/ 28 w 31"/>
                <a:gd name="T7" fmla="*/ 6 h 8"/>
                <a:gd name="T8" fmla="*/ 28 w 31"/>
                <a:gd name="T9" fmla="*/ 2 h 8"/>
              </a:gdLst>
              <a:ahLst/>
              <a:cxnLst>
                <a:cxn ang="0">
                  <a:pos x="T0" y="T1"/>
                </a:cxn>
                <a:cxn ang="0">
                  <a:pos x="T2" y="T3"/>
                </a:cxn>
                <a:cxn ang="0">
                  <a:pos x="T4" y="T5"/>
                </a:cxn>
                <a:cxn ang="0">
                  <a:pos x="T6" y="T7"/>
                </a:cxn>
                <a:cxn ang="0">
                  <a:pos x="T8" y="T9"/>
                </a:cxn>
              </a:cxnLst>
              <a:rect l="0" t="0" r="r" b="b"/>
              <a:pathLst>
                <a:path w="31" h="8">
                  <a:moveTo>
                    <a:pt x="28" y="2"/>
                  </a:moveTo>
                  <a:cubicBezTo>
                    <a:pt x="20" y="2"/>
                    <a:pt x="11" y="0"/>
                    <a:pt x="3" y="3"/>
                  </a:cubicBezTo>
                  <a:cubicBezTo>
                    <a:pt x="0" y="4"/>
                    <a:pt x="2" y="8"/>
                    <a:pt x="4" y="7"/>
                  </a:cubicBezTo>
                  <a:cubicBezTo>
                    <a:pt x="12" y="5"/>
                    <a:pt x="20"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85" name="Freeform 68"/>
            <p:cNvSpPr/>
            <p:nvPr/>
          </p:nvSpPr>
          <p:spPr bwMode="auto">
            <a:xfrm>
              <a:off x="4129" y="4092"/>
              <a:ext cx="102" cy="17"/>
            </a:xfrm>
            <a:custGeom>
              <a:avLst/>
              <a:gdLst>
                <a:gd name="T0" fmla="*/ 25 w 29"/>
                <a:gd name="T1" fmla="*/ 1 h 6"/>
                <a:gd name="T2" fmla="*/ 3 w 29"/>
                <a:gd name="T3" fmla="*/ 2 h 6"/>
                <a:gd name="T4" fmla="*/ 3 w 29"/>
                <a:gd name="T5" fmla="*/ 6 h 6"/>
                <a:gd name="T6" fmla="*/ 26 w 29"/>
                <a:gd name="T7" fmla="*/ 5 h 6"/>
                <a:gd name="T8" fmla="*/ 25 w 29"/>
                <a:gd name="T9" fmla="*/ 1 h 6"/>
              </a:gdLst>
              <a:ahLst/>
              <a:cxnLst>
                <a:cxn ang="0">
                  <a:pos x="T0" y="T1"/>
                </a:cxn>
                <a:cxn ang="0">
                  <a:pos x="T2" y="T3"/>
                </a:cxn>
                <a:cxn ang="0">
                  <a:pos x="T4" y="T5"/>
                </a:cxn>
                <a:cxn ang="0">
                  <a:pos x="T6" y="T7"/>
                </a:cxn>
                <a:cxn ang="0">
                  <a:pos x="T8" y="T9"/>
                </a:cxn>
              </a:cxnLst>
              <a:rect l="0" t="0" r="r" b="b"/>
              <a:pathLst>
                <a:path w="29" h="6">
                  <a:moveTo>
                    <a:pt x="25" y="1"/>
                  </a:moveTo>
                  <a:cubicBezTo>
                    <a:pt x="17" y="2"/>
                    <a:pt x="10" y="2"/>
                    <a:pt x="3" y="2"/>
                  </a:cubicBezTo>
                  <a:cubicBezTo>
                    <a:pt x="0" y="2"/>
                    <a:pt x="0" y="6"/>
                    <a:pt x="3" y="6"/>
                  </a:cubicBezTo>
                  <a:cubicBezTo>
                    <a:pt x="11" y="6"/>
                    <a:pt x="18" y="6"/>
                    <a:pt x="26" y="5"/>
                  </a:cubicBezTo>
                  <a:cubicBezTo>
                    <a:pt x="29" y="4"/>
                    <a:pt x="27" y="0"/>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86" name="Freeform 69"/>
            <p:cNvSpPr/>
            <p:nvPr/>
          </p:nvSpPr>
          <p:spPr bwMode="auto">
            <a:xfrm>
              <a:off x="4273" y="4103"/>
              <a:ext cx="110" cy="21"/>
            </a:xfrm>
            <a:custGeom>
              <a:avLst/>
              <a:gdLst>
                <a:gd name="T0" fmla="*/ 28 w 31"/>
                <a:gd name="T1" fmla="*/ 2 h 7"/>
                <a:gd name="T2" fmla="*/ 3 w 31"/>
                <a:gd name="T3" fmla="*/ 2 h 7"/>
                <a:gd name="T4" fmla="*/ 3 w 31"/>
                <a:gd name="T5" fmla="*/ 6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2"/>
                    <a:pt x="3" y="2"/>
                  </a:cubicBezTo>
                  <a:cubicBezTo>
                    <a:pt x="0" y="2"/>
                    <a:pt x="0" y="6"/>
                    <a:pt x="3" y="6"/>
                  </a:cubicBezTo>
                  <a:cubicBezTo>
                    <a:pt x="11" y="6"/>
                    <a:pt x="19" y="4"/>
                    <a:pt x="27" y="6"/>
                  </a:cubicBezTo>
                  <a:cubicBezTo>
                    <a:pt x="30" y="7"/>
                    <a:pt x="31" y="3"/>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87" name="Freeform 70"/>
            <p:cNvSpPr/>
            <p:nvPr/>
          </p:nvSpPr>
          <p:spPr bwMode="auto">
            <a:xfrm>
              <a:off x="4432" y="4097"/>
              <a:ext cx="95" cy="24"/>
            </a:xfrm>
            <a:custGeom>
              <a:avLst/>
              <a:gdLst>
                <a:gd name="T0" fmla="*/ 23 w 27"/>
                <a:gd name="T1" fmla="*/ 1 h 8"/>
                <a:gd name="T2" fmla="*/ 4 w 27"/>
                <a:gd name="T3" fmla="*/ 2 h 8"/>
                <a:gd name="T4" fmla="*/ 3 w 27"/>
                <a:gd name="T5" fmla="*/ 6 h 8"/>
                <a:gd name="T6" fmla="*/ 24 w 27"/>
                <a:gd name="T7" fmla="*/ 5 h 8"/>
                <a:gd name="T8" fmla="*/ 23 w 27"/>
                <a:gd name="T9" fmla="*/ 1 h 8"/>
              </a:gdLst>
              <a:ahLst/>
              <a:cxnLst>
                <a:cxn ang="0">
                  <a:pos x="T0" y="T1"/>
                </a:cxn>
                <a:cxn ang="0">
                  <a:pos x="T2" y="T3"/>
                </a:cxn>
                <a:cxn ang="0">
                  <a:pos x="T4" y="T5"/>
                </a:cxn>
                <a:cxn ang="0">
                  <a:pos x="T6" y="T7"/>
                </a:cxn>
                <a:cxn ang="0">
                  <a:pos x="T8" y="T9"/>
                </a:cxn>
              </a:cxnLst>
              <a:rect l="0" t="0" r="r" b="b"/>
              <a:pathLst>
                <a:path w="27" h="8">
                  <a:moveTo>
                    <a:pt x="23" y="1"/>
                  </a:moveTo>
                  <a:cubicBezTo>
                    <a:pt x="17" y="2"/>
                    <a:pt x="10" y="3"/>
                    <a:pt x="4" y="2"/>
                  </a:cubicBezTo>
                  <a:cubicBezTo>
                    <a:pt x="1" y="1"/>
                    <a:pt x="0" y="6"/>
                    <a:pt x="3" y="6"/>
                  </a:cubicBezTo>
                  <a:cubicBezTo>
                    <a:pt x="10" y="8"/>
                    <a:pt x="17" y="6"/>
                    <a:pt x="24" y="5"/>
                  </a:cubicBezTo>
                  <a:cubicBezTo>
                    <a:pt x="27" y="5"/>
                    <a:pt x="26"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88" name="Freeform 71"/>
            <p:cNvSpPr/>
            <p:nvPr/>
          </p:nvSpPr>
          <p:spPr bwMode="auto">
            <a:xfrm>
              <a:off x="4580" y="4094"/>
              <a:ext cx="120" cy="27"/>
            </a:xfrm>
            <a:custGeom>
              <a:avLst/>
              <a:gdLst>
                <a:gd name="T0" fmla="*/ 31 w 34"/>
                <a:gd name="T1" fmla="*/ 1 h 9"/>
                <a:gd name="T2" fmla="*/ 18 w 34"/>
                <a:gd name="T3" fmla="*/ 2 h 9"/>
                <a:gd name="T4" fmla="*/ 5 w 34"/>
                <a:gd name="T5" fmla="*/ 1 h 9"/>
                <a:gd name="T6" fmla="*/ 2 w 34"/>
                <a:gd name="T7" fmla="*/ 5 h 9"/>
                <a:gd name="T8" fmla="*/ 31 w 34"/>
                <a:gd name="T9" fmla="*/ 5 h 9"/>
                <a:gd name="T10" fmla="*/ 31 w 34"/>
                <a:gd name="T11" fmla="*/ 1 h 9"/>
              </a:gdLst>
              <a:ahLst/>
              <a:cxnLst>
                <a:cxn ang="0">
                  <a:pos x="T0" y="T1"/>
                </a:cxn>
                <a:cxn ang="0">
                  <a:pos x="T2" y="T3"/>
                </a:cxn>
                <a:cxn ang="0">
                  <a:pos x="T4" y="T5"/>
                </a:cxn>
                <a:cxn ang="0">
                  <a:pos x="T6" y="T7"/>
                </a:cxn>
                <a:cxn ang="0">
                  <a:pos x="T8" y="T9"/>
                </a:cxn>
                <a:cxn ang="0">
                  <a:pos x="T10" y="T11"/>
                </a:cxn>
              </a:cxnLst>
              <a:rect l="0" t="0" r="r" b="b"/>
              <a:pathLst>
                <a:path w="34" h="9">
                  <a:moveTo>
                    <a:pt x="31" y="1"/>
                  </a:moveTo>
                  <a:cubicBezTo>
                    <a:pt x="27" y="1"/>
                    <a:pt x="22" y="1"/>
                    <a:pt x="18" y="2"/>
                  </a:cubicBezTo>
                  <a:cubicBezTo>
                    <a:pt x="14" y="2"/>
                    <a:pt x="9" y="3"/>
                    <a:pt x="5" y="1"/>
                  </a:cubicBezTo>
                  <a:cubicBezTo>
                    <a:pt x="2" y="0"/>
                    <a:pt x="0" y="3"/>
                    <a:pt x="2" y="5"/>
                  </a:cubicBezTo>
                  <a:cubicBezTo>
                    <a:pt x="11" y="9"/>
                    <a:pt x="22" y="5"/>
                    <a:pt x="31" y="5"/>
                  </a:cubicBezTo>
                  <a:cubicBezTo>
                    <a:pt x="34" y="5"/>
                    <a:pt x="34" y="0"/>
                    <a:pt x="31"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89" name="Freeform 72"/>
            <p:cNvSpPr/>
            <p:nvPr/>
          </p:nvSpPr>
          <p:spPr bwMode="auto">
            <a:xfrm>
              <a:off x="4735" y="4092"/>
              <a:ext cx="110" cy="20"/>
            </a:xfrm>
            <a:custGeom>
              <a:avLst/>
              <a:gdLst>
                <a:gd name="T0" fmla="*/ 28 w 31"/>
                <a:gd name="T1" fmla="*/ 2 h 7"/>
                <a:gd name="T2" fmla="*/ 3 w 31"/>
                <a:gd name="T3" fmla="*/ 3 h 7"/>
                <a:gd name="T4" fmla="*/ 5 w 31"/>
                <a:gd name="T5" fmla="*/ 7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1"/>
                    <a:pt x="3" y="3"/>
                  </a:cubicBezTo>
                  <a:cubicBezTo>
                    <a:pt x="0" y="3"/>
                    <a:pt x="2" y="7"/>
                    <a:pt x="5" y="7"/>
                  </a:cubicBezTo>
                  <a:cubicBezTo>
                    <a:pt x="12" y="6"/>
                    <a:pt x="19" y="4"/>
                    <a:pt x="27" y="6"/>
                  </a:cubicBezTo>
                  <a:cubicBezTo>
                    <a:pt x="29" y="7"/>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90" name="Freeform 73"/>
            <p:cNvSpPr/>
            <p:nvPr/>
          </p:nvSpPr>
          <p:spPr bwMode="auto">
            <a:xfrm>
              <a:off x="4912" y="4097"/>
              <a:ext cx="84" cy="18"/>
            </a:xfrm>
            <a:custGeom>
              <a:avLst/>
              <a:gdLst>
                <a:gd name="T0" fmla="*/ 21 w 24"/>
                <a:gd name="T1" fmla="*/ 1 h 6"/>
                <a:gd name="T2" fmla="*/ 4 w 24"/>
                <a:gd name="T3" fmla="*/ 1 h 6"/>
                <a:gd name="T4" fmla="*/ 3 w 24"/>
                <a:gd name="T5" fmla="*/ 5 h 6"/>
                <a:gd name="T6" fmla="*/ 21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6" y="1"/>
                    <a:pt x="10" y="2"/>
                    <a:pt x="4" y="1"/>
                  </a:cubicBezTo>
                  <a:cubicBezTo>
                    <a:pt x="1" y="0"/>
                    <a:pt x="0" y="5"/>
                    <a:pt x="3" y="5"/>
                  </a:cubicBezTo>
                  <a:cubicBezTo>
                    <a:pt x="9" y="6"/>
                    <a:pt x="15" y="5"/>
                    <a:pt x="21" y="5"/>
                  </a:cubicBezTo>
                  <a:cubicBezTo>
                    <a:pt x="24" y="5"/>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91" name="Freeform 74"/>
            <p:cNvSpPr/>
            <p:nvPr/>
          </p:nvSpPr>
          <p:spPr bwMode="auto">
            <a:xfrm>
              <a:off x="5060" y="4100"/>
              <a:ext cx="92" cy="18"/>
            </a:xfrm>
            <a:custGeom>
              <a:avLst/>
              <a:gdLst>
                <a:gd name="T0" fmla="*/ 23 w 26"/>
                <a:gd name="T1" fmla="*/ 1 h 6"/>
                <a:gd name="T2" fmla="*/ 3 w 26"/>
                <a:gd name="T3" fmla="*/ 0 h 6"/>
                <a:gd name="T4" fmla="*/ 3 w 26"/>
                <a:gd name="T5" fmla="*/ 4 h 6"/>
                <a:gd name="T6" fmla="*/ 22 w 26"/>
                <a:gd name="T7" fmla="*/ 5 h 6"/>
                <a:gd name="T8" fmla="*/ 23 w 26"/>
                <a:gd name="T9" fmla="*/ 1 h 6"/>
              </a:gdLst>
              <a:ahLst/>
              <a:cxnLst>
                <a:cxn ang="0">
                  <a:pos x="T0" y="T1"/>
                </a:cxn>
                <a:cxn ang="0">
                  <a:pos x="T2" y="T3"/>
                </a:cxn>
                <a:cxn ang="0">
                  <a:pos x="T4" y="T5"/>
                </a:cxn>
                <a:cxn ang="0">
                  <a:pos x="T6" y="T7"/>
                </a:cxn>
                <a:cxn ang="0">
                  <a:pos x="T8" y="T9"/>
                </a:cxn>
              </a:cxnLst>
              <a:rect l="0" t="0" r="r" b="b"/>
              <a:pathLst>
                <a:path w="26" h="6">
                  <a:moveTo>
                    <a:pt x="23" y="1"/>
                  </a:moveTo>
                  <a:cubicBezTo>
                    <a:pt x="16" y="0"/>
                    <a:pt x="9" y="0"/>
                    <a:pt x="3" y="0"/>
                  </a:cubicBezTo>
                  <a:cubicBezTo>
                    <a:pt x="0" y="0"/>
                    <a:pt x="0" y="4"/>
                    <a:pt x="3" y="4"/>
                  </a:cubicBezTo>
                  <a:cubicBezTo>
                    <a:pt x="9" y="4"/>
                    <a:pt x="16" y="4"/>
                    <a:pt x="22" y="5"/>
                  </a:cubicBezTo>
                  <a:cubicBezTo>
                    <a:pt x="25" y="6"/>
                    <a:pt x="26" y="1"/>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92" name="Freeform 75"/>
            <p:cNvSpPr/>
            <p:nvPr/>
          </p:nvSpPr>
          <p:spPr bwMode="auto">
            <a:xfrm>
              <a:off x="5190" y="4094"/>
              <a:ext cx="103" cy="18"/>
            </a:xfrm>
            <a:custGeom>
              <a:avLst/>
              <a:gdLst>
                <a:gd name="T0" fmla="*/ 26 w 29"/>
                <a:gd name="T1" fmla="*/ 1 h 6"/>
                <a:gd name="T2" fmla="*/ 2 w 29"/>
                <a:gd name="T3" fmla="*/ 2 h 6"/>
                <a:gd name="T4" fmla="*/ 2 w 29"/>
                <a:gd name="T5" fmla="*/ 6 h 6"/>
                <a:gd name="T6" fmla="*/ 26 w 29"/>
                <a:gd name="T7" fmla="*/ 5 h 6"/>
                <a:gd name="T8" fmla="*/ 26 w 29"/>
                <a:gd name="T9" fmla="*/ 1 h 6"/>
              </a:gdLst>
              <a:ahLst/>
              <a:cxnLst>
                <a:cxn ang="0">
                  <a:pos x="T0" y="T1"/>
                </a:cxn>
                <a:cxn ang="0">
                  <a:pos x="T2" y="T3"/>
                </a:cxn>
                <a:cxn ang="0">
                  <a:pos x="T4" y="T5"/>
                </a:cxn>
                <a:cxn ang="0">
                  <a:pos x="T6" y="T7"/>
                </a:cxn>
                <a:cxn ang="0">
                  <a:pos x="T8" y="T9"/>
                </a:cxn>
              </a:cxnLst>
              <a:rect l="0" t="0" r="r" b="b"/>
              <a:pathLst>
                <a:path w="29" h="6">
                  <a:moveTo>
                    <a:pt x="26" y="1"/>
                  </a:moveTo>
                  <a:cubicBezTo>
                    <a:pt x="18" y="2"/>
                    <a:pt x="10" y="2"/>
                    <a:pt x="2" y="2"/>
                  </a:cubicBezTo>
                  <a:cubicBezTo>
                    <a:pt x="0" y="2"/>
                    <a:pt x="0" y="6"/>
                    <a:pt x="2" y="6"/>
                  </a:cubicBezTo>
                  <a:cubicBezTo>
                    <a:pt x="10" y="6"/>
                    <a:pt x="18" y="6"/>
                    <a:pt x="26" y="5"/>
                  </a:cubicBezTo>
                  <a:cubicBezTo>
                    <a:pt x="29"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93" name="Freeform 76"/>
            <p:cNvSpPr/>
            <p:nvPr/>
          </p:nvSpPr>
          <p:spPr bwMode="auto">
            <a:xfrm>
              <a:off x="5339" y="4092"/>
              <a:ext cx="116" cy="20"/>
            </a:xfrm>
            <a:custGeom>
              <a:avLst/>
              <a:gdLst>
                <a:gd name="T0" fmla="*/ 30 w 33"/>
                <a:gd name="T1" fmla="*/ 2 h 7"/>
                <a:gd name="T2" fmla="*/ 3 w 33"/>
                <a:gd name="T3" fmla="*/ 0 h 7"/>
                <a:gd name="T4" fmla="*/ 3 w 33"/>
                <a:gd name="T5" fmla="*/ 0 h 7"/>
                <a:gd name="T6" fmla="*/ 3 w 33"/>
                <a:gd name="T7" fmla="*/ 0 h 7"/>
                <a:gd name="T8" fmla="*/ 3 w 33"/>
                <a:gd name="T9" fmla="*/ 5 h 7"/>
                <a:gd name="T10" fmla="*/ 28 w 33"/>
                <a:gd name="T11" fmla="*/ 6 h 7"/>
                <a:gd name="T12" fmla="*/ 30 w 33"/>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33" h="7">
                  <a:moveTo>
                    <a:pt x="30" y="2"/>
                  </a:moveTo>
                  <a:cubicBezTo>
                    <a:pt x="21" y="0"/>
                    <a:pt x="12" y="1"/>
                    <a:pt x="3" y="0"/>
                  </a:cubicBezTo>
                  <a:cubicBezTo>
                    <a:pt x="3" y="0"/>
                    <a:pt x="3" y="0"/>
                    <a:pt x="3" y="0"/>
                  </a:cubicBezTo>
                  <a:cubicBezTo>
                    <a:pt x="3" y="0"/>
                    <a:pt x="3" y="0"/>
                    <a:pt x="3" y="0"/>
                  </a:cubicBezTo>
                  <a:cubicBezTo>
                    <a:pt x="0" y="0"/>
                    <a:pt x="0" y="5"/>
                    <a:pt x="3" y="5"/>
                  </a:cubicBezTo>
                  <a:cubicBezTo>
                    <a:pt x="11" y="6"/>
                    <a:pt x="20" y="4"/>
                    <a:pt x="28" y="6"/>
                  </a:cubicBezTo>
                  <a:cubicBezTo>
                    <a:pt x="31" y="7"/>
                    <a:pt x="33" y="2"/>
                    <a:pt x="30"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94" name="Freeform 77"/>
            <p:cNvSpPr/>
            <p:nvPr/>
          </p:nvSpPr>
          <p:spPr bwMode="auto">
            <a:xfrm>
              <a:off x="5480" y="4089"/>
              <a:ext cx="102" cy="14"/>
            </a:xfrm>
            <a:custGeom>
              <a:avLst/>
              <a:gdLst>
                <a:gd name="T0" fmla="*/ 26 w 29"/>
                <a:gd name="T1" fmla="*/ 0 h 5"/>
                <a:gd name="T2" fmla="*/ 3 w 29"/>
                <a:gd name="T3" fmla="*/ 0 h 5"/>
                <a:gd name="T4" fmla="*/ 3 w 29"/>
                <a:gd name="T5" fmla="*/ 5 h 5"/>
                <a:gd name="T6" fmla="*/ 26 w 29"/>
                <a:gd name="T7" fmla="*/ 5 h 5"/>
                <a:gd name="T8" fmla="*/ 26 w 29"/>
                <a:gd name="T9" fmla="*/ 0 h 5"/>
              </a:gdLst>
              <a:ahLst/>
              <a:cxnLst>
                <a:cxn ang="0">
                  <a:pos x="T0" y="T1"/>
                </a:cxn>
                <a:cxn ang="0">
                  <a:pos x="T2" y="T3"/>
                </a:cxn>
                <a:cxn ang="0">
                  <a:pos x="T4" y="T5"/>
                </a:cxn>
                <a:cxn ang="0">
                  <a:pos x="T6" y="T7"/>
                </a:cxn>
                <a:cxn ang="0">
                  <a:pos x="T8" y="T9"/>
                </a:cxn>
              </a:cxnLst>
              <a:rect l="0" t="0" r="r" b="b"/>
              <a:pathLst>
                <a:path w="29" h="5">
                  <a:moveTo>
                    <a:pt x="26" y="0"/>
                  </a:moveTo>
                  <a:cubicBezTo>
                    <a:pt x="3" y="0"/>
                    <a:pt x="3" y="0"/>
                    <a:pt x="3" y="0"/>
                  </a:cubicBezTo>
                  <a:cubicBezTo>
                    <a:pt x="0" y="0"/>
                    <a:pt x="0" y="5"/>
                    <a:pt x="3" y="5"/>
                  </a:cubicBezTo>
                  <a:cubicBezTo>
                    <a:pt x="26" y="5"/>
                    <a:pt x="26" y="5"/>
                    <a:pt x="26" y="5"/>
                  </a:cubicBezTo>
                  <a:cubicBezTo>
                    <a:pt x="29" y="5"/>
                    <a:pt x="29" y="0"/>
                    <a:pt x="26"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95" name="Freeform 78"/>
            <p:cNvSpPr/>
            <p:nvPr/>
          </p:nvSpPr>
          <p:spPr bwMode="auto">
            <a:xfrm>
              <a:off x="5600" y="4089"/>
              <a:ext cx="98" cy="23"/>
            </a:xfrm>
            <a:custGeom>
              <a:avLst/>
              <a:gdLst>
                <a:gd name="T0" fmla="*/ 24 w 28"/>
                <a:gd name="T1" fmla="*/ 2 h 8"/>
                <a:gd name="T2" fmla="*/ 4 w 28"/>
                <a:gd name="T3" fmla="*/ 0 h 8"/>
                <a:gd name="T4" fmla="*/ 3 w 28"/>
                <a:gd name="T5" fmla="*/ 5 h 8"/>
                <a:gd name="T6" fmla="*/ 25 w 28"/>
                <a:gd name="T7" fmla="*/ 6 h 8"/>
                <a:gd name="T8" fmla="*/ 24 w 28"/>
                <a:gd name="T9" fmla="*/ 2 h 8"/>
              </a:gdLst>
              <a:ahLst/>
              <a:cxnLst>
                <a:cxn ang="0">
                  <a:pos x="T0" y="T1"/>
                </a:cxn>
                <a:cxn ang="0">
                  <a:pos x="T2" y="T3"/>
                </a:cxn>
                <a:cxn ang="0">
                  <a:pos x="T4" y="T5"/>
                </a:cxn>
                <a:cxn ang="0">
                  <a:pos x="T6" y="T7"/>
                </a:cxn>
                <a:cxn ang="0">
                  <a:pos x="T8" y="T9"/>
                </a:cxn>
              </a:cxnLst>
              <a:rect l="0" t="0" r="r" b="b"/>
              <a:pathLst>
                <a:path w="28" h="8">
                  <a:moveTo>
                    <a:pt x="24" y="2"/>
                  </a:moveTo>
                  <a:cubicBezTo>
                    <a:pt x="17" y="3"/>
                    <a:pt x="11" y="3"/>
                    <a:pt x="4" y="0"/>
                  </a:cubicBezTo>
                  <a:cubicBezTo>
                    <a:pt x="1" y="0"/>
                    <a:pt x="0" y="4"/>
                    <a:pt x="3" y="5"/>
                  </a:cubicBezTo>
                  <a:cubicBezTo>
                    <a:pt x="10" y="7"/>
                    <a:pt x="18" y="8"/>
                    <a:pt x="25" y="6"/>
                  </a:cubicBezTo>
                  <a:cubicBezTo>
                    <a:pt x="28" y="5"/>
                    <a:pt x="27" y="1"/>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96" name="Freeform 79"/>
            <p:cNvSpPr/>
            <p:nvPr/>
          </p:nvSpPr>
          <p:spPr bwMode="auto">
            <a:xfrm>
              <a:off x="5727" y="4103"/>
              <a:ext cx="98" cy="18"/>
            </a:xfrm>
            <a:custGeom>
              <a:avLst/>
              <a:gdLst>
                <a:gd name="T0" fmla="*/ 26 w 28"/>
                <a:gd name="T1" fmla="*/ 1 h 6"/>
                <a:gd name="T2" fmla="*/ 3 w 28"/>
                <a:gd name="T3" fmla="*/ 0 h 6"/>
                <a:gd name="T4" fmla="*/ 3 w 28"/>
                <a:gd name="T5" fmla="*/ 4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0"/>
                    <a:pt x="3" y="0"/>
                  </a:cubicBezTo>
                  <a:cubicBezTo>
                    <a:pt x="0" y="0"/>
                    <a:pt x="0" y="4"/>
                    <a:pt x="3" y="4"/>
                  </a:cubicBezTo>
                  <a:cubicBezTo>
                    <a:pt x="11" y="4"/>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97" name="Freeform 80"/>
            <p:cNvSpPr/>
            <p:nvPr/>
          </p:nvSpPr>
          <p:spPr bwMode="auto">
            <a:xfrm>
              <a:off x="5850" y="4092"/>
              <a:ext cx="109" cy="20"/>
            </a:xfrm>
            <a:custGeom>
              <a:avLst/>
              <a:gdLst>
                <a:gd name="T0" fmla="*/ 27 w 31"/>
                <a:gd name="T1" fmla="*/ 1 h 7"/>
                <a:gd name="T2" fmla="*/ 3 w 31"/>
                <a:gd name="T3" fmla="*/ 3 h 7"/>
                <a:gd name="T4" fmla="*/ 3 w 31"/>
                <a:gd name="T5" fmla="*/ 7 h 7"/>
                <a:gd name="T6" fmla="*/ 28 w 31"/>
                <a:gd name="T7" fmla="*/ 5 h 7"/>
                <a:gd name="T8" fmla="*/ 27 w 31"/>
                <a:gd name="T9" fmla="*/ 1 h 7"/>
              </a:gdLst>
              <a:ahLst/>
              <a:cxnLst>
                <a:cxn ang="0">
                  <a:pos x="T0" y="T1"/>
                </a:cxn>
                <a:cxn ang="0">
                  <a:pos x="T2" y="T3"/>
                </a:cxn>
                <a:cxn ang="0">
                  <a:pos x="T4" y="T5"/>
                </a:cxn>
                <a:cxn ang="0">
                  <a:pos x="T6" y="T7"/>
                </a:cxn>
                <a:cxn ang="0">
                  <a:pos x="T8" y="T9"/>
                </a:cxn>
              </a:cxnLst>
              <a:rect l="0" t="0" r="r" b="b"/>
              <a:pathLst>
                <a:path w="31" h="7">
                  <a:moveTo>
                    <a:pt x="27" y="1"/>
                  </a:moveTo>
                  <a:cubicBezTo>
                    <a:pt x="19" y="2"/>
                    <a:pt x="11" y="3"/>
                    <a:pt x="3" y="3"/>
                  </a:cubicBezTo>
                  <a:cubicBezTo>
                    <a:pt x="0" y="3"/>
                    <a:pt x="0" y="7"/>
                    <a:pt x="3" y="7"/>
                  </a:cubicBezTo>
                  <a:cubicBezTo>
                    <a:pt x="11" y="7"/>
                    <a:pt x="20" y="6"/>
                    <a:pt x="28" y="5"/>
                  </a:cubicBezTo>
                  <a:cubicBezTo>
                    <a:pt x="31" y="4"/>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98" name="Freeform 81"/>
            <p:cNvSpPr/>
            <p:nvPr/>
          </p:nvSpPr>
          <p:spPr bwMode="auto">
            <a:xfrm>
              <a:off x="5988" y="4097"/>
              <a:ext cx="102" cy="18"/>
            </a:xfrm>
            <a:custGeom>
              <a:avLst/>
              <a:gdLst>
                <a:gd name="T0" fmla="*/ 26 w 29"/>
                <a:gd name="T1" fmla="*/ 2 h 6"/>
                <a:gd name="T2" fmla="*/ 3 w 29"/>
                <a:gd name="T3" fmla="*/ 1 h 6"/>
                <a:gd name="T4" fmla="*/ 3 w 29"/>
                <a:gd name="T5" fmla="*/ 5 h 6"/>
                <a:gd name="T6" fmla="*/ 26 w 29"/>
                <a:gd name="T7" fmla="*/ 6 h 6"/>
                <a:gd name="T8" fmla="*/ 26 w 29"/>
                <a:gd name="T9" fmla="*/ 2 h 6"/>
              </a:gdLst>
              <a:ahLst/>
              <a:cxnLst>
                <a:cxn ang="0">
                  <a:pos x="T0" y="T1"/>
                </a:cxn>
                <a:cxn ang="0">
                  <a:pos x="T2" y="T3"/>
                </a:cxn>
                <a:cxn ang="0">
                  <a:pos x="T4" y="T5"/>
                </a:cxn>
                <a:cxn ang="0">
                  <a:pos x="T6" y="T7"/>
                </a:cxn>
                <a:cxn ang="0">
                  <a:pos x="T8" y="T9"/>
                </a:cxn>
              </a:cxnLst>
              <a:rect l="0" t="0" r="r" b="b"/>
              <a:pathLst>
                <a:path w="29" h="6">
                  <a:moveTo>
                    <a:pt x="26" y="2"/>
                  </a:moveTo>
                  <a:cubicBezTo>
                    <a:pt x="19" y="1"/>
                    <a:pt x="11" y="0"/>
                    <a:pt x="3" y="1"/>
                  </a:cubicBezTo>
                  <a:cubicBezTo>
                    <a:pt x="0" y="1"/>
                    <a:pt x="0" y="5"/>
                    <a:pt x="3" y="5"/>
                  </a:cubicBezTo>
                  <a:cubicBezTo>
                    <a:pt x="11" y="4"/>
                    <a:pt x="19" y="6"/>
                    <a:pt x="26" y="6"/>
                  </a:cubicBezTo>
                  <a:cubicBezTo>
                    <a:pt x="29" y="6"/>
                    <a:pt x="29" y="2"/>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699" name="Freeform 82"/>
            <p:cNvSpPr/>
            <p:nvPr/>
          </p:nvSpPr>
          <p:spPr bwMode="auto">
            <a:xfrm>
              <a:off x="6136" y="4100"/>
              <a:ext cx="102" cy="18"/>
            </a:xfrm>
            <a:custGeom>
              <a:avLst/>
              <a:gdLst>
                <a:gd name="T0" fmla="*/ 27 w 29"/>
                <a:gd name="T1" fmla="*/ 0 h 6"/>
                <a:gd name="T2" fmla="*/ 3 w 29"/>
                <a:gd name="T3" fmla="*/ 1 h 6"/>
                <a:gd name="T4" fmla="*/ 3 w 29"/>
                <a:gd name="T5" fmla="*/ 5 h 6"/>
                <a:gd name="T6" fmla="*/ 27 w 29"/>
                <a:gd name="T7" fmla="*/ 4 h 6"/>
                <a:gd name="T8" fmla="*/ 27 w 29"/>
                <a:gd name="T9" fmla="*/ 0 h 6"/>
              </a:gdLst>
              <a:ahLst/>
              <a:cxnLst>
                <a:cxn ang="0">
                  <a:pos x="T0" y="T1"/>
                </a:cxn>
                <a:cxn ang="0">
                  <a:pos x="T2" y="T3"/>
                </a:cxn>
                <a:cxn ang="0">
                  <a:pos x="T4" y="T5"/>
                </a:cxn>
                <a:cxn ang="0">
                  <a:pos x="T6" y="T7"/>
                </a:cxn>
                <a:cxn ang="0">
                  <a:pos x="T8" y="T9"/>
                </a:cxn>
              </a:cxnLst>
              <a:rect l="0" t="0" r="r" b="b"/>
              <a:pathLst>
                <a:path w="29" h="6">
                  <a:moveTo>
                    <a:pt x="27" y="0"/>
                  </a:moveTo>
                  <a:cubicBezTo>
                    <a:pt x="19" y="0"/>
                    <a:pt x="11" y="0"/>
                    <a:pt x="3" y="1"/>
                  </a:cubicBezTo>
                  <a:cubicBezTo>
                    <a:pt x="0" y="1"/>
                    <a:pt x="0" y="6"/>
                    <a:pt x="3" y="5"/>
                  </a:cubicBezTo>
                  <a:cubicBezTo>
                    <a:pt x="11" y="4"/>
                    <a:pt x="19" y="4"/>
                    <a:pt x="27" y="4"/>
                  </a:cubicBezTo>
                  <a:cubicBezTo>
                    <a:pt x="29" y="4"/>
                    <a:pt x="29"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00" name="Freeform 83"/>
            <p:cNvSpPr/>
            <p:nvPr/>
          </p:nvSpPr>
          <p:spPr bwMode="auto">
            <a:xfrm>
              <a:off x="6298" y="4100"/>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6"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01" name="Freeform 84"/>
            <p:cNvSpPr/>
            <p:nvPr/>
          </p:nvSpPr>
          <p:spPr bwMode="auto">
            <a:xfrm>
              <a:off x="6428" y="4103"/>
              <a:ext cx="99" cy="18"/>
            </a:xfrm>
            <a:custGeom>
              <a:avLst/>
              <a:gdLst>
                <a:gd name="T0" fmla="*/ 25 w 28"/>
                <a:gd name="T1" fmla="*/ 1 h 6"/>
                <a:gd name="T2" fmla="*/ 3 w 28"/>
                <a:gd name="T3" fmla="*/ 1 h 6"/>
                <a:gd name="T4" fmla="*/ 3 w 28"/>
                <a:gd name="T5" fmla="*/ 5 h 6"/>
                <a:gd name="T6" fmla="*/ 25 w 28"/>
                <a:gd name="T7" fmla="*/ 5 h 6"/>
                <a:gd name="T8" fmla="*/ 25 w 28"/>
                <a:gd name="T9" fmla="*/ 1 h 6"/>
              </a:gdLst>
              <a:ahLst/>
              <a:cxnLst>
                <a:cxn ang="0">
                  <a:pos x="T0" y="T1"/>
                </a:cxn>
                <a:cxn ang="0">
                  <a:pos x="T2" y="T3"/>
                </a:cxn>
                <a:cxn ang="0">
                  <a:pos x="T4" y="T5"/>
                </a:cxn>
                <a:cxn ang="0">
                  <a:pos x="T6" y="T7"/>
                </a:cxn>
                <a:cxn ang="0">
                  <a:pos x="T8" y="T9"/>
                </a:cxn>
              </a:cxnLst>
              <a:rect l="0" t="0" r="r" b="b"/>
              <a:pathLst>
                <a:path w="28" h="6">
                  <a:moveTo>
                    <a:pt x="25" y="1"/>
                  </a:moveTo>
                  <a:cubicBezTo>
                    <a:pt x="17" y="1"/>
                    <a:pt x="10" y="2"/>
                    <a:pt x="3" y="1"/>
                  </a:cubicBezTo>
                  <a:cubicBezTo>
                    <a:pt x="0" y="0"/>
                    <a:pt x="0" y="5"/>
                    <a:pt x="3" y="5"/>
                  </a:cubicBezTo>
                  <a:cubicBezTo>
                    <a:pt x="10" y="6"/>
                    <a:pt x="17" y="5"/>
                    <a:pt x="25" y="5"/>
                  </a:cubicBezTo>
                  <a:cubicBezTo>
                    <a:pt x="28" y="5"/>
                    <a:pt x="28" y="1"/>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02" name="Freeform 85"/>
            <p:cNvSpPr/>
            <p:nvPr/>
          </p:nvSpPr>
          <p:spPr bwMode="auto">
            <a:xfrm>
              <a:off x="6545" y="4103"/>
              <a:ext cx="92" cy="21"/>
            </a:xfrm>
            <a:custGeom>
              <a:avLst/>
              <a:gdLst>
                <a:gd name="T0" fmla="*/ 22 w 26"/>
                <a:gd name="T1" fmla="*/ 1 h 7"/>
                <a:gd name="T2" fmla="*/ 4 w 26"/>
                <a:gd name="T3" fmla="*/ 1 h 7"/>
                <a:gd name="T4" fmla="*/ 3 w 26"/>
                <a:gd name="T5" fmla="*/ 5 h 7"/>
                <a:gd name="T6" fmla="*/ 23 w 26"/>
                <a:gd name="T7" fmla="*/ 5 h 7"/>
                <a:gd name="T8" fmla="*/ 22 w 26"/>
                <a:gd name="T9" fmla="*/ 1 h 7"/>
              </a:gdLst>
              <a:ahLst/>
              <a:cxnLst>
                <a:cxn ang="0">
                  <a:pos x="T0" y="T1"/>
                </a:cxn>
                <a:cxn ang="0">
                  <a:pos x="T2" y="T3"/>
                </a:cxn>
                <a:cxn ang="0">
                  <a:pos x="T4" y="T5"/>
                </a:cxn>
                <a:cxn ang="0">
                  <a:pos x="T6" y="T7"/>
                </a:cxn>
                <a:cxn ang="0">
                  <a:pos x="T8" y="T9"/>
                </a:cxn>
              </a:cxnLst>
              <a:rect l="0" t="0" r="r" b="b"/>
              <a:pathLst>
                <a:path w="26" h="7">
                  <a:moveTo>
                    <a:pt x="22" y="1"/>
                  </a:moveTo>
                  <a:cubicBezTo>
                    <a:pt x="16" y="2"/>
                    <a:pt x="10" y="3"/>
                    <a:pt x="4" y="1"/>
                  </a:cubicBezTo>
                  <a:cubicBezTo>
                    <a:pt x="1" y="0"/>
                    <a:pt x="0" y="4"/>
                    <a:pt x="3" y="5"/>
                  </a:cubicBezTo>
                  <a:cubicBezTo>
                    <a:pt x="9" y="7"/>
                    <a:pt x="16" y="6"/>
                    <a:pt x="23" y="5"/>
                  </a:cubicBezTo>
                  <a:cubicBezTo>
                    <a:pt x="26" y="5"/>
                    <a:pt x="25" y="0"/>
                    <a:pt x="22"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03" name="Freeform 86"/>
            <p:cNvSpPr/>
            <p:nvPr/>
          </p:nvSpPr>
          <p:spPr bwMode="auto">
            <a:xfrm>
              <a:off x="6682" y="4103"/>
              <a:ext cx="110" cy="18"/>
            </a:xfrm>
            <a:custGeom>
              <a:avLst/>
              <a:gdLst>
                <a:gd name="T0" fmla="*/ 28 w 31"/>
                <a:gd name="T1" fmla="*/ 2 h 6"/>
                <a:gd name="T2" fmla="*/ 3 w 31"/>
                <a:gd name="T3" fmla="*/ 1 h 6"/>
                <a:gd name="T4" fmla="*/ 3 w 31"/>
                <a:gd name="T5" fmla="*/ 5 h 6"/>
                <a:gd name="T6" fmla="*/ 28 w 31"/>
                <a:gd name="T7" fmla="*/ 6 h 6"/>
                <a:gd name="T8" fmla="*/ 28 w 31"/>
                <a:gd name="T9" fmla="*/ 2 h 6"/>
              </a:gdLst>
              <a:ahLst/>
              <a:cxnLst>
                <a:cxn ang="0">
                  <a:pos x="T0" y="T1"/>
                </a:cxn>
                <a:cxn ang="0">
                  <a:pos x="T2" y="T3"/>
                </a:cxn>
                <a:cxn ang="0">
                  <a:pos x="T4" y="T5"/>
                </a:cxn>
                <a:cxn ang="0">
                  <a:pos x="T6" y="T7"/>
                </a:cxn>
                <a:cxn ang="0">
                  <a:pos x="T8" y="T9"/>
                </a:cxn>
              </a:cxnLst>
              <a:rect l="0" t="0" r="r" b="b"/>
              <a:pathLst>
                <a:path w="31" h="6">
                  <a:moveTo>
                    <a:pt x="28" y="2"/>
                  </a:moveTo>
                  <a:cubicBezTo>
                    <a:pt x="19" y="2"/>
                    <a:pt x="11" y="2"/>
                    <a:pt x="3" y="1"/>
                  </a:cubicBezTo>
                  <a:cubicBezTo>
                    <a:pt x="0" y="0"/>
                    <a:pt x="0" y="5"/>
                    <a:pt x="3" y="5"/>
                  </a:cubicBezTo>
                  <a:cubicBezTo>
                    <a:pt x="11" y="6"/>
                    <a:pt x="19"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04" name="Freeform 87"/>
            <p:cNvSpPr/>
            <p:nvPr/>
          </p:nvSpPr>
          <p:spPr bwMode="auto">
            <a:xfrm>
              <a:off x="6820" y="4103"/>
              <a:ext cx="106" cy="21"/>
            </a:xfrm>
            <a:custGeom>
              <a:avLst/>
              <a:gdLst>
                <a:gd name="T0" fmla="*/ 27 w 30"/>
                <a:gd name="T1" fmla="*/ 2 h 7"/>
                <a:gd name="T2" fmla="*/ 3 w 30"/>
                <a:gd name="T3" fmla="*/ 1 h 7"/>
                <a:gd name="T4" fmla="*/ 3 w 30"/>
                <a:gd name="T5" fmla="*/ 5 h 7"/>
                <a:gd name="T6" fmla="*/ 26 w 30"/>
                <a:gd name="T7" fmla="*/ 6 h 7"/>
                <a:gd name="T8" fmla="*/ 27 w 30"/>
                <a:gd name="T9" fmla="*/ 2 h 7"/>
              </a:gdLst>
              <a:ahLst/>
              <a:cxnLst>
                <a:cxn ang="0">
                  <a:pos x="T0" y="T1"/>
                </a:cxn>
                <a:cxn ang="0">
                  <a:pos x="T2" y="T3"/>
                </a:cxn>
                <a:cxn ang="0">
                  <a:pos x="T4" y="T5"/>
                </a:cxn>
                <a:cxn ang="0">
                  <a:pos x="T6" y="T7"/>
                </a:cxn>
                <a:cxn ang="0">
                  <a:pos x="T8" y="T9"/>
                </a:cxn>
              </a:cxnLst>
              <a:rect l="0" t="0" r="r" b="b"/>
              <a:pathLst>
                <a:path w="30" h="7">
                  <a:moveTo>
                    <a:pt x="27" y="2"/>
                  </a:moveTo>
                  <a:cubicBezTo>
                    <a:pt x="19" y="0"/>
                    <a:pt x="11" y="1"/>
                    <a:pt x="3" y="1"/>
                  </a:cubicBezTo>
                  <a:cubicBezTo>
                    <a:pt x="0" y="1"/>
                    <a:pt x="0" y="5"/>
                    <a:pt x="3" y="5"/>
                  </a:cubicBezTo>
                  <a:cubicBezTo>
                    <a:pt x="11" y="5"/>
                    <a:pt x="19" y="4"/>
                    <a:pt x="26" y="6"/>
                  </a:cubicBezTo>
                  <a:cubicBezTo>
                    <a:pt x="29" y="7"/>
                    <a:pt x="30" y="3"/>
                    <a:pt x="27"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05" name="Freeform 88"/>
            <p:cNvSpPr/>
            <p:nvPr/>
          </p:nvSpPr>
          <p:spPr bwMode="auto">
            <a:xfrm>
              <a:off x="6961" y="4106"/>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7"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06" name="Freeform 89"/>
            <p:cNvSpPr/>
            <p:nvPr/>
          </p:nvSpPr>
          <p:spPr bwMode="auto">
            <a:xfrm>
              <a:off x="7081" y="4106"/>
              <a:ext cx="113" cy="24"/>
            </a:xfrm>
            <a:custGeom>
              <a:avLst/>
              <a:gdLst>
                <a:gd name="T0" fmla="*/ 28 w 32"/>
                <a:gd name="T1" fmla="*/ 1 h 8"/>
                <a:gd name="T2" fmla="*/ 3 w 32"/>
                <a:gd name="T3" fmla="*/ 2 h 8"/>
                <a:gd name="T4" fmla="*/ 3 w 32"/>
                <a:gd name="T5" fmla="*/ 6 h 8"/>
                <a:gd name="T6" fmla="*/ 29 w 32"/>
                <a:gd name="T7" fmla="*/ 5 h 8"/>
                <a:gd name="T8" fmla="*/ 28 w 32"/>
                <a:gd name="T9" fmla="*/ 1 h 8"/>
              </a:gdLst>
              <a:ahLst/>
              <a:cxnLst>
                <a:cxn ang="0">
                  <a:pos x="T0" y="T1"/>
                </a:cxn>
                <a:cxn ang="0">
                  <a:pos x="T2" y="T3"/>
                </a:cxn>
                <a:cxn ang="0">
                  <a:pos x="T4" y="T5"/>
                </a:cxn>
                <a:cxn ang="0">
                  <a:pos x="T6" y="T7"/>
                </a:cxn>
                <a:cxn ang="0">
                  <a:pos x="T8" y="T9"/>
                </a:cxn>
              </a:cxnLst>
              <a:rect l="0" t="0" r="r" b="b"/>
              <a:pathLst>
                <a:path w="32" h="8">
                  <a:moveTo>
                    <a:pt x="28" y="1"/>
                  </a:moveTo>
                  <a:cubicBezTo>
                    <a:pt x="20" y="3"/>
                    <a:pt x="11" y="2"/>
                    <a:pt x="3" y="2"/>
                  </a:cubicBezTo>
                  <a:cubicBezTo>
                    <a:pt x="0" y="2"/>
                    <a:pt x="0" y="6"/>
                    <a:pt x="3" y="6"/>
                  </a:cubicBezTo>
                  <a:cubicBezTo>
                    <a:pt x="12" y="6"/>
                    <a:pt x="21" y="8"/>
                    <a:pt x="29" y="5"/>
                  </a:cubicBezTo>
                  <a:cubicBezTo>
                    <a:pt x="32" y="4"/>
                    <a:pt x="31" y="0"/>
                    <a:pt x="28"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07" name="Freeform 90"/>
            <p:cNvSpPr/>
            <p:nvPr/>
          </p:nvSpPr>
          <p:spPr bwMode="auto">
            <a:xfrm>
              <a:off x="7219" y="4103"/>
              <a:ext cx="95" cy="18"/>
            </a:xfrm>
            <a:custGeom>
              <a:avLst/>
              <a:gdLst>
                <a:gd name="T0" fmla="*/ 23 w 27"/>
                <a:gd name="T1" fmla="*/ 1 h 6"/>
                <a:gd name="T2" fmla="*/ 3 w 27"/>
                <a:gd name="T3" fmla="*/ 2 h 6"/>
                <a:gd name="T4" fmla="*/ 3 w 27"/>
                <a:gd name="T5" fmla="*/ 6 h 6"/>
                <a:gd name="T6" fmla="*/ 24 w 27"/>
                <a:gd name="T7" fmla="*/ 5 h 6"/>
                <a:gd name="T8" fmla="*/ 23 w 27"/>
                <a:gd name="T9" fmla="*/ 1 h 6"/>
              </a:gdLst>
              <a:ahLst/>
              <a:cxnLst>
                <a:cxn ang="0">
                  <a:pos x="T0" y="T1"/>
                </a:cxn>
                <a:cxn ang="0">
                  <a:pos x="T2" y="T3"/>
                </a:cxn>
                <a:cxn ang="0">
                  <a:pos x="T4" y="T5"/>
                </a:cxn>
                <a:cxn ang="0">
                  <a:pos x="T6" y="T7"/>
                </a:cxn>
                <a:cxn ang="0">
                  <a:pos x="T8" y="T9"/>
                </a:cxn>
              </a:cxnLst>
              <a:rect l="0" t="0" r="r" b="b"/>
              <a:pathLst>
                <a:path w="27" h="6">
                  <a:moveTo>
                    <a:pt x="23" y="1"/>
                  </a:moveTo>
                  <a:cubicBezTo>
                    <a:pt x="16" y="2"/>
                    <a:pt x="10" y="2"/>
                    <a:pt x="3" y="2"/>
                  </a:cubicBezTo>
                  <a:cubicBezTo>
                    <a:pt x="0" y="2"/>
                    <a:pt x="0" y="6"/>
                    <a:pt x="3" y="6"/>
                  </a:cubicBezTo>
                  <a:cubicBezTo>
                    <a:pt x="10" y="6"/>
                    <a:pt x="17" y="6"/>
                    <a:pt x="24" y="5"/>
                  </a:cubicBezTo>
                  <a:cubicBezTo>
                    <a:pt x="27" y="5"/>
                    <a:pt x="25"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08" name="Freeform 91"/>
            <p:cNvSpPr/>
            <p:nvPr/>
          </p:nvSpPr>
          <p:spPr bwMode="auto">
            <a:xfrm>
              <a:off x="7321" y="4109"/>
              <a:ext cx="106" cy="15"/>
            </a:xfrm>
            <a:custGeom>
              <a:avLst/>
              <a:gdLst>
                <a:gd name="T0" fmla="*/ 27 w 30"/>
                <a:gd name="T1" fmla="*/ 0 h 5"/>
                <a:gd name="T2" fmla="*/ 3 w 30"/>
                <a:gd name="T3" fmla="*/ 1 h 5"/>
                <a:gd name="T4" fmla="*/ 3 w 30"/>
                <a:gd name="T5" fmla="*/ 5 h 5"/>
                <a:gd name="T6" fmla="*/ 27 w 30"/>
                <a:gd name="T7" fmla="*/ 4 h 5"/>
                <a:gd name="T8" fmla="*/ 27 w 30"/>
                <a:gd name="T9" fmla="*/ 0 h 5"/>
              </a:gdLst>
              <a:ahLst/>
              <a:cxnLst>
                <a:cxn ang="0">
                  <a:pos x="T0" y="T1"/>
                </a:cxn>
                <a:cxn ang="0">
                  <a:pos x="T2" y="T3"/>
                </a:cxn>
                <a:cxn ang="0">
                  <a:pos x="T4" y="T5"/>
                </a:cxn>
                <a:cxn ang="0">
                  <a:pos x="T6" y="T7"/>
                </a:cxn>
                <a:cxn ang="0">
                  <a:pos x="T8" y="T9"/>
                </a:cxn>
              </a:cxnLst>
              <a:rect l="0" t="0" r="r" b="b"/>
              <a:pathLst>
                <a:path w="30" h="5">
                  <a:moveTo>
                    <a:pt x="27" y="0"/>
                  </a:moveTo>
                  <a:cubicBezTo>
                    <a:pt x="19" y="0"/>
                    <a:pt x="11" y="1"/>
                    <a:pt x="3" y="1"/>
                  </a:cubicBezTo>
                  <a:cubicBezTo>
                    <a:pt x="0" y="1"/>
                    <a:pt x="0" y="5"/>
                    <a:pt x="3" y="5"/>
                  </a:cubicBezTo>
                  <a:cubicBezTo>
                    <a:pt x="11" y="5"/>
                    <a:pt x="19" y="4"/>
                    <a:pt x="27" y="4"/>
                  </a:cubicBezTo>
                  <a:cubicBezTo>
                    <a:pt x="30" y="4"/>
                    <a:pt x="30"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09" name="Freeform 92"/>
            <p:cNvSpPr/>
            <p:nvPr/>
          </p:nvSpPr>
          <p:spPr bwMode="auto">
            <a:xfrm>
              <a:off x="7448" y="4077"/>
              <a:ext cx="25" cy="59"/>
            </a:xfrm>
            <a:custGeom>
              <a:avLst/>
              <a:gdLst>
                <a:gd name="T0" fmla="*/ 1 w 7"/>
                <a:gd name="T1" fmla="*/ 7 h 20"/>
                <a:gd name="T2" fmla="*/ 1 w 7"/>
                <a:gd name="T3" fmla="*/ 7 h 20"/>
                <a:gd name="T4" fmla="*/ 2 w 7"/>
                <a:gd name="T5" fmla="*/ 17 h 20"/>
                <a:gd name="T6" fmla="*/ 7 w 7"/>
                <a:gd name="T7" fmla="*/ 17 h 20"/>
                <a:gd name="T8" fmla="*/ 6 w 7"/>
                <a:gd name="T9" fmla="*/ 3 h 20"/>
                <a:gd name="T10" fmla="*/ 2 w 7"/>
                <a:gd name="T11" fmla="*/ 1 h 20"/>
                <a:gd name="T12" fmla="*/ 0 w 7"/>
                <a:gd name="T13" fmla="*/ 3 h 20"/>
                <a:gd name="T14" fmla="*/ 1 w 7"/>
                <a:gd name="T15" fmla="*/ 7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1" y="7"/>
                  </a:moveTo>
                  <a:cubicBezTo>
                    <a:pt x="1" y="7"/>
                    <a:pt x="1" y="7"/>
                    <a:pt x="1" y="7"/>
                  </a:cubicBezTo>
                  <a:cubicBezTo>
                    <a:pt x="2" y="10"/>
                    <a:pt x="2" y="14"/>
                    <a:pt x="2" y="17"/>
                  </a:cubicBezTo>
                  <a:cubicBezTo>
                    <a:pt x="2" y="20"/>
                    <a:pt x="7" y="20"/>
                    <a:pt x="7" y="17"/>
                  </a:cubicBezTo>
                  <a:cubicBezTo>
                    <a:pt x="7" y="13"/>
                    <a:pt x="6" y="8"/>
                    <a:pt x="6" y="3"/>
                  </a:cubicBezTo>
                  <a:cubicBezTo>
                    <a:pt x="6" y="1"/>
                    <a:pt x="4" y="0"/>
                    <a:pt x="2" y="1"/>
                  </a:cubicBezTo>
                  <a:cubicBezTo>
                    <a:pt x="1" y="2"/>
                    <a:pt x="1" y="2"/>
                    <a:pt x="0" y="3"/>
                  </a:cubicBezTo>
                  <a:cubicBezTo>
                    <a:pt x="0" y="4"/>
                    <a:pt x="1" y="5"/>
                    <a:pt x="1"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10" name="Freeform 93"/>
            <p:cNvSpPr/>
            <p:nvPr/>
          </p:nvSpPr>
          <p:spPr bwMode="auto">
            <a:xfrm>
              <a:off x="7444" y="3994"/>
              <a:ext cx="22" cy="65"/>
            </a:xfrm>
            <a:custGeom>
              <a:avLst/>
              <a:gdLst>
                <a:gd name="T0" fmla="*/ 1 w 6"/>
                <a:gd name="T1" fmla="*/ 19 h 22"/>
                <a:gd name="T2" fmla="*/ 6 w 6"/>
                <a:gd name="T3" fmla="*/ 19 h 22"/>
                <a:gd name="T4" fmla="*/ 5 w 6"/>
                <a:gd name="T5" fmla="*/ 3 h 22"/>
                <a:gd name="T6" fmla="*/ 0 w 6"/>
                <a:gd name="T7" fmla="*/ 3 h 22"/>
                <a:gd name="T8" fmla="*/ 1 w 6"/>
                <a:gd name="T9" fmla="*/ 19 h 22"/>
              </a:gdLst>
              <a:ahLst/>
              <a:cxnLst>
                <a:cxn ang="0">
                  <a:pos x="T0" y="T1"/>
                </a:cxn>
                <a:cxn ang="0">
                  <a:pos x="T2" y="T3"/>
                </a:cxn>
                <a:cxn ang="0">
                  <a:pos x="T4" y="T5"/>
                </a:cxn>
                <a:cxn ang="0">
                  <a:pos x="T6" y="T7"/>
                </a:cxn>
                <a:cxn ang="0">
                  <a:pos x="T8" y="T9"/>
                </a:cxn>
              </a:cxnLst>
              <a:rect l="0" t="0" r="r" b="b"/>
              <a:pathLst>
                <a:path w="6" h="22">
                  <a:moveTo>
                    <a:pt x="1" y="19"/>
                  </a:moveTo>
                  <a:cubicBezTo>
                    <a:pt x="1" y="22"/>
                    <a:pt x="6" y="22"/>
                    <a:pt x="6" y="19"/>
                  </a:cubicBezTo>
                  <a:cubicBezTo>
                    <a:pt x="6" y="14"/>
                    <a:pt x="5" y="9"/>
                    <a:pt x="5" y="3"/>
                  </a:cubicBezTo>
                  <a:cubicBezTo>
                    <a:pt x="4" y="0"/>
                    <a:pt x="0" y="0"/>
                    <a:pt x="0" y="3"/>
                  </a:cubicBezTo>
                  <a:cubicBezTo>
                    <a:pt x="1" y="9"/>
                    <a:pt x="1" y="14"/>
                    <a:pt x="1" y="1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11" name="Freeform 94"/>
            <p:cNvSpPr/>
            <p:nvPr/>
          </p:nvSpPr>
          <p:spPr bwMode="auto">
            <a:xfrm>
              <a:off x="7444" y="3910"/>
              <a:ext cx="18" cy="63"/>
            </a:xfrm>
            <a:custGeom>
              <a:avLst/>
              <a:gdLst>
                <a:gd name="T0" fmla="*/ 0 w 5"/>
                <a:gd name="T1" fmla="*/ 5 h 21"/>
                <a:gd name="T2" fmla="*/ 1 w 5"/>
                <a:gd name="T3" fmla="*/ 6 h 21"/>
                <a:gd name="T4" fmla="*/ 0 w 5"/>
                <a:gd name="T5" fmla="*/ 11 h 21"/>
                <a:gd name="T6" fmla="*/ 0 w 5"/>
                <a:gd name="T7" fmla="*/ 15 h 21"/>
                <a:gd name="T8" fmla="*/ 0 w 5"/>
                <a:gd name="T9" fmla="*/ 17 h 21"/>
                <a:gd name="T10" fmla="*/ 0 w 5"/>
                <a:gd name="T11" fmla="*/ 17 h 21"/>
                <a:gd name="T12" fmla="*/ 0 w 5"/>
                <a:gd name="T13" fmla="*/ 18 h 21"/>
                <a:gd name="T14" fmla="*/ 0 w 5"/>
                <a:gd name="T15" fmla="*/ 19 h 21"/>
                <a:gd name="T16" fmla="*/ 5 w 5"/>
                <a:gd name="T17" fmla="*/ 18 h 21"/>
                <a:gd name="T18" fmla="*/ 5 w 5"/>
                <a:gd name="T19" fmla="*/ 7 h 21"/>
                <a:gd name="T20" fmla="*/ 5 w 5"/>
                <a:gd name="T21" fmla="*/ 2 h 21"/>
                <a:gd name="T22" fmla="*/ 0 w 5"/>
                <a:gd name="T23" fmla="*/ 3 h 21"/>
                <a:gd name="T24" fmla="*/ 0 w 5"/>
                <a:gd name="T2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1">
                  <a:moveTo>
                    <a:pt x="0" y="5"/>
                  </a:moveTo>
                  <a:cubicBezTo>
                    <a:pt x="0" y="5"/>
                    <a:pt x="1" y="6"/>
                    <a:pt x="1" y="6"/>
                  </a:cubicBezTo>
                  <a:cubicBezTo>
                    <a:pt x="1" y="8"/>
                    <a:pt x="0" y="9"/>
                    <a:pt x="0" y="11"/>
                  </a:cubicBezTo>
                  <a:cubicBezTo>
                    <a:pt x="0" y="12"/>
                    <a:pt x="0" y="14"/>
                    <a:pt x="0" y="15"/>
                  </a:cubicBezTo>
                  <a:cubicBezTo>
                    <a:pt x="0" y="16"/>
                    <a:pt x="0" y="16"/>
                    <a:pt x="0" y="17"/>
                  </a:cubicBezTo>
                  <a:cubicBezTo>
                    <a:pt x="0" y="17"/>
                    <a:pt x="0" y="18"/>
                    <a:pt x="0" y="17"/>
                  </a:cubicBezTo>
                  <a:cubicBezTo>
                    <a:pt x="0" y="17"/>
                    <a:pt x="0" y="17"/>
                    <a:pt x="0" y="18"/>
                  </a:cubicBezTo>
                  <a:cubicBezTo>
                    <a:pt x="0" y="18"/>
                    <a:pt x="0" y="18"/>
                    <a:pt x="0" y="19"/>
                  </a:cubicBezTo>
                  <a:cubicBezTo>
                    <a:pt x="1" y="21"/>
                    <a:pt x="4" y="20"/>
                    <a:pt x="5" y="18"/>
                  </a:cubicBezTo>
                  <a:cubicBezTo>
                    <a:pt x="5" y="15"/>
                    <a:pt x="5" y="11"/>
                    <a:pt x="5" y="7"/>
                  </a:cubicBezTo>
                  <a:cubicBezTo>
                    <a:pt x="5" y="6"/>
                    <a:pt x="5" y="3"/>
                    <a:pt x="5" y="2"/>
                  </a:cubicBezTo>
                  <a:cubicBezTo>
                    <a:pt x="3" y="0"/>
                    <a:pt x="1" y="1"/>
                    <a:pt x="0" y="3"/>
                  </a:cubicBezTo>
                  <a:cubicBezTo>
                    <a:pt x="0" y="4"/>
                    <a:pt x="0" y="5"/>
                    <a:pt x="0"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12" name="Freeform 95"/>
            <p:cNvSpPr/>
            <p:nvPr/>
          </p:nvSpPr>
          <p:spPr bwMode="auto">
            <a:xfrm>
              <a:off x="7444" y="3827"/>
              <a:ext cx="18" cy="69"/>
            </a:xfrm>
            <a:custGeom>
              <a:avLst/>
              <a:gdLst>
                <a:gd name="T0" fmla="*/ 5 w 5"/>
                <a:gd name="T1" fmla="*/ 20 h 23"/>
                <a:gd name="T2" fmla="*/ 5 w 5"/>
                <a:gd name="T3" fmla="*/ 3 h 23"/>
                <a:gd name="T4" fmla="*/ 0 w 5"/>
                <a:gd name="T5" fmla="*/ 3 h 23"/>
                <a:gd name="T6" fmla="*/ 0 w 5"/>
                <a:gd name="T7" fmla="*/ 20 h 23"/>
                <a:gd name="T8" fmla="*/ 5 w 5"/>
                <a:gd name="T9" fmla="*/ 20 h 23"/>
              </a:gdLst>
              <a:ahLst/>
              <a:cxnLst>
                <a:cxn ang="0">
                  <a:pos x="T0" y="T1"/>
                </a:cxn>
                <a:cxn ang="0">
                  <a:pos x="T2" y="T3"/>
                </a:cxn>
                <a:cxn ang="0">
                  <a:pos x="T4" y="T5"/>
                </a:cxn>
                <a:cxn ang="0">
                  <a:pos x="T6" y="T7"/>
                </a:cxn>
                <a:cxn ang="0">
                  <a:pos x="T8" y="T9"/>
                </a:cxn>
              </a:cxnLst>
              <a:rect l="0" t="0" r="r" b="b"/>
              <a:pathLst>
                <a:path w="5" h="23">
                  <a:moveTo>
                    <a:pt x="5" y="20"/>
                  </a:moveTo>
                  <a:cubicBezTo>
                    <a:pt x="5" y="3"/>
                    <a:pt x="5" y="3"/>
                    <a:pt x="5" y="3"/>
                  </a:cubicBezTo>
                  <a:cubicBezTo>
                    <a:pt x="5" y="0"/>
                    <a:pt x="0" y="0"/>
                    <a:pt x="0" y="3"/>
                  </a:cubicBezTo>
                  <a:cubicBezTo>
                    <a:pt x="0" y="20"/>
                    <a:pt x="0" y="20"/>
                    <a:pt x="0" y="20"/>
                  </a:cubicBezTo>
                  <a:cubicBezTo>
                    <a:pt x="0" y="23"/>
                    <a:pt x="5" y="23"/>
                    <a:pt x="5" y="2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13" name="Freeform 96"/>
            <p:cNvSpPr/>
            <p:nvPr/>
          </p:nvSpPr>
          <p:spPr bwMode="auto">
            <a:xfrm>
              <a:off x="7448" y="3747"/>
              <a:ext cx="18" cy="57"/>
            </a:xfrm>
            <a:custGeom>
              <a:avLst/>
              <a:gdLst>
                <a:gd name="T0" fmla="*/ 5 w 5"/>
                <a:gd name="T1" fmla="*/ 16 h 19"/>
                <a:gd name="T2" fmla="*/ 5 w 5"/>
                <a:gd name="T3" fmla="*/ 3 h 19"/>
                <a:gd name="T4" fmla="*/ 0 w 5"/>
                <a:gd name="T5" fmla="*/ 3 h 19"/>
                <a:gd name="T6" fmla="*/ 0 w 5"/>
                <a:gd name="T7" fmla="*/ 16 h 19"/>
                <a:gd name="T8" fmla="*/ 5 w 5"/>
                <a:gd name="T9" fmla="*/ 16 h 19"/>
              </a:gdLst>
              <a:ahLst/>
              <a:cxnLst>
                <a:cxn ang="0">
                  <a:pos x="T0" y="T1"/>
                </a:cxn>
                <a:cxn ang="0">
                  <a:pos x="T2" y="T3"/>
                </a:cxn>
                <a:cxn ang="0">
                  <a:pos x="T4" y="T5"/>
                </a:cxn>
                <a:cxn ang="0">
                  <a:pos x="T6" y="T7"/>
                </a:cxn>
                <a:cxn ang="0">
                  <a:pos x="T8" y="T9"/>
                </a:cxn>
              </a:cxnLst>
              <a:rect l="0" t="0" r="r" b="b"/>
              <a:pathLst>
                <a:path w="5" h="19">
                  <a:moveTo>
                    <a:pt x="5" y="16"/>
                  </a:moveTo>
                  <a:cubicBezTo>
                    <a:pt x="5" y="3"/>
                    <a:pt x="5" y="3"/>
                    <a:pt x="5" y="3"/>
                  </a:cubicBezTo>
                  <a:cubicBezTo>
                    <a:pt x="5" y="0"/>
                    <a:pt x="0" y="0"/>
                    <a:pt x="0" y="3"/>
                  </a:cubicBezTo>
                  <a:cubicBezTo>
                    <a:pt x="0" y="16"/>
                    <a:pt x="0" y="16"/>
                    <a:pt x="0" y="16"/>
                  </a:cubicBezTo>
                  <a:cubicBezTo>
                    <a:pt x="0" y="19"/>
                    <a:pt x="5" y="19"/>
                    <a:pt x="5" y="1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14" name="Freeform 97"/>
            <p:cNvSpPr/>
            <p:nvPr/>
          </p:nvSpPr>
          <p:spPr bwMode="auto">
            <a:xfrm>
              <a:off x="7448" y="3658"/>
              <a:ext cx="18" cy="63"/>
            </a:xfrm>
            <a:custGeom>
              <a:avLst/>
              <a:gdLst>
                <a:gd name="T0" fmla="*/ 5 w 5"/>
                <a:gd name="T1" fmla="*/ 18 h 21"/>
                <a:gd name="T2" fmla="*/ 5 w 5"/>
                <a:gd name="T3" fmla="*/ 2 h 21"/>
                <a:gd name="T4" fmla="*/ 0 w 5"/>
                <a:gd name="T5" fmla="*/ 2 h 21"/>
                <a:gd name="T6" fmla="*/ 0 w 5"/>
                <a:gd name="T7" fmla="*/ 18 h 21"/>
                <a:gd name="T8" fmla="*/ 5 w 5"/>
                <a:gd name="T9" fmla="*/ 18 h 21"/>
              </a:gdLst>
              <a:ahLst/>
              <a:cxnLst>
                <a:cxn ang="0">
                  <a:pos x="T0" y="T1"/>
                </a:cxn>
                <a:cxn ang="0">
                  <a:pos x="T2" y="T3"/>
                </a:cxn>
                <a:cxn ang="0">
                  <a:pos x="T4" y="T5"/>
                </a:cxn>
                <a:cxn ang="0">
                  <a:pos x="T6" y="T7"/>
                </a:cxn>
                <a:cxn ang="0">
                  <a:pos x="T8" y="T9"/>
                </a:cxn>
              </a:cxnLst>
              <a:rect l="0" t="0" r="r" b="b"/>
              <a:pathLst>
                <a:path w="5" h="21">
                  <a:moveTo>
                    <a:pt x="5" y="18"/>
                  </a:moveTo>
                  <a:cubicBezTo>
                    <a:pt x="5" y="2"/>
                    <a:pt x="5" y="2"/>
                    <a:pt x="5" y="2"/>
                  </a:cubicBezTo>
                  <a:cubicBezTo>
                    <a:pt x="5" y="0"/>
                    <a:pt x="0" y="0"/>
                    <a:pt x="0" y="2"/>
                  </a:cubicBezTo>
                  <a:cubicBezTo>
                    <a:pt x="0" y="18"/>
                    <a:pt x="0" y="18"/>
                    <a:pt x="0" y="18"/>
                  </a:cubicBezTo>
                  <a:cubicBezTo>
                    <a:pt x="0" y="21"/>
                    <a:pt x="5"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15" name="Freeform 98"/>
            <p:cNvSpPr/>
            <p:nvPr/>
          </p:nvSpPr>
          <p:spPr bwMode="auto">
            <a:xfrm>
              <a:off x="7444" y="3557"/>
              <a:ext cx="25" cy="80"/>
            </a:xfrm>
            <a:custGeom>
              <a:avLst/>
              <a:gdLst>
                <a:gd name="T0" fmla="*/ 2 w 7"/>
                <a:gd name="T1" fmla="*/ 24 h 27"/>
                <a:gd name="T2" fmla="*/ 7 w 7"/>
                <a:gd name="T3" fmla="*/ 23 h 27"/>
                <a:gd name="T4" fmla="*/ 5 w 7"/>
                <a:gd name="T5" fmla="*/ 3 h 27"/>
                <a:gd name="T6" fmla="*/ 0 w 7"/>
                <a:gd name="T7" fmla="*/ 4 h 27"/>
                <a:gd name="T8" fmla="*/ 2 w 7"/>
                <a:gd name="T9" fmla="*/ 24 h 27"/>
              </a:gdLst>
              <a:ahLst/>
              <a:cxnLst>
                <a:cxn ang="0">
                  <a:pos x="T0" y="T1"/>
                </a:cxn>
                <a:cxn ang="0">
                  <a:pos x="T2" y="T3"/>
                </a:cxn>
                <a:cxn ang="0">
                  <a:pos x="T4" y="T5"/>
                </a:cxn>
                <a:cxn ang="0">
                  <a:pos x="T6" y="T7"/>
                </a:cxn>
                <a:cxn ang="0">
                  <a:pos x="T8" y="T9"/>
                </a:cxn>
              </a:cxnLst>
              <a:rect l="0" t="0" r="r" b="b"/>
              <a:pathLst>
                <a:path w="7" h="27">
                  <a:moveTo>
                    <a:pt x="2" y="24"/>
                  </a:moveTo>
                  <a:cubicBezTo>
                    <a:pt x="3" y="27"/>
                    <a:pt x="7" y="26"/>
                    <a:pt x="7" y="23"/>
                  </a:cubicBezTo>
                  <a:cubicBezTo>
                    <a:pt x="6" y="17"/>
                    <a:pt x="6" y="10"/>
                    <a:pt x="5" y="3"/>
                  </a:cubicBezTo>
                  <a:cubicBezTo>
                    <a:pt x="4" y="0"/>
                    <a:pt x="0" y="1"/>
                    <a:pt x="0" y="4"/>
                  </a:cubicBezTo>
                  <a:cubicBezTo>
                    <a:pt x="1" y="11"/>
                    <a:pt x="1" y="18"/>
                    <a:pt x="2" y="2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16" name="Freeform 99"/>
            <p:cNvSpPr/>
            <p:nvPr/>
          </p:nvSpPr>
          <p:spPr bwMode="auto">
            <a:xfrm>
              <a:off x="7444" y="3462"/>
              <a:ext cx="25" cy="75"/>
            </a:xfrm>
            <a:custGeom>
              <a:avLst/>
              <a:gdLst>
                <a:gd name="T0" fmla="*/ 5 w 7"/>
                <a:gd name="T1" fmla="*/ 22 h 25"/>
                <a:gd name="T2" fmla="*/ 7 w 7"/>
                <a:gd name="T3" fmla="*/ 4 h 25"/>
                <a:gd name="T4" fmla="*/ 2 w 7"/>
                <a:gd name="T5" fmla="*/ 2 h 25"/>
                <a:gd name="T6" fmla="*/ 0 w 7"/>
                <a:gd name="T7" fmla="*/ 20 h 25"/>
                <a:gd name="T8" fmla="*/ 5 w 7"/>
                <a:gd name="T9" fmla="*/ 22 h 25"/>
              </a:gdLst>
              <a:ahLst/>
              <a:cxnLst>
                <a:cxn ang="0">
                  <a:pos x="T0" y="T1"/>
                </a:cxn>
                <a:cxn ang="0">
                  <a:pos x="T2" y="T3"/>
                </a:cxn>
                <a:cxn ang="0">
                  <a:pos x="T4" y="T5"/>
                </a:cxn>
                <a:cxn ang="0">
                  <a:pos x="T6" y="T7"/>
                </a:cxn>
                <a:cxn ang="0">
                  <a:pos x="T8" y="T9"/>
                </a:cxn>
              </a:cxnLst>
              <a:rect l="0" t="0" r="r" b="b"/>
              <a:pathLst>
                <a:path w="7" h="25">
                  <a:moveTo>
                    <a:pt x="5" y="22"/>
                  </a:moveTo>
                  <a:cubicBezTo>
                    <a:pt x="6" y="16"/>
                    <a:pt x="5" y="10"/>
                    <a:pt x="7" y="4"/>
                  </a:cubicBezTo>
                  <a:cubicBezTo>
                    <a:pt x="7" y="1"/>
                    <a:pt x="3" y="0"/>
                    <a:pt x="2" y="2"/>
                  </a:cubicBezTo>
                  <a:cubicBezTo>
                    <a:pt x="1" y="8"/>
                    <a:pt x="1" y="14"/>
                    <a:pt x="0" y="20"/>
                  </a:cubicBezTo>
                  <a:cubicBezTo>
                    <a:pt x="0" y="23"/>
                    <a:pt x="4"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17" name="Freeform 100"/>
            <p:cNvSpPr/>
            <p:nvPr/>
          </p:nvSpPr>
          <p:spPr bwMode="auto">
            <a:xfrm>
              <a:off x="7448" y="3364"/>
              <a:ext cx="21" cy="75"/>
            </a:xfrm>
            <a:custGeom>
              <a:avLst/>
              <a:gdLst>
                <a:gd name="T0" fmla="*/ 5 w 6"/>
                <a:gd name="T1" fmla="*/ 22 h 25"/>
                <a:gd name="T2" fmla="*/ 6 w 6"/>
                <a:gd name="T3" fmla="*/ 3 h 25"/>
                <a:gd name="T4" fmla="*/ 1 w 6"/>
                <a:gd name="T5" fmla="*/ 3 h 25"/>
                <a:gd name="T6" fmla="*/ 0 w 6"/>
                <a:gd name="T7" fmla="*/ 22 h 25"/>
                <a:gd name="T8" fmla="*/ 5 w 6"/>
                <a:gd name="T9" fmla="*/ 22 h 25"/>
              </a:gdLst>
              <a:ahLst/>
              <a:cxnLst>
                <a:cxn ang="0">
                  <a:pos x="T0" y="T1"/>
                </a:cxn>
                <a:cxn ang="0">
                  <a:pos x="T2" y="T3"/>
                </a:cxn>
                <a:cxn ang="0">
                  <a:pos x="T4" y="T5"/>
                </a:cxn>
                <a:cxn ang="0">
                  <a:pos x="T6" y="T7"/>
                </a:cxn>
                <a:cxn ang="0">
                  <a:pos x="T8" y="T9"/>
                </a:cxn>
              </a:cxnLst>
              <a:rect l="0" t="0" r="r" b="b"/>
              <a:pathLst>
                <a:path w="6" h="25">
                  <a:moveTo>
                    <a:pt x="5" y="22"/>
                  </a:moveTo>
                  <a:cubicBezTo>
                    <a:pt x="5" y="16"/>
                    <a:pt x="6" y="10"/>
                    <a:pt x="6" y="3"/>
                  </a:cubicBezTo>
                  <a:cubicBezTo>
                    <a:pt x="6" y="0"/>
                    <a:pt x="1" y="0"/>
                    <a:pt x="1" y="3"/>
                  </a:cubicBezTo>
                  <a:cubicBezTo>
                    <a:pt x="1" y="10"/>
                    <a:pt x="0" y="16"/>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18" name="Freeform 101"/>
            <p:cNvSpPr/>
            <p:nvPr/>
          </p:nvSpPr>
          <p:spPr bwMode="auto">
            <a:xfrm>
              <a:off x="7444" y="3272"/>
              <a:ext cx="25" cy="75"/>
            </a:xfrm>
            <a:custGeom>
              <a:avLst/>
              <a:gdLst>
                <a:gd name="T0" fmla="*/ 5 w 7"/>
                <a:gd name="T1" fmla="*/ 22 h 25"/>
                <a:gd name="T2" fmla="*/ 5 w 7"/>
                <a:gd name="T3" fmla="*/ 12 h 25"/>
                <a:gd name="T4" fmla="*/ 5 w 7"/>
                <a:gd name="T5" fmla="*/ 7 h 25"/>
                <a:gd name="T6" fmla="*/ 5 w 7"/>
                <a:gd name="T7" fmla="*/ 5 h 25"/>
                <a:gd name="T8" fmla="*/ 5 w 7"/>
                <a:gd name="T9" fmla="*/ 4 h 25"/>
                <a:gd name="T10" fmla="*/ 2 w 7"/>
                <a:gd name="T11" fmla="*/ 1 h 25"/>
                <a:gd name="T12" fmla="*/ 0 w 7"/>
                <a:gd name="T13" fmla="*/ 8 h 25"/>
                <a:gd name="T14" fmla="*/ 0 w 7"/>
                <a:gd name="T15" fmla="*/ 22 h 25"/>
                <a:gd name="T16" fmla="*/ 5 w 7"/>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5" y="22"/>
                  </a:moveTo>
                  <a:cubicBezTo>
                    <a:pt x="5" y="18"/>
                    <a:pt x="5" y="15"/>
                    <a:pt x="5" y="12"/>
                  </a:cubicBezTo>
                  <a:cubicBezTo>
                    <a:pt x="5" y="10"/>
                    <a:pt x="5" y="8"/>
                    <a:pt x="5" y="7"/>
                  </a:cubicBezTo>
                  <a:cubicBezTo>
                    <a:pt x="5" y="6"/>
                    <a:pt x="5" y="5"/>
                    <a:pt x="5" y="5"/>
                  </a:cubicBezTo>
                  <a:cubicBezTo>
                    <a:pt x="5" y="4"/>
                    <a:pt x="5" y="4"/>
                    <a:pt x="5" y="4"/>
                  </a:cubicBezTo>
                  <a:cubicBezTo>
                    <a:pt x="7" y="3"/>
                    <a:pt x="5" y="0"/>
                    <a:pt x="2" y="1"/>
                  </a:cubicBezTo>
                  <a:cubicBezTo>
                    <a:pt x="0" y="2"/>
                    <a:pt x="0" y="6"/>
                    <a:pt x="0" y="8"/>
                  </a:cubicBezTo>
                  <a:cubicBezTo>
                    <a:pt x="0" y="13"/>
                    <a:pt x="0" y="17"/>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19" name="Freeform 102"/>
            <p:cNvSpPr/>
            <p:nvPr/>
          </p:nvSpPr>
          <p:spPr bwMode="auto">
            <a:xfrm>
              <a:off x="7451" y="3172"/>
              <a:ext cx="25" cy="77"/>
            </a:xfrm>
            <a:custGeom>
              <a:avLst/>
              <a:gdLst>
                <a:gd name="T0" fmla="*/ 0 w 7"/>
                <a:gd name="T1" fmla="*/ 7 h 26"/>
                <a:gd name="T2" fmla="*/ 1 w 7"/>
                <a:gd name="T3" fmla="*/ 16 h 26"/>
                <a:gd name="T4" fmla="*/ 1 w 7"/>
                <a:gd name="T5" fmla="*/ 19 h 26"/>
                <a:gd name="T6" fmla="*/ 2 w 7"/>
                <a:gd name="T7" fmla="*/ 21 h 26"/>
                <a:gd name="T8" fmla="*/ 5 w 7"/>
                <a:gd name="T9" fmla="*/ 23 h 26"/>
                <a:gd name="T10" fmla="*/ 5 w 7"/>
                <a:gd name="T11" fmla="*/ 14 h 26"/>
                <a:gd name="T12" fmla="*/ 5 w 7"/>
                <a:gd name="T13" fmla="*/ 8 h 26"/>
                <a:gd name="T14" fmla="*/ 5 w 7"/>
                <a:gd name="T15" fmla="*/ 6 h 26"/>
                <a:gd name="T16" fmla="*/ 5 w 7"/>
                <a:gd name="T17" fmla="*/ 3 h 26"/>
                <a:gd name="T18" fmla="*/ 1 w 7"/>
                <a:gd name="T19" fmla="*/ 2 h 26"/>
                <a:gd name="T20" fmla="*/ 0 w 7"/>
                <a:gd name="T21"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6">
                  <a:moveTo>
                    <a:pt x="0" y="7"/>
                  </a:moveTo>
                  <a:cubicBezTo>
                    <a:pt x="0" y="10"/>
                    <a:pt x="1" y="13"/>
                    <a:pt x="1" y="16"/>
                  </a:cubicBezTo>
                  <a:cubicBezTo>
                    <a:pt x="1" y="17"/>
                    <a:pt x="1" y="18"/>
                    <a:pt x="1" y="19"/>
                  </a:cubicBezTo>
                  <a:cubicBezTo>
                    <a:pt x="1" y="20"/>
                    <a:pt x="1" y="22"/>
                    <a:pt x="2" y="21"/>
                  </a:cubicBezTo>
                  <a:cubicBezTo>
                    <a:pt x="0" y="23"/>
                    <a:pt x="4" y="26"/>
                    <a:pt x="5" y="23"/>
                  </a:cubicBezTo>
                  <a:cubicBezTo>
                    <a:pt x="7" y="21"/>
                    <a:pt x="6" y="16"/>
                    <a:pt x="5" y="14"/>
                  </a:cubicBezTo>
                  <a:cubicBezTo>
                    <a:pt x="5" y="12"/>
                    <a:pt x="5" y="10"/>
                    <a:pt x="5" y="8"/>
                  </a:cubicBezTo>
                  <a:cubicBezTo>
                    <a:pt x="5" y="7"/>
                    <a:pt x="5" y="7"/>
                    <a:pt x="5" y="6"/>
                  </a:cubicBezTo>
                  <a:cubicBezTo>
                    <a:pt x="6" y="5"/>
                    <a:pt x="6" y="4"/>
                    <a:pt x="5" y="3"/>
                  </a:cubicBezTo>
                  <a:cubicBezTo>
                    <a:pt x="4" y="1"/>
                    <a:pt x="3" y="0"/>
                    <a:pt x="1" y="2"/>
                  </a:cubicBezTo>
                  <a:cubicBezTo>
                    <a:pt x="0" y="3"/>
                    <a:pt x="0" y="6"/>
                    <a:pt x="0"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20" name="Freeform 103"/>
            <p:cNvSpPr/>
            <p:nvPr/>
          </p:nvSpPr>
          <p:spPr bwMode="auto">
            <a:xfrm>
              <a:off x="7444" y="3035"/>
              <a:ext cx="25" cy="101"/>
            </a:xfrm>
            <a:custGeom>
              <a:avLst/>
              <a:gdLst>
                <a:gd name="T0" fmla="*/ 0 w 7"/>
                <a:gd name="T1" fmla="*/ 4 h 34"/>
                <a:gd name="T2" fmla="*/ 1 w 7"/>
                <a:gd name="T3" fmla="*/ 31 h 34"/>
                <a:gd name="T4" fmla="*/ 6 w 7"/>
                <a:gd name="T5" fmla="*/ 31 h 34"/>
                <a:gd name="T6" fmla="*/ 6 w 7"/>
                <a:gd name="T7" fmla="*/ 10 h 34"/>
                <a:gd name="T8" fmla="*/ 6 w 7"/>
                <a:gd name="T9" fmla="*/ 7 h 34"/>
                <a:gd name="T10" fmla="*/ 4 w 7"/>
                <a:gd name="T11" fmla="*/ 2 h 34"/>
                <a:gd name="T12" fmla="*/ 0 w 7"/>
                <a:gd name="T13" fmla="*/ 4 h 34"/>
              </a:gdLst>
              <a:ahLst/>
              <a:cxnLst>
                <a:cxn ang="0">
                  <a:pos x="T0" y="T1"/>
                </a:cxn>
                <a:cxn ang="0">
                  <a:pos x="T2" y="T3"/>
                </a:cxn>
                <a:cxn ang="0">
                  <a:pos x="T4" y="T5"/>
                </a:cxn>
                <a:cxn ang="0">
                  <a:pos x="T6" y="T7"/>
                </a:cxn>
                <a:cxn ang="0">
                  <a:pos x="T8" y="T9"/>
                </a:cxn>
                <a:cxn ang="0">
                  <a:pos x="T10" y="T11"/>
                </a:cxn>
                <a:cxn ang="0">
                  <a:pos x="T12" y="T13"/>
                </a:cxn>
              </a:cxnLst>
              <a:rect l="0" t="0" r="r" b="b"/>
              <a:pathLst>
                <a:path w="7" h="34">
                  <a:moveTo>
                    <a:pt x="0" y="4"/>
                  </a:moveTo>
                  <a:cubicBezTo>
                    <a:pt x="2" y="13"/>
                    <a:pt x="1" y="22"/>
                    <a:pt x="1" y="31"/>
                  </a:cubicBezTo>
                  <a:cubicBezTo>
                    <a:pt x="1" y="34"/>
                    <a:pt x="6" y="34"/>
                    <a:pt x="6" y="31"/>
                  </a:cubicBezTo>
                  <a:cubicBezTo>
                    <a:pt x="6" y="24"/>
                    <a:pt x="6" y="17"/>
                    <a:pt x="6" y="10"/>
                  </a:cubicBezTo>
                  <a:cubicBezTo>
                    <a:pt x="6" y="9"/>
                    <a:pt x="7" y="8"/>
                    <a:pt x="6" y="7"/>
                  </a:cubicBezTo>
                  <a:cubicBezTo>
                    <a:pt x="6" y="5"/>
                    <a:pt x="5" y="4"/>
                    <a:pt x="4" y="2"/>
                  </a:cubicBezTo>
                  <a:cubicBezTo>
                    <a:pt x="2" y="0"/>
                    <a:pt x="0" y="2"/>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21" name="Freeform 104"/>
            <p:cNvSpPr/>
            <p:nvPr/>
          </p:nvSpPr>
          <p:spPr bwMode="auto">
            <a:xfrm>
              <a:off x="7448" y="2943"/>
              <a:ext cx="21" cy="62"/>
            </a:xfrm>
            <a:custGeom>
              <a:avLst/>
              <a:gdLst>
                <a:gd name="T0" fmla="*/ 5 w 6"/>
                <a:gd name="T1" fmla="*/ 18 h 21"/>
                <a:gd name="T2" fmla="*/ 6 w 6"/>
                <a:gd name="T3" fmla="*/ 3 h 21"/>
                <a:gd name="T4" fmla="*/ 1 w 6"/>
                <a:gd name="T5" fmla="*/ 3 h 21"/>
                <a:gd name="T6" fmla="*/ 0 w 6"/>
                <a:gd name="T7" fmla="*/ 18 h 21"/>
                <a:gd name="T8" fmla="*/ 5 w 6"/>
                <a:gd name="T9" fmla="*/ 18 h 21"/>
              </a:gdLst>
              <a:ahLst/>
              <a:cxnLst>
                <a:cxn ang="0">
                  <a:pos x="T0" y="T1"/>
                </a:cxn>
                <a:cxn ang="0">
                  <a:pos x="T2" y="T3"/>
                </a:cxn>
                <a:cxn ang="0">
                  <a:pos x="T4" y="T5"/>
                </a:cxn>
                <a:cxn ang="0">
                  <a:pos x="T6" y="T7"/>
                </a:cxn>
                <a:cxn ang="0">
                  <a:pos x="T8" y="T9"/>
                </a:cxn>
              </a:cxnLst>
              <a:rect l="0" t="0" r="r" b="b"/>
              <a:pathLst>
                <a:path w="6" h="21">
                  <a:moveTo>
                    <a:pt x="5" y="18"/>
                  </a:moveTo>
                  <a:cubicBezTo>
                    <a:pt x="5" y="13"/>
                    <a:pt x="6" y="8"/>
                    <a:pt x="6" y="3"/>
                  </a:cubicBezTo>
                  <a:cubicBezTo>
                    <a:pt x="6" y="0"/>
                    <a:pt x="1" y="0"/>
                    <a:pt x="1" y="3"/>
                  </a:cubicBezTo>
                  <a:cubicBezTo>
                    <a:pt x="1" y="8"/>
                    <a:pt x="1" y="13"/>
                    <a:pt x="0" y="18"/>
                  </a:cubicBezTo>
                  <a:cubicBezTo>
                    <a:pt x="0" y="21"/>
                    <a:pt x="4"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22" name="Freeform 105"/>
            <p:cNvSpPr/>
            <p:nvPr/>
          </p:nvSpPr>
          <p:spPr bwMode="auto">
            <a:xfrm>
              <a:off x="7448" y="2827"/>
              <a:ext cx="25" cy="83"/>
            </a:xfrm>
            <a:custGeom>
              <a:avLst/>
              <a:gdLst>
                <a:gd name="T0" fmla="*/ 2 w 7"/>
                <a:gd name="T1" fmla="*/ 25 h 28"/>
                <a:gd name="T2" fmla="*/ 7 w 7"/>
                <a:gd name="T3" fmla="*/ 25 h 28"/>
                <a:gd name="T4" fmla="*/ 5 w 7"/>
                <a:gd name="T5" fmla="*/ 3 h 28"/>
                <a:gd name="T6" fmla="*/ 0 w 7"/>
                <a:gd name="T7" fmla="*/ 3 h 28"/>
                <a:gd name="T8" fmla="*/ 2 w 7"/>
                <a:gd name="T9" fmla="*/ 25 h 28"/>
              </a:gdLst>
              <a:ahLst/>
              <a:cxnLst>
                <a:cxn ang="0">
                  <a:pos x="T0" y="T1"/>
                </a:cxn>
                <a:cxn ang="0">
                  <a:pos x="T2" y="T3"/>
                </a:cxn>
                <a:cxn ang="0">
                  <a:pos x="T4" y="T5"/>
                </a:cxn>
                <a:cxn ang="0">
                  <a:pos x="T6" y="T7"/>
                </a:cxn>
                <a:cxn ang="0">
                  <a:pos x="T8" y="T9"/>
                </a:cxn>
              </a:cxnLst>
              <a:rect l="0" t="0" r="r" b="b"/>
              <a:pathLst>
                <a:path w="7" h="28">
                  <a:moveTo>
                    <a:pt x="2" y="25"/>
                  </a:moveTo>
                  <a:cubicBezTo>
                    <a:pt x="3" y="28"/>
                    <a:pt x="7" y="28"/>
                    <a:pt x="7" y="25"/>
                  </a:cubicBezTo>
                  <a:cubicBezTo>
                    <a:pt x="6" y="18"/>
                    <a:pt x="6" y="10"/>
                    <a:pt x="5" y="3"/>
                  </a:cubicBezTo>
                  <a:cubicBezTo>
                    <a:pt x="4" y="0"/>
                    <a:pt x="0" y="0"/>
                    <a:pt x="0" y="3"/>
                  </a:cubicBezTo>
                  <a:cubicBezTo>
                    <a:pt x="1" y="10"/>
                    <a:pt x="1" y="18"/>
                    <a:pt x="2" y="2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23" name="Freeform 106"/>
            <p:cNvSpPr/>
            <p:nvPr/>
          </p:nvSpPr>
          <p:spPr bwMode="auto">
            <a:xfrm>
              <a:off x="7441" y="2703"/>
              <a:ext cx="21" cy="92"/>
            </a:xfrm>
            <a:custGeom>
              <a:avLst/>
              <a:gdLst>
                <a:gd name="T0" fmla="*/ 1 w 6"/>
                <a:gd name="T1" fmla="*/ 28 h 31"/>
                <a:gd name="T2" fmla="*/ 6 w 6"/>
                <a:gd name="T3" fmla="*/ 28 h 31"/>
                <a:gd name="T4" fmla="*/ 5 w 6"/>
                <a:gd name="T5" fmla="*/ 3 h 31"/>
                <a:gd name="T6" fmla="*/ 0 w 6"/>
                <a:gd name="T7" fmla="*/ 3 h 31"/>
                <a:gd name="T8" fmla="*/ 1 w 6"/>
                <a:gd name="T9" fmla="*/ 28 h 31"/>
              </a:gdLst>
              <a:ahLst/>
              <a:cxnLst>
                <a:cxn ang="0">
                  <a:pos x="T0" y="T1"/>
                </a:cxn>
                <a:cxn ang="0">
                  <a:pos x="T2" y="T3"/>
                </a:cxn>
                <a:cxn ang="0">
                  <a:pos x="T4" y="T5"/>
                </a:cxn>
                <a:cxn ang="0">
                  <a:pos x="T6" y="T7"/>
                </a:cxn>
                <a:cxn ang="0">
                  <a:pos x="T8" y="T9"/>
                </a:cxn>
              </a:cxnLst>
              <a:rect l="0" t="0" r="r" b="b"/>
              <a:pathLst>
                <a:path w="6" h="31">
                  <a:moveTo>
                    <a:pt x="1" y="28"/>
                  </a:moveTo>
                  <a:cubicBezTo>
                    <a:pt x="1" y="31"/>
                    <a:pt x="6" y="31"/>
                    <a:pt x="6" y="28"/>
                  </a:cubicBezTo>
                  <a:cubicBezTo>
                    <a:pt x="6" y="20"/>
                    <a:pt x="6" y="11"/>
                    <a:pt x="5" y="3"/>
                  </a:cubicBezTo>
                  <a:cubicBezTo>
                    <a:pt x="4" y="0"/>
                    <a:pt x="0" y="0"/>
                    <a:pt x="0" y="3"/>
                  </a:cubicBezTo>
                  <a:cubicBezTo>
                    <a:pt x="1" y="11"/>
                    <a:pt x="1" y="20"/>
                    <a:pt x="1"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24" name="Freeform 107"/>
            <p:cNvSpPr/>
            <p:nvPr/>
          </p:nvSpPr>
          <p:spPr bwMode="auto">
            <a:xfrm>
              <a:off x="7444" y="2581"/>
              <a:ext cx="22" cy="83"/>
            </a:xfrm>
            <a:custGeom>
              <a:avLst/>
              <a:gdLst>
                <a:gd name="T0" fmla="*/ 1 w 6"/>
                <a:gd name="T1" fmla="*/ 4 h 28"/>
                <a:gd name="T2" fmla="*/ 1 w 6"/>
                <a:gd name="T3" fmla="*/ 4 h 28"/>
                <a:gd name="T4" fmla="*/ 0 w 6"/>
                <a:gd name="T5" fmla="*/ 25 h 28"/>
                <a:gd name="T6" fmla="*/ 5 w 6"/>
                <a:gd name="T7" fmla="*/ 25 h 28"/>
                <a:gd name="T8" fmla="*/ 5 w 6"/>
                <a:gd name="T9" fmla="*/ 13 h 28"/>
                <a:gd name="T10" fmla="*/ 5 w 6"/>
                <a:gd name="T11" fmla="*/ 7 h 28"/>
                <a:gd name="T12" fmla="*/ 6 w 6"/>
                <a:gd name="T13" fmla="*/ 4 h 28"/>
                <a:gd name="T14" fmla="*/ 6 w 6"/>
                <a:gd name="T15" fmla="*/ 4 h 28"/>
                <a:gd name="T16" fmla="*/ 6 w 6"/>
                <a:gd name="T17" fmla="*/ 4 h 28"/>
                <a:gd name="T18" fmla="*/ 1 w 6"/>
                <a:gd name="T19" fmla="*/ 3 h 28"/>
                <a:gd name="T20" fmla="*/ 1 w 6"/>
                <a:gd name="T21" fmla="*/ 4 h 28"/>
                <a:gd name="T22" fmla="*/ 1 w 6"/>
                <a:gd name="T23" fmla="*/ 4 h 28"/>
                <a:gd name="T24" fmla="*/ 1 w 6"/>
                <a:gd name="T2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8">
                  <a:moveTo>
                    <a:pt x="1" y="4"/>
                  </a:moveTo>
                  <a:cubicBezTo>
                    <a:pt x="1" y="4"/>
                    <a:pt x="1" y="4"/>
                    <a:pt x="1" y="4"/>
                  </a:cubicBezTo>
                  <a:cubicBezTo>
                    <a:pt x="0" y="11"/>
                    <a:pt x="0" y="18"/>
                    <a:pt x="0" y="25"/>
                  </a:cubicBezTo>
                  <a:cubicBezTo>
                    <a:pt x="0" y="28"/>
                    <a:pt x="5" y="28"/>
                    <a:pt x="5" y="25"/>
                  </a:cubicBezTo>
                  <a:cubicBezTo>
                    <a:pt x="5" y="21"/>
                    <a:pt x="5" y="17"/>
                    <a:pt x="5" y="13"/>
                  </a:cubicBezTo>
                  <a:cubicBezTo>
                    <a:pt x="5" y="11"/>
                    <a:pt x="5" y="9"/>
                    <a:pt x="5" y="7"/>
                  </a:cubicBezTo>
                  <a:cubicBezTo>
                    <a:pt x="5" y="7"/>
                    <a:pt x="6" y="4"/>
                    <a:pt x="6" y="4"/>
                  </a:cubicBezTo>
                  <a:cubicBezTo>
                    <a:pt x="6" y="4"/>
                    <a:pt x="6" y="4"/>
                    <a:pt x="6" y="4"/>
                  </a:cubicBezTo>
                  <a:cubicBezTo>
                    <a:pt x="6" y="4"/>
                    <a:pt x="6" y="4"/>
                    <a:pt x="6" y="4"/>
                  </a:cubicBezTo>
                  <a:cubicBezTo>
                    <a:pt x="5" y="1"/>
                    <a:pt x="2" y="0"/>
                    <a:pt x="1" y="3"/>
                  </a:cubicBezTo>
                  <a:cubicBezTo>
                    <a:pt x="1" y="3"/>
                    <a:pt x="1" y="4"/>
                    <a:pt x="1" y="4"/>
                  </a:cubicBezTo>
                  <a:cubicBezTo>
                    <a:pt x="1" y="4"/>
                    <a:pt x="1" y="4"/>
                    <a:pt x="1" y="4"/>
                  </a:cubicBezTo>
                  <a:cubicBezTo>
                    <a:pt x="1" y="4"/>
                    <a:pt x="1" y="4"/>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25" name="Freeform 108"/>
            <p:cNvSpPr/>
            <p:nvPr/>
          </p:nvSpPr>
          <p:spPr bwMode="auto">
            <a:xfrm>
              <a:off x="7455" y="2465"/>
              <a:ext cx="21" cy="98"/>
            </a:xfrm>
            <a:custGeom>
              <a:avLst/>
              <a:gdLst>
                <a:gd name="T0" fmla="*/ 5 w 6"/>
                <a:gd name="T1" fmla="*/ 30 h 33"/>
                <a:gd name="T2" fmla="*/ 5 w 6"/>
                <a:gd name="T3" fmla="*/ 10 h 33"/>
                <a:gd name="T4" fmla="*/ 6 w 6"/>
                <a:gd name="T5" fmla="*/ 8 h 33"/>
                <a:gd name="T6" fmla="*/ 5 w 6"/>
                <a:gd name="T7" fmla="*/ 3 h 33"/>
                <a:gd name="T8" fmla="*/ 0 w 6"/>
                <a:gd name="T9" fmla="*/ 3 h 33"/>
                <a:gd name="T10" fmla="*/ 0 w 6"/>
                <a:gd name="T11" fmla="*/ 30 h 33"/>
                <a:gd name="T12" fmla="*/ 5 w 6"/>
                <a:gd name="T13" fmla="*/ 30 h 33"/>
              </a:gdLst>
              <a:ahLst/>
              <a:cxnLst>
                <a:cxn ang="0">
                  <a:pos x="T0" y="T1"/>
                </a:cxn>
                <a:cxn ang="0">
                  <a:pos x="T2" y="T3"/>
                </a:cxn>
                <a:cxn ang="0">
                  <a:pos x="T4" y="T5"/>
                </a:cxn>
                <a:cxn ang="0">
                  <a:pos x="T6" y="T7"/>
                </a:cxn>
                <a:cxn ang="0">
                  <a:pos x="T8" y="T9"/>
                </a:cxn>
                <a:cxn ang="0">
                  <a:pos x="T10" y="T11"/>
                </a:cxn>
                <a:cxn ang="0">
                  <a:pos x="T12" y="T13"/>
                </a:cxn>
              </a:cxnLst>
              <a:rect l="0" t="0" r="r" b="b"/>
              <a:pathLst>
                <a:path w="6" h="33">
                  <a:moveTo>
                    <a:pt x="5" y="30"/>
                  </a:moveTo>
                  <a:cubicBezTo>
                    <a:pt x="5" y="10"/>
                    <a:pt x="5" y="10"/>
                    <a:pt x="5" y="10"/>
                  </a:cubicBezTo>
                  <a:cubicBezTo>
                    <a:pt x="5" y="10"/>
                    <a:pt x="6" y="9"/>
                    <a:pt x="6" y="8"/>
                  </a:cubicBezTo>
                  <a:cubicBezTo>
                    <a:pt x="6" y="6"/>
                    <a:pt x="5" y="5"/>
                    <a:pt x="5" y="3"/>
                  </a:cubicBezTo>
                  <a:cubicBezTo>
                    <a:pt x="4" y="0"/>
                    <a:pt x="0" y="0"/>
                    <a:pt x="0" y="3"/>
                  </a:cubicBezTo>
                  <a:cubicBezTo>
                    <a:pt x="0" y="30"/>
                    <a:pt x="0" y="30"/>
                    <a:pt x="0" y="30"/>
                  </a:cubicBezTo>
                  <a:cubicBezTo>
                    <a:pt x="0" y="33"/>
                    <a:pt x="5" y="33"/>
                    <a:pt x="5" y="3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26" name="Freeform 109"/>
            <p:cNvSpPr/>
            <p:nvPr/>
          </p:nvSpPr>
          <p:spPr bwMode="auto">
            <a:xfrm>
              <a:off x="7444" y="2347"/>
              <a:ext cx="29" cy="89"/>
            </a:xfrm>
            <a:custGeom>
              <a:avLst/>
              <a:gdLst>
                <a:gd name="T0" fmla="*/ 1 w 8"/>
                <a:gd name="T1" fmla="*/ 4 h 30"/>
                <a:gd name="T2" fmla="*/ 2 w 8"/>
                <a:gd name="T3" fmla="*/ 27 h 30"/>
                <a:gd name="T4" fmla="*/ 7 w 8"/>
                <a:gd name="T5" fmla="*/ 27 h 30"/>
                <a:gd name="T6" fmla="*/ 6 w 8"/>
                <a:gd name="T7" fmla="*/ 3 h 30"/>
                <a:gd name="T8" fmla="*/ 1 w 8"/>
                <a:gd name="T9" fmla="*/ 4 h 30"/>
              </a:gdLst>
              <a:ahLst/>
              <a:cxnLst>
                <a:cxn ang="0">
                  <a:pos x="T0" y="T1"/>
                </a:cxn>
                <a:cxn ang="0">
                  <a:pos x="T2" y="T3"/>
                </a:cxn>
                <a:cxn ang="0">
                  <a:pos x="T4" y="T5"/>
                </a:cxn>
                <a:cxn ang="0">
                  <a:pos x="T6" y="T7"/>
                </a:cxn>
                <a:cxn ang="0">
                  <a:pos x="T8" y="T9"/>
                </a:cxn>
              </a:cxnLst>
              <a:rect l="0" t="0" r="r" b="b"/>
              <a:pathLst>
                <a:path w="8" h="30">
                  <a:moveTo>
                    <a:pt x="1" y="4"/>
                  </a:moveTo>
                  <a:cubicBezTo>
                    <a:pt x="3" y="11"/>
                    <a:pt x="2" y="20"/>
                    <a:pt x="2" y="27"/>
                  </a:cubicBezTo>
                  <a:cubicBezTo>
                    <a:pt x="2" y="30"/>
                    <a:pt x="7" y="30"/>
                    <a:pt x="7" y="27"/>
                  </a:cubicBezTo>
                  <a:cubicBezTo>
                    <a:pt x="7" y="19"/>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27" name="Freeform 110"/>
            <p:cNvSpPr/>
            <p:nvPr/>
          </p:nvSpPr>
          <p:spPr bwMode="auto">
            <a:xfrm>
              <a:off x="7451" y="2231"/>
              <a:ext cx="18" cy="89"/>
            </a:xfrm>
            <a:custGeom>
              <a:avLst/>
              <a:gdLst>
                <a:gd name="T0" fmla="*/ 5 w 5"/>
                <a:gd name="T1" fmla="*/ 27 h 30"/>
                <a:gd name="T2" fmla="*/ 5 w 5"/>
                <a:gd name="T3" fmla="*/ 3 h 30"/>
                <a:gd name="T4" fmla="*/ 0 w 5"/>
                <a:gd name="T5" fmla="*/ 3 h 30"/>
                <a:gd name="T6" fmla="*/ 0 w 5"/>
                <a:gd name="T7" fmla="*/ 27 h 30"/>
                <a:gd name="T8" fmla="*/ 5 w 5"/>
                <a:gd name="T9" fmla="*/ 27 h 30"/>
              </a:gdLst>
              <a:ahLst/>
              <a:cxnLst>
                <a:cxn ang="0">
                  <a:pos x="T0" y="T1"/>
                </a:cxn>
                <a:cxn ang="0">
                  <a:pos x="T2" y="T3"/>
                </a:cxn>
                <a:cxn ang="0">
                  <a:pos x="T4" y="T5"/>
                </a:cxn>
                <a:cxn ang="0">
                  <a:pos x="T6" y="T7"/>
                </a:cxn>
                <a:cxn ang="0">
                  <a:pos x="T8" y="T9"/>
                </a:cxn>
              </a:cxnLst>
              <a:rect l="0" t="0" r="r" b="b"/>
              <a:pathLst>
                <a:path w="5" h="30">
                  <a:moveTo>
                    <a:pt x="5" y="27"/>
                  </a:moveTo>
                  <a:cubicBezTo>
                    <a:pt x="5" y="3"/>
                    <a:pt x="5" y="3"/>
                    <a:pt x="5" y="3"/>
                  </a:cubicBezTo>
                  <a:cubicBezTo>
                    <a:pt x="5" y="0"/>
                    <a:pt x="0" y="0"/>
                    <a:pt x="0" y="3"/>
                  </a:cubicBezTo>
                  <a:cubicBezTo>
                    <a:pt x="0" y="27"/>
                    <a:pt x="0" y="27"/>
                    <a:pt x="0" y="27"/>
                  </a:cubicBezTo>
                  <a:cubicBezTo>
                    <a:pt x="0" y="30"/>
                    <a:pt x="5" y="30"/>
                    <a:pt x="5" y="2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28" name="Freeform 111"/>
            <p:cNvSpPr/>
            <p:nvPr/>
          </p:nvSpPr>
          <p:spPr bwMode="auto">
            <a:xfrm>
              <a:off x="7441" y="2109"/>
              <a:ext cx="28" cy="92"/>
            </a:xfrm>
            <a:custGeom>
              <a:avLst/>
              <a:gdLst>
                <a:gd name="T0" fmla="*/ 1 w 8"/>
                <a:gd name="T1" fmla="*/ 4 h 31"/>
                <a:gd name="T2" fmla="*/ 2 w 8"/>
                <a:gd name="T3" fmla="*/ 28 h 31"/>
                <a:gd name="T4" fmla="*/ 7 w 8"/>
                <a:gd name="T5" fmla="*/ 28 h 31"/>
                <a:gd name="T6" fmla="*/ 6 w 8"/>
                <a:gd name="T7" fmla="*/ 3 h 31"/>
                <a:gd name="T8" fmla="*/ 1 w 8"/>
                <a:gd name="T9" fmla="*/ 4 h 31"/>
              </a:gdLst>
              <a:ahLst/>
              <a:cxnLst>
                <a:cxn ang="0">
                  <a:pos x="T0" y="T1"/>
                </a:cxn>
                <a:cxn ang="0">
                  <a:pos x="T2" y="T3"/>
                </a:cxn>
                <a:cxn ang="0">
                  <a:pos x="T4" y="T5"/>
                </a:cxn>
                <a:cxn ang="0">
                  <a:pos x="T6" y="T7"/>
                </a:cxn>
                <a:cxn ang="0">
                  <a:pos x="T8" y="T9"/>
                </a:cxn>
              </a:cxnLst>
              <a:rect l="0" t="0" r="r" b="b"/>
              <a:pathLst>
                <a:path w="8" h="31">
                  <a:moveTo>
                    <a:pt x="1" y="4"/>
                  </a:moveTo>
                  <a:cubicBezTo>
                    <a:pt x="3" y="11"/>
                    <a:pt x="2" y="20"/>
                    <a:pt x="2" y="28"/>
                  </a:cubicBezTo>
                  <a:cubicBezTo>
                    <a:pt x="2" y="31"/>
                    <a:pt x="7" y="31"/>
                    <a:pt x="7" y="28"/>
                  </a:cubicBezTo>
                  <a:cubicBezTo>
                    <a:pt x="7" y="20"/>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29" name="Freeform 112"/>
            <p:cNvSpPr/>
            <p:nvPr/>
          </p:nvSpPr>
          <p:spPr bwMode="auto">
            <a:xfrm>
              <a:off x="7444" y="1970"/>
              <a:ext cx="18" cy="112"/>
            </a:xfrm>
            <a:custGeom>
              <a:avLst/>
              <a:gdLst>
                <a:gd name="T0" fmla="*/ 5 w 5"/>
                <a:gd name="T1" fmla="*/ 35 h 38"/>
                <a:gd name="T2" fmla="*/ 5 w 5"/>
                <a:gd name="T3" fmla="*/ 3 h 38"/>
                <a:gd name="T4" fmla="*/ 0 w 5"/>
                <a:gd name="T5" fmla="*/ 3 h 38"/>
                <a:gd name="T6" fmla="*/ 0 w 5"/>
                <a:gd name="T7" fmla="*/ 35 h 38"/>
                <a:gd name="T8" fmla="*/ 5 w 5"/>
                <a:gd name="T9" fmla="*/ 35 h 38"/>
              </a:gdLst>
              <a:ahLst/>
              <a:cxnLst>
                <a:cxn ang="0">
                  <a:pos x="T0" y="T1"/>
                </a:cxn>
                <a:cxn ang="0">
                  <a:pos x="T2" y="T3"/>
                </a:cxn>
                <a:cxn ang="0">
                  <a:pos x="T4" y="T5"/>
                </a:cxn>
                <a:cxn ang="0">
                  <a:pos x="T6" y="T7"/>
                </a:cxn>
                <a:cxn ang="0">
                  <a:pos x="T8" y="T9"/>
                </a:cxn>
              </a:cxnLst>
              <a:rect l="0" t="0" r="r" b="b"/>
              <a:pathLst>
                <a:path w="5" h="38">
                  <a:moveTo>
                    <a:pt x="5" y="35"/>
                  </a:moveTo>
                  <a:cubicBezTo>
                    <a:pt x="5" y="3"/>
                    <a:pt x="5" y="3"/>
                    <a:pt x="5" y="3"/>
                  </a:cubicBezTo>
                  <a:cubicBezTo>
                    <a:pt x="5" y="0"/>
                    <a:pt x="0" y="0"/>
                    <a:pt x="0" y="3"/>
                  </a:cubicBezTo>
                  <a:cubicBezTo>
                    <a:pt x="0" y="35"/>
                    <a:pt x="0" y="35"/>
                    <a:pt x="0" y="35"/>
                  </a:cubicBezTo>
                  <a:cubicBezTo>
                    <a:pt x="0" y="38"/>
                    <a:pt x="5" y="38"/>
                    <a:pt x="5" y="3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30" name="Freeform 113"/>
            <p:cNvSpPr/>
            <p:nvPr/>
          </p:nvSpPr>
          <p:spPr bwMode="auto">
            <a:xfrm>
              <a:off x="7444" y="1851"/>
              <a:ext cx="32" cy="107"/>
            </a:xfrm>
            <a:custGeom>
              <a:avLst/>
              <a:gdLst>
                <a:gd name="T0" fmla="*/ 1 w 9"/>
                <a:gd name="T1" fmla="*/ 33 h 36"/>
                <a:gd name="T2" fmla="*/ 6 w 9"/>
                <a:gd name="T3" fmla="*/ 33 h 36"/>
                <a:gd name="T4" fmla="*/ 8 w 9"/>
                <a:gd name="T5" fmla="*/ 4 h 36"/>
                <a:gd name="T6" fmla="*/ 3 w 9"/>
                <a:gd name="T7" fmla="*/ 2 h 36"/>
                <a:gd name="T8" fmla="*/ 1 w 9"/>
                <a:gd name="T9" fmla="*/ 33 h 36"/>
              </a:gdLst>
              <a:ahLst/>
              <a:cxnLst>
                <a:cxn ang="0">
                  <a:pos x="T0" y="T1"/>
                </a:cxn>
                <a:cxn ang="0">
                  <a:pos x="T2" y="T3"/>
                </a:cxn>
                <a:cxn ang="0">
                  <a:pos x="T4" y="T5"/>
                </a:cxn>
                <a:cxn ang="0">
                  <a:pos x="T6" y="T7"/>
                </a:cxn>
                <a:cxn ang="0">
                  <a:pos x="T8" y="T9"/>
                </a:cxn>
              </a:cxnLst>
              <a:rect l="0" t="0" r="r" b="b"/>
              <a:pathLst>
                <a:path w="9" h="36">
                  <a:moveTo>
                    <a:pt x="1" y="33"/>
                  </a:moveTo>
                  <a:cubicBezTo>
                    <a:pt x="1" y="36"/>
                    <a:pt x="6" y="36"/>
                    <a:pt x="6" y="33"/>
                  </a:cubicBezTo>
                  <a:cubicBezTo>
                    <a:pt x="6" y="23"/>
                    <a:pt x="5" y="13"/>
                    <a:pt x="8" y="4"/>
                  </a:cubicBezTo>
                  <a:cubicBezTo>
                    <a:pt x="9" y="1"/>
                    <a:pt x="4" y="0"/>
                    <a:pt x="3" y="2"/>
                  </a:cubicBezTo>
                  <a:cubicBezTo>
                    <a:pt x="0" y="12"/>
                    <a:pt x="1" y="23"/>
                    <a:pt x="1" y="3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31" name="Freeform 114"/>
            <p:cNvSpPr/>
            <p:nvPr/>
          </p:nvSpPr>
          <p:spPr bwMode="auto">
            <a:xfrm>
              <a:off x="7441" y="1753"/>
              <a:ext cx="28" cy="80"/>
            </a:xfrm>
            <a:custGeom>
              <a:avLst/>
              <a:gdLst>
                <a:gd name="T0" fmla="*/ 3 w 8"/>
                <a:gd name="T1" fmla="*/ 5 h 27"/>
                <a:gd name="T2" fmla="*/ 3 w 8"/>
                <a:gd name="T3" fmla="*/ 24 h 27"/>
                <a:gd name="T4" fmla="*/ 8 w 8"/>
                <a:gd name="T5" fmla="*/ 24 h 27"/>
                <a:gd name="T6" fmla="*/ 8 w 8"/>
                <a:gd name="T7" fmla="*/ 9 h 27"/>
                <a:gd name="T8" fmla="*/ 4 w 8"/>
                <a:gd name="T9" fmla="*/ 0 h 27"/>
                <a:gd name="T10" fmla="*/ 3 w 8"/>
                <a:gd name="T11" fmla="*/ 5 h 27"/>
              </a:gdLst>
              <a:ahLst/>
              <a:cxnLst>
                <a:cxn ang="0">
                  <a:pos x="T0" y="T1"/>
                </a:cxn>
                <a:cxn ang="0">
                  <a:pos x="T2" y="T3"/>
                </a:cxn>
                <a:cxn ang="0">
                  <a:pos x="T4" y="T5"/>
                </a:cxn>
                <a:cxn ang="0">
                  <a:pos x="T6" y="T7"/>
                </a:cxn>
                <a:cxn ang="0">
                  <a:pos x="T8" y="T9"/>
                </a:cxn>
                <a:cxn ang="0">
                  <a:pos x="T10" y="T11"/>
                </a:cxn>
              </a:cxnLst>
              <a:rect l="0" t="0" r="r" b="b"/>
              <a:pathLst>
                <a:path w="8" h="27">
                  <a:moveTo>
                    <a:pt x="3" y="5"/>
                  </a:moveTo>
                  <a:cubicBezTo>
                    <a:pt x="4" y="5"/>
                    <a:pt x="3" y="22"/>
                    <a:pt x="3" y="24"/>
                  </a:cubicBezTo>
                  <a:cubicBezTo>
                    <a:pt x="3" y="27"/>
                    <a:pt x="8" y="27"/>
                    <a:pt x="8" y="24"/>
                  </a:cubicBezTo>
                  <a:cubicBezTo>
                    <a:pt x="8" y="19"/>
                    <a:pt x="8" y="14"/>
                    <a:pt x="8" y="9"/>
                  </a:cubicBezTo>
                  <a:cubicBezTo>
                    <a:pt x="8" y="6"/>
                    <a:pt x="7"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32" name="Freeform 115"/>
            <p:cNvSpPr/>
            <p:nvPr/>
          </p:nvSpPr>
          <p:spPr bwMode="auto">
            <a:xfrm>
              <a:off x="7441" y="1622"/>
              <a:ext cx="28" cy="92"/>
            </a:xfrm>
            <a:custGeom>
              <a:avLst/>
              <a:gdLst>
                <a:gd name="T0" fmla="*/ 6 w 8"/>
                <a:gd name="T1" fmla="*/ 28 h 31"/>
                <a:gd name="T2" fmla="*/ 7 w 8"/>
                <a:gd name="T3" fmla="*/ 3 h 31"/>
                <a:gd name="T4" fmla="*/ 2 w 8"/>
                <a:gd name="T5" fmla="*/ 3 h 31"/>
                <a:gd name="T6" fmla="*/ 1 w 8"/>
                <a:gd name="T7" fmla="*/ 27 h 31"/>
                <a:gd name="T8" fmla="*/ 6 w 8"/>
                <a:gd name="T9" fmla="*/ 28 h 31"/>
              </a:gdLst>
              <a:ahLst/>
              <a:cxnLst>
                <a:cxn ang="0">
                  <a:pos x="T0" y="T1"/>
                </a:cxn>
                <a:cxn ang="0">
                  <a:pos x="T2" y="T3"/>
                </a:cxn>
                <a:cxn ang="0">
                  <a:pos x="T4" y="T5"/>
                </a:cxn>
                <a:cxn ang="0">
                  <a:pos x="T6" y="T7"/>
                </a:cxn>
                <a:cxn ang="0">
                  <a:pos x="T8" y="T9"/>
                </a:cxn>
              </a:cxnLst>
              <a:rect l="0" t="0" r="r" b="b"/>
              <a:pathLst>
                <a:path w="8" h="31">
                  <a:moveTo>
                    <a:pt x="6" y="28"/>
                  </a:moveTo>
                  <a:cubicBezTo>
                    <a:pt x="8" y="20"/>
                    <a:pt x="7" y="11"/>
                    <a:pt x="7" y="3"/>
                  </a:cubicBezTo>
                  <a:cubicBezTo>
                    <a:pt x="7" y="0"/>
                    <a:pt x="2" y="0"/>
                    <a:pt x="2" y="3"/>
                  </a:cubicBezTo>
                  <a:cubicBezTo>
                    <a:pt x="2" y="11"/>
                    <a:pt x="4" y="19"/>
                    <a:pt x="1" y="27"/>
                  </a:cubicBezTo>
                  <a:cubicBezTo>
                    <a:pt x="0" y="30"/>
                    <a:pt x="5" y="31"/>
                    <a:pt x="6"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33" name="Freeform 116"/>
            <p:cNvSpPr/>
            <p:nvPr/>
          </p:nvSpPr>
          <p:spPr bwMode="auto">
            <a:xfrm>
              <a:off x="7444" y="1486"/>
              <a:ext cx="25" cy="104"/>
            </a:xfrm>
            <a:custGeom>
              <a:avLst/>
              <a:gdLst>
                <a:gd name="T0" fmla="*/ 0 w 7"/>
                <a:gd name="T1" fmla="*/ 32 h 35"/>
                <a:gd name="T2" fmla="*/ 5 w 7"/>
                <a:gd name="T3" fmla="*/ 32 h 35"/>
                <a:gd name="T4" fmla="*/ 6 w 7"/>
                <a:gd name="T5" fmla="*/ 3 h 35"/>
                <a:gd name="T6" fmla="*/ 1 w 7"/>
                <a:gd name="T7" fmla="*/ 3 h 35"/>
                <a:gd name="T8" fmla="*/ 0 w 7"/>
                <a:gd name="T9" fmla="*/ 32 h 35"/>
              </a:gdLst>
              <a:ahLst/>
              <a:cxnLst>
                <a:cxn ang="0">
                  <a:pos x="T0" y="T1"/>
                </a:cxn>
                <a:cxn ang="0">
                  <a:pos x="T2" y="T3"/>
                </a:cxn>
                <a:cxn ang="0">
                  <a:pos x="T4" y="T5"/>
                </a:cxn>
                <a:cxn ang="0">
                  <a:pos x="T6" y="T7"/>
                </a:cxn>
                <a:cxn ang="0">
                  <a:pos x="T8" y="T9"/>
                </a:cxn>
              </a:cxnLst>
              <a:rect l="0" t="0" r="r" b="b"/>
              <a:pathLst>
                <a:path w="7" h="35">
                  <a:moveTo>
                    <a:pt x="0" y="32"/>
                  </a:moveTo>
                  <a:cubicBezTo>
                    <a:pt x="0" y="35"/>
                    <a:pt x="5" y="35"/>
                    <a:pt x="5" y="32"/>
                  </a:cubicBezTo>
                  <a:cubicBezTo>
                    <a:pt x="5" y="22"/>
                    <a:pt x="7" y="13"/>
                    <a:pt x="6" y="3"/>
                  </a:cubicBezTo>
                  <a:cubicBezTo>
                    <a:pt x="5" y="0"/>
                    <a:pt x="1" y="0"/>
                    <a:pt x="1" y="3"/>
                  </a:cubicBezTo>
                  <a:cubicBezTo>
                    <a:pt x="2" y="13"/>
                    <a:pt x="0" y="22"/>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34" name="Freeform 117"/>
            <p:cNvSpPr/>
            <p:nvPr/>
          </p:nvSpPr>
          <p:spPr bwMode="auto">
            <a:xfrm>
              <a:off x="7444" y="1361"/>
              <a:ext cx="29" cy="104"/>
            </a:xfrm>
            <a:custGeom>
              <a:avLst/>
              <a:gdLst>
                <a:gd name="T0" fmla="*/ 0 w 8"/>
                <a:gd name="T1" fmla="*/ 32 h 35"/>
                <a:gd name="T2" fmla="*/ 5 w 8"/>
                <a:gd name="T3" fmla="*/ 32 h 35"/>
                <a:gd name="T4" fmla="*/ 6 w 8"/>
                <a:gd name="T5" fmla="*/ 3 h 35"/>
                <a:gd name="T6" fmla="*/ 1 w 8"/>
                <a:gd name="T7" fmla="*/ 4 h 35"/>
                <a:gd name="T8" fmla="*/ 0 w 8"/>
                <a:gd name="T9" fmla="*/ 32 h 35"/>
              </a:gdLst>
              <a:ahLst/>
              <a:cxnLst>
                <a:cxn ang="0">
                  <a:pos x="T0" y="T1"/>
                </a:cxn>
                <a:cxn ang="0">
                  <a:pos x="T2" y="T3"/>
                </a:cxn>
                <a:cxn ang="0">
                  <a:pos x="T4" y="T5"/>
                </a:cxn>
                <a:cxn ang="0">
                  <a:pos x="T6" y="T7"/>
                </a:cxn>
                <a:cxn ang="0">
                  <a:pos x="T8" y="T9"/>
                </a:cxn>
              </a:cxnLst>
              <a:rect l="0" t="0" r="r" b="b"/>
              <a:pathLst>
                <a:path w="8" h="35">
                  <a:moveTo>
                    <a:pt x="0" y="32"/>
                  </a:moveTo>
                  <a:cubicBezTo>
                    <a:pt x="0" y="35"/>
                    <a:pt x="5" y="35"/>
                    <a:pt x="5" y="32"/>
                  </a:cubicBezTo>
                  <a:cubicBezTo>
                    <a:pt x="5" y="23"/>
                    <a:pt x="8" y="12"/>
                    <a:pt x="6" y="3"/>
                  </a:cubicBezTo>
                  <a:cubicBezTo>
                    <a:pt x="5" y="0"/>
                    <a:pt x="0" y="1"/>
                    <a:pt x="1" y="4"/>
                  </a:cubicBezTo>
                  <a:cubicBezTo>
                    <a:pt x="4" y="13"/>
                    <a:pt x="0" y="23"/>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35" name="Freeform 118"/>
            <p:cNvSpPr/>
            <p:nvPr/>
          </p:nvSpPr>
          <p:spPr bwMode="auto">
            <a:xfrm>
              <a:off x="7451" y="1213"/>
              <a:ext cx="25" cy="98"/>
            </a:xfrm>
            <a:custGeom>
              <a:avLst/>
              <a:gdLst>
                <a:gd name="T0" fmla="*/ 1 w 7"/>
                <a:gd name="T1" fmla="*/ 9 h 33"/>
                <a:gd name="T2" fmla="*/ 2 w 7"/>
                <a:gd name="T3" fmla="*/ 30 h 33"/>
                <a:gd name="T4" fmla="*/ 7 w 7"/>
                <a:gd name="T5" fmla="*/ 30 h 33"/>
                <a:gd name="T6" fmla="*/ 6 w 7"/>
                <a:gd name="T7" fmla="*/ 3 h 33"/>
                <a:gd name="T8" fmla="*/ 2 w 7"/>
                <a:gd name="T9" fmla="*/ 2 h 33"/>
                <a:gd name="T10" fmla="*/ 0 w 7"/>
                <a:gd name="T11" fmla="*/ 7 h 33"/>
                <a:gd name="T12" fmla="*/ 1 w 7"/>
                <a:gd name="T13" fmla="*/ 9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1" y="9"/>
                  </a:moveTo>
                  <a:cubicBezTo>
                    <a:pt x="1" y="16"/>
                    <a:pt x="1" y="23"/>
                    <a:pt x="2" y="30"/>
                  </a:cubicBezTo>
                  <a:cubicBezTo>
                    <a:pt x="3" y="33"/>
                    <a:pt x="7" y="33"/>
                    <a:pt x="7" y="30"/>
                  </a:cubicBezTo>
                  <a:cubicBezTo>
                    <a:pt x="6" y="21"/>
                    <a:pt x="6" y="12"/>
                    <a:pt x="6" y="3"/>
                  </a:cubicBezTo>
                  <a:cubicBezTo>
                    <a:pt x="6" y="1"/>
                    <a:pt x="3" y="0"/>
                    <a:pt x="2" y="2"/>
                  </a:cubicBezTo>
                  <a:cubicBezTo>
                    <a:pt x="0" y="3"/>
                    <a:pt x="0" y="5"/>
                    <a:pt x="0" y="7"/>
                  </a:cubicBezTo>
                  <a:cubicBezTo>
                    <a:pt x="0" y="8"/>
                    <a:pt x="1" y="9"/>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36" name="Freeform 119"/>
            <p:cNvSpPr/>
            <p:nvPr/>
          </p:nvSpPr>
          <p:spPr bwMode="auto">
            <a:xfrm>
              <a:off x="7448" y="1068"/>
              <a:ext cx="25" cy="94"/>
            </a:xfrm>
            <a:custGeom>
              <a:avLst/>
              <a:gdLst>
                <a:gd name="T0" fmla="*/ 5 w 7"/>
                <a:gd name="T1" fmla="*/ 29 h 32"/>
                <a:gd name="T2" fmla="*/ 6 w 7"/>
                <a:gd name="T3" fmla="*/ 14 h 32"/>
                <a:gd name="T4" fmla="*/ 6 w 7"/>
                <a:gd name="T5" fmla="*/ 7 h 32"/>
                <a:gd name="T6" fmla="*/ 7 w 7"/>
                <a:gd name="T7" fmla="*/ 4 h 32"/>
                <a:gd name="T8" fmla="*/ 7 w 7"/>
                <a:gd name="T9" fmla="*/ 3 h 32"/>
                <a:gd name="T10" fmla="*/ 7 w 7"/>
                <a:gd name="T11" fmla="*/ 3 h 32"/>
                <a:gd name="T12" fmla="*/ 3 w 7"/>
                <a:gd name="T13" fmla="*/ 2 h 32"/>
                <a:gd name="T14" fmla="*/ 1 w 7"/>
                <a:gd name="T15" fmla="*/ 11 h 32"/>
                <a:gd name="T16" fmla="*/ 0 w 7"/>
                <a:gd name="T17" fmla="*/ 29 h 32"/>
                <a:gd name="T18" fmla="*/ 5 w 7"/>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2">
                  <a:moveTo>
                    <a:pt x="5" y="29"/>
                  </a:moveTo>
                  <a:cubicBezTo>
                    <a:pt x="5" y="24"/>
                    <a:pt x="5" y="19"/>
                    <a:pt x="6" y="14"/>
                  </a:cubicBezTo>
                  <a:cubicBezTo>
                    <a:pt x="6" y="12"/>
                    <a:pt x="6" y="10"/>
                    <a:pt x="6" y="7"/>
                  </a:cubicBezTo>
                  <a:cubicBezTo>
                    <a:pt x="6" y="6"/>
                    <a:pt x="7" y="5"/>
                    <a:pt x="7" y="4"/>
                  </a:cubicBezTo>
                  <a:cubicBezTo>
                    <a:pt x="7" y="4"/>
                    <a:pt x="7" y="4"/>
                    <a:pt x="7" y="3"/>
                  </a:cubicBezTo>
                  <a:cubicBezTo>
                    <a:pt x="7" y="3"/>
                    <a:pt x="7" y="3"/>
                    <a:pt x="7" y="3"/>
                  </a:cubicBezTo>
                  <a:cubicBezTo>
                    <a:pt x="6" y="1"/>
                    <a:pt x="4" y="0"/>
                    <a:pt x="3" y="2"/>
                  </a:cubicBezTo>
                  <a:cubicBezTo>
                    <a:pt x="1" y="4"/>
                    <a:pt x="2" y="8"/>
                    <a:pt x="1" y="11"/>
                  </a:cubicBezTo>
                  <a:cubicBezTo>
                    <a:pt x="1" y="17"/>
                    <a:pt x="0" y="23"/>
                    <a:pt x="0" y="29"/>
                  </a:cubicBezTo>
                  <a:cubicBezTo>
                    <a:pt x="0" y="32"/>
                    <a:pt x="5" y="32"/>
                    <a:pt x="5" y="2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37" name="Freeform 120"/>
            <p:cNvSpPr/>
            <p:nvPr/>
          </p:nvSpPr>
          <p:spPr bwMode="auto">
            <a:xfrm>
              <a:off x="7441" y="934"/>
              <a:ext cx="28" cy="104"/>
            </a:xfrm>
            <a:custGeom>
              <a:avLst/>
              <a:gdLst>
                <a:gd name="T0" fmla="*/ 1 w 8"/>
                <a:gd name="T1" fmla="*/ 9 h 35"/>
                <a:gd name="T2" fmla="*/ 3 w 8"/>
                <a:gd name="T3" fmla="*/ 32 h 35"/>
                <a:gd name="T4" fmla="*/ 8 w 8"/>
                <a:gd name="T5" fmla="*/ 32 h 35"/>
                <a:gd name="T6" fmla="*/ 6 w 8"/>
                <a:gd name="T7" fmla="*/ 17 h 35"/>
                <a:gd name="T8" fmla="*/ 5 w 8"/>
                <a:gd name="T9" fmla="*/ 9 h 35"/>
                <a:gd name="T10" fmla="*/ 5 w 8"/>
                <a:gd name="T11" fmla="*/ 6 h 35"/>
                <a:gd name="T12" fmla="*/ 5 w 8"/>
                <a:gd name="T13" fmla="*/ 5 h 35"/>
                <a:gd name="T14" fmla="*/ 5 w 8"/>
                <a:gd name="T15" fmla="*/ 3 h 35"/>
                <a:gd name="T16" fmla="*/ 1 w 8"/>
                <a:gd name="T17" fmla="*/ 2 h 35"/>
                <a:gd name="T18" fmla="*/ 1 w 8"/>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1" y="9"/>
                  </a:moveTo>
                  <a:cubicBezTo>
                    <a:pt x="1" y="16"/>
                    <a:pt x="3" y="24"/>
                    <a:pt x="3" y="32"/>
                  </a:cubicBezTo>
                  <a:cubicBezTo>
                    <a:pt x="3" y="35"/>
                    <a:pt x="8" y="35"/>
                    <a:pt x="8" y="32"/>
                  </a:cubicBezTo>
                  <a:cubicBezTo>
                    <a:pt x="8" y="27"/>
                    <a:pt x="7" y="22"/>
                    <a:pt x="6" y="17"/>
                  </a:cubicBezTo>
                  <a:cubicBezTo>
                    <a:pt x="6" y="14"/>
                    <a:pt x="6" y="12"/>
                    <a:pt x="5" y="9"/>
                  </a:cubicBezTo>
                  <a:cubicBezTo>
                    <a:pt x="5" y="8"/>
                    <a:pt x="5" y="7"/>
                    <a:pt x="5" y="6"/>
                  </a:cubicBezTo>
                  <a:cubicBezTo>
                    <a:pt x="5" y="6"/>
                    <a:pt x="5" y="6"/>
                    <a:pt x="5" y="5"/>
                  </a:cubicBezTo>
                  <a:cubicBezTo>
                    <a:pt x="5" y="5"/>
                    <a:pt x="6" y="4"/>
                    <a:pt x="5" y="3"/>
                  </a:cubicBezTo>
                  <a:cubicBezTo>
                    <a:pt x="5" y="1"/>
                    <a:pt x="2" y="0"/>
                    <a:pt x="1" y="2"/>
                  </a:cubicBezTo>
                  <a:cubicBezTo>
                    <a:pt x="0" y="4"/>
                    <a:pt x="1" y="7"/>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38" name="Freeform 121"/>
            <p:cNvSpPr/>
            <p:nvPr/>
          </p:nvSpPr>
          <p:spPr bwMode="auto">
            <a:xfrm>
              <a:off x="7441" y="792"/>
              <a:ext cx="25" cy="109"/>
            </a:xfrm>
            <a:custGeom>
              <a:avLst/>
              <a:gdLst>
                <a:gd name="T0" fmla="*/ 1 w 7"/>
                <a:gd name="T1" fmla="*/ 6 h 37"/>
                <a:gd name="T2" fmla="*/ 2 w 7"/>
                <a:gd name="T3" fmla="*/ 7 h 37"/>
                <a:gd name="T4" fmla="*/ 1 w 7"/>
                <a:gd name="T5" fmla="*/ 16 h 37"/>
                <a:gd name="T6" fmla="*/ 0 w 7"/>
                <a:gd name="T7" fmla="*/ 33 h 37"/>
                <a:gd name="T8" fmla="*/ 4 w 7"/>
                <a:gd name="T9" fmla="*/ 34 h 37"/>
                <a:gd name="T10" fmla="*/ 6 w 7"/>
                <a:gd name="T11" fmla="*/ 16 h 37"/>
                <a:gd name="T12" fmla="*/ 4 w 7"/>
                <a:gd name="T13" fmla="*/ 1 h 37"/>
                <a:gd name="T14" fmla="*/ 0 w 7"/>
                <a:gd name="T15" fmla="*/ 3 h 37"/>
                <a:gd name="T16" fmla="*/ 1 w 7"/>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7">
                  <a:moveTo>
                    <a:pt x="1" y="6"/>
                  </a:moveTo>
                  <a:cubicBezTo>
                    <a:pt x="1" y="7"/>
                    <a:pt x="1" y="7"/>
                    <a:pt x="2" y="7"/>
                  </a:cubicBezTo>
                  <a:cubicBezTo>
                    <a:pt x="2" y="10"/>
                    <a:pt x="1" y="15"/>
                    <a:pt x="1" y="16"/>
                  </a:cubicBezTo>
                  <a:cubicBezTo>
                    <a:pt x="1" y="22"/>
                    <a:pt x="1" y="27"/>
                    <a:pt x="0" y="33"/>
                  </a:cubicBezTo>
                  <a:cubicBezTo>
                    <a:pt x="0" y="35"/>
                    <a:pt x="4" y="37"/>
                    <a:pt x="4" y="34"/>
                  </a:cubicBezTo>
                  <a:cubicBezTo>
                    <a:pt x="6" y="28"/>
                    <a:pt x="6" y="22"/>
                    <a:pt x="6" y="16"/>
                  </a:cubicBezTo>
                  <a:cubicBezTo>
                    <a:pt x="6" y="12"/>
                    <a:pt x="7" y="4"/>
                    <a:pt x="4" y="1"/>
                  </a:cubicBezTo>
                  <a:cubicBezTo>
                    <a:pt x="2" y="0"/>
                    <a:pt x="0" y="1"/>
                    <a:pt x="0" y="3"/>
                  </a:cubicBezTo>
                  <a:cubicBezTo>
                    <a:pt x="1" y="4"/>
                    <a:pt x="1" y="5"/>
                    <a:pt x="1"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39" name="Freeform 122"/>
            <p:cNvSpPr/>
            <p:nvPr/>
          </p:nvSpPr>
          <p:spPr bwMode="auto">
            <a:xfrm>
              <a:off x="7444" y="646"/>
              <a:ext cx="22" cy="89"/>
            </a:xfrm>
            <a:custGeom>
              <a:avLst/>
              <a:gdLst>
                <a:gd name="T0" fmla="*/ 0 w 6"/>
                <a:gd name="T1" fmla="*/ 4 h 30"/>
                <a:gd name="T2" fmla="*/ 1 w 6"/>
                <a:gd name="T3" fmla="*/ 27 h 30"/>
                <a:gd name="T4" fmla="*/ 6 w 6"/>
                <a:gd name="T5" fmla="*/ 27 h 30"/>
                <a:gd name="T6" fmla="*/ 5 w 6"/>
                <a:gd name="T7" fmla="*/ 3 h 30"/>
                <a:gd name="T8" fmla="*/ 0 w 6"/>
                <a:gd name="T9" fmla="*/ 4 h 30"/>
              </a:gdLst>
              <a:ahLst/>
              <a:cxnLst>
                <a:cxn ang="0">
                  <a:pos x="T0" y="T1"/>
                </a:cxn>
                <a:cxn ang="0">
                  <a:pos x="T2" y="T3"/>
                </a:cxn>
                <a:cxn ang="0">
                  <a:pos x="T4" y="T5"/>
                </a:cxn>
                <a:cxn ang="0">
                  <a:pos x="T6" y="T7"/>
                </a:cxn>
                <a:cxn ang="0">
                  <a:pos x="T8" y="T9"/>
                </a:cxn>
              </a:cxnLst>
              <a:rect l="0" t="0" r="r" b="b"/>
              <a:pathLst>
                <a:path w="6" h="30">
                  <a:moveTo>
                    <a:pt x="0" y="4"/>
                  </a:moveTo>
                  <a:cubicBezTo>
                    <a:pt x="2" y="11"/>
                    <a:pt x="1" y="20"/>
                    <a:pt x="1" y="27"/>
                  </a:cubicBezTo>
                  <a:cubicBezTo>
                    <a:pt x="1" y="30"/>
                    <a:pt x="6" y="30"/>
                    <a:pt x="6" y="27"/>
                  </a:cubicBezTo>
                  <a:cubicBezTo>
                    <a:pt x="6" y="19"/>
                    <a:pt x="6" y="11"/>
                    <a:pt x="5" y="3"/>
                  </a:cubicBezTo>
                  <a:cubicBezTo>
                    <a:pt x="4" y="0"/>
                    <a:pt x="0" y="1"/>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40" name="Freeform 123"/>
            <p:cNvSpPr/>
            <p:nvPr/>
          </p:nvSpPr>
          <p:spPr bwMode="auto">
            <a:xfrm>
              <a:off x="7444" y="513"/>
              <a:ext cx="22" cy="92"/>
            </a:xfrm>
            <a:custGeom>
              <a:avLst/>
              <a:gdLst>
                <a:gd name="T0" fmla="*/ 5 w 6"/>
                <a:gd name="T1" fmla="*/ 28 h 31"/>
                <a:gd name="T2" fmla="*/ 6 w 6"/>
                <a:gd name="T3" fmla="*/ 3 h 31"/>
                <a:gd name="T4" fmla="*/ 1 w 6"/>
                <a:gd name="T5" fmla="*/ 3 h 31"/>
                <a:gd name="T6" fmla="*/ 0 w 6"/>
                <a:gd name="T7" fmla="*/ 28 h 31"/>
                <a:gd name="T8" fmla="*/ 5 w 6"/>
                <a:gd name="T9" fmla="*/ 28 h 31"/>
              </a:gdLst>
              <a:ahLst/>
              <a:cxnLst>
                <a:cxn ang="0">
                  <a:pos x="T0" y="T1"/>
                </a:cxn>
                <a:cxn ang="0">
                  <a:pos x="T2" y="T3"/>
                </a:cxn>
                <a:cxn ang="0">
                  <a:pos x="T4" y="T5"/>
                </a:cxn>
                <a:cxn ang="0">
                  <a:pos x="T6" y="T7"/>
                </a:cxn>
                <a:cxn ang="0">
                  <a:pos x="T8" y="T9"/>
                </a:cxn>
              </a:cxnLst>
              <a:rect l="0" t="0" r="r" b="b"/>
              <a:pathLst>
                <a:path w="6" h="31">
                  <a:moveTo>
                    <a:pt x="5" y="28"/>
                  </a:moveTo>
                  <a:cubicBezTo>
                    <a:pt x="6" y="20"/>
                    <a:pt x="6" y="11"/>
                    <a:pt x="6" y="3"/>
                  </a:cubicBezTo>
                  <a:cubicBezTo>
                    <a:pt x="6" y="0"/>
                    <a:pt x="1" y="0"/>
                    <a:pt x="1" y="3"/>
                  </a:cubicBezTo>
                  <a:cubicBezTo>
                    <a:pt x="1" y="11"/>
                    <a:pt x="1" y="20"/>
                    <a:pt x="0" y="28"/>
                  </a:cubicBezTo>
                  <a:cubicBezTo>
                    <a:pt x="0" y="31"/>
                    <a:pt x="4" y="31"/>
                    <a:pt x="5"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41" name="Freeform 124"/>
            <p:cNvSpPr/>
            <p:nvPr/>
          </p:nvSpPr>
          <p:spPr bwMode="auto">
            <a:xfrm>
              <a:off x="7444" y="388"/>
              <a:ext cx="29" cy="95"/>
            </a:xfrm>
            <a:custGeom>
              <a:avLst/>
              <a:gdLst>
                <a:gd name="T0" fmla="*/ 1 w 8"/>
                <a:gd name="T1" fmla="*/ 4 h 32"/>
                <a:gd name="T2" fmla="*/ 2 w 8"/>
                <a:gd name="T3" fmla="*/ 29 h 32"/>
                <a:gd name="T4" fmla="*/ 7 w 8"/>
                <a:gd name="T5" fmla="*/ 29 h 32"/>
                <a:gd name="T6" fmla="*/ 6 w 8"/>
                <a:gd name="T7" fmla="*/ 3 h 32"/>
                <a:gd name="T8" fmla="*/ 1 w 8"/>
                <a:gd name="T9" fmla="*/ 4 h 32"/>
              </a:gdLst>
              <a:ahLst/>
              <a:cxnLst>
                <a:cxn ang="0">
                  <a:pos x="T0" y="T1"/>
                </a:cxn>
                <a:cxn ang="0">
                  <a:pos x="T2" y="T3"/>
                </a:cxn>
                <a:cxn ang="0">
                  <a:pos x="T4" y="T5"/>
                </a:cxn>
                <a:cxn ang="0">
                  <a:pos x="T6" y="T7"/>
                </a:cxn>
                <a:cxn ang="0">
                  <a:pos x="T8" y="T9"/>
                </a:cxn>
              </a:cxnLst>
              <a:rect l="0" t="0" r="r" b="b"/>
              <a:pathLst>
                <a:path w="8" h="32">
                  <a:moveTo>
                    <a:pt x="1" y="4"/>
                  </a:moveTo>
                  <a:cubicBezTo>
                    <a:pt x="3" y="12"/>
                    <a:pt x="2" y="21"/>
                    <a:pt x="2" y="29"/>
                  </a:cubicBezTo>
                  <a:cubicBezTo>
                    <a:pt x="2" y="32"/>
                    <a:pt x="7" y="32"/>
                    <a:pt x="7" y="29"/>
                  </a:cubicBezTo>
                  <a:cubicBezTo>
                    <a:pt x="7" y="21"/>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42" name="Freeform 125"/>
            <p:cNvSpPr/>
            <p:nvPr/>
          </p:nvSpPr>
          <p:spPr bwMode="auto">
            <a:xfrm>
              <a:off x="7441" y="305"/>
              <a:ext cx="25" cy="56"/>
            </a:xfrm>
            <a:custGeom>
              <a:avLst/>
              <a:gdLst>
                <a:gd name="T0" fmla="*/ 1 w 7"/>
                <a:gd name="T1" fmla="*/ 4 h 19"/>
                <a:gd name="T2" fmla="*/ 2 w 7"/>
                <a:gd name="T3" fmla="*/ 16 h 19"/>
                <a:gd name="T4" fmla="*/ 7 w 7"/>
                <a:gd name="T5" fmla="*/ 16 h 19"/>
                <a:gd name="T6" fmla="*/ 6 w 7"/>
                <a:gd name="T7" fmla="*/ 3 h 19"/>
                <a:gd name="T8" fmla="*/ 1 w 7"/>
                <a:gd name="T9" fmla="*/ 4 h 19"/>
              </a:gdLst>
              <a:ahLst/>
              <a:cxnLst>
                <a:cxn ang="0">
                  <a:pos x="T0" y="T1"/>
                </a:cxn>
                <a:cxn ang="0">
                  <a:pos x="T2" y="T3"/>
                </a:cxn>
                <a:cxn ang="0">
                  <a:pos x="T4" y="T5"/>
                </a:cxn>
                <a:cxn ang="0">
                  <a:pos x="T6" y="T7"/>
                </a:cxn>
                <a:cxn ang="0">
                  <a:pos x="T8" y="T9"/>
                </a:cxn>
              </a:cxnLst>
              <a:rect l="0" t="0" r="r" b="b"/>
              <a:pathLst>
                <a:path w="7" h="19">
                  <a:moveTo>
                    <a:pt x="1" y="4"/>
                  </a:moveTo>
                  <a:cubicBezTo>
                    <a:pt x="2" y="8"/>
                    <a:pt x="2" y="12"/>
                    <a:pt x="2" y="16"/>
                  </a:cubicBezTo>
                  <a:cubicBezTo>
                    <a:pt x="2" y="19"/>
                    <a:pt x="7" y="19"/>
                    <a:pt x="7" y="16"/>
                  </a:cubicBezTo>
                  <a:cubicBezTo>
                    <a:pt x="7" y="11"/>
                    <a:pt x="7" y="7"/>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43" name="Freeform 126"/>
            <p:cNvSpPr/>
            <p:nvPr/>
          </p:nvSpPr>
          <p:spPr bwMode="auto">
            <a:xfrm>
              <a:off x="7441" y="213"/>
              <a:ext cx="28" cy="65"/>
            </a:xfrm>
            <a:custGeom>
              <a:avLst/>
              <a:gdLst>
                <a:gd name="T0" fmla="*/ 1 w 8"/>
                <a:gd name="T1" fmla="*/ 4 h 22"/>
                <a:gd name="T2" fmla="*/ 2 w 8"/>
                <a:gd name="T3" fmla="*/ 18 h 22"/>
                <a:gd name="T4" fmla="*/ 7 w 8"/>
                <a:gd name="T5" fmla="*/ 19 h 22"/>
                <a:gd name="T6" fmla="*/ 6 w 8"/>
                <a:gd name="T7" fmla="*/ 3 h 22"/>
                <a:gd name="T8" fmla="*/ 1 w 8"/>
                <a:gd name="T9" fmla="*/ 4 h 22"/>
              </a:gdLst>
              <a:ahLst/>
              <a:cxnLst>
                <a:cxn ang="0">
                  <a:pos x="T0" y="T1"/>
                </a:cxn>
                <a:cxn ang="0">
                  <a:pos x="T2" y="T3"/>
                </a:cxn>
                <a:cxn ang="0">
                  <a:pos x="T4" y="T5"/>
                </a:cxn>
                <a:cxn ang="0">
                  <a:pos x="T6" y="T7"/>
                </a:cxn>
                <a:cxn ang="0">
                  <a:pos x="T8" y="T9"/>
                </a:cxn>
              </a:cxnLst>
              <a:rect l="0" t="0" r="r" b="b"/>
              <a:pathLst>
                <a:path w="8" h="22">
                  <a:moveTo>
                    <a:pt x="1" y="4"/>
                  </a:moveTo>
                  <a:cubicBezTo>
                    <a:pt x="2" y="8"/>
                    <a:pt x="3" y="14"/>
                    <a:pt x="2" y="18"/>
                  </a:cubicBezTo>
                  <a:cubicBezTo>
                    <a:pt x="1" y="21"/>
                    <a:pt x="6" y="22"/>
                    <a:pt x="7" y="19"/>
                  </a:cubicBezTo>
                  <a:cubicBezTo>
                    <a:pt x="8" y="14"/>
                    <a:pt x="7" y="8"/>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44" name="Freeform 127"/>
            <p:cNvSpPr/>
            <p:nvPr/>
          </p:nvSpPr>
          <p:spPr bwMode="auto">
            <a:xfrm>
              <a:off x="7331" y="198"/>
              <a:ext cx="92" cy="27"/>
            </a:xfrm>
            <a:custGeom>
              <a:avLst/>
              <a:gdLst>
                <a:gd name="T0" fmla="*/ 3 w 26"/>
                <a:gd name="T1" fmla="*/ 5 h 9"/>
                <a:gd name="T2" fmla="*/ 12 w 26"/>
                <a:gd name="T3" fmla="*/ 5 h 9"/>
                <a:gd name="T4" fmla="*/ 21 w 26"/>
                <a:gd name="T5" fmla="*/ 7 h 9"/>
                <a:gd name="T6" fmla="*/ 25 w 26"/>
                <a:gd name="T7" fmla="*/ 4 h 9"/>
                <a:gd name="T8" fmla="*/ 18 w 26"/>
                <a:gd name="T9" fmla="*/ 1 h 9"/>
                <a:gd name="T10" fmla="*/ 4 w 26"/>
                <a:gd name="T11" fmla="*/ 0 h 9"/>
                <a:gd name="T12" fmla="*/ 3 w 26"/>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3" y="5"/>
                  </a:moveTo>
                  <a:cubicBezTo>
                    <a:pt x="6" y="5"/>
                    <a:pt x="9" y="5"/>
                    <a:pt x="12" y="5"/>
                  </a:cubicBezTo>
                  <a:cubicBezTo>
                    <a:pt x="14" y="5"/>
                    <a:pt x="20" y="5"/>
                    <a:pt x="21" y="7"/>
                  </a:cubicBezTo>
                  <a:cubicBezTo>
                    <a:pt x="22" y="9"/>
                    <a:pt x="26" y="7"/>
                    <a:pt x="25" y="4"/>
                  </a:cubicBezTo>
                  <a:cubicBezTo>
                    <a:pt x="23" y="2"/>
                    <a:pt x="20" y="1"/>
                    <a:pt x="18" y="1"/>
                  </a:cubicBezTo>
                  <a:cubicBezTo>
                    <a:pt x="13" y="1"/>
                    <a:pt x="9"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45" name="Freeform 128"/>
            <p:cNvSpPr/>
            <p:nvPr/>
          </p:nvSpPr>
          <p:spPr bwMode="auto">
            <a:xfrm>
              <a:off x="7201" y="192"/>
              <a:ext cx="85" cy="24"/>
            </a:xfrm>
            <a:custGeom>
              <a:avLst/>
              <a:gdLst>
                <a:gd name="T0" fmla="*/ 3 w 24"/>
                <a:gd name="T1" fmla="*/ 8 h 8"/>
                <a:gd name="T2" fmla="*/ 21 w 24"/>
                <a:gd name="T3" fmla="*/ 5 h 8"/>
                <a:gd name="T4" fmla="*/ 20 w 24"/>
                <a:gd name="T5" fmla="*/ 1 h 8"/>
                <a:gd name="T6" fmla="*/ 3 w 24"/>
                <a:gd name="T7" fmla="*/ 3 h 8"/>
                <a:gd name="T8" fmla="*/ 3 w 24"/>
                <a:gd name="T9" fmla="*/ 8 h 8"/>
              </a:gdLst>
              <a:ahLst/>
              <a:cxnLst>
                <a:cxn ang="0">
                  <a:pos x="T0" y="T1"/>
                </a:cxn>
                <a:cxn ang="0">
                  <a:pos x="T2" y="T3"/>
                </a:cxn>
                <a:cxn ang="0">
                  <a:pos x="T4" y="T5"/>
                </a:cxn>
                <a:cxn ang="0">
                  <a:pos x="T6" y="T7"/>
                </a:cxn>
                <a:cxn ang="0">
                  <a:pos x="T8" y="T9"/>
                </a:cxn>
              </a:cxnLst>
              <a:rect l="0" t="0" r="r" b="b"/>
              <a:pathLst>
                <a:path w="24" h="8">
                  <a:moveTo>
                    <a:pt x="3" y="8"/>
                  </a:moveTo>
                  <a:cubicBezTo>
                    <a:pt x="9" y="8"/>
                    <a:pt x="15" y="8"/>
                    <a:pt x="21" y="5"/>
                  </a:cubicBezTo>
                  <a:cubicBezTo>
                    <a:pt x="24" y="4"/>
                    <a:pt x="23" y="0"/>
                    <a:pt x="20" y="1"/>
                  </a:cubicBezTo>
                  <a:cubicBezTo>
                    <a:pt x="15" y="3"/>
                    <a:pt x="9" y="3"/>
                    <a:pt x="3" y="3"/>
                  </a:cubicBezTo>
                  <a:cubicBezTo>
                    <a:pt x="0" y="3"/>
                    <a:pt x="0" y="8"/>
                    <a:pt x="3"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46" name="Freeform 129"/>
            <p:cNvSpPr/>
            <p:nvPr/>
          </p:nvSpPr>
          <p:spPr bwMode="auto">
            <a:xfrm>
              <a:off x="7063" y="204"/>
              <a:ext cx="99" cy="24"/>
            </a:xfrm>
            <a:custGeom>
              <a:avLst/>
              <a:gdLst>
                <a:gd name="T0" fmla="*/ 4 w 28"/>
                <a:gd name="T1" fmla="*/ 7 h 8"/>
                <a:gd name="T2" fmla="*/ 24 w 28"/>
                <a:gd name="T3" fmla="*/ 6 h 8"/>
                <a:gd name="T4" fmla="*/ 26 w 28"/>
                <a:gd name="T5" fmla="*/ 1 h 8"/>
                <a:gd name="T6" fmla="*/ 3 w 28"/>
                <a:gd name="T7" fmla="*/ 2 h 8"/>
                <a:gd name="T8" fmla="*/ 4 w 28"/>
                <a:gd name="T9" fmla="*/ 7 h 8"/>
              </a:gdLst>
              <a:ahLst/>
              <a:cxnLst>
                <a:cxn ang="0">
                  <a:pos x="T0" y="T1"/>
                </a:cxn>
                <a:cxn ang="0">
                  <a:pos x="T2" y="T3"/>
                </a:cxn>
                <a:cxn ang="0">
                  <a:pos x="T4" y="T5"/>
                </a:cxn>
                <a:cxn ang="0">
                  <a:pos x="T6" y="T7"/>
                </a:cxn>
                <a:cxn ang="0">
                  <a:pos x="T8" y="T9"/>
                </a:cxn>
              </a:cxnLst>
              <a:rect l="0" t="0" r="r" b="b"/>
              <a:pathLst>
                <a:path w="28" h="8">
                  <a:moveTo>
                    <a:pt x="4" y="7"/>
                  </a:moveTo>
                  <a:cubicBezTo>
                    <a:pt x="11" y="4"/>
                    <a:pt x="18" y="5"/>
                    <a:pt x="24" y="6"/>
                  </a:cubicBezTo>
                  <a:cubicBezTo>
                    <a:pt x="27" y="6"/>
                    <a:pt x="28" y="2"/>
                    <a:pt x="26" y="1"/>
                  </a:cubicBezTo>
                  <a:cubicBezTo>
                    <a:pt x="18" y="0"/>
                    <a:pt x="10" y="0"/>
                    <a:pt x="3" y="2"/>
                  </a:cubicBezTo>
                  <a:cubicBezTo>
                    <a:pt x="0" y="3"/>
                    <a:pt x="2"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47" name="Freeform 130"/>
            <p:cNvSpPr/>
            <p:nvPr/>
          </p:nvSpPr>
          <p:spPr bwMode="auto">
            <a:xfrm>
              <a:off x="6947" y="195"/>
              <a:ext cx="81" cy="27"/>
            </a:xfrm>
            <a:custGeom>
              <a:avLst/>
              <a:gdLst>
                <a:gd name="T0" fmla="*/ 3 w 23"/>
                <a:gd name="T1" fmla="*/ 9 h 9"/>
                <a:gd name="T2" fmla="*/ 20 w 23"/>
                <a:gd name="T3" fmla="*/ 5 h 9"/>
                <a:gd name="T4" fmla="*/ 18 w 23"/>
                <a:gd name="T5" fmla="*/ 1 h 9"/>
                <a:gd name="T6" fmla="*/ 3 w 23"/>
                <a:gd name="T7" fmla="*/ 4 h 9"/>
                <a:gd name="T8" fmla="*/ 3 w 23"/>
                <a:gd name="T9" fmla="*/ 9 h 9"/>
              </a:gdLst>
              <a:ahLst/>
              <a:cxnLst>
                <a:cxn ang="0">
                  <a:pos x="T0" y="T1"/>
                </a:cxn>
                <a:cxn ang="0">
                  <a:pos x="T2" y="T3"/>
                </a:cxn>
                <a:cxn ang="0">
                  <a:pos x="T4" y="T5"/>
                </a:cxn>
                <a:cxn ang="0">
                  <a:pos x="T6" y="T7"/>
                </a:cxn>
                <a:cxn ang="0">
                  <a:pos x="T8" y="T9"/>
                </a:cxn>
              </a:cxnLst>
              <a:rect l="0" t="0" r="r" b="b"/>
              <a:pathLst>
                <a:path w="23" h="9">
                  <a:moveTo>
                    <a:pt x="3" y="9"/>
                  </a:moveTo>
                  <a:cubicBezTo>
                    <a:pt x="9" y="9"/>
                    <a:pt x="15" y="8"/>
                    <a:pt x="20" y="5"/>
                  </a:cubicBezTo>
                  <a:cubicBezTo>
                    <a:pt x="23" y="4"/>
                    <a:pt x="20" y="0"/>
                    <a:pt x="18" y="1"/>
                  </a:cubicBezTo>
                  <a:cubicBezTo>
                    <a:pt x="13" y="3"/>
                    <a:pt x="8"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48" name="Freeform 131"/>
            <p:cNvSpPr/>
            <p:nvPr/>
          </p:nvSpPr>
          <p:spPr bwMode="auto">
            <a:xfrm>
              <a:off x="6820" y="195"/>
              <a:ext cx="92" cy="27"/>
            </a:xfrm>
            <a:custGeom>
              <a:avLst/>
              <a:gdLst>
                <a:gd name="T0" fmla="*/ 4 w 26"/>
                <a:gd name="T1" fmla="*/ 7 h 9"/>
                <a:gd name="T2" fmla="*/ 22 w 26"/>
                <a:gd name="T3" fmla="*/ 8 h 9"/>
                <a:gd name="T4" fmla="*/ 23 w 26"/>
                <a:gd name="T5" fmla="*/ 3 h 9"/>
                <a:gd name="T6" fmla="*/ 3 w 26"/>
                <a:gd name="T7" fmla="*/ 2 h 9"/>
                <a:gd name="T8" fmla="*/ 4 w 26"/>
                <a:gd name="T9" fmla="*/ 7 h 9"/>
              </a:gdLst>
              <a:ahLst/>
              <a:cxnLst>
                <a:cxn ang="0">
                  <a:pos x="T0" y="T1"/>
                </a:cxn>
                <a:cxn ang="0">
                  <a:pos x="T2" y="T3"/>
                </a:cxn>
                <a:cxn ang="0">
                  <a:pos x="T4" y="T5"/>
                </a:cxn>
                <a:cxn ang="0">
                  <a:pos x="T6" y="T7"/>
                </a:cxn>
                <a:cxn ang="0">
                  <a:pos x="T8" y="T9"/>
                </a:cxn>
              </a:cxnLst>
              <a:rect l="0" t="0" r="r" b="b"/>
              <a:pathLst>
                <a:path w="26" h="9">
                  <a:moveTo>
                    <a:pt x="4" y="7"/>
                  </a:moveTo>
                  <a:cubicBezTo>
                    <a:pt x="10" y="4"/>
                    <a:pt x="16" y="6"/>
                    <a:pt x="22" y="8"/>
                  </a:cubicBezTo>
                  <a:cubicBezTo>
                    <a:pt x="24" y="9"/>
                    <a:pt x="26" y="4"/>
                    <a:pt x="23" y="3"/>
                  </a:cubicBezTo>
                  <a:cubicBezTo>
                    <a:pt x="16" y="1"/>
                    <a:pt x="9" y="0"/>
                    <a:pt x="3" y="2"/>
                  </a:cubicBezTo>
                  <a:cubicBezTo>
                    <a:pt x="0" y="3"/>
                    <a:pt x="1"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49" name="Freeform 132"/>
            <p:cNvSpPr/>
            <p:nvPr/>
          </p:nvSpPr>
          <p:spPr bwMode="auto">
            <a:xfrm>
              <a:off x="6690" y="192"/>
              <a:ext cx="95" cy="27"/>
            </a:xfrm>
            <a:custGeom>
              <a:avLst/>
              <a:gdLst>
                <a:gd name="T0" fmla="*/ 3 w 27"/>
                <a:gd name="T1" fmla="*/ 7 h 9"/>
                <a:gd name="T2" fmla="*/ 25 w 27"/>
                <a:gd name="T3" fmla="*/ 5 h 9"/>
                <a:gd name="T4" fmla="*/ 22 w 27"/>
                <a:gd name="T5" fmla="*/ 1 h 9"/>
                <a:gd name="T6" fmla="*/ 4 w 27"/>
                <a:gd name="T7" fmla="*/ 2 h 9"/>
                <a:gd name="T8" fmla="*/ 3 w 27"/>
                <a:gd name="T9" fmla="*/ 7 h 9"/>
              </a:gdLst>
              <a:ahLst/>
              <a:cxnLst>
                <a:cxn ang="0">
                  <a:pos x="T0" y="T1"/>
                </a:cxn>
                <a:cxn ang="0">
                  <a:pos x="T2" y="T3"/>
                </a:cxn>
                <a:cxn ang="0">
                  <a:pos x="T4" y="T5"/>
                </a:cxn>
                <a:cxn ang="0">
                  <a:pos x="T6" y="T7"/>
                </a:cxn>
                <a:cxn ang="0">
                  <a:pos x="T8" y="T9"/>
                </a:cxn>
              </a:cxnLst>
              <a:rect l="0" t="0" r="r" b="b"/>
              <a:pathLst>
                <a:path w="27" h="9">
                  <a:moveTo>
                    <a:pt x="3" y="7"/>
                  </a:moveTo>
                  <a:cubicBezTo>
                    <a:pt x="10" y="8"/>
                    <a:pt x="18" y="9"/>
                    <a:pt x="25" y="5"/>
                  </a:cubicBezTo>
                  <a:cubicBezTo>
                    <a:pt x="27" y="4"/>
                    <a:pt x="25" y="0"/>
                    <a:pt x="22" y="1"/>
                  </a:cubicBezTo>
                  <a:cubicBezTo>
                    <a:pt x="17" y="4"/>
                    <a:pt x="10" y="3"/>
                    <a:pt x="4" y="2"/>
                  </a:cubicBezTo>
                  <a:cubicBezTo>
                    <a:pt x="1" y="2"/>
                    <a:pt x="0" y="6"/>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50" name="Freeform 133"/>
            <p:cNvSpPr/>
            <p:nvPr/>
          </p:nvSpPr>
          <p:spPr bwMode="auto">
            <a:xfrm>
              <a:off x="6555" y="195"/>
              <a:ext cx="92" cy="30"/>
            </a:xfrm>
            <a:custGeom>
              <a:avLst/>
              <a:gdLst>
                <a:gd name="T0" fmla="*/ 5 w 26"/>
                <a:gd name="T1" fmla="*/ 8 h 10"/>
                <a:gd name="T2" fmla="*/ 22 w 26"/>
                <a:gd name="T3" fmla="*/ 8 h 10"/>
                <a:gd name="T4" fmla="*/ 23 w 26"/>
                <a:gd name="T5" fmla="*/ 3 h 10"/>
                <a:gd name="T6" fmla="*/ 2 w 26"/>
                <a:gd name="T7" fmla="*/ 5 h 10"/>
                <a:gd name="T8" fmla="*/ 5 w 26"/>
                <a:gd name="T9" fmla="*/ 8 h 10"/>
              </a:gdLst>
              <a:ahLst/>
              <a:cxnLst>
                <a:cxn ang="0">
                  <a:pos x="T0" y="T1"/>
                </a:cxn>
                <a:cxn ang="0">
                  <a:pos x="T2" y="T3"/>
                </a:cxn>
                <a:cxn ang="0">
                  <a:pos x="T4" y="T5"/>
                </a:cxn>
                <a:cxn ang="0">
                  <a:pos x="T6" y="T7"/>
                </a:cxn>
                <a:cxn ang="0">
                  <a:pos x="T8" y="T9"/>
                </a:cxn>
              </a:cxnLst>
              <a:rect l="0" t="0" r="r" b="b"/>
              <a:pathLst>
                <a:path w="26" h="10">
                  <a:moveTo>
                    <a:pt x="5" y="8"/>
                  </a:moveTo>
                  <a:cubicBezTo>
                    <a:pt x="9" y="4"/>
                    <a:pt x="17" y="7"/>
                    <a:pt x="22" y="8"/>
                  </a:cubicBezTo>
                  <a:cubicBezTo>
                    <a:pt x="25" y="8"/>
                    <a:pt x="26" y="4"/>
                    <a:pt x="23" y="3"/>
                  </a:cubicBezTo>
                  <a:cubicBezTo>
                    <a:pt x="16" y="2"/>
                    <a:pt x="8" y="0"/>
                    <a:pt x="2" y="5"/>
                  </a:cubicBezTo>
                  <a:cubicBezTo>
                    <a:pt x="0" y="7"/>
                    <a:pt x="3" y="10"/>
                    <a:pt x="5"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51" name="Freeform 134"/>
            <p:cNvSpPr/>
            <p:nvPr/>
          </p:nvSpPr>
          <p:spPr bwMode="auto">
            <a:xfrm>
              <a:off x="6446" y="207"/>
              <a:ext cx="81" cy="21"/>
            </a:xfrm>
            <a:custGeom>
              <a:avLst/>
              <a:gdLst>
                <a:gd name="T0" fmla="*/ 3 w 23"/>
                <a:gd name="T1" fmla="*/ 7 h 7"/>
                <a:gd name="T2" fmla="*/ 20 w 23"/>
                <a:gd name="T3" fmla="*/ 5 h 7"/>
                <a:gd name="T4" fmla="*/ 19 w 23"/>
                <a:gd name="T5" fmla="*/ 0 h 7"/>
                <a:gd name="T6" fmla="*/ 3 w 23"/>
                <a:gd name="T7" fmla="*/ 2 h 7"/>
                <a:gd name="T8" fmla="*/ 3 w 23"/>
                <a:gd name="T9" fmla="*/ 7 h 7"/>
              </a:gdLst>
              <a:ahLst/>
              <a:cxnLst>
                <a:cxn ang="0">
                  <a:pos x="T0" y="T1"/>
                </a:cxn>
                <a:cxn ang="0">
                  <a:pos x="T2" y="T3"/>
                </a:cxn>
                <a:cxn ang="0">
                  <a:pos x="T4" y="T5"/>
                </a:cxn>
                <a:cxn ang="0">
                  <a:pos x="T6" y="T7"/>
                </a:cxn>
                <a:cxn ang="0">
                  <a:pos x="T8" y="T9"/>
                </a:cxn>
              </a:cxnLst>
              <a:rect l="0" t="0" r="r" b="b"/>
              <a:pathLst>
                <a:path w="23" h="7">
                  <a:moveTo>
                    <a:pt x="3" y="7"/>
                  </a:moveTo>
                  <a:cubicBezTo>
                    <a:pt x="9" y="7"/>
                    <a:pt x="15" y="6"/>
                    <a:pt x="20" y="5"/>
                  </a:cubicBezTo>
                  <a:cubicBezTo>
                    <a:pt x="23" y="4"/>
                    <a:pt x="22" y="0"/>
                    <a:pt x="19" y="0"/>
                  </a:cubicBezTo>
                  <a:cubicBezTo>
                    <a:pt x="14" y="1"/>
                    <a:pt x="8"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52" name="Freeform 135"/>
            <p:cNvSpPr/>
            <p:nvPr/>
          </p:nvSpPr>
          <p:spPr bwMode="auto">
            <a:xfrm>
              <a:off x="6309" y="207"/>
              <a:ext cx="98" cy="18"/>
            </a:xfrm>
            <a:custGeom>
              <a:avLst/>
              <a:gdLst>
                <a:gd name="T0" fmla="*/ 4 w 28"/>
                <a:gd name="T1" fmla="*/ 6 h 6"/>
                <a:gd name="T2" fmla="*/ 25 w 28"/>
                <a:gd name="T3" fmla="*/ 5 h 6"/>
                <a:gd name="T4" fmla="*/ 25 w 28"/>
                <a:gd name="T5" fmla="*/ 0 h 6"/>
                <a:gd name="T6" fmla="*/ 3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3" y="1"/>
                  </a:cubicBezTo>
                  <a:cubicBezTo>
                    <a:pt x="0" y="2"/>
                    <a:pt x="2"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53" name="Freeform 136"/>
            <p:cNvSpPr/>
            <p:nvPr/>
          </p:nvSpPr>
          <p:spPr bwMode="auto">
            <a:xfrm>
              <a:off x="6167" y="204"/>
              <a:ext cx="96" cy="18"/>
            </a:xfrm>
            <a:custGeom>
              <a:avLst/>
              <a:gdLst>
                <a:gd name="T0" fmla="*/ 3 w 27"/>
                <a:gd name="T1" fmla="*/ 6 h 6"/>
                <a:gd name="T2" fmla="*/ 24 w 27"/>
                <a:gd name="T3" fmla="*/ 5 h 6"/>
                <a:gd name="T4" fmla="*/ 24 w 27"/>
                <a:gd name="T5" fmla="*/ 0 h 6"/>
                <a:gd name="T6" fmla="*/ 3 w 27"/>
                <a:gd name="T7" fmla="*/ 1 h 6"/>
                <a:gd name="T8" fmla="*/ 3 w 27"/>
                <a:gd name="T9" fmla="*/ 6 h 6"/>
              </a:gdLst>
              <a:ahLst/>
              <a:cxnLst>
                <a:cxn ang="0">
                  <a:pos x="T0" y="T1"/>
                </a:cxn>
                <a:cxn ang="0">
                  <a:pos x="T2" y="T3"/>
                </a:cxn>
                <a:cxn ang="0">
                  <a:pos x="T4" y="T5"/>
                </a:cxn>
                <a:cxn ang="0">
                  <a:pos x="T6" y="T7"/>
                </a:cxn>
                <a:cxn ang="0">
                  <a:pos x="T8" y="T9"/>
                </a:cxn>
              </a:cxnLst>
              <a:rect l="0" t="0" r="r" b="b"/>
              <a:pathLst>
                <a:path w="27" h="6">
                  <a:moveTo>
                    <a:pt x="3" y="6"/>
                  </a:moveTo>
                  <a:cubicBezTo>
                    <a:pt x="10" y="6"/>
                    <a:pt x="17" y="6"/>
                    <a:pt x="24" y="5"/>
                  </a:cubicBezTo>
                  <a:cubicBezTo>
                    <a:pt x="27" y="4"/>
                    <a:pt x="27" y="0"/>
                    <a:pt x="24" y="0"/>
                  </a:cubicBezTo>
                  <a:cubicBezTo>
                    <a:pt x="17"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54" name="Freeform 137"/>
            <p:cNvSpPr/>
            <p:nvPr/>
          </p:nvSpPr>
          <p:spPr bwMode="auto">
            <a:xfrm>
              <a:off x="6040" y="207"/>
              <a:ext cx="89" cy="18"/>
            </a:xfrm>
            <a:custGeom>
              <a:avLst/>
              <a:gdLst>
                <a:gd name="T0" fmla="*/ 3 w 25"/>
                <a:gd name="T1" fmla="*/ 6 h 6"/>
                <a:gd name="T2" fmla="*/ 22 w 25"/>
                <a:gd name="T3" fmla="*/ 5 h 6"/>
                <a:gd name="T4" fmla="*/ 21 w 25"/>
                <a:gd name="T5" fmla="*/ 0 h 6"/>
                <a:gd name="T6" fmla="*/ 3 w 25"/>
                <a:gd name="T7" fmla="*/ 1 h 6"/>
                <a:gd name="T8" fmla="*/ 3 w 25"/>
                <a:gd name="T9" fmla="*/ 6 h 6"/>
              </a:gdLst>
              <a:ahLst/>
              <a:cxnLst>
                <a:cxn ang="0">
                  <a:pos x="T0" y="T1"/>
                </a:cxn>
                <a:cxn ang="0">
                  <a:pos x="T2" y="T3"/>
                </a:cxn>
                <a:cxn ang="0">
                  <a:pos x="T4" y="T5"/>
                </a:cxn>
                <a:cxn ang="0">
                  <a:pos x="T6" y="T7"/>
                </a:cxn>
                <a:cxn ang="0">
                  <a:pos x="T8" y="T9"/>
                </a:cxn>
              </a:cxnLst>
              <a:rect l="0" t="0" r="r" b="b"/>
              <a:pathLst>
                <a:path w="25" h="6">
                  <a:moveTo>
                    <a:pt x="3" y="6"/>
                  </a:moveTo>
                  <a:cubicBezTo>
                    <a:pt x="9" y="6"/>
                    <a:pt x="16" y="6"/>
                    <a:pt x="22" y="5"/>
                  </a:cubicBezTo>
                  <a:cubicBezTo>
                    <a:pt x="25" y="4"/>
                    <a:pt x="24" y="0"/>
                    <a:pt x="21" y="0"/>
                  </a:cubicBezTo>
                  <a:cubicBezTo>
                    <a:pt x="15" y="1"/>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55" name="Freeform 138"/>
            <p:cNvSpPr/>
            <p:nvPr/>
          </p:nvSpPr>
          <p:spPr bwMode="auto">
            <a:xfrm>
              <a:off x="5910" y="201"/>
              <a:ext cx="92" cy="21"/>
            </a:xfrm>
            <a:custGeom>
              <a:avLst/>
              <a:gdLst>
                <a:gd name="T0" fmla="*/ 3 w 26"/>
                <a:gd name="T1" fmla="*/ 7 h 7"/>
                <a:gd name="T2" fmla="*/ 24 w 26"/>
                <a:gd name="T3" fmla="*/ 5 h 7"/>
                <a:gd name="T4" fmla="*/ 22 w 26"/>
                <a:gd name="T5" fmla="*/ 0 h 7"/>
                <a:gd name="T6" fmla="*/ 3 w 26"/>
                <a:gd name="T7" fmla="*/ 2 h 7"/>
                <a:gd name="T8" fmla="*/ 3 w 26"/>
                <a:gd name="T9" fmla="*/ 7 h 7"/>
              </a:gdLst>
              <a:ahLst/>
              <a:cxnLst>
                <a:cxn ang="0">
                  <a:pos x="T0" y="T1"/>
                </a:cxn>
                <a:cxn ang="0">
                  <a:pos x="T2" y="T3"/>
                </a:cxn>
                <a:cxn ang="0">
                  <a:pos x="T4" y="T5"/>
                </a:cxn>
                <a:cxn ang="0">
                  <a:pos x="T6" y="T7"/>
                </a:cxn>
                <a:cxn ang="0">
                  <a:pos x="T8" y="T9"/>
                </a:cxn>
              </a:cxnLst>
              <a:rect l="0" t="0" r="r" b="b"/>
              <a:pathLst>
                <a:path w="26" h="7">
                  <a:moveTo>
                    <a:pt x="3" y="7"/>
                  </a:moveTo>
                  <a:cubicBezTo>
                    <a:pt x="10" y="7"/>
                    <a:pt x="17" y="6"/>
                    <a:pt x="24" y="5"/>
                  </a:cubicBezTo>
                  <a:cubicBezTo>
                    <a:pt x="26" y="4"/>
                    <a:pt x="25" y="0"/>
                    <a:pt x="22" y="0"/>
                  </a:cubicBezTo>
                  <a:cubicBezTo>
                    <a:pt x="16" y="1"/>
                    <a:pt x="9"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56" name="Freeform 139"/>
            <p:cNvSpPr/>
            <p:nvPr/>
          </p:nvSpPr>
          <p:spPr bwMode="auto">
            <a:xfrm>
              <a:off x="5755" y="204"/>
              <a:ext cx="99" cy="21"/>
            </a:xfrm>
            <a:custGeom>
              <a:avLst/>
              <a:gdLst>
                <a:gd name="T0" fmla="*/ 3 w 28"/>
                <a:gd name="T1" fmla="*/ 6 h 7"/>
                <a:gd name="T2" fmla="*/ 25 w 28"/>
                <a:gd name="T3" fmla="*/ 5 h 7"/>
                <a:gd name="T4" fmla="*/ 25 w 28"/>
                <a:gd name="T5" fmla="*/ 0 h 7"/>
                <a:gd name="T6" fmla="*/ 3 w 28"/>
                <a:gd name="T7" fmla="*/ 1 h 7"/>
                <a:gd name="T8" fmla="*/ 3 w 28"/>
                <a:gd name="T9" fmla="*/ 6 h 7"/>
              </a:gdLst>
              <a:ahLst/>
              <a:cxnLst>
                <a:cxn ang="0">
                  <a:pos x="T0" y="T1"/>
                </a:cxn>
                <a:cxn ang="0">
                  <a:pos x="T2" y="T3"/>
                </a:cxn>
                <a:cxn ang="0">
                  <a:pos x="T4" y="T5"/>
                </a:cxn>
                <a:cxn ang="0">
                  <a:pos x="T6" y="T7"/>
                </a:cxn>
                <a:cxn ang="0">
                  <a:pos x="T8" y="T9"/>
                </a:cxn>
              </a:cxnLst>
              <a:rect l="0" t="0" r="r" b="b"/>
              <a:pathLst>
                <a:path w="28" h="7">
                  <a:moveTo>
                    <a:pt x="3" y="6"/>
                  </a:moveTo>
                  <a:cubicBezTo>
                    <a:pt x="10" y="7"/>
                    <a:pt x="17" y="5"/>
                    <a:pt x="25" y="5"/>
                  </a:cubicBezTo>
                  <a:cubicBezTo>
                    <a:pt x="28" y="5"/>
                    <a:pt x="28" y="0"/>
                    <a:pt x="25" y="0"/>
                  </a:cubicBezTo>
                  <a:cubicBezTo>
                    <a:pt x="17" y="0"/>
                    <a:pt x="10" y="2"/>
                    <a:pt x="3" y="1"/>
                  </a:cubicBezTo>
                  <a:cubicBezTo>
                    <a:pt x="0"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57" name="Freeform 140"/>
            <p:cNvSpPr/>
            <p:nvPr/>
          </p:nvSpPr>
          <p:spPr bwMode="auto">
            <a:xfrm>
              <a:off x="5624" y="210"/>
              <a:ext cx="106" cy="24"/>
            </a:xfrm>
            <a:custGeom>
              <a:avLst/>
              <a:gdLst>
                <a:gd name="T0" fmla="*/ 4 w 30"/>
                <a:gd name="T1" fmla="*/ 6 h 8"/>
                <a:gd name="T2" fmla="*/ 15 w 30"/>
                <a:gd name="T3" fmla="*/ 5 h 8"/>
                <a:gd name="T4" fmla="*/ 25 w 30"/>
                <a:gd name="T5" fmla="*/ 7 h 8"/>
                <a:gd name="T6" fmla="*/ 27 w 30"/>
                <a:gd name="T7" fmla="*/ 3 h 8"/>
                <a:gd name="T8" fmla="*/ 17 w 30"/>
                <a:gd name="T9" fmla="*/ 1 h 8"/>
                <a:gd name="T10" fmla="*/ 3 w 30"/>
                <a:gd name="T11" fmla="*/ 1 h 8"/>
                <a:gd name="T12" fmla="*/ 4 w 30"/>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4" y="6"/>
                  </a:moveTo>
                  <a:cubicBezTo>
                    <a:pt x="8" y="5"/>
                    <a:pt x="12" y="5"/>
                    <a:pt x="15" y="5"/>
                  </a:cubicBezTo>
                  <a:cubicBezTo>
                    <a:pt x="18" y="5"/>
                    <a:pt x="22" y="5"/>
                    <a:pt x="25" y="7"/>
                  </a:cubicBezTo>
                  <a:cubicBezTo>
                    <a:pt x="27" y="8"/>
                    <a:pt x="30" y="4"/>
                    <a:pt x="27" y="3"/>
                  </a:cubicBezTo>
                  <a:cubicBezTo>
                    <a:pt x="24" y="1"/>
                    <a:pt x="20" y="1"/>
                    <a:pt x="17" y="1"/>
                  </a:cubicBezTo>
                  <a:cubicBezTo>
                    <a:pt x="13" y="0"/>
                    <a:pt x="8" y="0"/>
                    <a:pt x="3" y="1"/>
                  </a:cubicBezTo>
                  <a:cubicBezTo>
                    <a:pt x="0" y="2"/>
                    <a:pt x="2"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58" name="Freeform 141"/>
            <p:cNvSpPr/>
            <p:nvPr/>
          </p:nvSpPr>
          <p:spPr bwMode="auto">
            <a:xfrm>
              <a:off x="5451" y="201"/>
              <a:ext cx="127" cy="27"/>
            </a:xfrm>
            <a:custGeom>
              <a:avLst/>
              <a:gdLst>
                <a:gd name="T0" fmla="*/ 3 w 36"/>
                <a:gd name="T1" fmla="*/ 6 h 9"/>
                <a:gd name="T2" fmla="*/ 33 w 36"/>
                <a:gd name="T3" fmla="*/ 7 h 9"/>
                <a:gd name="T4" fmla="*/ 33 w 36"/>
                <a:gd name="T5" fmla="*/ 2 h 9"/>
                <a:gd name="T6" fmla="*/ 4 w 36"/>
                <a:gd name="T7" fmla="*/ 1 h 9"/>
                <a:gd name="T8" fmla="*/ 3 w 36"/>
                <a:gd name="T9" fmla="*/ 6 h 9"/>
              </a:gdLst>
              <a:ahLst/>
              <a:cxnLst>
                <a:cxn ang="0">
                  <a:pos x="T0" y="T1"/>
                </a:cxn>
                <a:cxn ang="0">
                  <a:pos x="T2" y="T3"/>
                </a:cxn>
                <a:cxn ang="0">
                  <a:pos x="T4" y="T5"/>
                </a:cxn>
                <a:cxn ang="0">
                  <a:pos x="T6" y="T7"/>
                </a:cxn>
                <a:cxn ang="0">
                  <a:pos x="T8" y="T9"/>
                </a:cxn>
              </a:cxnLst>
              <a:rect l="0" t="0" r="r" b="b"/>
              <a:pathLst>
                <a:path w="36" h="9">
                  <a:moveTo>
                    <a:pt x="3" y="6"/>
                  </a:moveTo>
                  <a:cubicBezTo>
                    <a:pt x="13" y="9"/>
                    <a:pt x="23" y="8"/>
                    <a:pt x="33" y="7"/>
                  </a:cubicBezTo>
                  <a:cubicBezTo>
                    <a:pt x="36" y="6"/>
                    <a:pt x="36" y="2"/>
                    <a:pt x="33" y="2"/>
                  </a:cubicBezTo>
                  <a:cubicBezTo>
                    <a:pt x="23" y="3"/>
                    <a:pt x="13" y="4"/>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59" name="Freeform 142"/>
            <p:cNvSpPr/>
            <p:nvPr/>
          </p:nvSpPr>
          <p:spPr bwMode="auto">
            <a:xfrm>
              <a:off x="5296" y="210"/>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6"/>
                    <a:pt x="27" y="6"/>
                  </a:cubicBezTo>
                  <a:cubicBezTo>
                    <a:pt x="30" y="6"/>
                    <a:pt x="30" y="1"/>
                    <a:pt x="27" y="1"/>
                  </a:cubicBezTo>
                  <a:cubicBezTo>
                    <a:pt x="19" y="1"/>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60" name="Freeform 143"/>
            <p:cNvSpPr/>
            <p:nvPr/>
          </p:nvSpPr>
          <p:spPr bwMode="auto">
            <a:xfrm>
              <a:off x="5169" y="201"/>
              <a:ext cx="103" cy="27"/>
            </a:xfrm>
            <a:custGeom>
              <a:avLst/>
              <a:gdLst>
                <a:gd name="T0" fmla="*/ 4 w 29"/>
                <a:gd name="T1" fmla="*/ 9 h 9"/>
                <a:gd name="T2" fmla="*/ 25 w 29"/>
                <a:gd name="T3" fmla="*/ 7 h 9"/>
                <a:gd name="T4" fmla="*/ 26 w 29"/>
                <a:gd name="T5" fmla="*/ 2 h 9"/>
                <a:gd name="T6" fmla="*/ 3 w 29"/>
                <a:gd name="T7" fmla="*/ 4 h 9"/>
                <a:gd name="T8" fmla="*/ 4 w 29"/>
                <a:gd name="T9" fmla="*/ 9 h 9"/>
              </a:gdLst>
              <a:ahLst/>
              <a:cxnLst>
                <a:cxn ang="0">
                  <a:pos x="T0" y="T1"/>
                </a:cxn>
                <a:cxn ang="0">
                  <a:pos x="T2" y="T3"/>
                </a:cxn>
                <a:cxn ang="0">
                  <a:pos x="T4" y="T5"/>
                </a:cxn>
                <a:cxn ang="0">
                  <a:pos x="T6" y="T7"/>
                </a:cxn>
                <a:cxn ang="0">
                  <a:pos x="T8" y="T9"/>
                </a:cxn>
              </a:cxnLst>
              <a:rect l="0" t="0" r="r" b="b"/>
              <a:pathLst>
                <a:path w="29" h="9">
                  <a:moveTo>
                    <a:pt x="4" y="9"/>
                  </a:moveTo>
                  <a:cubicBezTo>
                    <a:pt x="10" y="8"/>
                    <a:pt x="18" y="5"/>
                    <a:pt x="25" y="7"/>
                  </a:cubicBezTo>
                  <a:cubicBezTo>
                    <a:pt x="27" y="8"/>
                    <a:pt x="29" y="3"/>
                    <a:pt x="26" y="2"/>
                  </a:cubicBezTo>
                  <a:cubicBezTo>
                    <a:pt x="18" y="0"/>
                    <a:pt x="10" y="3"/>
                    <a:pt x="3" y="4"/>
                  </a:cubicBezTo>
                  <a:cubicBezTo>
                    <a:pt x="0" y="5"/>
                    <a:pt x="1" y="9"/>
                    <a:pt x="4"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61" name="Freeform 144"/>
            <p:cNvSpPr/>
            <p:nvPr/>
          </p:nvSpPr>
          <p:spPr bwMode="auto">
            <a:xfrm>
              <a:off x="5032" y="210"/>
              <a:ext cx="116" cy="21"/>
            </a:xfrm>
            <a:custGeom>
              <a:avLst/>
              <a:gdLst>
                <a:gd name="T0" fmla="*/ 3 w 33"/>
                <a:gd name="T1" fmla="*/ 5 h 7"/>
                <a:gd name="T2" fmla="*/ 31 w 33"/>
                <a:gd name="T3" fmla="*/ 5 h 7"/>
                <a:gd name="T4" fmla="*/ 31 w 33"/>
                <a:gd name="T5" fmla="*/ 0 h 7"/>
                <a:gd name="T6" fmla="*/ 4 w 33"/>
                <a:gd name="T7" fmla="*/ 0 h 7"/>
                <a:gd name="T8" fmla="*/ 3 w 33"/>
                <a:gd name="T9" fmla="*/ 5 h 7"/>
              </a:gdLst>
              <a:ahLst/>
              <a:cxnLst>
                <a:cxn ang="0">
                  <a:pos x="T0" y="T1"/>
                </a:cxn>
                <a:cxn ang="0">
                  <a:pos x="T2" y="T3"/>
                </a:cxn>
                <a:cxn ang="0">
                  <a:pos x="T4" y="T5"/>
                </a:cxn>
                <a:cxn ang="0">
                  <a:pos x="T6" y="T7"/>
                </a:cxn>
                <a:cxn ang="0">
                  <a:pos x="T8" y="T9"/>
                </a:cxn>
              </a:cxnLst>
              <a:rect l="0" t="0" r="r" b="b"/>
              <a:pathLst>
                <a:path w="33" h="7">
                  <a:moveTo>
                    <a:pt x="3" y="5"/>
                  </a:moveTo>
                  <a:cubicBezTo>
                    <a:pt x="12" y="7"/>
                    <a:pt x="21" y="6"/>
                    <a:pt x="31" y="5"/>
                  </a:cubicBezTo>
                  <a:cubicBezTo>
                    <a:pt x="33" y="4"/>
                    <a:pt x="33" y="0"/>
                    <a:pt x="31" y="0"/>
                  </a:cubicBezTo>
                  <a:cubicBezTo>
                    <a:pt x="22" y="1"/>
                    <a:pt x="13"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62" name="Freeform 145"/>
            <p:cNvSpPr/>
            <p:nvPr/>
          </p:nvSpPr>
          <p:spPr bwMode="auto">
            <a:xfrm>
              <a:off x="4894" y="201"/>
              <a:ext cx="106" cy="21"/>
            </a:xfrm>
            <a:custGeom>
              <a:avLst/>
              <a:gdLst>
                <a:gd name="T0" fmla="*/ 4 w 30"/>
                <a:gd name="T1" fmla="*/ 7 h 7"/>
                <a:gd name="T2" fmla="*/ 26 w 30"/>
                <a:gd name="T3" fmla="*/ 7 h 7"/>
                <a:gd name="T4" fmla="*/ 27 w 30"/>
                <a:gd name="T5" fmla="*/ 2 h 7"/>
                <a:gd name="T6" fmla="*/ 2 w 30"/>
                <a:gd name="T7" fmla="*/ 2 h 7"/>
                <a:gd name="T8" fmla="*/ 4 w 30"/>
                <a:gd name="T9" fmla="*/ 7 h 7"/>
              </a:gdLst>
              <a:ahLst/>
              <a:cxnLst>
                <a:cxn ang="0">
                  <a:pos x="T0" y="T1"/>
                </a:cxn>
                <a:cxn ang="0">
                  <a:pos x="T2" y="T3"/>
                </a:cxn>
                <a:cxn ang="0">
                  <a:pos x="T4" y="T5"/>
                </a:cxn>
                <a:cxn ang="0">
                  <a:pos x="T6" y="T7"/>
                </a:cxn>
                <a:cxn ang="0">
                  <a:pos x="T8" y="T9"/>
                </a:cxn>
              </a:cxnLst>
              <a:rect l="0" t="0" r="r" b="b"/>
              <a:pathLst>
                <a:path w="30" h="7">
                  <a:moveTo>
                    <a:pt x="4" y="7"/>
                  </a:moveTo>
                  <a:cubicBezTo>
                    <a:pt x="11" y="6"/>
                    <a:pt x="18" y="5"/>
                    <a:pt x="26" y="7"/>
                  </a:cubicBezTo>
                  <a:cubicBezTo>
                    <a:pt x="29" y="7"/>
                    <a:pt x="30" y="3"/>
                    <a:pt x="27" y="2"/>
                  </a:cubicBezTo>
                  <a:cubicBezTo>
                    <a:pt x="19" y="0"/>
                    <a:pt x="11" y="1"/>
                    <a:pt x="2"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63" name="Freeform 146"/>
            <p:cNvSpPr/>
            <p:nvPr/>
          </p:nvSpPr>
          <p:spPr bwMode="auto">
            <a:xfrm>
              <a:off x="4732" y="207"/>
              <a:ext cx="102" cy="27"/>
            </a:xfrm>
            <a:custGeom>
              <a:avLst/>
              <a:gdLst>
                <a:gd name="T0" fmla="*/ 3 w 29"/>
                <a:gd name="T1" fmla="*/ 6 h 9"/>
                <a:gd name="T2" fmla="*/ 26 w 29"/>
                <a:gd name="T3" fmla="*/ 6 h 9"/>
                <a:gd name="T4" fmla="*/ 26 w 29"/>
                <a:gd name="T5" fmla="*/ 1 h 9"/>
                <a:gd name="T6" fmla="*/ 4 w 29"/>
                <a:gd name="T7" fmla="*/ 1 h 9"/>
                <a:gd name="T8" fmla="*/ 3 w 29"/>
                <a:gd name="T9" fmla="*/ 6 h 9"/>
              </a:gdLst>
              <a:ahLst/>
              <a:cxnLst>
                <a:cxn ang="0">
                  <a:pos x="T0" y="T1"/>
                </a:cxn>
                <a:cxn ang="0">
                  <a:pos x="T2" y="T3"/>
                </a:cxn>
                <a:cxn ang="0">
                  <a:pos x="T4" y="T5"/>
                </a:cxn>
                <a:cxn ang="0">
                  <a:pos x="T6" y="T7"/>
                </a:cxn>
                <a:cxn ang="0">
                  <a:pos x="T8" y="T9"/>
                </a:cxn>
              </a:cxnLst>
              <a:rect l="0" t="0" r="r" b="b"/>
              <a:pathLst>
                <a:path w="29" h="9">
                  <a:moveTo>
                    <a:pt x="3" y="6"/>
                  </a:moveTo>
                  <a:cubicBezTo>
                    <a:pt x="11" y="9"/>
                    <a:pt x="18" y="6"/>
                    <a:pt x="26" y="6"/>
                  </a:cubicBezTo>
                  <a:cubicBezTo>
                    <a:pt x="29" y="6"/>
                    <a:pt x="29" y="1"/>
                    <a:pt x="26" y="1"/>
                  </a:cubicBezTo>
                  <a:cubicBezTo>
                    <a:pt x="19" y="1"/>
                    <a:pt x="11" y="4"/>
                    <a:pt x="4" y="1"/>
                  </a:cubicBezTo>
                  <a:cubicBezTo>
                    <a:pt x="2"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64" name="Freeform 147"/>
            <p:cNvSpPr/>
            <p:nvPr/>
          </p:nvSpPr>
          <p:spPr bwMode="auto">
            <a:xfrm>
              <a:off x="4608" y="210"/>
              <a:ext cx="81" cy="15"/>
            </a:xfrm>
            <a:custGeom>
              <a:avLst/>
              <a:gdLst>
                <a:gd name="T0" fmla="*/ 3 w 23"/>
                <a:gd name="T1" fmla="*/ 5 h 5"/>
                <a:gd name="T2" fmla="*/ 20 w 23"/>
                <a:gd name="T3" fmla="*/ 5 h 5"/>
                <a:gd name="T4" fmla="*/ 20 w 23"/>
                <a:gd name="T5" fmla="*/ 0 h 5"/>
                <a:gd name="T6" fmla="*/ 3 w 23"/>
                <a:gd name="T7" fmla="*/ 0 h 5"/>
                <a:gd name="T8" fmla="*/ 3 w 23"/>
                <a:gd name="T9" fmla="*/ 5 h 5"/>
              </a:gdLst>
              <a:ahLst/>
              <a:cxnLst>
                <a:cxn ang="0">
                  <a:pos x="T0" y="T1"/>
                </a:cxn>
                <a:cxn ang="0">
                  <a:pos x="T2" y="T3"/>
                </a:cxn>
                <a:cxn ang="0">
                  <a:pos x="T4" y="T5"/>
                </a:cxn>
                <a:cxn ang="0">
                  <a:pos x="T6" y="T7"/>
                </a:cxn>
                <a:cxn ang="0">
                  <a:pos x="T8" y="T9"/>
                </a:cxn>
              </a:cxnLst>
              <a:rect l="0" t="0" r="r" b="b"/>
              <a:pathLst>
                <a:path w="23" h="5">
                  <a:moveTo>
                    <a:pt x="3" y="5"/>
                  </a:moveTo>
                  <a:cubicBezTo>
                    <a:pt x="20" y="5"/>
                    <a:pt x="20" y="5"/>
                    <a:pt x="20" y="5"/>
                  </a:cubicBezTo>
                  <a:cubicBezTo>
                    <a:pt x="23" y="5"/>
                    <a:pt x="23" y="0"/>
                    <a:pt x="20"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65" name="Freeform 148"/>
            <p:cNvSpPr/>
            <p:nvPr/>
          </p:nvSpPr>
          <p:spPr bwMode="auto">
            <a:xfrm>
              <a:off x="4439" y="201"/>
              <a:ext cx="88" cy="24"/>
            </a:xfrm>
            <a:custGeom>
              <a:avLst/>
              <a:gdLst>
                <a:gd name="T0" fmla="*/ 3 w 25"/>
                <a:gd name="T1" fmla="*/ 6 h 8"/>
                <a:gd name="T2" fmla="*/ 23 w 25"/>
                <a:gd name="T3" fmla="*/ 5 h 8"/>
                <a:gd name="T4" fmla="*/ 20 w 25"/>
                <a:gd name="T5" fmla="*/ 1 h 8"/>
                <a:gd name="T6" fmla="*/ 4 w 25"/>
                <a:gd name="T7" fmla="*/ 1 h 8"/>
                <a:gd name="T8" fmla="*/ 3 w 25"/>
                <a:gd name="T9" fmla="*/ 6 h 8"/>
              </a:gdLst>
              <a:ahLst/>
              <a:cxnLst>
                <a:cxn ang="0">
                  <a:pos x="T0" y="T1"/>
                </a:cxn>
                <a:cxn ang="0">
                  <a:pos x="T2" y="T3"/>
                </a:cxn>
                <a:cxn ang="0">
                  <a:pos x="T4" y="T5"/>
                </a:cxn>
                <a:cxn ang="0">
                  <a:pos x="T6" y="T7"/>
                </a:cxn>
                <a:cxn ang="0">
                  <a:pos x="T8" y="T9"/>
                </a:cxn>
              </a:cxnLst>
              <a:rect l="0" t="0" r="r" b="b"/>
              <a:pathLst>
                <a:path w="25" h="8">
                  <a:moveTo>
                    <a:pt x="3" y="6"/>
                  </a:moveTo>
                  <a:cubicBezTo>
                    <a:pt x="9" y="7"/>
                    <a:pt x="16" y="8"/>
                    <a:pt x="23" y="5"/>
                  </a:cubicBezTo>
                  <a:cubicBezTo>
                    <a:pt x="25" y="4"/>
                    <a:pt x="23" y="0"/>
                    <a:pt x="20" y="1"/>
                  </a:cubicBezTo>
                  <a:cubicBezTo>
                    <a:pt x="15" y="4"/>
                    <a:pt x="9" y="2"/>
                    <a:pt x="4" y="1"/>
                  </a:cubicBezTo>
                  <a:cubicBezTo>
                    <a:pt x="1"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66" name="Freeform 149"/>
            <p:cNvSpPr/>
            <p:nvPr/>
          </p:nvSpPr>
          <p:spPr bwMode="auto">
            <a:xfrm>
              <a:off x="4273" y="204"/>
              <a:ext cx="110" cy="18"/>
            </a:xfrm>
            <a:custGeom>
              <a:avLst/>
              <a:gdLst>
                <a:gd name="T0" fmla="*/ 3 w 31"/>
                <a:gd name="T1" fmla="*/ 6 h 6"/>
                <a:gd name="T2" fmla="*/ 28 w 31"/>
                <a:gd name="T3" fmla="*/ 5 h 6"/>
                <a:gd name="T4" fmla="*/ 28 w 31"/>
                <a:gd name="T5" fmla="*/ 0 h 6"/>
                <a:gd name="T6" fmla="*/ 3 w 31"/>
                <a:gd name="T7" fmla="*/ 1 h 6"/>
                <a:gd name="T8" fmla="*/ 3 w 31"/>
                <a:gd name="T9" fmla="*/ 6 h 6"/>
              </a:gdLst>
              <a:ahLst/>
              <a:cxnLst>
                <a:cxn ang="0">
                  <a:pos x="T0" y="T1"/>
                </a:cxn>
                <a:cxn ang="0">
                  <a:pos x="T2" y="T3"/>
                </a:cxn>
                <a:cxn ang="0">
                  <a:pos x="T4" y="T5"/>
                </a:cxn>
                <a:cxn ang="0">
                  <a:pos x="T6" y="T7"/>
                </a:cxn>
                <a:cxn ang="0">
                  <a:pos x="T8" y="T9"/>
                </a:cxn>
              </a:cxnLst>
              <a:rect l="0" t="0" r="r" b="b"/>
              <a:pathLst>
                <a:path w="31" h="6">
                  <a:moveTo>
                    <a:pt x="3" y="6"/>
                  </a:moveTo>
                  <a:cubicBezTo>
                    <a:pt x="11" y="6"/>
                    <a:pt x="20" y="6"/>
                    <a:pt x="28" y="5"/>
                  </a:cubicBezTo>
                  <a:cubicBezTo>
                    <a:pt x="31" y="4"/>
                    <a:pt x="31" y="0"/>
                    <a:pt x="28" y="0"/>
                  </a:cubicBezTo>
                  <a:cubicBezTo>
                    <a:pt x="20" y="1"/>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67" name="Freeform 150"/>
            <p:cNvSpPr/>
            <p:nvPr/>
          </p:nvSpPr>
          <p:spPr bwMode="auto">
            <a:xfrm>
              <a:off x="4150" y="201"/>
              <a:ext cx="99" cy="24"/>
            </a:xfrm>
            <a:custGeom>
              <a:avLst/>
              <a:gdLst>
                <a:gd name="T0" fmla="*/ 4 w 28"/>
                <a:gd name="T1" fmla="*/ 8 h 8"/>
                <a:gd name="T2" fmla="*/ 24 w 28"/>
                <a:gd name="T3" fmla="*/ 7 h 8"/>
                <a:gd name="T4" fmla="*/ 25 w 28"/>
                <a:gd name="T5" fmla="*/ 2 h 8"/>
                <a:gd name="T6" fmla="*/ 3 w 28"/>
                <a:gd name="T7" fmla="*/ 3 h 8"/>
                <a:gd name="T8" fmla="*/ 4 w 28"/>
                <a:gd name="T9" fmla="*/ 8 h 8"/>
              </a:gdLst>
              <a:ahLst/>
              <a:cxnLst>
                <a:cxn ang="0">
                  <a:pos x="T0" y="T1"/>
                </a:cxn>
                <a:cxn ang="0">
                  <a:pos x="T2" y="T3"/>
                </a:cxn>
                <a:cxn ang="0">
                  <a:pos x="T4" y="T5"/>
                </a:cxn>
                <a:cxn ang="0">
                  <a:pos x="T6" y="T7"/>
                </a:cxn>
                <a:cxn ang="0">
                  <a:pos x="T8" y="T9"/>
                </a:cxn>
              </a:cxnLst>
              <a:rect l="0" t="0" r="r" b="b"/>
              <a:pathLst>
                <a:path w="28" h="8">
                  <a:moveTo>
                    <a:pt x="4" y="8"/>
                  </a:moveTo>
                  <a:cubicBezTo>
                    <a:pt x="10" y="7"/>
                    <a:pt x="17" y="5"/>
                    <a:pt x="24" y="7"/>
                  </a:cubicBezTo>
                  <a:cubicBezTo>
                    <a:pt x="27" y="7"/>
                    <a:pt x="28" y="3"/>
                    <a:pt x="25" y="2"/>
                  </a:cubicBezTo>
                  <a:cubicBezTo>
                    <a:pt x="18" y="0"/>
                    <a:pt x="10" y="2"/>
                    <a:pt x="3" y="3"/>
                  </a:cubicBezTo>
                  <a:cubicBezTo>
                    <a:pt x="0" y="4"/>
                    <a:pt x="1" y="8"/>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68" name="Freeform 151"/>
            <p:cNvSpPr/>
            <p:nvPr/>
          </p:nvSpPr>
          <p:spPr bwMode="auto">
            <a:xfrm>
              <a:off x="4016" y="207"/>
              <a:ext cx="102" cy="24"/>
            </a:xfrm>
            <a:custGeom>
              <a:avLst/>
              <a:gdLst>
                <a:gd name="T0" fmla="*/ 3 w 29"/>
                <a:gd name="T1" fmla="*/ 5 h 8"/>
                <a:gd name="T2" fmla="*/ 25 w 29"/>
                <a:gd name="T3" fmla="*/ 7 h 8"/>
                <a:gd name="T4" fmla="*/ 26 w 29"/>
                <a:gd name="T5" fmla="*/ 2 h 8"/>
                <a:gd name="T6" fmla="*/ 3 w 29"/>
                <a:gd name="T7" fmla="*/ 0 h 8"/>
                <a:gd name="T8" fmla="*/ 3 w 29"/>
                <a:gd name="T9" fmla="*/ 5 h 8"/>
              </a:gdLst>
              <a:ahLst/>
              <a:cxnLst>
                <a:cxn ang="0">
                  <a:pos x="T0" y="T1"/>
                </a:cxn>
                <a:cxn ang="0">
                  <a:pos x="T2" y="T3"/>
                </a:cxn>
                <a:cxn ang="0">
                  <a:pos x="T4" y="T5"/>
                </a:cxn>
                <a:cxn ang="0">
                  <a:pos x="T6" y="T7"/>
                </a:cxn>
                <a:cxn ang="0">
                  <a:pos x="T8" y="T9"/>
                </a:cxn>
              </a:cxnLst>
              <a:rect l="0" t="0" r="r" b="b"/>
              <a:pathLst>
                <a:path w="29" h="8">
                  <a:moveTo>
                    <a:pt x="3" y="5"/>
                  </a:moveTo>
                  <a:cubicBezTo>
                    <a:pt x="10" y="5"/>
                    <a:pt x="18" y="5"/>
                    <a:pt x="25" y="7"/>
                  </a:cubicBezTo>
                  <a:cubicBezTo>
                    <a:pt x="28" y="8"/>
                    <a:pt x="29" y="3"/>
                    <a:pt x="26" y="2"/>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69" name="Freeform 152"/>
            <p:cNvSpPr/>
            <p:nvPr/>
          </p:nvSpPr>
          <p:spPr bwMode="auto">
            <a:xfrm>
              <a:off x="3878" y="213"/>
              <a:ext cx="106"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70" name="Freeform 153"/>
            <p:cNvSpPr/>
            <p:nvPr/>
          </p:nvSpPr>
          <p:spPr bwMode="auto">
            <a:xfrm>
              <a:off x="3751" y="207"/>
              <a:ext cx="85" cy="18"/>
            </a:xfrm>
            <a:custGeom>
              <a:avLst/>
              <a:gdLst>
                <a:gd name="T0" fmla="*/ 3 w 24"/>
                <a:gd name="T1" fmla="*/ 5 h 6"/>
                <a:gd name="T2" fmla="*/ 21 w 24"/>
                <a:gd name="T3" fmla="*/ 6 h 6"/>
                <a:gd name="T4" fmla="*/ 21 w 24"/>
                <a:gd name="T5" fmla="*/ 1 h 6"/>
                <a:gd name="T6" fmla="*/ 4 w 24"/>
                <a:gd name="T7" fmla="*/ 0 h 6"/>
                <a:gd name="T8" fmla="*/ 3 w 24"/>
                <a:gd name="T9" fmla="*/ 5 h 6"/>
              </a:gdLst>
              <a:ahLst/>
              <a:cxnLst>
                <a:cxn ang="0">
                  <a:pos x="T0" y="T1"/>
                </a:cxn>
                <a:cxn ang="0">
                  <a:pos x="T2" y="T3"/>
                </a:cxn>
                <a:cxn ang="0">
                  <a:pos x="T4" y="T5"/>
                </a:cxn>
                <a:cxn ang="0">
                  <a:pos x="T6" y="T7"/>
                </a:cxn>
                <a:cxn ang="0">
                  <a:pos x="T8" y="T9"/>
                </a:cxn>
              </a:cxnLst>
              <a:rect l="0" t="0" r="r" b="b"/>
              <a:pathLst>
                <a:path w="24" h="6">
                  <a:moveTo>
                    <a:pt x="3" y="5"/>
                  </a:moveTo>
                  <a:cubicBezTo>
                    <a:pt x="9" y="6"/>
                    <a:pt x="15" y="6"/>
                    <a:pt x="21" y="6"/>
                  </a:cubicBezTo>
                  <a:cubicBezTo>
                    <a:pt x="24" y="6"/>
                    <a:pt x="24" y="1"/>
                    <a:pt x="21" y="1"/>
                  </a:cubicBezTo>
                  <a:cubicBezTo>
                    <a:pt x="16" y="1"/>
                    <a:pt x="10"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71" name="Freeform 154"/>
            <p:cNvSpPr/>
            <p:nvPr/>
          </p:nvSpPr>
          <p:spPr bwMode="auto">
            <a:xfrm>
              <a:off x="3596" y="207"/>
              <a:ext cx="109" cy="24"/>
            </a:xfrm>
            <a:custGeom>
              <a:avLst/>
              <a:gdLst>
                <a:gd name="T0" fmla="*/ 3 w 31"/>
                <a:gd name="T1" fmla="*/ 7 h 8"/>
                <a:gd name="T2" fmla="*/ 28 w 31"/>
                <a:gd name="T3" fmla="*/ 6 h 8"/>
                <a:gd name="T4" fmla="*/ 27 w 31"/>
                <a:gd name="T5" fmla="*/ 1 h 8"/>
                <a:gd name="T6" fmla="*/ 3 w 31"/>
                <a:gd name="T7" fmla="*/ 2 h 8"/>
                <a:gd name="T8" fmla="*/ 3 w 31"/>
                <a:gd name="T9" fmla="*/ 7 h 8"/>
              </a:gdLst>
              <a:ahLst/>
              <a:cxnLst>
                <a:cxn ang="0">
                  <a:pos x="T0" y="T1"/>
                </a:cxn>
                <a:cxn ang="0">
                  <a:pos x="T2" y="T3"/>
                </a:cxn>
                <a:cxn ang="0">
                  <a:pos x="T4" y="T5"/>
                </a:cxn>
                <a:cxn ang="0">
                  <a:pos x="T6" y="T7"/>
                </a:cxn>
                <a:cxn ang="0">
                  <a:pos x="T8" y="T9"/>
                </a:cxn>
              </a:cxnLst>
              <a:rect l="0" t="0" r="r" b="b"/>
              <a:pathLst>
                <a:path w="31" h="8">
                  <a:moveTo>
                    <a:pt x="3" y="7"/>
                  </a:moveTo>
                  <a:cubicBezTo>
                    <a:pt x="11" y="7"/>
                    <a:pt x="20" y="8"/>
                    <a:pt x="28" y="6"/>
                  </a:cubicBezTo>
                  <a:cubicBezTo>
                    <a:pt x="31" y="5"/>
                    <a:pt x="30" y="0"/>
                    <a:pt x="27" y="1"/>
                  </a:cubicBezTo>
                  <a:cubicBezTo>
                    <a:pt x="19" y="4"/>
                    <a:pt x="11"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72" name="Freeform 155"/>
            <p:cNvSpPr/>
            <p:nvPr/>
          </p:nvSpPr>
          <p:spPr bwMode="auto">
            <a:xfrm>
              <a:off x="3455" y="216"/>
              <a:ext cx="99" cy="18"/>
            </a:xfrm>
            <a:custGeom>
              <a:avLst/>
              <a:gdLst>
                <a:gd name="T0" fmla="*/ 4 w 28"/>
                <a:gd name="T1" fmla="*/ 6 h 6"/>
                <a:gd name="T2" fmla="*/ 25 w 28"/>
                <a:gd name="T3" fmla="*/ 5 h 6"/>
                <a:gd name="T4" fmla="*/ 25 w 28"/>
                <a:gd name="T5" fmla="*/ 0 h 6"/>
                <a:gd name="T6" fmla="*/ 2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2" y="1"/>
                  </a:cubicBezTo>
                  <a:cubicBezTo>
                    <a:pt x="0" y="2"/>
                    <a:pt x="1"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73" name="Freeform 156"/>
            <p:cNvSpPr/>
            <p:nvPr/>
          </p:nvSpPr>
          <p:spPr bwMode="auto">
            <a:xfrm>
              <a:off x="3300" y="204"/>
              <a:ext cx="109" cy="21"/>
            </a:xfrm>
            <a:custGeom>
              <a:avLst/>
              <a:gdLst>
                <a:gd name="T0" fmla="*/ 3 w 31"/>
                <a:gd name="T1" fmla="*/ 5 h 7"/>
                <a:gd name="T2" fmla="*/ 28 w 31"/>
                <a:gd name="T3" fmla="*/ 5 h 7"/>
                <a:gd name="T4" fmla="*/ 28 w 31"/>
                <a:gd name="T5" fmla="*/ 0 h 7"/>
                <a:gd name="T6" fmla="*/ 4 w 31"/>
                <a:gd name="T7" fmla="*/ 0 h 7"/>
                <a:gd name="T8" fmla="*/ 3 w 31"/>
                <a:gd name="T9" fmla="*/ 5 h 7"/>
              </a:gdLst>
              <a:ahLst/>
              <a:cxnLst>
                <a:cxn ang="0">
                  <a:pos x="T0" y="T1"/>
                </a:cxn>
                <a:cxn ang="0">
                  <a:pos x="T2" y="T3"/>
                </a:cxn>
                <a:cxn ang="0">
                  <a:pos x="T4" y="T5"/>
                </a:cxn>
                <a:cxn ang="0">
                  <a:pos x="T6" y="T7"/>
                </a:cxn>
                <a:cxn ang="0">
                  <a:pos x="T8" y="T9"/>
                </a:cxn>
              </a:cxnLst>
              <a:rect l="0" t="0" r="r" b="b"/>
              <a:pathLst>
                <a:path w="31" h="7">
                  <a:moveTo>
                    <a:pt x="3" y="5"/>
                  </a:moveTo>
                  <a:cubicBezTo>
                    <a:pt x="11" y="7"/>
                    <a:pt x="20" y="5"/>
                    <a:pt x="28" y="5"/>
                  </a:cubicBezTo>
                  <a:cubicBezTo>
                    <a:pt x="31" y="5"/>
                    <a:pt x="31" y="0"/>
                    <a:pt x="28" y="0"/>
                  </a:cubicBezTo>
                  <a:cubicBezTo>
                    <a:pt x="20" y="0"/>
                    <a:pt x="12" y="2"/>
                    <a:pt x="4" y="0"/>
                  </a:cubicBezTo>
                  <a:cubicBezTo>
                    <a:pt x="2"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74" name="Freeform 157"/>
            <p:cNvSpPr/>
            <p:nvPr/>
          </p:nvSpPr>
          <p:spPr bwMode="auto">
            <a:xfrm>
              <a:off x="3155" y="207"/>
              <a:ext cx="95" cy="21"/>
            </a:xfrm>
            <a:custGeom>
              <a:avLst/>
              <a:gdLst>
                <a:gd name="T0" fmla="*/ 4 w 27"/>
                <a:gd name="T1" fmla="*/ 7 h 7"/>
                <a:gd name="T2" fmla="*/ 23 w 27"/>
                <a:gd name="T3" fmla="*/ 6 h 7"/>
                <a:gd name="T4" fmla="*/ 24 w 27"/>
                <a:gd name="T5" fmla="*/ 1 h 7"/>
                <a:gd name="T6" fmla="*/ 3 w 27"/>
                <a:gd name="T7" fmla="*/ 2 h 7"/>
                <a:gd name="T8" fmla="*/ 4 w 27"/>
                <a:gd name="T9" fmla="*/ 7 h 7"/>
              </a:gdLst>
              <a:ahLst/>
              <a:cxnLst>
                <a:cxn ang="0">
                  <a:pos x="T0" y="T1"/>
                </a:cxn>
                <a:cxn ang="0">
                  <a:pos x="T2" y="T3"/>
                </a:cxn>
                <a:cxn ang="0">
                  <a:pos x="T4" y="T5"/>
                </a:cxn>
                <a:cxn ang="0">
                  <a:pos x="T6" y="T7"/>
                </a:cxn>
                <a:cxn ang="0">
                  <a:pos x="T8" y="T9"/>
                </a:cxn>
              </a:cxnLst>
              <a:rect l="0" t="0" r="r" b="b"/>
              <a:pathLst>
                <a:path w="27" h="7">
                  <a:moveTo>
                    <a:pt x="4" y="7"/>
                  </a:moveTo>
                  <a:cubicBezTo>
                    <a:pt x="10" y="6"/>
                    <a:pt x="17" y="4"/>
                    <a:pt x="23" y="6"/>
                  </a:cubicBezTo>
                  <a:cubicBezTo>
                    <a:pt x="26" y="6"/>
                    <a:pt x="27" y="2"/>
                    <a:pt x="24" y="1"/>
                  </a:cubicBezTo>
                  <a:cubicBezTo>
                    <a:pt x="17" y="0"/>
                    <a:pt x="10"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75" name="Freeform 158"/>
            <p:cNvSpPr/>
            <p:nvPr/>
          </p:nvSpPr>
          <p:spPr bwMode="auto">
            <a:xfrm>
              <a:off x="2982" y="204"/>
              <a:ext cx="120" cy="30"/>
            </a:xfrm>
            <a:custGeom>
              <a:avLst/>
              <a:gdLst>
                <a:gd name="T0" fmla="*/ 3 w 34"/>
                <a:gd name="T1" fmla="*/ 9 h 10"/>
                <a:gd name="T2" fmla="*/ 16 w 34"/>
                <a:gd name="T3" fmla="*/ 8 h 10"/>
                <a:gd name="T4" fmla="*/ 29 w 34"/>
                <a:gd name="T5" fmla="*/ 9 h 10"/>
                <a:gd name="T6" fmla="*/ 32 w 34"/>
                <a:gd name="T7" fmla="*/ 5 h 10"/>
                <a:gd name="T8" fmla="*/ 3 w 34"/>
                <a:gd name="T9" fmla="*/ 4 h 10"/>
                <a:gd name="T10" fmla="*/ 3 w 34"/>
                <a:gd name="T11" fmla="*/ 9 h 10"/>
              </a:gdLst>
              <a:ahLst/>
              <a:cxnLst>
                <a:cxn ang="0">
                  <a:pos x="T0" y="T1"/>
                </a:cxn>
                <a:cxn ang="0">
                  <a:pos x="T2" y="T3"/>
                </a:cxn>
                <a:cxn ang="0">
                  <a:pos x="T4" y="T5"/>
                </a:cxn>
                <a:cxn ang="0">
                  <a:pos x="T6" y="T7"/>
                </a:cxn>
                <a:cxn ang="0">
                  <a:pos x="T8" y="T9"/>
                </a:cxn>
                <a:cxn ang="0">
                  <a:pos x="T10" y="T11"/>
                </a:cxn>
              </a:cxnLst>
              <a:rect l="0" t="0" r="r" b="b"/>
              <a:pathLst>
                <a:path w="34" h="10">
                  <a:moveTo>
                    <a:pt x="3" y="9"/>
                  </a:moveTo>
                  <a:cubicBezTo>
                    <a:pt x="8" y="9"/>
                    <a:pt x="12" y="8"/>
                    <a:pt x="16" y="8"/>
                  </a:cubicBezTo>
                  <a:cubicBezTo>
                    <a:pt x="21" y="7"/>
                    <a:pt x="26" y="7"/>
                    <a:pt x="29" y="9"/>
                  </a:cubicBezTo>
                  <a:cubicBezTo>
                    <a:pt x="32" y="10"/>
                    <a:pt x="34" y="6"/>
                    <a:pt x="32" y="5"/>
                  </a:cubicBezTo>
                  <a:cubicBezTo>
                    <a:pt x="23" y="0"/>
                    <a:pt x="12"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76" name="Freeform 159"/>
            <p:cNvSpPr/>
            <p:nvPr/>
          </p:nvSpPr>
          <p:spPr bwMode="auto">
            <a:xfrm>
              <a:off x="2841" y="213"/>
              <a:ext cx="106" cy="24"/>
            </a:xfrm>
            <a:custGeom>
              <a:avLst/>
              <a:gdLst>
                <a:gd name="T0" fmla="*/ 2 w 30"/>
                <a:gd name="T1" fmla="*/ 6 h 8"/>
                <a:gd name="T2" fmla="*/ 27 w 30"/>
                <a:gd name="T3" fmla="*/ 5 h 8"/>
                <a:gd name="T4" fmla="*/ 26 w 30"/>
                <a:gd name="T5" fmla="*/ 0 h 8"/>
                <a:gd name="T6" fmla="*/ 4 w 30"/>
                <a:gd name="T7" fmla="*/ 1 h 8"/>
                <a:gd name="T8" fmla="*/ 2 w 30"/>
                <a:gd name="T9" fmla="*/ 6 h 8"/>
              </a:gdLst>
              <a:ahLst/>
              <a:cxnLst>
                <a:cxn ang="0">
                  <a:pos x="T0" y="T1"/>
                </a:cxn>
                <a:cxn ang="0">
                  <a:pos x="T2" y="T3"/>
                </a:cxn>
                <a:cxn ang="0">
                  <a:pos x="T4" y="T5"/>
                </a:cxn>
                <a:cxn ang="0">
                  <a:pos x="T6" y="T7"/>
                </a:cxn>
                <a:cxn ang="0">
                  <a:pos x="T8" y="T9"/>
                </a:cxn>
              </a:cxnLst>
              <a:rect l="0" t="0" r="r" b="b"/>
              <a:pathLst>
                <a:path w="30" h="8">
                  <a:moveTo>
                    <a:pt x="2" y="6"/>
                  </a:moveTo>
                  <a:cubicBezTo>
                    <a:pt x="11" y="8"/>
                    <a:pt x="19" y="6"/>
                    <a:pt x="27" y="5"/>
                  </a:cubicBezTo>
                  <a:cubicBezTo>
                    <a:pt x="30" y="4"/>
                    <a:pt x="29" y="0"/>
                    <a:pt x="26" y="0"/>
                  </a:cubicBezTo>
                  <a:cubicBezTo>
                    <a:pt x="18" y="1"/>
                    <a:pt x="11" y="3"/>
                    <a:pt x="4" y="1"/>
                  </a:cubicBezTo>
                  <a:cubicBezTo>
                    <a:pt x="1" y="1"/>
                    <a:pt x="0" y="5"/>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77" name="Freeform 160"/>
            <p:cNvSpPr/>
            <p:nvPr/>
          </p:nvSpPr>
          <p:spPr bwMode="auto">
            <a:xfrm>
              <a:off x="2686" y="210"/>
              <a:ext cx="85" cy="18"/>
            </a:xfrm>
            <a:custGeom>
              <a:avLst/>
              <a:gdLst>
                <a:gd name="T0" fmla="*/ 3 w 24"/>
                <a:gd name="T1" fmla="*/ 6 h 6"/>
                <a:gd name="T2" fmla="*/ 20 w 24"/>
                <a:gd name="T3" fmla="*/ 6 h 6"/>
                <a:gd name="T4" fmla="*/ 21 w 24"/>
                <a:gd name="T5" fmla="*/ 1 h 6"/>
                <a:gd name="T6" fmla="*/ 3 w 24"/>
                <a:gd name="T7" fmla="*/ 1 h 6"/>
                <a:gd name="T8" fmla="*/ 3 w 24"/>
                <a:gd name="T9" fmla="*/ 6 h 6"/>
              </a:gdLst>
              <a:ahLst/>
              <a:cxnLst>
                <a:cxn ang="0">
                  <a:pos x="T0" y="T1"/>
                </a:cxn>
                <a:cxn ang="0">
                  <a:pos x="T2" y="T3"/>
                </a:cxn>
                <a:cxn ang="0">
                  <a:pos x="T4" y="T5"/>
                </a:cxn>
                <a:cxn ang="0">
                  <a:pos x="T6" y="T7"/>
                </a:cxn>
                <a:cxn ang="0">
                  <a:pos x="T8" y="T9"/>
                </a:cxn>
              </a:cxnLst>
              <a:rect l="0" t="0" r="r" b="b"/>
              <a:pathLst>
                <a:path w="24" h="6">
                  <a:moveTo>
                    <a:pt x="3" y="6"/>
                  </a:moveTo>
                  <a:cubicBezTo>
                    <a:pt x="9" y="6"/>
                    <a:pt x="14" y="5"/>
                    <a:pt x="20" y="6"/>
                  </a:cubicBezTo>
                  <a:cubicBezTo>
                    <a:pt x="23" y="6"/>
                    <a:pt x="24" y="2"/>
                    <a:pt x="21" y="1"/>
                  </a:cubicBezTo>
                  <a:cubicBezTo>
                    <a:pt x="15" y="0"/>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78" name="Freeform 161"/>
            <p:cNvSpPr/>
            <p:nvPr/>
          </p:nvSpPr>
          <p:spPr bwMode="auto">
            <a:xfrm>
              <a:off x="2531" y="210"/>
              <a:ext cx="95" cy="18"/>
            </a:xfrm>
            <a:custGeom>
              <a:avLst/>
              <a:gdLst>
                <a:gd name="T0" fmla="*/ 3 w 27"/>
                <a:gd name="T1" fmla="*/ 5 h 6"/>
                <a:gd name="T2" fmla="*/ 24 w 27"/>
                <a:gd name="T3" fmla="*/ 6 h 6"/>
                <a:gd name="T4" fmla="*/ 24 w 27"/>
                <a:gd name="T5" fmla="*/ 1 h 6"/>
                <a:gd name="T6" fmla="*/ 4 w 27"/>
                <a:gd name="T7" fmla="*/ 0 h 6"/>
                <a:gd name="T8" fmla="*/ 3 w 27"/>
                <a:gd name="T9" fmla="*/ 5 h 6"/>
              </a:gdLst>
              <a:ahLst/>
              <a:cxnLst>
                <a:cxn ang="0">
                  <a:pos x="T0" y="T1"/>
                </a:cxn>
                <a:cxn ang="0">
                  <a:pos x="T2" y="T3"/>
                </a:cxn>
                <a:cxn ang="0">
                  <a:pos x="T4" y="T5"/>
                </a:cxn>
                <a:cxn ang="0">
                  <a:pos x="T6" y="T7"/>
                </a:cxn>
                <a:cxn ang="0">
                  <a:pos x="T8" y="T9"/>
                </a:cxn>
              </a:cxnLst>
              <a:rect l="0" t="0" r="r" b="b"/>
              <a:pathLst>
                <a:path w="27" h="6">
                  <a:moveTo>
                    <a:pt x="3" y="5"/>
                  </a:moveTo>
                  <a:cubicBezTo>
                    <a:pt x="10" y="6"/>
                    <a:pt x="17" y="6"/>
                    <a:pt x="24" y="6"/>
                  </a:cubicBezTo>
                  <a:cubicBezTo>
                    <a:pt x="27" y="6"/>
                    <a:pt x="27" y="1"/>
                    <a:pt x="24" y="1"/>
                  </a:cubicBezTo>
                  <a:cubicBezTo>
                    <a:pt x="17" y="1"/>
                    <a:pt x="11"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79" name="Freeform 162"/>
            <p:cNvSpPr/>
            <p:nvPr/>
          </p:nvSpPr>
          <p:spPr bwMode="auto">
            <a:xfrm>
              <a:off x="2393" y="213"/>
              <a:ext cx="102" cy="18"/>
            </a:xfrm>
            <a:custGeom>
              <a:avLst/>
              <a:gdLst>
                <a:gd name="T0" fmla="*/ 2 w 29"/>
                <a:gd name="T1" fmla="*/ 6 h 6"/>
                <a:gd name="T2" fmla="*/ 26 w 29"/>
                <a:gd name="T3" fmla="*/ 5 h 6"/>
                <a:gd name="T4" fmla="*/ 26 w 29"/>
                <a:gd name="T5" fmla="*/ 0 h 6"/>
                <a:gd name="T6" fmla="*/ 2 w 29"/>
                <a:gd name="T7" fmla="*/ 1 h 6"/>
                <a:gd name="T8" fmla="*/ 2 w 29"/>
                <a:gd name="T9" fmla="*/ 6 h 6"/>
              </a:gdLst>
              <a:ahLst/>
              <a:cxnLst>
                <a:cxn ang="0">
                  <a:pos x="T0" y="T1"/>
                </a:cxn>
                <a:cxn ang="0">
                  <a:pos x="T2" y="T3"/>
                </a:cxn>
                <a:cxn ang="0">
                  <a:pos x="T4" y="T5"/>
                </a:cxn>
                <a:cxn ang="0">
                  <a:pos x="T6" y="T7"/>
                </a:cxn>
                <a:cxn ang="0">
                  <a:pos x="T8" y="T9"/>
                </a:cxn>
              </a:cxnLst>
              <a:rect l="0" t="0" r="r" b="b"/>
              <a:pathLst>
                <a:path w="29" h="6">
                  <a:moveTo>
                    <a:pt x="2" y="6"/>
                  </a:moveTo>
                  <a:cubicBezTo>
                    <a:pt x="10" y="5"/>
                    <a:pt x="18" y="5"/>
                    <a:pt x="26" y="5"/>
                  </a:cubicBezTo>
                  <a:cubicBezTo>
                    <a:pt x="29" y="5"/>
                    <a:pt x="29" y="0"/>
                    <a:pt x="26" y="0"/>
                  </a:cubicBezTo>
                  <a:cubicBezTo>
                    <a:pt x="18" y="0"/>
                    <a:pt x="10" y="0"/>
                    <a:pt x="2" y="1"/>
                  </a:cubicBezTo>
                  <a:cubicBezTo>
                    <a:pt x="0" y="2"/>
                    <a:pt x="0" y="6"/>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80" name="Freeform 163"/>
            <p:cNvSpPr/>
            <p:nvPr/>
          </p:nvSpPr>
          <p:spPr bwMode="auto">
            <a:xfrm>
              <a:off x="2231" y="216"/>
              <a:ext cx="116" cy="18"/>
            </a:xfrm>
            <a:custGeom>
              <a:avLst/>
              <a:gdLst>
                <a:gd name="T0" fmla="*/ 3 w 33"/>
                <a:gd name="T1" fmla="*/ 5 h 6"/>
                <a:gd name="T2" fmla="*/ 29 w 33"/>
                <a:gd name="T3" fmla="*/ 6 h 6"/>
                <a:gd name="T4" fmla="*/ 30 w 33"/>
                <a:gd name="T5" fmla="*/ 6 h 6"/>
                <a:gd name="T6" fmla="*/ 30 w 33"/>
                <a:gd name="T7" fmla="*/ 6 h 6"/>
                <a:gd name="T8" fmla="*/ 30 w 33"/>
                <a:gd name="T9" fmla="*/ 1 h 6"/>
                <a:gd name="T10" fmla="*/ 4 w 33"/>
                <a:gd name="T11" fmla="*/ 0 h 6"/>
                <a:gd name="T12" fmla="*/ 3 w 3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3" h="6">
                  <a:moveTo>
                    <a:pt x="3" y="5"/>
                  </a:moveTo>
                  <a:cubicBezTo>
                    <a:pt x="11" y="6"/>
                    <a:pt x="21" y="5"/>
                    <a:pt x="29" y="6"/>
                  </a:cubicBezTo>
                  <a:cubicBezTo>
                    <a:pt x="30" y="6"/>
                    <a:pt x="30" y="6"/>
                    <a:pt x="30" y="6"/>
                  </a:cubicBezTo>
                  <a:cubicBezTo>
                    <a:pt x="30" y="6"/>
                    <a:pt x="30" y="6"/>
                    <a:pt x="30" y="6"/>
                  </a:cubicBezTo>
                  <a:cubicBezTo>
                    <a:pt x="33" y="6"/>
                    <a:pt x="33" y="2"/>
                    <a:pt x="30" y="1"/>
                  </a:cubicBezTo>
                  <a:cubicBezTo>
                    <a:pt x="21" y="1"/>
                    <a:pt x="12"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81" name="Freeform 164"/>
            <p:cNvSpPr/>
            <p:nvPr/>
          </p:nvSpPr>
          <p:spPr bwMode="auto">
            <a:xfrm>
              <a:off x="2100" y="222"/>
              <a:ext cx="103" cy="15"/>
            </a:xfrm>
            <a:custGeom>
              <a:avLst/>
              <a:gdLst>
                <a:gd name="T0" fmla="*/ 3 w 29"/>
                <a:gd name="T1" fmla="*/ 5 h 5"/>
                <a:gd name="T2" fmla="*/ 26 w 29"/>
                <a:gd name="T3" fmla="*/ 5 h 5"/>
                <a:gd name="T4" fmla="*/ 26 w 29"/>
                <a:gd name="T5" fmla="*/ 0 h 5"/>
                <a:gd name="T6" fmla="*/ 3 w 29"/>
                <a:gd name="T7" fmla="*/ 0 h 5"/>
                <a:gd name="T8" fmla="*/ 3 w 29"/>
                <a:gd name="T9" fmla="*/ 5 h 5"/>
              </a:gdLst>
              <a:ahLst/>
              <a:cxnLst>
                <a:cxn ang="0">
                  <a:pos x="T0" y="T1"/>
                </a:cxn>
                <a:cxn ang="0">
                  <a:pos x="T2" y="T3"/>
                </a:cxn>
                <a:cxn ang="0">
                  <a:pos x="T4" y="T5"/>
                </a:cxn>
                <a:cxn ang="0">
                  <a:pos x="T6" y="T7"/>
                </a:cxn>
                <a:cxn ang="0">
                  <a:pos x="T8" y="T9"/>
                </a:cxn>
              </a:cxnLst>
              <a:rect l="0" t="0" r="r" b="b"/>
              <a:pathLst>
                <a:path w="29" h="5">
                  <a:moveTo>
                    <a:pt x="3" y="5"/>
                  </a:moveTo>
                  <a:cubicBezTo>
                    <a:pt x="26" y="5"/>
                    <a:pt x="26" y="5"/>
                    <a:pt x="26" y="5"/>
                  </a:cubicBezTo>
                  <a:cubicBezTo>
                    <a:pt x="29" y="5"/>
                    <a:pt x="29" y="0"/>
                    <a:pt x="26"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82" name="Freeform 165"/>
            <p:cNvSpPr/>
            <p:nvPr/>
          </p:nvSpPr>
          <p:spPr bwMode="auto">
            <a:xfrm>
              <a:off x="1984" y="216"/>
              <a:ext cx="99" cy="24"/>
            </a:xfrm>
            <a:custGeom>
              <a:avLst/>
              <a:gdLst>
                <a:gd name="T0" fmla="*/ 4 w 28"/>
                <a:gd name="T1" fmla="*/ 6 h 8"/>
                <a:gd name="T2" fmla="*/ 24 w 28"/>
                <a:gd name="T3" fmla="*/ 7 h 8"/>
                <a:gd name="T4" fmla="*/ 25 w 28"/>
                <a:gd name="T5" fmla="*/ 3 h 8"/>
                <a:gd name="T6" fmla="*/ 3 w 28"/>
                <a:gd name="T7" fmla="*/ 1 h 8"/>
                <a:gd name="T8" fmla="*/ 4 w 28"/>
                <a:gd name="T9" fmla="*/ 6 h 8"/>
              </a:gdLst>
              <a:ahLst/>
              <a:cxnLst>
                <a:cxn ang="0">
                  <a:pos x="T0" y="T1"/>
                </a:cxn>
                <a:cxn ang="0">
                  <a:pos x="T2" y="T3"/>
                </a:cxn>
                <a:cxn ang="0">
                  <a:pos x="T4" y="T5"/>
                </a:cxn>
                <a:cxn ang="0">
                  <a:pos x="T6" y="T7"/>
                </a:cxn>
                <a:cxn ang="0">
                  <a:pos x="T8" y="T9"/>
                </a:cxn>
              </a:cxnLst>
              <a:rect l="0" t="0" r="r" b="b"/>
              <a:pathLst>
                <a:path w="28" h="8">
                  <a:moveTo>
                    <a:pt x="4" y="6"/>
                  </a:moveTo>
                  <a:cubicBezTo>
                    <a:pt x="11" y="4"/>
                    <a:pt x="17" y="5"/>
                    <a:pt x="24" y="7"/>
                  </a:cubicBezTo>
                  <a:cubicBezTo>
                    <a:pt x="27" y="8"/>
                    <a:pt x="28" y="3"/>
                    <a:pt x="25" y="3"/>
                  </a:cubicBezTo>
                  <a:cubicBezTo>
                    <a:pt x="18" y="0"/>
                    <a:pt x="10" y="0"/>
                    <a:pt x="3" y="1"/>
                  </a:cubicBezTo>
                  <a:cubicBezTo>
                    <a:pt x="0" y="2"/>
                    <a:pt x="1"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83" name="Freeform 166"/>
            <p:cNvSpPr/>
            <p:nvPr/>
          </p:nvSpPr>
          <p:spPr bwMode="auto">
            <a:xfrm>
              <a:off x="1857" y="207"/>
              <a:ext cx="99" cy="18"/>
            </a:xfrm>
            <a:custGeom>
              <a:avLst/>
              <a:gdLst>
                <a:gd name="T0" fmla="*/ 3 w 28"/>
                <a:gd name="T1" fmla="*/ 5 h 6"/>
                <a:gd name="T2" fmla="*/ 25 w 28"/>
                <a:gd name="T3" fmla="*/ 6 h 6"/>
                <a:gd name="T4" fmla="*/ 25 w 28"/>
                <a:gd name="T5" fmla="*/ 1 h 6"/>
                <a:gd name="T6" fmla="*/ 3 w 28"/>
                <a:gd name="T7" fmla="*/ 0 h 6"/>
                <a:gd name="T8" fmla="*/ 3 w 28"/>
                <a:gd name="T9" fmla="*/ 5 h 6"/>
              </a:gdLst>
              <a:ahLst/>
              <a:cxnLst>
                <a:cxn ang="0">
                  <a:pos x="T0" y="T1"/>
                </a:cxn>
                <a:cxn ang="0">
                  <a:pos x="T2" y="T3"/>
                </a:cxn>
                <a:cxn ang="0">
                  <a:pos x="T4" y="T5"/>
                </a:cxn>
                <a:cxn ang="0">
                  <a:pos x="T6" y="T7"/>
                </a:cxn>
                <a:cxn ang="0">
                  <a:pos x="T8" y="T9"/>
                </a:cxn>
              </a:cxnLst>
              <a:rect l="0" t="0" r="r" b="b"/>
              <a:pathLst>
                <a:path w="28" h="6">
                  <a:moveTo>
                    <a:pt x="3" y="5"/>
                  </a:moveTo>
                  <a:cubicBezTo>
                    <a:pt x="10" y="6"/>
                    <a:pt x="17" y="6"/>
                    <a:pt x="25" y="6"/>
                  </a:cubicBezTo>
                  <a:cubicBezTo>
                    <a:pt x="28" y="6"/>
                    <a:pt x="28" y="1"/>
                    <a:pt x="25" y="1"/>
                  </a:cubicBezTo>
                  <a:cubicBezTo>
                    <a:pt x="17" y="1"/>
                    <a:pt x="10" y="1"/>
                    <a:pt x="3" y="0"/>
                  </a:cubicBezTo>
                  <a:cubicBezTo>
                    <a:pt x="0"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84" name="Freeform 167"/>
            <p:cNvSpPr/>
            <p:nvPr/>
          </p:nvSpPr>
          <p:spPr bwMode="auto">
            <a:xfrm>
              <a:off x="1723" y="213"/>
              <a:ext cx="109" cy="21"/>
            </a:xfrm>
            <a:custGeom>
              <a:avLst/>
              <a:gdLst>
                <a:gd name="T0" fmla="*/ 4 w 31"/>
                <a:gd name="T1" fmla="*/ 7 h 7"/>
                <a:gd name="T2" fmla="*/ 28 w 31"/>
                <a:gd name="T3" fmla="*/ 5 h 7"/>
                <a:gd name="T4" fmla="*/ 28 w 31"/>
                <a:gd name="T5" fmla="*/ 0 h 7"/>
                <a:gd name="T6" fmla="*/ 3 w 31"/>
                <a:gd name="T7" fmla="*/ 2 h 7"/>
                <a:gd name="T8" fmla="*/ 4 w 31"/>
                <a:gd name="T9" fmla="*/ 7 h 7"/>
              </a:gdLst>
              <a:ahLst/>
              <a:cxnLst>
                <a:cxn ang="0">
                  <a:pos x="T0" y="T1"/>
                </a:cxn>
                <a:cxn ang="0">
                  <a:pos x="T2" y="T3"/>
                </a:cxn>
                <a:cxn ang="0">
                  <a:pos x="T4" y="T5"/>
                </a:cxn>
                <a:cxn ang="0">
                  <a:pos x="T6" y="T7"/>
                </a:cxn>
                <a:cxn ang="0">
                  <a:pos x="T8" y="T9"/>
                </a:cxn>
              </a:cxnLst>
              <a:rect l="0" t="0" r="r" b="b"/>
              <a:pathLst>
                <a:path w="31" h="7">
                  <a:moveTo>
                    <a:pt x="4" y="7"/>
                  </a:moveTo>
                  <a:cubicBezTo>
                    <a:pt x="12" y="5"/>
                    <a:pt x="20" y="5"/>
                    <a:pt x="28" y="5"/>
                  </a:cubicBezTo>
                  <a:cubicBezTo>
                    <a:pt x="31" y="5"/>
                    <a:pt x="31" y="0"/>
                    <a:pt x="28" y="0"/>
                  </a:cubicBezTo>
                  <a:cubicBezTo>
                    <a:pt x="20" y="0"/>
                    <a:pt x="11"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85" name="Freeform 168"/>
            <p:cNvSpPr/>
            <p:nvPr/>
          </p:nvSpPr>
          <p:spPr bwMode="auto">
            <a:xfrm>
              <a:off x="1592" y="210"/>
              <a:ext cx="103" cy="21"/>
            </a:xfrm>
            <a:custGeom>
              <a:avLst/>
              <a:gdLst>
                <a:gd name="T0" fmla="*/ 3 w 29"/>
                <a:gd name="T1" fmla="*/ 5 h 7"/>
                <a:gd name="T2" fmla="*/ 26 w 29"/>
                <a:gd name="T3" fmla="*/ 6 h 7"/>
                <a:gd name="T4" fmla="*/ 26 w 29"/>
                <a:gd name="T5" fmla="*/ 1 h 7"/>
                <a:gd name="T6" fmla="*/ 3 w 29"/>
                <a:gd name="T7" fmla="*/ 0 h 7"/>
                <a:gd name="T8" fmla="*/ 3 w 29"/>
                <a:gd name="T9" fmla="*/ 5 h 7"/>
              </a:gdLst>
              <a:ahLst/>
              <a:cxnLst>
                <a:cxn ang="0">
                  <a:pos x="T0" y="T1"/>
                </a:cxn>
                <a:cxn ang="0">
                  <a:pos x="T2" y="T3"/>
                </a:cxn>
                <a:cxn ang="0">
                  <a:pos x="T4" y="T5"/>
                </a:cxn>
                <a:cxn ang="0">
                  <a:pos x="T6" y="T7"/>
                </a:cxn>
                <a:cxn ang="0">
                  <a:pos x="T8" y="T9"/>
                </a:cxn>
              </a:cxnLst>
              <a:rect l="0" t="0" r="r" b="b"/>
              <a:pathLst>
                <a:path w="29" h="7">
                  <a:moveTo>
                    <a:pt x="3" y="5"/>
                  </a:moveTo>
                  <a:cubicBezTo>
                    <a:pt x="11" y="5"/>
                    <a:pt x="18" y="7"/>
                    <a:pt x="26" y="6"/>
                  </a:cubicBezTo>
                  <a:cubicBezTo>
                    <a:pt x="29" y="6"/>
                    <a:pt x="29" y="1"/>
                    <a:pt x="26" y="1"/>
                  </a:cubicBezTo>
                  <a:cubicBezTo>
                    <a:pt x="18" y="2"/>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86" name="Freeform 169"/>
            <p:cNvSpPr/>
            <p:nvPr/>
          </p:nvSpPr>
          <p:spPr bwMode="auto">
            <a:xfrm>
              <a:off x="1444" y="210"/>
              <a:ext cx="103" cy="18"/>
            </a:xfrm>
            <a:custGeom>
              <a:avLst/>
              <a:gdLst>
                <a:gd name="T0" fmla="*/ 3 w 29"/>
                <a:gd name="T1" fmla="*/ 6 h 6"/>
                <a:gd name="T2" fmla="*/ 26 w 29"/>
                <a:gd name="T3" fmla="*/ 5 h 6"/>
                <a:gd name="T4" fmla="*/ 26 w 29"/>
                <a:gd name="T5" fmla="*/ 0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0" y="6"/>
                    <a:pt x="18" y="6"/>
                    <a:pt x="26" y="5"/>
                  </a:cubicBezTo>
                  <a:cubicBezTo>
                    <a:pt x="29" y="4"/>
                    <a:pt x="29" y="0"/>
                    <a:pt x="26" y="0"/>
                  </a:cubicBezTo>
                  <a:cubicBezTo>
                    <a:pt x="18"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87" name="Freeform 170"/>
            <p:cNvSpPr/>
            <p:nvPr/>
          </p:nvSpPr>
          <p:spPr bwMode="auto">
            <a:xfrm>
              <a:off x="1296" y="207"/>
              <a:ext cx="88" cy="18"/>
            </a:xfrm>
            <a:custGeom>
              <a:avLst/>
              <a:gdLst>
                <a:gd name="T0" fmla="*/ 2 w 25"/>
                <a:gd name="T1" fmla="*/ 5 h 6"/>
                <a:gd name="T2" fmla="*/ 21 w 25"/>
                <a:gd name="T3" fmla="*/ 6 h 6"/>
                <a:gd name="T4" fmla="*/ 22 w 25"/>
                <a:gd name="T5" fmla="*/ 1 h 6"/>
                <a:gd name="T6" fmla="*/ 2 w 25"/>
                <a:gd name="T7" fmla="*/ 0 h 6"/>
                <a:gd name="T8" fmla="*/ 2 w 25"/>
                <a:gd name="T9" fmla="*/ 5 h 6"/>
              </a:gdLst>
              <a:ahLst/>
              <a:cxnLst>
                <a:cxn ang="0">
                  <a:pos x="T0" y="T1"/>
                </a:cxn>
                <a:cxn ang="0">
                  <a:pos x="T2" y="T3"/>
                </a:cxn>
                <a:cxn ang="0">
                  <a:pos x="T4" y="T5"/>
                </a:cxn>
                <a:cxn ang="0">
                  <a:pos x="T6" y="T7"/>
                </a:cxn>
                <a:cxn ang="0">
                  <a:pos x="T8" y="T9"/>
                </a:cxn>
              </a:cxnLst>
              <a:rect l="0" t="0" r="r" b="b"/>
              <a:pathLst>
                <a:path w="25" h="6">
                  <a:moveTo>
                    <a:pt x="2" y="5"/>
                  </a:moveTo>
                  <a:cubicBezTo>
                    <a:pt x="9" y="5"/>
                    <a:pt x="15" y="5"/>
                    <a:pt x="21" y="6"/>
                  </a:cubicBezTo>
                  <a:cubicBezTo>
                    <a:pt x="24" y="6"/>
                    <a:pt x="25" y="2"/>
                    <a:pt x="22" y="1"/>
                  </a:cubicBezTo>
                  <a:cubicBezTo>
                    <a:pt x="16" y="0"/>
                    <a:pt x="9" y="0"/>
                    <a:pt x="2" y="0"/>
                  </a:cubicBezTo>
                  <a:cubicBezTo>
                    <a:pt x="0" y="0"/>
                    <a:pt x="0" y="5"/>
                    <a:pt x="2"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88" name="Freeform 171"/>
            <p:cNvSpPr/>
            <p:nvPr/>
          </p:nvSpPr>
          <p:spPr bwMode="auto">
            <a:xfrm>
              <a:off x="1155" y="204"/>
              <a:ext cx="102" cy="18"/>
            </a:xfrm>
            <a:custGeom>
              <a:avLst/>
              <a:gdLst>
                <a:gd name="T0" fmla="*/ 3 w 29"/>
                <a:gd name="T1" fmla="*/ 6 h 6"/>
                <a:gd name="T2" fmla="*/ 26 w 29"/>
                <a:gd name="T3" fmla="*/ 6 h 6"/>
                <a:gd name="T4" fmla="*/ 26 w 29"/>
                <a:gd name="T5" fmla="*/ 1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1" y="6"/>
                    <a:pt x="18" y="5"/>
                    <a:pt x="26" y="6"/>
                  </a:cubicBezTo>
                  <a:cubicBezTo>
                    <a:pt x="29" y="6"/>
                    <a:pt x="28" y="2"/>
                    <a:pt x="26" y="1"/>
                  </a:cubicBezTo>
                  <a:cubicBezTo>
                    <a:pt x="18" y="0"/>
                    <a:pt x="11" y="1"/>
                    <a:pt x="3" y="1"/>
                  </a:cubicBezTo>
                  <a:cubicBezTo>
                    <a:pt x="1"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89" name="Freeform 172"/>
            <p:cNvSpPr/>
            <p:nvPr/>
          </p:nvSpPr>
          <p:spPr bwMode="auto">
            <a:xfrm>
              <a:off x="1046" y="201"/>
              <a:ext cx="91" cy="24"/>
            </a:xfrm>
            <a:custGeom>
              <a:avLst/>
              <a:gdLst>
                <a:gd name="T0" fmla="*/ 4 w 26"/>
                <a:gd name="T1" fmla="*/ 7 h 8"/>
                <a:gd name="T2" fmla="*/ 22 w 26"/>
                <a:gd name="T3" fmla="*/ 7 h 8"/>
                <a:gd name="T4" fmla="*/ 23 w 26"/>
                <a:gd name="T5" fmla="*/ 2 h 8"/>
                <a:gd name="T6" fmla="*/ 3 w 26"/>
                <a:gd name="T7" fmla="*/ 2 h 8"/>
                <a:gd name="T8" fmla="*/ 4 w 26"/>
                <a:gd name="T9" fmla="*/ 7 h 8"/>
              </a:gdLst>
              <a:ahLst/>
              <a:cxnLst>
                <a:cxn ang="0">
                  <a:pos x="T0" y="T1"/>
                </a:cxn>
                <a:cxn ang="0">
                  <a:pos x="T2" y="T3"/>
                </a:cxn>
                <a:cxn ang="0">
                  <a:pos x="T4" y="T5"/>
                </a:cxn>
                <a:cxn ang="0">
                  <a:pos x="T6" y="T7"/>
                </a:cxn>
                <a:cxn ang="0">
                  <a:pos x="T8" y="T9"/>
                </a:cxn>
              </a:cxnLst>
              <a:rect l="0" t="0" r="r" b="b"/>
              <a:pathLst>
                <a:path w="26" h="8">
                  <a:moveTo>
                    <a:pt x="4" y="7"/>
                  </a:moveTo>
                  <a:cubicBezTo>
                    <a:pt x="10" y="6"/>
                    <a:pt x="17" y="5"/>
                    <a:pt x="22" y="7"/>
                  </a:cubicBezTo>
                  <a:cubicBezTo>
                    <a:pt x="25" y="8"/>
                    <a:pt x="26" y="3"/>
                    <a:pt x="23" y="2"/>
                  </a:cubicBezTo>
                  <a:cubicBezTo>
                    <a:pt x="17" y="0"/>
                    <a:pt x="10" y="1"/>
                    <a:pt x="3" y="2"/>
                  </a:cubicBezTo>
                  <a:cubicBezTo>
                    <a:pt x="0" y="3"/>
                    <a:pt x="2"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90" name="Freeform 173"/>
            <p:cNvSpPr/>
            <p:nvPr/>
          </p:nvSpPr>
          <p:spPr bwMode="auto">
            <a:xfrm>
              <a:off x="894" y="204"/>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5"/>
                    <a:pt x="27" y="6"/>
                  </a:cubicBezTo>
                  <a:cubicBezTo>
                    <a:pt x="30" y="6"/>
                    <a:pt x="30" y="2"/>
                    <a:pt x="27" y="1"/>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91" name="Freeform 174"/>
            <p:cNvSpPr/>
            <p:nvPr/>
          </p:nvSpPr>
          <p:spPr bwMode="auto">
            <a:xfrm>
              <a:off x="756" y="201"/>
              <a:ext cx="106" cy="24"/>
            </a:xfrm>
            <a:custGeom>
              <a:avLst/>
              <a:gdLst>
                <a:gd name="T0" fmla="*/ 3 w 30"/>
                <a:gd name="T1" fmla="*/ 6 h 8"/>
                <a:gd name="T2" fmla="*/ 27 w 30"/>
                <a:gd name="T3" fmla="*/ 7 h 8"/>
                <a:gd name="T4" fmla="*/ 27 w 30"/>
                <a:gd name="T5" fmla="*/ 2 h 8"/>
                <a:gd name="T6" fmla="*/ 4 w 30"/>
                <a:gd name="T7" fmla="*/ 1 h 8"/>
                <a:gd name="T8" fmla="*/ 3 w 30"/>
                <a:gd name="T9" fmla="*/ 6 h 8"/>
              </a:gdLst>
              <a:ahLst/>
              <a:cxnLst>
                <a:cxn ang="0">
                  <a:pos x="T0" y="T1"/>
                </a:cxn>
                <a:cxn ang="0">
                  <a:pos x="T2" y="T3"/>
                </a:cxn>
                <a:cxn ang="0">
                  <a:pos x="T4" y="T5"/>
                </a:cxn>
                <a:cxn ang="0">
                  <a:pos x="T6" y="T7"/>
                </a:cxn>
                <a:cxn ang="0">
                  <a:pos x="T8" y="T9"/>
                </a:cxn>
              </a:cxnLst>
              <a:rect l="0" t="0" r="r" b="b"/>
              <a:pathLst>
                <a:path w="30" h="8">
                  <a:moveTo>
                    <a:pt x="3" y="6"/>
                  </a:moveTo>
                  <a:cubicBezTo>
                    <a:pt x="11" y="8"/>
                    <a:pt x="19" y="7"/>
                    <a:pt x="27" y="7"/>
                  </a:cubicBezTo>
                  <a:cubicBezTo>
                    <a:pt x="30" y="7"/>
                    <a:pt x="30" y="2"/>
                    <a:pt x="27" y="2"/>
                  </a:cubicBezTo>
                  <a:cubicBezTo>
                    <a:pt x="19" y="2"/>
                    <a:pt x="12" y="3"/>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92" name="Freeform 175"/>
            <p:cNvSpPr/>
            <p:nvPr/>
          </p:nvSpPr>
          <p:spPr bwMode="auto">
            <a:xfrm>
              <a:off x="629" y="201"/>
              <a:ext cx="92" cy="18"/>
            </a:xfrm>
            <a:custGeom>
              <a:avLst/>
              <a:gdLst>
                <a:gd name="T0" fmla="*/ 3 w 26"/>
                <a:gd name="T1" fmla="*/ 5 h 6"/>
                <a:gd name="T2" fmla="*/ 22 w 26"/>
                <a:gd name="T3" fmla="*/ 6 h 6"/>
                <a:gd name="T4" fmla="*/ 23 w 26"/>
                <a:gd name="T5" fmla="*/ 1 h 6"/>
                <a:gd name="T6" fmla="*/ 3 w 26"/>
                <a:gd name="T7" fmla="*/ 0 h 6"/>
                <a:gd name="T8" fmla="*/ 3 w 26"/>
                <a:gd name="T9" fmla="*/ 5 h 6"/>
              </a:gdLst>
              <a:ahLst/>
              <a:cxnLst>
                <a:cxn ang="0">
                  <a:pos x="T0" y="T1"/>
                </a:cxn>
                <a:cxn ang="0">
                  <a:pos x="T2" y="T3"/>
                </a:cxn>
                <a:cxn ang="0">
                  <a:pos x="T4" y="T5"/>
                </a:cxn>
                <a:cxn ang="0">
                  <a:pos x="T6" y="T7"/>
                </a:cxn>
                <a:cxn ang="0">
                  <a:pos x="T8" y="T9"/>
                </a:cxn>
              </a:cxnLst>
              <a:rect l="0" t="0" r="r" b="b"/>
              <a:pathLst>
                <a:path w="26" h="6">
                  <a:moveTo>
                    <a:pt x="3" y="5"/>
                  </a:moveTo>
                  <a:cubicBezTo>
                    <a:pt x="9" y="5"/>
                    <a:pt x="16" y="5"/>
                    <a:pt x="22" y="6"/>
                  </a:cubicBezTo>
                  <a:cubicBezTo>
                    <a:pt x="25" y="6"/>
                    <a:pt x="26" y="2"/>
                    <a:pt x="23" y="1"/>
                  </a:cubicBezTo>
                  <a:cubicBezTo>
                    <a:pt x="17" y="0"/>
                    <a:pt x="10"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93" name="Freeform 176"/>
            <p:cNvSpPr/>
            <p:nvPr/>
          </p:nvSpPr>
          <p:spPr bwMode="auto">
            <a:xfrm>
              <a:off x="488" y="195"/>
              <a:ext cx="113" cy="27"/>
            </a:xfrm>
            <a:custGeom>
              <a:avLst/>
              <a:gdLst>
                <a:gd name="T0" fmla="*/ 4 w 32"/>
                <a:gd name="T1" fmla="*/ 8 h 9"/>
                <a:gd name="T2" fmla="*/ 29 w 32"/>
                <a:gd name="T3" fmla="*/ 7 h 9"/>
                <a:gd name="T4" fmla="*/ 29 w 32"/>
                <a:gd name="T5" fmla="*/ 2 h 9"/>
                <a:gd name="T6" fmla="*/ 3 w 32"/>
                <a:gd name="T7" fmla="*/ 3 h 9"/>
                <a:gd name="T8" fmla="*/ 4 w 32"/>
                <a:gd name="T9" fmla="*/ 8 h 9"/>
              </a:gdLst>
              <a:ahLst/>
              <a:cxnLst>
                <a:cxn ang="0">
                  <a:pos x="T0" y="T1"/>
                </a:cxn>
                <a:cxn ang="0">
                  <a:pos x="T2" y="T3"/>
                </a:cxn>
                <a:cxn ang="0">
                  <a:pos x="T4" y="T5"/>
                </a:cxn>
                <a:cxn ang="0">
                  <a:pos x="T6" y="T7"/>
                </a:cxn>
                <a:cxn ang="0">
                  <a:pos x="T8" y="T9"/>
                </a:cxn>
              </a:cxnLst>
              <a:rect l="0" t="0" r="r" b="b"/>
              <a:pathLst>
                <a:path w="32" h="9">
                  <a:moveTo>
                    <a:pt x="4" y="8"/>
                  </a:moveTo>
                  <a:cubicBezTo>
                    <a:pt x="12" y="5"/>
                    <a:pt x="21" y="7"/>
                    <a:pt x="29" y="7"/>
                  </a:cubicBezTo>
                  <a:cubicBezTo>
                    <a:pt x="32" y="7"/>
                    <a:pt x="32" y="2"/>
                    <a:pt x="29" y="2"/>
                  </a:cubicBezTo>
                  <a:cubicBezTo>
                    <a:pt x="21" y="2"/>
                    <a:pt x="11" y="0"/>
                    <a:pt x="3" y="3"/>
                  </a:cubicBezTo>
                  <a:cubicBezTo>
                    <a:pt x="0" y="4"/>
                    <a:pt x="2" y="9"/>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94" name="Freeform 177"/>
            <p:cNvSpPr/>
            <p:nvPr/>
          </p:nvSpPr>
          <p:spPr bwMode="auto">
            <a:xfrm>
              <a:off x="368" y="204"/>
              <a:ext cx="96" cy="18"/>
            </a:xfrm>
            <a:custGeom>
              <a:avLst/>
              <a:gdLst>
                <a:gd name="T0" fmla="*/ 5 w 27"/>
                <a:gd name="T1" fmla="*/ 6 h 6"/>
                <a:gd name="T2" fmla="*/ 24 w 27"/>
                <a:gd name="T3" fmla="*/ 5 h 6"/>
                <a:gd name="T4" fmla="*/ 24 w 27"/>
                <a:gd name="T5" fmla="*/ 0 h 6"/>
                <a:gd name="T6" fmla="*/ 3 w 27"/>
                <a:gd name="T7" fmla="*/ 1 h 6"/>
                <a:gd name="T8" fmla="*/ 5 w 27"/>
                <a:gd name="T9" fmla="*/ 6 h 6"/>
              </a:gdLst>
              <a:ahLst/>
              <a:cxnLst>
                <a:cxn ang="0">
                  <a:pos x="T0" y="T1"/>
                </a:cxn>
                <a:cxn ang="0">
                  <a:pos x="T2" y="T3"/>
                </a:cxn>
                <a:cxn ang="0">
                  <a:pos x="T4" y="T5"/>
                </a:cxn>
                <a:cxn ang="0">
                  <a:pos x="T6" y="T7"/>
                </a:cxn>
                <a:cxn ang="0">
                  <a:pos x="T8" y="T9"/>
                </a:cxn>
              </a:cxnLst>
              <a:rect l="0" t="0" r="r" b="b"/>
              <a:pathLst>
                <a:path w="27" h="6">
                  <a:moveTo>
                    <a:pt x="5" y="6"/>
                  </a:moveTo>
                  <a:cubicBezTo>
                    <a:pt x="11" y="5"/>
                    <a:pt x="18" y="5"/>
                    <a:pt x="24" y="5"/>
                  </a:cubicBezTo>
                  <a:cubicBezTo>
                    <a:pt x="27" y="5"/>
                    <a:pt x="27" y="0"/>
                    <a:pt x="24" y="0"/>
                  </a:cubicBezTo>
                  <a:cubicBezTo>
                    <a:pt x="17" y="0"/>
                    <a:pt x="10" y="0"/>
                    <a:pt x="3" y="1"/>
                  </a:cubicBezTo>
                  <a:cubicBezTo>
                    <a:pt x="0" y="2"/>
                    <a:pt x="2" y="6"/>
                    <a:pt x="5"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0795" name="Freeform 178"/>
            <p:cNvSpPr/>
            <p:nvPr/>
          </p:nvSpPr>
          <p:spPr bwMode="auto">
            <a:xfrm>
              <a:off x="256" y="201"/>
              <a:ext cx="105"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grpSp>
      <p:pic>
        <p:nvPicPr>
          <p:cNvPr id="2097168" name="图片 2"/>
          <p:cNvPicPr>
            <a:picLocks noChangeAspect="1"/>
          </p:cNvPicPr>
          <p:nvPr/>
        </p:nvPicPr>
        <p:blipFill>
          <a:blip r:embed="rId2"/>
          <a:stretch>
            <a:fillRect/>
          </a:stretch>
        </p:blipFill>
        <p:spPr>
          <a:xfrm>
            <a:off x="8759199" y="-1"/>
            <a:ext cx="3432801" cy="3975663"/>
          </a:xfrm>
          <a:prstGeom prst="rect">
            <a:avLst/>
          </a:prstGeom>
        </p:spPr>
      </p:pic>
      <p:pic>
        <p:nvPicPr>
          <p:cNvPr id="2097169" name="图片 3"/>
          <p:cNvPicPr>
            <a:picLocks noChangeAspect="1"/>
          </p:cNvPicPr>
          <p:nvPr/>
        </p:nvPicPr>
        <p:blipFill>
          <a:blip r:embed="rId3"/>
          <a:stretch>
            <a:fillRect/>
          </a:stretch>
        </p:blipFill>
        <p:spPr>
          <a:xfrm>
            <a:off x="-1" y="3248961"/>
            <a:ext cx="4345577" cy="3609039"/>
          </a:xfrm>
          <a:prstGeom prst="rect">
            <a:avLst/>
          </a:prstGeom>
        </p:spPr>
      </p:pic>
      <p:sp>
        <p:nvSpPr>
          <p:cNvPr id="1050796" name="文本框 199"/>
          <p:cNvSpPr txBox="1"/>
          <p:nvPr/>
        </p:nvSpPr>
        <p:spPr>
          <a:xfrm>
            <a:off x="1212460" y="1076323"/>
            <a:ext cx="5793863" cy="447040"/>
          </a:xfrm>
          <a:prstGeom prst="rect">
            <a:avLst/>
          </a:prstGeom>
          <a:noFill/>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algn="l"/>
            <a:r>
              <a:rPr lang="zh-CN" altLang="en-US" sz="2400" dirty="0">
                <a:solidFill>
                  <a:srgbClr val="000000"/>
                </a:solidFill>
                <a:latin typeface="方正兰亭超细黑简体" panose="02000000000000000000" pitchFamily="2" charset="-122"/>
                <a:ea typeface="方正兰亭超细黑简体" panose="02000000000000000000" pitchFamily="2" charset="-122"/>
              </a:rPr>
              <a:t>Leroepik usulida ijod qilgan olimlar .</a:t>
            </a:r>
            <a:endParaRPr lang="zh-CN" altLang="en-US" sz="3200" dirty="0">
              <a:solidFill>
                <a:srgbClr val="000000"/>
              </a:solidFill>
              <a:latin typeface="方正兰亭超细黑简体" panose="02000000000000000000" pitchFamily="2" charset="-122"/>
              <a:ea typeface="方正兰亭超细黑简体" panose="02000000000000000000" pitchFamily="2" charset="-122"/>
            </a:endParaRPr>
          </a:p>
        </p:txBody>
      </p:sp>
      <p:sp>
        <p:nvSpPr>
          <p:cNvPr id="1050797" name="TextBox 1050796"/>
          <p:cNvSpPr txBox="1"/>
          <p:nvPr/>
        </p:nvSpPr>
        <p:spPr>
          <a:xfrm>
            <a:off x="2808388" y="2667784"/>
            <a:ext cx="6798913" cy="1920241"/>
          </a:xfrm>
          <a:prstGeom prst="rect">
            <a:avLst/>
          </a:prstGeom>
        </p:spPr>
        <p:txBody>
          <a:bodyPr wrap="square" rtlCol="0">
            <a:spAutoFit/>
          </a:bodyPr>
          <a:lstStyle/>
          <a:p>
            <a:r>
              <a:rPr lang="ru-RU" sz="2000">
                <a:solidFill>
                  <a:srgbClr val="000000"/>
                </a:solidFill>
              </a:rPr>
              <a:t>Leroepika usulida ijod qilgan olimlar deganda, asosan, adabiyotda lirik va epik elementlarni uyg‘unlashtirgan ijodkorlar nazarda tutiladi. Bu yo‘nalishda asarlar yaratgan adiblar ko‘pincha epik dostonlar, balladalar yoki dramatik asarlar orqali o‘z hissiy va voqeaviy hikoyalarini ifodalashgan.</a:t>
            </a:r>
            <a:endParaRPr lang="ru-RU" sz="28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1"/>
          <p:cNvGrpSpPr/>
          <p:nvPr/>
        </p:nvGrpSpPr>
        <p:grpSpPr>
          <a:xfrm>
            <a:off x="1066911" y="237860"/>
            <a:ext cx="5492058" cy="6427146"/>
            <a:chOff x="514461" y="0"/>
            <a:chExt cx="5874374" cy="6874556"/>
          </a:xfrm>
        </p:grpSpPr>
        <p:sp>
          <p:nvSpPr>
            <p:cNvPr id="1050798" name="任意多边形 15"/>
            <p:cNvSpPr/>
            <p:nvPr/>
          </p:nvSpPr>
          <p:spPr bwMode="auto">
            <a:xfrm>
              <a:off x="1527119" y="0"/>
              <a:ext cx="4861716" cy="6857812"/>
            </a:xfrm>
            <a:custGeom>
              <a:avLst/>
              <a:gdLst>
                <a:gd name="connsiteX0" fmla="*/ 0 w 3810000"/>
                <a:gd name="connsiteY0" fmla="*/ 0 h 5181600"/>
                <a:gd name="connsiteX1" fmla="*/ 1079500 w 3810000"/>
                <a:gd name="connsiteY1" fmla="*/ 5181600 h 5181600"/>
                <a:gd name="connsiteX2" fmla="*/ 3810000 w 3810000"/>
                <a:gd name="connsiteY2" fmla="*/ 5181600 h 5181600"/>
                <a:gd name="connsiteX3" fmla="*/ 2514600 w 3810000"/>
                <a:gd name="connsiteY3" fmla="*/ 12700 h 5181600"/>
                <a:gd name="connsiteX4" fmla="*/ 0 w 3810000"/>
                <a:gd name="connsiteY4" fmla="*/ 0 h 51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5181600">
                  <a:moveTo>
                    <a:pt x="0" y="0"/>
                  </a:moveTo>
                  <a:lnTo>
                    <a:pt x="1079500" y="5181600"/>
                  </a:lnTo>
                  <a:lnTo>
                    <a:pt x="3810000" y="5181600"/>
                  </a:lnTo>
                  <a:lnTo>
                    <a:pt x="2514600" y="12700"/>
                  </a:lnTo>
                  <a:lnTo>
                    <a:pt x="0" y="0"/>
                  </a:lnTo>
                  <a:close/>
                </a:path>
              </a:pathLst>
            </a:custGeom>
            <a:solidFill>
              <a:srgbClr val="746F93"/>
            </a:solidFill>
            <a:ln>
              <a:solidFill>
                <a:srgbClr val="DECD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zh-CN" altLang="en-US" sz="1705">
                <a:solidFill>
                  <a:srgbClr val="595959"/>
                </a:solidFill>
              </a:endParaRPr>
            </a:p>
          </p:txBody>
        </p:sp>
        <p:sp>
          <p:nvSpPr>
            <p:cNvPr id="1050799" name="任意多边形 16"/>
            <p:cNvSpPr/>
            <p:nvPr/>
          </p:nvSpPr>
          <p:spPr bwMode="auto">
            <a:xfrm>
              <a:off x="514461" y="0"/>
              <a:ext cx="4861716" cy="6874556"/>
            </a:xfrm>
            <a:custGeom>
              <a:avLst/>
              <a:gdLst>
                <a:gd name="connsiteX0" fmla="*/ 0 w 3810000"/>
                <a:gd name="connsiteY0" fmla="*/ 0 h 5181600"/>
                <a:gd name="connsiteX1" fmla="*/ 1079500 w 3810000"/>
                <a:gd name="connsiteY1" fmla="*/ 5181600 h 5181600"/>
                <a:gd name="connsiteX2" fmla="*/ 3810000 w 3810000"/>
                <a:gd name="connsiteY2" fmla="*/ 5181600 h 5181600"/>
                <a:gd name="connsiteX3" fmla="*/ 2514600 w 3810000"/>
                <a:gd name="connsiteY3" fmla="*/ 12700 h 5181600"/>
                <a:gd name="connsiteX4" fmla="*/ 0 w 3810000"/>
                <a:gd name="connsiteY4" fmla="*/ 0 h 51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5181600">
                  <a:moveTo>
                    <a:pt x="0" y="0"/>
                  </a:moveTo>
                  <a:lnTo>
                    <a:pt x="1079500" y="5181600"/>
                  </a:lnTo>
                  <a:lnTo>
                    <a:pt x="3810000" y="5181600"/>
                  </a:lnTo>
                  <a:lnTo>
                    <a:pt x="2514600" y="12700"/>
                  </a:lnTo>
                  <a:lnTo>
                    <a:pt x="0" y="0"/>
                  </a:lnTo>
                  <a:close/>
                </a:path>
              </a:pathLst>
            </a:custGeom>
            <a:solidFill>
              <a:srgbClr val="BE9C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zh-CN" altLang="en-US" sz="1705">
                <a:solidFill>
                  <a:srgbClr val="595959"/>
                </a:solidFill>
              </a:endParaRPr>
            </a:p>
          </p:txBody>
        </p:sp>
      </p:grpSp>
      <p:grpSp>
        <p:nvGrpSpPr>
          <p:cNvPr id="93" name="Group 4"/>
          <p:cNvGrpSpPr>
            <a:grpSpLocks noChangeAspect="1"/>
          </p:cNvGrpSpPr>
          <p:nvPr/>
        </p:nvGrpSpPr>
        <p:grpSpPr bwMode="auto">
          <a:xfrm>
            <a:off x="166668" y="191589"/>
            <a:ext cx="11844464" cy="6500428"/>
            <a:chOff x="206" y="189"/>
            <a:chExt cx="7270" cy="3947"/>
          </a:xfrm>
        </p:grpSpPr>
        <p:sp>
          <p:nvSpPr>
            <p:cNvPr id="1050800" name="Freeform 5"/>
            <p:cNvSpPr/>
            <p:nvPr/>
          </p:nvSpPr>
          <p:spPr bwMode="auto">
            <a:xfrm>
              <a:off x="210" y="189"/>
              <a:ext cx="24" cy="62"/>
            </a:xfrm>
            <a:custGeom>
              <a:avLst/>
              <a:gdLst>
                <a:gd name="T0" fmla="*/ 6 w 7"/>
                <a:gd name="T1" fmla="*/ 14 h 21"/>
                <a:gd name="T2" fmla="*/ 6 w 7"/>
                <a:gd name="T3" fmla="*/ 14 h 21"/>
                <a:gd name="T4" fmla="*/ 5 w 7"/>
                <a:gd name="T5" fmla="*/ 3 h 21"/>
                <a:gd name="T6" fmla="*/ 0 w 7"/>
                <a:gd name="T7" fmla="*/ 3 h 21"/>
                <a:gd name="T8" fmla="*/ 1 w 7"/>
                <a:gd name="T9" fmla="*/ 18 h 21"/>
                <a:gd name="T10" fmla="*/ 5 w 7"/>
                <a:gd name="T11" fmla="*/ 20 h 21"/>
                <a:gd name="T12" fmla="*/ 7 w 7"/>
                <a:gd name="T13" fmla="*/ 17 h 21"/>
                <a:gd name="T14" fmla="*/ 6 w 7"/>
                <a:gd name="T15" fmla="*/ 14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1">
                  <a:moveTo>
                    <a:pt x="6" y="14"/>
                  </a:moveTo>
                  <a:cubicBezTo>
                    <a:pt x="6" y="14"/>
                    <a:pt x="6" y="14"/>
                    <a:pt x="6" y="14"/>
                  </a:cubicBezTo>
                  <a:cubicBezTo>
                    <a:pt x="6" y="10"/>
                    <a:pt x="5" y="7"/>
                    <a:pt x="5" y="3"/>
                  </a:cubicBezTo>
                  <a:cubicBezTo>
                    <a:pt x="5" y="0"/>
                    <a:pt x="0" y="0"/>
                    <a:pt x="0" y="3"/>
                  </a:cubicBezTo>
                  <a:cubicBezTo>
                    <a:pt x="0" y="8"/>
                    <a:pt x="1" y="13"/>
                    <a:pt x="1" y="18"/>
                  </a:cubicBezTo>
                  <a:cubicBezTo>
                    <a:pt x="1" y="19"/>
                    <a:pt x="3" y="21"/>
                    <a:pt x="5" y="20"/>
                  </a:cubicBezTo>
                  <a:cubicBezTo>
                    <a:pt x="6" y="19"/>
                    <a:pt x="6" y="18"/>
                    <a:pt x="7" y="17"/>
                  </a:cubicBezTo>
                  <a:cubicBezTo>
                    <a:pt x="7" y="16"/>
                    <a:pt x="6" y="15"/>
                    <a:pt x="6" y="1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01" name="Freeform 6"/>
            <p:cNvSpPr/>
            <p:nvPr/>
          </p:nvSpPr>
          <p:spPr bwMode="auto">
            <a:xfrm>
              <a:off x="217" y="266"/>
              <a:ext cx="21" cy="66"/>
            </a:xfrm>
            <a:custGeom>
              <a:avLst/>
              <a:gdLst>
                <a:gd name="T0" fmla="*/ 5 w 6"/>
                <a:gd name="T1" fmla="*/ 3 h 22"/>
                <a:gd name="T2" fmla="*/ 1 w 6"/>
                <a:gd name="T3" fmla="*/ 3 h 22"/>
                <a:gd name="T4" fmla="*/ 2 w 6"/>
                <a:gd name="T5" fmla="*/ 19 h 22"/>
                <a:gd name="T6" fmla="*/ 6 w 6"/>
                <a:gd name="T7" fmla="*/ 19 h 22"/>
                <a:gd name="T8" fmla="*/ 5 w 6"/>
                <a:gd name="T9" fmla="*/ 3 h 22"/>
              </a:gdLst>
              <a:ahLst/>
              <a:cxnLst>
                <a:cxn ang="0">
                  <a:pos x="T0" y="T1"/>
                </a:cxn>
                <a:cxn ang="0">
                  <a:pos x="T2" y="T3"/>
                </a:cxn>
                <a:cxn ang="0">
                  <a:pos x="T4" y="T5"/>
                </a:cxn>
                <a:cxn ang="0">
                  <a:pos x="T6" y="T7"/>
                </a:cxn>
                <a:cxn ang="0">
                  <a:pos x="T8" y="T9"/>
                </a:cxn>
              </a:cxnLst>
              <a:rect l="0" t="0" r="r" b="b"/>
              <a:pathLst>
                <a:path w="6" h="22">
                  <a:moveTo>
                    <a:pt x="5" y="3"/>
                  </a:moveTo>
                  <a:cubicBezTo>
                    <a:pt x="5" y="0"/>
                    <a:pt x="0" y="0"/>
                    <a:pt x="1" y="3"/>
                  </a:cubicBezTo>
                  <a:cubicBezTo>
                    <a:pt x="1" y="9"/>
                    <a:pt x="1" y="14"/>
                    <a:pt x="2" y="19"/>
                  </a:cubicBezTo>
                  <a:cubicBezTo>
                    <a:pt x="2" y="22"/>
                    <a:pt x="6" y="22"/>
                    <a:pt x="6" y="19"/>
                  </a:cubicBezTo>
                  <a:cubicBezTo>
                    <a:pt x="6" y="14"/>
                    <a:pt x="5" y="9"/>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02" name="Freeform 7"/>
            <p:cNvSpPr/>
            <p:nvPr/>
          </p:nvSpPr>
          <p:spPr bwMode="auto">
            <a:xfrm>
              <a:off x="220" y="355"/>
              <a:ext cx="18" cy="60"/>
            </a:xfrm>
            <a:custGeom>
              <a:avLst/>
              <a:gdLst>
                <a:gd name="T0" fmla="*/ 5 w 5"/>
                <a:gd name="T1" fmla="*/ 15 h 20"/>
                <a:gd name="T2" fmla="*/ 5 w 5"/>
                <a:gd name="T3" fmla="*/ 14 h 20"/>
                <a:gd name="T4" fmla="*/ 5 w 5"/>
                <a:gd name="T5" fmla="*/ 10 h 20"/>
                <a:gd name="T6" fmla="*/ 5 w 5"/>
                <a:gd name="T7" fmla="*/ 5 h 20"/>
                <a:gd name="T8" fmla="*/ 5 w 5"/>
                <a:gd name="T9" fmla="*/ 4 h 20"/>
                <a:gd name="T10" fmla="*/ 5 w 5"/>
                <a:gd name="T11" fmla="*/ 3 h 20"/>
                <a:gd name="T12" fmla="*/ 5 w 5"/>
                <a:gd name="T13" fmla="*/ 3 h 20"/>
                <a:gd name="T14" fmla="*/ 5 w 5"/>
                <a:gd name="T15" fmla="*/ 2 h 20"/>
                <a:gd name="T16" fmla="*/ 1 w 5"/>
                <a:gd name="T17" fmla="*/ 2 h 20"/>
                <a:gd name="T18" fmla="*/ 0 w 5"/>
                <a:gd name="T19" fmla="*/ 13 h 20"/>
                <a:gd name="T20" fmla="*/ 1 w 5"/>
                <a:gd name="T21" fmla="*/ 18 h 20"/>
                <a:gd name="T22" fmla="*/ 5 w 5"/>
                <a:gd name="T23" fmla="*/ 17 h 20"/>
                <a:gd name="T24" fmla="*/ 5 w 5"/>
                <a:gd name="T2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0">
                  <a:moveTo>
                    <a:pt x="5" y="15"/>
                  </a:moveTo>
                  <a:cubicBezTo>
                    <a:pt x="5" y="15"/>
                    <a:pt x="5" y="15"/>
                    <a:pt x="5" y="14"/>
                  </a:cubicBezTo>
                  <a:cubicBezTo>
                    <a:pt x="5" y="13"/>
                    <a:pt x="5" y="11"/>
                    <a:pt x="5" y="10"/>
                  </a:cubicBezTo>
                  <a:cubicBezTo>
                    <a:pt x="5" y="8"/>
                    <a:pt x="5" y="7"/>
                    <a:pt x="5" y="5"/>
                  </a:cubicBezTo>
                  <a:cubicBezTo>
                    <a:pt x="5" y="5"/>
                    <a:pt x="5" y="4"/>
                    <a:pt x="5" y="4"/>
                  </a:cubicBezTo>
                  <a:cubicBezTo>
                    <a:pt x="5" y="3"/>
                    <a:pt x="5" y="2"/>
                    <a:pt x="5" y="3"/>
                  </a:cubicBezTo>
                  <a:cubicBezTo>
                    <a:pt x="5" y="3"/>
                    <a:pt x="5" y="3"/>
                    <a:pt x="5" y="3"/>
                  </a:cubicBezTo>
                  <a:cubicBezTo>
                    <a:pt x="5" y="2"/>
                    <a:pt x="5" y="2"/>
                    <a:pt x="5" y="2"/>
                  </a:cubicBezTo>
                  <a:cubicBezTo>
                    <a:pt x="4" y="0"/>
                    <a:pt x="1" y="0"/>
                    <a:pt x="1" y="2"/>
                  </a:cubicBezTo>
                  <a:cubicBezTo>
                    <a:pt x="0" y="6"/>
                    <a:pt x="0" y="10"/>
                    <a:pt x="0" y="13"/>
                  </a:cubicBezTo>
                  <a:cubicBezTo>
                    <a:pt x="0" y="15"/>
                    <a:pt x="0" y="17"/>
                    <a:pt x="1" y="18"/>
                  </a:cubicBezTo>
                  <a:cubicBezTo>
                    <a:pt x="2" y="20"/>
                    <a:pt x="4" y="19"/>
                    <a:pt x="5" y="17"/>
                  </a:cubicBezTo>
                  <a:cubicBezTo>
                    <a:pt x="5" y="16"/>
                    <a:pt x="5" y="16"/>
                    <a:pt x="5" y="1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03" name="Freeform 8"/>
            <p:cNvSpPr/>
            <p:nvPr/>
          </p:nvSpPr>
          <p:spPr bwMode="auto">
            <a:xfrm>
              <a:off x="224" y="429"/>
              <a:ext cx="14" cy="69"/>
            </a:xfrm>
            <a:custGeom>
              <a:avLst/>
              <a:gdLst>
                <a:gd name="T0" fmla="*/ 0 w 4"/>
                <a:gd name="T1" fmla="*/ 3 h 23"/>
                <a:gd name="T2" fmla="*/ 0 w 4"/>
                <a:gd name="T3" fmla="*/ 20 h 23"/>
                <a:gd name="T4" fmla="*/ 4 w 4"/>
                <a:gd name="T5" fmla="*/ 20 h 23"/>
                <a:gd name="T6" fmla="*/ 4 w 4"/>
                <a:gd name="T7" fmla="*/ 3 h 23"/>
                <a:gd name="T8" fmla="*/ 0 w 4"/>
                <a:gd name="T9" fmla="*/ 3 h 23"/>
              </a:gdLst>
              <a:ahLst/>
              <a:cxnLst>
                <a:cxn ang="0">
                  <a:pos x="T0" y="T1"/>
                </a:cxn>
                <a:cxn ang="0">
                  <a:pos x="T2" y="T3"/>
                </a:cxn>
                <a:cxn ang="0">
                  <a:pos x="T4" y="T5"/>
                </a:cxn>
                <a:cxn ang="0">
                  <a:pos x="T6" y="T7"/>
                </a:cxn>
                <a:cxn ang="0">
                  <a:pos x="T8" y="T9"/>
                </a:cxn>
              </a:cxnLst>
              <a:rect l="0" t="0" r="r" b="b"/>
              <a:pathLst>
                <a:path w="4" h="23">
                  <a:moveTo>
                    <a:pt x="0" y="3"/>
                  </a:moveTo>
                  <a:cubicBezTo>
                    <a:pt x="0" y="20"/>
                    <a:pt x="0" y="20"/>
                    <a:pt x="0" y="20"/>
                  </a:cubicBezTo>
                  <a:cubicBezTo>
                    <a:pt x="0" y="23"/>
                    <a:pt x="4" y="23"/>
                    <a:pt x="4" y="20"/>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04" name="Freeform 9"/>
            <p:cNvSpPr/>
            <p:nvPr/>
          </p:nvSpPr>
          <p:spPr bwMode="auto">
            <a:xfrm>
              <a:off x="220" y="524"/>
              <a:ext cx="14" cy="57"/>
            </a:xfrm>
            <a:custGeom>
              <a:avLst/>
              <a:gdLst>
                <a:gd name="T0" fmla="*/ 0 w 4"/>
                <a:gd name="T1" fmla="*/ 3 h 19"/>
                <a:gd name="T2" fmla="*/ 0 w 4"/>
                <a:gd name="T3" fmla="*/ 16 h 19"/>
                <a:gd name="T4" fmla="*/ 4 w 4"/>
                <a:gd name="T5" fmla="*/ 16 h 19"/>
                <a:gd name="T6" fmla="*/ 4 w 4"/>
                <a:gd name="T7" fmla="*/ 3 h 19"/>
                <a:gd name="T8" fmla="*/ 0 w 4"/>
                <a:gd name="T9" fmla="*/ 3 h 19"/>
              </a:gdLst>
              <a:ahLst/>
              <a:cxnLst>
                <a:cxn ang="0">
                  <a:pos x="T0" y="T1"/>
                </a:cxn>
                <a:cxn ang="0">
                  <a:pos x="T2" y="T3"/>
                </a:cxn>
                <a:cxn ang="0">
                  <a:pos x="T4" y="T5"/>
                </a:cxn>
                <a:cxn ang="0">
                  <a:pos x="T6" y="T7"/>
                </a:cxn>
                <a:cxn ang="0">
                  <a:pos x="T8" y="T9"/>
                </a:cxn>
              </a:cxnLst>
              <a:rect l="0" t="0" r="r" b="b"/>
              <a:pathLst>
                <a:path w="4" h="19">
                  <a:moveTo>
                    <a:pt x="0" y="3"/>
                  </a:moveTo>
                  <a:cubicBezTo>
                    <a:pt x="0" y="16"/>
                    <a:pt x="0" y="16"/>
                    <a:pt x="0" y="16"/>
                  </a:cubicBezTo>
                  <a:cubicBezTo>
                    <a:pt x="0" y="19"/>
                    <a:pt x="4" y="19"/>
                    <a:pt x="4" y="16"/>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05" name="Freeform 10"/>
            <p:cNvSpPr/>
            <p:nvPr/>
          </p:nvSpPr>
          <p:spPr bwMode="auto">
            <a:xfrm>
              <a:off x="220" y="605"/>
              <a:ext cx="14" cy="65"/>
            </a:xfrm>
            <a:custGeom>
              <a:avLst/>
              <a:gdLst>
                <a:gd name="T0" fmla="*/ 0 w 4"/>
                <a:gd name="T1" fmla="*/ 3 h 22"/>
                <a:gd name="T2" fmla="*/ 0 w 4"/>
                <a:gd name="T3" fmla="*/ 19 h 22"/>
                <a:gd name="T4" fmla="*/ 4 w 4"/>
                <a:gd name="T5" fmla="*/ 19 h 22"/>
                <a:gd name="T6" fmla="*/ 4 w 4"/>
                <a:gd name="T7" fmla="*/ 3 h 22"/>
                <a:gd name="T8" fmla="*/ 0 w 4"/>
                <a:gd name="T9" fmla="*/ 3 h 22"/>
              </a:gdLst>
              <a:ahLst/>
              <a:cxnLst>
                <a:cxn ang="0">
                  <a:pos x="T0" y="T1"/>
                </a:cxn>
                <a:cxn ang="0">
                  <a:pos x="T2" y="T3"/>
                </a:cxn>
                <a:cxn ang="0">
                  <a:pos x="T4" y="T5"/>
                </a:cxn>
                <a:cxn ang="0">
                  <a:pos x="T6" y="T7"/>
                </a:cxn>
                <a:cxn ang="0">
                  <a:pos x="T8" y="T9"/>
                </a:cxn>
              </a:cxnLst>
              <a:rect l="0" t="0" r="r" b="b"/>
              <a:pathLst>
                <a:path w="4" h="22">
                  <a:moveTo>
                    <a:pt x="0" y="3"/>
                  </a:moveTo>
                  <a:cubicBezTo>
                    <a:pt x="0" y="19"/>
                    <a:pt x="0" y="19"/>
                    <a:pt x="0" y="19"/>
                  </a:cubicBezTo>
                  <a:cubicBezTo>
                    <a:pt x="0" y="22"/>
                    <a:pt x="4" y="22"/>
                    <a:pt x="4" y="19"/>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06" name="Freeform 11"/>
            <p:cNvSpPr/>
            <p:nvPr/>
          </p:nvSpPr>
          <p:spPr bwMode="auto">
            <a:xfrm>
              <a:off x="213" y="688"/>
              <a:ext cx="28" cy="80"/>
            </a:xfrm>
            <a:custGeom>
              <a:avLst/>
              <a:gdLst>
                <a:gd name="T0" fmla="*/ 5 w 8"/>
                <a:gd name="T1" fmla="*/ 3 h 27"/>
                <a:gd name="T2" fmla="*/ 1 w 8"/>
                <a:gd name="T3" fmla="*/ 4 h 27"/>
                <a:gd name="T4" fmla="*/ 3 w 8"/>
                <a:gd name="T5" fmla="*/ 24 h 27"/>
                <a:gd name="T6" fmla="*/ 7 w 8"/>
                <a:gd name="T7" fmla="*/ 23 h 27"/>
                <a:gd name="T8" fmla="*/ 5 w 8"/>
                <a:gd name="T9" fmla="*/ 3 h 27"/>
              </a:gdLst>
              <a:ahLst/>
              <a:cxnLst>
                <a:cxn ang="0">
                  <a:pos x="T0" y="T1"/>
                </a:cxn>
                <a:cxn ang="0">
                  <a:pos x="T2" y="T3"/>
                </a:cxn>
                <a:cxn ang="0">
                  <a:pos x="T4" y="T5"/>
                </a:cxn>
                <a:cxn ang="0">
                  <a:pos x="T6" y="T7"/>
                </a:cxn>
                <a:cxn ang="0">
                  <a:pos x="T8" y="T9"/>
                </a:cxn>
              </a:cxnLst>
              <a:rect l="0" t="0" r="r" b="b"/>
              <a:pathLst>
                <a:path w="8" h="27">
                  <a:moveTo>
                    <a:pt x="5" y="3"/>
                  </a:moveTo>
                  <a:cubicBezTo>
                    <a:pt x="5" y="0"/>
                    <a:pt x="0" y="1"/>
                    <a:pt x="1" y="4"/>
                  </a:cubicBezTo>
                  <a:cubicBezTo>
                    <a:pt x="2" y="11"/>
                    <a:pt x="1" y="18"/>
                    <a:pt x="3" y="24"/>
                  </a:cubicBezTo>
                  <a:cubicBezTo>
                    <a:pt x="3" y="27"/>
                    <a:pt x="8" y="26"/>
                    <a:pt x="7" y="23"/>
                  </a:cubicBezTo>
                  <a:cubicBezTo>
                    <a:pt x="6" y="16"/>
                    <a:pt x="6" y="10"/>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07" name="Freeform 12"/>
            <p:cNvSpPr/>
            <p:nvPr/>
          </p:nvSpPr>
          <p:spPr bwMode="auto">
            <a:xfrm>
              <a:off x="213" y="792"/>
              <a:ext cx="28" cy="74"/>
            </a:xfrm>
            <a:custGeom>
              <a:avLst/>
              <a:gdLst>
                <a:gd name="T0" fmla="*/ 3 w 8"/>
                <a:gd name="T1" fmla="*/ 3 h 25"/>
                <a:gd name="T2" fmla="*/ 1 w 8"/>
                <a:gd name="T3" fmla="*/ 21 h 25"/>
                <a:gd name="T4" fmla="*/ 5 w 8"/>
                <a:gd name="T5" fmla="*/ 22 h 25"/>
                <a:gd name="T6" fmla="*/ 7 w 8"/>
                <a:gd name="T7" fmla="*/ 4 h 25"/>
                <a:gd name="T8" fmla="*/ 3 w 8"/>
                <a:gd name="T9" fmla="*/ 3 h 25"/>
              </a:gdLst>
              <a:ahLst/>
              <a:cxnLst>
                <a:cxn ang="0">
                  <a:pos x="T0" y="T1"/>
                </a:cxn>
                <a:cxn ang="0">
                  <a:pos x="T2" y="T3"/>
                </a:cxn>
                <a:cxn ang="0">
                  <a:pos x="T4" y="T5"/>
                </a:cxn>
                <a:cxn ang="0">
                  <a:pos x="T6" y="T7"/>
                </a:cxn>
                <a:cxn ang="0">
                  <a:pos x="T8" y="T9"/>
                </a:cxn>
              </a:cxnLst>
              <a:rect l="0" t="0" r="r" b="b"/>
              <a:pathLst>
                <a:path w="8" h="25">
                  <a:moveTo>
                    <a:pt x="3" y="3"/>
                  </a:moveTo>
                  <a:cubicBezTo>
                    <a:pt x="2" y="9"/>
                    <a:pt x="2" y="15"/>
                    <a:pt x="1" y="21"/>
                  </a:cubicBezTo>
                  <a:cubicBezTo>
                    <a:pt x="0" y="24"/>
                    <a:pt x="4" y="25"/>
                    <a:pt x="5" y="22"/>
                  </a:cubicBezTo>
                  <a:cubicBezTo>
                    <a:pt x="6" y="16"/>
                    <a:pt x="6" y="10"/>
                    <a:pt x="7" y="4"/>
                  </a:cubicBezTo>
                  <a:cubicBezTo>
                    <a:pt x="8" y="1"/>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08" name="Freeform 13"/>
            <p:cNvSpPr/>
            <p:nvPr/>
          </p:nvSpPr>
          <p:spPr bwMode="auto">
            <a:xfrm>
              <a:off x="213" y="887"/>
              <a:ext cx="21" cy="74"/>
            </a:xfrm>
            <a:custGeom>
              <a:avLst/>
              <a:gdLst>
                <a:gd name="T0" fmla="*/ 2 w 6"/>
                <a:gd name="T1" fmla="*/ 3 h 25"/>
                <a:gd name="T2" fmla="*/ 0 w 6"/>
                <a:gd name="T3" fmla="*/ 22 h 25"/>
                <a:gd name="T4" fmla="*/ 5 w 6"/>
                <a:gd name="T5" fmla="*/ 22 h 25"/>
                <a:gd name="T6" fmla="*/ 6 w 6"/>
                <a:gd name="T7" fmla="*/ 3 h 25"/>
                <a:gd name="T8" fmla="*/ 2 w 6"/>
                <a:gd name="T9" fmla="*/ 3 h 25"/>
              </a:gdLst>
              <a:ahLst/>
              <a:cxnLst>
                <a:cxn ang="0">
                  <a:pos x="T0" y="T1"/>
                </a:cxn>
                <a:cxn ang="0">
                  <a:pos x="T2" y="T3"/>
                </a:cxn>
                <a:cxn ang="0">
                  <a:pos x="T4" y="T5"/>
                </a:cxn>
                <a:cxn ang="0">
                  <a:pos x="T6" y="T7"/>
                </a:cxn>
                <a:cxn ang="0">
                  <a:pos x="T8" y="T9"/>
                </a:cxn>
              </a:cxnLst>
              <a:rect l="0" t="0" r="r" b="b"/>
              <a:pathLst>
                <a:path w="6" h="25">
                  <a:moveTo>
                    <a:pt x="2" y="3"/>
                  </a:moveTo>
                  <a:cubicBezTo>
                    <a:pt x="1" y="9"/>
                    <a:pt x="1" y="16"/>
                    <a:pt x="0" y="22"/>
                  </a:cubicBezTo>
                  <a:cubicBezTo>
                    <a:pt x="0" y="25"/>
                    <a:pt x="5" y="25"/>
                    <a:pt x="5" y="22"/>
                  </a:cubicBezTo>
                  <a:cubicBezTo>
                    <a:pt x="5" y="16"/>
                    <a:pt x="6" y="9"/>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09" name="Freeform 14"/>
            <p:cNvSpPr/>
            <p:nvPr/>
          </p:nvSpPr>
          <p:spPr bwMode="auto">
            <a:xfrm>
              <a:off x="213" y="981"/>
              <a:ext cx="25" cy="75"/>
            </a:xfrm>
            <a:custGeom>
              <a:avLst/>
              <a:gdLst>
                <a:gd name="T0" fmla="*/ 3 w 7"/>
                <a:gd name="T1" fmla="*/ 3 h 25"/>
                <a:gd name="T2" fmla="*/ 2 w 7"/>
                <a:gd name="T3" fmla="*/ 13 h 25"/>
                <a:gd name="T4" fmla="*/ 2 w 7"/>
                <a:gd name="T5" fmla="*/ 18 h 25"/>
                <a:gd name="T6" fmla="*/ 2 w 7"/>
                <a:gd name="T7" fmla="*/ 20 h 25"/>
                <a:gd name="T8" fmla="*/ 2 w 7"/>
                <a:gd name="T9" fmla="*/ 20 h 25"/>
                <a:gd name="T10" fmla="*/ 5 w 7"/>
                <a:gd name="T11" fmla="*/ 24 h 25"/>
                <a:gd name="T12" fmla="*/ 7 w 7"/>
                <a:gd name="T13" fmla="*/ 16 h 25"/>
                <a:gd name="T14" fmla="*/ 7 w 7"/>
                <a:gd name="T15" fmla="*/ 3 h 25"/>
                <a:gd name="T16" fmla="*/ 3 w 7"/>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3" y="3"/>
                  </a:moveTo>
                  <a:cubicBezTo>
                    <a:pt x="3" y="6"/>
                    <a:pt x="3" y="9"/>
                    <a:pt x="2" y="13"/>
                  </a:cubicBezTo>
                  <a:cubicBezTo>
                    <a:pt x="2" y="14"/>
                    <a:pt x="2" y="16"/>
                    <a:pt x="2" y="18"/>
                  </a:cubicBezTo>
                  <a:cubicBezTo>
                    <a:pt x="2" y="19"/>
                    <a:pt x="2" y="19"/>
                    <a:pt x="2" y="20"/>
                  </a:cubicBezTo>
                  <a:cubicBezTo>
                    <a:pt x="2" y="20"/>
                    <a:pt x="2" y="20"/>
                    <a:pt x="2" y="20"/>
                  </a:cubicBezTo>
                  <a:cubicBezTo>
                    <a:pt x="0" y="22"/>
                    <a:pt x="3" y="25"/>
                    <a:pt x="5" y="24"/>
                  </a:cubicBezTo>
                  <a:cubicBezTo>
                    <a:pt x="7" y="23"/>
                    <a:pt x="7" y="18"/>
                    <a:pt x="7" y="16"/>
                  </a:cubicBezTo>
                  <a:cubicBezTo>
                    <a:pt x="7" y="12"/>
                    <a:pt x="7" y="7"/>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10" name="Freeform 15"/>
            <p:cNvSpPr/>
            <p:nvPr/>
          </p:nvSpPr>
          <p:spPr bwMode="auto">
            <a:xfrm>
              <a:off x="206" y="1079"/>
              <a:ext cx="28" cy="75"/>
            </a:xfrm>
            <a:custGeom>
              <a:avLst/>
              <a:gdLst>
                <a:gd name="T0" fmla="*/ 7 w 8"/>
                <a:gd name="T1" fmla="*/ 18 h 25"/>
                <a:gd name="T2" fmla="*/ 6 w 8"/>
                <a:gd name="T3" fmla="*/ 10 h 25"/>
                <a:gd name="T4" fmla="*/ 6 w 8"/>
                <a:gd name="T5" fmla="*/ 6 h 25"/>
                <a:gd name="T6" fmla="*/ 6 w 8"/>
                <a:gd name="T7" fmla="*/ 5 h 25"/>
                <a:gd name="T8" fmla="*/ 2 w 8"/>
                <a:gd name="T9" fmla="*/ 2 h 25"/>
                <a:gd name="T10" fmla="*/ 2 w 8"/>
                <a:gd name="T11" fmla="*/ 12 h 25"/>
                <a:gd name="T12" fmla="*/ 2 w 8"/>
                <a:gd name="T13" fmla="*/ 18 h 25"/>
                <a:gd name="T14" fmla="*/ 3 w 8"/>
                <a:gd name="T15" fmla="*/ 19 h 25"/>
                <a:gd name="T16" fmla="*/ 2 w 8"/>
                <a:gd name="T17" fmla="*/ 23 h 25"/>
                <a:gd name="T18" fmla="*/ 6 w 8"/>
                <a:gd name="T19" fmla="*/ 24 h 25"/>
                <a:gd name="T20" fmla="*/ 7 w 8"/>
                <a:gd name="T2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25">
                  <a:moveTo>
                    <a:pt x="7" y="18"/>
                  </a:moveTo>
                  <a:cubicBezTo>
                    <a:pt x="7" y="15"/>
                    <a:pt x="7" y="13"/>
                    <a:pt x="6" y="10"/>
                  </a:cubicBezTo>
                  <a:cubicBezTo>
                    <a:pt x="6" y="8"/>
                    <a:pt x="6" y="7"/>
                    <a:pt x="6" y="6"/>
                  </a:cubicBezTo>
                  <a:cubicBezTo>
                    <a:pt x="6" y="5"/>
                    <a:pt x="6" y="4"/>
                    <a:pt x="6" y="5"/>
                  </a:cubicBezTo>
                  <a:cubicBezTo>
                    <a:pt x="7" y="2"/>
                    <a:pt x="3" y="0"/>
                    <a:pt x="2" y="2"/>
                  </a:cubicBezTo>
                  <a:cubicBezTo>
                    <a:pt x="0" y="5"/>
                    <a:pt x="2" y="9"/>
                    <a:pt x="2" y="12"/>
                  </a:cubicBezTo>
                  <a:cubicBezTo>
                    <a:pt x="2" y="14"/>
                    <a:pt x="2" y="16"/>
                    <a:pt x="2" y="18"/>
                  </a:cubicBezTo>
                  <a:cubicBezTo>
                    <a:pt x="3" y="18"/>
                    <a:pt x="3" y="19"/>
                    <a:pt x="3" y="19"/>
                  </a:cubicBezTo>
                  <a:cubicBezTo>
                    <a:pt x="2" y="20"/>
                    <a:pt x="1" y="21"/>
                    <a:pt x="2" y="23"/>
                  </a:cubicBezTo>
                  <a:cubicBezTo>
                    <a:pt x="3" y="24"/>
                    <a:pt x="5" y="25"/>
                    <a:pt x="6" y="24"/>
                  </a:cubicBezTo>
                  <a:cubicBezTo>
                    <a:pt x="8" y="22"/>
                    <a:pt x="7" y="20"/>
                    <a:pt x="7" y="1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11" name="Freeform 16"/>
            <p:cNvSpPr/>
            <p:nvPr/>
          </p:nvSpPr>
          <p:spPr bwMode="auto">
            <a:xfrm>
              <a:off x="213" y="1189"/>
              <a:ext cx="28" cy="101"/>
            </a:xfrm>
            <a:custGeom>
              <a:avLst/>
              <a:gdLst>
                <a:gd name="T0" fmla="*/ 7 w 8"/>
                <a:gd name="T1" fmla="*/ 30 h 34"/>
                <a:gd name="T2" fmla="*/ 6 w 8"/>
                <a:gd name="T3" fmla="*/ 3 h 34"/>
                <a:gd name="T4" fmla="*/ 2 w 8"/>
                <a:gd name="T5" fmla="*/ 3 h 34"/>
                <a:gd name="T6" fmla="*/ 2 w 8"/>
                <a:gd name="T7" fmla="*/ 25 h 34"/>
                <a:gd name="T8" fmla="*/ 1 w 8"/>
                <a:gd name="T9" fmla="*/ 28 h 34"/>
                <a:gd name="T10" fmla="*/ 3 w 8"/>
                <a:gd name="T11" fmla="*/ 32 h 34"/>
                <a:gd name="T12" fmla="*/ 7 w 8"/>
                <a:gd name="T13" fmla="*/ 30 h 34"/>
              </a:gdLst>
              <a:ahLst/>
              <a:cxnLst>
                <a:cxn ang="0">
                  <a:pos x="T0" y="T1"/>
                </a:cxn>
                <a:cxn ang="0">
                  <a:pos x="T2" y="T3"/>
                </a:cxn>
                <a:cxn ang="0">
                  <a:pos x="T4" y="T5"/>
                </a:cxn>
                <a:cxn ang="0">
                  <a:pos x="T6" y="T7"/>
                </a:cxn>
                <a:cxn ang="0">
                  <a:pos x="T8" y="T9"/>
                </a:cxn>
                <a:cxn ang="0">
                  <a:pos x="T10" y="T11"/>
                </a:cxn>
                <a:cxn ang="0">
                  <a:pos x="T12" y="T13"/>
                </a:cxn>
              </a:cxnLst>
              <a:rect l="0" t="0" r="r" b="b"/>
              <a:pathLst>
                <a:path w="8" h="34">
                  <a:moveTo>
                    <a:pt x="7" y="30"/>
                  </a:moveTo>
                  <a:cubicBezTo>
                    <a:pt x="5" y="21"/>
                    <a:pt x="6" y="12"/>
                    <a:pt x="6" y="3"/>
                  </a:cubicBezTo>
                  <a:cubicBezTo>
                    <a:pt x="6" y="0"/>
                    <a:pt x="2" y="0"/>
                    <a:pt x="2" y="3"/>
                  </a:cubicBezTo>
                  <a:cubicBezTo>
                    <a:pt x="1" y="10"/>
                    <a:pt x="1" y="18"/>
                    <a:pt x="2" y="25"/>
                  </a:cubicBezTo>
                  <a:cubicBezTo>
                    <a:pt x="1" y="25"/>
                    <a:pt x="0" y="26"/>
                    <a:pt x="1" y="28"/>
                  </a:cubicBezTo>
                  <a:cubicBezTo>
                    <a:pt x="2" y="29"/>
                    <a:pt x="2" y="31"/>
                    <a:pt x="3" y="32"/>
                  </a:cubicBezTo>
                  <a:cubicBezTo>
                    <a:pt x="5" y="34"/>
                    <a:pt x="8" y="32"/>
                    <a:pt x="7" y="3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12" name="Freeform 17"/>
            <p:cNvSpPr/>
            <p:nvPr/>
          </p:nvSpPr>
          <p:spPr bwMode="auto">
            <a:xfrm>
              <a:off x="213" y="1323"/>
              <a:ext cx="21" cy="59"/>
            </a:xfrm>
            <a:custGeom>
              <a:avLst/>
              <a:gdLst>
                <a:gd name="T0" fmla="*/ 2 w 6"/>
                <a:gd name="T1" fmla="*/ 3 h 20"/>
                <a:gd name="T2" fmla="*/ 0 w 6"/>
                <a:gd name="T3" fmla="*/ 17 h 20"/>
                <a:gd name="T4" fmla="*/ 5 w 6"/>
                <a:gd name="T5" fmla="*/ 17 h 20"/>
                <a:gd name="T6" fmla="*/ 6 w 6"/>
                <a:gd name="T7" fmla="*/ 3 h 20"/>
                <a:gd name="T8" fmla="*/ 2 w 6"/>
                <a:gd name="T9" fmla="*/ 3 h 20"/>
              </a:gdLst>
              <a:ahLst/>
              <a:cxnLst>
                <a:cxn ang="0">
                  <a:pos x="T0" y="T1"/>
                </a:cxn>
                <a:cxn ang="0">
                  <a:pos x="T2" y="T3"/>
                </a:cxn>
                <a:cxn ang="0">
                  <a:pos x="T4" y="T5"/>
                </a:cxn>
                <a:cxn ang="0">
                  <a:pos x="T6" y="T7"/>
                </a:cxn>
                <a:cxn ang="0">
                  <a:pos x="T8" y="T9"/>
                </a:cxn>
              </a:cxnLst>
              <a:rect l="0" t="0" r="r" b="b"/>
              <a:pathLst>
                <a:path w="6" h="20">
                  <a:moveTo>
                    <a:pt x="2" y="3"/>
                  </a:moveTo>
                  <a:cubicBezTo>
                    <a:pt x="1" y="8"/>
                    <a:pt x="1" y="12"/>
                    <a:pt x="0" y="17"/>
                  </a:cubicBezTo>
                  <a:cubicBezTo>
                    <a:pt x="0" y="20"/>
                    <a:pt x="5" y="20"/>
                    <a:pt x="5" y="17"/>
                  </a:cubicBezTo>
                  <a:cubicBezTo>
                    <a:pt x="5" y="12"/>
                    <a:pt x="6" y="8"/>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13" name="Freeform 18"/>
            <p:cNvSpPr/>
            <p:nvPr/>
          </p:nvSpPr>
          <p:spPr bwMode="auto">
            <a:xfrm>
              <a:off x="210" y="1415"/>
              <a:ext cx="24" cy="83"/>
            </a:xfrm>
            <a:custGeom>
              <a:avLst/>
              <a:gdLst>
                <a:gd name="T0" fmla="*/ 5 w 7"/>
                <a:gd name="T1" fmla="*/ 3 h 28"/>
                <a:gd name="T2" fmla="*/ 0 w 7"/>
                <a:gd name="T3" fmla="*/ 3 h 28"/>
                <a:gd name="T4" fmla="*/ 3 w 7"/>
                <a:gd name="T5" fmla="*/ 25 h 28"/>
                <a:gd name="T6" fmla="*/ 7 w 7"/>
                <a:gd name="T7" fmla="*/ 25 h 28"/>
                <a:gd name="T8" fmla="*/ 5 w 7"/>
                <a:gd name="T9" fmla="*/ 3 h 28"/>
              </a:gdLst>
              <a:ahLst/>
              <a:cxnLst>
                <a:cxn ang="0">
                  <a:pos x="T0" y="T1"/>
                </a:cxn>
                <a:cxn ang="0">
                  <a:pos x="T2" y="T3"/>
                </a:cxn>
                <a:cxn ang="0">
                  <a:pos x="T4" y="T5"/>
                </a:cxn>
                <a:cxn ang="0">
                  <a:pos x="T6" y="T7"/>
                </a:cxn>
                <a:cxn ang="0">
                  <a:pos x="T8" y="T9"/>
                </a:cxn>
              </a:cxnLst>
              <a:rect l="0" t="0" r="r" b="b"/>
              <a:pathLst>
                <a:path w="7" h="28">
                  <a:moveTo>
                    <a:pt x="5" y="3"/>
                  </a:moveTo>
                  <a:cubicBezTo>
                    <a:pt x="5" y="0"/>
                    <a:pt x="0" y="0"/>
                    <a:pt x="0" y="3"/>
                  </a:cubicBezTo>
                  <a:cubicBezTo>
                    <a:pt x="1" y="11"/>
                    <a:pt x="2" y="18"/>
                    <a:pt x="3" y="25"/>
                  </a:cubicBezTo>
                  <a:cubicBezTo>
                    <a:pt x="3" y="28"/>
                    <a:pt x="7" y="28"/>
                    <a:pt x="7" y="25"/>
                  </a:cubicBezTo>
                  <a:cubicBezTo>
                    <a:pt x="6" y="18"/>
                    <a:pt x="6" y="11"/>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14" name="Freeform 19"/>
            <p:cNvSpPr/>
            <p:nvPr/>
          </p:nvSpPr>
          <p:spPr bwMode="auto">
            <a:xfrm>
              <a:off x="224" y="1530"/>
              <a:ext cx="21" cy="92"/>
            </a:xfrm>
            <a:custGeom>
              <a:avLst/>
              <a:gdLst>
                <a:gd name="T0" fmla="*/ 4 w 6"/>
                <a:gd name="T1" fmla="*/ 3 h 31"/>
                <a:gd name="T2" fmla="*/ 0 w 6"/>
                <a:gd name="T3" fmla="*/ 3 h 31"/>
                <a:gd name="T4" fmla="*/ 1 w 6"/>
                <a:gd name="T5" fmla="*/ 29 h 31"/>
                <a:gd name="T6" fmla="*/ 5 w 6"/>
                <a:gd name="T7" fmla="*/ 29 h 31"/>
                <a:gd name="T8" fmla="*/ 4 w 6"/>
                <a:gd name="T9" fmla="*/ 3 h 31"/>
              </a:gdLst>
              <a:ahLst/>
              <a:cxnLst>
                <a:cxn ang="0">
                  <a:pos x="T0" y="T1"/>
                </a:cxn>
                <a:cxn ang="0">
                  <a:pos x="T2" y="T3"/>
                </a:cxn>
                <a:cxn ang="0">
                  <a:pos x="T4" y="T5"/>
                </a:cxn>
                <a:cxn ang="0">
                  <a:pos x="T6" y="T7"/>
                </a:cxn>
                <a:cxn ang="0">
                  <a:pos x="T8" y="T9"/>
                </a:cxn>
              </a:cxnLst>
              <a:rect l="0" t="0" r="r" b="b"/>
              <a:pathLst>
                <a:path w="6" h="31">
                  <a:moveTo>
                    <a:pt x="4" y="3"/>
                  </a:moveTo>
                  <a:cubicBezTo>
                    <a:pt x="4" y="0"/>
                    <a:pt x="0" y="0"/>
                    <a:pt x="0" y="3"/>
                  </a:cubicBezTo>
                  <a:cubicBezTo>
                    <a:pt x="0" y="12"/>
                    <a:pt x="0" y="20"/>
                    <a:pt x="1" y="29"/>
                  </a:cubicBezTo>
                  <a:cubicBezTo>
                    <a:pt x="1" y="31"/>
                    <a:pt x="6" y="31"/>
                    <a:pt x="5" y="29"/>
                  </a:cubicBezTo>
                  <a:cubicBezTo>
                    <a:pt x="4" y="20"/>
                    <a:pt x="4" y="12"/>
                    <a:pt x="4"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15" name="Freeform 20"/>
            <p:cNvSpPr/>
            <p:nvPr/>
          </p:nvSpPr>
          <p:spPr bwMode="auto">
            <a:xfrm>
              <a:off x="220" y="1664"/>
              <a:ext cx="18" cy="80"/>
            </a:xfrm>
            <a:custGeom>
              <a:avLst/>
              <a:gdLst>
                <a:gd name="T0" fmla="*/ 4 w 5"/>
                <a:gd name="T1" fmla="*/ 24 h 27"/>
                <a:gd name="T2" fmla="*/ 4 w 5"/>
                <a:gd name="T3" fmla="*/ 24 h 27"/>
                <a:gd name="T4" fmla="*/ 5 w 5"/>
                <a:gd name="T5" fmla="*/ 3 h 27"/>
                <a:gd name="T6" fmla="*/ 1 w 5"/>
                <a:gd name="T7" fmla="*/ 3 h 27"/>
                <a:gd name="T8" fmla="*/ 0 w 5"/>
                <a:gd name="T9" fmla="*/ 14 h 27"/>
                <a:gd name="T10" fmla="*/ 0 w 5"/>
                <a:gd name="T11" fmla="*/ 20 h 27"/>
                <a:gd name="T12" fmla="*/ 0 w 5"/>
                <a:gd name="T13" fmla="*/ 23 h 27"/>
                <a:gd name="T14" fmla="*/ 0 w 5"/>
                <a:gd name="T15" fmla="*/ 24 h 27"/>
                <a:gd name="T16" fmla="*/ 0 w 5"/>
                <a:gd name="T17" fmla="*/ 24 h 27"/>
                <a:gd name="T18" fmla="*/ 4 w 5"/>
                <a:gd name="T19" fmla="*/ 24 h 27"/>
                <a:gd name="T20" fmla="*/ 4 w 5"/>
                <a:gd name="T21" fmla="*/ 24 h 27"/>
                <a:gd name="T22" fmla="*/ 4 w 5"/>
                <a:gd name="T23" fmla="*/ 24 h 27"/>
                <a:gd name="T24" fmla="*/ 4 w 5"/>
                <a:gd name="T2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7">
                  <a:moveTo>
                    <a:pt x="4" y="24"/>
                  </a:moveTo>
                  <a:cubicBezTo>
                    <a:pt x="4" y="24"/>
                    <a:pt x="4" y="24"/>
                    <a:pt x="4" y="24"/>
                  </a:cubicBezTo>
                  <a:cubicBezTo>
                    <a:pt x="5" y="17"/>
                    <a:pt x="5" y="9"/>
                    <a:pt x="5" y="3"/>
                  </a:cubicBezTo>
                  <a:cubicBezTo>
                    <a:pt x="5" y="0"/>
                    <a:pt x="1" y="0"/>
                    <a:pt x="1" y="3"/>
                  </a:cubicBezTo>
                  <a:cubicBezTo>
                    <a:pt x="1" y="6"/>
                    <a:pt x="0" y="10"/>
                    <a:pt x="0" y="14"/>
                  </a:cubicBezTo>
                  <a:cubicBezTo>
                    <a:pt x="0" y="16"/>
                    <a:pt x="0" y="18"/>
                    <a:pt x="0" y="20"/>
                  </a:cubicBezTo>
                  <a:cubicBezTo>
                    <a:pt x="0" y="21"/>
                    <a:pt x="0" y="23"/>
                    <a:pt x="0" y="23"/>
                  </a:cubicBezTo>
                  <a:cubicBezTo>
                    <a:pt x="0" y="23"/>
                    <a:pt x="0" y="23"/>
                    <a:pt x="0" y="24"/>
                  </a:cubicBezTo>
                  <a:cubicBezTo>
                    <a:pt x="0" y="24"/>
                    <a:pt x="0" y="24"/>
                    <a:pt x="0" y="24"/>
                  </a:cubicBezTo>
                  <a:cubicBezTo>
                    <a:pt x="0" y="26"/>
                    <a:pt x="4" y="27"/>
                    <a:pt x="4" y="24"/>
                  </a:cubicBezTo>
                  <a:cubicBezTo>
                    <a:pt x="4" y="24"/>
                    <a:pt x="4" y="24"/>
                    <a:pt x="4" y="24"/>
                  </a:cubicBezTo>
                  <a:cubicBezTo>
                    <a:pt x="4" y="24"/>
                    <a:pt x="4" y="24"/>
                    <a:pt x="4" y="24"/>
                  </a:cubicBezTo>
                  <a:cubicBezTo>
                    <a:pt x="4" y="24"/>
                    <a:pt x="4" y="24"/>
                    <a:pt x="4" y="2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16" name="Freeform 21"/>
            <p:cNvSpPr/>
            <p:nvPr/>
          </p:nvSpPr>
          <p:spPr bwMode="auto">
            <a:xfrm>
              <a:off x="206" y="1762"/>
              <a:ext cx="21" cy="101"/>
            </a:xfrm>
            <a:custGeom>
              <a:avLst/>
              <a:gdLst>
                <a:gd name="T0" fmla="*/ 1 w 6"/>
                <a:gd name="T1" fmla="*/ 3 h 34"/>
                <a:gd name="T2" fmla="*/ 1 w 6"/>
                <a:gd name="T3" fmla="*/ 23 h 34"/>
                <a:gd name="T4" fmla="*/ 0 w 6"/>
                <a:gd name="T5" fmla="*/ 25 h 34"/>
                <a:gd name="T6" fmla="*/ 1 w 6"/>
                <a:gd name="T7" fmla="*/ 31 h 34"/>
                <a:gd name="T8" fmla="*/ 6 w 6"/>
                <a:gd name="T9" fmla="*/ 31 h 34"/>
                <a:gd name="T10" fmla="*/ 6 w 6"/>
                <a:gd name="T11" fmla="*/ 3 h 34"/>
                <a:gd name="T12" fmla="*/ 1 w 6"/>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 h="34">
                  <a:moveTo>
                    <a:pt x="1" y="3"/>
                  </a:moveTo>
                  <a:cubicBezTo>
                    <a:pt x="1" y="23"/>
                    <a:pt x="1" y="23"/>
                    <a:pt x="1" y="23"/>
                  </a:cubicBezTo>
                  <a:cubicBezTo>
                    <a:pt x="1" y="24"/>
                    <a:pt x="0" y="24"/>
                    <a:pt x="0" y="25"/>
                  </a:cubicBezTo>
                  <a:cubicBezTo>
                    <a:pt x="1" y="27"/>
                    <a:pt x="1" y="29"/>
                    <a:pt x="1" y="31"/>
                  </a:cubicBezTo>
                  <a:cubicBezTo>
                    <a:pt x="2" y="34"/>
                    <a:pt x="6" y="34"/>
                    <a:pt x="6" y="31"/>
                  </a:cubicBezTo>
                  <a:cubicBezTo>
                    <a:pt x="6" y="3"/>
                    <a:pt x="6" y="3"/>
                    <a:pt x="6" y="3"/>
                  </a:cubicBezTo>
                  <a:cubicBezTo>
                    <a:pt x="6" y="0"/>
                    <a:pt x="1" y="0"/>
                    <a:pt x="1"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17" name="Freeform 22"/>
            <p:cNvSpPr/>
            <p:nvPr/>
          </p:nvSpPr>
          <p:spPr bwMode="auto">
            <a:xfrm>
              <a:off x="213" y="1893"/>
              <a:ext cx="25" cy="86"/>
            </a:xfrm>
            <a:custGeom>
              <a:avLst/>
              <a:gdLst>
                <a:gd name="T0" fmla="*/ 6 w 7"/>
                <a:gd name="T1" fmla="*/ 25 h 29"/>
                <a:gd name="T2" fmla="*/ 5 w 7"/>
                <a:gd name="T3" fmla="*/ 3 h 29"/>
                <a:gd name="T4" fmla="*/ 0 w 7"/>
                <a:gd name="T5" fmla="*/ 3 h 29"/>
                <a:gd name="T6" fmla="*/ 2 w 7"/>
                <a:gd name="T7" fmla="*/ 26 h 29"/>
                <a:gd name="T8" fmla="*/ 6 w 7"/>
                <a:gd name="T9" fmla="*/ 25 h 29"/>
              </a:gdLst>
              <a:ahLst/>
              <a:cxnLst>
                <a:cxn ang="0">
                  <a:pos x="T0" y="T1"/>
                </a:cxn>
                <a:cxn ang="0">
                  <a:pos x="T2" y="T3"/>
                </a:cxn>
                <a:cxn ang="0">
                  <a:pos x="T4" y="T5"/>
                </a:cxn>
                <a:cxn ang="0">
                  <a:pos x="T6" y="T7"/>
                </a:cxn>
                <a:cxn ang="0">
                  <a:pos x="T8" y="T9"/>
                </a:cxn>
              </a:cxnLst>
              <a:rect l="0" t="0" r="r" b="b"/>
              <a:pathLst>
                <a:path w="7" h="29">
                  <a:moveTo>
                    <a:pt x="6" y="25"/>
                  </a:moveTo>
                  <a:cubicBezTo>
                    <a:pt x="4" y="18"/>
                    <a:pt x="5" y="10"/>
                    <a:pt x="5" y="3"/>
                  </a:cubicBezTo>
                  <a:cubicBezTo>
                    <a:pt x="5" y="0"/>
                    <a:pt x="0" y="0"/>
                    <a:pt x="0" y="3"/>
                  </a:cubicBezTo>
                  <a:cubicBezTo>
                    <a:pt x="0" y="10"/>
                    <a:pt x="0" y="19"/>
                    <a:pt x="2" y="26"/>
                  </a:cubicBezTo>
                  <a:cubicBezTo>
                    <a:pt x="2" y="29"/>
                    <a:pt x="7" y="28"/>
                    <a:pt x="6" y="2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18" name="Freeform 23"/>
            <p:cNvSpPr/>
            <p:nvPr/>
          </p:nvSpPr>
          <p:spPr bwMode="auto">
            <a:xfrm>
              <a:off x="213" y="2008"/>
              <a:ext cx="18" cy="89"/>
            </a:xfrm>
            <a:custGeom>
              <a:avLst/>
              <a:gdLst>
                <a:gd name="T0" fmla="*/ 0 w 5"/>
                <a:gd name="T1" fmla="*/ 3 h 30"/>
                <a:gd name="T2" fmla="*/ 0 w 5"/>
                <a:gd name="T3" fmla="*/ 27 h 30"/>
                <a:gd name="T4" fmla="*/ 5 w 5"/>
                <a:gd name="T5" fmla="*/ 27 h 30"/>
                <a:gd name="T6" fmla="*/ 5 w 5"/>
                <a:gd name="T7" fmla="*/ 3 h 30"/>
                <a:gd name="T8" fmla="*/ 0 w 5"/>
                <a:gd name="T9" fmla="*/ 3 h 30"/>
              </a:gdLst>
              <a:ahLst/>
              <a:cxnLst>
                <a:cxn ang="0">
                  <a:pos x="T0" y="T1"/>
                </a:cxn>
                <a:cxn ang="0">
                  <a:pos x="T2" y="T3"/>
                </a:cxn>
                <a:cxn ang="0">
                  <a:pos x="T4" y="T5"/>
                </a:cxn>
                <a:cxn ang="0">
                  <a:pos x="T6" y="T7"/>
                </a:cxn>
                <a:cxn ang="0">
                  <a:pos x="T8" y="T9"/>
                </a:cxn>
              </a:cxnLst>
              <a:rect l="0" t="0" r="r" b="b"/>
              <a:pathLst>
                <a:path w="5" h="30">
                  <a:moveTo>
                    <a:pt x="0" y="3"/>
                  </a:moveTo>
                  <a:cubicBezTo>
                    <a:pt x="0" y="27"/>
                    <a:pt x="0" y="27"/>
                    <a:pt x="0" y="27"/>
                  </a:cubicBezTo>
                  <a:cubicBezTo>
                    <a:pt x="0" y="30"/>
                    <a:pt x="5" y="30"/>
                    <a:pt x="5" y="27"/>
                  </a:cubicBezTo>
                  <a:cubicBezTo>
                    <a:pt x="5" y="3"/>
                    <a:pt x="5" y="3"/>
                    <a:pt x="5" y="3"/>
                  </a:cubicBezTo>
                  <a:cubicBezTo>
                    <a:pt x="5"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19" name="Freeform 24"/>
            <p:cNvSpPr/>
            <p:nvPr/>
          </p:nvSpPr>
          <p:spPr bwMode="auto">
            <a:xfrm>
              <a:off x="217" y="2127"/>
              <a:ext cx="24" cy="89"/>
            </a:xfrm>
            <a:custGeom>
              <a:avLst/>
              <a:gdLst>
                <a:gd name="T0" fmla="*/ 6 w 7"/>
                <a:gd name="T1" fmla="*/ 26 h 30"/>
                <a:gd name="T2" fmla="*/ 5 w 7"/>
                <a:gd name="T3" fmla="*/ 3 h 30"/>
                <a:gd name="T4" fmla="*/ 1 w 7"/>
                <a:gd name="T5" fmla="*/ 3 h 30"/>
                <a:gd name="T6" fmla="*/ 2 w 7"/>
                <a:gd name="T7" fmla="*/ 27 h 30"/>
                <a:gd name="T8" fmla="*/ 6 w 7"/>
                <a:gd name="T9" fmla="*/ 26 h 30"/>
              </a:gdLst>
              <a:ahLst/>
              <a:cxnLst>
                <a:cxn ang="0">
                  <a:pos x="T0" y="T1"/>
                </a:cxn>
                <a:cxn ang="0">
                  <a:pos x="T2" y="T3"/>
                </a:cxn>
                <a:cxn ang="0">
                  <a:pos x="T4" y="T5"/>
                </a:cxn>
                <a:cxn ang="0">
                  <a:pos x="T6" y="T7"/>
                </a:cxn>
                <a:cxn ang="0">
                  <a:pos x="T8" y="T9"/>
                </a:cxn>
              </a:cxnLst>
              <a:rect l="0" t="0" r="r" b="b"/>
              <a:pathLst>
                <a:path w="7" h="30">
                  <a:moveTo>
                    <a:pt x="6" y="26"/>
                  </a:moveTo>
                  <a:cubicBezTo>
                    <a:pt x="4" y="19"/>
                    <a:pt x="5" y="10"/>
                    <a:pt x="5" y="3"/>
                  </a:cubicBezTo>
                  <a:cubicBezTo>
                    <a:pt x="5" y="0"/>
                    <a:pt x="1" y="0"/>
                    <a:pt x="1" y="3"/>
                  </a:cubicBezTo>
                  <a:cubicBezTo>
                    <a:pt x="1" y="11"/>
                    <a:pt x="0" y="20"/>
                    <a:pt x="2" y="27"/>
                  </a:cubicBezTo>
                  <a:cubicBezTo>
                    <a:pt x="2" y="30"/>
                    <a:pt x="7" y="29"/>
                    <a:pt x="6" y="2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20" name="Freeform 25"/>
            <p:cNvSpPr/>
            <p:nvPr/>
          </p:nvSpPr>
          <p:spPr bwMode="auto">
            <a:xfrm>
              <a:off x="224" y="2246"/>
              <a:ext cx="14" cy="109"/>
            </a:xfrm>
            <a:custGeom>
              <a:avLst/>
              <a:gdLst>
                <a:gd name="T0" fmla="*/ 0 w 4"/>
                <a:gd name="T1" fmla="*/ 3 h 37"/>
                <a:gd name="T2" fmla="*/ 0 w 4"/>
                <a:gd name="T3" fmla="*/ 34 h 37"/>
                <a:gd name="T4" fmla="*/ 4 w 4"/>
                <a:gd name="T5" fmla="*/ 34 h 37"/>
                <a:gd name="T6" fmla="*/ 4 w 4"/>
                <a:gd name="T7" fmla="*/ 3 h 37"/>
                <a:gd name="T8" fmla="*/ 0 w 4"/>
                <a:gd name="T9" fmla="*/ 3 h 37"/>
              </a:gdLst>
              <a:ahLst/>
              <a:cxnLst>
                <a:cxn ang="0">
                  <a:pos x="T0" y="T1"/>
                </a:cxn>
                <a:cxn ang="0">
                  <a:pos x="T2" y="T3"/>
                </a:cxn>
                <a:cxn ang="0">
                  <a:pos x="T4" y="T5"/>
                </a:cxn>
                <a:cxn ang="0">
                  <a:pos x="T6" y="T7"/>
                </a:cxn>
                <a:cxn ang="0">
                  <a:pos x="T8" y="T9"/>
                </a:cxn>
              </a:cxnLst>
              <a:rect l="0" t="0" r="r" b="b"/>
              <a:pathLst>
                <a:path w="4" h="37">
                  <a:moveTo>
                    <a:pt x="0" y="3"/>
                  </a:moveTo>
                  <a:cubicBezTo>
                    <a:pt x="0" y="34"/>
                    <a:pt x="0" y="34"/>
                    <a:pt x="0" y="34"/>
                  </a:cubicBezTo>
                  <a:cubicBezTo>
                    <a:pt x="0" y="37"/>
                    <a:pt x="4" y="37"/>
                    <a:pt x="4" y="34"/>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21" name="Freeform 26"/>
            <p:cNvSpPr/>
            <p:nvPr/>
          </p:nvSpPr>
          <p:spPr bwMode="auto">
            <a:xfrm>
              <a:off x="210" y="2370"/>
              <a:ext cx="28" cy="107"/>
            </a:xfrm>
            <a:custGeom>
              <a:avLst/>
              <a:gdLst>
                <a:gd name="T0" fmla="*/ 7 w 8"/>
                <a:gd name="T1" fmla="*/ 3 h 36"/>
                <a:gd name="T2" fmla="*/ 3 w 8"/>
                <a:gd name="T3" fmla="*/ 3 h 36"/>
                <a:gd name="T4" fmla="*/ 0 w 8"/>
                <a:gd name="T5" fmla="*/ 32 h 36"/>
                <a:gd name="T6" fmla="*/ 5 w 8"/>
                <a:gd name="T7" fmla="*/ 33 h 36"/>
                <a:gd name="T8" fmla="*/ 7 w 8"/>
                <a:gd name="T9" fmla="*/ 3 h 36"/>
              </a:gdLst>
              <a:ahLst/>
              <a:cxnLst>
                <a:cxn ang="0">
                  <a:pos x="T0" y="T1"/>
                </a:cxn>
                <a:cxn ang="0">
                  <a:pos x="T2" y="T3"/>
                </a:cxn>
                <a:cxn ang="0">
                  <a:pos x="T4" y="T5"/>
                </a:cxn>
                <a:cxn ang="0">
                  <a:pos x="T6" y="T7"/>
                </a:cxn>
                <a:cxn ang="0">
                  <a:pos x="T8" y="T9"/>
                </a:cxn>
              </a:cxnLst>
              <a:rect l="0" t="0" r="r" b="b"/>
              <a:pathLst>
                <a:path w="8" h="36">
                  <a:moveTo>
                    <a:pt x="7" y="3"/>
                  </a:moveTo>
                  <a:cubicBezTo>
                    <a:pt x="7" y="0"/>
                    <a:pt x="3" y="0"/>
                    <a:pt x="3" y="3"/>
                  </a:cubicBezTo>
                  <a:cubicBezTo>
                    <a:pt x="3" y="12"/>
                    <a:pt x="4" y="23"/>
                    <a:pt x="0" y="32"/>
                  </a:cubicBezTo>
                  <a:cubicBezTo>
                    <a:pt x="0" y="35"/>
                    <a:pt x="4" y="36"/>
                    <a:pt x="5" y="33"/>
                  </a:cubicBezTo>
                  <a:cubicBezTo>
                    <a:pt x="8" y="24"/>
                    <a:pt x="7" y="12"/>
                    <a:pt x="7"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22" name="Freeform 27"/>
            <p:cNvSpPr/>
            <p:nvPr/>
          </p:nvSpPr>
          <p:spPr bwMode="auto">
            <a:xfrm>
              <a:off x="213" y="2492"/>
              <a:ext cx="28" cy="83"/>
            </a:xfrm>
            <a:custGeom>
              <a:avLst/>
              <a:gdLst>
                <a:gd name="T0" fmla="*/ 5 w 8"/>
                <a:gd name="T1" fmla="*/ 23 h 28"/>
                <a:gd name="T2" fmla="*/ 5 w 8"/>
                <a:gd name="T3" fmla="*/ 3 h 28"/>
                <a:gd name="T4" fmla="*/ 0 w 8"/>
                <a:gd name="T5" fmla="*/ 3 h 28"/>
                <a:gd name="T6" fmla="*/ 0 w 8"/>
                <a:gd name="T7" fmla="*/ 19 h 28"/>
                <a:gd name="T8" fmla="*/ 4 w 8"/>
                <a:gd name="T9" fmla="*/ 27 h 28"/>
                <a:gd name="T10" fmla="*/ 5 w 8"/>
                <a:gd name="T11" fmla="*/ 23 h 28"/>
              </a:gdLst>
              <a:ahLst/>
              <a:cxnLst>
                <a:cxn ang="0">
                  <a:pos x="T0" y="T1"/>
                </a:cxn>
                <a:cxn ang="0">
                  <a:pos x="T2" y="T3"/>
                </a:cxn>
                <a:cxn ang="0">
                  <a:pos x="T4" y="T5"/>
                </a:cxn>
                <a:cxn ang="0">
                  <a:pos x="T6" y="T7"/>
                </a:cxn>
                <a:cxn ang="0">
                  <a:pos x="T8" y="T9"/>
                </a:cxn>
                <a:cxn ang="0">
                  <a:pos x="T10" y="T11"/>
                </a:cxn>
              </a:cxnLst>
              <a:rect l="0" t="0" r="r" b="b"/>
              <a:pathLst>
                <a:path w="8" h="28">
                  <a:moveTo>
                    <a:pt x="5" y="23"/>
                  </a:moveTo>
                  <a:cubicBezTo>
                    <a:pt x="4" y="23"/>
                    <a:pt x="5" y="5"/>
                    <a:pt x="5" y="3"/>
                  </a:cubicBezTo>
                  <a:cubicBezTo>
                    <a:pt x="5" y="0"/>
                    <a:pt x="0" y="0"/>
                    <a:pt x="0" y="3"/>
                  </a:cubicBezTo>
                  <a:cubicBezTo>
                    <a:pt x="0" y="8"/>
                    <a:pt x="0" y="14"/>
                    <a:pt x="0" y="19"/>
                  </a:cubicBezTo>
                  <a:cubicBezTo>
                    <a:pt x="1" y="22"/>
                    <a:pt x="1" y="27"/>
                    <a:pt x="4" y="27"/>
                  </a:cubicBezTo>
                  <a:cubicBezTo>
                    <a:pt x="7" y="28"/>
                    <a:pt x="8" y="23"/>
                    <a:pt x="5" y="2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23" name="Freeform 28"/>
            <p:cNvSpPr/>
            <p:nvPr/>
          </p:nvSpPr>
          <p:spPr bwMode="auto">
            <a:xfrm>
              <a:off x="213" y="2614"/>
              <a:ext cx="28" cy="89"/>
            </a:xfrm>
            <a:custGeom>
              <a:avLst/>
              <a:gdLst>
                <a:gd name="T0" fmla="*/ 3 w 8"/>
                <a:gd name="T1" fmla="*/ 2 h 30"/>
                <a:gd name="T2" fmla="*/ 2 w 8"/>
                <a:gd name="T3" fmla="*/ 27 h 30"/>
                <a:gd name="T4" fmla="*/ 6 w 8"/>
                <a:gd name="T5" fmla="*/ 27 h 30"/>
                <a:gd name="T6" fmla="*/ 7 w 8"/>
                <a:gd name="T7" fmla="*/ 4 h 30"/>
                <a:gd name="T8" fmla="*/ 3 w 8"/>
                <a:gd name="T9" fmla="*/ 2 h 30"/>
              </a:gdLst>
              <a:ahLst/>
              <a:cxnLst>
                <a:cxn ang="0">
                  <a:pos x="T0" y="T1"/>
                </a:cxn>
                <a:cxn ang="0">
                  <a:pos x="T2" y="T3"/>
                </a:cxn>
                <a:cxn ang="0">
                  <a:pos x="T4" y="T5"/>
                </a:cxn>
                <a:cxn ang="0">
                  <a:pos x="T6" y="T7"/>
                </a:cxn>
                <a:cxn ang="0">
                  <a:pos x="T8" y="T9"/>
                </a:cxn>
              </a:cxnLst>
              <a:rect l="0" t="0" r="r" b="b"/>
              <a:pathLst>
                <a:path w="8" h="30">
                  <a:moveTo>
                    <a:pt x="3" y="2"/>
                  </a:moveTo>
                  <a:cubicBezTo>
                    <a:pt x="0" y="10"/>
                    <a:pt x="1" y="19"/>
                    <a:pt x="2" y="27"/>
                  </a:cubicBezTo>
                  <a:cubicBezTo>
                    <a:pt x="2" y="30"/>
                    <a:pt x="6" y="30"/>
                    <a:pt x="6" y="27"/>
                  </a:cubicBezTo>
                  <a:cubicBezTo>
                    <a:pt x="6" y="20"/>
                    <a:pt x="4" y="11"/>
                    <a:pt x="7" y="4"/>
                  </a:cubicBezTo>
                  <a:cubicBezTo>
                    <a:pt x="8" y="1"/>
                    <a:pt x="4" y="0"/>
                    <a:pt x="3"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24" name="Freeform 29"/>
            <p:cNvSpPr/>
            <p:nvPr/>
          </p:nvSpPr>
          <p:spPr bwMode="auto">
            <a:xfrm>
              <a:off x="217" y="2735"/>
              <a:ext cx="21" cy="107"/>
            </a:xfrm>
            <a:custGeom>
              <a:avLst/>
              <a:gdLst>
                <a:gd name="T0" fmla="*/ 6 w 6"/>
                <a:gd name="T1" fmla="*/ 3 h 36"/>
                <a:gd name="T2" fmla="*/ 2 w 6"/>
                <a:gd name="T3" fmla="*/ 3 h 36"/>
                <a:gd name="T4" fmla="*/ 1 w 6"/>
                <a:gd name="T5" fmla="*/ 33 h 36"/>
                <a:gd name="T6" fmla="*/ 5 w 6"/>
                <a:gd name="T7" fmla="*/ 33 h 36"/>
                <a:gd name="T8" fmla="*/ 6 w 6"/>
                <a:gd name="T9" fmla="*/ 3 h 36"/>
              </a:gdLst>
              <a:ahLst/>
              <a:cxnLst>
                <a:cxn ang="0">
                  <a:pos x="T0" y="T1"/>
                </a:cxn>
                <a:cxn ang="0">
                  <a:pos x="T2" y="T3"/>
                </a:cxn>
                <a:cxn ang="0">
                  <a:pos x="T4" y="T5"/>
                </a:cxn>
                <a:cxn ang="0">
                  <a:pos x="T6" y="T7"/>
                </a:cxn>
                <a:cxn ang="0">
                  <a:pos x="T8" y="T9"/>
                </a:cxn>
              </a:cxnLst>
              <a:rect l="0" t="0" r="r" b="b"/>
              <a:pathLst>
                <a:path w="6" h="36">
                  <a:moveTo>
                    <a:pt x="6" y="3"/>
                  </a:moveTo>
                  <a:cubicBezTo>
                    <a:pt x="6" y="0"/>
                    <a:pt x="2" y="0"/>
                    <a:pt x="2" y="3"/>
                  </a:cubicBezTo>
                  <a:cubicBezTo>
                    <a:pt x="1" y="13"/>
                    <a:pt x="0" y="23"/>
                    <a:pt x="1" y="33"/>
                  </a:cubicBezTo>
                  <a:cubicBezTo>
                    <a:pt x="1" y="36"/>
                    <a:pt x="5" y="36"/>
                    <a:pt x="5" y="33"/>
                  </a:cubicBezTo>
                  <a:cubicBezTo>
                    <a:pt x="4" y="23"/>
                    <a:pt x="6" y="13"/>
                    <a:pt x="6"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25" name="Freeform 30"/>
            <p:cNvSpPr/>
            <p:nvPr/>
          </p:nvSpPr>
          <p:spPr bwMode="auto">
            <a:xfrm>
              <a:off x="210" y="2860"/>
              <a:ext cx="28" cy="104"/>
            </a:xfrm>
            <a:custGeom>
              <a:avLst/>
              <a:gdLst>
                <a:gd name="T0" fmla="*/ 8 w 8"/>
                <a:gd name="T1" fmla="*/ 3 h 35"/>
                <a:gd name="T2" fmla="*/ 4 w 8"/>
                <a:gd name="T3" fmla="*/ 3 h 35"/>
                <a:gd name="T4" fmla="*/ 3 w 8"/>
                <a:gd name="T5" fmla="*/ 32 h 35"/>
                <a:gd name="T6" fmla="*/ 7 w 8"/>
                <a:gd name="T7" fmla="*/ 31 h 35"/>
                <a:gd name="T8" fmla="*/ 8 w 8"/>
                <a:gd name="T9" fmla="*/ 3 h 35"/>
              </a:gdLst>
              <a:ahLst/>
              <a:cxnLst>
                <a:cxn ang="0">
                  <a:pos x="T0" y="T1"/>
                </a:cxn>
                <a:cxn ang="0">
                  <a:pos x="T2" y="T3"/>
                </a:cxn>
                <a:cxn ang="0">
                  <a:pos x="T4" y="T5"/>
                </a:cxn>
                <a:cxn ang="0">
                  <a:pos x="T6" y="T7"/>
                </a:cxn>
                <a:cxn ang="0">
                  <a:pos x="T8" y="T9"/>
                </a:cxn>
              </a:cxnLst>
              <a:rect l="0" t="0" r="r" b="b"/>
              <a:pathLst>
                <a:path w="8" h="35">
                  <a:moveTo>
                    <a:pt x="8" y="3"/>
                  </a:moveTo>
                  <a:cubicBezTo>
                    <a:pt x="8" y="0"/>
                    <a:pt x="4" y="0"/>
                    <a:pt x="4" y="3"/>
                  </a:cubicBezTo>
                  <a:cubicBezTo>
                    <a:pt x="3" y="13"/>
                    <a:pt x="0" y="23"/>
                    <a:pt x="3" y="32"/>
                  </a:cubicBezTo>
                  <a:cubicBezTo>
                    <a:pt x="3" y="35"/>
                    <a:pt x="8" y="34"/>
                    <a:pt x="7" y="31"/>
                  </a:cubicBezTo>
                  <a:cubicBezTo>
                    <a:pt x="5" y="22"/>
                    <a:pt x="8" y="12"/>
                    <a:pt x="8"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26" name="Freeform 31"/>
            <p:cNvSpPr/>
            <p:nvPr/>
          </p:nvSpPr>
          <p:spPr bwMode="auto">
            <a:xfrm>
              <a:off x="206" y="3014"/>
              <a:ext cx="25" cy="98"/>
            </a:xfrm>
            <a:custGeom>
              <a:avLst/>
              <a:gdLst>
                <a:gd name="T0" fmla="*/ 6 w 7"/>
                <a:gd name="T1" fmla="*/ 24 h 33"/>
                <a:gd name="T2" fmla="*/ 5 w 7"/>
                <a:gd name="T3" fmla="*/ 3 h 33"/>
                <a:gd name="T4" fmla="*/ 0 w 7"/>
                <a:gd name="T5" fmla="*/ 3 h 33"/>
                <a:gd name="T6" fmla="*/ 1 w 7"/>
                <a:gd name="T7" fmla="*/ 30 h 33"/>
                <a:gd name="T8" fmla="*/ 6 w 7"/>
                <a:gd name="T9" fmla="*/ 32 h 33"/>
                <a:gd name="T10" fmla="*/ 7 w 7"/>
                <a:gd name="T11" fmla="*/ 26 h 33"/>
                <a:gd name="T12" fmla="*/ 6 w 7"/>
                <a:gd name="T13" fmla="*/ 24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6" y="24"/>
                  </a:moveTo>
                  <a:cubicBezTo>
                    <a:pt x="6" y="17"/>
                    <a:pt x="6" y="10"/>
                    <a:pt x="5" y="3"/>
                  </a:cubicBezTo>
                  <a:cubicBezTo>
                    <a:pt x="5" y="0"/>
                    <a:pt x="0" y="0"/>
                    <a:pt x="0" y="3"/>
                  </a:cubicBezTo>
                  <a:cubicBezTo>
                    <a:pt x="1" y="12"/>
                    <a:pt x="1" y="21"/>
                    <a:pt x="1" y="30"/>
                  </a:cubicBezTo>
                  <a:cubicBezTo>
                    <a:pt x="1" y="33"/>
                    <a:pt x="4" y="33"/>
                    <a:pt x="6" y="32"/>
                  </a:cubicBezTo>
                  <a:cubicBezTo>
                    <a:pt x="7" y="30"/>
                    <a:pt x="7" y="28"/>
                    <a:pt x="7" y="26"/>
                  </a:cubicBezTo>
                  <a:cubicBezTo>
                    <a:pt x="7" y="25"/>
                    <a:pt x="7" y="25"/>
                    <a:pt x="6" y="2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27" name="Freeform 32"/>
            <p:cNvSpPr/>
            <p:nvPr/>
          </p:nvSpPr>
          <p:spPr bwMode="auto">
            <a:xfrm>
              <a:off x="210" y="3166"/>
              <a:ext cx="24" cy="92"/>
            </a:xfrm>
            <a:custGeom>
              <a:avLst/>
              <a:gdLst>
                <a:gd name="T0" fmla="*/ 3 w 7"/>
                <a:gd name="T1" fmla="*/ 3 h 31"/>
                <a:gd name="T2" fmla="*/ 2 w 7"/>
                <a:gd name="T3" fmla="*/ 17 h 31"/>
                <a:gd name="T4" fmla="*/ 1 w 7"/>
                <a:gd name="T5" fmla="*/ 24 h 31"/>
                <a:gd name="T6" fmla="*/ 1 w 7"/>
                <a:gd name="T7" fmla="*/ 27 h 31"/>
                <a:gd name="T8" fmla="*/ 0 w 7"/>
                <a:gd name="T9" fmla="*/ 28 h 31"/>
                <a:gd name="T10" fmla="*/ 1 w 7"/>
                <a:gd name="T11" fmla="*/ 29 h 31"/>
                <a:gd name="T12" fmla="*/ 4 w 7"/>
                <a:gd name="T13" fmla="*/ 30 h 31"/>
                <a:gd name="T14" fmla="*/ 6 w 7"/>
                <a:gd name="T15" fmla="*/ 20 h 31"/>
                <a:gd name="T16" fmla="*/ 7 w 7"/>
                <a:gd name="T17" fmla="*/ 3 h 31"/>
                <a:gd name="T18" fmla="*/ 3 w 7"/>
                <a:gd name="T19"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1">
                  <a:moveTo>
                    <a:pt x="3" y="3"/>
                  </a:moveTo>
                  <a:cubicBezTo>
                    <a:pt x="2" y="7"/>
                    <a:pt x="2" y="12"/>
                    <a:pt x="2" y="17"/>
                  </a:cubicBezTo>
                  <a:cubicBezTo>
                    <a:pt x="1" y="19"/>
                    <a:pt x="1" y="22"/>
                    <a:pt x="1" y="24"/>
                  </a:cubicBezTo>
                  <a:cubicBezTo>
                    <a:pt x="1" y="25"/>
                    <a:pt x="0" y="27"/>
                    <a:pt x="1" y="27"/>
                  </a:cubicBezTo>
                  <a:cubicBezTo>
                    <a:pt x="0" y="27"/>
                    <a:pt x="0" y="28"/>
                    <a:pt x="0" y="28"/>
                  </a:cubicBezTo>
                  <a:cubicBezTo>
                    <a:pt x="0" y="28"/>
                    <a:pt x="0" y="29"/>
                    <a:pt x="1" y="29"/>
                  </a:cubicBezTo>
                  <a:cubicBezTo>
                    <a:pt x="1" y="30"/>
                    <a:pt x="3" y="31"/>
                    <a:pt x="4" y="30"/>
                  </a:cubicBezTo>
                  <a:cubicBezTo>
                    <a:pt x="6" y="28"/>
                    <a:pt x="6" y="23"/>
                    <a:pt x="6" y="20"/>
                  </a:cubicBezTo>
                  <a:cubicBezTo>
                    <a:pt x="6" y="14"/>
                    <a:pt x="7" y="9"/>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28" name="Freeform 33"/>
            <p:cNvSpPr/>
            <p:nvPr/>
          </p:nvSpPr>
          <p:spPr bwMode="auto">
            <a:xfrm>
              <a:off x="213" y="3290"/>
              <a:ext cx="28" cy="101"/>
            </a:xfrm>
            <a:custGeom>
              <a:avLst/>
              <a:gdLst>
                <a:gd name="T0" fmla="*/ 7 w 8"/>
                <a:gd name="T1" fmla="*/ 25 h 34"/>
                <a:gd name="T2" fmla="*/ 5 w 8"/>
                <a:gd name="T3" fmla="*/ 3 h 34"/>
                <a:gd name="T4" fmla="*/ 0 w 8"/>
                <a:gd name="T5" fmla="*/ 3 h 34"/>
                <a:gd name="T6" fmla="*/ 2 w 8"/>
                <a:gd name="T7" fmla="*/ 17 h 34"/>
                <a:gd name="T8" fmla="*/ 3 w 8"/>
                <a:gd name="T9" fmla="*/ 25 h 34"/>
                <a:gd name="T10" fmla="*/ 3 w 8"/>
                <a:gd name="T11" fmla="*/ 29 h 34"/>
                <a:gd name="T12" fmla="*/ 3 w 8"/>
                <a:gd name="T13" fmla="*/ 29 h 34"/>
                <a:gd name="T14" fmla="*/ 3 w 8"/>
                <a:gd name="T15" fmla="*/ 31 h 34"/>
                <a:gd name="T16" fmla="*/ 7 w 8"/>
                <a:gd name="T17" fmla="*/ 32 h 34"/>
                <a:gd name="T18" fmla="*/ 7 w 8"/>
                <a:gd name="T19"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7" y="25"/>
                  </a:moveTo>
                  <a:cubicBezTo>
                    <a:pt x="7" y="18"/>
                    <a:pt x="5" y="10"/>
                    <a:pt x="5" y="3"/>
                  </a:cubicBezTo>
                  <a:cubicBezTo>
                    <a:pt x="5" y="0"/>
                    <a:pt x="0" y="0"/>
                    <a:pt x="0" y="3"/>
                  </a:cubicBezTo>
                  <a:cubicBezTo>
                    <a:pt x="1" y="8"/>
                    <a:pt x="1" y="12"/>
                    <a:pt x="2" y="17"/>
                  </a:cubicBezTo>
                  <a:cubicBezTo>
                    <a:pt x="2" y="20"/>
                    <a:pt x="3" y="23"/>
                    <a:pt x="3" y="25"/>
                  </a:cubicBezTo>
                  <a:cubicBezTo>
                    <a:pt x="3" y="27"/>
                    <a:pt x="3" y="28"/>
                    <a:pt x="3" y="29"/>
                  </a:cubicBezTo>
                  <a:cubicBezTo>
                    <a:pt x="3" y="29"/>
                    <a:pt x="3" y="29"/>
                    <a:pt x="3" y="29"/>
                  </a:cubicBezTo>
                  <a:cubicBezTo>
                    <a:pt x="3" y="30"/>
                    <a:pt x="2" y="31"/>
                    <a:pt x="3" y="31"/>
                  </a:cubicBezTo>
                  <a:cubicBezTo>
                    <a:pt x="4" y="33"/>
                    <a:pt x="6" y="34"/>
                    <a:pt x="7" y="32"/>
                  </a:cubicBezTo>
                  <a:cubicBezTo>
                    <a:pt x="8" y="30"/>
                    <a:pt x="8" y="28"/>
                    <a:pt x="7" y="2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29" name="Freeform 34"/>
            <p:cNvSpPr/>
            <p:nvPr/>
          </p:nvSpPr>
          <p:spPr bwMode="auto">
            <a:xfrm>
              <a:off x="217" y="3427"/>
              <a:ext cx="28" cy="110"/>
            </a:xfrm>
            <a:custGeom>
              <a:avLst/>
              <a:gdLst>
                <a:gd name="T0" fmla="*/ 6 w 8"/>
                <a:gd name="T1" fmla="*/ 30 h 37"/>
                <a:gd name="T2" fmla="*/ 6 w 8"/>
                <a:gd name="T3" fmla="*/ 29 h 37"/>
                <a:gd name="T4" fmla="*/ 6 w 8"/>
                <a:gd name="T5" fmla="*/ 20 h 37"/>
                <a:gd name="T6" fmla="*/ 7 w 8"/>
                <a:gd name="T7" fmla="*/ 4 h 37"/>
                <a:gd name="T8" fmla="*/ 3 w 8"/>
                <a:gd name="T9" fmla="*/ 3 h 37"/>
                <a:gd name="T10" fmla="*/ 1 w 8"/>
                <a:gd name="T11" fmla="*/ 20 h 37"/>
                <a:gd name="T12" fmla="*/ 3 w 8"/>
                <a:gd name="T13" fmla="*/ 35 h 37"/>
                <a:gd name="T14" fmla="*/ 7 w 8"/>
                <a:gd name="T15" fmla="*/ 33 h 37"/>
                <a:gd name="T16" fmla="*/ 6 w 8"/>
                <a:gd name="T17"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7">
                  <a:moveTo>
                    <a:pt x="6" y="30"/>
                  </a:moveTo>
                  <a:cubicBezTo>
                    <a:pt x="6" y="30"/>
                    <a:pt x="6" y="29"/>
                    <a:pt x="6" y="29"/>
                  </a:cubicBezTo>
                  <a:cubicBezTo>
                    <a:pt x="5" y="26"/>
                    <a:pt x="6" y="22"/>
                    <a:pt x="6" y="20"/>
                  </a:cubicBezTo>
                  <a:cubicBezTo>
                    <a:pt x="6" y="15"/>
                    <a:pt x="6" y="9"/>
                    <a:pt x="7" y="4"/>
                  </a:cubicBezTo>
                  <a:cubicBezTo>
                    <a:pt x="8" y="1"/>
                    <a:pt x="3" y="0"/>
                    <a:pt x="3" y="3"/>
                  </a:cubicBezTo>
                  <a:cubicBezTo>
                    <a:pt x="2" y="8"/>
                    <a:pt x="1" y="14"/>
                    <a:pt x="1" y="20"/>
                  </a:cubicBezTo>
                  <a:cubicBezTo>
                    <a:pt x="1" y="24"/>
                    <a:pt x="0" y="32"/>
                    <a:pt x="3" y="35"/>
                  </a:cubicBezTo>
                  <a:cubicBezTo>
                    <a:pt x="5" y="37"/>
                    <a:pt x="8" y="35"/>
                    <a:pt x="7" y="33"/>
                  </a:cubicBezTo>
                  <a:cubicBezTo>
                    <a:pt x="7" y="32"/>
                    <a:pt x="6" y="31"/>
                    <a:pt x="6" y="3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30" name="Freeform 35"/>
            <p:cNvSpPr/>
            <p:nvPr/>
          </p:nvSpPr>
          <p:spPr bwMode="auto">
            <a:xfrm>
              <a:off x="217" y="3590"/>
              <a:ext cx="24" cy="92"/>
            </a:xfrm>
            <a:custGeom>
              <a:avLst/>
              <a:gdLst>
                <a:gd name="T0" fmla="*/ 6 w 7"/>
                <a:gd name="T1" fmla="*/ 27 h 31"/>
                <a:gd name="T2" fmla="*/ 5 w 7"/>
                <a:gd name="T3" fmla="*/ 3 h 31"/>
                <a:gd name="T4" fmla="*/ 1 w 7"/>
                <a:gd name="T5" fmla="*/ 3 h 31"/>
                <a:gd name="T6" fmla="*/ 2 w 7"/>
                <a:gd name="T7" fmla="*/ 28 h 31"/>
                <a:gd name="T8" fmla="*/ 6 w 7"/>
                <a:gd name="T9" fmla="*/ 27 h 31"/>
              </a:gdLst>
              <a:ahLst/>
              <a:cxnLst>
                <a:cxn ang="0">
                  <a:pos x="T0" y="T1"/>
                </a:cxn>
                <a:cxn ang="0">
                  <a:pos x="T2" y="T3"/>
                </a:cxn>
                <a:cxn ang="0">
                  <a:pos x="T4" y="T5"/>
                </a:cxn>
                <a:cxn ang="0">
                  <a:pos x="T6" y="T7"/>
                </a:cxn>
                <a:cxn ang="0">
                  <a:pos x="T8" y="T9"/>
                </a:cxn>
              </a:cxnLst>
              <a:rect l="0" t="0" r="r" b="b"/>
              <a:pathLst>
                <a:path w="7" h="31">
                  <a:moveTo>
                    <a:pt x="6" y="27"/>
                  </a:moveTo>
                  <a:cubicBezTo>
                    <a:pt x="4" y="19"/>
                    <a:pt x="5" y="11"/>
                    <a:pt x="5" y="3"/>
                  </a:cubicBezTo>
                  <a:cubicBezTo>
                    <a:pt x="5" y="0"/>
                    <a:pt x="1" y="0"/>
                    <a:pt x="1" y="3"/>
                  </a:cubicBezTo>
                  <a:cubicBezTo>
                    <a:pt x="1" y="11"/>
                    <a:pt x="0" y="20"/>
                    <a:pt x="2" y="28"/>
                  </a:cubicBezTo>
                  <a:cubicBezTo>
                    <a:pt x="2" y="31"/>
                    <a:pt x="7" y="30"/>
                    <a:pt x="6" y="2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31" name="Freeform 36"/>
            <p:cNvSpPr/>
            <p:nvPr/>
          </p:nvSpPr>
          <p:spPr bwMode="auto">
            <a:xfrm>
              <a:off x="217" y="3721"/>
              <a:ext cx="24" cy="95"/>
            </a:xfrm>
            <a:custGeom>
              <a:avLst/>
              <a:gdLst>
                <a:gd name="T0" fmla="*/ 2 w 7"/>
                <a:gd name="T1" fmla="*/ 3 h 32"/>
                <a:gd name="T2" fmla="*/ 1 w 7"/>
                <a:gd name="T3" fmla="*/ 29 h 32"/>
                <a:gd name="T4" fmla="*/ 5 w 7"/>
                <a:gd name="T5" fmla="*/ 29 h 32"/>
                <a:gd name="T6" fmla="*/ 6 w 7"/>
                <a:gd name="T7" fmla="*/ 3 h 32"/>
                <a:gd name="T8" fmla="*/ 2 w 7"/>
                <a:gd name="T9" fmla="*/ 3 h 32"/>
              </a:gdLst>
              <a:ahLst/>
              <a:cxnLst>
                <a:cxn ang="0">
                  <a:pos x="T0" y="T1"/>
                </a:cxn>
                <a:cxn ang="0">
                  <a:pos x="T2" y="T3"/>
                </a:cxn>
                <a:cxn ang="0">
                  <a:pos x="T4" y="T5"/>
                </a:cxn>
                <a:cxn ang="0">
                  <a:pos x="T6" y="T7"/>
                </a:cxn>
                <a:cxn ang="0">
                  <a:pos x="T8" y="T9"/>
                </a:cxn>
              </a:cxnLst>
              <a:rect l="0" t="0" r="r" b="b"/>
              <a:pathLst>
                <a:path w="7" h="32">
                  <a:moveTo>
                    <a:pt x="2" y="3"/>
                  </a:moveTo>
                  <a:cubicBezTo>
                    <a:pt x="0" y="12"/>
                    <a:pt x="1" y="20"/>
                    <a:pt x="1" y="29"/>
                  </a:cubicBezTo>
                  <a:cubicBezTo>
                    <a:pt x="1" y="32"/>
                    <a:pt x="5" y="32"/>
                    <a:pt x="5" y="29"/>
                  </a:cubicBezTo>
                  <a:cubicBezTo>
                    <a:pt x="5" y="20"/>
                    <a:pt x="5" y="12"/>
                    <a:pt x="6" y="3"/>
                  </a:cubicBezTo>
                  <a:cubicBezTo>
                    <a:pt x="7"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32" name="Freeform 37"/>
            <p:cNvSpPr/>
            <p:nvPr/>
          </p:nvSpPr>
          <p:spPr bwMode="auto">
            <a:xfrm>
              <a:off x="210" y="3842"/>
              <a:ext cx="28" cy="95"/>
            </a:xfrm>
            <a:custGeom>
              <a:avLst/>
              <a:gdLst>
                <a:gd name="T0" fmla="*/ 7 w 8"/>
                <a:gd name="T1" fmla="*/ 28 h 32"/>
                <a:gd name="T2" fmla="*/ 6 w 8"/>
                <a:gd name="T3" fmla="*/ 3 h 32"/>
                <a:gd name="T4" fmla="*/ 1 w 8"/>
                <a:gd name="T5" fmla="*/ 3 h 32"/>
                <a:gd name="T6" fmla="*/ 3 w 8"/>
                <a:gd name="T7" fmla="*/ 29 h 32"/>
                <a:gd name="T8" fmla="*/ 7 w 8"/>
                <a:gd name="T9" fmla="*/ 28 h 32"/>
              </a:gdLst>
              <a:ahLst/>
              <a:cxnLst>
                <a:cxn ang="0">
                  <a:pos x="T0" y="T1"/>
                </a:cxn>
                <a:cxn ang="0">
                  <a:pos x="T2" y="T3"/>
                </a:cxn>
                <a:cxn ang="0">
                  <a:pos x="T4" y="T5"/>
                </a:cxn>
                <a:cxn ang="0">
                  <a:pos x="T6" y="T7"/>
                </a:cxn>
                <a:cxn ang="0">
                  <a:pos x="T8" y="T9"/>
                </a:cxn>
              </a:cxnLst>
              <a:rect l="0" t="0" r="r" b="b"/>
              <a:pathLst>
                <a:path w="8" h="32">
                  <a:moveTo>
                    <a:pt x="7" y="28"/>
                  </a:moveTo>
                  <a:cubicBezTo>
                    <a:pt x="5" y="21"/>
                    <a:pt x="6" y="11"/>
                    <a:pt x="6" y="3"/>
                  </a:cubicBezTo>
                  <a:cubicBezTo>
                    <a:pt x="6" y="0"/>
                    <a:pt x="1" y="0"/>
                    <a:pt x="1" y="3"/>
                  </a:cubicBezTo>
                  <a:cubicBezTo>
                    <a:pt x="1" y="12"/>
                    <a:pt x="0" y="21"/>
                    <a:pt x="3" y="29"/>
                  </a:cubicBezTo>
                  <a:cubicBezTo>
                    <a:pt x="3" y="32"/>
                    <a:pt x="8" y="31"/>
                    <a:pt x="7"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33" name="Freeform 38"/>
            <p:cNvSpPr/>
            <p:nvPr/>
          </p:nvSpPr>
          <p:spPr bwMode="auto">
            <a:xfrm>
              <a:off x="217" y="3967"/>
              <a:ext cx="24" cy="56"/>
            </a:xfrm>
            <a:custGeom>
              <a:avLst/>
              <a:gdLst>
                <a:gd name="T0" fmla="*/ 6 w 7"/>
                <a:gd name="T1" fmla="*/ 15 h 19"/>
                <a:gd name="T2" fmla="*/ 5 w 7"/>
                <a:gd name="T3" fmla="*/ 3 h 19"/>
                <a:gd name="T4" fmla="*/ 1 w 7"/>
                <a:gd name="T5" fmla="*/ 3 h 19"/>
                <a:gd name="T6" fmla="*/ 2 w 7"/>
                <a:gd name="T7" fmla="*/ 16 h 19"/>
                <a:gd name="T8" fmla="*/ 6 w 7"/>
                <a:gd name="T9" fmla="*/ 15 h 19"/>
              </a:gdLst>
              <a:ahLst/>
              <a:cxnLst>
                <a:cxn ang="0">
                  <a:pos x="T0" y="T1"/>
                </a:cxn>
                <a:cxn ang="0">
                  <a:pos x="T2" y="T3"/>
                </a:cxn>
                <a:cxn ang="0">
                  <a:pos x="T4" y="T5"/>
                </a:cxn>
                <a:cxn ang="0">
                  <a:pos x="T6" y="T7"/>
                </a:cxn>
                <a:cxn ang="0">
                  <a:pos x="T8" y="T9"/>
                </a:cxn>
              </a:cxnLst>
              <a:rect l="0" t="0" r="r" b="b"/>
              <a:pathLst>
                <a:path w="7" h="19">
                  <a:moveTo>
                    <a:pt x="6" y="15"/>
                  </a:moveTo>
                  <a:cubicBezTo>
                    <a:pt x="5" y="11"/>
                    <a:pt x="5" y="7"/>
                    <a:pt x="5" y="3"/>
                  </a:cubicBezTo>
                  <a:cubicBezTo>
                    <a:pt x="5" y="0"/>
                    <a:pt x="1" y="0"/>
                    <a:pt x="1" y="3"/>
                  </a:cubicBezTo>
                  <a:cubicBezTo>
                    <a:pt x="1" y="7"/>
                    <a:pt x="0" y="12"/>
                    <a:pt x="2" y="16"/>
                  </a:cubicBezTo>
                  <a:cubicBezTo>
                    <a:pt x="2" y="19"/>
                    <a:pt x="7" y="17"/>
                    <a:pt x="6" y="1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34" name="Freeform 39"/>
            <p:cNvSpPr/>
            <p:nvPr/>
          </p:nvSpPr>
          <p:spPr bwMode="auto">
            <a:xfrm>
              <a:off x="213" y="4050"/>
              <a:ext cx="28" cy="62"/>
            </a:xfrm>
            <a:custGeom>
              <a:avLst/>
              <a:gdLst>
                <a:gd name="T0" fmla="*/ 7 w 8"/>
                <a:gd name="T1" fmla="*/ 17 h 21"/>
                <a:gd name="T2" fmla="*/ 6 w 8"/>
                <a:gd name="T3" fmla="*/ 4 h 21"/>
                <a:gd name="T4" fmla="*/ 2 w 8"/>
                <a:gd name="T5" fmla="*/ 2 h 21"/>
                <a:gd name="T6" fmla="*/ 3 w 8"/>
                <a:gd name="T7" fmla="*/ 18 h 21"/>
                <a:gd name="T8" fmla="*/ 7 w 8"/>
                <a:gd name="T9" fmla="*/ 17 h 21"/>
              </a:gdLst>
              <a:ahLst/>
              <a:cxnLst>
                <a:cxn ang="0">
                  <a:pos x="T0" y="T1"/>
                </a:cxn>
                <a:cxn ang="0">
                  <a:pos x="T2" y="T3"/>
                </a:cxn>
                <a:cxn ang="0">
                  <a:pos x="T4" y="T5"/>
                </a:cxn>
                <a:cxn ang="0">
                  <a:pos x="T6" y="T7"/>
                </a:cxn>
                <a:cxn ang="0">
                  <a:pos x="T8" y="T9"/>
                </a:cxn>
              </a:cxnLst>
              <a:rect l="0" t="0" r="r" b="b"/>
              <a:pathLst>
                <a:path w="8" h="21">
                  <a:moveTo>
                    <a:pt x="7" y="17"/>
                  </a:moveTo>
                  <a:cubicBezTo>
                    <a:pt x="6" y="13"/>
                    <a:pt x="5" y="8"/>
                    <a:pt x="6" y="4"/>
                  </a:cubicBezTo>
                  <a:cubicBezTo>
                    <a:pt x="7" y="1"/>
                    <a:pt x="2" y="0"/>
                    <a:pt x="2" y="2"/>
                  </a:cubicBezTo>
                  <a:cubicBezTo>
                    <a:pt x="0" y="7"/>
                    <a:pt x="1" y="13"/>
                    <a:pt x="3" y="18"/>
                  </a:cubicBezTo>
                  <a:cubicBezTo>
                    <a:pt x="3" y="21"/>
                    <a:pt x="8" y="20"/>
                    <a:pt x="7" y="1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35" name="Freeform 40"/>
            <p:cNvSpPr/>
            <p:nvPr/>
          </p:nvSpPr>
          <p:spPr bwMode="auto">
            <a:xfrm>
              <a:off x="259" y="4100"/>
              <a:ext cx="92" cy="30"/>
            </a:xfrm>
            <a:custGeom>
              <a:avLst/>
              <a:gdLst>
                <a:gd name="T0" fmla="*/ 23 w 26"/>
                <a:gd name="T1" fmla="*/ 5 h 10"/>
                <a:gd name="T2" fmla="*/ 14 w 26"/>
                <a:gd name="T3" fmla="*/ 4 h 10"/>
                <a:gd name="T4" fmla="*/ 5 w 26"/>
                <a:gd name="T5" fmla="*/ 3 h 10"/>
                <a:gd name="T6" fmla="*/ 1 w 26"/>
                <a:gd name="T7" fmla="*/ 5 h 10"/>
                <a:gd name="T8" fmla="*/ 8 w 26"/>
                <a:gd name="T9" fmla="*/ 8 h 10"/>
                <a:gd name="T10" fmla="*/ 22 w 26"/>
                <a:gd name="T11" fmla="*/ 9 h 10"/>
                <a:gd name="T12" fmla="*/ 23 w 26"/>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26" h="10">
                  <a:moveTo>
                    <a:pt x="23" y="5"/>
                  </a:moveTo>
                  <a:cubicBezTo>
                    <a:pt x="20" y="4"/>
                    <a:pt x="17" y="4"/>
                    <a:pt x="14" y="4"/>
                  </a:cubicBezTo>
                  <a:cubicBezTo>
                    <a:pt x="12" y="4"/>
                    <a:pt x="6" y="5"/>
                    <a:pt x="5" y="3"/>
                  </a:cubicBezTo>
                  <a:cubicBezTo>
                    <a:pt x="4" y="0"/>
                    <a:pt x="0" y="2"/>
                    <a:pt x="1" y="5"/>
                  </a:cubicBezTo>
                  <a:cubicBezTo>
                    <a:pt x="3" y="8"/>
                    <a:pt x="6" y="8"/>
                    <a:pt x="8" y="8"/>
                  </a:cubicBezTo>
                  <a:cubicBezTo>
                    <a:pt x="13" y="9"/>
                    <a:pt x="17" y="9"/>
                    <a:pt x="22" y="9"/>
                  </a:cubicBezTo>
                  <a:cubicBezTo>
                    <a:pt x="25" y="10"/>
                    <a:pt x="26" y="5"/>
                    <a:pt x="2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36" name="Freeform 41"/>
            <p:cNvSpPr/>
            <p:nvPr/>
          </p:nvSpPr>
          <p:spPr bwMode="auto">
            <a:xfrm>
              <a:off x="397" y="4112"/>
              <a:ext cx="84" cy="21"/>
            </a:xfrm>
            <a:custGeom>
              <a:avLst/>
              <a:gdLst>
                <a:gd name="T0" fmla="*/ 21 w 24"/>
                <a:gd name="T1" fmla="*/ 0 h 7"/>
                <a:gd name="T2" fmla="*/ 3 w 24"/>
                <a:gd name="T3" fmla="*/ 2 h 7"/>
                <a:gd name="T4" fmla="*/ 4 w 24"/>
                <a:gd name="T5" fmla="*/ 6 h 7"/>
                <a:gd name="T6" fmla="*/ 21 w 24"/>
                <a:gd name="T7" fmla="*/ 4 h 7"/>
                <a:gd name="T8" fmla="*/ 21 w 24"/>
                <a:gd name="T9" fmla="*/ 0 h 7"/>
              </a:gdLst>
              <a:ahLst/>
              <a:cxnLst>
                <a:cxn ang="0">
                  <a:pos x="T0" y="T1"/>
                </a:cxn>
                <a:cxn ang="0">
                  <a:pos x="T2" y="T3"/>
                </a:cxn>
                <a:cxn ang="0">
                  <a:pos x="T4" y="T5"/>
                </a:cxn>
                <a:cxn ang="0">
                  <a:pos x="T6" y="T7"/>
                </a:cxn>
                <a:cxn ang="0">
                  <a:pos x="T8" y="T9"/>
                </a:cxn>
              </a:cxnLst>
              <a:rect l="0" t="0" r="r" b="b"/>
              <a:pathLst>
                <a:path w="24" h="7">
                  <a:moveTo>
                    <a:pt x="21" y="0"/>
                  </a:moveTo>
                  <a:cubicBezTo>
                    <a:pt x="15" y="0"/>
                    <a:pt x="9" y="0"/>
                    <a:pt x="3" y="2"/>
                  </a:cubicBezTo>
                  <a:cubicBezTo>
                    <a:pt x="0" y="3"/>
                    <a:pt x="1" y="7"/>
                    <a:pt x="4" y="6"/>
                  </a:cubicBezTo>
                  <a:cubicBezTo>
                    <a:pt x="10" y="4"/>
                    <a:pt x="16" y="4"/>
                    <a:pt x="21" y="4"/>
                  </a:cubicBezTo>
                  <a:cubicBezTo>
                    <a:pt x="24" y="4"/>
                    <a:pt x="24" y="0"/>
                    <a:pt x="21"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37" name="Freeform 42"/>
            <p:cNvSpPr/>
            <p:nvPr/>
          </p:nvSpPr>
          <p:spPr bwMode="auto">
            <a:xfrm>
              <a:off x="520" y="4100"/>
              <a:ext cx="99" cy="24"/>
            </a:xfrm>
            <a:custGeom>
              <a:avLst/>
              <a:gdLst>
                <a:gd name="T0" fmla="*/ 24 w 28"/>
                <a:gd name="T1" fmla="*/ 1 h 8"/>
                <a:gd name="T2" fmla="*/ 4 w 28"/>
                <a:gd name="T3" fmla="*/ 2 h 8"/>
                <a:gd name="T4" fmla="*/ 3 w 28"/>
                <a:gd name="T5" fmla="*/ 6 h 8"/>
                <a:gd name="T6" fmla="*/ 25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3"/>
                    <a:pt x="10" y="3"/>
                    <a:pt x="4" y="2"/>
                  </a:cubicBezTo>
                  <a:cubicBezTo>
                    <a:pt x="1" y="1"/>
                    <a:pt x="0" y="6"/>
                    <a:pt x="3" y="6"/>
                  </a:cubicBezTo>
                  <a:cubicBezTo>
                    <a:pt x="10" y="7"/>
                    <a:pt x="18" y="8"/>
                    <a:pt x="25" y="5"/>
                  </a:cubicBezTo>
                  <a:cubicBezTo>
                    <a:pt x="28" y="4"/>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38" name="Freeform 43"/>
            <p:cNvSpPr/>
            <p:nvPr/>
          </p:nvSpPr>
          <p:spPr bwMode="auto">
            <a:xfrm>
              <a:off x="654" y="4106"/>
              <a:ext cx="81" cy="24"/>
            </a:xfrm>
            <a:custGeom>
              <a:avLst/>
              <a:gdLst>
                <a:gd name="T0" fmla="*/ 20 w 23"/>
                <a:gd name="T1" fmla="*/ 0 h 8"/>
                <a:gd name="T2" fmla="*/ 3 w 23"/>
                <a:gd name="T3" fmla="*/ 3 h 8"/>
                <a:gd name="T4" fmla="*/ 5 w 23"/>
                <a:gd name="T5" fmla="*/ 7 h 8"/>
                <a:gd name="T6" fmla="*/ 20 w 23"/>
                <a:gd name="T7" fmla="*/ 4 h 8"/>
                <a:gd name="T8" fmla="*/ 20 w 23"/>
                <a:gd name="T9" fmla="*/ 0 h 8"/>
              </a:gdLst>
              <a:ahLst/>
              <a:cxnLst>
                <a:cxn ang="0">
                  <a:pos x="T0" y="T1"/>
                </a:cxn>
                <a:cxn ang="0">
                  <a:pos x="T2" y="T3"/>
                </a:cxn>
                <a:cxn ang="0">
                  <a:pos x="T4" y="T5"/>
                </a:cxn>
                <a:cxn ang="0">
                  <a:pos x="T6" y="T7"/>
                </a:cxn>
                <a:cxn ang="0">
                  <a:pos x="T8" y="T9"/>
                </a:cxn>
              </a:cxnLst>
              <a:rect l="0" t="0" r="r" b="b"/>
              <a:pathLst>
                <a:path w="23" h="8">
                  <a:moveTo>
                    <a:pt x="20" y="0"/>
                  </a:moveTo>
                  <a:cubicBezTo>
                    <a:pt x="14" y="0"/>
                    <a:pt x="8" y="1"/>
                    <a:pt x="3" y="3"/>
                  </a:cubicBezTo>
                  <a:cubicBezTo>
                    <a:pt x="0" y="4"/>
                    <a:pt x="3" y="8"/>
                    <a:pt x="5" y="7"/>
                  </a:cubicBezTo>
                  <a:cubicBezTo>
                    <a:pt x="10" y="5"/>
                    <a:pt x="15"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39" name="Freeform 44"/>
            <p:cNvSpPr/>
            <p:nvPr/>
          </p:nvSpPr>
          <p:spPr bwMode="auto">
            <a:xfrm>
              <a:off x="774" y="4106"/>
              <a:ext cx="88" cy="27"/>
            </a:xfrm>
            <a:custGeom>
              <a:avLst/>
              <a:gdLst>
                <a:gd name="T0" fmla="*/ 21 w 25"/>
                <a:gd name="T1" fmla="*/ 2 h 9"/>
                <a:gd name="T2" fmla="*/ 4 w 25"/>
                <a:gd name="T3" fmla="*/ 1 h 9"/>
                <a:gd name="T4" fmla="*/ 2 w 25"/>
                <a:gd name="T5" fmla="*/ 5 h 9"/>
                <a:gd name="T6" fmla="*/ 23 w 25"/>
                <a:gd name="T7" fmla="*/ 6 h 9"/>
                <a:gd name="T8" fmla="*/ 21 w 25"/>
                <a:gd name="T9" fmla="*/ 2 h 9"/>
              </a:gdLst>
              <a:ahLst/>
              <a:cxnLst>
                <a:cxn ang="0">
                  <a:pos x="T0" y="T1"/>
                </a:cxn>
                <a:cxn ang="0">
                  <a:pos x="T2" y="T3"/>
                </a:cxn>
                <a:cxn ang="0">
                  <a:pos x="T4" y="T5"/>
                </a:cxn>
                <a:cxn ang="0">
                  <a:pos x="T6" y="T7"/>
                </a:cxn>
                <a:cxn ang="0">
                  <a:pos x="T8" y="T9"/>
                </a:cxn>
              </a:cxnLst>
              <a:rect l="0" t="0" r="r" b="b"/>
              <a:pathLst>
                <a:path w="25" h="9">
                  <a:moveTo>
                    <a:pt x="21" y="2"/>
                  </a:moveTo>
                  <a:cubicBezTo>
                    <a:pt x="15" y="4"/>
                    <a:pt x="9" y="3"/>
                    <a:pt x="4" y="1"/>
                  </a:cubicBezTo>
                  <a:cubicBezTo>
                    <a:pt x="1" y="0"/>
                    <a:pt x="0" y="4"/>
                    <a:pt x="2" y="5"/>
                  </a:cubicBezTo>
                  <a:cubicBezTo>
                    <a:pt x="9" y="7"/>
                    <a:pt x="16" y="9"/>
                    <a:pt x="23" y="6"/>
                  </a:cubicBezTo>
                  <a:cubicBezTo>
                    <a:pt x="25" y="5"/>
                    <a:pt x="24" y="1"/>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40" name="Freeform 45"/>
            <p:cNvSpPr/>
            <p:nvPr/>
          </p:nvSpPr>
          <p:spPr bwMode="auto">
            <a:xfrm>
              <a:off x="898" y="4109"/>
              <a:ext cx="95" cy="27"/>
            </a:xfrm>
            <a:custGeom>
              <a:avLst/>
              <a:gdLst>
                <a:gd name="T0" fmla="*/ 24 w 27"/>
                <a:gd name="T1" fmla="*/ 2 h 9"/>
                <a:gd name="T2" fmla="*/ 3 w 27"/>
                <a:gd name="T3" fmla="*/ 3 h 9"/>
                <a:gd name="T4" fmla="*/ 5 w 27"/>
                <a:gd name="T5" fmla="*/ 7 h 9"/>
                <a:gd name="T6" fmla="*/ 23 w 27"/>
                <a:gd name="T7" fmla="*/ 6 h 9"/>
                <a:gd name="T8" fmla="*/ 24 w 27"/>
                <a:gd name="T9" fmla="*/ 2 h 9"/>
              </a:gdLst>
              <a:ahLst/>
              <a:cxnLst>
                <a:cxn ang="0">
                  <a:pos x="T0" y="T1"/>
                </a:cxn>
                <a:cxn ang="0">
                  <a:pos x="T2" y="T3"/>
                </a:cxn>
                <a:cxn ang="0">
                  <a:pos x="T4" y="T5"/>
                </a:cxn>
                <a:cxn ang="0">
                  <a:pos x="T6" y="T7"/>
                </a:cxn>
                <a:cxn ang="0">
                  <a:pos x="T8" y="T9"/>
                </a:cxn>
              </a:cxnLst>
              <a:rect l="0" t="0" r="r" b="b"/>
              <a:pathLst>
                <a:path w="27" h="9">
                  <a:moveTo>
                    <a:pt x="24" y="2"/>
                  </a:moveTo>
                  <a:cubicBezTo>
                    <a:pt x="17" y="1"/>
                    <a:pt x="9" y="0"/>
                    <a:pt x="3" y="3"/>
                  </a:cubicBezTo>
                  <a:cubicBezTo>
                    <a:pt x="0" y="5"/>
                    <a:pt x="2" y="9"/>
                    <a:pt x="5" y="7"/>
                  </a:cubicBezTo>
                  <a:cubicBezTo>
                    <a:pt x="10" y="4"/>
                    <a:pt x="17" y="5"/>
                    <a:pt x="23" y="6"/>
                  </a:cubicBezTo>
                  <a:cubicBezTo>
                    <a:pt x="26" y="7"/>
                    <a:pt x="27" y="2"/>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41" name="Freeform 46"/>
            <p:cNvSpPr/>
            <p:nvPr/>
          </p:nvSpPr>
          <p:spPr bwMode="auto">
            <a:xfrm>
              <a:off x="1035" y="4100"/>
              <a:ext cx="95" cy="33"/>
            </a:xfrm>
            <a:custGeom>
              <a:avLst/>
              <a:gdLst>
                <a:gd name="T0" fmla="*/ 21 w 27"/>
                <a:gd name="T1" fmla="*/ 2 h 11"/>
                <a:gd name="T2" fmla="*/ 4 w 27"/>
                <a:gd name="T3" fmla="*/ 3 h 11"/>
                <a:gd name="T4" fmla="*/ 3 w 27"/>
                <a:gd name="T5" fmla="*/ 7 h 11"/>
                <a:gd name="T6" fmla="*/ 24 w 27"/>
                <a:gd name="T7" fmla="*/ 6 h 11"/>
                <a:gd name="T8" fmla="*/ 21 w 27"/>
                <a:gd name="T9" fmla="*/ 2 h 11"/>
              </a:gdLst>
              <a:ahLst/>
              <a:cxnLst>
                <a:cxn ang="0">
                  <a:pos x="T0" y="T1"/>
                </a:cxn>
                <a:cxn ang="0">
                  <a:pos x="T2" y="T3"/>
                </a:cxn>
                <a:cxn ang="0">
                  <a:pos x="T4" y="T5"/>
                </a:cxn>
                <a:cxn ang="0">
                  <a:pos x="T6" y="T7"/>
                </a:cxn>
                <a:cxn ang="0">
                  <a:pos x="T8" y="T9"/>
                </a:cxn>
              </a:cxnLst>
              <a:rect l="0" t="0" r="r" b="b"/>
              <a:pathLst>
                <a:path w="27" h="11">
                  <a:moveTo>
                    <a:pt x="21" y="2"/>
                  </a:moveTo>
                  <a:cubicBezTo>
                    <a:pt x="17" y="6"/>
                    <a:pt x="9" y="4"/>
                    <a:pt x="4" y="3"/>
                  </a:cubicBezTo>
                  <a:cubicBezTo>
                    <a:pt x="2" y="2"/>
                    <a:pt x="0" y="7"/>
                    <a:pt x="3" y="7"/>
                  </a:cubicBezTo>
                  <a:cubicBezTo>
                    <a:pt x="10" y="8"/>
                    <a:pt x="18" y="11"/>
                    <a:pt x="24" y="6"/>
                  </a:cubicBezTo>
                  <a:cubicBezTo>
                    <a:pt x="27" y="4"/>
                    <a:pt x="23" y="0"/>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42" name="Freeform 47"/>
            <p:cNvSpPr/>
            <p:nvPr/>
          </p:nvSpPr>
          <p:spPr bwMode="auto">
            <a:xfrm>
              <a:off x="1155" y="4097"/>
              <a:ext cx="81" cy="24"/>
            </a:xfrm>
            <a:custGeom>
              <a:avLst/>
              <a:gdLst>
                <a:gd name="T0" fmla="*/ 20 w 23"/>
                <a:gd name="T1" fmla="*/ 1 h 8"/>
                <a:gd name="T2" fmla="*/ 3 w 23"/>
                <a:gd name="T3" fmla="*/ 3 h 8"/>
                <a:gd name="T4" fmla="*/ 4 w 23"/>
                <a:gd name="T5" fmla="*/ 7 h 8"/>
                <a:gd name="T6" fmla="*/ 20 w 23"/>
                <a:gd name="T7" fmla="*/ 5 h 8"/>
                <a:gd name="T8" fmla="*/ 20 w 23"/>
                <a:gd name="T9" fmla="*/ 1 h 8"/>
              </a:gdLst>
              <a:ahLst/>
              <a:cxnLst>
                <a:cxn ang="0">
                  <a:pos x="T0" y="T1"/>
                </a:cxn>
                <a:cxn ang="0">
                  <a:pos x="T2" y="T3"/>
                </a:cxn>
                <a:cxn ang="0">
                  <a:pos x="T4" y="T5"/>
                </a:cxn>
                <a:cxn ang="0">
                  <a:pos x="T6" y="T7"/>
                </a:cxn>
                <a:cxn ang="0">
                  <a:pos x="T8" y="T9"/>
                </a:cxn>
              </a:cxnLst>
              <a:rect l="0" t="0" r="r" b="b"/>
              <a:pathLst>
                <a:path w="23" h="8">
                  <a:moveTo>
                    <a:pt x="20" y="1"/>
                  </a:moveTo>
                  <a:cubicBezTo>
                    <a:pt x="15" y="1"/>
                    <a:pt x="9" y="1"/>
                    <a:pt x="3" y="3"/>
                  </a:cubicBezTo>
                  <a:cubicBezTo>
                    <a:pt x="0" y="3"/>
                    <a:pt x="1" y="8"/>
                    <a:pt x="4" y="7"/>
                  </a:cubicBezTo>
                  <a:cubicBezTo>
                    <a:pt x="9" y="6"/>
                    <a:pt x="15" y="5"/>
                    <a:pt x="20" y="5"/>
                  </a:cubicBezTo>
                  <a:cubicBezTo>
                    <a:pt x="23" y="5"/>
                    <a:pt x="23" y="0"/>
                    <a:pt x="20"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43" name="Freeform 48"/>
            <p:cNvSpPr/>
            <p:nvPr/>
          </p:nvSpPr>
          <p:spPr bwMode="auto">
            <a:xfrm>
              <a:off x="1275" y="4100"/>
              <a:ext cx="99" cy="18"/>
            </a:xfrm>
            <a:custGeom>
              <a:avLst/>
              <a:gdLst>
                <a:gd name="T0" fmla="*/ 24 w 28"/>
                <a:gd name="T1" fmla="*/ 1 h 6"/>
                <a:gd name="T2" fmla="*/ 3 w 28"/>
                <a:gd name="T3" fmla="*/ 2 h 6"/>
                <a:gd name="T4" fmla="*/ 3 w 28"/>
                <a:gd name="T5" fmla="*/ 6 h 6"/>
                <a:gd name="T6" fmla="*/ 25 w 28"/>
                <a:gd name="T7" fmla="*/ 5 h 6"/>
                <a:gd name="T8" fmla="*/ 24 w 28"/>
                <a:gd name="T9" fmla="*/ 1 h 6"/>
              </a:gdLst>
              <a:ahLst/>
              <a:cxnLst>
                <a:cxn ang="0">
                  <a:pos x="T0" y="T1"/>
                </a:cxn>
                <a:cxn ang="0">
                  <a:pos x="T2" y="T3"/>
                </a:cxn>
                <a:cxn ang="0">
                  <a:pos x="T4" y="T5"/>
                </a:cxn>
                <a:cxn ang="0">
                  <a:pos x="T6" y="T7"/>
                </a:cxn>
                <a:cxn ang="0">
                  <a:pos x="T8" y="T9"/>
                </a:cxn>
              </a:cxnLst>
              <a:rect l="0" t="0" r="r" b="b"/>
              <a:pathLst>
                <a:path w="28" h="6">
                  <a:moveTo>
                    <a:pt x="24" y="1"/>
                  </a:moveTo>
                  <a:cubicBezTo>
                    <a:pt x="17" y="2"/>
                    <a:pt x="10" y="2"/>
                    <a:pt x="3" y="2"/>
                  </a:cubicBezTo>
                  <a:cubicBezTo>
                    <a:pt x="0" y="2"/>
                    <a:pt x="0" y="6"/>
                    <a:pt x="3" y="6"/>
                  </a:cubicBezTo>
                  <a:cubicBezTo>
                    <a:pt x="11" y="6"/>
                    <a:pt x="18" y="6"/>
                    <a:pt x="25"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44" name="Freeform 49"/>
            <p:cNvSpPr/>
            <p:nvPr/>
          </p:nvSpPr>
          <p:spPr bwMode="auto">
            <a:xfrm>
              <a:off x="1420" y="4106"/>
              <a:ext cx="95" cy="18"/>
            </a:xfrm>
            <a:custGeom>
              <a:avLst/>
              <a:gdLst>
                <a:gd name="T0" fmla="*/ 24 w 27"/>
                <a:gd name="T1" fmla="*/ 0 h 6"/>
                <a:gd name="T2" fmla="*/ 3 w 27"/>
                <a:gd name="T3" fmla="*/ 1 h 6"/>
                <a:gd name="T4" fmla="*/ 3 w 27"/>
                <a:gd name="T5" fmla="*/ 5 h 6"/>
                <a:gd name="T6" fmla="*/ 24 w 27"/>
                <a:gd name="T7" fmla="*/ 4 h 6"/>
                <a:gd name="T8" fmla="*/ 24 w 27"/>
                <a:gd name="T9" fmla="*/ 0 h 6"/>
              </a:gdLst>
              <a:ahLst/>
              <a:cxnLst>
                <a:cxn ang="0">
                  <a:pos x="T0" y="T1"/>
                </a:cxn>
                <a:cxn ang="0">
                  <a:pos x="T2" y="T3"/>
                </a:cxn>
                <a:cxn ang="0">
                  <a:pos x="T4" y="T5"/>
                </a:cxn>
                <a:cxn ang="0">
                  <a:pos x="T6" y="T7"/>
                </a:cxn>
                <a:cxn ang="0">
                  <a:pos x="T8" y="T9"/>
                </a:cxn>
              </a:cxnLst>
              <a:rect l="0" t="0" r="r" b="b"/>
              <a:pathLst>
                <a:path w="27" h="6">
                  <a:moveTo>
                    <a:pt x="24" y="0"/>
                  </a:moveTo>
                  <a:cubicBezTo>
                    <a:pt x="17" y="0"/>
                    <a:pt x="10" y="0"/>
                    <a:pt x="3" y="1"/>
                  </a:cubicBezTo>
                  <a:cubicBezTo>
                    <a:pt x="1" y="1"/>
                    <a:pt x="0" y="6"/>
                    <a:pt x="3" y="5"/>
                  </a:cubicBezTo>
                  <a:cubicBezTo>
                    <a:pt x="10" y="4"/>
                    <a:pt x="17" y="4"/>
                    <a:pt x="24" y="4"/>
                  </a:cubicBezTo>
                  <a:cubicBezTo>
                    <a:pt x="27" y="4"/>
                    <a:pt x="27" y="0"/>
                    <a:pt x="24"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45" name="Freeform 50"/>
            <p:cNvSpPr/>
            <p:nvPr/>
          </p:nvSpPr>
          <p:spPr bwMode="auto">
            <a:xfrm>
              <a:off x="1554" y="4103"/>
              <a:ext cx="88" cy="18"/>
            </a:xfrm>
            <a:custGeom>
              <a:avLst/>
              <a:gdLst>
                <a:gd name="T0" fmla="*/ 22 w 25"/>
                <a:gd name="T1" fmla="*/ 0 h 6"/>
                <a:gd name="T2" fmla="*/ 3 w 25"/>
                <a:gd name="T3" fmla="*/ 1 h 6"/>
                <a:gd name="T4" fmla="*/ 4 w 25"/>
                <a:gd name="T5" fmla="*/ 5 h 6"/>
                <a:gd name="T6" fmla="*/ 22 w 25"/>
                <a:gd name="T7" fmla="*/ 4 h 6"/>
                <a:gd name="T8" fmla="*/ 22 w 25"/>
                <a:gd name="T9" fmla="*/ 0 h 6"/>
              </a:gdLst>
              <a:ahLst/>
              <a:cxnLst>
                <a:cxn ang="0">
                  <a:pos x="T0" y="T1"/>
                </a:cxn>
                <a:cxn ang="0">
                  <a:pos x="T2" y="T3"/>
                </a:cxn>
                <a:cxn ang="0">
                  <a:pos x="T4" y="T5"/>
                </a:cxn>
                <a:cxn ang="0">
                  <a:pos x="T6" y="T7"/>
                </a:cxn>
                <a:cxn ang="0">
                  <a:pos x="T8" y="T9"/>
                </a:cxn>
              </a:cxnLst>
              <a:rect l="0" t="0" r="r" b="b"/>
              <a:pathLst>
                <a:path w="25" h="6">
                  <a:moveTo>
                    <a:pt x="22" y="0"/>
                  </a:moveTo>
                  <a:cubicBezTo>
                    <a:pt x="16" y="0"/>
                    <a:pt x="9" y="0"/>
                    <a:pt x="3" y="1"/>
                  </a:cubicBezTo>
                  <a:cubicBezTo>
                    <a:pt x="0" y="1"/>
                    <a:pt x="1" y="6"/>
                    <a:pt x="4" y="5"/>
                  </a:cubicBezTo>
                  <a:cubicBezTo>
                    <a:pt x="10" y="4"/>
                    <a:pt x="16" y="4"/>
                    <a:pt x="22" y="4"/>
                  </a:cubicBezTo>
                  <a:cubicBezTo>
                    <a:pt x="25" y="4"/>
                    <a:pt x="25" y="0"/>
                    <a:pt x="22"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46" name="Freeform 51"/>
            <p:cNvSpPr/>
            <p:nvPr/>
          </p:nvSpPr>
          <p:spPr bwMode="auto">
            <a:xfrm>
              <a:off x="1681" y="4106"/>
              <a:ext cx="91" cy="21"/>
            </a:xfrm>
            <a:custGeom>
              <a:avLst/>
              <a:gdLst>
                <a:gd name="T0" fmla="*/ 23 w 26"/>
                <a:gd name="T1" fmla="*/ 0 h 7"/>
                <a:gd name="T2" fmla="*/ 3 w 26"/>
                <a:gd name="T3" fmla="*/ 2 h 7"/>
                <a:gd name="T4" fmla="*/ 4 w 26"/>
                <a:gd name="T5" fmla="*/ 6 h 7"/>
                <a:gd name="T6" fmla="*/ 23 w 26"/>
                <a:gd name="T7" fmla="*/ 4 h 7"/>
                <a:gd name="T8" fmla="*/ 23 w 26"/>
                <a:gd name="T9" fmla="*/ 0 h 7"/>
              </a:gdLst>
              <a:ahLst/>
              <a:cxnLst>
                <a:cxn ang="0">
                  <a:pos x="T0" y="T1"/>
                </a:cxn>
                <a:cxn ang="0">
                  <a:pos x="T2" y="T3"/>
                </a:cxn>
                <a:cxn ang="0">
                  <a:pos x="T4" y="T5"/>
                </a:cxn>
                <a:cxn ang="0">
                  <a:pos x="T6" y="T7"/>
                </a:cxn>
                <a:cxn ang="0">
                  <a:pos x="T8" y="T9"/>
                </a:cxn>
              </a:cxnLst>
              <a:rect l="0" t="0" r="r" b="b"/>
              <a:pathLst>
                <a:path w="26" h="7">
                  <a:moveTo>
                    <a:pt x="23" y="0"/>
                  </a:moveTo>
                  <a:cubicBezTo>
                    <a:pt x="16" y="0"/>
                    <a:pt x="9" y="1"/>
                    <a:pt x="3" y="2"/>
                  </a:cubicBezTo>
                  <a:cubicBezTo>
                    <a:pt x="0" y="2"/>
                    <a:pt x="1" y="7"/>
                    <a:pt x="4" y="6"/>
                  </a:cubicBezTo>
                  <a:cubicBezTo>
                    <a:pt x="10" y="5"/>
                    <a:pt x="17" y="4"/>
                    <a:pt x="23" y="4"/>
                  </a:cubicBezTo>
                  <a:cubicBezTo>
                    <a:pt x="26" y="4"/>
                    <a:pt x="26" y="0"/>
                    <a:pt x="23"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47" name="Freeform 52"/>
            <p:cNvSpPr/>
            <p:nvPr/>
          </p:nvSpPr>
          <p:spPr bwMode="auto">
            <a:xfrm>
              <a:off x="1829" y="4103"/>
              <a:ext cx="99" cy="18"/>
            </a:xfrm>
            <a:custGeom>
              <a:avLst/>
              <a:gdLst>
                <a:gd name="T0" fmla="*/ 26 w 28"/>
                <a:gd name="T1" fmla="*/ 1 h 6"/>
                <a:gd name="T2" fmla="*/ 3 w 28"/>
                <a:gd name="T3" fmla="*/ 2 h 6"/>
                <a:gd name="T4" fmla="*/ 3 w 28"/>
                <a:gd name="T5" fmla="*/ 6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2"/>
                    <a:pt x="3" y="2"/>
                  </a:cubicBezTo>
                  <a:cubicBezTo>
                    <a:pt x="0" y="2"/>
                    <a:pt x="0" y="6"/>
                    <a:pt x="3" y="6"/>
                  </a:cubicBezTo>
                  <a:cubicBezTo>
                    <a:pt x="11" y="6"/>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48" name="Freeform 53"/>
            <p:cNvSpPr/>
            <p:nvPr/>
          </p:nvSpPr>
          <p:spPr bwMode="auto">
            <a:xfrm>
              <a:off x="1952" y="4094"/>
              <a:ext cx="106" cy="24"/>
            </a:xfrm>
            <a:custGeom>
              <a:avLst/>
              <a:gdLst>
                <a:gd name="T0" fmla="*/ 26 w 30"/>
                <a:gd name="T1" fmla="*/ 2 h 8"/>
                <a:gd name="T2" fmla="*/ 15 w 30"/>
                <a:gd name="T3" fmla="*/ 2 h 8"/>
                <a:gd name="T4" fmla="*/ 5 w 30"/>
                <a:gd name="T5" fmla="*/ 1 h 8"/>
                <a:gd name="T6" fmla="*/ 3 w 30"/>
                <a:gd name="T7" fmla="*/ 5 h 8"/>
                <a:gd name="T8" fmla="*/ 13 w 30"/>
                <a:gd name="T9" fmla="*/ 7 h 8"/>
                <a:gd name="T10" fmla="*/ 27 w 30"/>
                <a:gd name="T11" fmla="*/ 6 h 8"/>
                <a:gd name="T12" fmla="*/ 26 w 30"/>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26" y="2"/>
                  </a:moveTo>
                  <a:cubicBezTo>
                    <a:pt x="22" y="3"/>
                    <a:pt x="19" y="3"/>
                    <a:pt x="15" y="2"/>
                  </a:cubicBezTo>
                  <a:cubicBezTo>
                    <a:pt x="12" y="2"/>
                    <a:pt x="8" y="2"/>
                    <a:pt x="5" y="1"/>
                  </a:cubicBezTo>
                  <a:cubicBezTo>
                    <a:pt x="3" y="0"/>
                    <a:pt x="0" y="4"/>
                    <a:pt x="3" y="5"/>
                  </a:cubicBezTo>
                  <a:cubicBezTo>
                    <a:pt x="6" y="6"/>
                    <a:pt x="10" y="6"/>
                    <a:pt x="13" y="7"/>
                  </a:cubicBezTo>
                  <a:cubicBezTo>
                    <a:pt x="18" y="7"/>
                    <a:pt x="23" y="8"/>
                    <a:pt x="27" y="6"/>
                  </a:cubicBezTo>
                  <a:cubicBezTo>
                    <a:pt x="30" y="5"/>
                    <a:pt x="29" y="1"/>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49" name="Freeform 54"/>
            <p:cNvSpPr/>
            <p:nvPr/>
          </p:nvSpPr>
          <p:spPr bwMode="auto">
            <a:xfrm>
              <a:off x="2104" y="4100"/>
              <a:ext cx="127" cy="24"/>
            </a:xfrm>
            <a:custGeom>
              <a:avLst/>
              <a:gdLst>
                <a:gd name="T0" fmla="*/ 34 w 36"/>
                <a:gd name="T1" fmla="*/ 3 h 8"/>
                <a:gd name="T2" fmla="*/ 3 w 36"/>
                <a:gd name="T3" fmla="*/ 2 h 8"/>
                <a:gd name="T4" fmla="*/ 3 w 36"/>
                <a:gd name="T5" fmla="*/ 6 h 8"/>
                <a:gd name="T6" fmla="*/ 32 w 36"/>
                <a:gd name="T7" fmla="*/ 7 h 8"/>
                <a:gd name="T8" fmla="*/ 34 w 36"/>
                <a:gd name="T9" fmla="*/ 3 h 8"/>
              </a:gdLst>
              <a:ahLst/>
              <a:cxnLst>
                <a:cxn ang="0">
                  <a:pos x="T0" y="T1"/>
                </a:cxn>
                <a:cxn ang="0">
                  <a:pos x="T2" y="T3"/>
                </a:cxn>
                <a:cxn ang="0">
                  <a:pos x="T4" y="T5"/>
                </a:cxn>
                <a:cxn ang="0">
                  <a:pos x="T6" y="T7"/>
                </a:cxn>
                <a:cxn ang="0">
                  <a:pos x="T8" y="T9"/>
                </a:cxn>
              </a:cxnLst>
              <a:rect l="0" t="0" r="r" b="b"/>
              <a:pathLst>
                <a:path w="36" h="8">
                  <a:moveTo>
                    <a:pt x="34" y="3"/>
                  </a:moveTo>
                  <a:cubicBezTo>
                    <a:pt x="24" y="0"/>
                    <a:pt x="14" y="1"/>
                    <a:pt x="3" y="2"/>
                  </a:cubicBezTo>
                  <a:cubicBezTo>
                    <a:pt x="1" y="2"/>
                    <a:pt x="0" y="7"/>
                    <a:pt x="3" y="6"/>
                  </a:cubicBezTo>
                  <a:cubicBezTo>
                    <a:pt x="13" y="5"/>
                    <a:pt x="23" y="4"/>
                    <a:pt x="32" y="7"/>
                  </a:cubicBezTo>
                  <a:cubicBezTo>
                    <a:pt x="35" y="8"/>
                    <a:pt x="36" y="4"/>
                    <a:pt x="34"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50" name="Freeform 55"/>
            <p:cNvSpPr/>
            <p:nvPr/>
          </p:nvSpPr>
          <p:spPr bwMode="auto">
            <a:xfrm>
              <a:off x="2280" y="4100"/>
              <a:ext cx="106" cy="15"/>
            </a:xfrm>
            <a:custGeom>
              <a:avLst/>
              <a:gdLst>
                <a:gd name="T0" fmla="*/ 27 w 30"/>
                <a:gd name="T1" fmla="*/ 1 h 5"/>
                <a:gd name="T2" fmla="*/ 3 w 30"/>
                <a:gd name="T3" fmla="*/ 0 h 5"/>
                <a:gd name="T4" fmla="*/ 3 w 30"/>
                <a:gd name="T5" fmla="*/ 4 h 5"/>
                <a:gd name="T6" fmla="*/ 27 w 30"/>
                <a:gd name="T7" fmla="*/ 5 h 5"/>
                <a:gd name="T8" fmla="*/ 27 w 30"/>
                <a:gd name="T9" fmla="*/ 1 h 5"/>
              </a:gdLst>
              <a:ahLst/>
              <a:cxnLst>
                <a:cxn ang="0">
                  <a:pos x="T0" y="T1"/>
                </a:cxn>
                <a:cxn ang="0">
                  <a:pos x="T2" y="T3"/>
                </a:cxn>
                <a:cxn ang="0">
                  <a:pos x="T4" y="T5"/>
                </a:cxn>
                <a:cxn ang="0">
                  <a:pos x="T6" y="T7"/>
                </a:cxn>
                <a:cxn ang="0">
                  <a:pos x="T8" y="T9"/>
                </a:cxn>
              </a:cxnLst>
              <a:rect l="0" t="0" r="r" b="b"/>
              <a:pathLst>
                <a:path w="30" h="5">
                  <a:moveTo>
                    <a:pt x="27" y="1"/>
                  </a:moveTo>
                  <a:cubicBezTo>
                    <a:pt x="19" y="1"/>
                    <a:pt x="11" y="0"/>
                    <a:pt x="3" y="0"/>
                  </a:cubicBezTo>
                  <a:cubicBezTo>
                    <a:pt x="0" y="0"/>
                    <a:pt x="0" y="4"/>
                    <a:pt x="3" y="4"/>
                  </a:cubicBezTo>
                  <a:cubicBezTo>
                    <a:pt x="11" y="4"/>
                    <a:pt x="19" y="5"/>
                    <a:pt x="27" y="5"/>
                  </a:cubicBezTo>
                  <a:cubicBezTo>
                    <a:pt x="30" y="5"/>
                    <a:pt x="30" y="1"/>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51" name="Freeform 56"/>
            <p:cNvSpPr/>
            <p:nvPr/>
          </p:nvSpPr>
          <p:spPr bwMode="auto">
            <a:xfrm>
              <a:off x="2414" y="4097"/>
              <a:ext cx="103" cy="30"/>
            </a:xfrm>
            <a:custGeom>
              <a:avLst/>
              <a:gdLst>
                <a:gd name="T0" fmla="*/ 24 w 29"/>
                <a:gd name="T1" fmla="*/ 1 h 10"/>
                <a:gd name="T2" fmla="*/ 4 w 29"/>
                <a:gd name="T3" fmla="*/ 3 h 10"/>
                <a:gd name="T4" fmla="*/ 2 w 29"/>
                <a:gd name="T5" fmla="*/ 7 h 10"/>
                <a:gd name="T6" fmla="*/ 26 w 29"/>
                <a:gd name="T7" fmla="*/ 5 h 10"/>
                <a:gd name="T8" fmla="*/ 24 w 29"/>
                <a:gd name="T9" fmla="*/ 1 h 10"/>
              </a:gdLst>
              <a:ahLst/>
              <a:cxnLst>
                <a:cxn ang="0">
                  <a:pos x="T0" y="T1"/>
                </a:cxn>
                <a:cxn ang="0">
                  <a:pos x="T2" y="T3"/>
                </a:cxn>
                <a:cxn ang="0">
                  <a:pos x="T4" y="T5"/>
                </a:cxn>
                <a:cxn ang="0">
                  <a:pos x="T6" y="T7"/>
                </a:cxn>
                <a:cxn ang="0">
                  <a:pos x="T8" y="T9"/>
                </a:cxn>
              </a:cxnLst>
              <a:rect l="0" t="0" r="r" b="b"/>
              <a:pathLst>
                <a:path w="29" h="10">
                  <a:moveTo>
                    <a:pt x="24" y="1"/>
                  </a:moveTo>
                  <a:cubicBezTo>
                    <a:pt x="18" y="2"/>
                    <a:pt x="10" y="5"/>
                    <a:pt x="4" y="3"/>
                  </a:cubicBezTo>
                  <a:cubicBezTo>
                    <a:pt x="1" y="2"/>
                    <a:pt x="0" y="6"/>
                    <a:pt x="2" y="7"/>
                  </a:cubicBezTo>
                  <a:cubicBezTo>
                    <a:pt x="10" y="10"/>
                    <a:pt x="18" y="6"/>
                    <a:pt x="26" y="5"/>
                  </a:cubicBezTo>
                  <a:cubicBezTo>
                    <a:pt x="29"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52" name="Freeform 57"/>
            <p:cNvSpPr/>
            <p:nvPr/>
          </p:nvSpPr>
          <p:spPr bwMode="auto">
            <a:xfrm>
              <a:off x="2534" y="4097"/>
              <a:ext cx="120" cy="21"/>
            </a:xfrm>
            <a:custGeom>
              <a:avLst/>
              <a:gdLst>
                <a:gd name="T0" fmla="*/ 31 w 34"/>
                <a:gd name="T1" fmla="*/ 2 h 7"/>
                <a:gd name="T2" fmla="*/ 3 w 34"/>
                <a:gd name="T3" fmla="*/ 2 h 7"/>
                <a:gd name="T4" fmla="*/ 3 w 34"/>
                <a:gd name="T5" fmla="*/ 6 h 7"/>
                <a:gd name="T6" fmla="*/ 29 w 34"/>
                <a:gd name="T7" fmla="*/ 6 h 7"/>
                <a:gd name="T8" fmla="*/ 31 w 34"/>
                <a:gd name="T9" fmla="*/ 2 h 7"/>
              </a:gdLst>
              <a:ahLst/>
              <a:cxnLst>
                <a:cxn ang="0">
                  <a:pos x="T0" y="T1"/>
                </a:cxn>
                <a:cxn ang="0">
                  <a:pos x="T2" y="T3"/>
                </a:cxn>
                <a:cxn ang="0">
                  <a:pos x="T4" y="T5"/>
                </a:cxn>
                <a:cxn ang="0">
                  <a:pos x="T6" y="T7"/>
                </a:cxn>
                <a:cxn ang="0">
                  <a:pos x="T8" y="T9"/>
                </a:cxn>
              </a:cxnLst>
              <a:rect l="0" t="0" r="r" b="b"/>
              <a:pathLst>
                <a:path w="34" h="7">
                  <a:moveTo>
                    <a:pt x="31" y="2"/>
                  </a:moveTo>
                  <a:cubicBezTo>
                    <a:pt x="21" y="0"/>
                    <a:pt x="12" y="0"/>
                    <a:pt x="3" y="2"/>
                  </a:cubicBezTo>
                  <a:cubicBezTo>
                    <a:pt x="0" y="2"/>
                    <a:pt x="0" y="7"/>
                    <a:pt x="3" y="6"/>
                  </a:cubicBezTo>
                  <a:cubicBezTo>
                    <a:pt x="12" y="5"/>
                    <a:pt x="21" y="4"/>
                    <a:pt x="29" y="6"/>
                  </a:cubicBezTo>
                  <a:cubicBezTo>
                    <a:pt x="32" y="7"/>
                    <a:pt x="34" y="2"/>
                    <a:pt x="31"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53" name="Freeform 58"/>
            <p:cNvSpPr/>
            <p:nvPr/>
          </p:nvSpPr>
          <p:spPr bwMode="auto">
            <a:xfrm>
              <a:off x="2682" y="4103"/>
              <a:ext cx="110" cy="21"/>
            </a:xfrm>
            <a:custGeom>
              <a:avLst/>
              <a:gdLst>
                <a:gd name="T0" fmla="*/ 26 w 31"/>
                <a:gd name="T1" fmla="*/ 1 h 7"/>
                <a:gd name="T2" fmla="*/ 4 w 31"/>
                <a:gd name="T3" fmla="*/ 1 h 7"/>
                <a:gd name="T4" fmla="*/ 3 w 31"/>
                <a:gd name="T5" fmla="*/ 5 h 7"/>
                <a:gd name="T6" fmla="*/ 28 w 31"/>
                <a:gd name="T7" fmla="*/ 5 h 7"/>
                <a:gd name="T8" fmla="*/ 26 w 31"/>
                <a:gd name="T9" fmla="*/ 1 h 7"/>
              </a:gdLst>
              <a:ahLst/>
              <a:cxnLst>
                <a:cxn ang="0">
                  <a:pos x="T0" y="T1"/>
                </a:cxn>
                <a:cxn ang="0">
                  <a:pos x="T2" y="T3"/>
                </a:cxn>
                <a:cxn ang="0">
                  <a:pos x="T4" y="T5"/>
                </a:cxn>
                <a:cxn ang="0">
                  <a:pos x="T6" y="T7"/>
                </a:cxn>
                <a:cxn ang="0">
                  <a:pos x="T8" y="T9"/>
                </a:cxn>
              </a:cxnLst>
              <a:rect l="0" t="0" r="r" b="b"/>
              <a:pathLst>
                <a:path w="31" h="7">
                  <a:moveTo>
                    <a:pt x="26" y="1"/>
                  </a:moveTo>
                  <a:cubicBezTo>
                    <a:pt x="19" y="2"/>
                    <a:pt x="12" y="3"/>
                    <a:pt x="4" y="1"/>
                  </a:cubicBezTo>
                  <a:cubicBezTo>
                    <a:pt x="2" y="0"/>
                    <a:pt x="0" y="4"/>
                    <a:pt x="3" y="5"/>
                  </a:cubicBezTo>
                  <a:cubicBezTo>
                    <a:pt x="11" y="7"/>
                    <a:pt x="20" y="6"/>
                    <a:pt x="28" y="5"/>
                  </a:cubicBezTo>
                  <a:cubicBezTo>
                    <a:pt x="31"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54" name="Freeform 59"/>
            <p:cNvSpPr/>
            <p:nvPr/>
          </p:nvSpPr>
          <p:spPr bwMode="auto">
            <a:xfrm>
              <a:off x="2848" y="4094"/>
              <a:ext cx="102" cy="24"/>
            </a:xfrm>
            <a:custGeom>
              <a:avLst/>
              <a:gdLst>
                <a:gd name="T0" fmla="*/ 26 w 29"/>
                <a:gd name="T1" fmla="*/ 3 h 8"/>
                <a:gd name="T2" fmla="*/ 3 w 29"/>
                <a:gd name="T3" fmla="*/ 3 h 8"/>
                <a:gd name="T4" fmla="*/ 3 w 29"/>
                <a:gd name="T5" fmla="*/ 7 h 8"/>
                <a:gd name="T6" fmla="*/ 25 w 29"/>
                <a:gd name="T7" fmla="*/ 7 h 8"/>
                <a:gd name="T8" fmla="*/ 26 w 29"/>
                <a:gd name="T9" fmla="*/ 3 h 8"/>
              </a:gdLst>
              <a:ahLst/>
              <a:cxnLst>
                <a:cxn ang="0">
                  <a:pos x="T0" y="T1"/>
                </a:cxn>
                <a:cxn ang="0">
                  <a:pos x="T2" y="T3"/>
                </a:cxn>
                <a:cxn ang="0">
                  <a:pos x="T4" y="T5"/>
                </a:cxn>
                <a:cxn ang="0">
                  <a:pos x="T6" y="T7"/>
                </a:cxn>
                <a:cxn ang="0">
                  <a:pos x="T8" y="T9"/>
                </a:cxn>
              </a:cxnLst>
              <a:rect l="0" t="0" r="r" b="b"/>
              <a:pathLst>
                <a:path w="29" h="8">
                  <a:moveTo>
                    <a:pt x="26" y="3"/>
                  </a:moveTo>
                  <a:cubicBezTo>
                    <a:pt x="18" y="0"/>
                    <a:pt x="11" y="2"/>
                    <a:pt x="3" y="3"/>
                  </a:cubicBezTo>
                  <a:cubicBezTo>
                    <a:pt x="0" y="3"/>
                    <a:pt x="0" y="7"/>
                    <a:pt x="3" y="7"/>
                  </a:cubicBezTo>
                  <a:cubicBezTo>
                    <a:pt x="11" y="7"/>
                    <a:pt x="18" y="4"/>
                    <a:pt x="25" y="7"/>
                  </a:cubicBezTo>
                  <a:cubicBezTo>
                    <a:pt x="28" y="8"/>
                    <a:pt x="29" y="4"/>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55" name="Freeform 60"/>
            <p:cNvSpPr/>
            <p:nvPr/>
          </p:nvSpPr>
          <p:spPr bwMode="auto">
            <a:xfrm>
              <a:off x="2993" y="4103"/>
              <a:ext cx="81" cy="12"/>
            </a:xfrm>
            <a:custGeom>
              <a:avLst/>
              <a:gdLst>
                <a:gd name="T0" fmla="*/ 20 w 23"/>
                <a:gd name="T1" fmla="*/ 0 h 4"/>
                <a:gd name="T2" fmla="*/ 3 w 23"/>
                <a:gd name="T3" fmla="*/ 0 h 4"/>
                <a:gd name="T4" fmla="*/ 3 w 23"/>
                <a:gd name="T5" fmla="*/ 4 h 4"/>
                <a:gd name="T6" fmla="*/ 20 w 23"/>
                <a:gd name="T7" fmla="*/ 4 h 4"/>
                <a:gd name="T8" fmla="*/ 20 w 23"/>
                <a:gd name="T9" fmla="*/ 0 h 4"/>
              </a:gdLst>
              <a:ahLst/>
              <a:cxnLst>
                <a:cxn ang="0">
                  <a:pos x="T0" y="T1"/>
                </a:cxn>
                <a:cxn ang="0">
                  <a:pos x="T2" y="T3"/>
                </a:cxn>
                <a:cxn ang="0">
                  <a:pos x="T4" y="T5"/>
                </a:cxn>
                <a:cxn ang="0">
                  <a:pos x="T6" y="T7"/>
                </a:cxn>
                <a:cxn ang="0">
                  <a:pos x="T8" y="T9"/>
                </a:cxn>
              </a:cxnLst>
              <a:rect l="0" t="0" r="r" b="b"/>
              <a:pathLst>
                <a:path w="23" h="4">
                  <a:moveTo>
                    <a:pt x="20" y="0"/>
                  </a:moveTo>
                  <a:cubicBezTo>
                    <a:pt x="3" y="0"/>
                    <a:pt x="3" y="0"/>
                    <a:pt x="3" y="0"/>
                  </a:cubicBezTo>
                  <a:cubicBezTo>
                    <a:pt x="0" y="0"/>
                    <a:pt x="0" y="4"/>
                    <a:pt x="3" y="4"/>
                  </a:cubicBezTo>
                  <a:cubicBezTo>
                    <a:pt x="20" y="4"/>
                    <a:pt x="20"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56" name="Freeform 61"/>
            <p:cNvSpPr/>
            <p:nvPr/>
          </p:nvSpPr>
          <p:spPr bwMode="auto">
            <a:xfrm>
              <a:off x="3155" y="4100"/>
              <a:ext cx="88" cy="24"/>
            </a:xfrm>
            <a:custGeom>
              <a:avLst/>
              <a:gdLst>
                <a:gd name="T0" fmla="*/ 22 w 25"/>
                <a:gd name="T1" fmla="*/ 3 h 8"/>
                <a:gd name="T2" fmla="*/ 3 w 25"/>
                <a:gd name="T3" fmla="*/ 3 h 8"/>
                <a:gd name="T4" fmla="*/ 5 w 25"/>
                <a:gd name="T5" fmla="*/ 7 h 8"/>
                <a:gd name="T6" fmla="*/ 21 w 25"/>
                <a:gd name="T7" fmla="*/ 7 h 8"/>
                <a:gd name="T8" fmla="*/ 22 w 25"/>
                <a:gd name="T9" fmla="*/ 3 h 8"/>
              </a:gdLst>
              <a:ahLst/>
              <a:cxnLst>
                <a:cxn ang="0">
                  <a:pos x="T0" y="T1"/>
                </a:cxn>
                <a:cxn ang="0">
                  <a:pos x="T2" y="T3"/>
                </a:cxn>
                <a:cxn ang="0">
                  <a:pos x="T4" y="T5"/>
                </a:cxn>
                <a:cxn ang="0">
                  <a:pos x="T6" y="T7"/>
                </a:cxn>
                <a:cxn ang="0">
                  <a:pos x="T8" y="T9"/>
                </a:cxn>
              </a:cxnLst>
              <a:rect l="0" t="0" r="r" b="b"/>
              <a:pathLst>
                <a:path w="25" h="8">
                  <a:moveTo>
                    <a:pt x="22" y="3"/>
                  </a:moveTo>
                  <a:cubicBezTo>
                    <a:pt x="16" y="2"/>
                    <a:pt x="9" y="0"/>
                    <a:pt x="3" y="3"/>
                  </a:cubicBezTo>
                  <a:cubicBezTo>
                    <a:pt x="0" y="4"/>
                    <a:pt x="2" y="8"/>
                    <a:pt x="5" y="7"/>
                  </a:cubicBezTo>
                  <a:cubicBezTo>
                    <a:pt x="10" y="5"/>
                    <a:pt x="16" y="6"/>
                    <a:pt x="21" y="7"/>
                  </a:cubicBezTo>
                  <a:cubicBezTo>
                    <a:pt x="24" y="8"/>
                    <a:pt x="25" y="3"/>
                    <a:pt x="2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57" name="Freeform 62"/>
            <p:cNvSpPr/>
            <p:nvPr/>
          </p:nvSpPr>
          <p:spPr bwMode="auto">
            <a:xfrm>
              <a:off x="3300" y="4106"/>
              <a:ext cx="109" cy="18"/>
            </a:xfrm>
            <a:custGeom>
              <a:avLst/>
              <a:gdLst>
                <a:gd name="T0" fmla="*/ 28 w 31"/>
                <a:gd name="T1" fmla="*/ 0 h 6"/>
                <a:gd name="T2" fmla="*/ 3 w 31"/>
                <a:gd name="T3" fmla="*/ 1 h 6"/>
                <a:gd name="T4" fmla="*/ 3 w 31"/>
                <a:gd name="T5" fmla="*/ 5 h 6"/>
                <a:gd name="T6" fmla="*/ 28 w 31"/>
                <a:gd name="T7" fmla="*/ 4 h 6"/>
                <a:gd name="T8" fmla="*/ 28 w 31"/>
                <a:gd name="T9" fmla="*/ 0 h 6"/>
              </a:gdLst>
              <a:ahLst/>
              <a:cxnLst>
                <a:cxn ang="0">
                  <a:pos x="T0" y="T1"/>
                </a:cxn>
                <a:cxn ang="0">
                  <a:pos x="T2" y="T3"/>
                </a:cxn>
                <a:cxn ang="0">
                  <a:pos x="T4" y="T5"/>
                </a:cxn>
                <a:cxn ang="0">
                  <a:pos x="T6" y="T7"/>
                </a:cxn>
                <a:cxn ang="0">
                  <a:pos x="T8" y="T9"/>
                </a:cxn>
              </a:cxnLst>
              <a:rect l="0" t="0" r="r" b="b"/>
              <a:pathLst>
                <a:path w="31" h="6">
                  <a:moveTo>
                    <a:pt x="28" y="0"/>
                  </a:moveTo>
                  <a:cubicBezTo>
                    <a:pt x="20" y="0"/>
                    <a:pt x="11" y="0"/>
                    <a:pt x="3" y="1"/>
                  </a:cubicBezTo>
                  <a:cubicBezTo>
                    <a:pt x="0" y="1"/>
                    <a:pt x="0" y="6"/>
                    <a:pt x="3" y="5"/>
                  </a:cubicBezTo>
                  <a:cubicBezTo>
                    <a:pt x="11" y="4"/>
                    <a:pt x="20" y="4"/>
                    <a:pt x="28" y="4"/>
                  </a:cubicBezTo>
                  <a:cubicBezTo>
                    <a:pt x="31" y="4"/>
                    <a:pt x="31" y="0"/>
                    <a:pt x="28"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58" name="Freeform 63"/>
            <p:cNvSpPr/>
            <p:nvPr/>
          </p:nvSpPr>
          <p:spPr bwMode="auto">
            <a:xfrm>
              <a:off x="3434" y="4100"/>
              <a:ext cx="99" cy="24"/>
            </a:xfrm>
            <a:custGeom>
              <a:avLst/>
              <a:gdLst>
                <a:gd name="T0" fmla="*/ 24 w 28"/>
                <a:gd name="T1" fmla="*/ 1 h 8"/>
                <a:gd name="T2" fmla="*/ 4 w 28"/>
                <a:gd name="T3" fmla="*/ 2 h 8"/>
                <a:gd name="T4" fmla="*/ 3 w 28"/>
                <a:gd name="T5" fmla="*/ 6 h 8"/>
                <a:gd name="T6" fmla="*/ 26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2"/>
                    <a:pt x="11" y="4"/>
                    <a:pt x="4" y="2"/>
                  </a:cubicBezTo>
                  <a:cubicBezTo>
                    <a:pt x="2" y="1"/>
                    <a:pt x="0" y="5"/>
                    <a:pt x="3" y="6"/>
                  </a:cubicBezTo>
                  <a:cubicBezTo>
                    <a:pt x="11" y="8"/>
                    <a:pt x="18" y="6"/>
                    <a:pt x="26"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59" name="Freeform 64"/>
            <p:cNvSpPr/>
            <p:nvPr/>
          </p:nvSpPr>
          <p:spPr bwMode="auto">
            <a:xfrm>
              <a:off x="3564" y="4097"/>
              <a:ext cx="103" cy="21"/>
            </a:xfrm>
            <a:custGeom>
              <a:avLst/>
              <a:gdLst>
                <a:gd name="T0" fmla="*/ 26 w 29"/>
                <a:gd name="T1" fmla="*/ 3 h 7"/>
                <a:gd name="T2" fmla="*/ 4 w 29"/>
                <a:gd name="T3" fmla="*/ 1 h 7"/>
                <a:gd name="T4" fmla="*/ 3 w 29"/>
                <a:gd name="T5" fmla="*/ 5 h 7"/>
                <a:gd name="T6" fmla="*/ 26 w 29"/>
                <a:gd name="T7" fmla="*/ 7 h 7"/>
                <a:gd name="T8" fmla="*/ 26 w 29"/>
                <a:gd name="T9" fmla="*/ 3 h 7"/>
              </a:gdLst>
              <a:ahLst/>
              <a:cxnLst>
                <a:cxn ang="0">
                  <a:pos x="T0" y="T1"/>
                </a:cxn>
                <a:cxn ang="0">
                  <a:pos x="T2" y="T3"/>
                </a:cxn>
                <a:cxn ang="0">
                  <a:pos x="T4" y="T5"/>
                </a:cxn>
                <a:cxn ang="0">
                  <a:pos x="T6" y="T7"/>
                </a:cxn>
                <a:cxn ang="0">
                  <a:pos x="T8" y="T9"/>
                </a:cxn>
              </a:cxnLst>
              <a:rect l="0" t="0" r="r" b="b"/>
              <a:pathLst>
                <a:path w="29" h="7">
                  <a:moveTo>
                    <a:pt x="26" y="3"/>
                  </a:moveTo>
                  <a:cubicBezTo>
                    <a:pt x="19" y="3"/>
                    <a:pt x="11" y="3"/>
                    <a:pt x="4" y="1"/>
                  </a:cubicBezTo>
                  <a:cubicBezTo>
                    <a:pt x="2" y="0"/>
                    <a:pt x="0" y="4"/>
                    <a:pt x="3" y="5"/>
                  </a:cubicBezTo>
                  <a:cubicBezTo>
                    <a:pt x="10" y="7"/>
                    <a:pt x="19" y="7"/>
                    <a:pt x="26" y="7"/>
                  </a:cubicBezTo>
                  <a:cubicBezTo>
                    <a:pt x="29" y="7"/>
                    <a:pt x="29" y="3"/>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60" name="Freeform 65"/>
            <p:cNvSpPr/>
            <p:nvPr/>
          </p:nvSpPr>
          <p:spPr bwMode="auto">
            <a:xfrm>
              <a:off x="3698" y="4094"/>
              <a:ext cx="106" cy="18"/>
            </a:xfrm>
            <a:custGeom>
              <a:avLst/>
              <a:gdLst>
                <a:gd name="T0" fmla="*/ 27 w 30"/>
                <a:gd name="T1" fmla="*/ 1 h 6"/>
                <a:gd name="T2" fmla="*/ 3 w 30"/>
                <a:gd name="T3" fmla="*/ 2 h 6"/>
                <a:gd name="T4" fmla="*/ 3 w 30"/>
                <a:gd name="T5" fmla="*/ 6 h 6"/>
                <a:gd name="T6" fmla="*/ 27 w 30"/>
                <a:gd name="T7" fmla="*/ 5 h 6"/>
                <a:gd name="T8" fmla="*/ 27 w 30"/>
                <a:gd name="T9" fmla="*/ 1 h 6"/>
              </a:gdLst>
              <a:ahLst/>
              <a:cxnLst>
                <a:cxn ang="0">
                  <a:pos x="T0" y="T1"/>
                </a:cxn>
                <a:cxn ang="0">
                  <a:pos x="T2" y="T3"/>
                </a:cxn>
                <a:cxn ang="0">
                  <a:pos x="T4" y="T5"/>
                </a:cxn>
                <a:cxn ang="0">
                  <a:pos x="T6" y="T7"/>
                </a:cxn>
                <a:cxn ang="0">
                  <a:pos x="T8" y="T9"/>
                </a:cxn>
              </a:cxnLst>
              <a:rect l="0" t="0" r="r" b="b"/>
              <a:pathLst>
                <a:path w="30" h="6">
                  <a:moveTo>
                    <a:pt x="27" y="1"/>
                  </a:moveTo>
                  <a:cubicBezTo>
                    <a:pt x="19" y="1"/>
                    <a:pt x="11" y="1"/>
                    <a:pt x="3" y="2"/>
                  </a:cubicBezTo>
                  <a:cubicBezTo>
                    <a:pt x="0" y="2"/>
                    <a:pt x="0" y="6"/>
                    <a:pt x="3" y="6"/>
                  </a:cubicBezTo>
                  <a:cubicBezTo>
                    <a:pt x="11" y="6"/>
                    <a:pt x="19" y="5"/>
                    <a:pt x="27" y="5"/>
                  </a:cubicBezTo>
                  <a:cubicBezTo>
                    <a:pt x="30" y="5"/>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61" name="Freeform 66"/>
            <p:cNvSpPr/>
            <p:nvPr/>
          </p:nvSpPr>
          <p:spPr bwMode="auto">
            <a:xfrm>
              <a:off x="3846" y="4103"/>
              <a:ext cx="85" cy="18"/>
            </a:xfrm>
            <a:custGeom>
              <a:avLst/>
              <a:gdLst>
                <a:gd name="T0" fmla="*/ 21 w 24"/>
                <a:gd name="T1" fmla="*/ 1 h 6"/>
                <a:gd name="T2" fmla="*/ 3 w 24"/>
                <a:gd name="T3" fmla="*/ 0 h 6"/>
                <a:gd name="T4" fmla="*/ 3 w 24"/>
                <a:gd name="T5" fmla="*/ 4 h 6"/>
                <a:gd name="T6" fmla="*/ 20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5" y="0"/>
                    <a:pt x="9" y="0"/>
                    <a:pt x="3" y="0"/>
                  </a:cubicBezTo>
                  <a:cubicBezTo>
                    <a:pt x="0" y="0"/>
                    <a:pt x="0" y="4"/>
                    <a:pt x="3" y="4"/>
                  </a:cubicBezTo>
                  <a:cubicBezTo>
                    <a:pt x="9" y="4"/>
                    <a:pt x="14" y="4"/>
                    <a:pt x="20" y="5"/>
                  </a:cubicBezTo>
                  <a:cubicBezTo>
                    <a:pt x="23" y="6"/>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62" name="Freeform 67"/>
            <p:cNvSpPr/>
            <p:nvPr/>
          </p:nvSpPr>
          <p:spPr bwMode="auto">
            <a:xfrm>
              <a:off x="3977" y="4094"/>
              <a:ext cx="109" cy="24"/>
            </a:xfrm>
            <a:custGeom>
              <a:avLst/>
              <a:gdLst>
                <a:gd name="T0" fmla="*/ 28 w 31"/>
                <a:gd name="T1" fmla="*/ 2 h 8"/>
                <a:gd name="T2" fmla="*/ 3 w 31"/>
                <a:gd name="T3" fmla="*/ 3 h 8"/>
                <a:gd name="T4" fmla="*/ 4 w 31"/>
                <a:gd name="T5" fmla="*/ 7 h 8"/>
                <a:gd name="T6" fmla="*/ 28 w 31"/>
                <a:gd name="T7" fmla="*/ 6 h 8"/>
                <a:gd name="T8" fmla="*/ 28 w 31"/>
                <a:gd name="T9" fmla="*/ 2 h 8"/>
              </a:gdLst>
              <a:ahLst/>
              <a:cxnLst>
                <a:cxn ang="0">
                  <a:pos x="T0" y="T1"/>
                </a:cxn>
                <a:cxn ang="0">
                  <a:pos x="T2" y="T3"/>
                </a:cxn>
                <a:cxn ang="0">
                  <a:pos x="T4" y="T5"/>
                </a:cxn>
                <a:cxn ang="0">
                  <a:pos x="T6" y="T7"/>
                </a:cxn>
                <a:cxn ang="0">
                  <a:pos x="T8" y="T9"/>
                </a:cxn>
              </a:cxnLst>
              <a:rect l="0" t="0" r="r" b="b"/>
              <a:pathLst>
                <a:path w="31" h="8">
                  <a:moveTo>
                    <a:pt x="28" y="2"/>
                  </a:moveTo>
                  <a:cubicBezTo>
                    <a:pt x="20" y="2"/>
                    <a:pt x="11" y="0"/>
                    <a:pt x="3" y="3"/>
                  </a:cubicBezTo>
                  <a:cubicBezTo>
                    <a:pt x="0" y="4"/>
                    <a:pt x="2" y="8"/>
                    <a:pt x="4" y="7"/>
                  </a:cubicBezTo>
                  <a:cubicBezTo>
                    <a:pt x="12" y="5"/>
                    <a:pt x="20"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63" name="Freeform 68"/>
            <p:cNvSpPr/>
            <p:nvPr/>
          </p:nvSpPr>
          <p:spPr bwMode="auto">
            <a:xfrm>
              <a:off x="4129" y="4092"/>
              <a:ext cx="102" cy="17"/>
            </a:xfrm>
            <a:custGeom>
              <a:avLst/>
              <a:gdLst>
                <a:gd name="T0" fmla="*/ 25 w 29"/>
                <a:gd name="T1" fmla="*/ 1 h 6"/>
                <a:gd name="T2" fmla="*/ 3 w 29"/>
                <a:gd name="T3" fmla="*/ 2 h 6"/>
                <a:gd name="T4" fmla="*/ 3 w 29"/>
                <a:gd name="T5" fmla="*/ 6 h 6"/>
                <a:gd name="T6" fmla="*/ 26 w 29"/>
                <a:gd name="T7" fmla="*/ 5 h 6"/>
                <a:gd name="T8" fmla="*/ 25 w 29"/>
                <a:gd name="T9" fmla="*/ 1 h 6"/>
              </a:gdLst>
              <a:ahLst/>
              <a:cxnLst>
                <a:cxn ang="0">
                  <a:pos x="T0" y="T1"/>
                </a:cxn>
                <a:cxn ang="0">
                  <a:pos x="T2" y="T3"/>
                </a:cxn>
                <a:cxn ang="0">
                  <a:pos x="T4" y="T5"/>
                </a:cxn>
                <a:cxn ang="0">
                  <a:pos x="T6" y="T7"/>
                </a:cxn>
                <a:cxn ang="0">
                  <a:pos x="T8" y="T9"/>
                </a:cxn>
              </a:cxnLst>
              <a:rect l="0" t="0" r="r" b="b"/>
              <a:pathLst>
                <a:path w="29" h="6">
                  <a:moveTo>
                    <a:pt x="25" y="1"/>
                  </a:moveTo>
                  <a:cubicBezTo>
                    <a:pt x="17" y="2"/>
                    <a:pt x="10" y="2"/>
                    <a:pt x="3" y="2"/>
                  </a:cubicBezTo>
                  <a:cubicBezTo>
                    <a:pt x="0" y="2"/>
                    <a:pt x="0" y="6"/>
                    <a:pt x="3" y="6"/>
                  </a:cubicBezTo>
                  <a:cubicBezTo>
                    <a:pt x="11" y="6"/>
                    <a:pt x="18" y="6"/>
                    <a:pt x="26" y="5"/>
                  </a:cubicBezTo>
                  <a:cubicBezTo>
                    <a:pt x="29" y="4"/>
                    <a:pt x="27" y="0"/>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64" name="Freeform 69"/>
            <p:cNvSpPr/>
            <p:nvPr/>
          </p:nvSpPr>
          <p:spPr bwMode="auto">
            <a:xfrm>
              <a:off x="4273" y="4103"/>
              <a:ext cx="110" cy="21"/>
            </a:xfrm>
            <a:custGeom>
              <a:avLst/>
              <a:gdLst>
                <a:gd name="T0" fmla="*/ 28 w 31"/>
                <a:gd name="T1" fmla="*/ 2 h 7"/>
                <a:gd name="T2" fmla="*/ 3 w 31"/>
                <a:gd name="T3" fmla="*/ 2 h 7"/>
                <a:gd name="T4" fmla="*/ 3 w 31"/>
                <a:gd name="T5" fmla="*/ 6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2"/>
                    <a:pt x="3" y="2"/>
                  </a:cubicBezTo>
                  <a:cubicBezTo>
                    <a:pt x="0" y="2"/>
                    <a:pt x="0" y="6"/>
                    <a:pt x="3" y="6"/>
                  </a:cubicBezTo>
                  <a:cubicBezTo>
                    <a:pt x="11" y="6"/>
                    <a:pt x="19" y="4"/>
                    <a:pt x="27" y="6"/>
                  </a:cubicBezTo>
                  <a:cubicBezTo>
                    <a:pt x="30" y="7"/>
                    <a:pt x="31" y="3"/>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65" name="Freeform 70"/>
            <p:cNvSpPr/>
            <p:nvPr/>
          </p:nvSpPr>
          <p:spPr bwMode="auto">
            <a:xfrm>
              <a:off x="4432" y="4097"/>
              <a:ext cx="95" cy="24"/>
            </a:xfrm>
            <a:custGeom>
              <a:avLst/>
              <a:gdLst>
                <a:gd name="T0" fmla="*/ 23 w 27"/>
                <a:gd name="T1" fmla="*/ 1 h 8"/>
                <a:gd name="T2" fmla="*/ 4 w 27"/>
                <a:gd name="T3" fmla="*/ 2 h 8"/>
                <a:gd name="T4" fmla="*/ 3 w 27"/>
                <a:gd name="T5" fmla="*/ 6 h 8"/>
                <a:gd name="T6" fmla="*/ 24 w 27"/>
                <a:gd name="T7" fmla="*/ 5 h 8"/>
                <a:gd name="T8" fmla="*/ 23 w 27"/>
                <a:gd name="T9" fmla="*/ 1 h 8"/>
              </a:gdLst>
              <a:ahLst/>
              <a:cxnLst>
                <a:cxn ang="0">
                  <a:pos x="T0" y="T1"/>
                </a:cxn>
                <a:cxn ang="0">
                  <a:pos x="T2" y="T3"/>
                </a:cxn>
                <a:cxn ang="0">
                  <a:pos x="T4" y="T5"/>
                </a:cxn>
                <a:cxn ang="0">
                  <a:pos x="T6" y="T7"/>
                </a:cxn>
                <a:cxn ang="0">
                  <a:pos x="T8" y="T9"/>
                </a:cxn>
              </a:cxnLst>
              <a:rect l="0" t="0" r="r" b="b"/>
              <a:pathLst>
                <a:path w="27" h="8">
                  <a:moveTo>
                    <a:pt x="23" y="1"/>
                  </a:moveTo>
                  <a:cubicBezTo>
                    <a:pt x="17" y="2"/>
                    <a:pt x="10" y="3"/>
                    <a:pt x="4" y="2"/>
                  </a:cubicBezTo>
                  <a:cubicBezTo>
                    <a:pt x="1" y="1"/>
                    <a:pt x="0" y="6"/>
                    <a:pt x="3" y="6"/>
                  </a:cubicBezTo>
                  <a:cubicBezTo>
                    <a:pt x="10" y="8"/>
                    <a:pt x="17" y="6"/>
                    <a:pt x="24" y="5"/>
                  </a:cubicBezTo>
                  <a:cubicBezTo>
                    <a:pt x="27" y="5"/>
                    <a:pt x="26"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66" name="Freeform 71"/>
            <p:cNvSpPr/>
            <p:nvPr/>
          </p:nvSpPr>
          <p:spPr bwMode="auto">
            <a:xfrm>
              <a:off x="4580" y="4094"/>
              <a:ext cx="120" cy="27"/>
            </a:xfrm>
            <a:custGeom>
              <a:avLst/>
              <a:gdLst>
                <a:gd name="T0" fmla="*/ 31 w 34"/>
                <a:gd name="T1" fmla="*/ 1 h 9"/>
                <a:gd name="T2" fmla="*/ 18 w 34"/>
                <a:gd name="T3" fmla="*/ 2 h 9"/>
                <a:gd name="T4" fmla="*/ 5 w 34"/>
                <a:gd name="T5" fmla="*/ 1 h 9"/>
                <a:gd name="T6" fmla="*/ 2 w 34"/>
                <a:gd name="T7" fmla="*/ 5 h 9"/>
                <a:gd name="T8" fmla="*/ 31 w 34"/>
                <a:gd name="T9" fmla="*/ 5 h 9"/>
                <a:gd name="T10" fmla="*/ 31 w 34"/>
                <a:gd name="T11" fmla="*/ 1 h 9"/>
              </a:gdLst>
              <a:ahLst/>
              <a:cxnLst>
                <a:cxn ang="0">
                  <a:pos x="T0" y="T1"/>
                </a:cxn>
                <a:cxn ang="0">
                  <a:pos x="T2" y="T3"/>
                </a:cxn>
                <a:cxn ang="0">
                  <a:pos x="T4" y="T5"/>
                </a:cxn>
                <a:cxn ang="0">
                  <a:pos x="T6" y="T7"/>
                </a:cxn>
                <a:cxn ang="0">
                  <a:pos x="T8" y="T9"/>
                </a:cxn>
                <a:cxn ang="0">
                  <a:pos x="T10" y="T11"/>
                </a:cxn>
              </a:cxnLst>
              <a:rect l="0" t="0" r="r" b="b"/>
              <a:pathLst>
                <a:path w="34" h="9">
                  <a:moveTo>
                    <a:pt x="31" y="1"/>
                  </a:moveTo>
                  <a:cubicBezTo>
                    <a:pt x="27" y="1"/>
                    <a:pt x="22" y="1"/>
                    <a:pt x="18" y="2"/>
                  </a:cubicBezTo>
                  <a:cubicBezTo>
                    <a:pt x="14" y="2"/>
                    <a:pt x="9" y="3"/>
                    <a:pt x="5" y="1"/>
                  </a:cubicBezTo>
                  <a:cubicBezTo>
                    <a:pt x="2" y="0"/>
                    <a:pt x="0" y="3"/>
                    <a:pt x="2" y="5"/>
                  </a:cubicBezTo>
                  <a:cubicBezTo>
                    <a:pt x="11" y="9"/>
                    <a:pt x="22" y="5"/>
                    <a:pt x="31" y="5"/>
                  </a:cubicBezTo>
                  <a:cubicBezTo>
                    <a:pt x="34" y="5"/>
                    <a:pt x="34" y="0"/>
                    <a:pt x="31"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67" name="Freeform 72"/>
            <p:cNvSpPr/>
            <p:nvPr/>
          </p:nvSpPr>
          <p:spPr bwMode="auto">
            <a:xfrm>
              <a:off x="4735" y="4092"/>
              <a:ext cx="110" cy="20"/>
            </a:xfrm>
            <a:custGeom>
              <a:avLst/>
              <a:gdLst>
                <a:gd name="T0" fmla="*/ 28 w 31"/>
                <a:gd name="T1" fmla="*/ 2 h 7"/>
                <a:gd name="T2" fmla="*/ 3 w 31"/>
                <a:gd name="T3" fmla="*/ 3 h 7"/>
                <a:gd name="T4" fmla="*/ 5 w 31"/>
                <a:gd name="T5" fmla="*/ 7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1"/>
                    <a:pt x="3" y="3"/>
                  </a:cubicBezTo>
                  <a:cubicBezTo>
                    <a:pt x="0" y="3"/>
                    <a:pt x="2" y="7"/>
                    <a:pt x="5" y="7"/>
                  </a:cubicBezTo>
                  <a:cubicBezTo>
                    <a:pt x="12" y="6"/>
                    <a:pt x="19" y="4"/>
                    <a:pt x="27" y="6"/>
                  </a:cubicBezTo>
                  <a:cubicBezTo>
                    <a:pt x="29" y="7"/>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68" name="Freeform 73"/>
            <p:cNvSpPr/>
            <p:nvPr/>
          </p:nvSpPr>
          <p:spPr bwMode="auto">
            <a:xfrm>
              <a:off x="4912" y="4097"/>
              <a:ext cx="84" cy="18"/>
            </a:xfrm>
            <a:custGeom>
              <a:avLst/>
              <a:gdLst>
                <a:gd name="T0" fmla="*/ 21 w 24"/>
                <a:gd name="T1" fmla="*/ 1 h 6"/>
                <a:gd name="T2" fmla="*/ 4 w 24"/>
                <a:gd name="T3" fmla="*/ 1 h 6"/>
                <a:gd name="T4" fmla="*/ 3 w 24"/>
                <a:gd name="T5" fmla="*/ 5 h 6"/>
                <a:gd name="T6" fmla="*/ 21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6" y="1"/>
                    <a:pt x="10" y="2"/>
                    <a:pt x="4" y="1"/>
                  </a:cubicBezTo>
                  <a:cubicBezTo>
                    <a:pt x="1" y="0"/>
                    <a:pt x="0" y="5"/>
                    <a:pt x="3" y="5"/>
                  </a:cubicBezTo>
                  <a:cubicBezTo>
                    <a:pt x="9" y="6"/>
                    <a:pt x="15" y="5"/>
                    <a:pt x="21" y="5"/>
                  </a:cubicBezTo>
                  <a:cubicBezTo>
                    <a:pt x="24" y="5"/>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69" name="Freeform 74"/>
            <p:cNvSpPr/>
            <p:nvPr/>
          </p:nvSpPr>
          <p:spPr bwMode="auto">
            <a:xfrm>
              <a:off x="5060" y="4100"/>
              <a:ext cx="92" cy="18"/>
            </a:xfrm>
            <a:custGeom>
              <a:avLst/>
              <a:gdLst>
                <a:gd name="T0" fmla="*/ 23 w 26"/>
                <a:gd name="T1" fmla="*/ 1 h 6"/>
                <a:gd name="T2" fmla="*/ 3 w 26"/>
                <a:gd name="T3" fmla="*/ 0 h 6"/>
                <a:gd name="T4" fmla="*/ 3 w 26"/>
                <a:gd name="T5" fmla="*/ 4 h 6"/>
                <a:gd name="T6" fmla="*/ 22 w 26"/>
                <a:gd name="T7" fmla="*/ 5 h 6"/>
                <a:gd name="T8" fmla="*/ 23 w 26"/>
                <a:gd name="T9" fmla="*/ 1 h 6"/>
              </a:gdLst>
              <a:ahLst/>
              <a:cxnLst>
                <a:cxn ang="0">
                  <a:pos x="T0" y="T1"/>
                </a:cxn>
                <a:cxn ang="0">
                  <a:pos x="T2" y="T3"/>
                </a:cxn>
                <a:cxn ang="0">
                  <a:pos x="T4" y="T5"/>
                </a:cxn>
                <a:cxn ang="0">
                  <a:pos x="T6" y="T7"/>
                </a:cxn>
                <a:cxn ang="0">
                  <a:pos x="T8" y="T9"/>
                </a:cxn>
              </a:cxnLst>
              <a:rect l="0" t="0" r="r" b="b"/>
              <a:pathLst>
                <a:path w="26" h="6">
                  <a:moveTo>
                    <a:pt x="23" y="1"/>
                  </a:moveTo>
                  <a:cubicBezTo>
                    <a:pt x="16" y="0"/>
                    <a:pt x="9" y="0"/>
                    <a:pt x="3" y="0"/>
                  </a:cubicBezTo>
                  <a:cubicBezTo>
                    <a:pt x="0" y="0"/>
                    <a:pt x="0" y="4"/>
                    <a:pt x="3" y="4"/>
                  </a:cubicBezTo>
                  <a:cubicBezTo>
                    <a:pt x="9" y="4"/>
                    <a:pt x="16" y="4"/>
                    <a:pt x="22" y="5"/>
                  </a:cubicBezTo>
                  <a:cubicBezTo>
                    <a:pt x="25" y="6"/>
                    <a:pt x="26" y="1"/>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70" name="Freeform 75"/>
            <p:cNvSpPr/>
            <p:nvPr/>
          </p:nvSpPr>
          <p:spPr bwMode="auto">
            <a:xfrm>
              <a:off x="5190" y="4094"/>
              <a:ext cx="103" cy="18"/>
            </a:xfrm>
            <a:custGeom>
              <a:avLst/>
              <a:gdLst>
                <a:gd name="T0" fmla="*/ 26 w 29"/>
                <a:gd name="T1" fmla="*/ 1 h 6"/>
                <a:gd name="T2" fmla="*/ 2 w 29"/>
                <a:gd name="T3" fmla="*/ 2 h 6"/>
                <a:gd name="T4" fmla="*/ 2 w 29"/>
                <a:gd name="T5" fmla="*/ 6 h 6"/>
                <a:gd name="T6" fmla="*/ 26 w 29"/>
                <a:gd name="T7" fmla="*/ 5 h 6"/>
                <a:gd name="T8" fmla="*/ 26 w 29"/>
                <a:gd name="T9" fmla="*/ 1 h 6"/>
              </a:gdLst>
              <a:ahLst/>
              <a:cxnLst>
                <a:cxn ang="0">
                  <a:pos x="T0" y="T1"/>
                </a:cxn>
                <a:cxn ang="0">
                  <a:pos x="T2" y="T3"/>
                </a:cxn>
                <a:cxn ang="0">
                  <a:pos x="T4" y="T5"/>
                </a:cxn>
                <a:cxn ang="0">
                  <a:pos x="T6" y="T7"/>
                </a:cxn>
                <a:cxn ang="0">
                  <a:pos x="T8" y="T9"/>
                </a:cxn>
              </a:cxnLst>
              <a:rect l="0" t="0" r="r" b="b"/>
              <a:pathLst>
                <a:path w="29" h="6">
                  <a:moveTo>
                    <a:pt x="26" y="1"/>
                  </a:moveTo>
                  <a:cubicBezTo>
                    <a:pt x="18" y="2"/>
                    <a:pt x="10" y="2"/>
                    <a:pt x="2" y="2"/>
                  </a:cubicBezTo>
                  <a:cubicBezTo>
                    <a:pt x="0" y="2"/>
                    <a:pt x="0" y="6"/>
                    <a:pt x="2" y="6"/>
                  </a:cubicBezTo>
                  <a:cubicBezTo>
                    <a:pt x="10" y="6"/>
                    <a:pt x="18" y="6"/>
                    <a:pt x="26" y="5"/>
                  </a:cubicBezTo>
                  <a:cubicBezTo>
                    <a:pt x="29"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71" name="Freeform 76"/>
            <p:cNvSpPr/>
            <p:nvPr/>
          </p:nvSpPr>
          <p:spPr bwMode="auto">
            <a:xfrm>
              <a:off x="5339" y="4092"/>
              <a:ext cx="116" cy="20"/>
            </a:xfrm>
            <a:custGeom>
              <a:avLst/>
              <a:gdLst>
                <a:gd name="T0" fmla="*/ 30 w 33"/>
                <a:gd name="T1" fmla="*/ 2 h 7"/>
                <a:gd name="T2" fmla="*/ 3 w 33"/>
                <a:gd name="T3" fmla="*/ 0 h 7"/>
                <a:gd name="T4" fmla="*/ 3 w 33"/>
                <a:gd name="T5" fmla="*/ 0 h 7"/>
                <a:gd name="T6" fmla="*/ 3 w 33"/>
                <a:gd name="T7" fmla="*/ 0 h 7"/>
                <a:gd name="T8" fmla="*/ 3 w 33"/>
                <a:gd name="T9" fmla="*/ 5 h 7"/>
                <a:gd name="T10" fmla="*/ 28 w 33"/>
                <a:gd name="T11" fmla="*/ 6 h 7"/>
                <a:gd name="T12" fmla="*/ 30 w 33"/>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33" h="7">
                  <a:moveTo>
                    <a:pt x="30" y="2"/>
                  </a:moveTo>
                  <a:cubicBezTo>
                    <a:pt x="21" y="0"/>
                    <a:pt x="12" y="1"/>
                    <a:pt x="3" y="0"/>
                  </a:cubicBezTo>
                  <a:cubicBezTo>
                    <a:pt x="3" y="0"/>
                    <a:pt x="3" y="0"/>
                    <a:pt x="3" y="0"/>
                  </a:cubicBezTo>
                  <a:cubicBezTo>
                    <a:pt x="3" y="0"/>
                    <a:pt x="3" y="0"/>
                    <a:pt x="3" y="0"/>
                  </a:cubicBezTo>
                  <a:cubicBezTo>
                    <a:pt x="0" y="0"/>
                    <a:pt x="0" y="5"/>
                    <a:pt x="3" y="5"/>
                  </a:cubicBezTo>
                  <a:cubicBezTo>
                    <a:pt x="11" y="6"/>
                    <a:pt x="20" y="4"/>
                    <a:pt x="28" y="6"/>
                  </a:cubicBezTo>
                  <a:cubicBezTo>
                    <a:pt x="31" y="7"/>
                    <a:pt x="33" y="2"/>
                    <a:pt x="30"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72" name="Freeform 77"/>
            <p:cNvSpPr/>
            <p:nvPr/>
          </p:nvSpPr>
          <p:spPr bwMode="auto">
            <a:xfrm>
              <a:off x="5480" y="4089"/>
              <a:ext cx="102" cy="14"/>
            </a:xfrm>
            <a:custGeom>
              <a:avLst/>
              <a:gdLst>
                <a:gd name="T0" fmla="*/ 26 w 29"/>
                <a:gd name="T1" fmla="*/ 0 h 5"/>
                <a:gd name="T2" fmla="*/ 3 w 29"/>
                <a:gd name="T3" fmla="*/ 0 h 5"/>
                <a:gd name="T4" fmla="*/ 3 w 29"/>
                <a:gd name="T5" fmla="*/ 5 h 5"/>
                <a:gd name="T6" fmla="*/ 26 w 29"/>
                <a:gd name="T7" fmla="*/ 5 h 5"/>
                <a:gd name="T8" fmla="*/ 26 w 29"/>
                <a:gd name="T9" fmla="*/ 0 h 5"/>
              </a:gdLst>
              <a:ahLst/>
              <a:cxnLst>
                <a:cxn ang="0">
                  <a:pos x="T0" y="T1"/>
                </a:cxn>
                <a:cxn ang="0">
                  <a:pos x="T2" y="T3"/>
                </a:cxn>
                <a:cxn ang="0">
                  <a:pos x="T4" y="T5"/>
                </a:cxn>
                <a:cxn ang="0">
                  <a:pos x="T6" y="T7"/>
                </a:cxn>
                <a:cxn ang="0">
                  <a:pos x="T8" y="T9"/>
                </a:cxn>
              </a:cxnLst>
              <a:rect l="0" t="0" r="r" b="b"/>
              <a:pathLst>
                <a:path w="29" h="5">
                  <a:moveTo>
                    <a:pt x="26" y="0"/>
                  </a:moveTo>
                  <a:cubicBezTo>
                    <a:pt x="3" y="0"/>
                    <a:pt x="3" y="0"/>
                    <a:pt x="3" y="0"/>
                  </a:cubicBezTo>
                  <a:cubicBezTo>
                    <a:pt x="0" y="0"/>
                    <a:pt x="0" y="5"/>
                    <a:pt x="3" y="5"/>
                  </a:cubicBezTo>
                  <a:cubicBezTo>
                    <a:pt x="26" y="5"/>
                    <a:pt x="26" y="5"/>
                    <a:pt x="26" y="5"/>
                  </a:cubicBezTo>
                  <a:cubicBezTo>
                    <a:pt x="29" y="5"/>
                    <a:pt x="29" y="0"/>
                    <a:pt x="26"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73" name="Freeform 78"/>
            <p:cNvSpPr/>
            <p:nvPr/>
          </p:nvSpPr>
          <p:spPr bwMode="auto">
            <a:xfrm>
              <a:off x="5600" y="4089"/>
              <a:ext cx="98" cy="23"/>
            </a:xfrm>
            <a:custGeom>
              <a:avLst/>
              <a:gdLst>
                <a:gd name="T0" fmla="*/ 24 w 28"/>
                <a:gd name="T1" fmla="*/ 2 h 8"/>
                <a:gd name="T2" fmla="*/ 4 w 28"/>
                <a:gd name="T3" fmla="*/ 0 h 8"/>
                <a:gd name="T4" fmla="*/ 3 w 28"/>
                <a:gd name="T5" fmla="*/ 5 h 8"/>
                <a:gd name="T6" fmla="*/ 25 w 28"/>
                <a:gd name="T7" fmla="*/ 6 h 8"/>
                <a:gd name="T8" fmla="*/ 24 w 28"/>
                <a:gd name="T9" fmla="*/ 2 h 8"/>
              </a:gdLst>
              <a:ahLst/>
              <a:cxnLst>
                <a:cxn ang="0">
                  <a:pos x="T0" y="T1"/>
                </a:cxn>
                <a:cxn ang="0">
                  <a:pos x="T2" y="T3"/>
                </a:cxn>
                <a:cxn ang="0">
                  <a:pos x="T4" y="T5"/>
                </a:cxn>
                <a:cxn ang="0">
                  <a:pos x="T6" y="T7"/>
                </a:cxn>
                <a:cxn ang="0">
                  <a:pos x="T8" y="T9"/>
                </a:cxn>
              </a:cxnLst>
              <a:rect l="0" t="0" r="r" b="b"/>
              <a:pathLst>
                <a:path w="28" h="8">
                  <a:moveTo>
                    <a:pt x="24" y="2"/>
                  </a:moveTo>
                  <a:cubicBezTo>
                    <a:pt x="17" y="3"/>
                    <a:pt x="11" y="3"/>
                    <a:pt x="4" y="0"/>
                  </a:cubicBezTo>
                  <a:cubicBezTo>
                    <a:pt x="1" y="0"/>
                    <a:pt x="0" y="4"/>
                    <a:pt x="3" y="5"/>
                  </a:cubicBezTo>
                  <a:cubicBezTo>
                    <a:pt x="10" y="7"/>
                    <a:pt x="18" y="8"/>
                    <a:pt x="25" y="6"/>
                  </a:cubicBezTo>
                  <a:cubicBezTo>
                    <a:pt x="28" y="5"/>
                    <a:pt x="27" y="1"/>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74" name="Freeform 79"/>
            <p:cNvSpPr/>
            <p:nvPr/>
          </p:nvSpPr>
          <p:spPr bwMode="auto">
            <a:xfrm>
              <a:off x="5727" y="4103"/>
              <a:ext cx="98" cy="18"/>
            </a:xfrm>
            <a:custGeom>
              <a:avLst/>
              <a:gdLst>
                <a:gd name="T0" fmla="*/ 26 w 28"/>
                <a:gd name="T1" fmla="*/ 1 h 6"/>
                <a:gd name="T2" fmla="*/ 3 w 28"/>
                <a:gd name="T3" fmla="*/ 0 h 6"/>
                <a:gd name="T4" fmla="*/ 3 w 28"/>
                <a:gd name="T5" fmla="*/ 4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0"/>
                    <a:pt x="3" y="0"/>
                  </a:cubicBezTo>
                  <a:cubicBezTo>
                    <a:pt x="0" y="0"/>
                    <a:pt x="0" y="4"/>
                    <a:pt x="3" y="4"/>
                  </a:cubicBezTo>
                  <a:cubicBezTo>
                    <a:pt x="11" y="4"/>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75" name="Freeform 80"/>
            <p:cNvSpPr/>
            <p:nvPr/>
          </p:nvSpPr>
          <p:spPr bwMode="auto">
            <a:xfrm>
              <a:off x="5850" y="4092"/>
              <a:ext cx="109" cy="20"/>
            </a:xfrm>
            <a:custGeom>
              <a:avLst/>
              <a:gdLst>
                <a:gd name="T0" fmla="*/ 27 w 31"/>
                <a:gd name="T1" fmla="*/ 1 h 7"/>
                <a:gd name="T2" fmla="*/ 3 w 31"/>
                <a:gd name="T3" fmla="*/ 3 h 7"/>
                <a:gd name="T4" fmla="*/ 3 w 31"/>
                <a:gd name="T5" fmla="*/ 7 h 7"/>
                <a:gd name="T6" fmla="*/ 28 w 31"/>
                <a:gd name="T7" fmla="*/ 5 h 7"/>
                <a:gd name="T8" fmla="*/ 27 w 31"/>
                <a:gd name="T9" fmla="*/ 1 h 7"/>
              </a:gdLst>
              <a:ahLst/>
              <a:cxnLst>
                <a:cxn ang="0">
                  <a:pos x="T0" y="T1"/>
                </a:cxn>
                <a:cxn ang="0">
                  <a:pos x="T2" y="T3"/>
                </a:cxn>
                <a:cxn ang="0">
                  <a:pos x="T4" y="T5"/>
                </a:cxn>
                <a:cxn ang="0">
                  <a:pos x="T6" y="T7"/>
                </a:cxn>
                <a:cxn ang="0">
                  <a:pos x="T8" y="T9"/>
                </a:cxn>
              </a:cxnLst>
              <a:rect l="0" t="0" r="r" b="b"/>
              <a:pathLst>
                <a:path w="31" h="7">
                  <a:moveTo>
                    <a:pt x="27" y="1"/>
                  </a:moveTo>
                  <a:cubicBezTo>
                    <a:pt x="19" y="2"/>
                    <a:pt x="11" y="3"/>
                    <a:pt x="3" y="3"/>
                  </a:cubicBezTo>
                  <a:cubicBezTo>
                    <a:pt x="0" y="3"/>
                    <a:pt x="0" y="7"/>
                    <a:pt x="3" y="7"/>
                  </a:cubicBezTo>
                  <a:cubicBezTo>
                    <a:pt x="11" y="7"/>
                    <a:pt x="20" y="6"/>
                    <a:pt x="28" y="5"/>
                  </a:cubicBezTo>
                  <a:cubicBezTo>
                    <a:pt x="31" y="4"/>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76" name="Freeform 81"/>
            <p:cNvSpPr/>
            <p:nvPr/>
          </p:nvSpPr>
          <p:spPr bwMode="auto">
            <a:xfrm>
              <a:off x="5988" y="4097"/>
              <a:ext cx="102" cy="18"/>
            </a:xfrm>
            <a:custGeom>
              <a:avLst/>
              <a:gdLst>
                <a:gd name="T0" fmla="*/ 26 w 29"/>
                <a:gd name="T1" fmla="*/ 2 h 6"/>
                <a:gd name="T2" fmla="*/ 3 w 29"/>
                <a:gd name="T3" fmla="*/ 1 h 6"/>
                <a:gd name="T4" fmla="*/ 3 w 29"/>
                <a:gd name="T5" fmla="*/ 5 h 6"/>
                <a:gd name="T6" fmla="*/ 26 w 29"/>
                <a:gd name="T7" fmla="*/ 6 h 6"/>
                <a:gd name="T8" fmla="*/ 26 w 29"/>
                <a:gd name="T9" fmla="*/ 2 h 6"/>
              </a:gdLst>
              <a:ahLst/>
              <a:cxnLst>
                <a:cxn ang="0">
                  <a:pos x="T0" y="T1"/>
                </a:cxn>
                <a:cxn ang="0">
                  <a:pos x="T2" y="T3"/>
                </a:cxn>
                <a:cxn ang="0">
                  <a:pos x="T4" y="T5"/>
                </a:cxn>
                <a:cxn ang="0">
                  <a:pos x="T6" y="T7"/>
                </a:cxn>
                <a:cxn ang="0">
                  <a:pos x="T8" y="T9"/>
                </a:cxn>
              </a:cxnLst>
              <a:rect l="0" t="0" r="r" b="b"/>
              <a:pathLst>
                <a:path w="29" h="6">
                  <a:moveTo>
                    <a:pt x="26" y="2"/>
                  </a:moveTo>
                  <a:cubicBezTo>
                    <a:pt x="19" y="1"/>
                    <a:pt x="11" y="0"/>
                    <a:pt x="3" y="1"/>
                  </a:cubicBezTo>
                  <a:cubicBezTo>
                    <a:pt x="0" y="1"/>
                    <a:pt x="0" y="5"/>
                    <a:pt x="3" y="5"/>
                  </a:cubicBezTo>
                  <a:cubicBezTo>
                    <a:pt x="11" y="4"/>
                    <a:pt x="19" y="6"/>
                    <a:pt x="26" y="6"/>
                  </a:cubicBezTo>
                  <a:cubicBezTo>
                    <a:pt x="29" y="6"/>
                    <a:pt x="29" y="2"/>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77" name="Freeform 82"/>
            <p:cNvSpPr/>
            <p:nvPr/>
          </p:nvSpPr>
          <p:spPr bwMode="auto">
            <a:xfrm>
              <a:off x="6136" y="4100"/>
              <a:ext cx="102" cy="18"/>
            </a:xfrm>
            <a:custGeom>
              <a:avLst/>
              <a:gdLst>
                <a:gd name="T0" fmla="*/ 27 w 29"/>
                <a:gd name="T1" fmla="*/ 0 h 6"/>
                <a:gd name="T2" fmla="*/ 3 w 29"/>
                <a:gd name="T3" fmla="*/ 1 h 6"/>
                <a:gd name="T4" fmla="*/ 3 w 29"/>
                <a:gd name="T5" fmla="*/ 5 h 6"/>
                <a:gd name="T6" fmla="*/ 27 w 29"/>
                <a:gd name="T7" fmla="*/ 4 h 6"/>
                <a:gd name="T8" fmla="*/ 27 w 29"/>
                <a:gd name="T9" fmla="*/ 0 h 6"/>
              </a:gdLst>
              <a:ahLst/>
              <a:cxnLst>
                <a:cxn ang="0">
                  <a:pos x="T0" y="T1"/>
                </a:cxn>
                <a:cxn ang="0">
                  <a:pos x="T2" y="T3"/>
                </a:cxn>
                <a:cxn ang="0">
                  <a:pos x="T4" y="T5"/>
                </a:cxn>
                <a:cxn ang="0">
                  <a:pos x="T6" y="T7"/>
                </a:cxn>
                <a:cxn ang="0">
                  <a:pos x="T8" y="T9"/>
                </a:cxn>
              </a:cxnLst>
              <a:rect l="0" t="0" r="r" b="b"/>
              <a:pathLst>
                <a:path w="29" h="6">
                  <a:moveTo>
                    <a:pt x="27" y="0"/>
                  </a:moveTo>
                  <a:cubicBezTo>
                    <a:pt x="19" y="0"/>
                    <a:pt x="11" y="0"/>
                    <a:pt x="3" y="1"/>
                  </a:cubicBezTo>
                  <a:cubicBezTo>
                    <a:pt x="0" y="1"/>
                    <a:pt x="0" y="6"/>
                    <a:pt x="3" y="5"/>
                  </a:cubicBezTo>
                  <a:cubicBezTo>
                    <a:pt x="11" y="4"/>
                    <a:pt x="19" y="4"/>
                    <a:pt x="27" y="4"/>
                  </a:cubicBezTo>
                  <a:cubicBezTo>
                    <a:pt x="29" y="4"/>
                    <a:pt x="29"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78" name="Freeform 83"/>
            <p:cNvSpPr/>
            <p:nvPr/>
          </p:nvSpPr>
          <p:spPr bwMode="auto">
            <a:xfrm>
              <a:off x="6298" y="4100"/>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6"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79" name="Freeform 84"/>
            <p:cNvSpPr/>
            <p:nvPr/>
          </p:nvSpPr>
          <p:spPr bwMode="auto">
            <a:xfrm>
              <a:off x="6428" y="4103"/>
              <a:ext cx="99" cy="18"/>
            </a:xfrm>
            <a:custGeom>
              <a:avLst/>
              <a:gdLst>
                <a:gd name="T0" fmla="*/ 25 w 28"/>
                <a:gd name="T1" fmla="*/ 1 h 6"/>
                <a:gd name="T2" fmla="*/ 3 w 28"/>
                <a:gd name="T3" fmla="*/ 1 h 6"/>
                <a:gd name="T4" fmla="*/ 3 w 28"/>
                <a:gd name="T5" fmla="*/ 5 h 6"/>
                <a:gd name="T6" fmla="*/ 25 w 28"/>
                <a:gd name="T7" fmla="*/ 5 h 6"/>
                <a:gd name="T8" fmla="*/ 25 w 28"/>
                <a:gd name="T9" fmla="*/ 1 h 6"/>
              </a:gdLst>
              <a:ahLst/>
              <a:cxnLst>
                <a:cxn ang="0">
                  <a:pos x="T0" y="T1"/>
                </a:cxn>
                <a:cxn ang="0">
                  <a:pos x="T2" y="T3"/>
                </a:cxn>
                <a:cxn ang="0">
                  <a:pos x="T4" y="T5"/>
                </a:cxn>
                <a:cxn ang="0">
                  <a:pos x="T6" y="T7"/>
                </a:cxn>
                <a:cxn ang="0">
                  <a:pos x="T8" y="T9"/>
                </a:cxn>
              </a:cxnLst>
              <a:rect l="0" t="0" r="r" b="b"/>
              <a:pathLst>
                <a:path w="28" h="6">
                  <a:moveTo>
                    <a:pt x="25" y="1"/>
                  </a:moveTo>
                  <a:cubicBezTo>
                    <a:pt x="17" y="1"/>
                    <a:pt x="10" y="2"/>
                    <a:pt x="3" y="1"/>
                  </a:cubicBezTo>
                  <a:cubicBezTo>
                    <a:pt x="0" y="0"/>
                    <a:pt x="0" y="5"/>
                    <a:pt x="3" y="5"/>
                  </a:cubicBezTo>
                  <a:cubicBezTo>
                    <a:pt x="10" y="6"/>
                    <a:pt x="17" y="5"/>
                    <a:pt x="25" y="5"/>
                  </a:cubicBezTo>
                  <a:cubicBezTo>
                    <a:pt x="28" y="5"/>
                    <a:pt x="28" y="1"/>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80" name="Freeform 85"/>
            <p:cNvSpPr/>
            <p:nvPr/>
          </p:nvSpPr>
          <p:spPr bwMode="auto">
            <a:xfrm>
              <a:off x="6545" y="4103"/>
              <a:ext cx="92" cy="21"/>
            </a:xfrm>
            <a:custGeom>
              <a:avLst/>
              <a:gdLst>
                <a:gd name="T0" fmla="*/ 22 w 26"/>
                <a:gd name="T1" fmla="*/ 1 h 7"/>
                <a:gd name="T2" fmla="*/ 4 w 26"/>
                <a:gd name="T3" fmla="*/ 1 h 7"/>
                <a:gd name="T4" fmla="*/ 3 w 26"/>
                <a:gd name="T5" fmla="*/ 5 h 7"/>
                <a:gd name="T6" fmla="*/ 23 w 26"/>
                <a:gd name="T7" fmla="*/ 5 h 7"/>
                <a:gd name="T8" fmla="*/ 22 w 26"/>
                <a:gd name="T9" fmla="*/ 1 h 7"/>
              </a:gdLst>
              <a:ahLst/>
              <a:cxnLst>
                <a:cxn ang="0">
                  <a:pos x="T0" y="T1"/>
                </a:cxn>
                <a:cxn ang="0">
                  <a:pos x="T2" y="T3"/>
                </a:cxn>
                <a:cxn ang="0">
                  <a:pos x="T4" y="T5"/>
                </a:cxn>
                <a:cxn ang="0">
                  <a:pos x="T6" y="T7"/>
                </a:cxn>
                <a:cxn ang="0">
                  <a:pos x="T8" y="T9"/>
                </a:cxn>
              </a:cxnLst>
              <a:rect l="0" t="0" r="r" b="b"/>
              <a:pathLst>
                <a:path w="26" h="7">
                  <a:moveTo>
                    <a:pt x="22" y="1"/>
                  </a:moveTo>
                  <a:cubicBezTo>
                    <a:pt x="16" y="2"/>
                    <a:pt x="10" y="3"/>
                    <a:pt x="4" y="1"/>
                  </a:cubicBezTo>
                  <a:cubicBezTo>
                    <a:pt x="1" y="0"/>
                    <a:pt x="0" y="4"/>
                    <a:pt x="3" y="5"/>
                  </a:cubicBezTo>
                  <a:cubicBezTo>
                    <a:pt x="9" y="7"/>
                    <a:pt x="16" y="6"/>
                    <a:pt x="23" y="5"/>
                  </a:cubicBezTo>
                  <a:cubicBezTo>
                    <a:pt x="26" y="5"/>
                    <a:pt x="25" y="0"/>
                    <a:pt x="22"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81" name="Freeform 86"/>
            <p:cNvSpPr/>
            <p:nvPr/>
          </p:nvSpPr>
          <p:spPr bwMode="auto">
            <a:xfrm>
              <a:off x="6682" y="4103"/>
              <a:ext cx="110" cy="18"/>
            </a:xfrm>
            <a:custGeom>
              <a:avLst/>
              <a:gdLst>
                <a:gd name="T0" fmla="*/ 28 w 31"/>
                <a:gd name="T1" fmla="*/ 2 h 6"/>
                <a:gd name="T2" fmla="*/ 3 w 31"/>
                <a:gd name="T3" fmla="*/ 1 h 6"/>
                <a:gd name="T4" fmla="*/ 3 w 31"/>
                <a:gd name="T5" fmla="*/ 5 h 6"/>
                <a:gd name="T6" fmla="*/ 28 w 31"/>
                <a:gd name="T7" fmla="*/ 6 h 6"/>
                <a:gd name="T8" fmla="*/ 28 w 31"/>
                <a:gd name="T9" fmla="*/ 2 h 6"/>
              </a:gdLst>
              <a:ahLst/>
              <a:cxnLst>
                <a:cxn ang="0">
                  <a:pos x="T0" y="T1"/>
                </a:cxn>
                <a:cxn ang="0">
                  <a:pos x="T2" y="T3"/>
                </a:cxn>
                <a:cxn ang="0">
                  <a:pos x="T4" y="T5"/>
                </a:cxn>
                <a:cxn ang="0">
                  <a:pos x="T6" y="T7"/>
                </a:cxn>
                <a:cxn ang="0">
                  <a:pos x="T8" y="T9"/>
                </a:cxn>
              </a:cxnLst>
              <a:rect l="0" t="0" r="r" b="b"/>
              <a:pathLst>
                <a:path w="31" h="6">
                  <a:moveTo>
                    <a:pt x="28" y="2"/>
                  </a:moveTo>
                  <a:cubicBezTo>
                    <a:pt x="19" y="2"/>
                    <a:pt x="11" y="2"/>
                    <a:pt x="3" y="1"/>
                  </a:cubicBezTo>
                  <a:cubicBezTo>
                    <a:pt x="0" y="0"/>
                    <a:pt x="0" y="5"/>
                    <a:pt x="3" y="5"/>
                  </a:cubicBezTo>
                  <a:cubicBezTo>
                    <a:pt x="11" y="6"/>
                    <a:pt x="19"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82" name="Freeform 87"/>
            <p:cNvSpPr/>
            <p:nvPr/>
          </p:nvSpPr>
          <p:spPr bwMode="auto">
            <a:xfrm>
              <a:off x="6820" y="4103"/>
              <a:ext cx="106" cy="21"/>
            </a:xfrm>
            <a:custGeom>
              <a:avLst/>
              <a:gdLst>
                <a:gd name="T0" fmla="*/ 27 w 30"/>
                <a:gd name="T1" fmla="*/ 2 h 7"/>
                <a:gd name="T2" fmla="*/ 3 w 30"/>
                <a:gd name="T3" fmla="*/ 1 h 7"/>
                <a:gd name="T4" fmla="*/ 3 w 30"/>
                <a:gd name="T5" fmla="*/ 5 h 7"/>
                <a:gd name="T6" fmla="*/ 26 w 30"/>
                <a:gd name="T7" fmla="*/ 6 h 7"/>
                <a:gd name="T8" fmla="*/ 27 w 30"/>
                <a:gd name="T9" fmla="*/ 2 h 7"/>
              </a:gdLst>
              <a:ahLst/>
              <a:cxnLst>
                <a:cxn ang="0">
                  <a:pos x="T0" y="T1"/>
                </a:cxn>
                <a:cxn ang="0">
                  <a:pos x="T2" y="T3"/>
                </a:cxn>
                <a:cxn ang="0">
                  <a:pos x="T4" y="T5"/>
                </a:cxn>
                <a:cxn ang="0">
                  <a:pos x="T6" y="T7"/>
                </a:cxn>
                <a:cxn ang="0">
                  <a:pos x="T8" y="T9"/>
                </a:cxn>
              </a:cxnLst>
              <a:rect l="0" t="0" r="r" b="b"/>
              <a:pathLst>
                <a:path w="30" h="7">
                  <a:moveTo>
                    <a:pt x="27" y="2"/>
                  </a:moveTo>
                  <a:cubicBezTo>
                    <a:pt x="19" y="0"/>
                    <a:pt x="11" y="1"/>
                    <a:pt x="3" y="1"/>
                  </a:cubicBezTo>
                  <a:cubicBezTo>
                    <a:pt x="0" y="1"/>
                    <a:pt x="0" y="5"/>
                    <a:pt x="3" y="5"/>
                  </a:cubicBezTo>
                  <a:cubicBezTo>
                    <a:pt x="11" y="5"/>
                    <a:pt x="19" y="4"/>
                    <a:pt x="26" y="6"/>
                  </a:cubicBezTo>
                  <a:cubicBezTo>
                    <a:pt x="29" y="7"/>
                    <a:pt x="30" y="3"/>
                    <a:pt x="27"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83" name="Freeform 88"/>
            <p:cNvSpPr/>
            <p:nvPr/>
          </p:nvSpPr>
          <p:spPr bwMode="auto">
            <a:xfrm>
              <a:off x="6961" y="4106"/>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7"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84" name="Freeform 89"/>
            <p:cNvSpPr/>
            <p:nvPr/>
          </p:nvSpPr>
          <p:spPr bwMode="auto">
            <a:xfrm>
              <a:off x="7081" y="4106"/>
              <a:ext cx="113" cy="24"/>
            </a:xfrm>
            <a:custGeom>
              <a:avLst/>
              <a:gdLst>
                <a:gd name="T0" fmla="*/ 28 w 32"/>
                <a:gd name="T1" fmla="*/ 1 h 8"/>
                <a:gd name="T2" fmla="*/ 3 w 32"/>
                <a:gd name="T3" fmla="*/ 2 h 8"/>
                <a:gd name="T4" fmla="*/ 3 w 32"/>
                <a:gd name="T5" fmla="*/ 6 h 8"/>
                <a:gd name="T6" fmla="*/ 29 w 32"/>
                <a:gd name="T7" fmla="*/ 5 h 8"/>
                <a:gd name="T8" fmla="*/ 28 w 32"/>
                <a:gd name="T9" fmla="*/ 1 h 8"/>
              </a:gdLst>
              <a:ahLst/>
              <a:cxnLst>
                <a:cxn ang="0">
                  <a:pos x="T0" y="T1"/>
                </a:cxn>
                <a:cxn ang="0">
                  <a:pos x="T2" y="T3"/>
                </a:cxn>
                <a:cxn ang="0">
                  <a:pos x="T4" y="T5"/>
                </a:cxn>
                <a:cxn ang="0">
                  <a:pos x="T6" y="T7"/>
                </a:cxn>
                <a:cxn ang="0">
                  <a:pos x="T8" y="T9"/>
                </a:cxn>
              </a:cxnLst>
              <a:rect l="0" t="0" r="r" b="b"/>
              <a:pathLst>
                <a:path w="32" h="8">
                  <a:moveTo>
                    <a:pt x="28" y="1"/>
                  </a:moveTo>
                  <a:cubicBezTo>
                    <a:pt x="20" y="3"/>
                    <a:pt x="11" y="2"/>
                    <a:pt x="3" y="2"/>
                  </a:cubicBezTo>
                  <a:cubicBezTo>
                    <a:pt x="0" y="2"/>
                    <a:pt x="0" y="6"/>
                    <a:pt x="3" y="6"/>
                  </a:cubicBezTo>
                  <a:cubicBezTo>
                    <a:pt x="12" y="6"/>
                    <a:pt x="21" y="8"/>
                    <a:pt x="29" y="5"/>
                  </a:cubicBezTo>
                  <a:cubicBezTo>
                    <a:pt x="32" y="4"/>
                    <a:pt x="31" y="0"/>
                    <a:pt x="28"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85" name="Freeform 90"/>
            <p:cNvSpPr/>
            <p:nvPr/>
          </p:nvSpPr>
          <p:spPr bwMode="auto">
            <a:xfrm>
              <a:off x="7219" y="4103"/>
              <a:ext cx="95" cy="18"/>
            </a:xfrm>
            <a:custGeom>
              <a:avLst/>
              <a:gdLst>
                <a:gd name="T0" fmla="*/ 23 w 27"/>
                <a:gd name="T1" fmla="*/ 1 h 6"/>
                <a:gd name="T2" fmla="*/ 3 w 27"/>
                <a:gd name="T3" fmla="*/ 2 h 6"/>
                <a:gd name="T4" fmla="*/ 3 w 27"/>
                <a:gd name="T5" fmla="*/ 6 h 6"/>
                <a:gd name="T6" fmla="*/ 24 w 27"/>
                <a:gd name="T7" fmla="*/ 5 h 6"/>
                <a:gd name="T8" fmla="*/ 23 w 27"/>
                <a:gd name="T9" fmla="*/ 1 h 6"/>
              </a:gdLst>
              <a:ahLst/>
              <a:cxnLst>
                <a:cxn ang="0">
                  <a:pos x="T0" y="T1"/>
                </a:cxn>
                <a:cxn ang="0">
                  <a:pos x="T2" y="T3"/>
                </a:cxn>
                <a:cxn ang="0">
                  <a:pos x="T4" y="T5"/>
                </a:cxn>
                <a:cxn ang="0">
                  <a:pos x="T6" y="T7"/>
                </a:cxn>
                <a:cxn ang="0">
                  <a:pos x="T8" y="T9"/>
                </a:cxn>
              </a:cxnLst>
              <a:rect l="0" t="0" r="r" b="b"/>
              <a:pathLst>
                <a:path w="27" h="6">
                  <a:moveTo>
                    <a:pt x="23" y="1"/>
                  </a:moveTo>
                  <a:cubicBezTo>
                    <a:pt x="16" y="2"/>
                    <a:pt x="10" y="2"/>
                    <a:pt x="3" y="2"/>
                  </a:cubicBezTo>
                  <a:cubicBezTo>
                    <a:pt x="0" y="2"/>
                    <a:pt x="0" y="6"/>
                    <a:pt x="3" y="6"/>
                  </a:cubicBezTo>
                  <a:cubicBezTo>
                    <a:pt x="10" y="6"/>
                    <a:pt x="17" y="6"/>
                    <a:pt x="24" y="5"/>
                  </a:cubicBezTo>
                  <a:cubicBezTo>
                    <a:pt x="27" y="5"/>
                    <a:pt x="25"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86" name="Freeform 91"/>
            <p:cNvSpPr/>
            <p:nvPr/>
          </p:nvSpPr>
          <p:spPr bwMode="auto">
            <a:xfrm>
              <a:off x="7321" y="4109"/>
              <a:ext cx="106" cy="15"/>
            </a:xfrm>
            <a:custGeom>
              <a:avLst/>
              <a:gdLst>
                <a:gd name="T0" fmla="*/ 27 w 30"/>
                <a:gd name="T1" fmla="*/ 0 h 5"/>
                <a:gd name="T2" fmla="*/ 3 w 30"/>
                <a:gd name="T3" fmla="*/ 1 h 5"/>
                <a:gd name="T4" fmla="*/ 3 w 30"/>
                <a:gd name="T5" fmla="*/ 5 h 5"/>
                <a:gd name="T6" fmla="*/ 27 w 30"/>
                <a:gd name="T7" fmla="*/ 4 h 5"/>
                <a:gd name="T8" fmla="*/ 27 w 30"/>
                <a:gd name="T9" fmla="*/ 0 h 5"/>
              </a:gdLst>
              <a:ahLst/>
              <a:cxnLst>
                <a:cxn ang="0">
                  <a:pos x="T0" y="T1"/>
                </a:cxn>
                <a:cxn ang="0">
                  <a:pos x="T2" y="T3"/>
                </a:cxn>
                <a:cxn ang="0">
                  <a:pos x="T4" y="T5"/>
                </a:cxn>
                <a:cxn ang="0">
                  <a:pos x="T6" y="T7"/>
                </a:cxn>
                <a:cxn ang="0">
                  <a:pos x="T8" y="T9"/>
                </a:cxn>
              </a:cxnLst>
              <a:rect l="0" t="0" r="r" b="b"/>
              <a:pathLst>
                <a:path w="30" h="5">
                  <a:moveTo>
                    <a:pt x="27" y="0"/>
                  </a:moveTo>
                  <a:cubicBezTo>
                    <a:pt x="19" y="0"/>
                    <a:pt x="11" y="1"/>
                    <a:pt x="3" y="1"/>
                  </a:cubicBezTo>
                  <a:cubicBezTo>
                    <a:pt x="0" y="1"/>
                    <a:pt x="0" y="5"/>
                    <a:pt x="3" y="5"/>
                  </a:cubicBezTo>
                  <a:cubicBezTo>
                    <a:pt x="11" y="5"/>
                    <a:pt x="19" y="4"/>
                    <a:pt x="27" y="4"/>
                  </a:cubicBezTo>
                  <a:cubicBezTo>
                    <a:pt x="30" y="4"/>
                    <a:pt x="30"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87" name="Freeform 92"/>
            <p:cNvSpPr/>
            <p:nvPr/>
          </p:nvSpPr>
          <p:spPr bwMode="auto">
            <a:xfrm>
              <a:off x="7448" y="4077"/>
              <a:ext cx="25" cy="59"/>
            </a:xfrm>
            <a:custGeom>
              <a:avLst/>
              <a:gdLst>
                <a:gd name="T0" fmla="*/ 1 w 7"/>
                <a:gd name="T1" fmla="*/ 7 h 20"/>
                <a:gd name="T2" fmla="*/ 1 w 7"/>
                <a:gd name="T3" fmla="*/ 7 h 20"/>
                <a:gd name="T4" fmla="*/ 2 w 7"/>
                <a:gd name="T5" fmla="*/ 17 h 20"/>
                <a:gd name="T6" fmla="*/ 7 w 7"/>
                <a:gd name="T7" fmla="*/ 17 h 20"/>
                <a:gd name="T8" fmla="*/ 6 w 7"/>
                <a:gd name="T9" fmla="*/ 3 h 20"/>
                <a:gd name="T10" fmla="*/ 2 w 7"/>
                <a:gd name="T11" fmla="*/ 1 h 20"/>
                <a:gd name="T12" fmla="*/ 0 w 7"/>
                <a:gd name="T13" fmla="*/ 3 h 20"/>
                <a:gd name="T14" fmla="*/ 1 w 7"/>
                <a:gd name="T15" fmla="*/ 7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1" y="7"/>
                  </a:moveTo>
                  <a:cubicBezTo>
                    <a:pt x="1" y="7"/>
                    <a:pt x="1" y="7"/>
                    <a:pt x="1" y="7"/>
                  </a:cubicBezTo>
                  <a:cubicBezTo>
                    <a:pt x="2" y="10"/>
                    <a:pt x="2" y="14"/>
                    <a:pt x="2" y="17"/>
                  </a:cubicBezTo>
                  <a:cubicBezTo>
                    <a:pt x="2" y="20"/>
                    <a:pt x="7" y="20"/>
                    <a:pt x="7" y="17"/>
                  </a:cubicBezTo>
                  <a:cubicBezTo>
                    <a:pt x="7" y="13"/>
                    <a:pt x="6" y="8"/>
                    <a:pt x="6" y="3"/>
                  </a:cubicBezTo>
                  <a:cubicBezTo>
                    <a:pt x="6" y="1"/>
                    <a:pt x="4" y="0"/>
                    <a:pt x="2" y="1"/>
                  </a:cubicBezTo>
                  <a:cubicBezTo>
                    <a:pt x="1" y="2"/>
                    <a:pt x="1" y="2"/>
                    <a:pt x="0" y="3"/>
                  </a:cubicBezTo>
                  <a:cubicBezTo>
                    <a:pt x="0" y="4"/>
                    <a:pt x="1" y="5"/>
                    <a:pt x="1"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88" name="Freeform 93"/>
            <p:cNvSpPr/>
            <p:nvPr/>
          </p:nvSpPr>
          <p:spPr bwMode="auto">
            <a:xfrm>
              <a:off x="7444" y="3994"/>
              <a:ext cx="22" cy="65"/>
            </a:xfrm>
            <a:custGeom>
              <a:avLst/>
              <a:gdLst>
                <a:gd name="T0" fmla="*/ 1 w 6"/>
                <a:gd name="T1" fmla="*/ 19 h 22"/>
                <a:gd name="T2" fmla="*/ 6 w 6"/>
                <a:gd name="T3" fmla="*/ 19 h 22"/>
                <a:gd name="T4" fmla="*/ 5 w 6"/>
                <a:gd name="T5" fmla="*/ 3 h 22"/>
                <a:gd name="T6" fmla="*/ 0 w 6"/>
                <a:gd name="T7" fmla="*/ 3 h 22"/>
                <a:gd name="T8" fmla="*/ 1 w 6"/>
                <a:gd name="T9" fmla="*/ 19 h 22"/>
              </a:gdLst>
              <a:ahLst/>
              <a:cxnLst>
                <a:cxn ang="0">
                  <a:pos x="T0" y="T1"/>
                </a:cxn>
                <a:cxn ang="0">
                  <a:pos x="T2" y="T3"/>
                </a:cxn>
                <a:cxn ang="0">
                  <a:pos x="T4" y="T5"/>
                </a:cxn>
                <a:cxn ang="0">
                  <a:pos x="T6" y="T7"/>
                </a:cxn>
                <a:cxn ang="0">
                  <a:pos x="T8" y="T9"/>
                </a:cxn>
              </a:cxnLst>
              <a:rect l="0" t="0" r="r" b="b"/>
              <a:pathLst>
                <a:path w="6" h="22">
                  <a:moveTo>
                    <a:pt x="1" y="19"/>
                  </a:moveTo>
                  <a:cubicBezTo>
                    <a:pt x="1" y="22"/>
                    <a:pt x="6" y="22"/>
                    <a:pt x="6" y="19"/>
                  </a:cubicBezTo>
                  <a:cubicBezTo>
                    <a:pt x="6" y="14"/>
                    <a:pt x="5" y="9"/>
                    <a:pt x="5" y="3"/>
                  </a:cubicBezTo>
                  <a:cubicBezTo>
                    <a:pt x="4" y="0"/>
                    <a:pt x="0" y="0"/>
                    <a:pt x="0" y="3"/>
                  </a:cubicBezTo>
                  <a:cubicBezTo>
                    <a:pt x="1" y="9"/>
                    <a:pt x="1" y="14"/>
                    <a:pt x="1" y="1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89" name="Freeform 94"/>
            <p:cNvSpPr/>
            <p:nvPr/>
          </p:nvSpPr>
          <p:spPr bwMode="auto">
            <a:xfrm>
              <a:off x="7444" y="3910"/>
              <a:ext cx="18" cy="63"/>
            </a:xfrm>
            <a:custGeom>
              <a:avLst/>
              <a:gdLst>
                <a:gd name="T0" fmla="*/ 0 w 5"/>
                <a:gd name="T1" fmla="*/ 5 h 21"/>
                <a:gd name="T2" fmla="*/ 1 w 5"/>
                <a:gd name="T3" fmla="*/ 6 h 21"/>
                <a:gd name="T4" fmla="*/ 0 w 5"/>
                <a:gd name="T5" fmla="*/ 11 h 21"/>
                <a:gd name="T6" fmla="*/ 0 w 5"/>
                <a:gd name="T7" fmla="*/ 15 h 21"/>
                <a:gd name="T8" fmla="*/ 0 w 5"/>
                <a:gd name="T9" fmla="*/ 17 h 21"/>
                <a:gd name="T10" fmla="*/ 0 w 5"/>
                <a:gd name="T11" fmla="*/ 17 h 21"/>
                <a:gd name="T12" fmla="*/ 0 w 5"/>
                <a:gd name="T13" fmla="*/ 18 h 21"/>
                <a:gd name="T14" fmla="*/ 0 w 5"/>
                <a:gd name="T15" fmla="*/ 19 h 21"/>
                <a:gd name="T16" fmla="*/ 5 w 5"/>
                <a:gd name="T17" fmla="*/ 18 h 21"/>
                <a:gd name="T18" fmla="*/ 5 w 5"/>
                <a:gd name="T19" fmla="*/ 7 h 21"/>
                <a:gd name="T20" fmla="*/ 5 w 5"/>
                <a:gd name="T21" fmla="*/ 2 h 21"/>
                <a:gd name="T22" fmla="*/ 0 w 5"/>
                <a:gd name="T23" fmla="*/ 3 h 21"/>
                <a:gd name="T24" fmla="*/ 0 w 5"/>
                <a:gd name="T2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1">
                  <a:moveTo>
                    <a:pt x="0" y="5"/>
                  </a:moveTo>
                  <a:cubicBezTo>
                    <a:pt x="0" y="5"/>
                    <a:pt x="1" y="6"/>
                    <a:pt x="1" y="6"/>
                  </a:cubicBezTo>
                  <a:cubicBezTo>
                    <a:pt x="1" y="8"/>
                    <a:pt x="0" y="9"/>
                    <a:pt x="0" y="11"/>
                  </a:cubicBezTo>
                  <a:cubicBezTo>
                    <a:pt x="0" y="12"/>
                    <a:pt x="0" y="14"/>
                    <a:pt x="0" y="15"/>
                  </a:cubicBezTo>
                  <a:cubicBezTo>
                    <a:pt x="0" y="16"/>
                    <a:pt x="0" y="16"/>
                    <a:pt x="0" y="17"/>
                  </a:cubicBezTo>
                  <a:cubicBezTo>
                    <a:pt x="0" y="17"/>
                    <a:pt x="0" y="18"/>
                    <a:pt x="0" y="17"/>
                  </a:cubicBezTo>
                  <a:cubicBezTo>
                    <a:pt x="0" y="17"/>
                    <a:pt x="0" y="17"/>
                    <a:pt x="0" y="18"/>
                  </a:cubicBezTo>
                  <a:cubicBezTo>
                    <a:pt x="0" y="18"/>
                    <a:pt x="0" y="18"/>
                    <a:pt x="0" y="19"/>
                  </a:cubicBezTo>
                  <a:cubicBezTo>
                    <a:pt x="1" y="21"/>
                    <a:pt x="4" y="20"/>
                    <a:pt x="5" y="18"/>
                  </a:cubicBezTo>
                  <a:cubicBezTo>
                    <a:pt x="5" y="15"/>
                    <a:pt x="5" y="11"/>
                    <a:pt x="5" y="7"/>
                  </a:cubicBezTo>
                  <a:cubicBezTo>
                    <a:pt x="5" y="6"/>
                    <a:pt x="5" y="3"/>
                    <a:pt x="5" y="2"/>
                  </a:cubicBezTo>
                  <a:cubicBezTo>
                    <a:pt x="3" y="0"/>
                    <a:pt x="1" y="1"/>
                    <a:pt x="0" y="3"/>
                  </a:cubicBezTo>
                  <a:cubicBezTo>
                    <a:pt x="0" y="4"/>
                    <a:pt x="0" y="5"/>
                    <a:pt x="0"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90" name="Freeform 95"/>
            <p:cNvSpPr/>
            <p:nvPr/>
          </p:nvSpPr>
          <p:spPr bwMode="auto">
            <a:xfrm>
              <a:off x="7444" y="3827"/>
              <a:ext cx="18" cy="69"/>
            </a:xfrm>
            <a:custGeom>
              <a:avLst/>
              <a:gdLst>
                <a:gd name="T0" fmla="*/ 5 w 5"/>
                <a:gd name="T1" fmla="*/ 20 h 23"/>
                <a:gd name="T2" fmla="*/ 5 w 5"/>
                <a:gd name="T3" fmla="*/ 3 h 23"/>
                <a:gd name="T4" fmla="*/ 0 w 5"/>
                <a:gd name="T5" fmla="*/ 3 h 23"/>
                <a:gd name="T6" fmla="*/ 0 w 5"/>
                <a:gd name="T7" fmla="*/ 20 h 23"/>
                <a:gd name="T8" fmla="*/ 5 w 5"/>
                <a:gd name="T9" fmla="*/ 20 h 23"/>
              </a:gdLst>
              <a:ahLst/>
              <a:cxnLst>
                <a:cxn ang="0">
                  <a:pos x="T0" y="T1"/>
                </a:cxn>
                <a:cxn ang="0">
                  <a:pos x="T2" y="T3"/>
                </a:cxn>
                <a:cxn ang="0">
                  <a:pos x="T4" y="T5"/>
                </a:cxn>
                <a:cxn ang="0">
                  <a:pos x="T6" y="T7"/>
                </a:cxn>
                <a:cxn ang="0">
                  <a:pos x="T8" y="T9"/>
                </a:cxn>
              </a:cxnLst>
              <a:rect l="0" t="0" r="r" b="b"/>
              <a:pathLst>
                <a:path w="5" h="23">
                  <a:moveTo>
                    <a:pt x="5" y="20"/>
                  </a:moveTo>
                  <a:cubicBezTo>
                    <a:pt x="5" y="3"/>
                    <a:pt x="5" y="3"/>
                    <a:pt x="5" y="3"/>
                  </a:cubicBezTo>
                  <a:cubicBezTo>
                    <a:pt x="5" y="0"/>
                    <a:pt x="0" y="0"/>
                    <a:pt x="0" y="3"/>
                  </a:cubicBezTo>
                  <a:cubicBezTo>
                    <a:pt x="0" y="20"/>
                    <a:pt x="0" y="20"/>
                    <a:pt x="0" y="20"/>
                  </a:cubicBezTo>
                  <a:cubicBezTo>
                    <a:pt x="0" y="23"/>
                    <a:pt x="5" y="23"/>
                    <a:pt x="5" y="2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91" name="Freeform 96"/>
            <p:cNvSpPr/>
            <p:nvPr/>
          </p:nvSpPr>
          <p:spPr bwMode="auto">
            <a:xfrm>
              <a:off x="7448" y="3747"/>
              <a:ext cx="18" cy="57"/>
            </a:xfrm>
            <a:custGeom>
              <a:avLst/>
              <a:gdLst>
                <a:gd name="T0" fmla="*/ 5 w 5"/>
                <a:gd name="T1" fmla="*/ 16 h 19"/>
                <a:gd name="T2" fmla="*/ 5 w 5"/>
                <a:gd name="T3" fmla="*/ 3 h 19"/>
                <a:gd name="T4" fmla="*/ 0 w 5"/>
                <a:gd name="T5" fmla="*/ 3 h 19"/>
                <a:gd name="T6" fmla="*/ 0 w 5"/>
                <a:gd name="T7" fmla="*/ 16 h 19"/>
                <a:gd name="T8" fmla="*/ 5 w 5"/>
                <a:gd name="T9" fmla="*/ 16 h 19"/>
              </a:gdLst>
              <a:ahLst/>
              <a:cxnLst>
                <a:cxn ang="0">
                  <a:pos x="T0" y="T1"/>
                </a:cxn>
                <a:cxn ang="0">
                  <a:pos x="T2" y="T3"/>
                </a:cxn>
                <a:cxn ang="0">
                  <a:pos x="T4" y="T5"/>
                </a:cxn>
                <a:cxn ang="0">
                  <a:pos x="T6" y="T7"/>
                </a:cxn>
                <a:cxn ang="0">
                  <a:pos x="T8" y="T9"/>
                </a:cxn>
              </a:cxnLst>
              <a:rect l="0" t="0" r="r" b="b"/>
              <a:pathLst>
                <a:path w="5" h="19">
                  <a:moveTo>
                    <a:pt x="5" y="16"/>
                  </a:moveTo>
                  <a:cubicBezTo>
                    <a:pt x="5" y="3"/>
                    <a:pt x="5" y="3"/>
                    <a:pt x="5" y="3"/>
                  </a:cubicBezTo>
                  <a:cubicBezTo>
                    <a:pt x="5" y="0"/>
                    <a:pt x="0" y="0"/>
                    <a:pt x="0" y="3"/>
                  </a:cubicBezTo>
                  <a:cubicBezTo>
                    <a:pt x="0" y="16"/>
                    <a:pt x="0" y="16"/>
                    <a:pt x="0" y="16"/>
                  </a:cubicBezTo>
                  <a:cubicBezTo>
                    <a:pt x="0" y="19"/>
                    <a:pt x="5" y="19"/>
                    <a:pt x="5" y="1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92" name="Freeform 97"/>
            <p:cNvSpPr/>
            <p:nvPr/>
          </p:nvSpPr>
          <p:spPr bwMode="auto">
            <a:xfrm>
              <a:off x="7448" y="3658"/>
              <a:ext cx="18" cy="63"/>
            </a:xfrm>
            <a:custGeom>
              <a:avLst/>
              <a:gdLst>
                <a:gd name="T0" fmla="*/ 5 w 5"/>
                <a:gd name="T1" fmla="*/ 18 h 21"/>
                <a:gd name="T2" fmla="*/ 5 w 5"/>
                <a:gd name="T3" fmla="*/ 2 h 21"/>
                <a:gd name="T4" fmla="*/ 0 w 5"/>
                <a:gd name="T5" fmla="*/ 2 h 21"/>
                <a:gd name="T6" fmla="*/ 0 w 5"/>
                <a:gd name="T7" fmla="*/ 18 h 21"/>
                <a:gd name="T8" fmla="*/ 5 w 5"/>
                <a:gd name="T9" fmla="*/ 18 h 21"/>
              </a:gdLst>
              <a:ahLst/>
              <a:cxnLst>
                <a:cxn ang="0">
                  <a:pos x="T0" y="T1"/>
                </a:cxn>
                <a:cxn ang="0">
                  <a:pos x="T2" y="T3"/>
                </a:cxn>
                <a:cxn ang="0">
                  <a:pos x="T4" y="T5"/>
                </a:cxn>
                <a:cxn ang="0">
                  <a:pos x="T6" y="T7"/>
                </a:cxn>
                <a:cxn ang="0">
                  <a:pos x="T8" y="T9"/>
                </a:cxn>
              </a:cxnLst>
              <a:rect l="0" t="0" r="r" b="b"/>
              <a:pathLst>
                <a:path w="5" h="21">
                  <a:moveTo>
                    <a:pt x="5" y="18"/>
                  </a:moveTo>
                  <a:cubicBezTo>
                    <a:pt x="5" y="2"/>
                    <a:pt x="5" y="2"/>
                    <a:pt x="5" y="2"/>
                  </a:cubicBezTo>
                  <a:cubicBezTo>
                    <a:pt x="5" y="0"/>
                    <a:pt x="0" y="0"/>
                    <a:pt x="0" y="2"/>
                  </a:cubicBezTo>
                  <a:cubicBezTo>
                    <a:pt x="0" y="18"/>
                    <a:pt x="0" y="18"/>
                    <a:pt x="0" y="18"/>
                  </a:cubicBezTo>
                  <a:cubicBezTo>
                    <a:pt x="0" y="21"/>
                    <a:pt x="5"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93" name="Freeform 98"/>
            <p:cNvSpPr/>
            <p:nvPr/>
          </p:nvSpPr>
          <p:spPr bwMode="auto">
            <a:xfrm>
              <a:off x="7444" y="3557"/>
              <a:ext cx="25" cy="80"/>
            </a:xfrm>
            <a:custGeom>
              <a:avLst/>
              <a:gdLst>
                <a:gd name="T0" fmla="*/ 2 w 7"/>
                <a:gd name="T1" fmla="*/ 24 h 27"/>
                <a:gd name="T2" fmla="*/ 7 w 7"/>
                <a:gd name="T3" fmla="*/ 23 h 27"/>
                <a:gd name="T4" fmla="*/ 5 w 7"/>
                <a:gd name="T5" fmla="*/ 3 h 27"/>
                <a:gd name="T6" fmla="*/ 0 w 7"/>
                <a:gd name="T7" fmla="*/ 4 h 27"/>
                <a:gd name="T8" fmla="*/ 2 w 7"/>
                <a:gd name="T9" fmla="*/ 24 h 27"/>
              </a:gdLst>
              <a:ahLst/>
              <a:cxnLst>
                <a:cxn ang="0">
                  <a:pos x="T0" y="T1"/>
                </a:cxn>
                <a:cxn ang="0">
                  <a:pos x="T2" y="T3"/>
                </a:cxn>
                <a:cxn ang="0">
                  <a:pos x="T4" y="T5"/>
                </a:cxn>
                <a:cxn ang="0">
                  <a:pos x="T6" y="T7"/>
                </a:cxn>
                <a:cxn ang="0">
                  <a:pos x="T8" y="T9"/>
                </a:cxn>
              </a:cxnLst>
              <a:rect l="0" t="0" r="r" b="b"/>
              <a:pathLst>
                <a:path w="7" h="27">
                  <a:moveTo>
                    <a:pt x="2" y="24"/>
                  </a:moveTo>
                  <a:cubicBezTo>
                    <a:pt x="3" y="27"/>
                    <a:pt x="7" y="26"/>
                    <a:pt x="7" y="23"/>
                  </a:cubicBezTo>
                  <a:cubicBezTo>
                    <a:pt x="6" y="17"/>
                    <a:pt x="6" y="10"/>
                    <a:pt x="5" y="3"/>
                  </a:cubicBezTo>
                  <a:cubicBezTo>
                    <a:pt x="4" y="0"/>
                    <a:pt x="0" y="1"/>
                    <a:pt x="0" y="4"/>
                  </a:cubicBezTo>
                  <a:cubicBezTo>
                    <a:pt x="1" y="11"/>
                    <a:pt x="1" y="18"/>
                    <a:pt x="2" y="2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94" name="Freeform 99"/>
            <p:cNvSpPr/>
            <p:nvPr/>
          </p:nvSpPr>
          <p:spPr bwMode="auto">
            <a:xfrm>
              <a:off x="7444" y="3462"/>
              <a:ext cx="25" cy="75"/>
            </a:xfrm>
            <a:custGeom>
              <a:avLst/>
              <a:gdLst>
                <a:gd name="T0" fmla="*/ 5 w 7"/>
                <a:gd name="T1" fmla="*/ 22 h 25"/>
                <a:gd name="T2" fmla="*/ 7 w 7"/>
                <a:gd name="T3" fmla="*/ 4 h 25"/>
                <a:gd name="T4" fmla="*/ 2 w 7"/>
                <a:gd name="T5" fmla="*/ 2 h 25"/>
                <a:gd name="T6" fmla="*/ 0 w 7"/>
                <a:gd name="T7" fmla="*/ 20 h 25"/>
                <a:gd name="T8" fmla="*/ 5 w 7"/>
                <a:gd name="T9" fmla="*/ 22 h 25"/>
              </a:gdLst>
              <a:ahLst/>
              <a:cxnLst>
                <a:cxn ang="0">
                  <a:pos x="T0" y="T1"/>
                </a:cxn>
                <a:cxn ang="0">
                  <a:pos x="T2" y="T3"/>
                </a:cxn>
                <a:cxn ang="0">
                  <a:pos x="T4" y="T5"/>
                </a:cxn>
                <a:cxn ang="0">
                  <a:pos x="T6" y="T7"/>
                </a:cxn>
                <a:cxn ang="0">
                  <a:pos x="T8" y="T9"/>
                </a:cxn>
              </a:cxnLst>
              <a:rect l="0" t="0" r="r" b="b"/>
              <a:pathLst>
                <a:path w="7" h="25">
                  <a:moveTo>
                    <a:pt x="5" y="22"/>
                  </a:moveTo>
                  <a:cubicBezTo>
                    <a:pt x="6" y="16"/>
                    <a:pt x="5" y="10"/>
                    <a:pt x="7" y="4"/>
                  </a:cubicBezTo>
                  <a:cubicBezTo>
                    <a:pt x="7" y="1"/>
                    <a:pt x="3" y="0"/>
                    <a:pt x="2" y="2"/>
                  </a:cubicBezTo>
                  <a:cubicBezTo>
                    <a:pt x="1" y="8"/>
                    <a:pt x="1" y="14"/>
                    <a:pt x="0" y="20"/>
                  </a:cubicBezTo>
                  <a:cubicBezTo>
                    <a:pt x="0" y="23"/>
                    <a:pt x="4"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95" name="Freeform 100"/>
            <p:cNvSpPr/>
            <p:nvPr/>
          </p:nvSpPr>
          <p:spPr bwMode="auto">
            <a:xfrm>
              <a:off x="7448" y="3364"/>
              <a:ext cx="21" cy="75"/>
            </a:xfrm>
            <a:custGeom>
              <a:avLst/>
              <a:gdLst>
                <a:gd name="T0" fmla="*/ 5 w 6"/>
                <a:gd name="T1" fmla="*/ 22 h 25"/>
                <a:gd name="T2" fmla="*/ 6 w 6"/>
                <a:gd name="T3" fmla="*/ 3 h 25"/>
                <a:gd name="T4" fmla="*/ 1 w 6"/>
                <a:gd name="T5" fmla="*/ 3 h 25"/>
                <a:gd name="T6" fmla="*/ 0 w 6"/>
                <a:gd name="T7" fmla="*/ 22 h 25"/>
                <a:gd name="T8" fmla="*/ 5 w 6"/>
                <a:gd name="T9" fmla="*/ 22 h 25"/>
              </a:gdLst>
              <a:ahLst/>
              <a:cxnLst>
                <a:cxn ang="0">
                  <a:pos x="T0" y="T1"/>
                </a:cxn>
                <a:cxn ang="0">
                  <a:pos x="T2" y="T3"/>
                </a:cxn>
                <a:cxn ang="0">
                  <a:pos x="T4" y="T5"/>
                </a:cxn>
                <a:cxn ang="0">
                  <a:pos x="T6" y="T7"/>
                </a:cxn>
                <a:cxn ang="0">
                  <a:pos x="T8" y="T9"/>
                </a:cxn>
              </a:cxnLst>
              <a:rect l="0" t="0" r="r" b="b"/>
              <a:pathLst>
                <a:path w="6" h="25">
                  <a:moveTo>
                    <a:pt x="5" y="22"/>
                  </a:moveTo>
                  <a:cubicBezTo>
                    <a:pt x="5" y="16"/>
                    <a:pt x="6" y="10"/>
                    <a:pt x="6" y="3"/>
                  </a:cubicBezTo>
                  <a:cubicBezTo>
                    <a:pt x="6" y="0"/>
                    <a:pt x="1" y="0"/>
                    <a:pt x="1" y="3"/>
                  </a:cubicBezTo>
                  <a:cubicBezTo>
                    <a:pt x="1" y="10"/>
                    <a:pt x="0" y="16"/>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96" name="Freeform 101"/>
            <p:cNvSpPr/>
            <p:nvPr/>
          </p:nvSpPr>
          <p:spPr bwMode="auto">
            <a:xfrm>
              <a:off x="7444" y="3272"/>
              <a:ext cx="25" cy="75"/>
            </a:xfrm>
            <a:custGeom>
              <a:avLst/>
              <a:gdLst>
                <a:gd name="T0" fmla="*/ 5 w 7"/>
                <a:gd name="T1" fmla="*/ 22 h 25"/>
                <a:gd name="T2" fmla="*/ 5 w 7"/>
                <a:gd name="T3" fmla="*/ 12 h 25"/>
                <a:gd name="T4" fmla="*/ 5 w 7"/>
                <a:gd name="T5" fmla="*/ 7 h 25"/>
                <a:gd name="T6" fmla="*/ 5 w 7"/>
                <a:gd name="T7" fmla="*/ 5 h 25"/>
                <a:gd name="T8" fmla="*/ 5 w 7"/>
                <a:gd name="T9" fmla="*/ 4 h 25"/>
                <a:gd name="T10" fmla="*/ 2 w 7"/>
                <a:gd name="T11" fmla="*/ 1 h 25"/>
                <a:gd name="T12" fmla="*/ 0 w 7"/>
                <a:gd name="T13" fmla="*/ 8 h 25"/>
                <a:gd name="T14" fmla="*/ 0 w 7"/>
                <a:gd name="T15" fmla="*/ 22 h 25"/>
                <a:gd name="T16" fmla="*/ 5 w 7"/>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5" y="22"/>
                  </a:moveTo>
                  <a:cubicBezTo>
                    <a:pt x="5" y="18"/>
                    <a:pt x="5" y="15"/>
                    <a:pt x="5" y="12"/>
                  </a:cubicBezTo>
                  <a:cubicBezTo>
                    <a:pt x="5" y="10"/>
                    <a:pt x="5" y="8"/>
                    <a:pt x="5" y="7"/>
                  </a:cubicBezTo>
                  <a:cubicBezTo>
                    <a:pt x="5" y="6"/>
                    <a:pt x="5" y="5"/>
                    <a:pt x="5" y="5"/>
                  </a:cubicBezTo>
                  <a:cubicBezTo>
                    <a:pt x="5" y="4"/>
                    <a:pt x="5" y="4"/>
                    <a:pt x="5" y="4"/>
                  </a:cubicBezTo>
                  <a:cubicBezTo>
                    <a:pt x="7" y="3"/>
                    <a:pt x="5" y="0"/>
                    <a:pt x="2" y="1"/>
                  </a:cubicBezTo>
                  <a:cubicBezTo>
                    <a:pt x="0" y="2"/>
                    <a:pt x="0" y="6"/>
                    <a:pt x="0" y="8"/>
                  </a:cubicBezTo>
                  <a:cubicBezTo>
                    <a:pt x="0" y="13"/>
                    <a:pt x="0" y="17"/>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97" name="Freeform 102"/>
            <p:cNvSpPr/>
            <p:nvPr/>
          </p:nvSpPr>
          <p:spPr bwMode="auto">
            <a:xfrm>
              <a:off x="7451" y="3172"/>
              <a:ext cx="25" cy="77"/>
            </a:xfrm>
            <a:custGeom>
              <a:avLst/>
              <a:gdLst>
                <a:gd name="T0" fmla="*/ 0 w 7"/>
                <a:gd name="T1" fmla="*/ 7 h 26"/>
                <a:gd name="T2" fmla="*/ 1 w 7"/>
                <a:gd name="T3" fmla="*/ 16 h 26"/>
                <a:gd name="T4" fmla="*/ 1 w 7"/>
                <a:gd name="T5" fmla="*/ 19 h 26"/>
                <a:gd name="T6" fmla="*/ 2 w 7"/>
                <a:gd name="T7" fmla="*/ 21 h 26"/>
                <a:gd name="T8" fmla="*/ 5 w 7"/>
                <a:gd name="T9" fmla="*/ 23 h 26"/>
                <a:gd name="T10" fmla="*/ 5 w 7"/>
                <a:gd name="T11" fmla="*/ 14 h 26"/>
                <a:gd name="T12" fmla="*/ 5 w 7"/>
                <a:gd name="T13" fmla="*/ 8 h 26"/>
                <a:gd name="T14" fmla="*/ 5 w 7"/>
                <a:gd name="T15" fmla="*/ 6 h 26"/>
                <a:gd name="T16" fmla="*/ 5 w 7"/>
                <a:gd name="T17" fmla="*/ 3 h 26"/>
                <a:gd name="T18" fmla="*/ 1 w 7"/>
                <a:gd name="T19" fmla="*/ 2 h 26"/>
                <a:gd name="T20" fmla="*/ 0 w 7"/>
                <a:gd name="T21"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6">
                  <a:moveTo>
                    <a:pt x="0" y="7"/>
                  </a:moveTo>
                  <a:cubicBezTo>
                    <a:pt x="0" y="10"/>
                    <a:pt x="1" y="13"/>
                    <a:pt x="1" y="16"/>
                  </a:cubicBezTo>
                  <a:cubicBezTo>
                    <a:pt x="1" y="17"/>
                    <a:pt x="1" y="18"/>
                    <a:pt x="1" y="19"/>
                  </a:cubicBezTo>
                  <a:cubicBezTo>
                    <a:pt x="1" y="20"/>
                    <a:pt x="1" y="22"/>
                    <a:pt x="2" y="21"/>
                  </a:cubicBezTo>
                  <a:cubicBezTo>
                    <a:pt x="0" y="23"/>
                    <a:pt x="4" y="26"/>
                    <a:pt x="5" y="23"/>
                  </a:cubicBezTo>
                  <a:cubicBezTo>
                    <a:pt x="7" y="21"/>
                    <a:pt x="6" y="16"/>
                    <a:pt x="5" y="14"/>
                  </a:cubicBezTo>
                  <a:cubicBezTo>
                    <a:pt x="5" y="12"/>
                    <a:pt x="5" y="10"/>
                    <a:pt x="5" y="8"/>
                  </a:cubicBezTo>
                  <a:cubicBezTo>
                    <a:pt x="5" y="7"/>
                    <a:pt x="5" y="7"/>
                    <a:pt x="5" y="6"/>
                  </a:cubicBezTo>
                  <a:cubicBezTo>
                    <a:pt x="6" y="5"/>
                    <a:pt x="6" y="4"/>
                    <a:pt x="5" y="3"/>
                  </a:cubicBezTo>
                  <a:cubicBezTo>
                    <a:pt x="4" y="1"/>
                    <a:pt x="3" y="0"/>
                    <a:pt x="1" y="2"/>
                  </a:cubicBezTo>
                  <a:cubicBezTo>
                    <a:pt x="0" y="3"/>
                    <a:pt x="0" y="6"/>
                    <a:pt x="0"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98" name="Freeform 103"/>
            <p:cNvSpPr/>
            <p:nvPr/>
          </p:nvSpPr>
          <p:spPr bwMode="auto">
            <a:xfrm>
              <a:off x="7444" y="3035"/>
              <a:ext cx="25" cy="101"/>
            </a:xfrm>
            <a:custGeom>
              <a:avLst/>
              <a:gdLst>
                <a:gd name="T0" fmla="*/ 0 w 7"/>
                <a:gd name="T1" fmla="*/ 4 h 34"/>
                <a:gd name="T2" fmla="*/ 1 w 7"/>
                <a:gd name="T3" fmla="*/ 31 h 34"/>
                <a:gd name="T4" fmla="*/ 6 w 7"/>
                <a:gd name="T5" fmla="*/ 31 h 34"/>
                <a:gd name="T6" fmla="*/ 6 w 7"/>
                <a:gd name="T7" fmla="*/ 10 h 34"/>
                <a:gd name="T8" fmla="*/ 6 w 7"/>
                <a:gd name="T9" fmla="*/ 7 h 34"/>
                <a:gd name="T10" fmla="*/ 4 w 7"/>
                <a:gd name="T11" fmla="*/ 2 h 34"/>
                <a:gd name="T12" fmla="*/ 0 w 7"/>
                <a:gd name="T13" fmla="*/ 4 h 34"/>
              </a:gdLst>
              <a:ahLst/>
              <a:cxnLst>
                <a:cxn ang="0">
                  <a:pos x="T0" y="T1"/>
                </a:cxn>
                <a:cxn ang="0">
                  <a:pos x="T2" y="T3"/>
                </a:cxn>
                <a:cxn ang="0">
                  <a:pos x="T4" y="T5"/>
                </a:cxn>
                <a:cxn ang="0">
                  <a:pos x="T6" y="T7"/>
                </a:cxn>
                <a:cxn ang="0">
                  <a:pos x="T8" y="T9"/>
                </a:cxn>
                <a:cxn ang="0">
                  <a:pos x="T10" y="T11"/>
                </a:cxn>
                <a:cxn ang="0">
                  <a:pos x="T12" y="T13"/>
                </a:cxn>
              </a:cxnLst>
              <a:rect l="0" t="0" r="r" b="b"/>
              <a:pathLst>
                <a:path w="7" h="34">
                  <a:moveTo>
                    <a:pt x="0" y="4"/>
                  </a:moveTo>
                  <a:cubicBezTo>
                    <a:pt x="2" y="13"/>
                    <a:pt x="1" y="22"/>
                    <a:pt x="1" y="31"/>
                  </a:cubicBezTo>
                  <a:cubicBezTo>
                    <a:pt x="1" y="34"/>
                    <a:pt x="6" y="34"/>
                    <a:pt x="6" y="31"/>
                  </a:cubicBezTo>
                  <a:cubicBezTo>
                    <a:pt x="6" y="24"/>
                    <a:pt x="6" y="17"/>
                    <a:pt x="6" y="10"/>
                  </a:cubicBezTo>
                  <a:cubicBezTo>
                    <a:pt x="6" y="9"/>
                    <a:pt x="7" y="8"/>
                    <a:pt x="6" y="7"/>
                  </a:cubicBezTo>
                  <a:cubicBezTo>
                    <a:pt x="6" y="5"/>
                    <a:pt x="5" y="4"/>
                    <a:pt x="4" y="2"/>
                  </a:cubicBezTo>
                  <a:cubicBezTo>
                    <a:pt x="2" y="0"/>
                    <a:pt x="0" y="2"/>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899" name="Freeform 104"/>
            <p:cNvSpPr/>
            <p:nvPr/>
          </p:nvSpPr>
          <p:spPr bwMode="auto">
            <a:xfrm>
              <a:off x="7448" y="2943"/>
              <a:ext cx="21" cy="62"/>
            </a:xfrm>
            <a:custGeom>
              <a:avLst/>
              <a:gdLst>
                <a:gd name="T0" fmla="*/ 5 w 6"/>
                <a:gd name="T1" fmla="*/ 18 h 21"/>
                <a:gd name="T2" fmla="*/ 6 w 6"/>
                <a:gd name="T3" fmla="*/ 3 h 21"/>
                <a:gd name="T4" fmla="*/ 1 w 6"/>
                <a:gd name="T5" fmla="*/ 3 h 21"/>
                <a:gd name="T6" fmla="*/ 0 w 6"/>
                <a:gd name="T7" fmla="*/ 18 h 21"/>
                <a:gd name="T8" fmla="*/ 5 w 6"/>
                <a:gd name="T9" fmla="*/ 18 h 21"/>
              </a:gdLst>
              <a:ahLst/>
              <a:cxnLst>
                <a:cxn ang="0">
                  <a:pos x="T0" y="T1"/>
                </a:cxn>
                <a:cxn ang="0">
                  <a:pos x="T2" y="T3"/>
                </a:cxn>
                <a:cxn ang="0">
                  <a:pos x="T4" y="T5"/>
                </a:cxn>
                <a:cxn ang="0">
                  <a:pos x="T6" y="T7"/>
                </a:cxn>
                <a:cxn ang="0">
                  <a:pos x="T8" y="T9"/>
                </a:cxn>
              </a:cxnLst>
              <a:rect l="0" t="0" r="r" b="b"/>
              <a:pathLst>
                <a:path w="6" h="21">
                  <a:moveTo>
                    <a:pt x="5" y="18"/>
                  </a:moveTo>
                  <a:cubicBezTo>
                    <a:pt x="5" y="13"/>
                    <a:pt x="6" y="8"/>
                    <a:pt x="6" y="3"/>
                  </a:cubicBezTo>
                  <a:cubicBezTo>
                    <a:pt x="6" y="0"/>
                    <a:pt x="1" y="0"/>
                    <a:pt x="1" y="3"/>
                  </a:cubicBezTo>
                  <a:cubicBezTo>
                    <a:pt x="1" y="8"/>
                    <a:pt x="1" y="13"/>
                    <a:pt x="0" y="18"/>
                  </a:cubicBezTo>
                  <a:cubicBezTo>
                    <a:pt x="0" y="21"/>
                    <a:pt x="4"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00" name="Freeform 105"/>
            <p:cNvSpPr/>
            <p:nvPr/>
          </p:nvSpPr>
          <p:spPr bwMode="auto">
            <a:xfrm>
              <a:off x="7448" y="2827"/>
              <a:ext cx="25" cy="83"/>
            </a:xfrm>
            <a:custGeom>
              <a:avLst/>
              <a:gdLst>
                <a:gd name="T0" fmla="*/ 2 w 7"/>
                <a:gd name="T1" fmla="*/ 25 h 28"/>
                <a:gd name="T2" fmla="*/ 7 w 7"/>
                <a:gd name="T3" fmla="*/ 25 h 28"/>
                <a:gd name="T4" fmla="*/ 5 w 7"/>
                <a:gd name="T5" fmla="*/ 3 h 28"/>
                <a:gd name="T6" fmla="*/ 0 w 7"/>
                <a:gd name="T7" fmla="*/ 3 h 28"/>
                <a:gd name="T8" fmla="*/ 2 w 7"/>
                <a:gd name="T9" fmla="*/ 25 h 28"/>
              </a:gdLst>
              <a:ahLst/>
              <a:cxnLst>
                <a:cxn ang="0">
                  <a:pos x="T0" y="T1"/>
                </a:cxn>
                <a:cxn ang="0">
                  <a:pos x="T2" y="T3"/>
                </a:cxn>
                <a:cxn ang="0">
                  <a:pos x="T4" y="T5"/>
                </a:cxn>
                <a:cxn ang="0">
                  <a:pos x="T6" y="T7"/>
                </a:cxn>
                <a:cxn ang="0">
                  <a:pos x="T8" y="T9"/>
                </a:cxn>
              </a:cxnLst>
              <a:rect l="0" t="0" r="r" b="b"/>
              <a:pathLst>
                <a:path w="7" h="28">
                  <a:moveTo>
                    <a:pt x="2" y="25"/>
                  </a:moveTo>
                  <a:cubicBezTo>
                    <a:pt x="3" y="28"/>
                    <a:pt x="7" y="28"/>
                    <a:pt x="7" y="25"/>
                  </a:cubicBezTo>
                  <a:cubicBezTo>
                    <a:pt x="6" y="18"/>
                    <a:pt x="6" y="10"/>
                    <a:pt x="5" y="3"/>
                  </a:cubicBezTo>
                  <a:cubicBezTo>
                    <a:pt x="4" y="0"/>
                    <a:pt x="0" y="0"/>
                    <a:pt x="0" y="3"/>
                  </a:cubicBezTo>
                  <a:cubicBezTo>
                    <a:pt x="1" y="10"/>
                    <a:pt x="1" y="18"/>
                    <a:pt x="2" y="2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01" name="Freeform 106"/>
            <p:cNvSpPr/>
            <p:nvPr/>
          </p:nvSpPr>
          <p:spPr bwMode="auto">
            <a:xfrm>
              <a:off x="7441" y="2703"/>
              <a:ext cx="21" cy="92"/>
            </a:xfrm>
            <a:custGeom>
              <a:avLst/>
              <a:gdLst>
                <a:gd name="T0" fmla="*/ 1 w 6"/>
                <a:gd name="T1" fmla="*/ 28 h 31"/>
                <a:gd name="T2" fmla="*/ 6 w 6"/>
                <a:gd name="T3" fmla="*/ 28 h 31"/>
                <a:gd name="T4" fmla="*/ 5 w 6"/>
                <a:gd name="T5" fmla="*/ 3 h 31"/>
                <a:gd name="T6" fmla="*/ 0 w 6"/>
                <a:gd name="T7" fmla="*/ 3 h 31"/>
                <a:gd name="T8" fmla="*/ 1 w 6"/>
                <a:gd name="T9" fmla="*/ 28 h 31"/>
              </a:gdLst>
              <a:ahLst/>
              <a:cxnLst>
                <a:cxn ang="0">
                  <a:pos x="T0" y="T1"/>
                </a:cxn>
                <a:cxn ang="0">
                  <a:pos x="T2" y="T3"/>
                </a:cxn>
                <a:cxn ang="0">
                  <a:pos x="T4" y="T5"/>
                </a:cxn>
                <a:cxn ang="0">
                  <a:pos x="T6" y="T7"/>
                </a:cxn>
                <a:cxn ang="0">
                  <a:pos x="T8" y="T9"/>
                </a:cxn>
              </a:cxnLst>
              <a:rect l="0" t="0" r="r" b="b"/>
              <a:pathLst>
                <a:path w="6" h="31">
                  <a:moveTo>
                    <a:pt x="1" y="28"/>
                  </a:moveTo>
                  <a:cubicBezTo>
                    <a:pt x="1" y="31"/>
                    <a:pt x="6" y="31"/>
                    <a:pt x="6" y="28"/>
                  </a:cubicBezTo>
                  <a:cubicBezTo>
                    <a:pt x="6" y="20"/>
                    <a:pt x="6" y="11"/>
                    <a:pt x="5" y="3"/>
                  </a:cubicBezTo>
                  <a:cubicBezTo>
                    <a:pt x="4" y="0"/>
                    <a:pt x="0" y="0"/>
                    <a:pt x="0" y="3"/>
                  </a:cubicBezTo>
                  <a:cubicBezTo>
                    <a:pt x="1" y="11"/>
                    <a:pt x="1" y="20"/>
                    <a:pt x="1"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02" name="Freeform 107"/>
            <p:cNvSpPr/>
            <p:nvPr/>
          </p:nvSpPr>
          <p:spPr bwMode="auto">
            <a:xfrm>
              <a:off x="7444" y="2581"/>
              <a:ext cx="22" cy="83"/>
            </a:xfrm>
            <a:custGeom>
              <a:avLst/>
              <a:gdLst>
                <a:gd name="T0" fmla="*/ 1 w 6"/>
                <a:gd name="T1" fmla="*/ 4 h 28"/>
                <a:gd name="T2" fmla="*/ 1 w 6"/>
                <a:gd name="T3" fmla="*/ 4 h 28"/>
                <a:gd name="T4" fmla="*/ 0 w 6"/>
                <a:gd name="T5" fmla="*/ 25 h 28"/>
                <a:gd name="T6" fmla="*/ 5 w 6"/>
                <a:gd name="T7" fmla="*/ 25 h 28"/>
                <a:gd name="T8" fmla="*/ 5 w 6"/>
                <a:gd name="T9" fmla="*/ 13 h 28"/>
                <a:gd name="T10" fmla="*/ 5 w 6"/>
                <a:gd name="T11" fmla="*/ 7 h 28"/>
                <a:gd name="T12" fmla="*/ 6 w 6"/>
                <a:gd name="T13" fmla="*/ 4 h 28"/>
                <a:gd name="T14" fmla="*/ 6 w 6"/>
                <a:gd name="T15" fmla="*/ 4 h 28"/>
                <a:gd name="T16" fmla="*/ 6 w 6"/>
                <a:gd name="T17" fmla="*/ 4 h 28"/>
                <a:gd name="T18" fmla="*/ 1 w 6"/>
                <a:gd name="T19" fmla="*/ 3 h 28"/>
                <a:gd name="T20" fmla="*/ 1 w 6"/>
                <a:gd name="T21" fmla="*/ 4 h 28"/>
                <a:gd name="T22" fmla="*/ 1 w 6"/>
                <a:gd name="T23" fmla="*/ 4 h 28"/>
                <a:gd name="T24" fmla="*/ 1 w 6"/>
                <a:gd name="T2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8">
                  <a:moveTo>
                    <a:pt x="1" y="4"/>
                  </a:moveTo>
                  <a:cubicBezTo>
                    <a:pt x="1" y="4"/>
                    <a:pt x="1" y="4"/>
                    <a:pt x="1" y="4"/>
                  </a:cubicBezTo>
                  <a:cubicBezTo>
                    <a:pt x="0" y="11"/>
                    <a:pt x="0" y="18"/>
                    <a:pt x="0" y="25"/>
                  </a:cubicBezTo>
                  <a:cubicBezTo>
                    <a:pt x="0" y="28"/>
                    <a:pt x="5" y="28"/>
                    <a:pt x="5" y="25"/>
                  </a:cubicBezTo>
                  <a:cubicBezTo>
                    <a:pt x="5" y="21"/>
                    <a:pt x="5" y="17"/>
                    <a:pt x="5" y="13"/>
                  </a:cubicBezTo>
                  <a:cubicBezTo>
                    <a:pt x="5" y="11"/>
                    <a:pt x="5" y="9"/>
                    <a:pt x="5" y="7"/>
                  </a:cubicBezTo>
                  <a:cubicBezTo>
                    <a:pt x="5" y="7"/>
                    <a:pt x="6" y="4"/>
                    <a:pt x="6" y="4"/>
                  </a:cubicBezTo>
                  <a:cubicBezTo>
                    <a:pt x="6" y="4"/>
                    <a:pt x="6" y="4"/>
                    <a:pt x="6" y="4"/>
                  </a:cubicBezTo>
                  <a:cubicBezTo>
                    <a:pt x="6" y="4"/>
                    <a:pt x="6" y="4"/>
                    <a:pt x="6" y="4"/>
                  </a:cubicBezTo>
                  <a:cubicBezTo>
                    <a:pt x="5" y="1"/>
                    <a:pt x="2" y="0"/>
                    <a:pt x="1" y="3"/>
                  </a:cubicBezTo>
                  <a:cubicBezTo>
                    <a:pt x="1" y="3"/>
                    <a:pt x="1" y="4"/>
                    <a:pt x="1" y="4"/>
                  </a:cubicBezTo>
                  <a:cubicBezTo>
                    <a:pt x="1" y="4"/>
                    <a:pt x="1" y="4"/>
                    <a:pt x="1" y="4"/>
                  </a:cubicBezTo>
                  <a:cubicBezTo>
                    <a:pt x="1" y="4"/>
                    <a:pt x="1" y="4"/>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03" name="Freeform 108"/>
            <p:cNvSpPr/>
            <p:nvPr/>
          </p:nvSpPr>
          <p:spPr bwMode="auto">
            <a:xfrm>
              <a:off x="7455" y="2465"/>
              <a:ext cx="21" cy="98"/>
            </a:xfrm>
            <a:custGeom>
              <a:avLst/>
              <a:gdLst>
                <a:gd name="T0" fmla="*/ 5 w 6"/>
                <a:gd name="T1" fmla="*/ 30 h 33"/>
                <a:gd name="T2" fmla="*/ 5 w 6"/>
                <a:gd name="T3" fmla="*/ 10 h 33"/>
                <a:gd name="T4" fmla="*/ 6 w 6"/>
                <a:gd name="T5" fmla="*/ 8 h 33"/>
                <a:gd name="T6" fmla="*/ 5 w 6"/>
                <a:gd name="T7" fmla="*/ 3 h 33"/>
                <a:gd name="T8" fmla="*/ 0 w 6"/>
                <a:gd name="T9" fmla="*/ 3 h 33"/>
                <a:gd name="T10" fmla="*/ 0 w 6"/>
                <a:gd name="T11" fmla="*/ 30 h 33"/>
                <a:gd name="T12" fmla="*/ 5 w 6"/>
                <a:gd name="T13" fmla="*/ 30 h 33"/>
              </a:gdLst>
              <a:ahLst/>
              <a:cxnLst>
                <a:cxn ang="0">
                  <a:pos x="T0" y="T1"/>
                </a:cxn>
                <a:cxn ang="0">
                  <a:pos x="T2" y="T3"/>
                </a:cxn>
                <a:cxn ang="0">
                  <a:pos x="T4" y="T5"/>
                </a:cxn>
                <a:cxn ang="0">
                  <a:pos x="T6" y="T7"/>
                </a:cxn>
                <a:cxn ang="0">
                  <a:pos x="T8" y="T9"/>
                </a:cxn>
                <a:cxn ang="0">
                  <a:pos x="T10" y="T11"/>
                </a:cxn>
                <a:cxn ang="0">
                  <a:pos x="T12" y="T13"/>
                </a:cxn>
              </a:cxnLst>
              <a:rect l="0" t="0" r="r" b="b"/>
              <a:pathLst>
                <a:path w="6" h="33">
                  <a:moveTo>
                    <a:pt x="5" y="30"/>
                  </a:moveTo>
                  <a:cubicBezTo>
                    <a:pt x="5" y="10"/>
                    <a:pt x="5" y="10"/>
                    <a:pt x="5" y="10"/>
                  </a:cubicBezTo>
                  <a:cubicBezTo>
                    <a:pt x="5" y="10"/>
                    <a:pt x="6" y="9"/>
                    <a:pt x="6" y="8"/>
                  </a:cubicBezTo>
                  <a:cubicBezTo>
                    <a:pt x="6" y="6"/>
                    <a:pt x="5" y="5"/>
                    <a:pt x="5" y="3"/>
                  </a:cubicBezTo>
                  <a:cubicBezTo>
                    <a:pt x="4" y="0"/>
                    <a:pt x="0" y="0"/>
                    <a:pt x="0" y="3"/>
                  </a:cubicBezTo>
                  <a:cubicBezTo>
                    <a:pt x="0" y="30"/>
                    <a:pt x="0" y="30"/>
                    <a:pt x="0" y="30"/>
                  </a:cubicBezTo>
                  <a:cubicBezTo>
                    <a:pt x="0" y="33"/>
                    <a:pt x="5" y="33"/>
                    <a:pt x="5" y="3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04" name="Freeform 109"/>
            <p:cNvSpPr/>
            <p:nvPr/>
          </p:nvSpPr>
          <p:spPr bwMode="auto">
            <a:xfrm>
              <a:off x="7444" y="2347"/>
              <a:ext cx="29" cy="89"/>
            </a:xfrm>
            <a:custGeom>
              <a:avLst/>
              <a:gdLst>
                <a:gd name="T0" fmla="*/ 1 w 8"/>
                <a:gd name="T1" fmla="*/ 4 h 30"/>
                <a:gd name="T2" fmla="*/ 2 w 8"/>
                <a:gd name="T3" fmla="*/ 27 h 30"/>
                <a:gd name="T4" fmla="*/ 7 w 8"/>
                <a:gd name="T5" fmla="*/ 27 h 30"/>
                <a:gd name="T6" fmla="*/ 6 w 8"/>
                <a:gd name="T7" fmla="*/ 3 h 30"/>
                <a:gd name="T8" fmla="*/ 1 w 8"/>
                <a:gd name="T9" fmla="*/ 4 h 30"/>
              </a:gdLst>
              <a:ahLst/>
              <a:cxnLst>
                <a:cxn ang="0">
                  <a:pos x="T0" y="T1"/>
                </a:cxn>
                <a:cxn ang="0">
                  <a:pos x="T2" y="T3"/>
                </a:cxn>
                <a:cxn ang="0">
                  <a:pos x="T4" y="T5"/>
                </a:cxn>
                <a:cxn ang="0">
                  <a:pos x="T6" y="T7"/>
                </a:cxn>
                <a:cxn ang="0">
                  <a:pos x="T8" y="T9"/>
                </a:cxn>
              </a:cxnLst>
              <a:rect l="0" t="0" r="r" b="b"/>
              <a:pathLst>
                <a:path w="8" h="30">
                  <a:moveTo>
                    <a:pt x="1" y="4"/>
                  </a:moveTo>
                  <a:cubicBezTo>
                    <a:pt x="3" y="11"/>
                    <a:pt x="2" y="20"/>
                    <a:pt x="2" y="27"/>
                  </a:cubicBezTo>
                  <a:cubicBezTo>
                    <a:pt x="2" y="30"/>
                    <a:pt x="7" y="30"/>
                    <a:pt x="7" y="27"/>
                  </a:cubicBezTo>
                  <a:cubicBezTo>
                    <a:pt x="7" y="19"/>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05" name="Freeform 110"/>
            <p:cNvSpPr/>
            <p:nvPr/>
          </p:nvSpPr>
          <p:spPr bwMode="auto">
            <a:xfrm>
              <a:off x="7451" y="2231"/>
              <a:ext cx="18" cy="89"/>
            </a:xfrm>
            <a:custGeom>
              <a:avLst/>
              <a:gdLst>
                <a:gd name="T0" fmla="*/ 5 w 5"/>
                <a:gd name="T1" fmla="*/ 27 h 30"/>
                <a:gd name="T2" fmla="*/ 5 w 5"/>
                <a:gd name="T3" fmla="*/ 3 h 30"/>
                <a:gd name="T4" fmla="*/ 0 w 5"/>
                <a:gd name="T5" fmla="*/ 3 h 30"/>
                <a:gd name="T6" fmla="*/ 0 w 5"/>
                <a:gd name="T7" fmla="*/ 27 h 30"/>
                <a:gd name="T8" fmla="*/ 5 w 5"/>
                <a:gd name="T9" fmla="*/ 27 h 30"/>
              </a:gdLst>
              <a:ahLst/>
              <a:cxnLst>
                <a:cxn ang="0">
                  <a:pos x="T0" y="T1"/>
                </a:cxn>
                <a:cxn ang="0">
                  <a:pos x="T2" y="T3"/>
                </a:cxn>
                <a:cxn ang="0">
                  <a:pos x="T4" y="T5"/>
                </a:cxn>
                <a:cxn ang="0">
                  <a:pos x="T6" y="T7"/>
                </a:cxn>
                <a:cxn ang="0">
                  <a:pos x="T8" y="T9"/>
                </a:cxn>
              </a:cxnLst>
              <a:rect l="0" t="0" r="r" b="b"/>
              <a:pathLst>
                <a:path w="5" h="30">
                  <a:moveTo>
                    <a:pt x="5" y="27"/>
                  </a:moveTo>
                  <a:cubicBezTo>
                    <a:pt x="5" y="3"/>
                    <a:pt x="5" y="3"/>
                    <a:pt x="5" y="3"/>
                  </a:cubicBezTo>
                  <a:cubicBezTo>
                    <a:pt x="5" y="0"/>
                    <a:pt x="0" y="0"/>
                    <a:pt x="0" y="3"/>
                  </a:cubicBezTo>
                  <a:cubicBezTo>
                    <a:pt x="0" y="27"/>
                    <a:pt x="0" y="27"/>
                    <a:pt x="0" y="27"/>
                  </a:cubicBezTo>
                  <a:cubicBezTo>
                    <a:pt x="0" y="30"/>
                    <a:pt x="5" y="30"/>
                    <a:pt x="5" y="2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06" name="Freeform 111"/>
            <p:cNvSpPr/>
            <p:nvPr/>
          </p:nvSpPr>
          <p:spPr bwMode="auto">
            <a:xfrm>
              <a:off x="7441" y="2109"/>
              <a:ext cx="28" cy="92"/>
            </a:xfrm>
            <a:custGeom>
              <a:avLst/>
              <a:gdLst>
                <a:gd name="T0" fmla="*/ 1 w 8"/>
                <a:gd name="T1" fmla="*/ 4 h 31"/>
                <a:gd name="T2" fmla="*/ 2 w 8"/>
                <a:gd name="T3" fmla="*/ 28 h 31"/>
                <a:gd name="T4" fmla="*/ 7 w 8"/>
                <a:gd name="T5" fmla="*/ 28 h 31"/>
                <a:gd name="T6" fmla="*/ 6 w 8"/>
                <a:gd name="T7" fmla="*/ 3 h 31"/>
                <a:gd name="T8" fmla="*/ 1 w 8"/>
                <a:gd name="T9" fmla="*/ 4 h 31"/>
              </a:gdLst>
              <a:ahLst/>
              <a:cxnLst>
                <a:cxn ang="0">
                  <a:pos x="T0" y="T1"/>
                </a:cxn>
                <a:cxn ang="0">
                  <a:pos x="T2" y="T3"/>
                </a:cxn>
                <a:cxn ang="0">
                  <a:pos x="T4" y="T5"/>
                </a:cxn>
                <a:cxn ang="0">
                  <a:pos x="T6" y="T7"/>
                </a:cxn>
                <a:cxn ang="0">
                  <a:pos x="T8" y="T9"/>
                </a:cxn>
              </a:cxnLst>
              <a:rect l="0" t="0" r="r" b="b"/>
              <a:pathLst>
                <a:path w="8" h="31">
                  <a:moveTo>
                    <a:pt x="1" y="4"/>
                  </a:moveTo>
                  <a:cubicBezTo>
                    <a:pt x="3" y="11"/>
                    <a:pt x="2" y="20"/>
                    <a:pt x="2" y="28"/>
                  </a:cubicBezTo>
                  <a:cubicBezTo>
                    <a:pt x="2" y="31"/>
                    <a:pt x="7" y="31"/>
                    <a:pt x="7" y="28"/>
                  </a:cubicBezTo>
                  <a:cubicBezTo>
                    <a:pt x="7" y="20"/>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07" name="Freeform 112"/>
            <p:cNvSpPr/>
            <p:nvPr/>
          </p:nvSpPr>
          <p:spPr bwMode="auto">
            <a:xfrm>
              <a:off x="7444" y="1970"/>
              <a:ext cx="18" cy="112"/>
            </a:xfrm>
            <a:custGeom>
              <a:avLst/>
              <a:gdLst>
                <a:gd name="T0" fmla="*/ 5 w 5"/>
                <a:gd name="T1" fmla="*/ 35 h 38"/>
                <a:gd name="T2" fmla="*/ 5 w 5"/>
                <a:gd name="T3" fmla="*/ 3 h 38"/>
                <a:gd name="T4" fmla="*/ 0 w 5"/>
                <a:gd name="T5" fmla="*/ 3 h 38"/>
                <a:gd name="T6" fmla="*/ 0 w 5"/>
                <a:gd name="T7" fmla="*/ 35 h 38"/>
                <a:gd name="T8" fmla="*/ 5 w 5"/>
                <a:gd name="T9" fmla="*/ 35 h 38"/>
              </a:gdLst>
              <a:ahLst/>
              <a:cxnLst>
                <a:cxn ang="0">
                  <a:pos x="T0" y="T1"/>
                </a:cxn>
                <a:cxn ang="0">
                  <a:pos x="T2" y="T3"/>
                </a:cxn>
                <a:cxn ang="0">
                  <a:pos x="T4" y="T5"/>
                </a:cxn>
                <a:cxn ang="0">
                  <a:pos x="T6" y="T7"/>
                </a:cxn>
                <a:cxn ang="0">
                  <a:pos x="T8" y="T9"/>
                </a:cxn>
              </a:cxnLst>
              <a:rect l="0" t="0" r="r" b="b"/>
              <a:pathLst>
                <a:path w="5" h="38">
                  <a:moveTo>
                    <a:pt x="5" y="35"/>
                  </a:moveTo>
                  <a:cubicBezTo>
                    <a:pt x="5" y="3"/>
                    <a:pt x="5" y="3"/>
                    <a:pt x="5" y="3"/>
                  </a:cubicBezTo>
                  <a:cubicBezTo>
                    <a:pt x="5" y="0"/>
                    <a:pt x="0" y="0"/>
                    <a:pt x="0" y="3"/>
                  </a:cubicBezTo>
                  <a:cubicBezTo>
                    <a:pt x="0" y="35"/>
                    <a:pt x="0" y="35"/>
                    <a:pt x="0" y="35"/>
                  </a:cubicBezTo>
                  <a:cubicBezTo>
                    <a:pt x="0" y="38"/>
                    <a:pt x="5" y="38"/>
                    <a:pt x="5" y="3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08" name="Freeform 113"/>
            <p:cNvSpPr/>
            <p:nvPr/>
          </p:nvSpPr>
          <p:spPr bwMode="auto">
            <a:xfrm>
              <a:off x="7444" y="1851"/>
              <a:ext cx="32" cy="107"/>
            </a:xfrm>
            <a:custGeom>
              <a:avLst/>
              <a:gdLst>
                <a:gd name="T0" fmla="*/ 1 w 9"/>
                <a:gd name="T1" fmla="*/ 33 h 36"/>
                <a:gd name="T2" fmla="*/ 6 w 9"/>
                <a:gd name="T3" fmla="*/ 33 h 36"/>
                <a:gd name="T4" fmla="*/ 8 w 9"/>
                <a:gd name="T5" fmla="*/ 4 h 36"/>
                <a:gd name="T6" fmla="*/ 3 w 9"/>
                <a:gd name="T7" fmla="*/ 2 h 36"/>
                <a:gd name="T8" fmla="*/ 1 w 9"/>
                <a:gd name="T9" fmla="*/ 33 h 36"/>
              </a:gdLst>
              <a:ahLst/>
              <a:cxnLst>
                <a:cxn ang="0">
                  <a:pos x="T0" y="T1"/>
                </a:cxn>
                <a:cxn ang="0">
                  <a:pos x="T2" y="T3"/>
                </a:cxn>
                <a:cxn ang="0">
                  <a:pos x="T4" y="T5"/>
                </a:cxn>
                <a:cxn ang="0">
                  <a:pos x="T6" y="T7"/>
                </a:cxn>
                <a:cxn ang="0">
                  <a:pos x="T8" y="T9"/>
                </a:cxn>
              </a:cxnLst>
              <a:rect l="0" t="0" r="r" b="b"/>
              <a:pathLst>
                <a:path w="9" h="36">
                  <a:moveTo>
                    <a:pt x="1" y="33"/>
                  </a:moveTo>
                  <a:cubicBezTo>
                    <a:pt x="1" y="36"/>
                    <a:pt x="6" y="36"/>
                    <a:pt x="6" y="33"/>
                  </a:cubicBezTo>
                  <a:cubicBezTo>
                    <a:pt x="6" y="23"/>
                    <a:pt x="5" y="13"/>
                    <a:pt x="8" y="4"/>
                  </a:cubicBezTo>
                  <a:cubicBezTo>
                    <a:pt x="9" y="1"/>
                    <a:pt x="4" y="0"/>
                    <a:pt x="3" y="2"/>
                  </a:cubicBezTo>
                  <a:cubicBezTo>
                    <a:pt x="0" y="12"/>
                    <a:pt x="1" y="23"/>
                    <a:pt x="1" y="3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09" name="Freeform 114"/>
            <p:cNvSpPr/>
            <p:nvPr/>
          </p:nvSpPr>
          <p:spPr bwMode="auto">
            <a:xfrm>
              <a:off x="7441" y="1753"/>
              <a:ext cx="28" cy="80"/>
            </a:xfrm>
            <a:custGeom>
              <a:avLst/>
              <a:gdLst>
                <a:gd name="T0" fmla="*/ 3 w 8"/>
                <a:gd name="T1" fmla="*/ 5 h 27"/>
                <a:gd name="T2" fmla="*/ 3 w 8"/>
                <a:gd name="T3" fmla="*/ 24 h 27"/>
                <a:gd name="T4" fmla="*/ 8 w 8"/>
                <a:gd name="T5" fmla="*/ 24 h 27"/>
                <a:gd name="T6" fmla="*/ 8 w 8"/>
                <a:gd name="T7" fmla="*/ 9 h 27"/>
                <a:gd name="T8" fmla="*/ 4 w 8"/>
                <a:gd name="T9" fmla="*/ 0 h 27"/>
                <a:gd name="T10" fmla="*/ 3 w 8"/>
                <a:gd name="T11" fmla="*/ 5 h 27"/>
              </a:gdLst>
              <a:ahLst/>
              <a:cxnLst>
                <a:cxn ang="0">
                  <a:pos x="T0" y="T1"/>
                </a:cxn>
                <a:cxn ang="0">
                  <a:pos x="T2" y="T3"/>
                </a:cxn>
                <a:cxn ang="0">
                  <a:pos x="T4" y="T5"/>
                </a:cxn>
                <a:cxn ang="0">
                  <a:pos x="T6" y="T7"/>
                </a:cxn>
                <a:cxn ang="0">
                  <a:pos x="T8" y="T9"/>
                </a:cxn>
                <a:cxn ang="0">
                  <a:pos x="T10" y="T11"/>
                </a:cxn>
              </a:cxnLst>
              <a:rect l="0" t="0" r="r" b="b"/>
              <a:pathLst>
                <a:path w="8" h="27">
                  <a:moveTo>
                    <a:pt x="3" y="5"/>
                  </a:moveTo>
                  <a:cubicBezTo>
                    <a:pt x="4" y="5"/>
                    <a:pt x="3" y="22"/>
                    <a:pt x="3" y="24"/>
                  </a:cubicBezTo>
                  <a:cubicBezTo>
                    <a:pt x="3" y="27"/>
                    <a:pt x="8" y="27"/>
                    <a:pt x="8" y="24"/>
                  </a:cubicBezTo>
                  <a:cubicBezTo>
                    <a:pt x="8" y="19"/>
                    <a:pt x="8" y="14"/>
                    <a:pt x="8" y="9"/>
                  </a:cubicBezTo>
                  <a:cubicBezTo>
                    <a:pt x="8" y="6"/>
                    <a:pt x="7"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10" name="Freeform 115"/>
            <p:cNvSpPr/>
            <p:nvPr/>
          </p:nvSpPr>
          <p:spPr bwMode="auto">
            <a:xfrm>
              <a:off x="7441" y="1622"/>
              <a:ext cx="28" cy="92"/>
            </a:xfrm>
            <a:custGeom>
              <a:avLst/>
              <a:gdLst>
                <a:gd name="T0" fmla="*/ 6 w 8"/>
                <a:gd name="T1" fmla="*/ 28 h 31"/>
                <a:gd name="T2" fmla="*/ 7 w 8"/>
                <a:gd name="T3" fmla="*/ 3 h 31"/>
                <a:gd name="T4" fmla="*/ 2 w 8"/>
                <a:gd name="T5" fmla="*/ 3 h 31"/>
                <a:gd name="T6" fmla="*/ 1 w 8"/>
                <a:gd name="T7" fmla="*/ 27 h 31"/>
                <a:gd name="T8" fmla="*/ 6 w 8"/>
                <a:gd name="T9" fmla="*/ 28 h 31"/>
              </a:gdLst>
              <a:ahLst/>
              <a:cxnLst>
                <a:cxn ang="0">
                  <a:pos x="T0" y="T1"/>
                </a:cxn>
                <a:cxn ang="0">
                  <a:pos x="T2" y="T3"/>
                </a:cxn>
                <a:cxn ang="0">
                  <a:pos x="T4" y="T5"/>
                </a:cxn>
                <a:cxn ang="0">
                  <a:pos x="T6" y="T7"/>
                </a:cxn>
                <a:cxn ang="0">
                  <a:pos x="T8" y="T9"/>
                </a:cxn>
              </a:cxnLst>
              <a:rect l="0" t="0" r="r" b="b"/>
              <a:pathLst>
                <a:path w="8" h="31">
                  <a:moveTo>
                    <a:pt x="6" y="28"/>
                  </a:moveTo>
                  <a:cubicBezTo>
                    <a:pt x="8" y="20"/>
                    <a:pt x="7" y="11"/>
                    <a:pt x="7" y="3"/>
                  </a:cubicBezTo>
                  <a:cubicBezTo>
                    <a:pt x="7" y="0"/>
                    <a:pt x="2" y="0"/>
                    <a:pt x="2" y="3"/>
                  </a:cubicBezTo>
                  <a:cubicBezTo>
                    <a:pt x="2" y="11"/>
                    <a:pt x="4" y="19"/>
                    <a:pt x="1" y="27"/>
                  </a:cubicBezTo>
                  <a:cubicBezTo>
                    <a:pt x="0" y="30"/>
                    <a:pt x="5" y="31"/>
                    <a:pt x="6"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11" name="Freeform 116"/>
            <p:cNvSpPr/>
            <p:nvPr/>
          </p:nvSpPr>
          <p:spPr bwMode="auto">
            <a:xfrm>
              <a:off x="7444" y="1486"/>
              <a:ext cx="25" cy="104"/>
            </a:xfrm>
            <a:custGeom>
              <a:avLst/>
              <a:gdLst>
                <a:gd name="T0" fmla="*/ 0 w 7"/>
                <a:gd name="T1" fmla="*/ 32 h 35"/>
                <a:gd name="T2" fmla="*/ 5 w 7"/>
                <a:gd name="T3" fmla="*/ 32 h 35"/>
                <a:gd name="T4" fmla="*/ 6 w 7"/>
                <a:gd name="T5" fmla="*/ 3 h 35"/>
                <a:gd name="T6" fmla="*/ 1 w 7"/>
                <a:gd name="T7" fmla="*/ 3 h 35"/>
                <a:gd name="T8" fmla="*/ 0 w 7"/>
                <a:gd name="T9" fmla="*/ 32 h 35"/>
              </a:gdLst>
              <a:ahLst/>
              <a:cxnLst>
                <a:cxn ang="0">
                  <a:pos x="T0" y="T1"/>
                </a:cxn>
                <a:cxn ang="0">
                  <a:pos x="T2" y="T3"/>
                </a:cxn>
                <a:cxn ang="0">
                  <a:pos x="T4" y="T5"/>
                </a:cxn>
                <a:cxn ang="0">
                  <a:pos x="T6" y="T7"/>
                </a:cxn>
                <a:cxn ang="0">
                  <a:pos x="T8" y="T9"/>
                </a:cxn>
              </a:cxnLst>
              <a:rect l="0" t="0" r="r" b="b"/>
              <a:pathLst>
                <a:path w="7" h="35">
                  <a:moveTo>
                    <a:pt x="0" y="32"/>
                  </a:moveTo>
                  <a:cubicBezTo>
                    <a:pt x="0" y="35"/>
                    <a:pt x="5" y="35"/>
                    <a:pt x="5" y="32"/>
                  </a:cubicBezTo>
                  <a:cubicBezTo>
                    <a:pt x="5" y="22"/>
                    <a:pt x="7" y="13"/>
                    <a:pt x="6" y="3"/>
                  </a:cubicBezTo>
                  <a:cubicBezTo>
                    <a:pt x="5" y="0"/>
                    <a:pt x="1" y="0"/>
                    <a:pt x="1" y="3"/>
                  </a:cubicBezTo>
                  <a:cubicBezTo>
                    <a:pt x="2" y="13"/>
                    <a:pt x="0" y="22"/>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12" name="Freeform 117"/>
            <p:cNvSpPr/>
            <p:nvPr/>
          </p:nvSpPr>
          <p:spPr bwMode="auto">
            <a:xfrm>
              <a:off x="7444" y="1361"/>
              <a:ext cx="29" cy="104"/>
            </a:xfrm>
            <a:custGeom>
              <a:avLst/>
              <a:gdLst>
                <a:gd name="T0" fmla="*/ 0 w 8"/>
                <a:gd name="T1" fmla="*/ 32 h 35"/>
                <a:gd name="T2" fmla="*/ 5 w 8"/>
                <a:gd name="T3" fmla="*/ 32 h 35"/>
                <a:gd name="T4" fmla="*/ 6 w 8"/>
                <a:gd name="T5" fmla="*/ 3 h 35"/>
                <a:gd name="T6" fmla="*/ 1 w 8"/>
                <a:gd name="T7" fmla="*/ 4 h 35"/>
                <a:gd name="T8" fmla="*/ 0 w 8"/>
                <a:gd name="T9" fmla="*/ 32 h 35"/>
              </a:gdLst>
              <a:ahLst/>
              <a:cxnLst>
                <a:cxn ang="0">
                  <a:pos x="T0" y="T1"/>
                </a:cxn>
                <a:cxn ang="0">
                  <a:pos x="T2" y="T3"/>
                </a:cxn>
                <a:cxn ang="0">
                  <a:pos x="T4" y="T5"/>
                </a:cxn>
                <a:cxn ang="0">
                  <a:pos x="T6" y="T7"/>
                </a:cxn>
                <a:cxn ang="0">
                  <a:pos x="T8" y="T9"/>
                </a:cxn>
              </a:cxnLst>
              <a:rect l="0" t="0" r="r" b="b"/>
              <a:pathLst>
                <a:path w="8" h="35">
                  <a:moveTo>
                    <a:pt x="0" y="32"/>
                  </a:moveTo>
                  <a:cubicBezTo>
                    <a:pt x="0" y="35"/>
                    <a:pt x="5" y="35"/>
                    <a:pt x="5" y="32"/>
                  </a:cubicBezTo>
                  <a:cubicBezTo>
                    <a:pt x="5" y="23"/>
                    <a:pt x="8" y="12"/>
                    <a:pt x="6" y="3"/>
                  </a:cubicBezTo>
                  <a:cubicBezTo>
                    <a:pt x="5" y="0"/>
                    <a:pt x="0" y="1"/>
                    <a:pt x="1" y="4"/>
                  </a:cubicBezTo>
                  <a:cubicBezTo>
                    <a:pt x="4" y="13"/>
                    <a:pt x="0" y="23"/>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13" name="Freeform 118"/>
            <p:cNvSpPr/>
            <p:nvPr/>
          </p:nvSpPr>
          <p:spPr bwMode="auto">
            <a:xfrm>
              <a:off x="7451" y="1213"/>
              <a:ext cx="25" cy="98"/>
            </a:xfrm>
            <a:custGeom>
              <a:avLst/>
              <a:gdLst>
                <a:gd name="T0" fmla="*/ 1 w 7"/>
                <a:gd name="T1" fmla="*/ 9 h 33"/>
                <a:gd name="T2" fmla="*/ 2 w 7"/>
                <a:gd name="T3" fmla="*/ 30 h 33"/>
                <a:gd name="T4" fmla="*/ 7 w 7"/>
                <a:gd name="T5" fmla="*/ 30 h 33"/>
                <a:gd name="T6" fmla="*/ 6 w 7"/>
                <a:gd name="T7" fmla="*/ 3 h 33"/>
                <a:gd name="T8" fmla="*/ 2 w 7"/>
                <a:gd name="T9" fmla="*/ 2 h 33"/>
                <a:gd name="T10" fmla="*/ 0 w 7"/>
                <a:gd name="T11" fmla="*/ 7 h 33"/>
                <a:gd name="T12" fmla="*/ 1 w 7"/>
                <a:gd name="T13" fmla="*/ 9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1" y="9"/>
                  </a:moveTo>
                  <a:cubicBezTo>
                    <a:pt x="1" y="16"/>
                    <a:pt x="1" y="23"/>
                    <a:pt x="2" y="30"/>
                  </a:cubicBezTo>
                  <a:cubicBezTo>
                    <a:pt x="3" y="33"/>
                    <a:pt x="7" y="33"/>
                    <a:pt x="7" y="30"/>
                  </a:cubicBezTo>
                  <a:cubicBezTo>
                    <a:pt x="6" y="21"/>
                    <a:pt x="6" y="12"/>
                    <a:pt x="6" y="3"/>
                  </a:cubicBezTo>
                  <a:cubicBezTo>
                    <a:pt x="6" y="1"/>
                    <a:pt x="3" y="0"/>
                    <a:pt x="2" y="2"/>
                  </a:cubicBezTo>
                  <a:cubicBezTo>
                    <a:pt x="0" y="3"/>
                    <a:pt x="0" y="5"/>
                    <a:pt x="0" y="7"/>
                  </a:cubicBezTo>
                  <a:cubicBezTo>
                    <a:pt x="0" y="8"/>
                    <a:pt x="1" y="9"/>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14" name="Freeform 119"/>
            <p:cNvSpPr/>
            <p:nvPr/>
          </p:nvSpPr>
          <p:spPr bwMode="auto">
            <a:xfrm>
              <a:off x="7448" y="1068"/>
              <a:ext cx="25" cy="94"/>
            </a:xfrm>
            <a:custGeom>
              <a:avLst/>
              <a:gdLst>
                <a:gd name="T0" fmla="*/ 5 w 7"/>
                <a:gd name="T1" fmla="*/ 29 h 32"/>
                <a:gd name="T2" fmla="*/ 6 w 7"/>
                <a:gd name="T3" fmla="*/ 14 h 32"/>
                <a:gd name="T4" fmla="*/ 6 w 7"/>
                <a:gd name="T5" fmla="*/ 7 h 32"/>
                <a:gd name="T6" fmla="*/ 7 w 7"/>
                <a:gd name="T7" fmla="*/ 4 h 32"/>
                <a:gd name="T8" fmla="*/ 7 w 7"/>
                <a:gd name="T9" fmla="*/ 3 h 32"/>
                <a:gd name="T10" fmla="*/ 7 w 7"/>
                <a:gd name="T11" fmla="*/ 3 h 32"/>
                <a:gd name="T12" fmla="*/ 3 w 7"/>
                <a:gd name="T13" fmla="*/ 2 h 32"/>
                <a:gd name="T14" fmla="*/ 1 w 7"/>
                <a:gd name="T15" fmla="*/ 11 h 32"/>
                <a:gd name="T16" fmla="*/ 0 w 7"/>
                <a:gd name="T17" fmla="*/ 29 h 32"/>
                <a:gd name="T18" fmla="*/ 5 w 7"/>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2">
                  <a:moveTo>
                    <a:pt x="5" y="29"/>
                  </a:moveTo>
                  <a:cubicBezTo>
                    <a:pt x="5" y="24"/>
                    <a:pt x="5" y="19"/>
                    <a:pt x="6" y="14"/>
                  </a:cubicBezTo>
                  <a:cubicBezTo>
                    <a:pt x="6" y="12"/>
                    <a:pt x="6" y="10"/>
                    <a:pt x="6" y="7"/>
                  </a:cubicBezTo>
                  <a:cubicBezTo>
                    <a:pt x="6" y="6"/>
                    <a:pt x="7" y="5"/>
                    <a:pt x="7" y="4"/>
                  </a:cubicBezTo>
                  <a:cubicBezTo>
                    <a:pt x="7" y="4"/>
                    <a:pt x="7" y="4"/>
                    <a:pt x="7" y="3"/>
                  </a:cubicBezTo>
                  <a:cubicBezTo>
                    <a:pt x="7" y="3"/>
                    <a:pt x="7" y="3"/>
                    <a:pt x="7" y="3"/>
                  </a:cubicBezTo>
                  <a:cubicBezTo>
                    <a:pt x="6" y="1"/>
                    <a:pt x="4" y="0"/>
                    <a:pt x="3" y="2"/>
                  </a:cubicBezTo>
                  <a:cubicBezTo>
                    <a:pt x="1" y="4"/>
                    <a:pt x="2" y="8"/>
                    <a:pt x="1" y="11"/>
                  </a:cubicBezTo>
                  <a:cubicBezTo>
                    <a:pt x="1" y="17"/>
                    <a:pt x="0" y="23"/>
                    <a:pt x="0" y="29"/>
                  </a:cubicBezTo>
                  <a:cubicBezTo>
                    <a:pt x="0" y="32"/>
                    <a:pt x="5" y="32"/>
                    <a:pt x="5" y="2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15" name="Freeform 120"/>
            <p:cNvSpPr/>
            <p:nvPr/>
          </p:nvSpPr>
          <p:spPr bwMode="auto">
            <a:xfrm>
              <a:off x="7441" y="934"/>
              <a:ext cx="28" cy="104"/>
            </a:xfrm>
            <a:custGeom>
              <a:avLst/>
              <a:gdLst>
                <a:gd name="T0" fmla="*/ 1 w 8"/>
                <a:gd name="T1" fmla="*/ 9 h 35"/>
                <a:gd name="T2" fmla="*/ 3 w 8"/>
                <a:gd name="T3" fmla="*/ 32 h 35"/>
                <a:gd name="T4" fmla="*/ 8 w 8"/>
                <a:gd name="T5" fmla="*/ 32 h 35"/>
                <a:gd name="T6" fmla="*/ 6 w 8"/>
                <a:gd name="T7" fmla="*/ 17 h 35"/>
                <a:gd name="T8" fmla="*/ 5 w 8"/>
                <a:gd name="T9" fmla="*/ 9 h 35"/>
                <a:gd name="T10" fmla="*/ 5 w 8"/>
                <a:gd name="T11" fmla="*/ 6 h 35"/>
                <a:gd name="T12" fmla="*/ 5 w 8"/>
                <a:gd name="T13" fmla="*/ 5 h 35"/>
                <a:gd name="T14" fmla="*/ 5 w 8"/>
                <a:gd name="T15" fmla="*/ 3 h 35"/>
                <a:gd name="T16" fmla="*/ 1 w 8"/>
                <a:gd name="T17" fmla="*/ 2 h 35"/>
                <a:gd name="T18" fmla="*/ 1 w 8"/>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1" y="9"/>
                  </a:moveTo>
                  <a:cubicBezTo>
                    <a:pt x="1" y="16"/>
                    <a:pt x="3" y="24"/>
                    <a:pt x="3" y="32"/>
                  </a:cubicBezTo>
                  <a:cubicBezTo>
                    <a:pt x="3" y="35"/>
                    <a:pt x="8" y="35"/>
                    <a:pt x="8" y="32"/>
                  </a:cubicBezTo>
                  <a:cubicBezTo>
                    <a:pt x="8" y="27"/>
                    <a:pt x="7" y="22"/>
                    <a:pt x="6" y="17"/>
                  </a:cubicBezTo>
                  <a:cubicBezTo>
                    <a:pt x="6" y="14"/>
                    <a:pt x="6" y="12"/>
                    <a:pt x="5" y="9"/>
                  </a:cubicBezTo>
                  <a:cubicBezTo>
                    <a:pt x="5" y="8"/>
                    <a:pt x="5" y="7"/>
                    <a:pt x="5" y="6"/>
                  </a:cubicBezTo>
                  <a:cubicBezTo>
                    <a:pt x="5" y="6"/>
                    <a:pt x="5" y="6"/>
                    <a:pt x="5" y="5"/>
                  </a:cubicBezTo>
                  <a:cubicBezTo>
                    <a:pt x="5" y="5"/>
                    <a:pt x="6" y="4"/>
                    <a:pt x="5" y="3"/>
                  </a:cubicBezTo>
                  <a:cubicBezTo>
                    <a:pt x="5" y="1"/>
                    <a:pt x="2" y="0"/>
                    <a:pt x="1" y="2"/>
                  </a:cubicBezTo>
                  <a:cubicBezTo>
                    <a:pt x="0" y="4"/>
                    <a:pt x="1" y="7"/>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16" name="Freeform 121"/>
            <p:cNvSpPr/>
            <p:nvPr/>
          </p:nvSpPr>
          <p:spPr bwMode="auto">
            <a:xfrm>
              <a:off x="7441" y="792"/>
              <a:ext cx="25" cy="109"/>
            </a:xfrm>
            <a:custGeom>
              <a:avLst/>
              <a:gdLst>
                <a:gd name="T0" fmla="*/ 1 w 7"/>
                <a:gd name="T1" fmla="*/ 6 h 37"/>
                <a:gd name="T2" fmla="*/ 2 w 7"/>
                <a:gd name="T3" fmla="*/ 7 h 37"/>
                <a:gd name="T4" fmla="*/ 1 w 7"/>
                <a:gd name="T5" fmla="*/ 16 h 37"/>
                <a:gd name="T6" fmla="*/ 0 w 7"/>
                <a:gd name="T7" fmla="*/ 33 h 37"/>
                <a:gd name="T8" fmla="*/ 4 w 7"/>
                <a:gd name="T9" fmla="*/ 34 h 37"/>
                <a:gd name="T10" fmla="*/ 6 w 7"/>
                <a:gd name="T11" fmla="*/ 16 h 37"/>
                <a:gd name="T12" fmla="*/ 4 w 7"/>
                <a:gd name="T13" fmla="*/ 1 h 37"/>
                <a:gd name="T14" fmla="*/ 0 w 7"/>
                <a:gd name="T15" fmla="*/ 3 h 37"/>
                <a:gd name="T16" fmla="*/ 1 w 7"/>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7">
                  <a:moveTo>
                    <a:pt x="1" y="6"/>
                  </a:moveTo>
                  <a:cubicBezTo>
                    <a:pt x="1" y="7"/>
                    <a:pt x="1" y="7"/>
                    <a:pt x="2" y="7"/>
                  </a:cubicBezTo>
                  <a:cubicBezTo>
                    <a:pt x="2" y="10"/>
                    <a:pt x="1" y="15"/>
                    <a:pt x="1" y="16"/>
                  </a:cubicBezTo>
                  <a:cubicBezTo>
                    <a:pt x="1" y="22"/>
                    <a:pt x="1" y="27"/>
                    <a:pt x="0" y="33"/>
                  </a:cubicBezTo>
                  <a:cubicBezTo>
                    <a:pt x="0" y="35"/>
                    <a:pt x="4" y="37"/>
                    <a:pt x="4" y="34"/>
                  </a:cubicBezTo>
                  <a:cubicBezTo>
                    <a:pt x="6" y="28"/>
                    <a:pt x="6" y="22"/>
                    <a:pt x="6" y="16"/>
                  </a:cubicBezTo>
                  <a:cubicBezTo>
                    <a:pt x="6" y="12"/>
                    <a:pt x="7" y="4"/>
                    <a:pt x="4" y="1"/>
                  </a:cubicBezTo>
                  <a:cubicBezTo>
                    <a:pt x="2" y="0"/>
                    <a:pt x="0" y="1"/>
                    <a:pt x="0" y="3"/>
                  </a:cubicBezTo>
                  <a:cubicBezTo>
                    <a:pt x="1" y="4"/>
                    <a:pt x="1" y="5"/>
                    <a:pt x="1"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17" name="Freeform 122"/>
            <p:cNvSpPr/>
            <p:nvPr/>
          </p:nvSpPr>
          <p:spPr bwMode="auto">
            <a:xfrm>
              <a:off x="7444" y="646"/>
              <a:ext cx="22" cy="89"/>
            </a:xfrm>
            <a:custGeom>
              <a:avLst/>
              <a:gdLst>
                <a:gd name="T0" fmla="*/ 0 w 6"/>
                <a:gd name="T1" fmla="*/ 4 h 30"/>
                <a:gd name="T2" fmla="*/ 1 w 6"/>
                <a:gd name="T3" fmla="*/ 27 h 30"/>
                <a:gd name="T4" fmla="*/ 6 w 6"/>
                <a:gd name="T5" fmla="*/ 27 h 30"/>
                <a:gd name="T6" fmla="*/ 5 w 6"/>
                <a:gd name="T7" fmla="*/ 3 h 30"/>
                <a:gd name="T8" fmla="*/ 0 w 6"/>
                <a:gd name="T9" fmla="*/ 4 h 30"/>
              </a:gdLst>
              <a:ahLst/>
              <a:cxnLst>
                <a:cxn ang="0">
                  <a:pos x="T0" y="T1"/>
                </a:cxn>
                <a:cxn ang="0">
                  <a:pos x="T2" y="T3"/>
                </a:cxn>
                <a:cxn ang="0">
                  <a:pos x="T4" y="T5"/>
                </a:cxn>
                <a:cxn ang="0">
                  <a:pos x="T6" y="T7"/>
                </a:cxn>
                <a:cxn ang="0">
                  <a:pos x="T8" y="T9"/>
                </a:cxn>
              </a:cxnLst>
              <a:rect l="0" t="0" r="r" b="b"/>
              <a:pathLst>
                <a:path w="6" h="30">
                  <a:moveTo>
                    <a:pt x="0" y="4"/>
                  </a:moveTo>
                  <a:cubicBezTo>
                    <a:pt x="2" y="11"/>
                    <a:pt x="1" y="20"/>
                    <a:pt x="1" y="27"/>
                  </a:cubicBezTo>
                  <a:cubicBezTo>
                    <a:pt x="1" y="30"/>
                    <a:pt x="6" y="30"/>
                    <a:pt x="6" y="27"/>
                  </a:cubicBezTo>
                  <a:cubicBezTo>
                    <a:pt x="6" y="19"/>
                    <a:pt x="6" y="11"/>
                    <a:pt x="5" y="3"/>
                  </a:cubicBezTo>
                  <a:cubicBezTo>
                    <a:pt x="4" y="0"/>
                    <a:pt x="0" y="1"/>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18" name="Freeform 123"/>
            <p:cNvSpPr/>
            <p:nvPr/>
          </p:nvSpPr>
          <p:spPr bwMode="auto">
            <a:xfrm>
              <a:off x="7444" y="513"/>
              <a:ext cx="22" cy="92"/>
            </a:xfrm>
            <a:custGeom>
              <a:avLst/>
              <a:gdLst>
                <a:gd name="T0" fmla="*/ 5 w 6"/>
                <a:gd name="T1" fmla="*/ 28 h 31"/>
                <a:gd name="T2" fmla="*/ 6 w 6"/>
                <a:gd name="T3" fmla="*/ 3 h 31"/>
                <a:gd name="T4" fmla="*/ 1 w 6"/>
                <a:gd name="T5" fmla="*/ 3 h 31"/>
                <a:gd name="T6" fmla="*/ 0 w 6"/>
                <a:gd name="T7" fmla="*/ 28 h 31"/>
                <a:gd name="T8" fmla="*/ 5 w 6"/>
                <a:gd name="T9" fmla="*/ 28 h 31"/>
              </a:gdLst>
              <a:ahLst/>
              <a:cxnLst>
                <a:cxn ang="0">
                  <a:pos x="T0" y="T1"/>
                </a:cxn>
                <a:cxn ang="0">
                  <a:pos x="T2" y="T3"/>
                </a:cxn>
                <a:cxn ang="0">
                  <a:pos x="T4" y="T5"/>
                </a:cxn>
                <a:cxn ang="0">
                  <a:pos x="T6" y="T7"/>
                </a:cxn>
                <a:cxn ang="0">
                  <a:pos x="T8" y="T9"/>
                </a:cxn>
              </a:cxnLst>
              <a:rect l="0" t="0" r="r" b="b"/>
              <a:pathLst>
                <a:path w="6" h="31">
                  <a:moveTo>
                    <a:pt x="5" y="28"/>
                  </a:moveTo>
                  <a:cubicBezTo>
                    <a:pt x="6" y="20"/>
                    <a:pt x="6" y="11"/>
                    <a:pt x="6" y="3"/>
                  </a:cubicBezTo>
                  <a:cubicBezTo>
                    <a:pt x="6" y="0"/>
                    <a:pt x="1" y="0"/>
                    <a:pt x="1" y="3"/>
                  </a:cubicBezTo>
                  <a:cubicBezTo>
                    <a:pt x="1" y="11"/>
                    <a:pt x="1" y="20"/>
                    <a:pt x="0" y="28"/>
                  </a:cubicBezTo>
                  <a:cubicBezTo>
                    <a:pt x="0" y="31"/>
                    <a:pt x="4" y="31"/>
                    <a:pt x="5"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19" name="Freeform 124"/>
            <p:cNvSpPr/>
            <p:nvPr/>
          </p:nvSpPr>
          <p:spPr bwMode="auto">
            <a:xfrm>
              <a:off x="7444" y="388"/>
              <a:ext cx="29" cy="95"/>
            </a:xfrm>
            <a:custGeom>
              <a:avLst/>
              <a:gdLst>
                <a:gd name="T0" fmla="*/ 1 w 8"/>
                <a:gd name="T1" fmla="*/ 4 h 32"/>
                <a:gd name="T2" fmla="*/ 2 w 8"/>
                <a:gd name="T3" fmla="*/ 29 h 32"/>
                <a:gd name="T4" fmla="*/ 7 w 8"/>
                <a:gd name="T5" fmla="*/ 29 h 32"/>
                <a:gd name="T6" fmla="*/ 6 w 8"/>
                <a:gd name="T7" fmla="*/ 3 h 32"/>
                <a:gd name="T8" fmla="*/ 1 w 8"/>
                <a:gd name="T9" fmla="*/ 4 h 32"/>
              </a:gdLst>
              <a:ahLst/>
              <a:cxnLst>
                <a:cxn ang="0">
                  <a:pos x="T0" y="T1"/>
                </a:cxn>
                <a:cxn ang="0">
                  <a:pos x="T2" y="T3"/>
                </a:cxn>
                <a:cxn ang="0">
                  <a:pos x="T4" y="T5"/>
                </a:cxn>
                <a:cxn ang="0">
                  <a:pos x="T6" y="T7"/>
                </a:cxn>
                <a:cxn ang="0">
                  <a:pos x="T8" y="T9"/>
                </a:cxn>
              </a:cxnLst>
              <a:rect l="0" t="0" r="r" b="b"/>
              <a:pathLst>
                <a:path w="8" h="32">
                  <a:moveTo>
                    <a:pt x="1" y="4"/>
                  </a:moveTo>
                  <a:cubicBezTo>
                    <a:pt x="3" y="12"/>
                    <a:pt x="2" y="21"/>
                    <a:pt x="2" y="29"/>
                  </a:cubicBezTo>
                  <a:cubicBezTo>
                    <a:pt x="2" y="32"/>
                    <a:pt x="7" y="32"/>
                    <a:pt x="7" y="29"/>
                  </a:cubicBezTo>
                  <a:cubicBezTo>
                    <a:pt x="7" y="21"/>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20" name="Freeform 125"/>
            <p:cNvSpPr/>
            <p:nvPr/>
          </p:nvSpPr>
          <p:spPr bwMode="auto">
            <a:xfrm>
              <a:off x="7441" y="305"/>
              <a:ext cx="25" cy="56"/>
            </a:xfrm>
            <a:custGeom>
              <a:avLst/>
              <a:gdLst>
                <a:gd name="T0" fmla="*/ 1 w 7"/>
                <a:gd name="T1" fmla="*/ 4 h 19"/>
                <a:gd name="T2" fmla="*/ 2 w 7"/>
                <a:gd name="T3" fmla="*/ 16 h 19"/>
                <a:gd name="T4" fmla="*/ 7 w 7"/>
                <a:gd name="T5" fmla="*/ 16 h 19"/>
                <a:gd name="T6" fmla="*/ 6 w 7"/>
                <a:gd name="T7" fmla="*/ 3 h 19"/>
                <a:gd name="T8" fmla="*/ 1 w 7"/>
                <a:gd name="T9" fmla="*/ 4 h 19"/>
              </a:gdLst>
              <a:ahLst/>
              <a:cxnLst>
                <a:cxn ang="0">
                  <a:pos x="T0" y="T1"/>
                </a:cxn>
                <a:cxn ang="0">
                  <a:pos x="T2" y="T3"/>
                </a:cxn>
                <a:cxn ang="0">
                  <a:pos x="T4" y="T5"/>
                </a:cxn>
                <a:cxn ang="0">
                  <a:pos x="T6" y="T7"/>
                </a:cxn>
                <a:cxn ang="0">
                  <a:pos x="T8" y="T9"/>
                </a:cxn>
              </a:cxnLst>
              <a:rect l="0" t="0" r="r" b="b"/>
              <a:pathLst>
                <a:path w="7" h="19">
                  <a:moveTo>
                    <a:pt x="1" y="4"/>
                  </a:moveTo>
                  <a:cubicBezTo>
                    <a:pt x="2" y="8"/>
                    <a:pt x="2" y="12"/>
                    <a:pt x="2" y="16"/>
                  </a:cubicBezTo>
                  <a:cubicBezTo>
                    <a:pt x="2" y="19"/>
                    <a:pt x="7" y="19"/>
                    <a:pt x="7" y="16"/>
                  </a:cubicBezTo>
                  <a:cubicBezTo>
                    <a:pt x="7" y="11"/>
                    <a:pt x="7" y="7"/>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21" name="Freeform 126"/>
            <p:cNvSpPr/>
            <p:nvPr/>
          </p:nvSpPr>
          <p:spPr bwMode="auto">
            <a:xfrm>
              <a:off x="7441" y="213"/>
              <a:ext cx="28" cy="65"/>
            </a:xfrm>
            <a:custGeom>
              <a:avLst/>
              <a:gdLst>
                <a:gd name="T0" fmla="*/ 1 w 8"/>
                <a:gd name="T1" fmla="*/ 4 h 22"/>
                <a:gd name="T2" fmla="*/ 2 w 8"/>
                <a:gd name="T3" fmla="*/ 18 h 22"/>
                <a:gd name="T4" fmla="*/ 7 w 8"/>
                <a:gd name="T5" fmla="*/ 19 h 22"/>
                <a:gd name="T6" fmla="*/ 6 w 8"/>
                <a:gd name="T7" fmla="*/ 3 h 22"/>
                <a:gd name="T8" fmla="*/ 1 w 8"/>
                <a:gd name="T9" fmla="*/ 4 h 22"/>
              </a:gdLst>
              <a:ahLst/>
              <a:cxnLst>
                <a:cxn ang="0">
                  <a:pos x="T0" y="T1"/>
                </a:cxn>
                <a:cxn ang="0">
                  <a:pos x="T2" y="T3"/>
                </a:cxn>
                <a:cxn ang="0">
                  <a:pos x="T4" y="T5"/>
                </a:cxn>
                <a:cxn ang="0">
                  <a:pos x="T6" y="T7"/>
                </a:cxn>
                <a:cxn ang="0">
                  <a:pos x="T8" y="T9"/>
                </a:cxn>
              </a:cxnLst>
              <a:rect l="0" t="0" r="r" b="b"/>
              <a:pathLst>
                <a:path w="8" h="22">
                  <a:moveTo>
                    <a:pt x="1" y="4"/>
                  </a:moveTo>
                  <a:cubicBezTo>
                    <a:pt x="2" y="8"/>
                    <a:pt x="3" y="14"/>
                    <a:pt x="2" y="18"/>
                  </a:cubicBezTo>
                  <a:cubicBezTo>
                    <a:pt x="1" y="21"/>
                    <a:pt x="6" y="22"/>
                    <a:pt x="7" y="19"/>
                  </a:cubicBezTo>
                  <a:cubicBezTo>
                    <a:pt x="8" y="14"/>
                    <a:pt x="7" y="8"/>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22" name="Freeform 127"/>
            <p:cNvSpPr/>
            <p:nvPr/>
          </p:nvSpPr>
          <p:spPr bwMode="auto">
            <a:xfrm>
              <a:off x="7331" y="198"/>
              <a:ext cx="92" cy="27"/>
            </a:xfrm>
            <a:custGeom>
              <a:avLst/>
              <a:gdLst>
                <a:gd name="T0" fmla="*/ 3 w 26"/>
                <a:gd name="T1" fmla="*/ 5 h 9"/>
                <a:gd name="T2" fmla="*/ 12 w 26"/>
                <a:gd name="T3" fmla="*/ 5 h 9"/>
                <a:gd name="T4" fmla="*/ 21 w 26"/>
                <a:gd name="T5" fmla="*/ 7 h 9"/>
                <a:gd name="T6" fmla="*/ 25 w 26"/>
                <a:gd name="T7" fmla="*/ 4 h 9"/>
                <a:gd name="T8" fmla="*/ 18 w 26"/>
                <a:gd name="T9" fmla="*/ 1 h 9"/>
                <a:gd name="T10" fmla="*/ 4 w 26"/>
                <a:gd name="T11" fmla="*/ 0 h 9"/>
                <a:gd name="T12" fmla="*/ 3 w 26"/>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3" y="5"/>
                  </a:moveTo>
                  <a:cubicBezTo>
                    <a:pt x="6" y="5"/>
                    <a:pt x="9" y="5"/>
                    <a:pt x="12" y="5"/>
                  </a:cubicBezTo>
                  <a:cubicBezTo>
                    <a:pt x="14" y="5"/>
                    <a:pt x="20" y="5"/>
                    <a:pt x="21" y="7"/>
                  </a:cubicBezTo>
                  <a:cubicBezTo>
                    <a:pt x="22" y="9"/>
                    <a:pt x="26" y="7"/>
                    <a:pt x="25" y="4"/>
                  </a:cubicBezTo>
                  <a:cubicBezTo>
                    <a:pt x="23" y="2"/>
                    <a:pt x="20" y="1"/>
                    <a:pt x="18" y="1"/>
                  </a:cubicBezTo>
                  <a:cubicBezTo>
                    <a:pt x="13" y="1"/>
                    <a:pt x="9"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23" name="Freeform 128"/>
            <p:cNvSpPr/>
            <p:nvPr/>
          </p:nvSpPr>
          <p:spPr bwMode="auto">
            <a:xfrm>
              <a:off x="7201" y="192"/>
              <a:ext cx="85" cy="24"/>
            </a:xfrm>
            <a:custGeom>
              <a:avLst/>
              <a:gdLst>
                <a:gd name="T0" fmla="*/ 3 w 24"/>
                <a:gd name="T1" fmla="*/ 8 h 8"/>
                <a:gd name="T2" fmla="*/ 21 w 24"/>
                <a:gd name="T3" fmla="*/ 5 h 8"/>
                <a:gd name="T4" fmla="*/ 20 w 24"/>
                <a:gd name="T5" fmla="*/ 1 h 8"/>
                <a:gd name="T6" fmla="*/ 3 w 24"/>
                <a:gd name="T7" fmla="*/ 3 h 8"/>
                <a:gd name="T8" fmla="*/ 3 w 24"/>
                <a:gd name="T9" fmla="*/ 8 h 8"/>
              </a:gdLst>
              <a:ahLst/>
              <a:cxnLst>
                <a:cxn ang="0">
                  <a:pos x="T0" y="T1"/>
                </a:cxn>
                <a:cxn ang="0">
                  <a:pos x="T2" y="T3"/>
                </a:cxn>
                <a:cxn ang="0">
                  <a:pos x="T4" y="T5"/>
                </a:cxn>
                <a:cxn ang="0">
                  <a:pos x="T6" y="T7"/>
                </a:cxn>
                <a:cxn ang="0">
                  <a:pos x="T8" y="T9"/>
                </a:cxn>
              </a:cxnLst>
              <a:rect l="0" t="0" r="r" b="b"/>
              <a:pathLst>
                <a:path w="24" h="8">
                  <a:moveTo>
                    <a:pt x="3" y="8"/>
                  </a:moveTo>
                  <a:cubicBezTo>
                    <a:pt x="9" y="8"/>
                    <a:pt x="15" y="8"/>
                    <a:pt x="21" y="5"/>
                  </a:cubicBezTo>
                  <a:cubicBezTo>
                    <a:pt x="24" y="4"/>
                    <a:pt x="23" y="0"/>
                    <a:pt x="20" y="1"/>
                  </a:cubicBezTo>
                  <a:cubicBezTo>
                    <a:pt x="15" y="3"/>
                    <a:pt x="9" y="3"/>
                    <a:pt x="3" y="3"/>
                  </a:cubicBezTo>
                  <a:cubicBezTo>
                    <a:pt x="0" y="3"/>
                    <a:pt x="0" y="8"/>
                    <a:pt x="3"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24" name="Freeform 129"/>
            <p:cNvSpPr/>
            <p:nvPr/>
          </p:nvSpPr>
          <p:spPr bwMode="auto">
            <a:xfrm>
              <a:off x="7063" y="204"/>
              <a:ext cx="99" cy="24"/>
            </a:xfrm>
            <a:custGeom>
              <a:avLst/>
              <a:gdLst>
                <a:gd name="T0" fmla="*/ 4 w 28"/>
                <a:gd name="T1" fmla="*/ 7 h 8"/>
                <a:gd name="T2" fmla="*/ 24 w 28"/>
                <a:gd name="T3" fmla="*/ 6 h 8"/>
                <a:gd name="T4" fmla="*/ 26 w 28"/>
                <a:gd name="T5" fmla="*/ 1 h 8"/>
                <a:gd name="T6" fmla="*/ 3 w 28"/>
                <a:gd name="T7" fmla="*/ 2 h 8"/>
                <a:gd name="T8" fmla="*/ 4 w 28"/>
                <a:gd name="T9" fmla="*/ 7 h 8"/>
              </a:gdLst>
              <a:ahLst/>
              <a:cxnLst>
                <a:cxn ang="0">
                  <a:pos x="T0" y="T1"/>
                </a:cxn>
                <a:cxn ang="0">
                  <a:pos x="T2" y="T3"/>
                </a:cxn>
                <a:cxn ang="0">
                  <a:pos x="T4" y="T5"/>
                </a:cxn>
                <a:cxn ang="0">
                  <a:pos x="T6" y="T7"/>
                </a:cxn>
                <a:cxn ang="0">
                  <a:pos x="T8" y="T9"/>
                </a:cxn>
              </a:cxnLst>
              <a:rect l="0" t="0" r="r" b="b"/>
              <a:pathLst>
                <a:path w="28" h="8">
                  <a:moveTo>
                    <a:pt x="4" y="7"/>
                  </a:moveTo>
                  <a:cubicBezTo>
                    <a:pt x="11" y="4"/>
                    <a:pt x="18" y="5"/>
                    <a:pt x="24" y="6"/>
                  </a:cubicBezTo>
                  <a:cubicBezTo>
                    <a:pt x="27" y="6"/>
                    <a:pt x="28" y="2"/>
                    <a:pt x="26" y="1"/>
                  </a:cubicBezTo>
                  <a:cubicBezTo>
                    <a:pt x="18" y="0"/>
                    <a:pt x="10" y="0"/>
                    <a:pt x="3" y="2"/>
                  </a:cubicBezTo>
                  <a:cubicBezTo>
                    <a:pt x="0" y="3"/>
                    <a:pt x="2"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25" name="Freeform 130"/>
            <p:cNvSpPr/>
            <p:nvPr/>
          </p:nvSpPr>
          <p:spPr bwMode="auto">
            <a:xfrm>
              <a:off x="6947" y="195"/>
              <a:ext cx="81" cy="27"/>
            </a:xfrm>
            <a:custGeom>
              <a:avLst/>
              <a:gdLst>
                <a:gd name="T0" fmla="*/ 3 w 23"/>
                <a:gd name="T1" fmla="*/ 9 h 9"/>
                <a:gd name="T2" fmla="*/ 20 w 23"/>
                <a:gd name="T3" fmla="*/ 5 h 9"/>
                <a:gd name="T4" fmla="*/ 18 w 23"/>
                <a:gd name="T5" fmla="*/ 1 h 9"/>
                <a:gd name="T6" fmla="*/ 3 w 23"/>
                <a:gd name="T7" fmla="*/ 4 h 9"/>
                <a:gd name="T8" fmla="*/ 3 w 23"/>
                <a:gd name="T9" fmla="*/ 9 h 9"/>
              </a:gdLst>
              <a:ahLst/>
              <a:cxnLst>
                <a:cxn ang="0">
                  <a:pos x="T0" y="T1"/>
                </a:cxn>
                <a:cxn ang="0">
                  <a:pos x="T2" y="T3"/>
                </a:cxn>
                <a:cxn ang="0">
                  <a:pos x="T4" y="T5"/>
                </a:cxn>
                <a:cxn ang="0">
                  <a:pos x="T6" y="T7"/>
                </a:cxn>
                <a:cxn ang="0">
                  <a:pos x="T8" y="T9"/>
                </a:cxn>
              </a:cxnLst>
              <a:rect l="0" t="0" r="r" b="b"/>
              <a:pathLst>
                <a:path w="23" h="9">
                  <a:moveTo>
                    <a:pt x="3" y="9"/>
                  </a:moveTo>
                  <a:cubicBezTo>
                    <a:pt x="9" y="9"/>
                    <a:pt x="15" y="8"/>
                    <a:pt x="20" y="5"/>
                  </a:cubicBezTo>
                  <a:cubicBezTo>
                    <a:pt x="23" y="4"/>
                    <a:pt x="20" y="0"/>
                    <a:pt x="18" y="1"/>
                  </a:cubicBezTo>
                  <a:cubicBezTo>
                    <a:pt x="13" y="3"/>
                    <a:pt x="8"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26" name="Freeform 131"/>
            <p:cNvSpPr/>
            <p:nvPr/>
          </p:nvSpPr>
          <p:spPr bwMode="auto">
            <a:xfrm>
              <a:off x="6820" y="195"/>
              <a:ext cx="92" cy="27"/>
            </a:xfrm>
            <a:custGeom>
              <a:avLst/>
              <a:gdLst>
                <a:gd name="T0" fmla="*/ 4 w 26"/>
                <a:gd name="T1" fmla="*/ 7 h 9"/>
                <a:gd name="T2" fmla="*/ 22 w 26"/>
                <a:gd name="T3" fmla="*/ 8 h 9"/>
                <a:gd name="T4" fmla="*/ 23 w 26"/>
                <a:gd name="T5" fmla="*/ 3 h 9"/>
                <a:gd name="T6" fmla="*/ 3 w 26"/>
                <a:gd name="T7" fmla="*/ 2 h 9"/>
                <a:gd name="T8" fmla="*/ 4 w 26"/>
                <a:gd name="T9" fmla="*/ 7 h 9"/>
              </a:gdLst>
              <a:ahLst/>
              <a:cxnLst>
                <a:cxn ang="0">
                  <a:pos x="T0" y="T1"/>
                </a:cxn>
                <a:cxn ang="0">
                  <a:pos x="T2" y="T3"/>
                </a:cxn>
                <a:cxn ang="0">
                  <a:pos x="T4" y="T5"/>
                </a:cxn>
                <a:cxn ang="0">
                  <a:pos x="T6" y="T7"/>
                </a:cxn>
                <a:cxn ang="0">
                  <a:pos x="T8" y="T9"/>
                </a:cxn>
              </a:cxnLst>
              <a:rect l="0" t="0" r="r" b="b"/>
              <a:pathLst>
                <a:path w="26" h="9">
                  <a:moveTo>
                    <a:pt x="4" y="7"/>
                  </a:moveTo>
                  <a:cubicBezTo>
                    <a:pt x="10" y="4"/>
                    <a:pt x="16" y="6"/>
                    <a:pt x="22" y="8"/>
                  </a:cubicBezTo>
                  <a:cubicBezTo>
                    <a:pt x="24" y="9"/>
                    <a:pt x="26" y="4"/>
                    <a:pt x="23" y="3"/>
                  </a:cubicBezTo>
                  <a:cubicBezTo>
                    <a:pt x="16" y="1"/>
                    <a:pt x="9" y="0"/>
                    <a:pt x="3" y="2"/>
                  </a:cubicBezTo>
                  <a:cubicBezTo>
                    <a:pt x="0" y="3"/>
                    <a:pt x="1"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27" name="Freeform 132"/>
            <p:cNvSpPr/>
            <p:nvPr/>
          </p:nvSpPr>
          <p:spPr bwMode="auto">
            <a:xfrm>
              <a:off x="6690" y="192"/>
              <a:ext cx="95" cy="27"/>
            </a:xfrm>
            <a:custGeom>
              <a:avLst/>
              <a:gdLst>
                <a:gd name="T0" fmla="*/ 3 w 27"/>
                <a:gd name="T1" fmla="*/ 7 h 9"/>
                <a:gd name="T2" fmla="*/ 25 w 27"/>
                <a:gd name="T3" fmla="*/ 5 h 9"/>
                <a:gd name="T4" fmla="*/ 22 w 27"/>
                <a:gd name="T5" fmla="*/ 1 h 9"/>
                <a:gd name="T6" fmla="*/ 4 w 27"/>
                <a:gd name="T7" fmla="*/ 2 h 9"/>
                <a:gd name="T8" fmla="*/ 3 w 27"/>
                <a:gd name="T9" fmla="*/ 7 h 9"/>
              </a:gdLst>
              <a:ahLst/>
              <a:cxnLst>
                <a:cxn ang="0">
                  <a:pos x="T0" y="T1"/>
                </a:cxn>
                <a:cxn ang="0">
                  <a:pos x="T2" y="T3"/>
                </a:cxn>
                <a:cxn ang="0">
                  <a:pos x="T4" y="T5"/>
                </a:cxn>
                <a:cxn ang="0">
                  <a:pos x="T6" y="T7"/>
                </a:cxn>
                <a:cxn ang="0">
                  <a:pos x="T8" y="T9"/>
                </a:cxn>
              </a:cxnLst>
              <a:rect l="0" t="0" r="r" b="b"/>
              <a:pathLst>
                <a:path w="27" h="9">
                  <a:moveTo>
                    <a:pt x="3" y="7"/>
                  </a:moveTo>
                  <a:cubicBezTo>
                    <a:pt x="10" y="8"/>
                    <a:pt x="18" y="9"/>
                    <a:pt x="25" y="5"/>
                  </a:cubicBezTo>
                  <a:cubicBezTo>
                    <a:pt x="27" y="4"/>
                    <a:pt x="25" y="0"/>
                    <a:pt x="22" y="1"/>
                  </a:cubicBezTo>
                  <a:cubicBezTo>
                    <a:pt x="17" y="4"/>
                    <a:pt x="10" y="3"/>
                    <a:pt x="4" y="2"/>
                  </a:cubicBezTo>
                  <a:cubicBezTo>
                    <a:pt x="1" y="2"/>
                    <a:pt x="0" y="6"/>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28" name="Freeform 133"/>
            <p:cNvSpPr/>
            <p:nvPr/>
          </p:nvSpPr>
          <p:spPr bwMode="auto">
            <a:xfrm>
              <a:off x="6555" y="195"/>
              <a:ext cx="92" cy="30"/>
            </a:xfrm>
            <a:custGeom>
              <a:avLst/>
              <a:gdLst>
                <a:gd name="T0" fmla="*/ 5 w 26"/>
                <a:gd name="T1" fmla="*/ 8 h 10"/>
                <a:gd name="T2" fmla="*/ 22 w 26"/>
                <a:gd name="T3" fmla="*/ 8 h 10"/>
                <a:gd name="T4" fmla="*/ 23 w 26"/>
                <a:gd name="T5" fmla="*/ 3 h 10"/>
                <a:gd name="T6" fmla="*/ 2 w 26"/>
                <a:gd name="T7" fmla="*/ 5 h 10"/>
                <a:gd name="T8" fmla="*/ 5 w 26"/>
                <a:gd name="T9" fmla="*/ 8 h 10"/>
              </a:gdLst>
              <a:ahLst/>
              <a:cxnLst>
                <a:cxn ang="0">
                  <a:pos x="T0" y="T1"/>
                </a:cxn>
                <a:cxn ang="0">
                  <a:pos x="T2" y="T3"/>
                </a:cxn>
                <a:cxn ang="0">
                  <a:pos x="T4" y="T5"/>
                </a:cxn>
                <a:cxn ang="0">
                  <a:pos x="T6" y="T7"/>
                </a:cxn>
                <a:cxn ang="0">
                  <a:pos x="T8" y="T9"/>
                </a:cxn>
              </a:cxnLst>
              <a:rect l="0" t="0" r="r" b="b"/>
              <a:pathLst>
                <a:path w="26" h="10">
                  <a:moveTo>
                    <a:pt x="5" y="8"/>
                  </a:moveTo>
                  <a:cubicBezTo>
                    <a:pt x="9" y="4"/>
                    <a:pt x="17" y="7"/>
                    <a:pt x="22" y="8"/>
                  </a:cubicBezTo>
                  <a:cubicBezTo>
                    <a:pt x="25" y="8"/>
                    <a:pt x="26" y="4"/>
                    <a:pt x="23" y="3"/>
                  </a:cubicBezTo>
                  <a:cubicBezTo>
                    <a:pt x="16" y="2"/>
                    <a:pt x="8" y="0"/>
                    <a:pt x="2" y="5"/>
                  </a:cubicBezTo>
                  <a:cubicBezTo>
                    <a:pt x="0" y="7"/>
                    <a:pt x="3" y="10"/>
                    <a:pt x="5"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29" name="Freeform 134"/>
            <p:cNvSpPr/>
            <p:nvPr/>
          </p:nvSpPr>
          <p:spPr bwMode="auto">
            <a:xfrm>
              <a:off x="6446" y="207"/>
              <a:ext cx="81" cy="21"/>
            </a:xfrm>
            <a:custGeom>
              <a:avLst/>
              <a:gdLst>
                <a:gd name="T0" fmla="*/ 3 w 23"/>
                <a:gd name="T1" fmla="*/ 7 h 7"/>
                <a:gd name="T2" fmla="*/ 20 w 23"/>
                <a:gd name="T3" fmla="*/ 5 h 7"/>
                <a:gd name="T4" fmla="*/ 19 w 23"/>
                <a:gd name="T5" fmla="*/ 0 h 7"/>
                <a:gd name="T6" fmla="*/ 3 w 23"/>
                <a:gd name="T7" fmla="*/ 2 h 7"/>
                <a:gd name="T8" fmla="*/ 3 w 23"/>
                <a:gd name="T9" fmla="*/ 7 h 7"/>
              </a:gdLst>
              <a:ahLst/>
              <a:cxnLst>
                <a:cxn ang="0">
                  <a:pos x="T0" y="T1"/>
                </a:cxn>
                <a:cxn ang="0">
                  <a:pos x="T2" y="T3"/>
                </a:cxn>
                <a:cxn ang="0">
                  <a:pos x="T4" y="T5"/>
                </a:cxn>
                <a:cxn ang="0">
                  <a:pos x="T6" y="T7"/>
                </a:cxn>
                <a:cxn ang="0">
                  <a:pos x="T8" y="T9"/>
                </a:cxn>
              </a:cxnLst>
              <a:rect l="0" t="0" r="r" b="b"/>
              <a:pathLst>
                <a:path w="23" h="7">
                  <a:moveTo>
                    <a:pt x="3" y="7"/>
                  </a:moveTo>
                  <a:cubicBezTo>
                    <a:pt x="9" y="7"/>
                    <a:pt x="15" y="6"/>
                    <a:pt x="20" y="5"/>
                  </a:cubicBezTo>
                  <a:cubicBezTo>
                    <a:pt x="23" y="4"/>
                    <a:pt x="22" y="0"/>
                    <a:pt x="19" y="0"/>
                  </a:cubicBezTo>
                  <a:cubicBezTo>
                    <a:pt x="14" y="1"/>
                    <a:pt x="8"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30" name="Freeform 135"/>
            <p:cNvSpPr/>
            <p:nvPr/>
          </p:nvSpPr>
          <p:spPr bwMode="auto">
            <a:xfrm>
              <a:off x="6309" y="207"/>
              <a:ext cx="98" cy="18"/>
            </a:xfrm>
            <a:custGeom>
              <a:avLst/>
              <a:gdLst>
                <a:gd name="T0" fmla="*/ 4 w 28"/>
                <a:gd name="T1" fmla="*/ 6 h 6"/>
                <a:gd name="T2" fmla="*/ 25 w 28"/>
                <a:gd name="T3" fmla="*/ 5 h 6"/>
                <a:gd name="T4" fmla="*/ 25 w 28"/>
                <a:gd name="T5" fmla="*/ 0 h 6"/>
                <a:gd name="T6" fmla="*/ 3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3" y="1"/>
                  </a:cubicBezTo>
                  <a:cubicBezTo>
                    <a:pt x="0" y="2"/>
                    <a:pt x="2"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31" name="Freeform 136"/>
            <p:cNvSpPr/>
            <p:nvPr/>
          </p:nvSpPr>
          <p:spPr bwMode="auto">
            <a:xfrm>
              <a:off x="6167" y="204"/>
              <a:ext cx="96" cy="18"/>
            </a:xfrm>
            <a:custGeom>
              <a:avLst/>
              <a:gdLst>
                <a:gd name="T0" fmla="*/ 3 w 27"/>
                <a:gd name="T1" fmla="*/ 6 h 6"/>
                <a:gd name="T2" fmla="*/ 24 w 27"/>
                <a:gd name="T3" fmla="*/ 5 h 6"/>
                <a:gd name="T4" fmla="*/ 24 w 27"/>
                <a:gd name="T5" fmla="*/ 0 h 6"/>
                <a:gd name="T6" fmla="*/ 3 w 27"/>
                <a:gd name="T7" fmla="*/ 1 h 6"/>
                <a:gd name="T8" fmla="*/ 3 w 27"/>
                <a:gd name="T9" fmla="*/ 6 h 6"/>
              </a:gdLst>
              <a:ahLst/>
              <a:cxnLst>
                <a:cxn ang="0">
                  <a:pos x="T0" y="T1"/>
                </a:cxn>
                <a:cxn ang="0">
                  <a:pos x="T2" y="T3"/>
                </a:cxn>
                <a:cxn ang="0">
                  <a:pos x="T4" y="T5"/>
                </a:cxn>
                <a:cxn ang="0">
                  <a:pos x="T6" y="T7"/>
                </a:cxn>
                <a:cxn ang="0">
                  <a:pos x="T8" y="T9"/>
                </a:cxn>
              </a:cxnLst>
              <a:rect l="0" t="0" r="r" b="b"/>
              <a:pathLst>
                <a:path w="27" h="6">
                  <a:moveTo>
                    <a:pt x="3" y="6"/>
                  </a:moveTo>
                  <a:cubicBezTo>
                    <a:pt x="10" y="6"/>
                    <a:pt x="17" y="6"/>
                    <a:pt x="24" y="5"/>
                  </a:cubicBezTo>
                  <a:cubicBezTo>
                    <a:pt x="27" y="4"/>
                    <a:pt x="27" y="0"/>
                    <a:pt x="24" y="0"/>
                  </a:cubicBezTo>
                  <a:cubicBezTo>
                    <a:pt x="17"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32" name="Freeform 137"/>
            <p:cNvSpPr/>
            <p:nvPr/>
          </p:nvSpPr>
          <p:spPr bwMode="auto">
            <a:xfrm>
              <a:off x="6040" y="207"/>
              <a:ext cx="89" cy="18"/>
            </a:xfrm>
            <a:custGeom>
              <a:avLst/>
              <a:gdLst>
                <a:gd name="T0" fmla="*/ 3 w 25"/>
                <a:gd name="T1" fmla="*/ 6 h 6"/>
                <a:gd name="T2" fmla="*/ 22 w 25"/>
                <a:gd name="T3" fmla="*/ 5 h 6"/>
                <a:gd name="T4" fmla="*/ 21 w 25"/>
                <a:gd name="T5" fmla="*/ 0 h 6"/>
                <a:gd name="T6" fmla="*/ 3 w 25"/>
                <a:gd name="T7" fmla="*/ 1 h 6"/>
                <a:gd name="T8" fmla="*/ 3 w 25"/>
                <a:gd name="T9" fmla="*/ 6 h 6"/>
              </a:gdLst>
              <a:ahLst/>
              <a:cxnLst>
                <a:cxn ang="0">
                  <a:pos x="T0" y="T1"/>
                </a:cxn>
                <a:cxn ang="0">
                  <a:pos x="T2" y="T3"/>
                </a:cxn>
                <a:cxn ang="0">
                  <a:pos x="T4" y="T5"/>
                </a:cxn>
                <a:cxn ang="0">
                  <a:pos x="T6" y="T7"/>
                </a:cxn>
                <a:cxn ang="0">
                  <a:pos x="T8" y="T9"/>
                </a:cxn>
              </a:cxnLst>
              <a:rect l="0" t="0" r="r" b="b"/>
              <a:pathLst>
                <a:path w="25" h="6">
                  <a:moveTo>
                    <a:pt x="3" y="6"/>
                  </a:moveTo>
                  <a:cubicBezTo>
                    <a:pt x="9" y="6"/>
                    <a:pt x="16" y="6"/>
                    <a:pt x="22" y="5"/>
                  </a:cubicBezTo>
                  <a:cubicBezTo>
                    <a:pt x="25" y="4"/>
                    <a:pt x="24" y="0"/>
                    <a:pt x="21" y="0"/>
                  </a:cubicBezTo>
                  <a:cubicBezTo>
                    <a:pt x="15" y="1"/>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33" name="Freeform 138"/>
            <p:cNvSpPr/>
            <p:nvPr/>
          </p:nvSpPr>
          <p:spPr bwMode="auto">
            <a:xfrm>
              <a:off x="5910" y="201"/>
              <a:ext cx="92" cy="21"/>
            </a:xfrm>
            <a:custGeom>
              <a:avLst/>
              <a:gdLst>
                <a:gd name="T0" fmla="*/ 3 w 26"/>
                <a:gd name="T1" fmla="*/ 7 h 7"/>
                <a:gd name="T2" fmla="*/ 24 w 26"/>
                <a:gd name="T3" fmla="*/ 5 h 7"/>
                <a:gd name="T4" fmla="*/ 22 w 26"/>
                <a:gd name="T5" fmla="*/ 0 h 7"/>
                <a:gd name="T6" fmla="*/ 3 w 26"/>
                <a:gd name="T7" fmla="*/ 2 h 7"/>
                <a:gd name="T8" fmla="*/ 3 w 26"/>
                <a:gd name="T9" fmla="*/ 7 h 7"/>
              </a:gdLst>
              <a:ahLst/>
              <a:cxnLst>
                <a:cxn ang="0">
                  <a:pos x="T0" y="T1"/>
                </a:cxn>
                <a:cxn ang="0">
                  <a:pos x="T2" y="T3"/>
                </a:cxn>
                <a:cxn ang="0">
                  <a:pos x="T4" y="T5"/>
                </a:cxn>
                <a:cxn ang="0">
                  <a:pos x="T6" y="T7"/>
                </a:cxn>
                <a:cxn ang="0">
                  <a:pos x="T8" y="T9"/>
                </a:cxn>
              </a:cxnLst>
              <a:rect l="0" t="0" r="r" b="b"/>
              <a:pathLst>
                <a:path w="26" h="7">
                  <a:moveTo>
                    <a:pt x="3" y="7"/>
                  </a:moveTo>
                  <a:cubicBezTo>
                    <a:pt x="10" y="7"/>
                    <a:pt x="17" y="6"/>
                    <a:pt x="24" y="5"/>
                  </a:cubicBezTo>
                  <a:cubicBezTo>
                    <a:pt x="26" y="4"/>
                    <a:pt x="25" y="0"/>
                    <a:pt x="22" y="0"/>
                  </a:cubicBezTo>
                  <a:cubicBezTo>
                    <a:pt x="16" y="1"/>
                    <a:pt x="9"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34" name="Freeform 139"/>
            <p:cNvSpPr/>
            <p:nvPr/>
          </p:nvSpPr>
          <p:spPr bwMode="auto">
            <a:xfrm>
              <a:off x="5755" y="204"/>
              <a:ext cx="99" cy="21"/>
            </a:xfrm>
            <a:custGeom>
              <a:avLst/>
              <a:gdLst>
                <a:gd name="T0" fmla="*/ 3 w 28"/>
                <a:gd name="T1" fmla="*/ 6 h 7"/>
                <a:gd name="T2" fmla="*/ 25 w 28"/>
                <a:gd name="T3" fmla="*/ 5 h 7"/>
                <a:gd name="T4" fmla="*/ 25 w 28"/>
                <a:gd name="T5" fmla="*/ 0 h 7"/>
                <a:gd name="T6" fmla="*/ 3 w 28"/>
                <a:gd name="T7" fmla="*/ 1 h 7"/>
                <a:gd name="T8" fmla="*/ 3 w 28"/>
                <a:gd name="T9" fmla="*/ 6 h 7"/>
              </a:gdLst>
              <a:ahLst/>
              <a:cxnLst>
                <a:cxn ang="0">
                  <a:pos x="T0" y="T1"/>
                </a:cxn>
                <a:cxn ang="0">
                  <a:pos x="T2" y="T3"/>
                </a:cxn>
                <a:cxn ang="0">
                  <a:pos x="T4" y="T5"/>
                </a:cxn>
                <a:cxn ang="0">
                  <a:pos x="T6" y="T7"/>
                </a:cxn>
                <a:cxn ang="0">
                  <a:pos x="T8" y="T9"/>
                </a:cxn>
              </a:cxnLst>
              <a:rect l="0" t="0" r="r" b="b"/>
              <a:pathLst>
                <a:path w="28" h="7">
                  <a:moveTo>
                    <a:pt x="3" y="6"/>
                  </a:moveTo>
                  <a:cubicBezTo>
                    <a:pt x="10" y="7"/>
                    <a:pt x="17" y="5"/>
                    <a:pt x="25" y="5"/>
                  </a:cubicBezTo>
                  <a:cubicBezTo>
                    <a:pt x="28" y="5"/>
                    <a:pt x="28" y="0"/>
                    <a:pt x="25" y="0"/>
                  </a:cubicBezTo>
                  <a:cubicBezTo>
                    <a:pt x="17" y="0"/>
                    <a:pt x="10" y="2"/>
                    <a:pt x="3" y="1"/>
                  </a:cubicBezTo>
                  <a:cubicBezTo>
                    <a:pt x="0"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35" name="Freeform 140"/>
            <p:cNvSpPr/>
            <p:nvPr/>
          </p:nvSpPr>
          <p:spPr bwMode="auto">
            <a:xfrm>
              <a:off x="5624" y="210"/>
              <a:ext cx="106" cy="24"/>
            </a:xfrm>
            <a:custGeom>
              <a:avLst/>
              <a:gdLst>
                <a:gd name="T0" fmla="*/ 4 w 30"/>
                <a:gd name="T1" fmla="*/ 6 h 8"/>
                <a:gd name="T2" fmla="*/ 15 w 30"/>
                <a:gd name="T3" fmla="*/ 5 h 8"/>
                <a:gd name="T4" fmla="*/ 25 w 30"/>
                <a:gd name="T5" fmla="*/ 7 h 8"/>
                <a:gd name="T6" fmla="*/ 27 w 30"/>
                <a:gd name="T7" fmla="*/ 3 h 8"/>
                <a:gd name="T8" fmla="*/ 17 w 30"/>
                <a:gd name="T9" fmla="*/ 1 h 8"/>
                <a:gd name="T10" fmla="*/ 3 w 30"/>
                <a:gd name="T11" fmla="*/ 1 h 8"/>
                <a:gd name="T12" fmla="*/ 4 w 30"/>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4" y="6"/>
                  </a:moveTo>
                  <a:cubicBezTo>
                    <a:pt x="8" y="5"/>
                    <a:pt x="12" y="5"/>
                    <a:pt x="15" y="5"/>
                  </a:cubicBezTo>
                  <a:cubicBezTo>
                    <a:pt x="18" y="5"/>
                    <a:pt x="22" y="5"/>
                    <a:pt x="25" y="7"/>
                  </a:cubicBezTo>
                  <a:cubicBezTo>
                    <a:pt x="27" y="8"/>
                    <a:pt x="30" y="4"/>
                    <a:pt x="27" y="3"/>
                  </a:cubicBezTo>
                  <a:cubicBezTo>
                    <a:pt x="24" y="1"/>
                    <a:pt x="20" y="1"/>
                    <a:pt x="17" y="1"/>
                  </a:cubicBezTo>
                  <a:cubicBezTo>
                    <a:pt x="13" y="0"/>
                    <a:pt x="8" y="0"/>
                    <a:pt x="3" y="1"/>
                  </a:cubicBezTo>
                  <a:cubicBezTo>
                    <a:pt x="0" y="2"/>
                    <a:pt x="2"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36" name="Freeform 141"/>
            <p:cNvSpPr/>
            <p:nvPr/>
          </p:nvSpPr>
          <p:spPr bwMode="auto">
            <a:xfrm>
              <a:off x="5451" y="201"/>
              <a:ext cx="127" cy="27"/>
            </a:xfrm>
            <a:custGeom>
              <a:avLst/>
              <a:gdLst>
                <a:gd name="T0" fmla="*/ 3 w 36"/>
                <a:gd name="T1" fmla="*/ 6 h 9"/>
                <a:gd name="T2" fmla="*/ 33 w 36"/>
                <a:gd name="T3" fmla="*/ 7 h 9"/>
                <a:gd name="T4" fmla="*/ 33 w 36"/>
                <a:gd name="T5" fmla="*/ 2 h 9"/>
                <a:gd name="T6" fmla="*/ 4 w 36"/>
                <a:gd name="T7" fmla="*/ 1 h 9"/>
                <a:gd name="T8" fmla="*/ 3 w 36"/>
                <a:gd name="T9" fmla="*/ 6 h 9"/>
              </a:gdLst>
              <a:ahLst/>
              <a:cxnLst>
                <a:cxn ang="0">
                  <a:pos x="T0" y="T1"/>
                </a:cxn>
                <a:cxn ang="0">
                  <a:pos x="T2" y="T3"/>
                </a:cxn>
                <a:cxn ang="0">
                  <a:pos x="T4" y="T5"/>
                </a:cxn>
                <a:cxn ang="0">
                  <a:pos x="T6" y="T7"/>
                </a:cxn>
                <a:cxn ang="0">
                  <a:pos x="T8" y="T9"/>
                </a:cxn>
              </a:cxnLst>
              <a:rect l="0" t="0" r="r" b="b"/>
              <a:pathLst>
                <a:path w="36" h="9">
                  <a:moveTo>
                    <a:pt x="3" y="6"/>
                  </a:moveTo>
                  <a:cubicBezTo>
                    <a:pt x="13" y="9"/>
                    <a:pt x="23" y="8"/>
                    <a:pt x="33" y="7"/>
                  </a:cubicBezTo>
                  <a:cubicBezTo>
                    <a:pt x="36" y="6"/>
                    <a:pt x="36" y="2"/>
                    <a:pt x="33" y="2"/>
                  </a:cubicBezTo>
                  <a:cubicBezTo>
                    <a:pt x="23" y="3"/>
                    <a:pt x="13" y="4"/>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37" name="Freeform 142"/>
            <p:cNvSpPr/>
            <p:nvPr/>
          </p:nvSpPr>
          <p:spPr bwMode="auto">
            <a:xfrm>
              <a:off x="5296" y="210"/>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6"/>
                    <a:pt x="27" y="6"/>
                  </a:cubicBezTo>
                  <a:cubicBezTo>
                    <a:pt x="30" y="6"/>
                    <a:pt x="30" y="1"/>
                    <a:pt x="27" y="1"/>
                  </a:cubicBezTo>
                  <a:cubicBezTo>
                    <a:pt x="19" y="1"/>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38" name="Freeform 143"/>
            <p:cNvSpPr/>
            <p:nvPr/>
          </p:nvSpPr>
          <p:spPr bwMode="auto">
            <a:xfrm>
              <a:off x="5169" y="201"/>
              <a:ext cx="103" cy="27"/>
            </a:xfrm>
            <a:custGeom>
              <a:avLst/>
              <a:gdLst>
                <a:gd name="T0" fmla="*/ 4 w 29"/>
                <a:gd name="T1" fmla="*/ 9 h 9"/>
                <a:gd name="T2" fmla="*/ 25 w 29"/>
                <a:gd name="T3" fmla="*/ 7 h 9"/>
                <a:gd name="T4" fmla="*/ 26 w 29"/>
                <a:gd name="T5" fmla="*/ 2 h 9"/>
                <a:gd name="T6" fmla="*/ 3 w 29"/>
                <a:gd name="T7" fmla="*/ 4 h 9"/>
                <a:gd name="T8" fmla="*/ 4 w 29"/>
                <a:gd name="T9" fmla="*/ 9 h 9"/>
              </a:gdLst>
              <a:ahLst/>
              <a:cxnLst>
                <a:cxn ang="0">
                  <a:pos x="T0" y="T1"/>
                </a:cxn>
                <a:cxn ang="0">
                  <a:pos x="T2" y="T3"/>
                </a:cxn>
                <a:cxn ang="0">
                  <a:pos x="T4" y="T5"/>
                </a:cxn>
                <a:cxn ang="0">
                  <a:pos x="T6" y="T7"/>
                </a:cxn>
                <a:cxn ang="0">
                  <a:pos x="T8" y="T9"/>
                </a:cxn>
              </a:cxnLst>
              <a:rect l="0" t="0" r="r" b="b"/>
              <a:pathLst>
                <a:path w="29" h="9">
                  <a:moveTo>
                    <a:pt x="4" y="9"/>
                  </a:moveTo>
                  <a:cubicBezTo>
                    <a:pt x="10" y="8"/>
                    <a:pt x="18" y="5"/>
                    <a:pt x="25" y="7"/>
                  </a:cubicBezTo>
                  <a:cubicBezTo>
                    <a:pt x="27" y="8"/>
                    <a:pt x="29" y="3"/>
                    <a:pt x="26" y="2"/>
                  </a:cubicBezTo>
                  <a:cubicBezTo>
                    <a:pt x="18" y="0"/>
                    <a:pt x="10" y="3"/>
                    <a:pt x="3" y="4"/>
                  </a:cubicBezTo>
                  <a:cubicBezTo>
                    <a:pt x="0" y="5"/>
                    <a:pt x="1" y="9"/>
                    <a:pt x="4"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39" name="Freeform 144"/>
            <p:cNvSpPr/>
            <p:nvPr/>
          </p:nvSpPr>
          <p:spPr bwMode="auto">
            <a:xfrm>
              <a:off x="5032" y="210"/>
              <a:ext cx="116" cy="21"/>
            </a:xfrm>
            <a:custGeom>
              <a:avLst/>
              <a:gdLst>
                <a:gd name="T0" fmla="*/ 3 w 33"/>
                <a:gd name="T1" fmla="*/ 5 h 7"/>
                <a:gd name="T2" fmla="*/ 31 w 33"/>
                <a:gd name="T3" fmla="*/ 5 h 7"/>
                <a:gd name="T4" fmla="*/ 31 w 33"/>
                <a:gd name="T5" fmla="*/ 0 h 7"/>
                <a:gd name="T6" fmla="*/ 4 w 33"/>
                <a:gd name="T7" fmla="*/ 0 h 7"/>
                <a:gd name="T8" fmla="*/ 3 w 33"/>
                <a:gd name="T9" fmla="*/ 5 h 7"/>
              </a:gdLst>
              <a:ahLst/>
              <a:cxnLst>
                <a:cxn ang="0">
                  <a:pos x="T0" y="T1"/>
                </a:cxn>
                <a:cxn ang="0">
                  <a:pos x="T2" y="T3"/>
                </a:cxn>
                <a:cxn ang="0">
                  <a:pos x="T4" y="T5"/>
                </a:cxn>
                <a:cxn ang="0">
                  <a:pos x="T6" y="T7"/>
                </a:cxn>
                <a:cxn ang="0">
                  <a:pos x="T8" y="T9"/>
                </a:cxn>
              </a:cxnLst>
              <a:rect l="0" t="0" r="r" b="b"/>
              <a:pathLst>
                <a:path w="33" h="7">
                  <a:moveTo>
                    <a:pt x="3" y="5"/>
                  </a:moveTo>
                  <a:cubicBezTo>
                    <a:pt x="12" y="7"/>
                    <a:pt x="21" y="6"/>
                    <a:pt x="31" y="5"/>
                  </a:cubicBezTo>
                  <a:cubicBezTo>
                    <a:pt x="33" y="4"/>
                    <a:pt x="33" y="0"/>
                    <a:pt x="31" y="0"/>
                  </a:cubicBezTo>
                  <a:cubicBezTo>
                    <a:pt x="22" y="1"/>
                    <a:pt x="13"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40" name="Freeform 145"/>
            <p:cNvSpPr/>
            <p:nvPr/>
          </p:nvSpPr>
          <p:spPr bwMode="auto">
            <a:xfrm>
              <a:off x="4894" y="201"/>
              <a:ext cx="106" cy="21"/>
            </a:xfrm>
            <a:custGeom>
              <a:avLst/>
              <a:gdLst>
                <a:gd name="T0" fmla="*/ 4 w 30"/>
                <a:gd name="T1" fmla="*/ 7 h 7"/>
                <a:gd name="T2" fmla="*/ 26 w 30"/>
                <a:gd name="T3" fmla="*/ 7 h 7"/>
                <a:gd name="T4" fmla="*/ 27 w 30"/>
                <a:gd name="T5" fmla="*/ 2 h 7"/>
                <a:gd name="T6" fmla="*/ 2 w 30"/>
                <a:gd name="T7" fmla="*/ 2 h 7"/>
                <a:gd name="T8" fmla="*/ 4 w 30"/>
                <a:gd name="T9" fmla="*/ 7 h 7"/>
              </a:gdLst>
              <a:ahLst/>
              <a:cxnLst>
                <a:cxn ang="0">
                  <a:pos x="T0" y="T1"/>
                </a:cxn>
                <a:cxn ang="0">
                  <a:pos x="T2" y="T3"/>
                </a:cxn>
                <a:cxn ang="0">
                  <a:pos x="T4" y="T5"/>
                </a:cxn>
                <a:cxn ang="0">
                  <a:pos x="T6" y="T7"/>
                </a:cxn>
                <a:cxn ang="0">
                  <a:pos x="T8" y="T9"/>
                </a:cxn>
              </a:cxnLst>
              <a:rect l="0" t="0" r="r" b="b"/>
              <a:pathLst>
                <a:path w="30" h="7">
                  <a:moveTo>
                    <a:pt x="4" y="7"/>
                  </a:moveTo>
                  <a:cubicBezTo>
                    <a:pt x="11" y="6"/>
                    <a:pt x="18" y="5"/>
                    <a:pt x="26" y="7"/>
                  </a:cubicBezTo>
                  <a:cubicBezTo>
                    <a:pt x="29" y="7"/>
                    <a:pt x="30" y="3"/>
                    <a:pt x="27" y="2"/>
                  </a:cubicBezTo>
                  <a:cubicBezTo>
                    <a:pt x="19" y="0"/>
                    <a:pt x="11" y="1"/>
                    <a:pt x="2"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41" name="Freeform 146"/>
            <p:cNvSpPr/>
            <p:nvPr/>
          </p:nvSpPr>
          <p:spPr bwMode="auto">
            <a:xfrm>
              <a:off x="4732" y="207"/>
              <a:ext cx="102" cy="27"/>
            </a:xfrm>
            <a:custGeom>
              <a:avLst/>
              <a:gdLst>
                <a:gd name="T0" fmla="*/ 3 w 29"/>
                <a:gd name="T1" fmla="*/ 6 h 9"/>
                <a:gd name="T2" fmla="*/ 26 w 29"/>
                <a:gd name="T3" fmla="*/ 6 h 9"/>
                <a:gd name="T4" fmla="*/ 26 w 29"/>
                <a:gd name="T5" fmla="*/ 1 h 9"/>
                <a:gd name="T6" fmla="*/ 4 w 29"/>
                <a:gd name="T7" fmla="*/ 1 h 9"/>
                <a:gd name="T8" fmla="*/ 3 w 29"/>
                <a:gd name="T9" fmla="*/ 6 h 9"/>
              </a:gdLst>
              <a:ahLst/>
              <a:cxnLst>
                <a:cxn ang="0">
                  <a:pos x="T0" y="T1"/>
                </a:cxn>
                <a:cxn ang="0">
                  <a:pos x="T2" y="T3"/>
                </a:cxn>
                <a:cxn ang="0">
                  <a:pos x="T4" y="T5"/>
                </a:cxn>
                <a:cxn ang="0">
                  <a:pos x="T6" y="T7"/>
                </a:cxn>
                <a:cxn ang="0">
                  <a:pos x="T8" y="T9"/>
                </a:cxn>
              </a:cxnLst>
              <a:rect l="0" t="0" r="r" b="b"/>
              <a:pathLst>
                <a:path w="29" h="9">
                  <a:moveTo>
                    <a:pt x="3" y="6"/>
                  </a:moveTo>
                  <a:cubicBezTo>
                    <a:pt x="11" y="9"/>
                    <a:pt x="18" y="6"/>
                    <a:pt x="26" y="6"/>
                  </a:cubicBezTo>
                  <a:cubicBezTo>
                    <a:pt x="29" y="6"/>
                    <a:pt x="29" y="1"/>
                    <a:pt x="26" y="1"/>
                  </a:cubicBezTo>
                  <a:cubicBezTo>
                    <a:pt x="19" y="1"/>
                    <a:pt x="11" y="4"/>
                    <a:pt x="4" y="1"/>
                  </a:cubicBezTo>
                  <a:cubicBezTo>
                    <a:pt x="2"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42" name="Freeform 147"/>
            <p:cNvSpPr/>
            <p:nvPr/>
          </p:nvSpPr>
          <p:spPr bwMode="auto">
            <a:xfrm>
              <a:off x="4608" y="210"/>
              <a:ext cx="81" cy="15"/>
            </a:xfrm>
            <a:custGeom>
              <a:avLst/>
              <a:gdLst>
                <a:gd name="T0" fmla="*/ 3 w 23"/>
                <a:gd name="T1" fmla="*/ 5 h 5"/>
                <a:gd name="T2" fmla="*/ 20 w 23"/>
                <a:gd name="T3" fmla="*/ 5 h 5"/>
                <a:gd name="T4" fmla="*/ 20 w 23"/>
                <a:gd name="T5" fmla="*/ 0 h 5"/>
                <a:gd name="T6" fmla="*/ 3 w 23"/>
                <a:gd name="T7" fmla="*/ 0 h 5"/>
                <a:gd name="T8" fmla="*/ 3 w 23"/>
                <a:gd name="T9" fmla="*/ 5 h 5"/>
              </a:gdLst>
              <a:ahLst/>
              <a:cxnLst>
                <a:cxn ang="0">
                  <a:pos x="T0" y="T1"/>
                </a:cxn>
                <a:cxn ang="0">
                  <a:pos x="T2" y="T3"/>
                </a:cxn>
                <a:cxn ang="0">
                  <a:pos x="T4" y="T5"/>
                </a:cxn>
                <a:cxn ang="0">
                  <a:pos x="T6" y="T7"/>
                </a:cxn>
                <a:cxn ang="0">
                  <a:pos x="T8" y="T9"/>
                </a:cxn>
              </a:cxnLst>
              <a:rect l="0" t="0" r="r" b="b"/>
              <a:pathLst>
                <a:path w="23" h="5">
                  <a:moveTo>
                    <a:pt x="3" y="5"/>
                  </a:moveTo>
                  <a:cubicBezTo>
                    <a:pt x="20" y="5"/>
                    <a:pt x="20" y="5"/>
                    <a:pt x="20" y="5"/>
                  </a:cubicBezTo>
                  <a:cubicBezTo>
                    <a:pt x="23" y="5"/>
                    <a:pt x="23" y="0"/>
                    <a:pt x="20"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43" name="Freeform 148"/>
            <p:cNvSpPr/>
            <p:nvPr/>
          </p:nvSpPr>
          <p:spPr bwMode="auto">
            <a:xfrm>
              <a:off x="4439" y="201"/>
              <a:ext cx="88" cy="24"/>
            </a:xfrm>
            <a:custGeom>
              <a:avLst/>
              <a:gdLst>
                <a:gd name="T0" fmla="*/ 3 w 25"/>
                <a:gd name="T1" fmla="*/ 6 h 8"/>
                <a:gd name="T2" fmla="*/ 23 w 25"/>
                <a:gd name="T3" fmla="*/ 5 h 8"/>
                <a:gd name="T4" fmla="*/ 20 w 25"/>
                <a:gd name="T5" fmla="*/ 1 h 8"/>
                <a:gd name="T6" fmla="*/ 4 w 25"/>
                <a:gd name="T7" fmla="*/ 1 h 8"/>
                <a:gd name="T8" fmla="*/ 3 w 25"/>
                <a:gd name="T9" fmla="*/ 6 h 8"/>
              </a:gdLst>
              <a:ahLst/>
              <a:cxnLst>
                <a:cxn ang="0">
                  <a:pos x="T0" y="T1"/>
                </a:cxn>
                <a:cxn ang="0">
                  <a:pos x="T2" y="T3"/>
                </a:cxn>
                <a:cxn ang="0">
                  <a:pos x="T4" y="T5"/>
                </a:cxn>
                <a:cxn ang="0">
                  <a:pos x="T6" y="T7"/>
                </a:cxn>
                <a:cxn ang="0">
                  <a:pos x="T8" y="T9"/>
                </a:cxn>
              </a:cxnLst>
              <a:rect l="0" t="0" r="r" b="b"/>
              <a:pathLst>
                <a:path w="25" h="8">
                  <a:moveTo>
                    <a:pt x="3" y="6"/>
                  </a:moveTo>
                  <a:cubicBezTo>
                    <a:pt x="9" y="7"/>
                    <a:pt x="16" y="8"/>
                    <a:pt x="23" y="5"/>
                  </a:cubicBezTo>
                  <a:cubicBezTo>
                    <a:pt x="25" y="4"/>
                    <a:pt x="23" y="0"/>
                    <a:pt x="20" y="1"/>
                  </a:cubicBezTo>
                  <a:cubicBezTo>
                    <a:pt x="15" y="4"/>
                    <a:pt x="9" y="2"/>
                    <a:pt x="4" y="1"/>
                  </a:cubicBezTo>
                  <a:cubicBezTo>
                    <a:pt x="1"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44" name="Freeform 149"/>
            <p:cNvSpPr/>
            <p:nvPr/>
          </p:nvSpPr>
          <p:spPr bwMode="auto">
            <a:xfrm>
              <a:off x="4273" y="204"/>
              <a:ext cx="110" cy="18"/>
            </a:xfrm>
            <a:custGeom>
              <a:avLst/>
              <a:gdLst>
                <a:gd name="T0" fmla="*/ 3 w 31"/>
                <a:gd name="T1" fmla="*/ 6 h 6"/>
                <a:gd name="T2" fmla="*/ 28 w 31"/>
                <a:gd name="T3" fmla="*/ 5 h 6"/>
                <a:gd name="T4" fmla="*/ 28 w 31"/>
                <a:gd name="T5" fmla="*/ 0 h 6"/>
                <a:gd name="T6" fmla="*/ 3 w 31"/>
                <a:gd name="T7" fmla="*/ 1 h 6"/>
                <a:gd name="T8" fmla="*/ 3 w 31"/>
                <a:gd name="T9" fmla="*/ 6 h 6"/>
              </a:gdLst>
              <a:ahLst/>
              <a:cxnLst>
                <a:cxn ang="0">
                  <a:pos x="T0" y="T1"/>
                </a:cxn>
                <a:cxn ang="0">
                  <a:pos x="T2" y="T3"/>
                </a:cxn>
                <a:cxn ang="0">
                  <a:pos x="T4" y="T5"/>
                </a:cxn>
                <a:cxn ang="0">
                  <a:pos x="T6" y="T7"/>
                </a:cxn>
                <a:cxn ang="0">
                  <a:pos x="T8" y="T9"/>
                </a:cxn>
              </a:cxnLst>
              <a:rect l="0" t="0" r="r" b="b"/>
              <a:pathLst>
                <a:path w="31" h="6">
                  <a:moveTo>
                    <a:pt x="3" y="6"/>
                  </a:moveTo>
                  <a:cubicBezTo>
                    <a:pt x="11" y="6"/>
                    <a:pt x="20" y="6"/>
                    <a:pt x="28" y="5"/>
                  </a:cubicBezTo>
                  <a:cubicBezTo>
                    <a:pt x="31" y="4"/>
                    <a:pt x="31" y="0"/>
                    <a:pt x="28" y="0"/>
                  </a:cubicBezTo>
                  <a:cubicBezTo>
                    <a:pt x="20" y="1"/>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45" name="Freeform 150"/>
            <p:cNvSpPr/>
            <p:nvPr/>
          </p:nvSpPr>
          <p:spPr bwMode="auto">
            <a:xfrm>
              <a:off x="4150" y="201"/>
              <a:ext cx="99" cy="24"/>
            </a:xfrm>
            <a:custGeom>
              <a:avLst/>
              <a:gdLst>
                <a:gd name="T0" fmla="*/ 4 w 28"/>
                <a:gd name="T1" fmla="*/ 8 h 8"/>
                <a:gd name="T2" fmla="*/ 24 w 28"/>
                <a:gd name="T3" fmla="*/ 7 h 8"/>
                <a:gd name="T4" fmla="*/ 25 w 28"/>
                <a:gd name="T5" fmla="*/ 2 h 8"/>
                <a:gd name="T6" fmla="*/ 3 w 28"/>
                <a:gd name="T7" fmla="*/ 3 h 8"/>
                <a:gd name="T8" fmla="*/ 4 w 28"/>
                <a:gd name="T9" fmla="*/ 8 h 8"/>
              </a:gdLst>
              <a:ahLst/>
              <a:cxnLst>
                <a:cxn ang="0">
                  <a:pos x="T0" y="T1"/>
                </a:cxn>
                <a:cxn ang="0">
                  <a:pos x="T2" y="T3"/>
                </a:cxn>
                <a:cxn ang="0">
                  <a:pos x="T4" y="T5"/>
                </a:cxn>
                <a:cxn ang="0">
                  <a:pos x="T6" y="T7"/>
                </a:cxn>
                <a:cxn ang="0">
                  <a:pos x="T8" y="T9"/>
                </a:cxn>
              </a:cxnLst>
              <a:rect l="0" t="0" r="r" b="b"/>
              <a:pathLst>
                <a:path w="28" h="8">
                  <a:moveTo>
                    <a:pt x="4" y="8"/>
                  </a:moveTo>
                  <a:cubicBezTo>
                    <a:pt x="10" y="7"/>
                    <a:pt x="17" y="5"/>
                    <a:pt x="24" y="7"/>
                  </a:cubicBezTo>
                  <a:cubicBezTo>
                    <a:pt x="27" y="7"/>
                    <a:pt x="28" y="3"/>
                    <a:pt x="25" y="2"/>
                  </a:cubicBezTo>
                  <a:cubicBezTo>
                    <a:pt x="18" y="0"/>
                    <a:pt x="10" y="2"/>
                    <a:pt x="3" y="3"/>
                  </a:cubicBezTo>
                  <a:cubicBezTo>
                    <a:pt x="0" y="4"/>
                    <a:pt x="1" y="8"/>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46" name="Freeform 151"/>
            <p:cNvSpPr/>
            <p:nvPr/>
          </p:nvSpPr>
          <p:spPr bwMode="auto">
            <a:xfrm>
              <a:off x="4016" y="207"/>
              <a:ext cx="102" cy="24"/>
            </a:xfrm>
            <a:custGeom>
              <a:avLst/>
              <a:gdLst>
                <a:gd name="T0" fmla="*/ 3 w 29"/>
                <a:gd name="T1" fmla="*/ 5 h 8"/>
                <a:gd name="T2" fmla="*/ 25 w 29"/>
                <a:gd name="T3" fmla="*/ 7 h 8"/>
                <a:gd name="T4" fmla="*/ 26 w 29"/>
                <a:gd name="T5" fmla="*/ 2 h 8"/>
                <a:gd name="T6" fmla="*/ 3 w 29"/>
                <a:gd name="T7" fmla="*/ 0 h 8"/>
                <a:gd name="T8" fmla="*/ 3 w 29"/>
                <a:gd name="T9" fmla="*/ 5 h 8"/>
              </a:gdLst>
              <a:ahLst/>
              <a:cxnLst>
                <a:cxn ang="0">
                  <a:pos x="T0" y="T1"/>
                </a:cxn>
                <a:cxn ang="0">
                  <a:pos x="T2" y="T3"/>
                </a:cxn>
                <a:cxn ang="0">
                  <a:pos x="T4" y="T5"/>
                </a:cxn>
                <a:cxn ang="0">
                  <a:pos x="T6" y="T7"/>
                </a:cxn>
                <a:cxn ang="0">
                  <a:pos x="T8" y="T9"/>
                </a:cxn>
              </a:cxnLst>
              <a:rect l="0" t="0" r="r" b="b"/>
              <a:pathLst>
                <a:path w="29" h="8">
                  <a:moveTo>
                    <a:pt x="3" y="5"/>
                  </a:moveTo>
                  <a:cubicBezTo>
                    <a:pt x="10" y="5"/>
                    <a:pt x="18" y="5"/>
                    <a:pt x="25" y="7"/>
                  </a:cubicBezTo>
                  <a:cubicBezTo>
                    <a:pt x="28" y="8"/>
                    <a:pt x="29" y="3"/>
                    <a:pt x="26" y="2"/>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47" name="Freeform 152"/>
            <p:cNvSpPr/>
            <p:nvPr/>
          </p:nvSpPr>
          <p:spPr bwMode="auto">
            <a:xfrm>
              <a:off x="3878" y="213"/>
              <a:ext cx="106"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48" name="Freeform 153"/>
            <p:cNvSpPr/>
            <p:nvPr/>
          </p:nvSpPr>
          <p:spPr bwMode="auto">
            <a:xfrm>
              <a:off x="3751" y="207"/>
              <a:ext cx="85" cy="18"/>
            </a:xfrm>
            <a:custGeom>
              <a:avLst/>
              <a:gdLst>
                <a:gd name="T0" fmla="*/ 3 w 24"/>
                <a:gd name="T1" fmla="*/ 5 h 6"/>
                <a:gd name="T2" fmla="*/ 21 w 24"/>
                <a:gd name="T3" fmla="*/ 6 h 6"/>
                <a:gd name="T4" fmla="*/ 21 w 24"/>
                <a:gd name="T5" fmla="*/ 1 h 6"/>
                <a:gd name="T6" fmla="*/ 4 w 24"/>
                <a:gd name="T7" fmla="*/ 0 h 6"/>
                <a:gd name="T8" fmla="*/ 3 w 24"/>
                <a:gd name="T9" fmla="*/ 5 h 6"/>
              </a:gdLst>
              <a:ahLst/>
              <a:cxnLst>
                <a:cxn ang="0">
                  <a:pos x="T0" y="T1"/>
                </a:cxn>
                <a:cxn ang="0">
                  <a:pos x="T2" y="T3"/>
                </a:cxn>
                <a:cxn ang="0">
                  <a:pos x="T4" y="T5"/>
                </a:cxn>
                <a:cxn ang="0">
                  <a:pos x="T6" y="T7"/>
                </a:cxn>
                <a:cxn ang="0">
                  <a:pos x="T8" y="T9"/>
                </a:cxn>
              </a:cxnLst>
              <a:rect l="0" t="0" r="r" b="b"/>
              <a:pathLst>
                <a:path w="24" h="6">
                  <a:moveTo>
                    <a:pt x="3" y="5"/>
                  </a:moveTo>
                  <a:cubicBezTo>
                    <a:pt x="9" y="6"/>
                    <a:pt x="15" y="6"/>
                    <a:pt x="21" y="6"/>
                  </a:cubicBezTo>
                  <a:cubicBezTo>
                    <a:pt x="24" y="6"/>
                    <a:pt x="24" y="1"/>
                    <a:pt x="21" y="1"/>
                  </a:cubicBezTo>
                  <a:cubicBezTo>
                    <a:pt x="16" y="1"/>
                    <a:pt x="10"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49" name="Freeform 154"/>
            <p:cNvSpPr/>
            <p:nvPr/>
          </p:nvSpPr>
          <p:spPr bwMode="auto">
            <a:xfrm>
              <a:off x="3596" y="207"/>
              <a:ext cx="109" cy="24"/>
            </a:xfrm>
            <a:custGeom>
              <a:avLst/>
              <a:gdLst>
                <a:gd name="T0" fmla="*/ 3 w 31"/>
                <a:gd name="T1" fmla="*/ 7 h 8"/>
                <a:gd name="T2" fmla="*/ 28 w 31"/>
                <a:gd name="T3" fmla="*/ 6 h 8"/>
                <a:gd name="T4" fmla="*/ 27 w 31"/>
                <a:gd name="T5" fmla="*/ 1 h 8"/>
                <a:gd name="T6" fmla="*/ 3 w 31"/>
                <a:gd name="T7" fmla="*/ 2 h 8"/>
                <a:gd name="T8" fmla="*/ 3 w 31"/>
                <a:gd name="T9" fmla="*/ 7 h 8"/>
              </a:gdLst>
              <a:ahLst/>
              <a:cxnLst>
                <a:cxn ang="0">
                  <a:pos x="T0" y="T1"/>
                </a:cxn>
                <a:cxn ang="0">
                  <a:pos x="T2" y="T3"/>
                </a:cxn>
                <a:cxn ang="0">
                  <a:pos x="T4" y="T5"/>
                </a:cxn>
                <a:cxn ang="0">
                  <a:pos x="T6" y="T7"/>
                </a:cxn>
                <a:cxn ang="0">
                  <a:pos x="T8" y="T9"/>
                </a:cxn>
              </a:cxnLst>
              <a:rect l="0" t="0" r="r" b="b"/>
              <a:pathLst>
                <a:path w="31" h="8">
                  <a:moveTo>
                    <a:pt x="3" y="7"/>
                  </a:moveTo>
                  <a:cubicBezTo>
                    <a:pt x="11" y="7"/>
                    <a:pt x="20" y="8"/>
                    <a:pt x="28" y="6"/>
                  </a:cubicBezTo>
                  <a:cubicBezTo>
                    <a:pt x="31" y="5"/>
                    <a:pt x="30" y="0"/>
                    <a:pt x="27" y="1"/>
                  </a:cubicBezTo>
                  <a:cubicBezTo>
                    <a:pt x="19" y="4"/>
                    <a:pt x="11"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50" name="Freeform 155"/>
            <p:cNvSpPr/>
            <p:nvPr/>
          </p:nvSpPr>
          <p:spPr bwMode="auto">
            <a:xfrm>
              <a:off x="3455" y="216"/>
              <a:ext cx="99" cy="18"/>
            </a:xfrm>
            <a:custGeom>
              <a:avLst/>
              <a:gdLst>
                <a:gd name="T0" fmla="*/ 4 w 28"/>
                <a:gd name="T1" fmla="*/ 6 h 6"/>
                <a:gd name="T2" fmla="*/ 25 w 28"/>
                <a:gd name="T3" fmla="*/ 5 h 6"/>
                <a:gd name="T4" fmla="*/ 25 w 28"/>
                <a:gd name="T5" fmla="*/ 0 h 6"/>
                <a:gd name="T6" fmla="*/ 2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2" y="1"/>
                  </a:cubicBezTo>
                  <a:cubicBezTo>
                    <a:pt x="0" y="2"/>
                    <a:pt x="1"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51" name="Freeform 156"/>
            <p:cNvSpPr/>
            <p:nvPr/>
          </p:nvSpPr>
          <p:spPr bwMode="auto">
            <a:xfrm>
              <a:off x="3300" y="204"/>
              <a:ext cx="109" cy="21"/>
            </a:xfrm>
            <a:custGeom>
              <a:avLst/>
              <a:gdLst>
                <a:gd name="T0" fmla="*/ 3 w 31"/>
                <a:gd name="T1" fmla="*/ 5 h 7"/>
                <a:gd name="T2" fmla="*/ 28 w 31"/>
                <a:gd name="T3" fmla="*/ 5 h 7"/>
                <a:gd name="T4" fmla="*/ 28 w 31"/>
                <a:gd name="T5" fmla="*/ 0 h 7"/>
                <a:gd name="T6" fmla="*/ 4 w 31"/>
                <a:gd name="T7" fmla="*/ 0 h 7"/>
                <a:gd name="T8" fmla="*/ 3 w 31"/>
                <a:gd name="T9" fmla="*/ 5 h 7"/>
              </a:gdLst>
              <a:ahLst/>
              <a:cxnLst>
                <a:cxn ang="0">
                  <a:pos x="T0" y="T1"/>
                </a:cxn>
                <a:cxn ang="0">
                  <a:pos x="T2" y="T3"/>
                </a:cxn>
                <a:cxn ang="0">
                  <a:pos x="T4" y="T5"/>
                </a:cxn>
                <a:cxn ang="0">
                  <a:pos x="T6" y="T7"/>
                </a:cxn>
                <a:cxn ang="0">
                  <a:pos x="T8" y="T9"/>
                </a:cxn>
              </a:cxnLst>
              <a:rect l="0" t="0" r="r" b="b"/>
              <a:pathLst>
                <a:path w="31" h="7">
                  <a:moveTo>
                    <a:pt x="3" y="5"/>
                  </a:moveTo>
                  <a:cubicBezTo>
                    <a:pt x="11" y="7"/>
                    <a:pt x="20" y="5"/>
                    <a:pt x="28" y="5"/>
                  </a:cubicBezTo>
                  <a:cubicBezTo>
                    <a:pt x="31" y="5"/>
                    <a:pt x="31" y="0"/>
                    <a:pt x="28" y="0"/>
                  </a:cubicBezTo>
                  <a:cubicBezTo>
                    <a:pt x="20" y="0"/>
                    <a:pt x="12" y="2"/>
                    <a:pt x="4" y="0"/>
                  </a:cubicBezTo>
                  <a:cubicBezTo>
                    <a:pt x="2"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52" name="Freeform 157"/>
            <p:cNvSpPr/>
            <p:nvPr/>
          </p:nvSpPr>
          <p:spPr bwMode="auto">
            <a:xfrm>
              <a:off x="3155" y="207"/>
              <a:ext cx="95" cy="21"/>
            </a:xfrm>
            <a:custGeom>
              <a:avLst/>
              <a:gdLst>
                <a:gd name="T0" fmla="*/ 4 w 27"/>
                <a:gd name="T1" fmla="*/ 7 h 7"/>
                <a:gd name="T2" fmla="*/ 23 w 27"/>
                <a:gd name="T3" fmla="*/ 6 h 7"/>
                <a:gd name="T4" fmla="*/ 24 w 27"/>
                <a:gd name="T5" fmla="*/ 1 h 7"/>
                <a:gd name="T6" fmla="*/ 3 w 27"/>
                <a:gd name="T7" fmla="*/ 2 h 7"/>
                <a:gd name="T8" fmla="*/ 4 w 27"/>
                <a:gd name="T9" fmla="*/ 7 h 7"/>
              </a:gdLst>
              <a:ahLst/>
              <a:cxnLst>
                <a:cxn ang="0">
                  <a:pos x="T0" y="T1"/>
                </a:cxn>
                <a:cxn ang="0">
                  <a:pos x="T2" y="T3"/>
                </a:cxn>
                <a:cxn ang="0">
                  <a:pos x="T4" y="T5"/>
                </a:cxn>
                <a:cxn ang="0">
                  <a:pos x="T6" y="T7"/>
                </a:cxn>
                <a:cxn ang="0">
                  <a:pos x="T8" y="T9"/>
                </a:cxn>
              </a:cxnLst>
              <a:rect l="0" t="0" r="r" b="b"/>
              <a:pathLst>
                <a:path w="27" h="7">
                  <a:moveTo>
                    <a:pt x="4" y="7"/>
                  </a:moveTo>
                  <a:cubicBezTo>
                    <a:pt x="10" y="6"/>
                    <a:pt x="17" y="4"/>
                    <a:pt x="23" y="6"/>
                  </a:cubicBezTo>
                  <a:cubicBezTo>
                    <a:pt x="26" y="6"/>
                    <a:pt x="27" y="2"/>
                    <a:pt x="24" y="1"/>
                  </a:cubicBezTo>
                  <a:cubicBezTo>
                    <a:pt x="17" y="0"/>
                    <a:pt x="10"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53" name="Freeform 158"/>
            <p:cNvSpPr/>
            <p:nvPr/>
          </p:nvSpPr>
          <p:spPr bwMode="auto">
            <a:xfrm>
              <a:off x="2982" y="204"/>
              <a:ext cx="120" cy="30"/>
            </a:xfrm>
            <a:custGeom>
              <a:avLst/>
              <a:gdLst>
                <a:gd name="T0" fmla="*/ 3 w 34"/>
                <a:gd name="T1" fmla="*/ 9 h 10"/>
                <a:gd name="T2" fmla="*/ 16 w 34"/>
                <a:gd name="T3" fmla="*/ 8 h 10"/>
                <a:gd name="T4" fmla="*/ 29 w 34"/>
                <a:gd name="T5" fmla="*/ 9 h 10"/>
                <a:gd name="T6" fmla="*/ 32 w 34"/>
                <a:gd name="T7" fmla="*/ 5 h 10"/>
                <a:gd name="T8" fmla="*/ 3 w 34"/>
                <a:gd name="T9" fmla="*/ 4 h 10"/>
                <a:gd name="T10" fmla="*/ 3 w 34"/>
                <a:gd name="T11" fmla="*/ 9 h 10"/>
              </a:gdLst>
              <a:ahLst/>
              <a:cxnLst>
                <a:cxn ang="0">
                  <a:pos x="T0" y="T1"/>
                </a:cxn>
                <a:cxn ang="0">
                  <a:pos x="T2" y="T3"/>
                </a:cxn>
                <a:cxn ang="0">
                  <a:pos x="T4" y="T5"/>
                </a:cxn>
                <a:cxn ang="0">
                  <a:pos x="T6" y="T7"/>
                </a:cxn>
                <a:cxn ang="0">
                  <a:pos x="T8" y="T9"/>
                </a:cxn>
                <a:cxn ang="0">
                  <a:pos x="T10" y="T11"/>
                </a:cxn>
              </a:cxnLst>
              <a:rect l="0" t="0" r="r" b="b"/>
              <a:pathLst>
                <a:path w="34" h="10">
                  <a:moveTo>
                    <a:pt x="3" y="9"/>
                  </a:moveTo>
                  <a:cubicBezTo>
                    <a:pt x="8" y="9"/>
                    <a:pt x="12" y="8"/>
                    <a:pt x="16" y="8"/>
                  </a:cubicBezTo>
                  <a:cubicBezTo>
                    <a:pt x="21" y="7"/>
                    <a:pt x="26" y="7"/>
                    <a:pt x="29" y="9"/>
                  </a:cubicBezTo>
                  <a:cubicBezTo>
                    <a:pt x="32" y="10"/>
                    <a:pt x="34" y="6"/>
                    <a:pt x="32" y="5"/>
                  </a:cubicBezTo>
                  <a:cubicBezTo>
                    <a:pt x="23" y="0"/>
                    <a:pt x="12"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54" name="Freeform 159"/>
            <p:cNvSpPr/>
            <p:nvPr/>
          </p:nvSpPr>
          <p:spPr bwMode="auto">
            <a:xfrm>
              <a:off x="2841" y="213"/>
              <a:ext cx="106" cy="24"/>
            </a:xfrm>
            <a:custGeom>
              <a:avLst/>
              <a:gdLst>
                <a:gd name="T0" fmla="*/ 2 w 30"/>
                <a:gd name="T1" fmla="*/ 6 h 8"/>
                <a:gd name="T2" fmla="*/ 27 w 30"/>
                <a:gd name="T3" fmla="*/ 5 h 8"/>
                <a:gd name="T4" fmla="*/ 26 w 30"/>
                <a:gd name="T5" fmla="*/ 0 h 8"/>
                <a:gd name="T6" fmla="*/ 4 w 30"/>
                <a:gd name="T7" fmla="*/ 1 h 8"/>
                <a:gd name="T8" fmla="*/ 2 w 30"/>
                <a:gd name="T9" fmla="*/ 6 h 8"/>
              </a:gdLst>
              <a:ahLst/>
              <a:cxnLst>
                <a:cxn ang="0">
                  <a:pos x="T0" y="T1"/>
                </a:cxn>
                <a:cxn ang="0">
                  <a:pos x="T2" y="T3"/>
                </a:cxn>
                <a:cxn ang="0">
                  <a:pos x="T4" y="T5"/>
                </a:cxn>
                <a:cxn ang="0">
                  <a:pos x="T6" y="T7"/>
                </a:cxn>
                <a:cxn ang="0">
                  <a:pos x="T8" y="T9"/>
                </a:cxn>
              </a:cxnLst>
              <a:rect l="0" t="0" r="r" b="b"/>
              <a:pathLst>
                <a:path w="30" h="8">
                  <a:moveTo>
                    <a:pt x="2" y="6"/>
                  </a:moveTo>
                  <a:cubicBezTo>
                    <a:pt x="11" y="8"/>
                    <a:pt x="19" y="6"/>
                    <a:pt x="27" y="5"/>
                  </a:cubicBezTo>
                  <a:cubicBezTo>
                    <a:pt x="30" y="4"/>
                    <a:pt x="29" y="0"/>
                    <a:pt x="26" y="0"/>
                  </a:cubicBezTo>
                  <a:cubicBezTo>
                    <a:pt x="18" y="1"/>
                    <a:pt x="11" y="3"/>
                    <a:pt x="4" y="1"/>
                  </a:cubicBezTo>
                  <a:cubicBezTo>
                    <a:pt x="1" y="1"/>
                    <a:pt x="0" y="5"/>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55" name="Freeform 160"/>
            <p:cNvSpPr/>
            <p:nvPr/>
          </p:nvSpPr>
          <p:spPr bwMode="auto">
            <a:xfrm>
              <a:off x="2686" y="210"/>
              <a:ext cx="85" cy="18"/>
            </a:xfrm>
            <a:custGeom>
              <a:avLst/>
              <a:gdLst>
                <a:gd name="T0" fmla="*/ 3 w 24"/>
                <a:gd name="T1" fmla="*/ 6 h 6"/>
                <a:gd name="T2" fmla="*/ 20 w 24"/>
                <a:gd name="T3" fmla="*/ 6 h 6"/>
                <a:gd name="T4" fmla="*/ 21 w 24"/>
                <a:gd name="T5" fmla="*/ 1 h 6"/>
                <a:gd name="T6" fmla="*/ 3 w 24"/>
                <a:gd name="T7" fmla="*/ 1 h 6"/>
                <a:gd name="T8" fmla="*/ 3 w 24"/>
                <a:gd name="T9" fmla="*/ 6 h 6"/>
              </a:gdLst>
              <a:ahLst/>
              <a:cxnLst>
                <a:cxn ang="0">
                  <a:pos x="T0" y="T1"/>
                </a:cxn>
                <a:cxn ang="0">
                  <a:pos x="T2" y="T3"/>
                </a:cxn>
                <a:cxn ang="0">
                  <a:pos x="T4" y="T5"/>
                </a:cxn>
                <a:cxn ang="0">
                  <a:pos x="T6" y="T7"/>
                </a:cxn>
                <a:cxn ang="0">
                  <a:pos x="T8" y="T9"/>
                </a:cxn>
              </a:cxnLst>
              <a:rect l="0" t="0" r="r" b="b"/>
              <a:pathLst>
                <a:path w="24" h="6">
                  <a:moveTo>
                    <a:pt x="3" y="6"/>
                  </a:moveTo>
                  <a:cubicBezTo>
                    <a:pt x="9" y="6"/>
                    <a:pt x="14" y="5"/>
                    <a:pt x="20" y="6"/>
                  </a:cubicBezTo>
                  <a:cubicBezTo>
                    <a:pt x="23" y="6"/>
                    <a:pt x="24" y="2"/>
                    <a:pt x="21" y="1"/>
                  </a:cubicBezTo>
                  <a:cubicBezTo>
                    <a:pt x="15" y="0"/>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56" name="Freeform 161"/>
            <p:cNvSpPr/>
            <p:nvPr/>
          </p:nvSpPr>
          <p:spPr bwMode="auto">
            <a:xfrm>
              <a:off x="2531" y="210"/>
              <a:ext cx="95" cy="18"/>
            </a:xfrm>
            <a:custGeom>
              <a:avLst/>
              <a:gdLst>
                <a:gd name="T0" fmla="*/ 3 w 27"/>
                <a:gd name="T1" fmla="*/ 5 h 6"/>
                <a:gd name="T2" fmla="*/ 24 w 27"/>
                <a:gd name="T3" fmla="*/ 6 h 6"/>
                <a:gd name="T4" fmla="*/ 24 w 27"/>
                <a:gd name="T5" fmla="*/ 1 h 6"/>
                <a:gd name="T6" fmla="*/ 4 w 27"/>
                <a:gd name="T7" fmla="*/ 0 h 6"/>
                <a:gd name="T8" fmla="*/ 3 w 27"/>
                <a:gd name="T9" fmla="*/ 5 h 6"/>
              </a:gdLst>
              <a:ahLst/>
              <a:cxnLst>
                <a:cxn ang="0">
                  <a:pos x="T0" y="T1"/>
                </a:cxn>
                <a:cxn ang="0">
                  <a:pos x="T2" y="T3"/>
                </a:cxn>
                <a:cxn ang="0">
                  <a:pos x="T4" y="T5"/>
                </a:cxn>
                <a:cxn ang="0">
                  <a:pos x="T6" y="T7"/>
                </a:cxn>
                <a:cxn ang="0">
                  <a:pos x="T8" y="T9"/>
                </a:cxn>
              </a:cxnLst>
              <a:rect l="0" t="0" r="r" b="b"/>
              <a:pathLst>
                <a:path w="27" h="6">
                  <a:moveTo>
                    <a:pt x="3" y="5"/>
                  </a:moveTo>
                  <a:cubicBezTo>
                    <a:pt x="10" y="6"/>
                    <a:pt x="17" y="6"/>
                    <a:pt x="24" y="6"/>
                  </a:cubicBezTo>
                  <a:cubicBezTo>
                    <a:pt x="27" y="6"/>
                    <a:pt x="27" y="1"/>
                    <a:pt x="24" y="1"/>
                  </a:cubicBezTo>
                  <a:cubicBezTo>
                    <a:pt x="17" y="1"/>
                    <a:pt x="11"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57" name="Freeform 162"/>
            <p:cNvSpPr/>
            <p:nvPr/>
          </p:nvSpPr>
          <p:spPr bwMode="auto">
            <a:xfrm>
              <a:off x="2393" y="213"/>
              <a:ext cx="102" cy="18"/>
            </a:xfrm>
            <a:custGeom>
              <a:avLst/>
              <a:gdLst>
                <a:gd name="T0" fmla="*/ 2 w 29"/>
                <a:gd name="T1" fmla="*/ 6 h 6"/>
                <a:gd name="T2" fmla="*/ 26 w 29"/>
                <a:gd name="T3" fmla="*/ 5 h 6"/>
                <a:gd name="T4" fmla="*/ 26 w 29"/>
                <a:gd name="T5" fmla="*/ 0 h 6"/>
                <a:gd name="T6" fmla="*/ 2 w 29"/>
                <a:gd name="T7" fmla="*/ 1 h 6"/>
                <a:gd name="T8" fmla="*/ 2 w 29"/>
                <a:gd name="T9" fmla="*/ 6 h 6"/>
              </a:gdLst>
              <a:ahLst/>
              <a:cxnLst>
                <a:cxn ang="0">
                  <a:pos x="T0" y="T1"/>
                </a:cxn>
                <a:cxn ang="0">
                  <a:pos x="T2" y="T3"/>
                </a:cxn>
                <a:cxn ang="0">
                  <a:pos x="T4" y="T5"/>
                </a:cxn>
                <a:cxn ang="0">
                  <a:pos x="T6" y="T7"/>
                </a:cxn>
                <a:cxn ang="0">
                  <a:pos x="T8" y="T9"/>
                </a:cxn>
              </a:cxnLst>
              <a:rect l="0" t="0" r="r" b="b"/>
              <a:pathLst>
                <a:path w="29" h="6">
                  <a:moveTo>
                    <a:pt x="2" y="6"/>
                  </a:moveTo>
                  <a:cubicBezTo>
                    <a:pt x="10" y="5"/>
                    <a:pt x="18" y="5"/>
                    <a:pt x="26" y="5"/>
                  </a:cubicBezTo>
                  <a:cubicBezTo>
                    <a:pt x="29" y="5"/>
                    <a:pt x="29" y="0"/>
                    <a:pt x="26" y="0"/>
                  </a:cubicBezTo>
                  <a:cubicBezTo>
                    <a:pt x="18" y="0"/>
                    <a:pt x="10" y="0"/>
                    <a:pt x="2" y="1"/>
                  </a:cubicBezTo>
                  <a:cubicBezTo>
                    <a:pt x="0" y="2"/>
                    <a:pt x="0" y="6"/>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58" name="Freeform 163"/>
            <p:cNvSpPr/>
            <p:nvPr/>
          </p:nvSpPr>
          <p:spPr bwMode="auto">
            <a:xfrm>
              <a:off x="2231" y="216"/>
              <a:ext cx="116" cy="18"/>
            </a:xfrm>
            <a:custGeom>
              <a:avLst/>
              <a:gdLst>
                <a:gd name="T0" fmla="*/ 3 w 33"/>
                <a:gd name="T1" fmla="*/ 5 h 6"/>
                <a:gd name="T2" fmla="*/ 29 w 33"/>
                <a:gd name="T3" fmla="*/ 6 h 6"/>
                <a:gd name="T4" fmla="*/ 30 w 33"/>
                <a:gd name="T5" fmla="*/ 6 h 6"/>
                <a:gd name="T6" fmla="*/ 30 w 33"/>
                <a:gd name="T7" fmla="*/ 6 h 6"/>
                <a:gd name="T8" fmla="*/ 30 w 33"/>
                <a:gd name="T9" fmla="*/ 1 h 6"/>
                <a:gd name="T10" fmla="*/ 4 w 33"/>
                <a:gd name="T11" fmla="*/ 0 h 6"/>
                <a:gd name="T12" fmla="*/ 3 w 3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3" h="6">
                  <a:moveTo>
                    <a:pt x="3" y="5"/>
                  </a:moveTo>
                  <a:cubicBezTo>
                    <a:pt x="11" y="6"/>
                    <a:pt x="21" y="5"/>
                    <a:pt x="29" y="6"/>
                  </a:cubicBezTo>
                  <a:cubicBezTo>
                    <a:pt x="30" y="6"/>
                    <a:pt x="30" y="6"/>
                    <a:pt x="30" y="6"/>
                  </a:cubicBezTo>
                  <a:cubicBezTo>
                    <a:pt x="30" y="6"/>
                    <a:pt x="30" y="6"/>
                    <a:pt x="30" y="6"/>
                  </a:cubicBezTo>
                  <a:cubicBezTo>
                    <a:pt x="33" y="6"/>
                    <a:pt x="33" y="2"/>
                    <a:pt x="30" y="1"/>
                  </a:cubicBezTo>
                  <a:cubicBezTo>
                    <a:pt x="21" y="1"/>
                    <a:pt x="12"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59" name="Freeform 164"/>
            <p:cNvSpPr/>
            <p:nvPr/>
          </p:nvSpPr>
          <p:spPr bwMode="auto">
            <a:xfrm>
              <a:off x="2100" y="222"/>
              <a:ext cx="103" cy="15"/>
            </a:xfrm>
            <a:custGeom>
              <a:avLst/>
              <a:gdLst>
                <a:gd name="T0" fmla="*/ 3 w 29"/>
                <a:gd name="T1" fmla="*/ 5 h 5"/>
                <a:gd name="T2" fmla="*/ 26 w 29"/>
                <a:gd name="T3" fmla="*/ 5 h 5"/>
                <a:gd name="T4" fmla="*/ 26 w 29"/>
                <a:gd name="T5" fmla="*/ 0 h 5"/>
                <a:gd name="T6" fmla="*/ 3 w 29"/>
                <a:gd name="T7" fmla="*/ 0 h 5"/>
                <a:gd name="T8" fmla="*/ 3 w 29"/>
                <a:gd name="T9" fmla="*/ 5 h 5"/>
              </a:gdLst>
              <a:ahLst/>
              <a:cxnLst>
                <a:cxn ang="0">
                  <a:pos x="T0" y="T1"/>
                </a:cxn>
                <a:cxn ang="0">
                  <a:pos x="T2" y="T3"/>
                </a:cxn>
                <a:cxn ang="0">
                  <a:pos x="T4" y="T5"/>
                </a:cxn>
                <a:cxn ang="0">
                  <a:pos x="T6" y="T7"/>
                </a:cxn>
                <a:cxn ang="0">
                  <a:pos x="T8" y="T9"/>
                </a:cxn>
              </a:cxnLst>
              <a:rect l="0" t="0" r="r" b="b"/>
              <a:pathLst>
                <a:path w="29" h="5">
                  <a:moveTo>
                    <a:pt x="3" y="5"/>
                  </a:moveTo>
                  <a:cubicBezTo>
                    <a:pt x="26" y="5"/>
                    <a:pt x="26" y="5"/>
                    <a:pt x="26" y="5"/>
                  </a:cubicBezTo>
                  <a:cubicBezTo>
                    <a:pt x="29" y="5"/>
                    <a:pt x="29" y="0"/>
                    <a:pt x="26"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60" name="Freeform 165"/>
            <p:cNvSpPr/>
            <p:nvPr/>
          </p:nvSpPr>
          <p:spPr bwMode="auto">
            <a:xfrm>
              <a:off x="1984" y="216"/>
              <a:ext cx="99" cy="24"/>
            </a:xfrm>
            <a:custGeom>
              <a:avLst/>
              <a:gdLst>
                <a:gd name="T0" fmla="*/ 4 w 28"/>
                <a:gd name="T1" fmla="*/ 6 h 8"/>
                <a:gd name="T2" fmla="*/ 24 w 28"/>
                <a:gd name="T3" fmla="*/ 7 h 8"/>
                <a:gd name="T4" fmla="*/ 25 w 28"/>
                <a:gd name="T5" fmla="*/ 3 h 8"/>
                <a:gd name="T6" fmla="*/ 3 w 28"/>
                <a:gd name="T7" fmla="*/ 1 h 8"/>
                <a:gd name="T8" fmla="*/ 4 w 28"/>
                <a:gd name="T9" fmla="*/ 6 h 8"/>
              </a:gdLst>
              <a:ahLst/>
              <a:cxnLst>
                <a:cxn ang="0">
                  <a:pos x="T0" y="T1"/>
                </a:cxn>
                <a:cxn ang="0">
                  <a:pos x="T2" y="T3"/>
                </a:cxn>
                <a:cxn ang="0">
                  <a:pos x="T4" y="T5"/>
                </a:cxn>
                <a:cxn ang="0">
                  <a:pos x="T6" y="T7"/>
                </a:cxn>
                <a:cxn ang="0">
                  <a:pos x="T8" y="T9"/>
                </a:cxn>
              </a:cxnLst>
              <a:rect l="0" t="0" r="r" b="b"/>
              <a:pathLst>
                <a:path w="28" h="8">
                  <a:moveTo>
                    <a:pt x="4" y="6"/>
                  </a:moveTo>
                  <a:cubicBezTo>
                    <a:pt x="11" y="4"/>
                    <a:pt x="17" y="5"/>
                    <a:pt x="24" y="7"/>
                  </a:cubicBezTo>
                  <a:cubicBezTo>
                    <a:pt x="27" y="8"/>
                    <a:pt x="28" y="3"/>
                    <a:pt x="25" y="3"/>
                  </a:cubicBezTo>
                  <a:cubicBezTo>
                    <a:pt x="18" y="0"/>
                    <a:pt x="10" y="0"/>
                    <a:pt x="3" y="1"/>
                  </a:cubicBezTo>
                  <a:cubicBezTo>
                    <a:pt x="0" y="2"/>
                    <a:pt x="1"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61" name="Freeform 166"/>
            <p:cNvSpPr/>
            <p:nvPr/>
          </p:nvSpPr>
          <p:spPr bwMode="auto">
            <a:xfrm>
              <a:off x="1857" y="207"/>
              <a:ext cx="99" cy="18"/>
            </a:xfrm>
            <a:custGeom>
              <a:avLst/>
              <a:gdLst>
                <a:gd name="T0" fmla="*/ 3 w 28"/>
                <a:gd name="T1" fmla="*/ 5 h 6"/>
                <a:gd name="T2" fmla="*/ 25 w 28"/>
                <a:gd name="T3" fmla="*/ 6 h 6"/>
                <a:gd name="T4" fmla="*/ 25 w 28"/>
                <a:gd name="T5" fmla="*/ 1 h 6"/>
                <a:gd name="T6" fmla="*/ 3 w 28"/>
                <a:gd name="T7" fmla="*/ 0 h 6"/>
                <a:gd name="T8" fmla="*/ 3 w 28"/>
                <a:gd name="T9" fmla="*/ 5 h 6"/>
              </a:gdLst>
              <a:ahLst/>
              <a:cxnLst>
                <a:cxn ang="0">
                  <a:pos x="T0" y="T1"/>
                </a:cxn>
                <a:cxn ang="0">
                  <a:pos x="T2" y="T3"/>
                </a:cxn>
                <a:cxn ang="0">
                  <a:pos x="T4" y="T5"/>
                </a:cxn>
                <a:cxn ang="0">
                  <a:pos x="T6" y="T7"/>
                </a:cxn>
                <a:cxn ang="0">
                  <a:pos x="T8" y="T9"/>
                </a:cxn>
              </a:cxnLst>
              <a:rect l="0" t="0" r="r" b="b"/>
              <a:pathLst>
                <a:path w="28" h="6">
                  <a:moveTo>
                    <a:pt x="3" y="5"/>
                  </a:moveTo>
                  <a:cubicBezTo>
                    <a:pt x="10" y="6"/>
                    <a:pt x="17" y="6"/>
                    <a:pt x="25" y="6"/>
                  </a:cubicBezTo>
                  <a:cubicBezTo>
                    <a:pt x="28" y="6"/>
                    <a:pt x="28" y="1"/>
                    <a:pt x="25" y="1"/>
                  </a:cubicBezTo>
                  <a:cubicBezTo>
                    <a:pt x="17" y="1"/>
                    <a:pt x="10" y="1"/>
                    <a:pt x="3" y="0"/>
                  </a:cubicBezTo>
                  <a:cubicBezTo>
                    <a:pt x="0"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62" name="Freeform 167"/>
            <p:cNvSpPr/>
            <p:nvPr/>
          </p:nvSpPr>
          <p:spPr bwMode="auto">
            <a:xfrm>
              <a:off x="1723" y="213"/>
              <a:ext cx="109" cy="21"/>
            </a:xfrm>
            <a:custGeom>
              <a:avLst/>
              <a:gdLst>
                <a:gd name="T0" fmla="*/ 4 w 31"/>
                <a:gd name="T1" fmla="*/ 7 h 7"/>
                <a:gd name="T2" fmla="*/ 28 w 31"/>
                <a:gd name="T3" fmla="*/ 5 h 7"/>
                <a:gd name="T4" fmla="*/ 28 w 31"/>
                <a:gd name="T5" fmla="*/ 0 h 7"/>
                <a:gd name="T6" fmla="*/ 3 w 31"/>
                <a:gd name="T7" fmla="*/ 2 h 7"/>
                <a:gd name="T8" fmla="*/ 4 w 31"/>
                <a:gd name="T9" fmla="*/ 7 h 7"/>
              </a:gdLst>
              <a:ahLst/>
              <a:cxnLst>
                <a:cxn ang="0">
                  <a:pos x="T0" y="T1"/>
                </a:cxn>
                <a:cxn ang="0">
                  <a:pos x="T2" y="T3"/>
                </a:cxn>
                <a:cxn ang="0">
                  <a:pos x="T4" y="T5"/>
                </a:cxn>
                <a:cxn ang="0">
                  <a:pos x="T6" y="T7"/>
                </a:cxn>
                <a:cxn ang="0">
                  <a:pos x="T8" y="T9"/>
                </a:cxn>
              </a:cxnLst>
              <a:rect l="0" t="0" r="r" b="b"/>
              <a:pathLst>
                <a:path w="31" h="7">
                  <a:moveTo>
                    <a:pt x="4" y="7"/>
                  </a:moveTo>
                  <a:cubicBezTo>
                    <a:pt x="12" y="5"/>
                    <a:pt x="20" y="5"/>
                    <a:pt x="28" y="5"/>
                  </a:cubicBezTo>
                  <a:cubicBezTo>
                    <a:pt x="31" y="5"/>
                    <a:pt x="31" y="0"/>
                    <a:pt x="28" y="0"/>
                  </a:cubicBezTo>
                  <a:cubicBezTo>
                    <a:pt x="20" y="0"/>
                    <a:pt x="11"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63" name="Freeform 168"/>
            <p:cNvSpPr/>
            <p:nvPr/>
          </p:nvSpPr>
          <p:spPr bwMode="auto">
            <a:xfrm>
              <a:off x="1592" y="210"/>
              <a:ext cx="103" cy="21"/>
            </a:xfrm>
            <a:custGeom>
              <a:avLst/>
              <a:gdLst>
                <a:gd name="T0" fmla="*/ 3 w 29"/>
                <a:gd name="T1" fmla="*/ 5 h 7"/>
                <a:gd name="T2" fmla="*/ 26 w 29"/>
                <a:gd name="T3" fmla="*/ 6 h 7"/>
                <a:gd name="T4" fmla="*/ 26 w 29"/>
                <a:gd name="T5" fmla="*/ 1 h 7"/>
                <a:gd name="T6" fmla="*/ 3 w 29"/>
                <a:gd name="T7" fmla="*/ 0 h 7"/>
                <a:gd name="T8" fmla="*/ 3 w 29"/>
                <a:gd name="T9" fmla="*/ 5 h 7"/>
              </a:gdLst>
              <a:ahLst/>
              <a:cxnLst>
                <a:cxn ang="0">
                  <a:pos x="T0" y="T1"/>
                </a:cxn>
                <a:cxn ang="0">
                  <a:pos x="T2" y="T3"/>
                </a:cxn>
                <a:cxn ang="0">
                  <a:pos x="T4" y="T5"/>
                </a:cxn>
                <a:cxn ang="0">
                  <a:pos x="T6" y="T7"/>
                </a:cxn>
                <a:cxn ang="0">
                  <a:pos x="T8" y="T9"/>
                </a:cxn>
              </a:cxnLst>
              <a:rect l="0" t="0" r="r" b="b"/>
              <a:pathLst>
                <a:path w="29" h="7">
                  <a:moveTo>
                    <a:pt x="3" y="5"/>
                  </a:moveTo>
                  <a:cubicBezTo>
                    <a:pt x="11" y="5"/>
                    <a:pt x="18" y="7"/>
                    <a:pt x="26" y="6"/>
                  </a:cubicBezTo>
                  <a:cubicBezTo>
                    <a:pt x="29" y="6"/>
                    <a:pt x="29" y="1"/>
                    <a:pt x="26" y="1"/>
                  </a:cubicBezTo>
                  <a:cubicBezTo>
                    <a:pt x="18" y="2"/>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64" name="Freeform 169"/>
            <p:cNvSpPr/>
            <p:nvPr/>
          </p:nvSpPr>
          <p:spPr bwMode="auto">
            <a:xfrm>
              <a:off x="1444" y="210"/>
              <a:ext cx="103" cy="18"/>
            </a:xfrm>
            <a:custGeom>
              <a:avLst/>
              <a:gdLst>
                <a:gd name="T0" fmla="*/ 3 w 29"/>
                <a:gd name="T1" fmla="*/ 6 h 6"/>
                <a:gd name="T2" fmla="*/ 26 w 29"/>
                <a:gd name="T3" fmla="*/ 5 h 6"/>
                <a:gd name="T4" fmla="*/ 26 w 29"/>
                <a:gd name="T5" fmla="*/ 0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0" y="6"/>
                    <a:pt x="18" y="6"/>
                    <a:pt x="26" y="5"/>
                  </a:cubicBezTo>
                  <a:cubicBezTo>
                    <a:pt x="29" y="4"/>
                    <a:pt x="29" y="0"/>
                    <a:pt x="26" y="0"/>
                  </a:cubicBezTo>
                  <a:cubicBezTo>
                    <a:pt x="18"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65" name="Freeform 170"/>
            <p:cNvSpPr/>
            <p:nvPr/>
          </p:nvSpPr>
          <p:spPr bwMode="auto">
            <a:xfrm>
              <a:off x="1296" y="207"/>
              <a:ext cx="88" cy="18"/>
            </a:xfrm>
            <a:custGeom>
              <a:avLst/>
              <a:gdLst>
                <a:gd name="T0" fmla="*/ 2 w 25"/>
                <a:gd name="T1" fmla="*/ 5 h 6"/>
                <a:gd name="T2" fmla="*/ 21 w 25"/>
                <a:gd name="T3" fmla="*/ 6 h 6"/>
                <a:gd name="T4" fmla="*/ 22 w 25"/>
                <a:gd name="T5" fmla="*/ 1 h 6"/>
                <a:gd name="T6" fmla="*/ 2 w 25"/>
                <a:gd name="T7" fmla="*/ 0 h 6"/>
                <a:gd name="T8" fmla="*/ 2 w 25"/>
                <a:gd name="T9" fmla="*/ 5 h 6"/>
              </a:gdLst>
              <a:ahLst/>
              <a:cxnLst>
                <a:cxn ang="0">
                  <a:pos x="T0" y="T1"/>
                </a:cxn>
                <a:cxn ang="0">
                  <a:pos x="T2" y="T3"/>
                </a:cxn>
                <a:cxn ang="0">
                  <a:pos x="T4" y="T5"/>
                </a:cxn>
                <a:cxn ang="0">
                  <a:pos x="T6" y="T7"/>
                </a:cxn>
                <a:cxn ang="0">
                  <a:pos x="T8" y="T9"/>
                </a:cxn>
              </a:cxnLst>
              <a:rect l="0" t="0" r="r" b="b"/>
              <a:pathLst>
                <a:path w="25" h="6">
                  <a:moveTo>
                    <a:pt x="2" y="5"/>
                  </a:moveTo>
                  <a:cubicBezTo>
                    <a:pt x="9" y="5"/>
                    <a:pt x="15" y="5"/>
                    <a:pt x="21" y="6"/>
                  </a:cubicBezTo>
                  <a:cubicBezTo>
                    <a:pt x="24" y="6"/>
                    <a:pt x="25" y="2"/>
                    <a:pt x="22" y="1"/>
                  </a:cubicBezTo>
                  <a:cubicBezTo>
                    <a:pt x="16" y="0"/>
                    <a:pt x="9" y="0"/>
                    <a:pt x="2" y="0"/>
                  </a:cubicBezTo>
                  <a:cubicBezTo>
                    <a:pt x="0" y="0"/>
                    <a:pt x="0" y="5"/>
                    <a:pt x="2"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66" name="Freeform 171"/>
            <p:cNvSpPr/>
            <p:nvPr/>
          </p:nvSpPr>
          <p:spPr bwMode="auto">
            <a:xfrm>
              <a:off x="1155" y="204"/>
              <a:ext cx="102" cy="18"/>
            </a:xfrm>
            <a:custGeom>
              <a:avLst/>
              <a:gdLst>
                <a:gd name="T0" fmla="*/ 3 w 29"/>
                <a:gd name="T1" fmla="*/ 6 h 6"/>
                <a:gd name="T2" fmla="*/ 26 w 29"/>
                <a:gd name="T3" fmla="*/ 6 h 6"/>
                <a:gd name="T4" fmla="*/ 26 w 29"/>
                <a:gd name="T5" fmla="*/ 1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1" y="6"/>
                    <a:pt x="18" y="5"/>
                    <a:pt x="26" y="6"/>
                  </a:cubicBezTo>
                  <a:cubicBezTo>
                    <a:pt x="29" y="6"/>
                    <a:pt x="28" y="2"/>
                    <a:pt x="26" y="1"/>
                  </a:cubicBezTo>
                  <a:cubicBezTo>
                    <a:pt x="18" y="0"/>
                    <a:pt x="11" y="1"/>
                    <a:pt x="3" y="1"/>
                  </a:cubicBezTo>
                  <a:cubicBezTo>
                    <a:pt x="1"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67" name="Freeform 172"/>
            <p:cNvSpPr/>
            <p:nvPr/>
          </p:nvSpPr>
          <p:spPr bwMode="auto">
            <a:xfrm>
              <a:off x="1046" y="201"/>
              <a:ext cx="91" cy="24"/>
            </a:xfrm>
            <a:custGeom>
              <a:avLst/>
              <a:gdLst>
                <a:gd name="T0" fmla="*/ 4 w 26"/>
                <a:gd name="T1" fmla="*/ 7 h 8"/>
                <a:gd name="T2" fmla="*/ 22 w 26"/>
                <a:gd name="T3" fmla="*/ 7 h 8"/>
                <a:gd name="T4" fmla="*/ 23 w 26"/>
                <a:gd name="T5" fmla="*/ 2 h 8"/>
                <a:gd name="T6" fmla="*/ 3 w 26"/>
                <a:gd name="T7" fmla="*/ 2 h 8"/>
                <a:gd name="T8" fmla="*/ 4 w 26"/>
                <a:gd name="T9" fmla="*/ 7 h 8"/>
              </a:gdLst>
              <a:ahLst/>
              <a:cxnLst>
                <a:cxn ang="0">
                  <a:pos x="T0" y="T1"/>
                </a:cxn>
                <a:cxn ang="0">
                  <a:pos x="T2" y="T3"/>
                </a:cxn>
                <a:cxn ang="0">
                  <a:pos x="T4" y="T5"/>
                </a:cxn>
                <a:cxn ang="0">
                  <a:pos x="T6" y="T7"/>
                </a:cxn>
                <a:cxn ang="0">
                  <a:pos x="T8" y="T9"/>
                </a:cxn>
              </a:cxnLst>
              <a:rect l="0" t="0" r="r" b="b"/>
              <a:pathLst>
                <a:path w="26" h="8">
                  <a:moveTo>
                    <a:pt x="4" y="7"/>
                  </a:moveTo>
                  <a:cubicBezTo>
                    <a:pt x="10" y="6"/>
                    <a:pt x="17" y="5"/>
                    <a:pt x="22" y="7"/>
                  </a:cubicBezTo>
                  <a:cubicBezTo>
                    <a:pt x="25" y="8"/>
                    <a:pt x="26" y="3"/>
                    <a:pt x="23" y="2"/>
                  </a:cubicBezTo>
                  <a:cubicBezTo>
                    <a:pt x="17" y="0"/>
                    <a:pt x="10" y="1"/>
                    <a:pt x="3" y="2"/>
                  </a:cubicBezTo>
                  <a:cubicBezTo>
                    <a:pt x="0" y="3"/>
                    <a:pt x="2"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68" name="Freeform 173"/>
            <p:cNvSpPr/>
            <p:nvPr/>
          </p:nvSpPr>
          <p:spPr bwMode="auto">
            <a:xfrm>
              <a:off x="894" y="204"/>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5"/>
                    <a:pt x="27" y="6"/>
                  </a:cubicBezTo>
                  <a:cubicBezTo>
                    <a:pt x="30" y="6"/>
                    <a:pt x="30" y="2"/>
                    <a:pt x="27" y="1"/>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69" name="Freeform 174"/>
            <p:cNvSpPr/>
            <p:nvPr/>
          </p:nvSpPr>
          <p:spPr bwMode="auto">
            <a:xfrm>
              <a:off x="756" y="201"/>
              <a:ext cx="106" cy="24"/>
            </a:xfrm>
            <a:custGeom>
              <a:avLst/>
              <a:gdLst>
                <a:gd name="T0" fmla="*/ 3 w 30"/>
                <a:gd name="T1" fmla="*/ 6 h 8"/>
                <a:gd name="T2" fmla="*/ 27 w 30"/>
                <a:gd name="T3" fmla="*/ 7 h 8"/>
                <a:gd name="T4" fmla="*/ 27 w 30"/>
                <a:gd name="T5" fmla="*/ 2 h 8"/>
                <a:gd name="T6" fmla="*/ 4 w 30"/>
                <a:gd name="T7" fmla="*/ 1 h 8"/>
                <a:gd name="T8" fmla="*/ 3 w 30"/>
                <a:gd name="T9" fmla="*/ 6 h 8"/>
              </a:gdLst>
              <a:ahLst/>
              <a:cxnLst>
                <a:cxn ang="0">
                  <a:pos x="T0" y="T1"/>
                </a:cxn>
                <a:cxn ang="0">
                  <a:pos x="T2" y="T3"/>
                </a:cxn>
                <a:cxn ang="0">
                  <a:pos x="T4" y="T5"/>
                </a:cxn>
                <a:cxn ang="0">
                  <a:pos x="T6" y="T7"/>
                </a:cxn>
                <a:cxn ang="0">
                  <a:pos x="T8" y="T9"/>
                </a:cxn>
              </a:cxnLst>
              <a:rect l="0" t="0" r="r" b="b"/>
              <a:pathLst>
                <a:path w="30" h="8">
                  <a:moveTo>
                    <a:pt x="3" y="6"/>
                  </a:moveTo>
                  <a:cubicBezTo>
                    <a:pt x="11" y="8"/>
                    <a:pt x="19" y="7"/>
                    <a:pt x="27" y="7"/>
                  </a:cubicBezTo>
                  <a:cubicBezTo>
                    <a:pt x="30" y="7"/>
                    <a:pt x="30" y="2"/>
                    <a:pt x="27" y="2"/>
                  </a:cubicBezTo>
                  <a:cubicBezTo>
                    <a:pt x="19" y="2"/>
                    <a:pt x="12" y="3"/>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70" name="Freeform 175"/>
            <p:cNvSpPr/>
            <p:nvPr/>
          </p:nvSpPr>
          <p:spPr bwMode="auto">
            <a:xfrm>
              <a:off x="629" y="201"/>
              <a:ext cx="92" cy="18"/>
            </a:xfrm>
            <a:custGeom>
              <a:avLst/>
              <a:gdLst>
                <a:gd name="T0" fmla="*/ 3 w 26"/>
                <a:gd name="T1" fmla="*/ 5 h 6"/>
                <a:gd name="T2" fmla="*/ 22 w 26"/>
                <a:gd name="T3" fmla="*/ 6 h 6"/>
                <a:gd name="T4" fmla="*/ 23 w 26"/>
                <a:gd name="T5" fmla="*/ 1 h 6"/>
                <a:gd name="T6" fmla="*/ 3 w 26"/>
                <a:gd name="T7" fmla="*/ 0 h 6"/>
                <a:gd name="T8" fmla="*/ 3 w 26"/>
                <a:gd name="T9" fmla="*/ 5 h 6"/>
              </a:gdLst>
              <a:ahLst/>
              <a:cxnLst>
                <a:cxn ang="0">
                  <a:pos x="T0" y="T1"/>
                </a:cxn>
                <a:cxn ang="0">
                  <a:pos x="T2" y="T3"/>
                </a:cxn>
                <a:cxn ang="0">
                  <a:pos x="T4" y="T5"/>
                </a:cxn>
                <a:cxn ang="0">
                  <a:pos x="T6" y="T7"/>
                </a:cxn>
                <a:cxn ang="0">
                  <a:pos x="T8" y="T9"/>
                </a:cxn>
              </a:cxnLst>
              <a:rect l="0" t="0" r="r" b="b"/>
              <a:pathLst>
                <a:path w="26" h="6">
                  <a:moveTo>
                    <a:pt x="3" y="5"/>
                  </a:moveTo>
                  <a:cubicBezTo>
                    <a:pt x="9" y="5"/>
                    <a:pt x="16" y="5"/>
                    <a:pt x="22" y="6"/>
                  </a:cubicBezTo>
                  <a:cubicBezTo>
                    <a:pt x="25" y="6"/>
                    <a:pt x="26" y="2"/>
                    <a:pt x="23" y="1"/>
                  </a:cubicBezTo>
                  <a:cubicBezTo>
                    <a:pt x="17" y="0"/>
                    <a:pt x="10"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71" name="Freeform 176"/>
            <p:cNvSpPr/>
            <p:nvPr/>
          </p:nvSpPr>
          <p:spPr bwMode="auto">
            <a:xfrm>
              <a:off x="488" y="195"/>
              <a:ext cx="113" cy="27"/>
            </a:xfrm>
            <a:custGeom>
              <a:avLst/>
              <a:gdLst>
                <a:gd name="T0" fmla="*/ 4 w 32"/>
                <a:gd name="T1" fmla="*/ 8 h 9"/>
                <a:gd name="T2" fmla="*/ 29 w 32"/>
                <a:gd name="T3" fmla="*/ 7 h 9"/>
                <a:gd name="T4" fmla="*/ 29 w 32"/>
                <a:gd name="T5" fmla="*/ 2 h 9"/>
                <a:gd name="T6" fmla="*/ 3 w 32"/>
                <a:gd name="T7" fmla="*/ 3 h 9"/>
                <a:gd name="T8" fmla="*/ 4 w 32"/>
                <a:gd name="T9" fmla="*/ 8 h 9"/>
              </a:gdLst>
              <a:ahLst/>
              <a:cxnLst>
                <a:cxn ang="0">
                  <a:pos x="T0" y="T1"/>
                </a:cxn>
                <a:cxn ang="0">
                  <a:pos x="T2" y="T3"/>
                </a:cxn>
                <a:cxn ang="0">
                  <a:pos x="T4" y="T5"/>
                </a:cxn>
                <a:cxn ang="0">
                  <a:pos x="T6" y="T7"/>
                </a:cxn>
                <a:cxn ang="0">
                  <a:pos x="T8" y="T9"/>
                </a:cxn>
              </a:cxnLst>
              <a:rect l="0" t="0" r="r" b="b"/>
              <a:pathLst>
                <a:path w="32" h="9">
                  <a:moveTo>
                    <a:pt x="4" y="8"/>
                  </a:moveTo>
                  <a:cubicBezTo>
                    <a:pt x="12" y="5"/>
                    <a:pt x="21" y="7"/>
                    <a:pt x="29" y="7"/>
                  </a:cubicBezTo>
                  <a:cubicBezTo>
                    <a:pt x="32" y="7"/>
                    <a:pt x="32" y="2"/>
                    <a:pt x="29" y="2"/>
                  </a:cubicBezTo>
                  <a:cubicBezTo>
                    <a:pt x="21" y="2"/>
                    <a:pt x="11" y="0"/>
                    <a:pt x="3" y="3"/>
                  </a:cubicBezTo>
                  <a:cubicBezTo>
                    <a:pt x="0" y="4"/>
                    <a:pt x="2" y="9"/>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72" name="Freeform 177"/>
            <p:cNvSpPr/>
            <p:nvPr/>
          </p:nvSpPr>
          <p:spPr bwMode="auto">
            <a:xfrm>
              <a:off x="368" y="204"/>
              <a:ext cx="96" cy="18"/>
            </a:xfrm>
            <a:custGeom>
              <a:avLst/>
              <a:gdLst>
                <a:gd name="T0" fmla="*/ 5 w 27"/>
                <a:gd name="T1" fmla="*/ 6 h 6"/>
                <a:gd name="T2" fmla="*/ 24 w 27"/>
                <a:gd name="T3" fmla="*/ 5 h 6"/>
                <a:gd name="T4" fmla="*/ 24 w 27"/>
                <a:gd name="T5" fmla="*/ 0 h 6"/>
                <a:gd name="T6" fmla="*/ 3 w 27"/>
                <a:gd name="T7" fmla="*/ 1 h 6"/>
                <a:gd name="T8" fmla="*/ 5 w 27"/>
                <a:gd name="T9" fmla="*/ 6 h 6"/>
              </a:gdLst>
              <a:ahLst/>
              <a:cxnLst>
                <a:cxn ang="0">
                  <a:pos x="T0" y="T1"/>
                </a:cxn>
                <a:cxn ang="0">
                  <a:pos x="T2" y="T3"/>
                </a:cxn>
                <a:cxn ang="0">
                  <a:pos x="T4" y="T5"/>
                </a:cxn>
                <a:cxn ang="0">
                  <a:pos x="T6" y="T7"/>
                </a:cxn>
                <a:cxn ang="0">
                  <a:pos x="T8" y="T9"/>
                </a:cxn>
              </a:cxnLst>
              <a:rect l="0" t="0" r="r" b="b"/>
              <a:pathLst>
                <a:path w="27" h="6">
                  <a:moveTo>
                    <a:pt x="5" y="6"/>
                  </a:moveTo>
                  <a:cubicBezTo>
                    <a:pt x="11" y="5"/>
                    <a:pt x="18" y="5"/>
                    <a:pt x="24" y="5"/>
                  </a:cubicBezTo>
                  <a:cubicBezTo>
                    <a:pt x="27" y="5"/>
                    <a:pt x="27" y="0"/>
                    <a:pt x="24" y="0"/>
                  </a:cubicBezTo>
                  <a:cubicBezTo>
                    <a:pt x="17" y="0"/>
                    <a:pt x="10" y="0"/>
                    <a:pt x="3" y="1"/>
                  </a:cubicBezTo>
                  <a:cubicBezTo>
                    <a:pt x="0" y="2"/>
                    <a:pt x="2" y="6"/>
                    <a:pt x="5"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73" name="Freeform 178"/>
            <p:cNvSpPr/>
            <p:nvPr/>
          </p:nvSpPr>
          <p:spPr bwMode="auto">
            <a:xfrm>
              <a:off x="256" y="201"/>
              <a:ext cx="105"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grpSp>
      <p:pic>
        <p:nvPicPr>
          <p:cNvPr id="2097170" name="图片 191"/>
          <p:cNvPicPr>
            <a:picLocks noChangeAspect="1"/>
          </p:cNvPicPr>
          <p:nvPr/>
        </p:nvPicPr>
        <p:blipFill rotWithShape="1">
          <a:blip r:embed="rId3"/>
          <a:srcRect t="47438" r="7491"/>
          <a:stretch>
            <a:fillRect/>
          </a:stretch>
        </p:blipFill>
        <p:spPr>
          <a:xfrm flipH="1">
            <a:off x="-1" y="-1"/>
            <a:ext cx="2162470" cy="1423007"/>
          </a:xfrm>
          <a:prstGeom prst="rect">
            <a:avLst/>
          </a:prstGeom>
        </p:spPr>
      </p:pic>
      <p:sp>
        <p:nvSpPr>
          <p:cNvPr id="1050974" name="TextBox 1050973"/>
          <p:cNvSpPr txBox="1"/>
          <p:nvPr/>
        </p:nvSpPr>
        <p:spPr>
          <a:xfrm>
            <a:off x="5984282" y="1145160"/>
            <a:ext cx="5262743" cy="929640"/>
          </a:xfrm>
          <a:prstGeom prst="rect">
            <a:avLst/>
          </a:prstGeom>
        </p:spPr>
        <p:txBody>
          <a:bodyPr wrap="square" rtlCol="0">
            <a:spAutoFit/>
          </a:bodyPr>
          <a:lstStyle/>
          <a:p>
            <a:pPr algn="ctr"/>
            <a:r>
              <a:rPr lang="ru-RU" sz="2800">
                <a:solidFill>
                  <a:srgbClr val="000000"/>
                </a:solidFill>
              </a:rPr>
              <a:t>Leroepik uslubda ijod qilgan taniqli adiblar :</a:t>
            </a:r>
          </a:p>
        </p:txBody>
      </p:sp>
      <p:sp>
        <p:nvSpPr>
          <p:cNvPr id="1050975" name="TextBox 1050974"/>
          <p:cNvSpPr txBox="1"/>
          <p:nvPr/>
        </p:nvSpPr>
        <p:spPr>
          <a:xfrm>
            <a:off x="6731628" y="2670866"/>
            <a:ext cx="2854478" cy="1869440"/>
          </a:xfrm>
          <a:prstGeom prst="rect">
            <a:avLst/>
          </a:prstGeom>
        </p:spPr>
        <p:txBody>
          <a:bodyPr wrap="square" rtlCol="0">
            <a:spAutoFit/>
          </a:bodyPr>
          <a:lstStyle/>
          <a:p>
            <a:r>
              <a:rPr lang="ru-RU" sz="2400">
                <a:solidFill>
                  <a:srgbClr val="000000"/>
                </a:solidFill>
              </a:rPr>
              <a:t>Sharq adabiyotida:
1. Alisher Navoiy
</a:t>
            </a:r>
            <a:r>
              <a:rPr lang="en-US" sz="2400">
                <a:solidFill>
                  <a:srgbClr val="000000"/>
                </a:solidFill>
              </a:rPr>
              <a:t>2. Nizomiy Ganjaviy</a:t>
            </a:r>
            <a:endParaRPr lang="ru-RU" sz="2800">
              <a:solidFill>
                <a:srgbClr val="000000"/>
              </a:solidFill>
            </a:endParaRPr>
          </a:p>
          <a:p>
            <a:r>
              <a:rPr lang="en-US" sz="2400">
                <a:solidFill>
                  <a:srgbClr val="000000"/>
                </a:solidFill>
              </a:rPr>
              <a:t>3. Jomiy </a:t>
            </a:r>
            <a:endParaRPr lang="ru-RU" sz="2800">
              <a:solidFill>
                <a:srgbClr val="000000"/>
              </a:solidFill>
            </a:endParaRPr>
          </a:p>
        </p:txBody>
      </p:sp>
      <p:pic>
        <p:nvPicPr>
          <p:cNvPr id="2097171" name="Рисунок 2097170"/>
          <p:cNvPicPr>
            <a:picLocks/>
          </p:cNvPicPr>
          <p:nvPr/>
        </p:nvPicPr>
        <p:blipFill>
          <a:blip r:embed="rId4"/>
          <a:stretch>
            <a:fillRect/>
          </a:stretch>
        </p:blipFill>
        <p:spPr>
          <a:xfrm>
            <a:off x="2133361" y="484405"/>
            <a:ext cx="2077520" cy="2655184"/>
          </a:xfrm>
          <a:prstGeom prst="rect">
            <a:avLst/>
          </a:prstGeom>
        </p:spPr>
      </p:pic>
      <p:pic>
        <p:nvPicPr>
          <p:cNvPr id="2097172" name="Рисунок 2097171"/>
          <p:cNvPicPr>
            <a:picLocks/>
          </p:cNvPicPr>
          <p:nvPr/>
        </p:nvPicPr>
        <p:blipFill>
          <a:blip r:embed="rId5"/>
          <a:stretch>
            <a:fillRect/>
          </a:stretch>
        </p:blipFill>
        <p:spPr>
          <a:xfrm>
            <a:off x="3452962" y="3549613"/>
            <a:ext cx="1896798" cy="26730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979" name="圆角矩形 30"/>
          <p:cNvSpPr/>
          <p:nvPr/>
        </p:nvSpPr>
        <p:spPr>
          <a:xfrm>
            <a:off x="2420347" y="1843794"/>
            <a:ext cx="1707016" cy="1555601"/>
          </a:xfrm>
          <a:prstGeom prst="roundRect">
            <a:avLst>
              <a:gd name="adj" fmla="val 14245"/>
            </a:avLst>
          </a:prstGeom>
          <a:solidFill>
            <a:srgbClr val="746F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ru-RU" dirty="0">
                <a:solidFill>
                  <a:schemeClr val="bg1"/>
                </a:solidFill>
              </a:rPr>
              <a:t>Alisher Navoiy</a:t>
            </a:r>
            <a:endParaRPr lang="zh-CN" altLang="en-US" dirty="0">
              <a:solidFill>
                <a:schemeClr val="bg1"/>
              </a:solidFill>
            </a:endParaRPr>
          </a:p>
        </p:txBody>
      </p:sp>
      <p:grpSp>
        <p:nvGrpSpPr>
          <p:cNvPr id="97" name="组合 32"/>
          <p:cNvGrpSpPr/>
          <p:nvPr/>
        </p:nvGrpSpPr>
        <p:grpSpPr>
          <a:xfrm>
            <a:off x="3257514" y="3532774"/>
            <a:ext cx="88900" cy="425450"/>
            <a:chOff x="1447800" y="2998122"/>
            <a:chExt cx="88900" cy="425450"/>
          </a:xfrm>
          <a:solidFill>
            <a:srgbClr val="595959"/>
          </a:solidFill>
        </p:grpSpPr>
        <p:cxnSp>
          <p:nvCxnSpPr>
            <p:cNvPr id="3145737" name="直接连接符 33"/>
            <p:cNvCxnSpPr>
              <a:cxnSpLocks/>
            </p:cNvCxnSpPr>
            <p:nvPr/>
          </p:nvCxnSpPr>
          <p:spPr>
            <a:xfrm>
              <a:off x="1489075" y="3087022"/>
              <a:ext cx="0" cy="259428"/>
            </a:xfrm>
            <a:prstGeom prst="line">
              <a:avLst/>
            </a:prstGeom>
            <a:grpFill/>
            <a:ln w="15875">
              <a:solidFill>
                <a:srgbClr val="595959"/>
              </a:solidFill>
            </a:ln>
          </p:spPr>
          <p:style>
            <a:lnRef idx="1">
              <a:schemeClr val="accent1"/>
            </a:lnRef>
            <a:fillRef idx="0">
              <a:schemeClr val="accent1"/>
            </a:fillRef>
            <a:effectRef idx="0">
              <a:schemeClr val="accent1"/>
            </a:effectRef>
            <a:fontRef idx="minor">
              <a:schemeClr val="tx1"/>
            </a:fontRef>
          </p:style>
        </p:cxnSp>
        <p:sp>
          <p:nvSpPr>
            <p:cNvPr id="1050980" name="椭圆 34"/>
            <p:cNvSpPr/>
            <p:nvPr/>
          </p:nvSpPr>
          <p:spPr>
            <a:xfrm>
              <a:off x="1447800" y="2998122"/>
              <a:ext cx="88900" cy="88900"/>
            </a:xfrm>
            <a:prstGeom prst="ellipse">
              <a:avLst/>
            </a:prstGeom>
            <a:grp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95959"/>
                </a:solidFill>
              </a:endParaRPr>
            </a:p>
          </p:txBody>
        </p:sp>
        <p:sp>
          <p:nvSpPr>
            <p:cNvPr id="1050981" name="椭圆 35"/>
            <p:cNvSpPr/>
            <p:nvPr/>
          </p:nvSpPr>
          <p:spPr>
            <a:xfrm>
              <a:off x="1447800" y="3334672"/>
              <a:ext cx="88900" cy="88900"/>
            </a:xfrm>
            <a:prstGeom prst="ellipse">
              <a:avLst/>
            </a:prstGeom>
            <a:grp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95959"/>
                </a:solidFill>
              </a:endParaRPr>
            </a:p>
          </p:txBody>
        </p:sp>
      </p:grpSp>
      <p:grpSp>
        <p:nvGrpSpPr>
          <p:cNvPr id="98" name="组合 36"/>
          <p:cNvGrpSpPr/>
          <p:nvPr/>
        </p:nvGrpSpPr>
        <p:grpSpPr>
          <a:xfrm>
            <a:off x="5594135" y="3532774"/>
            <a:ext cx="88900" cy="425450"/>
            <a:chOff x="1447800" y="2998122"/>
            <a:chExt cx="88900" cy="425450"/>
          </a:xfrm>
          <a:solidFill>
            <a:srgbClr val="595959"/>
          </a:solidFill>
        </p:grpSpPr>
        <p:cxnSp>
          <p:nvCxnSpPr>
            <p:cNvPr id="3145738" name="直接连接符 37"/>
            <p:cNvCxnSpPr>
              <a:cxnSpLocks/>
            </p:cNvCxnSpPr>
            <p:nvPr/>
          </p:nvCxnSpPr>
          <p:spPr>
            <a:xfrm>
              <a:off x="1489075" y="3087022"/>
              <a:ext cx="0" cy="259428"/>
            </a:xfrm>
            <a:prstGeom prst="line">
              <a:avLst/>
            </a:prstGeom>
            <a:grpFill/>
            <a:ln w="15875">
              <a:solidFill>
                <a:srgbClr val="595959"/>
              </a:solidFill>
            </a:ln>
          </p:spPr>
          <p:style>
            <a:lnRef idx="1">
              <a:schemeClr val="accent1"/>
            </a:lnRef>
            <a:fillRef idx="0">
              <a:schemeClr val="accent1"/>
            </a:fillRef>
            <a:effectRef idx="0">
              <a:schemeClr val="accent1"/>
            </a:effectRef>
            <a:fontRef idx="minor">
              <a:schemeClr val="tx1"/>
            </a:fontRef>
          </p:style>
        </p:cxnSp>
        <p:sp>
          <p:nvSpPr>
            <p:cNvPr id="1050982" name="椭圆 38"/>
            <p:cNvSpPr/>
            <p:nvPr/>
          </p:nvSpPr>
          <p:spPr>
            <a:xfrm>
              <a:off x="1447800" y="2998122"/>
              <a:ext cx="88900" cy="88900"/>
            </a:xfrm>
            <a:prstGeom prst="ellipse">
              <a:avLst/>
            </a:prstGeom>
            <a:grp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95959"/>
                </a:solidFill>
              </a:endParaRPr>
            </a:p>
          </p:txBody>
        </p:sp>
        <p:sp>
          <p:nvSpPr>
            <p:cNvPr id="1050983" name="椭圆 39"/>
            <p:cNvSpPr/>
            <p:nvPr/>
          </p:nvSpPr>
          <p:spPr>
            <a:xfrm>
              <a:off x="1447800" y="3334672"/>
              <a:ext cx="88900" cy="88900"/>
            </a:xfrm>
            <a:prstGeom prst="ellipse">
              <a:avLst/>
            </a:prstGeom>
            <a:grp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95959"/>
                </a:solidFill>
              </a:endParaRPr>
            </a:p>
          </p:txBody>
        </p:sp>
      </p:grpSp>
      <p:grpSp>
        <p:nvGrpSpPr>
          <p:cNvPr id="99" name="组合 40"/>
          <p:cNvGrpSpPr/>
          <p:nvPr/>
        </p:nvGrpSpPr>
        <p:grpSpPr>
          <a:xfrm>
            <a:off x="7990706" y="3532774"/>
            <a:ext cx="88900" cy="425450"/>
            <a:chOff x="1447800" y="2998122"/>
            <a:chExt cx="88900" cy="425450"/>
          </a:xfrm>
          <a:solidFill>
            <a:srgbClr val="595959"/>
          </a:solidFill>
        </p:grpSpPr>
        <p:cxnSp>
          <p:nvCxnSpPr>
            <p:cNvPr id="3145739" name="直接连接符 41"/>
            <p:cNvCxnSpPr>
              <a:cxnSpLocks/>
            </p:cNvCxnSpPr>
            <p:nvPr/>
          </p:nvCxnSpPr>
          <p:spPr>
            <a:xfrm>
              <a:off x="1489075" y="3087022"/>
              <a:ext cx="0" cy="259428"/>
            </a:xfrm>
            <a:prstGeom prst="line">
              <a:avLst/>
            </a:prstGeom>
            <a:grpFill/>
            <a:ln w="15875">
              <a:solidFill>
                <a:srgbClr val="595959"/>
              </a:solidFill>
            </a:ln>
          </p:spPr>
          <p:style>
            <a:lnRef idx="1">
              <a:schemeClr val="accent1"/>
            </a:lnRef>
            <a:fillRef idx="0">
              <a:schemeClr val="accent1"/>
            </a:fillRef>
            <a:effectRef idx="0">
              <a:schemeClr val="accent1"/>
            </a:effectRef>
            <a:fontRef idx="minor">
              <a:schemeClr val="tx1"/>
            </a:fontRef>
          </p:style>
        </p:cxnSp>
        <p:sp>
          <p:nvSpPr>
            <p:cNvPr id="1050984" name="椭圆 42"/>
            <p:cNvSpPr/>
            <p:nvPr/>
          </p:nvSpPr>
          <p:spPr>
            <a:xfrm>
              <a:off x="1447800" y="2998122"/>
              <a:ext cx="88900" cy="88900"/>
            </a:xfrm>
            <a:prstGeom prst="ellipse">
              <a:avLst/>
            </a:prstGeom>
            <a:grp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95959"/>
                </a:solidFill>
              </a:endParaRPr>
            </a:p>
          </p:txBody>
        </p:sp>
        <p:sp>
          <p:nvSpPr>
            <p:cNvPr id="1050985" name="椭圆 43"/>
            <p:cNvSpPr/>
            <p:nvPr/>
          </p:nvSpPr>
          <p:spPr>
            <a:xfrm>
              <a:off x="1447800" y="3334672"/>
              <a:ext cx="88900" cy="88900"/>
            </a:xfrm>
            <a:prstGeom prst="ellipse">
              <a:avLst/>
            </a:prstGeom>
            <a:grp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95959"/>
                </a:solidFill>
              </a:endParaRPr>
            </a:p>
          </p:txBody>
        </p:sp>
      </p:grpSp>
      <p:sp>
        <p:nvSpPr>
          <p:cNvPr id="1050986" name="圆角矩形 45"/>
          <p:cNvSpPr/>
          <p:nvPr/>
        </p:nvSpPr>
        <p:spPr>
          <a:xfrm>
            <a:off x="4785077" y="1843794"/>
            <a:ext cx="1707016" cy="1555601"/>
          </a:xfrm>
          <a:prstGeom prst="roundRect">
            <a:avLst>
              <a:gd name="adj" fmla="val 14245"/>
            </a:avLst>
          </a:prstGeom>
          <a:solidFill>
            <a:srgbClr val="746F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ru-RU">
                <a:solidFill>
                  <a:schemeClr val="bg1"/>
                </a:solidFill>
              </a:rPr>
              <a:t>Nizomiy Ganjaviy</a:t>
            </a:r>
            <a:endParaRPr lang="zh-CN" altLang="en-US">
              <a:solidFill>
                <a:schemeClr val="bg1"/>
              </a:solidFill>
            </a:endParaRPr>
          </a:p>
        </p:txBody>
      </p:sp>
      <p:sp>
        <p:nvSpPr>
          <p:cNvPr id="1050987" name="圆角矩形 48"/>
          <p:cNvSpPr/>
          <p:nvPr/>
        </p:nvSpPr>
        <p:spPr>
          <a:xfrm>
            <a:off x="7149808" y="1843794"/>
            <a:ext cx="1707016" cy="1555601"/>
          </a:xfrm>
          <a:prstGeom prst="roundRect">
            <a:avLst>
              <a:gd name="adj" fmla="val 14245"/>
            </a:avLst>
          </a:prstGeom>
          <a:solidFill>
            <a:srgbClr val="746F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ru-RU" dirty="0">
                <a:solidFill>
                  <a:schemeClr val="bg1"/>
                </a:solidFill>
              </a:rPr>
              <a:t>Jomiy</a:t>
            </a:r>
            <a:endParaRPr lang="zh-CN" altLang="en-US" dirty="0">
              <a:solidFill>
                <a:schemeClr val="bg1"/>
              </a:solidFill>
            </a:endParaRPr>
          </a:p>
        </p:txBody>
      </p:sp>
      <p:grpSp>
        <p:nvGrpSpPr>
          <p:cNvPr id="100" name="Group 4"/>
          <p:cNvGrpSpPr>
            <a:grpSpLocks noChangeAspect="1"/>
          </p:cNvGrpSpPr>
          <p:nvPr/>
        </p:nvGrpSpPr>
        <p:grpSpPr bwMode="auto">
          <a:xfrm>
            <a:off x="166668" y="191589"/>
            <a:ext cx="11844464" cy="6500428"/>
            <a:chOff x="206" y="189"/>
            <a:chExt cx="7270" cy="3947"/>
          </a:xfrm>
        </p:grpSpPr>
        <p:sp>
          <p:nvSpPr>
            <p:cNvPr id="1050988" name="Freeform 5"/>
            <p:cNvSpPr/>
            <p:nvPr/>
          </p:nvSpPr>
          <p:spPr bwMode="auto">
            <a:xfrm>
              <a:off x="210" y="189"/>
              <a:ext cx="24" cy="62"/>
            </a:xfrm>
            <a:custGeom>
              <a:avLst/>
              <a:gdLst>
                <a:gd name="T0" fmla="*/ 6 w 7"/>
                <a:gd name="T1" fmla="*/ 14 h 21"/>
                <a:gd name="T2" fmla="*/ 6 w 7"/>
                <a:gd name="T3" fmla="*/ 14 h 21"/>
                <a:gd name="T4" fmla="*/ 5 w 7"/>
                <a:gd name="T5" fmla="*/ 3 h 21"/>
                <a:gd name="T6" fmla="*/ 0 w 7"/>
                <a:gd name="T7" fmla="*/ 3 h 21"/>
                <a:gd name="T8" fmla="*/ 1 w 7"/>
                <a:gd name="T9" fmla="*/ 18 h 21"/>
                <a:gd name="T10" fmla="*/ 5 w 7"/>
                <a:gd name="T11" fmla="*/ 20 h 21"/>
                <a:gd name="T12" fmla="*/ 7 w 7"/>
                <a:gd name="T13" fmla="*/ 17 h 21"/>
                <a:gd name="T14" fmla="*/ 6 w 7"/>
                <a:gd name="T15" fmla="*/ 14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1">
                  <a:moveTo>
                    <a:pt x="6" y="14"/>
                  </a:moveTo>
                  <a:cubicBezTo>
                    <a:pt x="6" y="14"/>
                    <a:pt x="6" y="14"/>
                    <a:pt x="6" y="14"/>
                  </a:cubicBezTo>
                  <a:cubicBezTo>
                    <a:pt x="6" y="10"/>
                    <a:pt x="5" y="7"/>
                    <a:pt x="5" y="3"/>
                  </a:cubicBezTo>
                  <a:cubicBezTo>
                    <a:pt x="5" y="0"/>
                    <a:pt x="0" y="0"/>
                    <a:pt x="0" y="3"/>
                  </a:cubicBezTo>
                  <a:cubicBezTo>
                    <a:pt x="0" y="8"/>
                    <a:pt x="1" y="13"/>
                    <a:pt x="1" y="18"/>
                  </a:cubicBezTo>
                  <a:cubicBezTo>
                    <a:pt x="1" y="19"/>
                    <a:pt x="3" y="21"/>
                    <a:pt x="5" y="20"/>
                  </a:cubicBezTo>
                  <a:cubicBezTo>
                    <a:pt x="6" y="19"/>
                    <a:pt x="6" y="18"/>
                    <a:pt x="7" y="17"/>
                  </a:cubicBezTo>
                  <a:cubicBezTo>
                    <a:pt x="7" y="16"/>
                    <a:pt x="6" y="15"/>
                    <a:pt x="6" y="1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89" name="Freeform 6"/>
            <p:cNvSpPr/>
            <p:nvPr/>
          </p:nvSpPr>
          <p:spPr bwMode="auto">
            <a:xfrm>
              <a:off x="217" y="266"/>
              <a:ext cx="21" cy="66"/>
            </a:xfrm>
            <a:custGeom>
              <a:avLst/>
              <a:gdLst>
                <a:gd name="T0" fmla="*/ 5 w 6"/>
                <a:gd name="T1" fmla="*/ 3 h 22"/>
                <a:gd name="T2" fmla="*/ 1 w 6"/>
                <a:gd name="T3" fmla="*/ 3 h 22"/>
                <a:gd name="T4" fmla="*/ 2 w 6"/>
                <a:gd name="T5" fmla="*/ 19 h 22"/>
                <a:gd name="T6" fmla="*/ 6 w 6"/>
                <a:gd name="T7" fmla="*/ 19 h 22"/>
                <a:gd name="T8" fmla="*/ 5 w 6"/>
                <a:gd name="T9" fmla="*/ 3 h 22"/>
              </a:gdLst>
              <a:ahLst/>
              <a:cxnLst>
                <a:cxn ang="0">
                  <a:pos x="T0" y="T1"/>
                </a:cxn>
                <a:cxn ang="0">
                  <a:pos x="T2" y="T3"/>
                </a:cxn>
                <a:cxn ang="0">
                  <a:pos x="T4" y="T5"/>
                </a:cxn>
                <a:cxn ang="0">
                  <a:pos x="T6" y="T7"/>
                </a:cxn>
                <a:cxn ang="0">
                  <a:pos x="T8" y="T9"/>
                </a:cxn>
              </a:cxnLst>
              <a:rect l="0" t="0" r="r" b="b"/>
              <a:pathLst>
                <a:path w="6" h="22">
                  <a:moveTo>
                    <a:pt x="5" y="3"/>
                  </a:moveTo>
                  <a:cubicBezTo>
                    <a:pt x="5" y="0"/>
                    <a:pt x="0" y="0"/>
                    <a:pt x="1" y="3"/>
                  </a:cubicBezTo>
                  <a:cubicBezTo>
                    <a:pt x="1" y="9"/>
                    <a:pt x="1" y="14"/>
                    <a:pt x="2" y="19"/>
                  </a:cubicBezTo>
                  <a:cubicBezTo>
                    <a:pt x="2" y="22"/>
                    <a:pt x="6" y="22"/>
                    <a:pt x="6" y="19"/>
                  </a:cubicBezTo>
                  <a:cubicBezTo>
                    <a:pt x="6" y="14"/>
                    <a:pt x="5" y="9"/>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90" name="Freeform 7"/>
            <p:cNvSpPr/>
            <p:nvPr/>
          </p:nvSpPr>
          <p:spPr bwMode="auto">
            <a:xfrm>
              <a:off x="220" y="355"/>
              <a:ext cx="18" cy="60"/>
            </a:xfrm>
            <a:custGeom>
              <a:avLst/>
              <a:gdLst>
                <a:gd name="T0" fmla="*/ 5 w 5"/>
                <a:gd name="T1" fmla="*/ 15 h 20"/>
                <a:gd name="T2" fmla="*/ 5 w 5"/>
                <a:gd name="T3" fmla="*/ 14 h 20"/>
                <a:gd name="T4" fmla="*/ 5 w 5"/>
                <a:gd name="T5" fmla="*/ 10 h 20"/>
                <a:gd name="T6" fmla="*/ 5 w 5"/>
                <a:gd name="T7" fmla="*/ 5 h 20"/>
                <a:gd name="T8" fmla="*/ 5 w 5"/>
                <a:gd name="T9" fmla="*/ 4 h 20"/>
                <a:gd name="T10" fmla="*/ 5 w 5"/>
                <a:gd name="T11" fmla="*/ 3 h 20"/>
                <a:gd name="T12" fmla="*/ 5 w 5"/>
                <a:gd name="T13" fmla="*/ 3 h 20"/>
                <a:gd name="T14" fmla="*/ 5 w 5"/>
                <a:gd name="T15" fmla="*/ 2 h 20"/>
                <a:gd name="T16" fmla="*/ 1 w 5"/>
                <a:gd name="T17" fmla="*/ 2 h 20"/>
                <a:gd name="T18" fmla="*/ 0 w 5"/>
                <a:gd name="T19" fmla="*/ 13 h 20"/>
                <a:gd name="T20" fmla="*/ 1 w 5"/>
                <a:gd name="T21" fmla="*/ 18 h 20"/>
                <a:gd name="T22" fmla="*/ 5 w 5"/>
                <a:gd name="T23" fmla="*/ 17 h 20"/>
                <a:gd name="T24" fmla="*/ 5 w 5"/>
                <a:gd name="T2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0">
                  <a:moveTo>
                    <a:pt x="5" y="15"/>
                  </a:moveTo>
                  <a:cubicBezTo>
                    <a:pt x="5" y="15"/>
                    <a:pt x="5" y="15"/>
                    <a:pt x="5" y="14"/>
                  </a:cubicBezTo>
                  <a:cubicBezTo>
                    <a:pt x="5" y="13"/>
                    <a:pt x="5" y="11"/>
                    <a:pt x="5" y="10"/>
                  </a:cubicBezTo>
                  <a:cubicBezTo>
                    <a:pt x="5" y="8"/>
                    <a:pt x="5" y="7"/>
                    <a:pt x="5" y="5"/>
                  </a:cubicBezTo>
                  <a:cubicBezTo>
                    <a:pt x="5" y="5"/>
                    <a:pt x="5" y="4"/>
                    <a:pt x="5" y="4"/>
                  </a:cubicBezTo>
                  <a:cubicBezTo>
                    <a:pt x="5" y="3"/>
                    <a:pt x="5" y="2"/>
                    <a:pt x="5" y="3"/>
                  </a:cubicBezTo>
                  <a:cubicBezTo>
                    <a:pt x="5" y="3"/>
                    <a:pt x="5" y="3"/>
                    <a:pt x="5" y="3"/>
                  </a:cubicBezTo>
                  <a:cubicBezTo>
                    <a:pt x="5" y="2"/>
                    <a:pt x="5" y="2"/>
                    <a:pt x="5" y="2"/>
                  </a:cubicBezTo>
                  <a:cubicBezTo>
                    <a:pt x="4" y="0"/>
                    <a:pt x="1" y="0"/>
                    <a:pt x="1" y="2"/>
                  </a:cubicBezTo>
                  <a:cubicBezTo>
                    <a:pt x="0" y="6"/>
                    <a:pt x="0" y="10"/>
                    <a:pt x="0" y="13"/>
                  </a:cubicBezTo>
                  <a:cubicBezTo>
                    <a:pt x="0" y="15"/>
                    <a:pt x="0" y="17"/>
                    <a:pt x="1" y="18"/>
                  </a:cubicBezTo>
                  <a:cubicBezTo>
                    <a:pt x="2" y="20"/>
                    <a:pt x="4" y="19"/>
                    <a:pt x="5" y="17"/>
                  </a:cubicBezTo>
                  <a:cubicBezTo>
                    <a:pt x="5" y="16"/>
                    <a:pt x="5" y="16"/>
                    <a:pt x="5" y="1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91" name="Freeform 8"/>
            <p:cNvSpPr/>
            <p:nvPr/>
          </p:nvSpPr>
          <p:spPr bwMode="auto">
            <a:xfrm>
              <a:off x="224" y="429"/>
              <a:ext cx="14" cy="69"/>
            </a:xfrm>
            <a:custGeom>
              <a:avLst/>
              <a:gdLst>
                <a:gd name="T0" fmla="*/ 0 w 4"/>
                <a:gd name="T1" fmla="*/ 3 h 23"/>
                <a:gd name="T2" fmla="*/ 0 w 4"/>
                <a:gd name="T3" fmla="*/ 20 h 23"/>
                <a:gd name="T4" fmla="*/ 4 w 4"/>
                <a:gd name="T5" fmla="*/ 20 h 23"/>
                <a:gd name="T6" fmla="*/ 4 w 4"/>
                <a:gd name="T7" fmla="*/ 3 h 23"/>
                <a:gd name="T8" fmla="*/ 0 w 4"/>
                <a:gd name="T9" fmla="*/ 3 h 23"/>
              </a:gdLst>
              <a:ahLst/>
              <a:cxnLst>
                <a:cxn ang="0">
                  <a:pos x="T0" y="T1"/>
                </a:cxn>
                <a:cxn ang="0">
                  <a:pos x="T2" y="T3"/>
                </a:cxn>
                <a:cxn ang="0">
                  <a:pos x="T4" y="T5"/>
                </a:cxn>
                <a:cxn ang="0">
                  <a:pos x="T6" y="T7"/>
                </a:cxn>
                <a:cxn ang="0">
                  <a:pos x="T8" y="T9"/>
                </a:cxn>
              </a:cxnLst>
              <a:rect l="0" t="0" r="r" b="b"/>
              <a:pathLst>
                <a:path w="4" h="23">
                  <a:moveTo>
                    <a:pt x="0" y="3"/>
                  </a:moveTo>
                  <a:cubicBezTo>
                    <a:pt x="0" y="20"/>
                    <a:pt x="0" y="20"/>
                    <a:pt x="0" y="20"/>
                  </a:cubicBezTo>
                  <a:cubicBezTo>
                    <a:pt x="0" y="23"/>
                    <a:pt x="4" y="23"/>
                    <a:pt x="4" y="20"/>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92" name="Freeform 9"/>
            <p:cNvSpPr/>
            <p:nvPr/>
          </p:nvSpPr>
          <p:spPr bwMode="auto">
            <a:xfrm>
              <a:off x="220" y="524"/>
              <a:ext cx="14" cy="57"/>
            </a:xfrm>
            <a:custGeom>
              <a:avLst/>
              <a:gdLst>
                <a:gd name="T0" fmla="*/ 0 w 4"/>
                <a:gd name="T1" fmla="*/ 3 h 19"/>
                <a:gd name="T2" fmla="*/ 0 w 4"/>
                <a:gd name="T3" fmla="*/ 16 h 19"/>
                <a:gd name="T4" fmla="*/ 4 w 4"/>
                <a:gd name="T5" fmla="*/ 16 h 19"/>
                <a:gd name="T6" fmla="*/ 4 w 4"/>
                <a:gd name="T7" fmla="*/ 3 h 19"/>
                <a:gd name="T8" fmla="*/ 0 w 4"/>
                <a:gd name="T9" fmla="*/ 3 h 19"/>
              </a:gdLst>
              <a:ahLst/>
              <a:cxnLst>
                <a:cxn ang="0">
                  <a:pos x="T0" y="T1"/>
                </a:cxn>
                <a:cxn ang="0">
                  <a:pos x="T2" y="T3"/>
                </a:cxn>
                <a:cxn ang="0">
                  <a:pos x="T4" y="T5"/>
                </a:cxn>
                <a:cxn ang="0">
                  <a:pos x="T6" y="T7"/>
                </a:cxn>
                <a:cxn ang="0">
                  <a:pos x="T8" y="T9"/>
                </a:cxn>
              </a:cxnLst>
              <a:rect l="0" t="0" r="r" b="b"/>
              <a:pathLst>
                <a:path w="4" h="19">
                  <a:moveTo>
                    <a:pt x="0" y="3"/>
                  </a:moveTo>
                  <a:cubicBezTo>
                    <a:pt x="0" y="16"/>
                    <a:pt x="0" y="16"/>
                    <a:pt x="0" y="16"/>
                  </a:cubicBezTo>
                  <a:cubicBezTo>
                    <a:pt x="0" y="19"/>
                    <a:pt x="4" y="19"/>
                    <a:pt x="4" y="16"/>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93" name="Freeform 10"/>
            <p:cNvSpPr/>
            <p:nvPr/>
          </p:nvSpPr>
          <p:spPr bwMode="auto">
            <a:xfrm>
              <a:off x="220" y="605"/>
              <a:ext cx="14" cy="65"/>
            </a:xfrm>
            <a:custGeom>
              <a:avLst/>
              <a:gdLst>
                <a:gd name="T0" fmla="*/ 0 w 4"/>
                <a:gd name="T1" fmla="*/ 3 h 22"/>
                <a:gd name="T2" fmla="*/ 0 w 4"/>
                <a:gd name="T3" fmla="*/ 19 h 22"/>
                <a:gd name="T4" fmla="*/ 4 w 4"/>
                <a:gd name="T5" fmla="*/ 19 h 22"/>
                <a:gd name="T6" fmla="*/ 4 w 4"/>
                <a:gd name="T7" fmla="*/ 3 h 22"/>
                <a:gd name="T8" fmla="*/ 0 w 4"/>
                <a:gd name="T9" fmla="*/ 3 h 22"/>
              </a:gdLst>
              <a:ahLst/>
              <a:cxnLst>
                <a:cxn ang="0">
                  <a:pos x="T0" y="T1"/>
                </a:cxn>
                <a:cxn ang="0">
                  <a:pos x="T2" y="T3"/>
                </a:cxn>
                <a:cxn ang="0">
                  <a:pos x="T4" y="T5"/>
                </a:cxn>
                <a:cxn ang="0">
                  <a:pos x="T6" y="T7"/>
                </a:cxn>
                <a:cxn ang="0">
                  <a:pos x="T8" y="T9"/>
                </a:cxn>
              </a:cxnLst>
              <a:rect l="0" t="0" r="r" b="b"/>
              <a:pathLst>
                <a:path w="4" h="22">
                  <a:moveTo>
                    <a:pt x="0" y="3"/>
                  </a:moveTo>
                  <a:cubicBezTo>
                    <a:pt x="0" y="19"/>
                    <a:pt x="0" y="19"/>
                    <a:pt x="0" y="19"/>
                  </a:cubicBezTo>
                  <a:cubicBezTo>
                    <a:pt x="0" y="22"/>
                    <a:pt x="4" y="22"/>
                    <a:pt x="4" y="19"/>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94" name="Freeform 11"/>
            <p:cNvSpPr/>
            <p:nvPr/>
          </p:nvSpPr>
          <p:spPr bwMode="auto">
            <a:xfrm>
              <a:off x="213" y="688"/>
              <a:ext cx="28" cy="80"/>
            </a:xfrm>
            <a:custGeom>
              <a:avLst/>
              <a:gdLst>
                <a:gd name="T0" fmla="*/ 5 w 8"/>
                <a:gd name="T1" fmla="*/ 3 h 27"/>
                <a:gd name="T2" fmla="*/ 1 w 8"/>
                <a:gd name="T3" fmla="*/ 4 h 27"/>
                <a:gd name="T4" fmla="*/ 3 w 8"/>
                <a:gd name="T5" fmla="*/ 24 h 27"/>
                <a:gd name="T6" fmla="*/ 7 w 8"/>
                <a:gd name="T7" fmla="*/ 23 h 27"/>
                <a:gd name="T8" fmla="*/ 5 w 8"/>
                <a:gd name="T9" fmla="*/ 3 h 27"/>
              </a:gdLst>
              <a:ahLst/>
              <a:cxnLst>
                <a:cxn ang="0">
                  <a:pos x="T0" y="T1"/>
                </a:cxn>
                <a:cxn ang="0">
                  <a:pos x="T2" y="T3"/>
                </a:cxn>
                <a:cxn ang="0">
                  <a:pos x="T4" y="T5"/>
                </a:cxn>
                <a:cxn ang="0">
                  <a:pos x="T6" y="T7"/>
                </a:cxn>
                <a:cxn ang="0">
                  <a:pos x="T8" y="T9"/>
                </a:cxn>
              </a:cxnLst>
              <a:rect l="0" t="0" r="r" b="b"/>
              <a:pathLst>
                <a:path w="8" h="27">
                  <a:moveTo>
                    <a:pt x="5" y="3"/>
                  </a:moveTo>
                  <a:cubicBezTo>
                    <a:pt x="5" y="0"/>
                    <a:pt x="0" y="1"/>
                    <a:pt x="1" y="4"/>
                  </a:cubicBezTo>
                  <a:cubicBezTo>
                    <a:pt x="2" y="11"/>
                    <a:pt x="1" y="18"/>
                    <a:pt x="3" y="24"/>
                  </a:cubicBezTo>
                  <a:cubicBezTo>
                    <a:pt x="3" y="27"/>
                    <a:pt x="8" y="26"/>
                    <a:pt x="7" y="23"/>
                  </a:cubicBezTo>
                  <a:cubicBezTo>
                    <a:pt x="6" y="16"/>
                    <a:pt x="6" y="10"/>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95" name="Freeform 12"/>
            <p:cNvSpPr/>
            <p:nvPr/>
          </p:nvSpPr>
          <p:spPr bwMode="auto">
            <a:xfrm>
              <a:off x="213" y="792"/>
              <a:ext cx="28" cy="74"/>
            </a:xfrm>
            <a:custGeom>
              <a:avLst/>
              <a:gdLst>
                <a:gd name="T0" fmla="*/ 3 w 8"/>
                <a:gd name="T1" fmla="*/ 3 h 25"/>
                <a:gd name="T2" fmla="*/ 1 w 8"/>
                <a:gd name="T3" fmla="*/ 21 h 25"/>
                <a:gd name="T4" fmla="*/ 5 w 8"/>
                <a:gd name="T5" fmla="*/ 22 h 25"/>
                <a:gd name="T6" fmla="*/ 7 w 8"/>
                <a:gd name="T7" fmla="*/ 4 h 25"/>
                <a:gd name="T8" fmla="*/ 3 w 8"/>
                <a:gd name="T9" fmla="*/ 3 h 25"/>
              </a:gdLst>
              <a:ahLst/>
              <a:cxnLst>
                <a:cxn ang="0">
                  <a:pos x="T0" y="T1"/>
                </a:cxn>
                <a:cxn ang="0">
                  <a:pos x="T2" y="T3"/>
                </a:cxn>
                <a:cxn ang="0">
                  <a:pos x="T4" y="T5"/>
                </a:cxn>
                <a:cxn ang="0">
                  <a:pos x="T6" y="T7"/>
                </a:cxn>
                <a:cxn ang="0">
                  <a:pos x="T8" y="T9"/>
                </a:cxn>
              </a:cxnLst>
              <a:rect l="0" t="0" r="r" b="b"/>
              <a:pathLst>
                <a:path w="8" h="25">
                  <a:moveTo>
                    <a:pt x="3" y="3"/>
                  </a:moveTo>
                  <a:cubicBezTo>
                    <a:pt x="2" y="9"/>
                    <a:pt x="2" y="15"/>
                    <a:pt x="1" y="21"/>
                  </a:cubicBezTo>
                  <a:cubicBezTo>
                    <a:pt x="0" y="24"/>
                    <a:pt x="4" y="25"/>
                    <a:pt x="5" y="22"/>
                  </a:cubicBezTo>
                  <a:cubicBezTo>
                    <a:pt x="6" y="16"/>
                    <a:pt x="6" y="10"/>
                    <a:pt x="7" y="4"/>
                  </a:cubicBezTo>
                  <a:cubicBezTo>
                    <a:pt x="8" y="1"/>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96" name="Freeform 13"/>
            <p:cNvSpPr/>
            <p:nvPr/>
          </p:nvSpPr>
          <p:spPr bwMode="auto">
            <a:xfrm>
              <a:off x="213" y="887"/>
              <a:ext cx="21" cy="74"/>
            </a:xfrm>
            <a:custGeom>
              <a:avLst/>
              <a:gdLst>
                <a:gd name="T0" fmla="*/ 2 w 6"/>
                <a:gd name="T1" fmla="*/ 3 h 25"/>
                <a:gd name="T2" fmla="*/ 0 w 6"/>
                <a:gd name="T3" fmla="*/ 22 h 25"/>
                <a:gd name="T4" fmla="*/ 5 w 6"/>
                <a:gd name="T5" fmla="*/ 22 h 25"/>
                <a:gd name="T6" fmla="*/ 6 w 6"/>
                <a:gd name="T7" fmla="*/ 3 h 25"/>
                <a:gd name="T8" fmla="*/ 2 w 6"/>
                <a:gd name="T9" fmla="*/ 3 h 25"/>
              </a:gdLst>
              <a:ahLst/>
              <a:cxnLst>
                <a:cxn ang="0">
                  <a:pos x="T0" y="T1"/>
                </a:cxn>
                <a:cxn ang="0">
                  <a:pos x="T2" y="T3"/>
                </a:cxn>
                <a:cxn ang="0">
                  <a:pos x="T4" y="T5"/>
                </a:cxn>
                <a:cxn ang="0">
                  <a:pos x="T6" y="T7"/>
                </a:cxn>
                <a:cxn ang="0">
                  <a:pos x="T8" y="T9"/>
                </a:cxn>
              </a:cxnLst>
              <a:rect l="0" t="0" r="r" b="b"/>
              <a:pathLst>
                <a:path w="6" h="25">
                  <a:moveTo>
                    <a:pt x="2" y="3"/>
                  </a:moveTo>
                  <a:cubicBezTo>
                    <a:pt x="1" y="9"/>
                    <a:pt x="1" y="16"/>
                    <a:pt x="0" y="22"/>
                  </a:cubicBezTo>
                  <a:cubicBezTo>
                    <a:pt x="0" y="25"/>
                    <a:pt x="5" y="25"/>
                    <a:pt x="5" y="22"/>
                  </a:cubicBezTo>
                  <a:cubicBezTo>
                    <a:pt x="5" y="16"/>
                    <a:pt x="6" y="9"/>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97" name="Freeform 14"/>
            <p:cNvSpPr/>
            <p:nvPr/>
          </p:nvSpPr>
          <p:spPr bwMode="auto">
            <a:xfrm>
              <a:off x="213" y="981"/>
              <a:ext cx="25" cy="75"/>
            </a:xfrm>
            <a:custGeom>
              <a:avLst/>
              <a:gdLst>
                <a:gd name="T0" fmla="*/ 3 w 7"/>
                <a:gd name="T1" fmla="*/ 3 h 25"/>
                <a:gd name="T2" fmla="*/ 2 w 7"/>
                <a:gd name="T3" fmla="*/ 13 h 25"/>
                <a:gd name="T4" fmla="*/ 2 w 7"/>
                <a:gd name="T5" fmla="*/ 18 h 25"/>
                <a:gd name="T6" fmla="*/ 2 w 7"/>
                <a:gd name="T7" fmla="*/ 20 h 25"/>
                <a:gd name="T8" fmla="*/ 2 w 7"/>
                <a:gd name="T9" fmla="*/ 20 h 25"/>
                <a:gd name="T10" fmla="*/ 5 w 7"/>
                <a:gd name="T11" fmla="*/ 24 h 25"/>
                <a:gd name="T12" fmla="*/ 7 w 7"/>
                <a:gd name="T13" fmla="*/ 16 h 25"/>
                <a:gd name="T14" fmla="*/ 7 w 7"/>
                <a:gd name="T15" fmla="*/ 3 h 25"/>
                <a:gd name="T16" fmla="*/ 3 w 7"/>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3" y="3"/>
                  </a:moveTo>
                  <a:cubicBezTo>
                    <a:pt x="3" y="6"/>
                    <a:pt x="3" y="9"/>
                    <a:pt x="2" y="13"/>
                  </a:cubicBezTo>
                  <a:cubicBezTo>
                    <a:pt x="2" y="14"/>
                    <a:pt x="2" y="16"/>
                    <a:pt x="2" y="18"/>
                  </a:cubicBezTo>
                  <a:cubicBezTo>
                    <a:pt x="2" y="19"/>
                    <a:pt x="2" y="19"/>
                    <a:pt x="2" y="20"/>
                  </a:cubicBezTo>
                  <a:cubicBezTo>
                    <a:pt x="2" y="20"/>
                    <a:pt x="2" y="20"/>
                    <a:pt x="2" y="20"/>
                  </a:cubicBezTo>
                  <a:cubicBezTo>
                    <a:pt x="0" y="22"/>
                    <a:pt x="3" y="25"/>
                    <a:pt x="5" y="24"/>
                  </a:cubicBezTo>
                  <a:cubicBezTo>
                    <a:pt x="7" y="23"/>
                    <a:pt x="7" y="18"/>
                    <a:pt x="7" y="16"/>
                  </a:cubicBezTo>
                  <a:cubicBezTo>
                    <a:pt x="7" y="12"/>
                    <a:pt x="7" y="7"/>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98" name="Freeform 15"/>
            <p:cNvSpPr/>
            <p:nvPr/>
          </p:nvSpPr>
          <p:spPr bwMode="auto">
            <a:xfrm>
              <a:off x="206" y="1079"/>
              <a:ext cx="28" cy="75"/>
            </a:xfrm>
            <a:custGeom>
              <a:avLst/>
              <a:gdLst>
                <a:gd name="T0" fmla="*/ 7 w 8"/>
                <a:gd name="T1" fmla="*/ 18 h 25"/>
                <a:gd name="T2" fmla="*/ 6 w 8"/>
                <a:gd name="T3" fmla="*/ 10 h 25"/>
                <a:gd name="T4" fmla="*/ 6 w 8"/>
                <a:gd name="T5" fmla="*/ 6 h 25"/>
                <a:gd name="T6" fmla="*/ 6 w 8"/>
                <a:gd name="T7" fmla="*/ 5 h 25"/>
                <a:gd name="T8" fmla="*/ 2 w 8"/>
                <a:gd name="T9" fmla="*/ 2 h 25"/>
                <a:gd name="T10" fmla="*/ 2 w 8"/>
                <a:gd name="T11" fmla="*/ 12 h 25"/>
                <a:gd name="T12" fmla="*/ 2 w 8"/>
                <a:gd name="T13" fmla="*/ 18 h 25"/>
                <a:gd name="T14" fmla="*/ 3 w 8"/>
                <a:gd name="T15" fmla="*/ 19 h 25"/>
                <a:gd name="T16" fmla="*/ 2 w 8"/>
                <a:gd name="T17" fmla="*/ 23 h 25"/>
                <a:gd name="T18" fmla="*/ 6 w 8"/>
                <a:gd name="T19" fmla="*/ 24 h 25"/>
                <a:gd name="T20" fmla="*/ 7 w 8"/>
                <a:gd name="T2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25">
                  <a:moveTo>
                    <a:pt x="7" y="18"/>
                  </a:moveTo>
                  <a:cubicBezTo>
                    <a:pt x="7" y="15"/>
                    <a:pt x="7" y="13"/>
                    <a:pt x="6" y="10"/>
                  </a:cubicBezTo>
                  <a:cubicBezTo>
                    <a:pt x="6" y="8"/>
                    <a:pt x="6" y="7"/>
                    <a:pt x="6" y="6"/>
                  </a:cubicBezTo>
                  <a:cubicBezTo>
                    <a:pt x="6" y="5"/>
                    <a:pt x="6" y="4"/>
                    <a:pt x="6" y="5"/>
                  </a:cubicBezTo>
                  <a:cubicBezTo>
                    <a:pt x="7" y="2"/>
                    <a:pt x="3" y="0"/>
                    <a:pt x="2" y="2"/>
                  </a:cubicBezTo>
                  <a:cubicBezTo>
                    <a:pt x="0" y="5"/>
                    <a:pt x="2" y="9"/>
                    <a:pt x="2" y="12"/>
                  </a:cubicBezTo>
                  <a:cubicBezTo>
                    <a:pt x="2" y="14"/>
                    <a:pt x="2" y="16"/>
                    <a:pt x="2" y="18"/>
                  </a:cubicBezTo>
                  <a:cubicBezTo>
                    <a:pt x="3" y="18"/>
                    <a:pt x="3" y="19"/>
                    <a:pt x="3" y="19"/>
                  </a:cubicBezTo>
                  <a:cubicBezTo>
                    <a:pt x="2" y="20"/>
                    <a:pt x="1" y="21"/>
                    <a:pt x="2" y="23"/>
                  </a:cubicBezTo>
                  <a:cubicBezTo>
                    <a:pt x="3" y="24"/>
                    <a:pt x="5" y="25"/>
                    <a:pt x="6" y="24"/>
                  </a:cubicBezTo>
                  <a:cubicBezTo>
                    <a:pt x="8" y="22"/>
                    <a:pt x="7" y="20"/>
                    <a:pt x="7" y="1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999" name="Freeform 16"/>
            <p:cNvSpPr/>
            <p:nvPr/>
          </p:nvSpPr>
          <p:spPr bwMode="auto">
            <a:xfrm>
              <a:off x="213" y="1189"/>
              <a:ext cx="28" cy="101"/>
            </a:xfrm>
            <a:custGeom>
              <a:avLst/>
              <a:gdLst>
                <a:gd name="T0" fmla="*/ 7 w 8"/>
                <a:gd name="T1" fmla="*/ 30 h 34"/>
                <a:gd name="T2" fmla="*/ 6 w 8"/>
                <a:gd name="T3" fmla="*/ 3 h 34"/>
                <a:gd name="T4" fmla="*/ 2 w 8"/>
                <a:gd name="T5" fmla="*/ 3 h 34"/>
                <a:gd name="T6" fmla="*/ 2 w 8"/>
                <a:gd name="T7" fmla="*/ 25 h 34"/>
                <a:gd name="T8" fmla="*/ 1 w 8"/>
                <a:gd name="T9" fmla="*/ 28 h 34"/>
                <a:gd name="T10" fmla="*/ 3 w 8"/>
                <a:gd name="T11" fmla="*/ 32 h 34"/>
                <a:gd name="T12" fmla="*/ 7 w 8"/>
                <a:gd name="T13" fmla="*/ 30 h 34"/>
              </a:gdLst>
              <a:ahLst/>
              <a:cxnLst>
                <a:cxn ang="0">
                  <a:pos x="T0" y="T1"/>
                </a:cxn>
                <a:cxn ang="0">
                  <a:pos x="T2" y="T3"/>
                </a:cxn>
                <a:cxn ang="0">
                  <a:pos x="T4" y="T5"/>
                </a:cxn>
                <a:cxn ang="0">
                  <a:pos x="T6" y="T7"/>
                </a:cxn>
                <a:cxn ang="0">
                  <a:pos x="T8" y="T9"/>
                </a:cxn>
                <a:cxn ang="0">
                  <a:pos x="T10" y="T11"/>
                </a:cxn>
                <a:cxn ang="0">
                  <a:pos x="T12" y="T13"/>
                </a:cxn>
              </a:cxnLst>
              <a:rect l="0" t="0" r="r" b="b"/>
              <a:pathLst>
                <a:path w="8" h="34">
                  <a:moveTo>
                    <a:pt x="7" y="30"/>
                  </a:moveTo>
                  <a:cubicBezTo>
                    <a:pt x="5" y="21"/>
                    <a:pt x="6" y="12"/>
                    <a:pt x="6" y="3"/>
                  </a:cubicBezTo>
                  <a:cubicBezTo>
                    <a:pt x="6" y="0"/>
                    <a:pt x="2" y="0"/>
                    <a:pt x="2" y="3"/>
                  </a:cubicBezTo>
                  <a:cubicBezTo>
                    <a:pt x="1" y="10"/>
                    <a:pt x="1" y="18"/>
                    <a:pt x="2" y="25"/>
                  </a:cubicBezTo>
                  <a:cubicBezTo>
                    <a:pt x="1" y="25"/>
                    <a:pt x="0" y="26"/>
                    <a:pt x="1" y="28"/>
                  </a:cubicBezTo>
                  <a:cubicBezTo>
                    <a:pt x="2" y="29"/>
                    <a:pt x="2" y="31"/>
                    <a:pt x="3" y="32"/>
                  </a:cubicBezTo>
                  <a:cubicBezTo>
                    <a:pt x="5" y="34"/>
                    <a:pt x="8" y="32"/>
                    <a:pt x="7" y="3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00" name="Freeform 17"/>
            <p:cNvSpPr/>
            <p:nvPr/>
          </p:nvSpPr>
          <p:spPr bwMode="auto">
            <a:xfrm>
              <a:off x="213" y="1323"/>
              <a:ext cx="21" cy="59"/>
            </a:xfrm>
            <a:custGeom>
              <a:avLst/>
              <a:gdLst>
                <a:gd name="T0" fmla="*/ 2 w 6"/>
                <a:gd name="T1" fmla="*/ 3 h 20"/>
                <a:gd name="T2" fmla="*/ 0 w 6"/>
                <a:gd name="T3" fmla="*/ 17 h 20"/>
                <a:gd name="T4" fmla="*/ 5 w 6"/>
                <a:gd name="T5" fmla="*/ 17 h 20"/>
                <a:gd name="T6" fmla="*/ 6 w 6"/>
                <a:gd name="T7" fmla="*/ 3 h 20"/>
                <a:gd name="T8" fmla="*/ 2 w 6"/>
                <a:gd name="T9" fmla="*/ 3 h 20"/>
              </a:gdLst>
              <a:ahLst/>
              <a:cxnLst>
                <a:cxn ang="0">
                  <a:pos x="T0" y="T1"/>
                </a:cxn>
                <a:cxn ang="0">
                  <a:pos x="T2" y="T3"/>
                </a:cxn>
                <a:cxn ang="0">
                  <a:pos x="T4" y="T5"/>
                </a:cxn>
                <a:cxn ang="0">
                  <a:pos x="T6" y="T7"/>
                </a:cxn>
                <a:cxn ang="0">
                  <a:pos x="T8" y="T9"/>
                </a:cxn>
              </a:cxnLst>
              <a:rect l="0" t="0" r="r" b="b"/>
              <a:pathLst>
                <a:path w="6" h="20">
                  <a:moveTo>
                    <a:pt x="2" y="3"/>
                  </a:moveTo>
                  <a:cubicBezTo>
                    <a:pt x="1" y="8"/>
                    <a:pt x="1" y="12"/>
                    <a:pt x="0" y="17"/>
                  </a:cubicBezTo>
                  <a:cubicBezTo>
                    <a:pt x="0" y="20"/>
                    <a:pt x="5" y="20"/>
                    <a:pt x="5" y="17"/>
                  </a:cubicBezTo>
                  <a:cubicBezTo>
                    <a:pt x="5" y="12"/>
                    <a:pt x="6" y="8"/>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01" name="Freeform 18"/>
            <p:cNvSpPr/>
            <p:nvPr/>
          </p:nvSpPr>
          <p:spPr bwMode="auto">
            <a:xfrm>
              <a:off x="210" y="1415"/>
              <a:ext cx="24" cy="83"/>
            </a:xfrm>
            <a:custGeom>
              <a:avLst/>
              <a:gdLst>
                <a:gd name="T0" fmla="*/ 5 w 7"/>
                <a:gd name="T1" fmla="*/ 3 h 28"/>
                <a:gd name="T2" fmla="*/ 0 w 7"/>
                <a:gd name="T3" fmla="*/ 3 h 28"/>
                <a:gd name="T4" fmla="*/ 3 w 7"/>
                <a:gd name="T5" fmla="*/ 25 h 28"/>
                <a:gd name="T6" fmla="*/ 7 w 7"/>
                <a:gd name="T7" fmla="*/ 25 h 28"/>
                <a:gd name="T8" fmla="*/ 5 w 7"/>
                <a:gd name="T9" fmla="*/ 3 h 28"/>
              </a:gdLst>
              <a:ahLst/>
              <a:cxnLst>
                <a:cxn ang="0">
                  <a:pos x="T0" y="T1"/>
                </a:cxn>
                <a:cxn ang="0">
                  <a:pos x="T2" y="T3"/>
                </a:cxn>
                <a:cxn ang="0">
                  <a:pos x="T4" y="T5"/>
                </a:cxn>
                <a:cxn ang="0">
                  <a:pos x="T6" y="T7"/>
                </a:cxn>
                <a:cxn ang="0">
                  <a:pos x="T8" y="T9"/>
                </a:cxn>
              </a:cxnLst>
              <a:rect l="0" t="0" r="r" b="b"/>
              <a:pathLst>
                <a:path w="7" h="28">
                  <a:moveTo>
                    <a:pt x="5" y="3"/>
                  </a:moveTo>
                  <a:cubicBezTo>
                    <a:pt x="5" y="0"/>
                    <a:pt x="0" y="0"/>
                    <a:pt x="0" y="3"/>
                  </a:cubicBezTo>
                  <a:cubicBezTo>
                    <a:pt x="1" y="11"/>
                    <a:pt x="2" y="18"/>
                    <a:pt x="3" y="25"/>
                  </a:cubicBezTo>
                  <a:cubicBezTo>
                    <a:pt x="3" y="28"/>
                    <a:pt x="7" y="28"/>
                    <a:pt x="7" y="25"/>
                  </a:cubicBezTo>
                  <a:cubicBezTo>
                    <a:pt x="6" y="18"/>
                    <a:pt x="6" y="11"/>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02" name="Freeform 19"/>
            <p:cNvSpPr/>
            <p:nvPr/>
          </p:nvSpPr>
          <p:spPr bwMode="auto">
            <a:xfrm>
              <a:off x="224" y="1530"/>
              <a:ext cx="21" cy="92"/>
            </a:xfrm>
            <a:custGeom>
              <a:avLst/>
              <a:gdLst>
                <a:gd name="T0" fmla="*/ 4 w 6"/>
                <a:gd name="T1" fmla="*/ 3 h 31"/>
                <a:gd name="T2" fmla="*/ 0 w 6"/>
                <a:gd name="T3" fmla="*/ 3 h 31"/>
                <a:gd name="T4" fmla="*/ 1 w 6"/>
                <a:gd name="T5" fmla="*/ 29 h 31"/>
                <a:gd name="T6" fmla="*/ 5 w 6"/>
                <a:gd name="T7" fmla="*/ 29 h 31"/>
                <a:gd name="T8" fmla="*/ 4 w 6"/>
                <a:gd name="T9" fmla="*/ 3 h 31"/>
              </a:gdLst>
              <a:ahLst/>
              <a:cxnLst>
                <a:cxn ang="0">
                  <a:pos x="T0" y="T1"/>
                </a:cxn>
                <a:cxn ang="0">
                  <a:pos x="T2" y="T3"/>
                </a:cxn>
                <a:cxn ang="0">
                  <a:pos x="T4" y="T5"/>
                </a:cxn>
                <a:cxn ang="0">
                  <a:pos x="T6" y="T7"/>
                </a:cxn>
                <a:cxn ang="0">
                  <a:pos x="T8" y="T9"/>
                </a:cxn>
              </a:cxnLst>
              <a:rect l="0" t="0" r="r" b="b"/>
              <a:pathLst>
                <a:path w="6" h="31">
                  <a:moveTo>
                    <a:pt x="4" y="3"/>
                  </a:moveTo>
                  <a:cubicBezTo>
                    <a:pt x="4" y="0"/>
                    <a:pt x="0" y="0"/>
                    <a:pt x="0" y="3"/>
                  </a:cubicBezTo>
                  <a:cubicBezTo>
                    <a:pt x="0" y="12"/>
                    <a:pt x="0" y="20"/>
                    <a:pt x="1" y="29"/>
                  </a:cubicBezTo>
                  <a:cubicBezTo>
                    <a:pt x="1" y="31"/>
                    <a:pt x="6" y="31"/>
                    <a:pt x="5" y="29"/>
                  </a:cubicBezTo>
                  <a:cubicBezTo>
                    <a:pt x="4" y="20"/>
                    <a:pt x="4" y="12"/>
                    <a:pt x="4"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03" name="Freeform 20"/>
            <p:cNvSpPr/>
            <p:nvPr/>
          </p:nvSpPr>
          <p:spPr bwMode="auto">
            <a:xfrm>
              <a:off x="220" y="1664"/>
              <a:ext cx="18" cy="80"/>
            </a:xfrm>
            <a:custGeom>
              <a:avLst/>
              <a:gdLst>
                <a:gd name="T0" fmla="*/ 4 w 5"/>
                <a:gd name="T1" fmla="*/ 24 h 27"/>
                <a:gd name="T2" fmla="*/ 4 w 5"/>
                <a:gd name="T3" fmla="*/ 24 h 27"/>
                <a:gd name="T4" fmla="*/ 5 w 5"/>
                <a:gd name="T5" fmla="*/ 3 h 27"/>
                <a:gd name="T6" fmla="*/ 1 w 5"/>
                <a:gd name="T7" fmla="*/ 3 h 27"/>
                <a:gd name="T8" fmla="*/ 0 w 5"/>
                <a:gd name="T9" fmla="*/ 14 h 27"/>
                <a:gd name="T10" fmla="*/ 0 w 5"/>
                <a:gd name="T11" fmla="*/ 20 h 27"/>
                <a:gd name="T12" fmla="*/ 0 w 5"/>
                <a:gd name="T13" fmla="*/ 23 h 27"/>
                <a:gd name="T14" fmla="*/ 0 w 5"/>
                <a:gd name="T15" fmla="*/ 24 h 27"/>
                <a:gd name="T16" fmla="*/ 0 w 5"/>
                <a:gd name="T17" fmla="*/ 24 h 27"/>
                <a:gd name="T18" fmla="*/ 4 w 5"/>
                <a:gd name="T19" fmla="*/ 24 h 27"/>
                <a:gd name="T20" fmla="*/ 4 w 5"/>
                <a:gd name="T21" fmla="*/ 24 h 27"/>
                <a:gd name="T22" fmla="*/ 4 w 5"/>
                <a:gd name="T23" fmla="*/ 24 h 27"/>
                <a:gd name="T24" fmla="*/ 4 w 5"/>
                <a:gd name="T2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7">
                  <a:moveTo>
                    <a:pt x="4" y="24"/>
                  </a:moveTo>
                  <a:cubicBezTo>
                    <a:pt x="4" y="24"/>
                    <a:pt x="4" y="24"/>
                    <a:pt x="4" y="24"/>
                  </a:cubicBezTo>
                  <a:cubicBezTo>
                    <a:pt x="5" y="17"/>
                    <a:pt x="5" y="9"/>
                    <a:pt x="5" y="3"/>
                  </a:cubicBezTo>
                  <a:cubicBezTo>
                    <a:pt x="5" y="0"/>
                    <a:pt x="1" y="0"/>
                    <a:pt x="1" y="3"/>
                  </a:cubicBezTo>
                  <a:cubicBezTo>
                    <a:pt x="1" y="6"/>
                    <a:pt x="0" y="10"/>
                    <a:pt x="0" y="14"/>
                  </a:cubicBezTo>
                  <a:cubicBezTo>
                    <a:pt x="0" y="16"/>
                    <a:pt x="0" y="18"/>
                    <a:pt x="0" y="20"/>
                  </a:cubicBezTo>
                  <a:cubicBezTo>
                    <a:pt x="0" y="21"/>
                    <a:pt x="0" y="23"/>
                    <a:pt x="0" y="23"/>
                  </a:cubicBezTo>
                  <a:cubicBezTo>
                    <a:pt x="0" y="23"/>
                    <a:pt x="0" y="23"/>
                    <a:pt x="0" y="24"/>
                  </a:cubicBezTo>
                  <a:cubicBezTo>
                    <a:pt x="0" y="24"/>
                    <a:pt x="0" y="24"/>
                    <a:pt x="0" y="24"/>
                  </a:cubicBezTo>
                  <a:cubicBezTo>
                    <a:pt x="0" y="26"/>
                    <a:pt x="4" y="27"/>
                    <a:pt x="4" y="24"/>
                  </a:cubicBezTo>
                  <a:cubicBezTo>
                    <a:pt x="4" y="24"/>
                    <a:pt x="4" y="24"/>
                    <a:pt x="4" y="24"/>
                  </a:cubicBezTo>
                  <a:cubicBezTo>
                    <a:pt x="4" y="24"/>
                    <a:pt x="4" y="24"/>
                    <a:pt x="4" y="24"/>
                  </a:cubicBezTo>
                  <a:cubicBezTo>
                    <a:pt x="4" y="24"/>
                    <a:pt x="4" y="24"/>
                    <a:pt x="4" y="2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04" name="Freeform 21"/>
            <p:cNvSpPr/>
            <p:nvPr/>
          </p:nvSpPr>
          <p:spPr bwMode="auto">
            <a:xfrm>
              <a:off x="206" y="1762"/>
              <a:ext cx="21" cy="101"/>
            </a:xfrm>
            <a:custGeom>
              <a:avLst/>
              <a:gdLst>
                <a:gd name="T0" fmla="*/ 1 w 6"/>
                <a:gd name="T1" fmla="*/ 3 h 34"/>
                <a:gd name="T2" fmla="*/ 1 w 6"/>
                <a:gd name="T3" fmla="*/ 23 h 34"/>
                <a:gd name="T4" fmla="*/ 0 w 6"/>
                <a:gd name="T5" fmla="*/ 25 h 34"/>
                <a:gd name="T6" fmla="*/ 1 w 6"/>
                <a:gd name="T7" fmla="*/ 31 h 34"/>
                <a:gd name="T8" fmla="*/ 6 w 6"/>
                <a:gd name="T9" fmla="*/ 31 h 34"/>
                <a:gd name="T10" fmla="*/ 6 w 6"/>
                <a:gd name="T11" fmla="*/ 3 h 34"/>
                <a:gd name="T12" fmla="*/ 1 w 6"/>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 h="34">
                  <a:moveTo>
                    <a:pt x="1" y="3"/>
                  </a:moveTo>
                  <a:cubicBezTo>
                    <a:pt x="1" y="23"/>
                    <a:pt x="1" y="23"/>
                    <a:pt x="1" y="23"/>
                  </a:cubicBezTo>
                  <a:cubicBezTo>
                    <a:pt x="1" y="24"/>
                    <a:pt x="0" y="24"/>
                    <a:pt x="0" y="25"/>
                  </a:cubicBezTo>
                  <a:cubicBezTo>
                    <a:pt x="1" y="27"/>
                    <a:pt x="1" y="29"/>
                    <a:pt x="1" y="31"/>
                  </a:cubicBezTo>
                  <a:cubicBezTo>
                    <a:pt x="2" y="34"/>
                    <a:pt x="6" y="34"/>
                    <a:pt x="6" y="31"/>
                  </a:cubicBezTo>
                  <a:cubicBezTo>
                    <a:pt x="6" y="3"/>
                    <a:pt x="6" y="3"/>
                    <a:pt x="6" y="3"/>
                  </a:cubicBezTo>
                  <a:cubicBezTo>
                    <a:pt x="6" y="0"/>
                    <a:pt x="1" y="0"/>
                    <a:pt x="1"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05" name="Freeform 22"/>
            <p:cNvSpPr/>
            <p:nvPr/>
          </p:nvSpPr>
          <p:spPr bwMode="auto">
            <a:xfrm>
              <a:off x="213" y="1893"/>
              <a:ext cx="25" cy="86"/>
            </a:xfrm>
            <a:custGeom>
              <a:avLst/>
              <a:gdLst>
                <a:gd name="T0" fmla="*/ 6 w 7"/>
                <a:gd name="T1" fmla="*/ 25 h 29"/>
                <a:gd name="T2" fmla="*/ 5 w 7"/>
                <a:gd name="T3" fmla="*/ 3 h 29"/>
                <a:gd name="T4" fmla="*/ 0 w 7"/>
                <a:gd name="T5" fmla="*/ 3 h 29"/>
                <a:gd name="T6" fmla="*/ 2 w 7"/>
                <a:gd name="T7" fmla="*/ 26 h 29"/>
                <a:gd name="T8" fmla="*/ 6 w 7"/>
                <a:gd name="T9" fmla="*/ 25 h 29"/>
              </a:gdLst>
              <a:ahLst/>
              <a:cxnLst>
                <a:cxn ang="0">
                  <a:pos x="T0" y="T1"/>
                </a:cxn>
                <a:cxn ang="0">
                  <a:pos x="T2" y="T3"/>
                </a:cxn>
                <a:cxn ang="0">
                  <a:pos x="T4" y="T5"/>
                </a:cxn>
                <a:cxn ang="0">
                  <a:pos x="T6" y="T7"/>
                </a:cxn>
                <a:cxn ang="0">
                  <a:pos x="T8" y="T9"/>
                </a:cxn>
              </a:cxnLst>
              <a:rect l="0" t="0" r="r" b="b"/>
              <a:pathLst>
                <a:path w="7" h="29">
                  <a:moveTo>
                    <a:pt x="6" y="25"/>
                  </a:moveTo>
                  <a:cubicBezTo>
                    <a:pt x="4" y="18"/>
                    <a:pt x="5" y="10"/>
                    <a:pt x="5" y="3"/>
                  </a:cubicBezTo>
                  <a:cubicBezTo>
                    <a:pt x="5" y="0"/>
                    <a:pt x="0" y="0"/>
                    <a:pt x="0" y="3"/>
                  </a:cubicBezTo>
                  <a:cubicBezTo>
                    <a:pt x="0" y="10"/>
                    <a:pt x="0" y="19"/>
                    <a:pt x="2" y="26"/>
                  </a:cubicBezTo>
                  <a:cubicBezTo>
                    <a:pt x="2" y="29"/>
                    <a:pt x="7" y="28"/>
                    <a:pt x="6" y="2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06" name="Freeform 23"/>
            <p:cNvSpPr/>
            <p:nvPr/>
          </p:nvSpPr>
          <p:spPr bwMode="auto">
            <a:xfrm>
              <a:off x="213" y="2008"/>
              <a:ext cx="18" cy="89"/>
            </a:xfrm>
            <a:custGeom>
              <a:avLst/>
              <a:gdLst>
                <a:gd name="T0" fmla="*/ 0 w 5"/>
                <a:gd name="T1" fmla="*/ 3 h 30"/>
                <a:gd name="T2" fmla="*/ 0 w 5"/>
                <a:gd name="T3" fmla="*/ 27 h 30"/>
                <a:gd name="T4" fmla="*/ 5 w 5"/>
                <a:gd name="T5" fmla="*/ 27 h 30"/>
                <a:gd name="T6" fmla="*/ 5 w 5"/>
                <a:gd name="T7" fmla="*/ 3 h 30"/>
                <a:gd name="T8" fmla="*/ 0 w 5"/>
                <a:gd name="T9" fmla="*/ 3 h 30"/>
              </a:gdLst>
              <a:ahLst/>
              <a:cxnLst>
                <a:cxn ang="0">
                  <a:pos x="T0" y="T1"/>
                </a:cxn>
                <a:cxn ang="0">
                  <a:pos x="T2" y="T3"/>
                </a:cxn>
                <a:cxn ang="0">
                  <a:pos x="T4" y="T5"/>
                </a:cxn>
                <a:cxn ang="0">
                  <a:pos x="T6" y="T7"/>
                </a:cxn>
                <a:cxn ang="0">
                  <a:pos x="T8" y="T9"/>
                </a:cxn>
              </a:cxnLst>
              <a:rect l="0" t="0" r="r" b="b"/>
              <a:pathLst>
                <a:path w="5" h="30">
                  <a:moveTo>
                    <a:pt x="0" y="3"/>
                  </a:moveTo>
                  <a:cubicBezTo>
                    <a:pt x="0" y="27"/>
                    <a:pt x="0" y="27"/>
                    <a:pt x="0" y="27"/>
                  </a:cubicBezTo>
                  <a:cubicBezTo>
                    <a:pt x="0" y="30"/>
                    <a:pt x="5" y="30"/>
                    <a:pt x="5" y="27"/>
                  </a:cubicBezTo>
                  <a:cubicBezTo>
                    <a:pt x="5" y="3"/>
                    <a:pt x="5" y="3"/>
                    <a:pt x="5" y="3"/>
                  </a:cubicBezTo>
                  <a:cubicBezTo>
                    <a:pt x="5"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07" name="Freeform 24"/>
            <p:cNvSpPr/>
            <p:nvPr/>
          </p:nvSpPr>
          <p:spPr bwMode="auto">
            <a:xfrm>
              <a:off x="217" y="2127"/>
              <a:ext cx="24" cy="89"/>
            </a:xfrm>
            <a:custGeom>
              <a:avLst/>
              <a:gdLst>
                <a:gd name="T0" fmla="*/ 6 w 7"/>
                <a:gd name="T1" fmla="*/ 26 h 30"/>
                <a:gd name="T2" fmla="*/ 5 w 7"/>
                <a:gd name="T3" fmla="*/ 3 h 30"/>
                <a:gd name="T4" fmla="*/ 1 w 7"/>
                <a:gd name="T5" fmla="*/ 3 h 30"/>
                <a:gd name="T6" fmla="*/ 2 w 7"/>
                <a:gd name="T7" fmla="*/ 27 h 30"/>
                <a:gd name="T8" fmla="*/ 6 w 7"/>
                <a:gd name="T9" fmla="*/ 26 h 30"/>
              </a:gdLst>
              <a:ahLst/>
              <a:cxnLst>
                <a:cxn ang="0">
                  <a:pos x="T0" y="T1"/>
                </a:cxn>
                <a:cxn ang="0">
                  <a:pos x="T2" y="T3"/>
                </a:cxn>
                <a:cxn ang="0">
                  <a:pos x="T4" y="T5"/>
                </a:cxn>
                <a:cxn ang="0">
                  <a:pos x="T6" y="T7"/>
                </a:cxn>
                <a:cxn ang="0">
                  <a:pos x="T8" y="T9"/>
                </a:cxn>
              </a:cxnLst>
              <a:rect l="0" t="0" r="r" b="b"/>
              <a:pathLst>
                <a:path w="7" h="30">
                  <a:moveTo>
                    <a:pt x="6" y="26"/>
                  </a:moveTo>
                  <a:cubicBezTo>
                    <a:pt x="4" y="19"/>
                    <a:pt x="5" y="10"/>
                    <a:pt x="5" y="3"/>
                  </a:cubicBezTo>
                  <a:cubicBezTo>
                    <a:pt x="5" y="0"/>
                    <a:pt x="1" y="0"/>
                    <a:pt x="1" y="3"/>
                  </a:cubicBezTo>
                  <a:cubicBezTo>
                    <a:pt x="1" y="11"/>
                    <a:pt x="0" y="20"/>
                    <a:pt x="2" y="27"/>
                  </a:cubicBezTo>
                  <a:cubicBezTo>
                    <a:pt x="2" y="30"/>
                    <a:pt x="7" y="29"/>
                    <a:pt x="6" y="2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08" name="Freeform 25"/>
            <p:cNvSpPr/>
            <p:nvPr/>
          </p:nvSpPr>
          <p:spPr bwMode="auto">
            <a:xfrm>
              <a:off x="224" y="2246"/>
              <a:ext cx="14" cy="109"/>
            </a:xfrm>
            <a:custGeom>
              <a:avLst/>
              <a:gdLst>
                <a:gd name="T0" fmla="*/ 0 w 4"/>
                <a:gd name="T1" fmla="*/ 3 h 37"/>
                <a:gd name="T2" fmla="*/ 0 w 4"/>
                <a:gd name="T3" fmla="*/ 34 h 37"/>
                <a:gd name="T4" fmla="*/ 4 w 4"/>
                <a:gd name="T5" fmla="*/ 34 h 37"/>
                <a:gd name="T6" fmla="*/ 4 w 4"/>
                <a:gd name="T7" fmla="*/ 3 h 37"/>
                <a:gd name="T8" fmla="*/ 0 w 4"/>
                <a:gd name="T9" fmla="*/ 3 h 37"/>
              </a:gdLst>
              <a:ahLst/>
              <a:cxnLst>
                <a:cxn ang="0">
                  <a:pos x="T0" y="T1"/>
                </a:cxn>
                <a:cxn ang="0">
                  <a:pos x="T2" y="T3"/>
                </a:cxn>
                <a:cxn ang="0">
                  <a:pos x="T4" y="T5"/>
                </a:cxn>
                <a:cxn ang="0">
                  <a:pos x="T6" y="T7"/>
                </a:cxn>
                <a:cxn ang="0">
                  <a:pos x="T8" y="T9"/>
                </a:cxn>
              </a:cxnLst>
              <a:rect l="0" t="0" r="r" b="b"/>
              <a:pathLst>
                <a:path w="4" h="37">
                  <a:moveTo>
                    <a:pt x="0" y="3"/>
                  </a:moveTo>
                  <a:cubicBezTo>
                    <a:pt x="0" y="34"/>
                    <a:pt x="0" y="34"/>
                    <a:pt x="0" y="34"/>
                  </a:cubicBezTo>
                  <a:cubicBezTo>
                    <a:pt x="0" y="37"/>
                    <a:pt x="4" y="37"/>
                    <a:pt x="4" y="34"/>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09" name="Freeform 26"/>
            <p:cNvSpPr/>
            <p:nvPr/>
          </p:nvSpPr>
          <p:spPr bwMode="auto">
            <a:xfrm>
              <a:off x="210" y="2370"/>
              <a:ext cx="28" cy="107"/>
            </a:xfrm>
            <a:custGeom>
              <a:avLst/>
              <a:gdLst>
                <a:gd name="T0" fmla="*/ 7 w 8"/>
                <a:gd name="T1" fmla="*/ 3 h 36"/>
                <a:gd name="T2" fmla="*/ 3 w 8"/>
                <a:gd name="T3" fmla="*/ 3 h 36"/>
                <a:gd name="T4" fmla="*/ 0 w 8"/>
                <a:gd name="T5" fmla="*/ 32 h 36"/>
                <a:gd name="T6" fmla="*/ 5 w 8"/>
                <a:gd name="T7" fmla="*/ 33 h 36"/>
                <a:gd name="T8" fmla="*/ 7 w 8"/>
                <a:gd name="T9" fmla="*/ 3 h 36"/>
              </a:gdLst>
              <a:ahLst/>
              <a:cxnLst>
                <a:cxn ang="0">
                  <a:pos x="T0" y="T1"/>
                </a:cxn>
                <a:cxn ang="0">
                  <a:pos x="T2" y="T3"/>
                </a:cxn>
                <a:cxn ang="0">
                  <a:pos x="T4" y="T5"/>
                </a:cxn>
                <a:cxn ang="0">
                  <a:pos x="T6" y="T7"/>
                </a:cxn>
                <a:cxn ang="0">
                  <a:pos x="T8" y="T9"/>
                </a:cxn>
              </a:cxnLst>
              <a:rect l="0" t="0" r="r" b="b"/>
              <a:pathLst>
                <a:path w="8" h="36">
                  <a:moveTo>
                    <a:pt x="7" y="3"/>
                  </a:moveTo>
                  <a:cubicBezTo>
                    <a:pt x="7" y="0"/>
                    <a:pt x="3" y="0"/>
                    <a:pt x="3" y="3"/>
                  </a:cubicBezTo>
                  <a:cubicBezTo>
                    <a:pt x="3" y="12"/>
                    <a:pt x="4" y="23"/>
                    <a:pt x="0" y="32"/>
                  </a:cubicBezTo>
                  <a:cubicBezTo>
                    <a:pt x="0" y="35"/>
                    <a:pt x="4" y="36"/>
                    <a:pt x="5" y="33"/>
                  </a:cubicBezTo>
                  <a:cubicBezTo>
                    <a:pt x="8" y="24"/>
                    <a:pt x="7" y="12"/>
                    <a:pt x="7"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10" name="Freeform 27"/>
            <p:cNvSpPr/>
            <p:nvPr/>
          </p:nvSpPr>
          <p:spPr bwMode="auto">
            <a:xfrm>
              <a:off x="213" y="2492"/>
              <a:ext cx="28" cy="83"/>
            </a:xfrm>
            <a:custGeom>
              <a:avLst/>
              <a:gdLst>
                <a:gd name="T0" fmla="*/ 5 w 8"/>
                <a:gd name="T1" fmla="*/ 23 h 28"/>
                <a:gd name="T2" fmla="*/ 5 w 8"/>
                <a:gd name="T3" fmla="*/ 3 h 28"/>
                <a:gd name="T4" fmla="*/ 0 w 8"/>
                <a:gd name="T5" fmla="*/ 3 h 28"/>
                <a:gd name="T6" fmla="*/ 0 w 8"/>
                <a:gd name="T7" fmla="*/ 19 h 28"/>
                <a:gd name="T8" fmla="*/ 4 w 8"/>
                <a:gd name="T9" fmla="*/ 27 h 28"/>
                <a:gd name="T10" fmla="*/ 5 w 8"/>
                <a:gd name="T11" fmla="*/ 23 h 28"/>
              </a:gdLst>
              <a:ahLst/>
              <a:cxnLst>
                <a:cxn ang="0">
                  <a:pos x="T0" y="T1"/>
                </a:cxn>
                <a:cxn ang="0">
                  <a:pos x="T2" y="T3"/>
                </a:cxn>
                <a:cxn ang="0">
                  <a:pos x="T4" y="T5"/>
                </a:cxn>
                <a:cxn ang="0">
                  <a:pos x="T6" y="T7"/>
                </a:cxn>
                <a:cxn ang="0">
                  <a:pos x="T8" y="T9"/>
                </a:cxn>
                <a:cxn ang="0">
                  <a:pos x="T10" y="T11"/>
                </a:cxn>
              </a:cxnLst>
              <a:rect l="0" t="0" r="r" b="b"/>
              <a:pathLst>
                <a:path w="8" h="28">
                  <a:moveTo>
                    <a:pt x="5" y="23"/>
                  </a:moveTo>
                  <a:cubicBezTo>
                    <a:pt x="4" y="23"/>
                    <a:pt x="5" y="5"/>
                    <a:pt x="5" y="3"/>
                  </a:cubicBezTo>
                  <a:cubicBezTo>
                    <a:pt x="5" y="0"/>
                    <a:pt x="0" y="0"/>
                    <a:pt x="0" y="3"/>
                  </a:cubicBezTo>
                  <a:cubicBezTo>
                    <a:pt x="0" y="8"/>
                    <a:pt x="0" y="14"/>
                    <a:pt x="0" y="19"/>
                  </a:cubicBezTo>
                  <a:cubicBezTo>
                    <a:pt x="1" y="22"/>
                    <a:pt x="1" y="27"/>
                    <a:pt x="4" y="27"/>
                  </a:cubicBezTo>
                  <a:cubicBezTo>
                    <a:pt x="7" y="28"/>
                    <a:pt x="8" y="23"/>
                    <a:pt x="5" y="2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11" name="Freeform 28"/>
            <p:cNvSpPr/>
            <p:nvPr/>
          </p:nvSpPr>
          <p:spPr bwMode="auto">
            <a:xfrm>
              <a:off x="213" y="2614"/>
              <a:ext cx="28" cy="89"/>
            </a:xfrm>
            <a:custGeom>
              <a:avLst/>
              <a:gdLst>
                <a:gd name="T0" fmla="*/ 3 w 8"/>
                <a:gd name="T1" fmla="*/ 2 h 30"/>
                <a:gd name="T2" fmla="*/ 2 w 8"/>
                <a:gd name="T3" fmla="*/ 27 h 30"/>
                <a:gd name="T4" fmla="*/ 6 w 8"/>
                <a:gd name="T5" fmla="*/ 27 h 30"/>
                <a:gd name="T6" fmla="*/ 7 w 8"/>
                <a:gd name="T7" fmla="*/ 4 h 30"/>
                <a:gd name="T8" fmla="*/ 3 w 8"/>
                <a:gd name="T9" fmla="*/ 2 h 30"/>
              </a:gdLst>
              <a:ahLst/>
              <a:cxnLst>
                <a:cxn ang="0">
                  <a:pos x="T0" y="T1"/>
                </a:cxn>
                <a:cxn ang="0">
                  <a:pos x="T2" y="T3"/>
                </a:cxn>
                <a:cxn ang="0">
                  <a:pos x="T4" y="T5"/>
                </a:cxn>
                <a:cxn ang="0">
                  <a:pos x="T6" y="T7"/>
                </a:cxn>
                <a:cxn ang="0">
                  <a:pos x="T8" y="T9"/>
                </a:cxn>
              </a:cxnLst>
              <a:rect l="0" t="0" r="r" b="b"/>
              <a:pathLst>
                <a:path w="8" h="30">
                  <a:moveTo>
                    <a:pt x="3" y="2"/>
                  </a:moveTo>
                  <a:cubicBezTo>
                    <a:pt x="0" y="10"/>
                    <a:pt x="1" y="19"/>
                    <a:pt x="2" y="27"/>
                  </a:cubicBezTo>
                  <a:cubicBezTo>
                    <a:pt x="2" y="30"/>
                    <a:pt x="6" y="30"/>
                    <a:pt x="6" y="27"/>
                  </a:cubicBezTo>
                  <a:cubicBezTo>
                    <a:pt x="6" y="20"/>
                    <a:pt x="4" y="11"/>
                    <a:pt x="7" y="4"/>
                  </a:cubicBezTo>
                  <a:cubicBezTo>
                    <a:pt x="8" y="1"/>
                    <a:pt x="4" y="0"/>
                    <a:pt x="3"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12" name="Freeform 29"/>
            <p:cNvSpPr/>
            <p:nvPr/>
          </p:nvSpPr>
          <p:spPr bwMode="auto">
            <a:xfrm>
              <a:off x="217" y="2735"/>
              <a:ext cx="21" cy="107"/>
            </a:xfrm>
            <a:custGeom>
              <a:avLst/>
              <a:gdLst>
                <a:gd name="T0" fmla="*/ 6 w 6"/>
                <a:gd name="T1" fmla="*/ 3 h 36"/>
                <a:gd name="T2" fmla="*/ 2 w 6"/>
                <a:gd name="T3" fmla="*/ 3 h 36"/>
                <a:gd name="T4" fmla="*/ 1 w 6"/>
                <a:gd name="T5" fmla="*/ 33 h 36"/>
                <a:gd name="T6" fmla="*/ 5 w 6"/>
                <a:gd name="T7" fmla="*/ 33 h 36"/>
                <a:gd name="T8" fmla="*/ 6 w 6"/>
                <a:gd name="T9" fmla="*/ 3 h 36"/>
              </a:gdLst>
              <a:ahLst/>
              <a:cxnLst>
                <a:cxn ang="0">
                  <a:pos x="T0" y="T1"/>
                </a:cxn>
                <a:cxn ang="0">
                  <a:pos x="T2" y="T3"/>
                </a:cxn>
                <a:cxn ang="0">
                  <a:pos x="T4" y="T5"/>
                </a:cxn>
                <a:cxn ang="0">
                  <a:pos x="T6" y="T7"/>
                </a:cxn>
                <a:cxn ang="0">
                  <a:pos x="T8" y="T9"/>
                </a:cxn>
              </a:cxnLst>
              <a:rect l="0" t="0" r="r" b="b"/>
              <a:pathLst>
                <a:path w="6" h="36">
                  <a:moveTo>
                    <a:pt x="6" y="3"/>
                  </a:moveTo>
                  <a:cubicBezTo>
                    <a:pt x="6" y="0"/>
                    <a:pt x="2" y="0"/>
                    <a:pt x="2" y="3"/>
                  </a:cubicBezTo>
                  <a:cubicBezTo>
                    <a:pt x="1" y="13"/>
                    <a:pt x="0" y="23"/>
                    <a:pt x="1" y="33"/>
                  </a:cubicBezTo>
                  <a:cubicBezTo>
                    <a:pt x="1" y="36"/>
                    <a:pt x="5" y="36"/>
                    <a:pt x="5" y="33"/>
                  </a:cubicBezTo>
                  <a:cubicBezTo>
                    <a:pt x="4" y="23"/>
                    <a:pt x="6" y="13"/>
                    <a:pt x="6"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13" name="Freeform 30"/>
            <p:cNvSpPr/>
            <p:nvPr/>
          </p:nvSpPr>
          <p:spPr bwMode="auto">
            <a:xfrm>
              <a:off x="210" y="2860"/>
              <a:ext cx="28" cy="104"/>
            </a:xfrm>
            <a:custGeom>
              <a:avLst/>
              <a:gdLst>
                <a:gd name="T0" fmla="*/ 8 w 8"/>
                <a:gd name="T1" fmla="*/ 3 h 35"/>
                <a:gd name="T2" fmla="*/ 4 w 8"/>
                <a:gd name="T3" fmla="*/ 3 h 35"/>
                <a:gd name="T4" fmla="*/ 3 w 8"/>
                <a:gd name="T5" fmla="*/ 32 h 35"/>
                <a:gd name="T6" fmla="*/ 7 w 8"/>
                <a:gd name="T7" fmla="*/ 31 h 35"/>
                <a:gd name="T8" fmla="*/ 8 w 8"/>
                <a:gd name="T9" fmla="*/ 3 h 35"/>
              </a:gdLst>
              <a:ahLst/>
              <a:cxnLst>
                <a:cxn ang="0">
                  <a:pos x="T0" y="T1"/>
                </a:cxn>
                <a:cxn ang="0">
                  <a:pos x="T2" y="T3"/>
                </a:cxn>
                <a:cxn ang="0">
                  <a:pos x="T4" y="T5"/>
                </a:cxn>
                <a:cxn ang="0">
                  <a:pos x="T6" y="T7"/>
                </a:cxn>
                <a:cxn ang="0">
                  <a:pos x="T8" y="T9"/>
                </a:cxn>
              </a:cxnLst>
              <a:rect l="0" t="0" r="r" b="b"/>
              <a:pathLst>
                <a:path w="8" h="35">
                  <a:moveTo>
                    <a:pt x="8" y="3"/>
                  </a:moveTo>
                  <a:cubicBezTo>
                    <a:pt x="8" y="0"/>
                    <a:pt x="4" y="0"/>
                    <a:pt x="4" y="3"/>
                  </a:cubicBezTo>
                  <a:cubicBezTo>
                    <a:pt x="3" y="13"/>
                    <a:pt x="0" y="23"/>
                    <a:pt x="3" y="32"/>
                  </a:cubicBezTo>
                  <a:cubicBezTo>
                    <a:pt x="3" y="35"/>
                    <a:pt x="8" y="34"/>
                    <a:pt x="7" y="31"/>
                  </a:cubicBezTo>
                  <a:cubicBezTo>
                    <a:pt x="5" y="22"/>
                    <a:pt x="8" y="12"/>
                    <a:pt x="8"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14" name="Freeform 31"/>
            <p:cNvSpPr/>
            <p:nvPr/>
          </p:nvSpPr>
          <p:spPr bwMode="auto">
            <a:xfrm>
              <a:off x="206" y="3014"/>
              <a:ext cx="25" cy="98"/>
            </a:xfrm>
            <a:custGeom>
              <a:avLst/>
              <a:gdLst>
                <a:gd name="T0" fmla="*/ 6 w 7"/>
                <a:gd name="T1" fmla="*/ 24 h 33"/>
                <a:gd name="T2" fmla="*/ 5 w 7"/>
                <a:gd name="T3" fmla="*/ 3 h 33"/>
                <a:gd name="T4" fmla="*/ 0 w 7"/>
                <a:gd name="T5" fmla="*/ 3 h 33"/>
                <a:gd name="T6" fmla="*/ 1 w 7"/>
                <a:gd name="T7" fmla="*/ 30 h 33"/>
                <a:gd name="T8" fmla="*/ 6 w 7"/>
                <a:gd name="T9" fmla="*/ 32 h 33"/>
                <a:gd name="T10" fmla="*/ 7 w 7"/>
                <a:gd name="T11" fmla="*/ 26 h 33"/>
                <a:gd name="T12" fmla="*/ 6 w 7"/>
                <a:gd name="T13" fmla="*/ 24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6" y="24"/>
                  </a:moveTo>
                  <a:cubicBezTo>
                    <a:pt x="6" y="17"/>
                    <a:pt x="6" y="10"/>
                    <a:pt x="5" y="3"/>
                  </a:cubicBezTo>
                  <a:cubicBezTo>
                    <a:pt x="5" y="0"/>
                    <a:pt x="0" y="0"/>
                    <a:pt x="0" y="3"/>
                  </a:cubicBezTo>
                  <a:cubicBezTo>
                    <a:pt x="1" y="12"/>
                    <a:pt x="1" y="21"/>
                    <a:pt x="1" y="30"/>
                  </a:cubicBezTo>
                  <a:cubicBezTo>
                    <a:pt x="1" y="33"/>
                    <a:pt x="4" y="33"/>
                    <a:pt x="6" y="32"/>
                  </a:cubicBezTo>
                  <a:cubicBezTo>
                    <a:pt x="7" y="30"/>
                    <a:pt x="7" y="28"/>
                    <a:pt x="7" y="26"/>
                  </a:cubicBezTo>
                  <a:cubicBezTo>
                    <a:pt x="7" y="25"/>
                    <a:pt x="7" y="25"/>
                    <a:pt x="6" y="2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15" name="Freeform 32"/>
            <p:cNvSpPr/>
            <p:nvPr/>
          </p:nvSpPr>
          <p:spPr bwMode="auto">
            <a:xfrm>
              <a:off x="210" y="3166"/>
              <a:ext cx="24" cy="92"/>
            </a:xfrm>
            <a:custGeom>
              <a:avLst/>
              <a:gdLst>
                <a:gd name="T0" fmla="*/ 3 w 7"/>
                <a:gd name="T1" fmla="*/ 3 h 31"/>
                <a:gd name="T2" fmla="*/ 2 w 7"/>
                <a:gd name="T3" fmla="*/ 17 h 31"/>
                <a:gd name="T4" fmla="*/ 1 w 7"/>
                <a:gd name="T5" fmla="*/ 24 h 31"/>
                <a:gd name="T6" fmla="*/ 1 w 7"/>
                <a:gd name="T7" fmla="*/ 27 h 31"/>
                <a:gd name="T8" fmla="*/ 0 w 7"/>
                <a:gd name="T9" fmla="*/ 28 h 31"/>
                <a:gd name="T10" fmla="*/ 1 w 7"/>
                <a:gd name="T11" fmla="*/ 29 h 31"/>
                <a:gd name="T12" fmla="*/ 4 w 7"/>
                <a:gd name="T13" fmla="*/ 30 h 31"/>
                <a:gd name="T14" fmla="*/ 6 w 7"/>
                <a:gd name="T15" fmla="*/ 20 h 31"/>
                <a:gd name="T16" fmla="*/ 7 w 7"/>
                <a:gd name="T17" fmla="*/ 3 h 31"/>
                <a:gd name="T18" fmla="*/ 3 w 7"/>
                <a:gd name="T19"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1">
                  <a:moveTo>
                    <a:pt x="3" y="3"/>
                  </a:moveTo>
                  <a:cubicBezTo>
                    <a:pt x="2" y="7"/>
                    <a:pt x="2" y="12"/>
                    <a:pt x="2" y="17"/>
                  </a:cubicBezTo>
                  <a:cubicBezTo>
                    <a:pt x="1" y="19"/>
                    <a:pt x="1" y="22"/>
                    <a:pt x="1" y="24"/>
                  </a:cubicBezTo>
                  <a:cubicBezTo>
                    <a:pt x="1" y="25"/>
                    <a:pt x="0" y="27"/>
                    <a:pt x="1" y="27"/>
                  </a:cubicBezTo>
                  <a:cubicBezTo>
                    <a:pt x="0" y="27"/>
                    <a:pt x="0" y="28"/>
                    <a:pt x="0" y="28"/>
                  </a:cubicBezTo>
                  <a:cubicBezTo>
                    <a:pt x="0" y="28"/>
                    <a:pt x="0" y="29"/>
                    <a:pt x="1" y="29"/>
                  </a:cubicBezTo>
                  <a:cubicBezTo>
                    <a:pt x="1" y="30"/>
                    <a:pt x="3" y="31"/>
                    <a:pt x="4" y="30"/>
                  </a:cubicBezTo>
                  <a:cubicBezTo>
                    <a:pt x="6" y="28"/>
                    <a:pt x="6" y="23"/>
                    <a:pt x="6" y="20"/>
                  </a:cubicBezTo>
                  <a:cubicBezTo>
                    <a:pt x="6" y="14"/>
                    <a:pt x="7" y="9"/>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16" name="Freeform 33"/>
            <p:cNvSpPr/>
            <p:nvPr/>
          </p:nvSpPr>
          <p:spPr bwMode="auto">
            <a:xfrm>
              <a:off x="213" y="3290"/>
              <a:ext cx="28" cy="101"/>
            </a:xfrm>
            <a:custGeom>
              <a:avLst/>
              <a:gdLst>
                <a:gd name="T0" fmla="*/ 7 w 8"/>
                <a:gd name="T1" fmla="*/ 25 h 34"/>
                <a:gd name="T2" fmla="*/ 5 w 8"/>
                <a:gd name="T3" fmla="*/ 3 h 34"/>
                <a:gd name="T4" fmla="*/ 0 w 8"/>
                <a:gd name="T5" fmla="*/ 3 h 34"/>
                <a:gd name="T6" fmla="*/ 2 w 8"/>
                <a:gd name="T7" fmla="*/ 17 h 34"/>
                <a:gd name="T8" fmla="*/ 3 w 8"/>
                <a:gd name="T9" fmla="*/ 25 h 34"/>
                <a:gd name="T10" fmla="*/ 3 w 8"/>
                <a:gd name="T11" fmla="*/ 29 h 34"/>
                <a:gd name="T12" fmla="*/ 3 w 8"/>
                <a:gd name="T13" fmla="*/ 29 h 34"/>
                <a:gd name="T14" fmla="*/ 3 w 8"/>
                <a:gd name="T15" fmla="*/ 31 h 34"/>
                <a:gd name="T16" fmla="*/ 7 w 8"/>
                <a:gd name="T17" fmla="*/ 32 h 34"/>
                <a:gd name="T18" fmla="*/ 7 w 8"/>
                <a:gd name="T19"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7" y="25"/>
                  </a:moveTo>
                  <a:cubicBezTo>
                    <a:pt x="7" y="18"/>
                    <a:pt x="5" y="10"/>
                    <a:pt x="5" y="3"/>
                  </a:cubicBezTo>
                  <a:cubicBezTo>
                    <a:pt x="5" y="0"/>
                    <a:pt x="0" y="0"/>
                    <a:pt x="0" y="3"/>
                  </a:cubicBezTo>
                  <a:cubicBezTo>
                    <a:pt x="1" y="8"/>
                    <a:pt x="1" y="12"/>
                    <a:pt x="2" y="17"/>
                  </a:cubicBezTo>
                  <a:cubicBezTo>
                    <a:pt x="2" y="20"/>
                    <a:pt x="3" y="23"/>
                    <a:pt x="3" y="25"/>
                  </a:cubicBezTo>
                  <a:cubicBezTo>
                    <a:pt x="3" y="27"/>
                    <a:pt x="3" y="28"/>
                    <a:pt x="3" y="29"/>
                  </a:cubicBezTo>
                  <a:cubicBezTo>
                    <a:pt x="3" y="29"/>
                    <a:pt x="3" y="29"/>
                    <a:pt x="3" y="29"/>
                  </a:cubicBezTo>
                  <a:cubicBezTo>
                    <a:pt x="3" y="30"/>
                    <a:pt x="2" y="31"/>
                    <a:pt x="3" y="31"/>
                  </a:cubicBezTo>
                  <a:cubicBezTo>
                    <a:pt x="4" y="33"/>
                    <a:pt x="6" y="34"/>
                    <a:pt x="7" y="32"/>
                  </a:cubicBezTo>
                  <a:cubicBezTo>
                    <a:pt x="8" y="30"/>
                    <a:pt x="8" y="28"/>
                    <a:pt x="7" y="2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17" name="Freeform 34"/>
            <p:cNvSpPr/>
            <p:nvPr/>
          </p:nvSpPr>
          <p:spPr bwMode="auto">
            <a:xfrm>
              <a:off x="217" y="3427"/>
              <a:ext cx="28" cy="110"/>
            </a:xfrm>
            <a:custGeom>
              <a:avLst/>
              <a:gdLst>
                <a:gd name="T0" fmla="*/ 6 w 8"/>
                <a:gd name="T1" fmla="*/ 30 h 37"/>
                <a:gd name="T2" fmla="*/ 6 w 8"/>
                <a:gd name="T3" fmla="*/ 29 h 37"/>
                <a:gd name="T4" fmla="*/ 6 w 8"/>
                <a:gd name="T5" fmla="*/ 20 h 37"/>
                <a:gd name="T6" fmla="*/ 7 w 8"/>
                <a:gd name="T7" fmla="*/ 4 h 37"/>
                <a:gd name="T8" fmla="*/ 3 w 8"/>
                <a:gd name="T9" fmla="*/ 3 h 37"/>
                <a:gd name="T10" fmla="*/ 1 w 8"/>
                <a:gd name="T11" fmla="*/ 20 h 37"/>
                <a:gd name="T12" fmla="*/ 3 w 8"/>
                <a:gd name="T13" fmla="*/ 35 h 37"/>
                <a:gd name="T14" fmla="*/ 7 w 8"/>
                <a:gd name="T15" fmla="*/ 33 h 37"/>
                <a:gd name="T16" fmla="*/ 6 w 8"/>
                <a:gd name="T17"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7">
                  <a:moveTo>
                    <a:pt x="6" y="30"/>
                  </a:moveTo>
                  <a:cubicBezTo>
                    <a:pt x="6" y="30"/>
                    <a:pt x="6" y="29"/>
                    <a:pt x="6" y="29"/>
                  </a:cubicBezTo>
                  <a:cubicBezTo>
                    <a:pt x="5" y="26"/>
                    <a:pt x="6" y="22"/>
                    <a:pt x="6" y="20"/>
                  </a:cubicBezTo>
                  <a:cubicBezTo>
                    <a:pt x="6" y="15"/>
                    <a:pt x="6" y="9"/>
                    <a:pt x="7" y="4"/>
                  </a:cubicBezTo>
                  <a:cubicBezTo>
                    <a:pt x="8" y="1"/>
                    <a:pt x="3" y="0"/>
                    <a:pt x="3" y="3"/>
                  </a:cubicBezTo>
                  <a:cubicBezTo>
                    <a:pt x="2" y="8"/>
                    <a:pt x="1" y="14"/>
                    <a:pt x="1" y="20"/>
                  </a:cubicBezTo>
                  <a:cubicBezTo>
                    <a:pt x="1" y="24"/>
                    <a:pt x="0" y="32"/>
                    <a:pt x="3" y="35"/>
                  </a:cubicBezTo>
                  <a:cubicBezTo>
                    <a:pt x="5" y="37"/>
                    <a:pt x="8" y="35"/>
                    <a:pt x="7" y="33"/>
                  </a:cubicBezTo>
                  <a:cubicBezTo>
                    <a:pt x="7" y="32"/>
                    <a:pt x="6" y="31"/>
                    <a:pt x="6" y="3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18" name="Freeform 35"/>
            <p:cNvSpPr/>
            <p:nvPr/>
          </p:nvSpPr>
          <p:spPr bwMode="auto">
            <a:xfrm>
              <a:off x="217" y="3590"/>
              <a:ext cx="24" cy="92"/>
            </a:xfrm>
            <a:custGeom>
              <a:avLst/>
              <a:gdLst>
                <a:gd name="T0" fmla="*/ 6 w 7"/>
                <a:gd name="T1" fmla="*/ 27 h 31"/>
                <a:gd name="T2" fmla="*/ 5 w 7"/>
                <a:gd name="T3" fmla="*/ 3 h 31"/>
                <a:gd name="T4" fmla="*/ 1 w 7"/>
                <a:gd name="T5" fmla="*/ 3 h 31"/>
                <a:gd name="T6" fmla="*/ 2 w 7"/>
                <a:gd name="T7" fmla="*/ 28 h 31"/>
                <a:gd name="T8" fmla="*/ 6 w 7"/>
                <a:gd name="T9" fmla="*/ 27 h 31"/>
              </a:gdLst>
              <a:ahLst/>
              <a:cxnLst>
                <a:cxn ang="0">
                  <a:pos x="T0" y="T1"/>
                </a:cxn>
                <a:cxn ang="0">
                  <a:pos x="T2" y="T3"/>
                </a:cxn>
                <a:cxn ang="0">
                  <a:pos x="T4" y="T5"/>
                </a:cxn>
                <a:cxn ang="0">
                  <a:pos x="T6" y="T7"/>
                </a:cxn>
                <a:cxn ang="0">
                  <a:pos x="T8" y="T9"/>
                </a:cxn>
              </a:cxnLst>
              <a:rect l="0" t="0" r="r" b="b"/>
              <a:pathLst>
                <a:path w="7" h="31">
                  <a:moveTo>
                    <a:pt x="6" y="27"/>
                  </a:moveTo>
                  <a:cubicBezTo>
                    <a:pt x="4" y="19"/>
                    <a:pt x="5" y="11"/>
                    <a:pt x="5" y="3"/>
                  </a:cubicBezTo>
                  <a:cubicBezTo>
                    <a:pt x="5" y="0"/>
                    <a:pt x="1" y="0"/>
                    <a:pt x="1" y="3"/>
                  </a:cubicBezTo>
                  <a:cubicBezTo>
                    <a:pt x="1" y="11"/>
                    <a:pt x="0" y="20"/>
                    <a:pt x="2" y="28"/>
                  </a:cubicBezTo>
                  <a:cubicBezTo>
                    <a:pt x="2" y="31"/>
                    <a:pt x="7" y="30"/>
                    <a:pt x="6" y="2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19" name="Freeform 36"/>
            <p:cNvSpPr/>
            <p:nvPr/>
          </p:nvSpPr>
          <p:spPr bwMode="auto">
            <a:xfrm>
              <a:off x="217" y="3721"/>
              <a:ext cx="24" cy="95"/>
            </a:xfrm>
            <a:custGeom>
              <a:avLst/>
              <a:gdLst>
                <a:gd name="T0" fmla="*/ 2 w 7"/>
                <a:gd name="T1" fmla="*/ 3 h 32"/>
                <a:gd name="T2" fmla="*/ 1 w 7"/>
                <a:gd name="T3" fmla="*/ 29 h 32"/>
                <a:gd name="T4" fmla="*/ 5 w 7"/>
                <a:gd name="T5" fmla="*/ 29 h 32"/>
                <a:gd name="T6" fmla="*/ 6 w 7"/>
                <a:gd name="T7" fmla="*/ 3 h 32"/>
                <a:gd name="T8" fmla="*/ 2 w 7"/>
                <a:gd name="T9" fmla="*/ 3 h 32"/>
              </a:gdLst>
              <a:ahLst/>
              <a:cxnLst>
                <a:cxn ang="0">
                  <a:pos x="T0" y="T1"/>
                </a:cxn>
                <a:cxn ang="0">
                  <a:pos x="T2" y="T3"/>
                </a:cxn>
                <a:cxn ang="0">
                  <a:pos x="T4" y="T5"/>
                </a:cxn>
                <a:cxn ang="0">
                  <a:pos x="T6" y="T7"/>
                </a:cxn>
                <a:cxn ang="0">
                  <a:pos x="T8" y="T9"/>
                </a:cxn>
              </a:cxnLst>
              <a:rect l="0" t="0" r="r" b="b"/>
              <a:pathLst>
                <a:path w="7" h="32">
                  <a:moveTo>
                    <a:pt x="2" y="3"/>
                  </a:moveTo>
                  <a:cubicBezTo>
                    <a:pt x="0" y="12"/>
                    <a:pt x="1" y="20"/>
                    <a:pt x="1" y="29"/>
                  </a:cubicBezTo>
                  <a:cubicBezTo>
                    <a:pt x="1" y="32"/>
                    <a:pt x="5" y="32"/>
                    <a:pt x="5" y="29"/>
                  </a:cubicBezTo>
                  <a:cubicBezTo>
                    <a:pt x="5" y="20"/>
                    <a:pt x="5" y="12"/>
                    <a:pt x="6" y="3"/>
                  </a:cubicBezTo>
                  <a:cubicBezTo>
                    <a:pt x="7"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20" name="Freeform 37"/>
            <p:cNvSpPr/>
            <p:nvPr/>
          </p:nvSpPr>
          <p:spPr bwMode="auto">
            <a:xfrm>
              <a:off x="210" y="3842"/>
              <a:ext cx="28" cy="95"/>
            </a:xfrm>
            <a:custGeom>
              <a:avLst/>
              <a:gdLst>
                <a:gd name="T0" fmla="*/ 7 w 8"/>
                <a:gd name="T1" fmla="*/ 28 h 32"/>
                <a:gd name="T2" fmla="*/ 6 w 8"/>
                <a:gd name="T3" fmla="*/ 3 h 32"/>
                <a:gd name="T4" fmla="*/ 1 w 8"/>
                <a:gd name="T5" fmla="*/ 3 h 32"/>
                <a:gd name="T6" fmla="*/ 3 w 8"/>
                <a:gd name="T7" fmla="*/ 29 h 32"/>
                <a:gd name="T8" fmla="*/ 7 w 8"/>
                <a:gd name="T9" fmla="*/ 28 h 32"/>
              </a:gdLst>
              <a:ahLst/>
              <a:cxnLst>
                <a:cxn ang="0">
                  <a:pos x="T0" y="T1"/>
                </a:cxn>
                <a:cxn ang="0">
                  <a:pos x="T2" y="T3"/>
                </a:cxn>
                <a:cxn ang="0">
                  <a:pos x="T4" y="T5"/>
                </a:cxn>
                <a:cxn ang="0">
                  <a:pos x="T6" y="T7"/>
                </a:cxn>
                <a:cxn ang="0">
                  <a:pos x="T8" y="T9"/>
                </a:cxn>
              </a:cxnLst>
              <a:rect l="0" t="0" r="r" b="b"/>
              <a:pathLst>
                <a:path w="8" h="32">
                  <a:moveTo>
                    <a:pt x="7" y="28"/>
                  </a:moveTo>
                  <a:cubicBezTo>
                    <a:pt x="5" y="21"/>
                    <a:pt x="6" y="11"/>
                    <a:pt x="6" y="3"/>
                  </a:cubicBezTo>
                  <a:cubicBezTo>
                    <a:pt x="6" y="0"/>
                    <a:pt x="1" y="0"/>
                    <a:pt x="1" y="3"/>
                  </a:cubicBezTo>
                  <a:cubicBezTo>
                    <a:pt x="1" y="12"/>
                    <a:pt x="0" y="21"/>
                    <a:pt x="3" y="29"/>
                  </a:cubicBezTo>
                  <a:cubicBezTo>
                    <a:pt x="3" y="32"/>
                    <a:pt x="8" y="31"/>
                    <a:pt x="7"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21" name="Freeform 38"/>
            <p:cNvSpPr/>
            <p:nvPr/>
          </p:nvSpPr>
          <p:spPr bwMode="auto">
            <a:xfrm>
              <a:off x="217" y="3967"/>
              <a:ext cx="24" cy="56"/>
            </a:xfrm>
            <a:custGeom>
              <a:avLst/>
              <a:gdLst>
                <a:gd name="T0" fmla="*/ 6 w 7"/>
                <a:gd name="T1" fmla="*/ 15 h 19"/>
                <a:gd name="T2" fmla="*/ 5 w 7"/>
                <a:gd name="T3" fmla="*/ 3 h 19"/>
                <a:gd name="T4" fmla="*/ 1 w 7"/>
                <a:gd name="T5" fmla="*/ 3 h 19"/>
                <a:gd name="T6" fmla="*/ 2 w 7"/>
                <a:gd name="T7" fmla="*/ 16 h 19"/>
                <a:gd name="T8" fmla="*/ 6 w 7"/>
                <a:gd name="T9" fmla="*/ 15 h 19"/>
              </a:gdLst>
              <a:ahLst/>
              <a:cxnLst>
                <a:cxn ang="0">
                  <a:pos x="T0" y="T1"/>
                </a:cxn>
                <a:cxn ang="0">
                  <a:pos x="T2" y="T3"/>
                </a:cxn>
                <a:cxn ang="0">
                  <a:pos x="T4" y="T5"/>
                </a:cxn>
                <a:cxn ang="0">
                  <a:pos x="T6" y="T7"/>
                </a:cxn>
                <a:cxn ang="0">
                  <a:pos x="T8" y="T9"/>
                </a:cxn>
              </a:cxnLst>
              <a:rect l="0" t="0" r="r" b="b"/>
              <a:pathLst>
                <a:path w="7" h="19">
                  <a:moveTo>
                    <a:pt x="6" y="15"/>
                  </a:moveTo>
                  <a:cubicBezTo>
                    <a:pt x="5" y="11"/>
                    <a:pt x="5" y="7"/>
                    <a:pt x="5" y="3"/>
                  </a:cubicBezTo>
                  <a:cubicBezTo>
                    <a:pt x="5" y="0"/>
                    <a:pt x="1" y="0"/>
                    <a:pt x="1" y="3"/>
                  </a:cubicBezTo>
                  <a:cubicBezTo>
                    <a:pt x="1" y="7"/>
                    <a:pt x="0" y="12"/>
                    <a:pt x="2" y="16"/>
                  </a:cubicBezTo>
                  <a:cubicBezTo>
                    <a:pt x="2" y="19"/>
                    <a:pt x="7" y="17"/>
                    <a:pt x="6" y="1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22" name="Freeform 39"/>
            <p:cNvSpPr/>
            <p:nvPr/>
          </p:nvSpPr>
          <p:spPr bwMode="auto">
            <a:xfrm>
              <a:off x="213" y="4050"/>
              <a:ext cx="28" cy="62"/>
            </a:xfrm>
            <a:custGeom>
              <a:avLst/>
              <a:gdLst>
                <a:gd name="T0" fmla="*/ 7 w 8"/>
                <a:gd name="T1" fmla="*/ 17 h 21"/>
                <a:gd name="T2" fmla="*/ 6 w 8"/>
                <a:gd name="T3" fmla="*/ 4 h 21"/>
                <a:gd name="T4" fmla="*/ 2 w 8"/>
                <a:gd name="T5" fmla="*/ 2 h 21"/>
                <a:gd name="T6" fmla="*/ 3 w 8"/>
                <a:gd name="T7" fmla="*/ 18 h 21"/>
                <a:gd name="T8" fmla="*/ 7 w 8"/>
                <a:gd name="T9" fmla="*/ 17 h 21"/>
              </a:gdLst>
              <a:ahLst/>
              <a:cxnLst>
                <a:cxn ang="0">
                  <a:pos x="T0" y="T1"/>
                </a:cxn>
                <a:cxn ang="0">
                  <a:pos x="T2" y="T3"/>
                </a:cxn>
                <a:cxn ang="0">
                  <a:pos x="T4" y="T5"/>
                </a:cxn>
                <a:cxn ang="0">
                  <a:pos x="T6" y="T7"/>
                </a:cxn>
                <a:cxn ang="0">
                  <a:pos x="T8" y="T9"/>
                </a:cxn>
              </a:cxnLst>
              <a:rect l="0" t="0" r="r" b="b"/>
              <a:pathLst>
                <a:path w="8" h="21">
                  <a:moveTo>
                    <a:pt x="7" y="17"/>
                  </a:moveTo>
                  <a:cubicBezTo>
                    <a:pt x="6" y="13"/>
                    <a:pt x="5" y="8"/>
                    <a:pt x="6" y="4"/>
                  </a:cubicBezTo>
                  <a:cubicBezTo>
                    <a:pt x="7" y="1"/>
                    <a:pt x="2" y="0"/>
                    <a:pt x="2" y="2"/>
                  </a:cubicBezTo>
                  <a:cubicBezTo>
                    <a:pt x="0" y="7"/>
                    <a:pt x="1" y="13"/>
                    <a:pt x="3" y="18"/>
                  </a:cubicBezTo>
                  <a:cubicBezTo>
                    <a:pt x="3" y="21"/>
                    <a:pt x="8" y="20"/>
                    <a:pt x="7" y="1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23" name="Freeform 40"/>
            <p:cNvSpPr/>
            <p:nvPr/>
          </p:nvSpPr>
          <p:spPr bwMode="auto">
            <a:xfrm>
              <a:off x="259" y="4100"/>
              <a:ext cx="92" cy="30"/>
            </a:xfrm>
            <a:custGeom>
              <a:avLst/>
              <a:gdLst>
                <a:gd name="T0" fmla="*/ 23 w 26"/>
                <a:gd name="T1" fmla="*/ 5 h 10"/>
                <a:gd name="T2" fmla="*/ 14 w 26"/>
                <a:gd name="T3" fmla="*/ 4 h 10"/>
                <a:gd name="T4" fmla="*/ 5 w 26"/>
                <a:gd name="T5" fmla="*/ 3 h 10"/>
                <a:gd name="T6" fmla="*/ 1 w 26"/>
                <a:gd name="T7" fmla="*/ 5 h 10"/>
                <a:gd name="T8" fmla="*/ 8 w 26"/>
                <a:gd name="T9" fmla="*/ 8 h 10"/>
                <a:gd name="T10" fmla="*/ 22 w 26"/>
                <a:gd name="T11" fmla="*/ 9 h 10"/>
                <a:gd name="T12" fmla="*/ 23 w 26"/>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26" h="10">
                  <a:moveTo>
                    <a:pt x="23" y="5"/>
                  </a:moveTo>
                  <a:cubicBezTo>
                    <a:pt x="20" y="4"/>
                    <a:pt x="17" y="4"/>
                    <a:pt x="14" y="4"/>
                  </a:cubicBezTo>
                  <a:cubicBezTo>
                    <a:pt x="12" y="4"/>
                    <a:pt x="6" y="5"/>
                    <a:pt x="5" y="3"/>
                  </a:cubicBezTo>
                  <a:cubicBezTo>
                    <a:pt x="4" y="0"/>
                    <a:pt x="0" y="2"/>
                    <a:pt x="1" y="5"/>
                  </a:cubicBezTo>
                  <a:cubicBezTo>
                    <a:pt x="3" y="8"/>
                    <a:pt x="6" y="8"/>
                    <a:pt x="8" y="8"/>
                  </a:cubicBezTo>
                  <a:cubicBezTo>
                    <a:pt x="13" y="9"/>
                    <a:pt x="17" y="9"/>
                    <a:pt x="22" y="9"/>
                  </a:cubicBezTo>
                  <a:cubicBezTo>
                    <a:pt x="25" y="10"/>
                    <a:pt x="26" y="5"/>
                    <a:pt x="2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24" name="Freeform 41"/>
            <p:cNvSpPr/>
            <p:nvPr/>
          </p:nvSpPr>
          <p:spPr bwMode="auto">
            <a:xfrm>
              <a:off x="397" y="4112"/>
              <a:ext cx="84" cy="21"/>
            </a:xfrm>
            <a:custGeom>
              <a:avLst/>
              <a:gdLst>
                <a:gd name="T0" fmla="*/ 21 w 24"/>
                <a:gd name="T1" fmla="*/ 0 h 7"/>
                <a:gd name="T2" fmla="*/ 3 w 24"/>
                <a:gd name="T3" fmla="*/ 2 h 7"/>
                <a:gd name="T4" fmla="*/ 4 w 24"/>
                <a:gd name="T5" fmla="*/ 6 h 7"/>
                <a:gd name="T6" fmla="*/ 21 w 24"/>
                <a:gd name="T7" fmla="*/ 4 h 7"/>
                <a:gd name="T8" fmla="*/ 21 w 24"/>
                <a:gd name="T9" fmla="*/ 0 h 7"/>
              </a:gdLst>
              <a:ahLst/>
              <a:cxnLst>
                <a:cxn ang="0">
                  <a:pos x="T0" y="T1"/>
                </a:cxn>
                <a:cxn ang="0">
                  <a:pos x="T2" y="T3"/>
                </a:cxn>
                <a:cxn ang="0">
                  <a:pos x="T4" y="T5"/>
                </a:cxn>
                <a:cxn ang="0">
                  <a:pos x="T6" y="T7"/>
                </a:cxn>
                <a:cxn ang="0">
                  <a:pos x="T8" y="T9"/>
                </a:cxn>
              </a:cxnLst>
              <a:rect l="0" t="0" r="r" b="b"/>
              <a:pathLst>
                <a:path w="24" h="7">
                  <a:moveTo>
                    <a:pt x="21" y="0"/>
                  </a:moveTo>
                  <a:cubicBezTo>
                    <a:pt x="15" y="0"/>
                    <a:pt x="9" y="0"/>
                    <a:pt x="3" y="2"/>
                  </a:cubicBezTo>
                  <a:cubicBezTo>
                    <a:pt x="0" y="3"/>
                    <a:pt x="1" y="7"/>
                    <a:pt x="4" y="6"/>
                  </a:cubicBezTo>
                  <a:cubicBezTo>
                    <a:pt x="10" y="4"/>
                    <a:pt x="16" y="4"/>
                    <a:pt x="21" y="4"/>
                  </a:cubicBezTo>
                  <a:cubicBezTo>
                    <a:pt x="24" y="4"/>
                    <a:pt x="24" y="0"/>
                    <a:pt x="21"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25" name="Freeform 42"/>
            <p:cNvSpPr/>
            <p:nvPr/>
          </p:nvSpPr>
          <p:spPr bwMode="auto">
            <a:xfrm>
              <a:off x="520" y="4100"/>
              <a:ext cx="99" cy="24"/>
            </a:xfrm>
            <a:custGeom>
              <a:avLst/>
              <a:gdLst>
                <a:gd name="T0" fmla="*/ 24 w 28"/>
                <a:gd name="T1" fmla="*/ 1 h 8"/>
                <a:gd name="T2" fmla="*/ 4 w 28"/>
                <a:gd name="T3" fmla="*/ 2 h 8"/>
                <a:gd name="T4" fmla="*/ 3 w 28"/>
                <a:gd name="T5" fmla="*/ 6 h 8"/>
                <a:gd name="T6" fmla="*/ 25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3"/>
                    <a:pt x="10" y="3"/>
                    <a:pt x="4" y="2"/>
                  </a:cubicBezTo>
                  <a:cubicBezTo>
                    <a:pt x="1" y="1"/>
                    <a:pt x="0" y="6"/>
                    <a:pt x="3" y="6"/>
                  </a:cubicBezTo>
                  <a:cubicBezTo>
                    <a:pt x="10" y="7"/>
                    <a:pt x="18" y="8"/>
                    <a:pt x="25" y="5"/>
                  </a:cubicBezTo>
                  <a:cubicBezTo>
                    <a:pt x="28" y="4"/>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26" name="Freeform 43"/>
            <p:cNvSpPr/>
            <p:nvPr/>
          </p:nvSpPr>
          <p:spPr bwMode="auto">
            <a:xfrm>
              <a:off x="654" y="4106"/>
              <a:ext cx="81" cy="24"/>
            </a:xfrm>
            <a:custGeom>
              <a:avLst/>
              <a:gdLst>
                <a:gd name="T0" fmla="*/ 20 w 23"/>
                <a:gd name="T1" fmla="*/ 0 h 8"/>
                <a:gd name="T2" fmla="*/ 3 w 23"/>
                <a:gd name="T3" fmla="*/ 3 h 8"/>
                <a:gd name="T4" fmla="*/ 5 w 23"/>
                <a:gd name="T5" fmla="*/ 7 h 8"/>
                <a:gd name="T6" fmla="*/ 20 w 23"/>
                <a:gd name="T7" fmla="*/ 4 h 8"/>
                <a:gd name="T8" fmla="*/ 20 w 23"/>
                <a:gd name="T9" fmla="*/ 0 h 8"/>
              </a:gdLst>
              <a:ahLst/>
              <a:cxnLst>
                <a:cxn ang="0">
                  <a:pos x="T0" y="T1"/>
                </a:cxn>
                <a:cxn ang="0">
                  <a:pos x="T2" y="T3"/>
                </a:cxn>
                <a:cxn ang="0">
                  <a:pos x="T4" y="T5"/>
                </a:cxn>
                <a:cxn ang="0">
                  <a:pos x="T6" y="T7"/>
                </a:cxn>
                <a:cxn ang="0">
                  <a:pos x="T8" y="T9"/>
                </a:cxn>
              </a:cxnLst>
              <a:rect l="0" t="0" r="r" b="b"/>
              <a:pathLst>
                <a:path w="23" h="8">
                  <a:moveTo>
                    <a:pt x="20" y="0"/>
                  </a:moveTo>
                  <a:cubicBezTo>
                    <a:pt x="14" y="0"/>
                    <a:pt x="8" y="1"/>
                    <a:pt x="3" y="3"/>
                  </a:cubicBezTo>
                  <a:cubicBezTo>
                    <a:pt x="0" y="4"/>
                    <a:pt x="3" y="8"/>
                    <a:pt x="5" y="7"/>
                  </a:cubicBezTo>
                  <a:cubicBezTo>
                    <a:pt x="10" y="5"/>
                    <a:pt x="15"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27" name="Freeform 44"/>
            <p:cNvSpPr/>
            <p:nvPr/>
          </p:nvSpPr>
          <p:spPr bwMode="auto">
            <a:xfrm>
              <a:off x="774" y="4106"/>
              <a:ext cx="88" cy="27"/>
            </a:xfrm>
            <a:custGeom>
              <a:avLst/>
              <a:gdLst>
                <a:gd name="T0" fmla="*/ 21 w 25"/>
                <a:gd name="T1" fmla="*/ 2 h 9"/>
                <a:gd name="T2" fmla="*/ 4 w 25"/>
                <a:gd name="T3" fmla="*/ 1 h 9"/>
                <a:gd name="T4" fmla="*/ 2 w 25"/>
                <a:gd name="T5" fmla="*/ 5 h 9"/>
                <a:gd name="T6" fmla="*/ 23 w 25"/>
                <a:gd name="T7" fmla="*/ 6 h 9"/>
                <a:gd name="T8" fmla="*/ 21 w 25"/>
                <a:gd name="T9" fmla="*/ 2 h 9"/>
              </a:gdLst>
              <a:ahLst/>
              <a:cxnLst>
                <a:cxn ang="0">
                  <a:pos x="T0" y="T1"/>
                </a:cxn>
                <a:cxn ang="0">
                  <a:pos x="T2" y="T3"/>
                </a:cxn>
                <a:cxn ang="0">
                  <a:pos x="T4" y="T5"/>
                </a:cxn>
                <a:cxn ang="0">
                  <a:pos x="T6" y="T7"/>
                </a:cxn>
                <a:cxn ang="0">
                  <a:pos x="T8" y="T9"/>
                </a:cxn>
              </a:cxnLst>
              <a:rect l="0" t="0" r="r" b="b"/>
              <a:pathLst>
                <a:path w="25" h="9">
                  <a:moveTo>
                    <a:pt x="21" y="2"/>
                  </a:moveTo>
                  <a:cubicBezTo>
                    <a:pt x="15" y="4"/>
                    <a:pt x="9" y="3"/>
                    <a:pt x="4" y="1"/>
                  </a:cubicBezTo>
                  <a:cubicBezTo>
                    <a:pt x="1" y="0"/>
                    <a:pt x="0" y="4"/>
                    <a:pt x="2" y="5"/>
                  </a:cubicBezTo>
                  <a:cubicBezTo>
                    <a:pt x="9" y="7"/>
                    <a:pt x="16" y="9"/>
                    <a:pt x="23" y="6"/>
                  </a:cubicBezTo>
                  <a:cubicBezTo>
                    <a:pt x="25" y="5"/>
                    <a:pt x="24" y="1"/>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28" name="Freeform 45"/>
            <p:cNvSpPr/>
            <p:nvPr/>
          </p:nvSpPr>
          <p:spPr bwMode="auto">
            <a:xfrm>
              <a:off x="898" y="4109"/>
              <a:ext cx="95" cy="27"/>
            </a:xfrm>
            <a:custGeom>
              <a:avLst/>
              <a:gdLst>
                <a:gd name="T0" fmla="*/ 24 w 27"/>
                <a:gd name="T1" fmla="*/ 2 h 9"/>
                <a:gd name="T2" fmla="*/ 3 w 27"/>
                <a:gd name="T3" fmla="*/ 3 h 9"/>
                <a:gd name="T4" fmla="*/ 5 w 27"/>
                <a:gd name="T5" fmla="*/ 7 h 9"/>
                <a:gd name="T6" fmla="*/ 23 w 27"/>
                <a:gd name="T7" fmla="*/ 6 h 9"/>
                <a:gd name="T8" fmla="*/ 24 w 27"/>
                <a:gd name="T9" fmla="*/ 2 h 9"/>
              </a:gdLst>
              <a:ahLst/>
              <a:cxnLst>
                <a:cxn ang="0">
                  <a:pos x="T0" y="T1"/>
                </a:cxn>
                <a:cxn ang="0">
                  <a:pos x="T2" y="T3"/>
                </a:cxn>
                <a:cxn ang="0">
                  <a:pos x="T4" y="T5"/>
                </a:cxn>
                <a:cxn ang="0">
                  <a:pos x="T6" y="T7"/>
                </a:cxn>
                <a:cxn ang="0">
                  <a:pos x="T8" y="T9"/>
                </a:cxn>
              </a:cxnLst>
              <a:rect l="0" t="0" r="r" b="b"/>
              <a:pathLst>
                <a:path w="27" h="9">
                  <a:moveTo>
                    <a:pt x="24" y="2"/>
                  </a:moveTo>
                  <a:cubicBezTo>
                    <a:pt x="17" y="1"/>
                    <a:pt x="9" y="0"/>
                    <a:pt x="3" y="3"/>
                  </a:cubicBezTo>
                  <a:cubicBezTo>
                    <a:pt x="0" y="5"/>
                    <a:pt x="2" y="9"/>
                    <a:pt x="5" y="7"/>
                  </a:cubicBezTo>
                  <a:cubicBezTo>
                    <a:pt x="10" y="4"/>
                    <a:pt x="17" y="5"/>
                    <a:pt x="23" y="6"/>
                  </a:cubicBezTo>
                  <a:cubicBezTo>
                    <a:pt x="26" y="7"/>
                    <a:pt x="27" y="2"/>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29" name="Freeform 46"/>
            <p:cNvSpPr/>
            <p:nvPr/>
          </p:nvSpPr>
          <p:spPr bwMode="auto">
            <a:xfrm>
              <a:off x="1035" y="4100"/>
              <a:ext cx="95" cy="33"/>
            </a:xfrm>
            <a:custGeom>
              <a:avLst/>
              <a:gdLst>
                <a:gd name="T0" fmla="*/ 21 w 27"/>
                <a:gd name="T1" fmla="*/ 2 h 11"/>
                <a:gd name="T2" fmla="*/ 4 w 27"/>
                <a:gd name="T3" fmla="*/ 3 h 11"/>
                <a:gd name="T4" fmla="*/ 3 w 27"/>
                <a:gd name="T5" fmla="*/ 7 h 11"/>
                <a:gd name="T6" fmla="*/ 24 w 27"/>
                <a:gd name="T7" fmla="*/ 6 h 11"/>
                <a:gd name="T8" fmla="*/ 21 w 27"/>
                <a:gd name="T9" fmla="*/ 2 h 11"/>
              </a:gdLst>
              <a:ahLst/>
              <a:cxnLst>
                <a:cxn ang="0">
                  <a:pos x="T0" y="T1"/>
                </a:cxn>
                <a:cxn ang="0">
                  <a:pos x="T2" y="T3"/>
                </a:cxn>
                <a:cxn ang="0">
                  <a:pos x="T4" y="T5"/>
                </a:cxn>
                <a:cxn ang="0">
                  <a:pos x="T6" y="T7"/>
                </a:cxn>
                <a:cxn ang="0">
                  <a:pos x="T8" y="T9"/>
                </a:cxn>
              </a:cxnLst>
              <a:rect l="0" t="0" r="r" b="b"/>
              <a:pathLst>
                <a:path w="27" h="11">
                  <a:moveTo>
                    <a:pt x="21" y="2"/>
                  </a:moveTo>
                  <a:cubicBezTo>
                    <a:pt x="17" y="6"/>
                    <a:pt x="9" y="4"/>
                    <a:pt x="4" y="3"/>
                  </a:cubicBezTo>
                  <a:cubicBezTo>
                    <a:pt x="2" y="2"/>
                    <a:pt x="0" y="7"/>
                    <a:pt x="3" y="7"/>
                  </a:cubicBezTo>
                  <a:cubicBezTo>
                    <a:pt x="10" y="8"/>
                    <a:pt x="18" y="11"/>
                    <a:pt x="24" y="6"/>
                  </a:cubicBezTo>
                  <a:cubicBezTo>
                    <a:pt x="27" y="4"/>
                    <a:pt x="23" y="0"/>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30" name="Freeform 47"/>
            <p:cNvSpPr/>
            <p:nvPr/>
          </p:nvSpPr>
          <p:spPr bwMode="auto">
            <a:xfrm>
              <a:off x="1155" y="4097"/>
              <a:ext cx="81" cy="24"/>
            </a:xfrm>
            <a:custGeom>
              <a:avLst/>
              <a:gdLst>
                <a:gd name="T0" fmla="*/ 20 w 23"/>
                <a:gd name="T1" fmla="*/ 1 h 8"/>
                <a:gd name="T2" fmla="*/ 3 w 23"/>
                <a:gd name="T3" fmla="*/ 3 h 8"/>
                <a:gd name="T4" fmla="*/ 4 w 23"/>
                <a:gd name="T5" fmla="*/ 7 h 8"/>
                <a:gd name="T6" fmla="*/ 20 w 23"/>
                <a:gd name="T7" fmla="*/ 5 h 8"/>
                <a:gd name="T8" fmla="*/ 20 w 23"/>
                <a:gd name="T9" fmla="*/ 1 h 8"/>
              </a:gdLst>
              <a:ahLst/>
              <a:cxnLst>
                <a:cxn ang="0">
                  <a:pos x="T0" y="T1"/>
                </a:cxn>
                <a:cxn ang="0">
                  <a:pos x="T2" y="T3"/>
                </a:cxn>
                <a:cxn ang="0">
                  <a:pos x="T4" y="T5"/>
                </a:cxn>
                <a:cxn ang="0">
                  <a:pos x="T6" y="T7"/>
                </a:cxn>
                <a:cxn ang="0">
                  <a:pos x="T8" y="T9"/>
                </a:cxn>
              </a:cxnLst>
              <a:rect l="0" t="0" r="r" b="b"/>
              <a:pathLst>
                <a:path w="23" h="8">
                  <a:moveTo>
                    <a:pt x="20" y="1"/>
                  </a:moveTo>
                  <a:cubicBezTo>
                    <a:pt x="15" y="1"/>
                    <a:pt x="9" y="1"/>
                    <a:pt x="3" y="3"/>
                  </a:cubicBezTo>
                  <a:cubicBezTo>
                    <a:pt x="0" y="3"/>
                    <a:pt x="1" y="8"/>
                    <a:pt x="4" y="7"/>
                  </a:cubicBezTo>
                  <a:cubicBezTo>
                    <a:pt x="9" y="6"/>
                    <a:pt x="15" y="5"/>
                    <a:pt x="20" y="5"/>
                  </a:cubicBezTo>
                  <a:cubicBezTo>
                    <a:pt x="23" y="5"/>
                    <a:pt x="23" y="0"/>
                    <a:pt x="20"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31" name="Freeform 48"/>
            <p:cNvSpPr/>
            <p:nvPr/>
          </p:nvSpPr>
          <p:spPr bwMode="auto">
            <a:xfrm>
              <a:off x="1275" y="4100"/>
              <a:ext cx="99" cy="18"/>
            </a:xfrm>
            <a:custGeom>
              <a:avLst/>
              <a:gdLst>
                <a:gd name="T0" fmla="*/ 24 w 28"/>
                <a:gd name="T1" fmla="*/ 1 h 6"/>
                <a:gd name="T2" fmla="*/ 3 w 28"/>
                <a:gd name="T3" fmla="*/ 2 h 6"/>
                <a:gd name="T4" fmla="*/ 3 w 28"/>
                <a:gd name="T5" fmla="*/ 6 h 6"/>
                <a:gd name="T6" fmla="*/ 25 w 28"/>
                <a:gd name="T7" fmla="*/ 5 h 6"/>
                <a:gd name="T8" fmla="*/ 24 w 28"/>
                <a:gd name="T9" fmla="*/ 1 h 6"/>
              </a:gdLst>
              <a:ahLst/>
              <a:cxnLst>
                <a:cxn ang="0">
                  <a:pos x="T0" y="T1"/>
                </a:cxn>
                <a:cxn ang="0">
                  <a:pos x="T2" y="T3"/>
                </a:cxn>
                <a:cxn ang="0">
                  <a:pos x="T4" y="T5"/>
                </a:cxn>
                <a:cxn ang="0">
                  <a:pos x="T6" y="T7"/>
                </a:cxn>
                <a:cxn ang="0">
                  <a:pos x="T8" y="T9"/>
                </a:cxn>
              </a:cxnLst>
              <a:rect l="0" t="0" r="r" b="b"/>
              <a:pathLst>
                <a:path w="28" h="6">
                  <a:moveTo>
                    <a:pt x="24" y="1"/>
                  </a:moveTo>
                  <a:cubicBezTo>
                    <a:pt x="17" y="2"/>
                    <a:pt x="10" y="2"/>
                    <a:pt x="3" y="2"/>
                  </a:cubicBezTo>
                  <a:cubicBezTo>
                    <a:pt x="0" y="2"/>
                    <a:pt x="0" y="6"/>
                    <a:pt x="3" y="6"/>
                  </a:cubicBezTo>
                  <a:cubicBezTo>
                    <a:pt x="11" y="6"/>
                    <a:pt x="18" y="6"/>
                    <a:pt x="25"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32" name="Freeform 49"/>
            <p:cNvSpPr/>
            <p:nvPr/>
          </p:nvSpPr>
          <p:spPr bwMode="auto">
            <a:xfrm>
              <a:off x="1420" y="4106"/>
              <a:ext cx="95" cy="18"/>
            </a:xfrm>
            <a:custGeom>
              <a:avLst/>
              <a:gdLst>
                <a:gd name="T0" fmla="*/ 24 w 27"/>
                <a:gd name="T1" fmla="*/ 0 h 6"/>
                <a:gd name="T2" fmla="*/ 3 w 27"/>
                <a:gd name="T3" fmla="*/ 1 h 6"/>
                <a:gd name="T4" fmla="*/ 3 w 27"/>
                <a:gd name="T5" fmla="*/ 5 h 6"/>
                <a:gd name="T6" fmla="*/ 24 w 27"/>
                <a:gd name="T7" fmla="*/ 4 h 6"/>
                <a:gd name="T8" fmla="*/ 24 w 27"/>
                <a:gd name="T9" fmla="*/ 0 h 6"/>
              </a:gdLst>
              <a:ahLst/>
              <a:cxnLst>
                <a:cxn ang="0">
                  <a:pos x="T0" y="T1"/>
                </a:cxn>
                <a:cxn ang="0">
                  <a:pos x="T2" y="T3"/>
                </a:cxn>
                <a:cxn ang="0">
                  <a:pos x="T4" y="T5"/>
                </a:cxn>
                <a:cxn ang="0">
                  <a:pos x="T6" y="T7"/>
                </a:cxn>
                <a:cxn ang="0">
                  <a:pos x="T8" y="T9"/>
                </a:cxn>
              </a:cxnLst>
              <a:rect l="0" t="0" r="r" b="b"/>
              <a:pathLst>
                <a:path w="27" h="6">
                  <a:moveTo>
                    <a:pt x="24" y="0"/>
                  </a:moveTo>
                  <a:cubicBezTo>
                    <a:pt x="17" y="0"/>
                    <a:pt x="10" y="0"/>
                    <a:pt x="3" y="1"/>
                  </a:cubicBezTo>
                  <a:cubicBezTo>
                    <a:pt x="1" y="1"/>
                    <a:pt x="0" y="6"/>
                    <a:pt x="3" y="5"/>
                  </a:cubicBezTo>
                  <a:cubicBezTo>
                    <a:pt x="10" y="4"/>
                    <a:pt x="17" y="4"/>
                    <a:pt x="24" y="4"/>
                  </a:cubicBezTo>
                  <a:cubicBezTo>
                    <a:pt x="27" y="4"/>
                    <a:pt x="27" y="0"/>
                    <a:pt x="24"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33" name="Freeform 50"/>
            <p:cNvSpPr/>
            <p:nvPr/>
          </p:nvSpPr>
          <p:spPr bwMode="auto">
            <a:xfrm>
              <a:off x="1554" y="4103"/>
              <a:ext cx="88" cy="18"/>
            </a:xfrm>
            <a:custGeom>
              <a:avLst/>
              <a:gdLst>
                <a:gd name="T0" fmla="*/ 22 w 25"/>
                <a:gd name="T1" fmla="*/ 0 h 6"/>
                <a:gd name="T2" fmla="*/ 3 w 25"/>
                <a:gd name="T3" fmla="*/ 1 h 6"/>
                <a:gd name="T4" fmla="*/ 4 w 25"/>
                <a:gd name="T5" fmla="*/ 5 h 6"/>
                <a:gd name="T6" fmla="*/ 22 w 25"/>
                <a:gd name="T7" fmla="*/ 4 h 6"/>
                <a:gd name="T8" fmla="*/ 22 w 25"/>
                <a:gd name="T9" fmla="*/ 0 h 6"/>
              </a:gdLst>
              <a:ahLst/>
              <a:cxnLst>
                <a:cxn ang="0">
                  <a:pos x="T0" y="T1"/>
                </a:cxn>
                <a:cxn ang="0">
                  <a:pos x="T2" y="T3"/>
                </a:cxn>
                <a:cxn ang="0">
                  <a:pos x="T4" y="T5"/>
                </a:cxn>
                <a:cxn ang="0">
                  <a:pos x="T6" y="T7"/>
                </a:cxn>
                <a:cxn ang="0">
                  <a:pos x="T8" y="T9"/>
                </a:cxn>
              </a:cxnLst>
              <a:rect l="0" t="0" r="r" b="b"/>
              <a:pathLst>
                <a:path w="25" h="6">
                  <a:moveTo>
                    <a:pt x="22" y="0"/>
                  </a:moveTo>
                  <a:cubicBezTo>
                    <a:pt x="16" y="0"/>
                    <a:pt x="9" y="0"/>
                    <a:pt x="3" y="1"/>
                  </a:cubicBezTo>
                  <a:cubicBezTo>
                    <a:pt x="0" y="1"/>
                    <a:pt x="1" y="6"/>
                    <a:pt x="4" y="5"/>
                  </a:cubicBezTo>
                  <a:cubicBezTo>
                    <a:pt x="10" y="4"/>
                    <a:pt x="16" y="4"/>
                    <a:pt x="22" y="4"/>
                  </a:cubicBezTo>
                  <a:cubicBezTo>
                    <a:pt x="25" y="4"/>
                    <a:pt x="25" y="0"/>
                    <a:pt x="22"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34" name="Freeform 51"/>
            <p:cNvSpPr/>
            <p:nvPr/>
          </p:nvSpPr>
          <p:spPr bwMode="auto">
            <a:xfrm>
              <a:off x="1681" y="4106"/>
              <a:ext cx="91" cy="21"/>
            </a:xfrm>
            <a:custGeom>
              <a:avLst/>
              <a:gdLst>
                <a:gd name="T0" fmla="*/ 23 w 26"/>
                <a:gd name="T1" fmla="*/ 0 h 7"/>
                <a:gd name="T2" fmla="*/ 3 w 26"/>
                <a:gd name="T3" fmla="*/ 2 h 7"/>
                <a:gd name="T4" fmla="*/ 4 w 26"/>
                <a:gd name="T5" fmla="*/ 6 h 7"/>
                <a:gd name="T6" fmla="*/ 23 w 26"/>
                <a:gd name="T7" fmla="*/ 4 h 7"/>
                <a:gd name="T8" fmla="*/ 23 w 26"/>
                <a:gd name="T9" fmla="*/ 0 h 7"/>
              </a:gdLst>
              <a:ahLst/>
              <a:cxnLst>
                <a:cxn ang="0">
                  <a:pos x="T0" y="T1"/>
                </a:cxn>
                <a:cxn ang="0">
                  <a:pos x="T2" y="T3"/>
                </a:cxn>
                <a:cxn ang="0">
                  <a:pos x="T4" y="T5"/>
                </a:cxn>
                <a:cxn ang="0">
                  <a:pos x="T6" y="T7"/>
                </a:cxn>
                <a:cxn ang="0">
                  <a:pos x="T8" y="T9"/>
                </a:cxn>
              </a:cxnLst>
              <a:rect l="0" t="0" r="r" b="b"/>
              <a:pathLst>
                <a:path w="26" h="7">
                  <a:moveTo>
                    <a:pt x="23" y="0"/>
                  </a:moveTo>
                  <a:cubicBezTo>
                    <a:pt x="16" y="0"/>
                    <a:pt x="9" y="1"/>
                    <a:pt x="3" y="2"/>
                  </a:cubicBezTo>
                  <a:cubicBezTo>
                    <a:pt x="0" y="2"/>
                    <a:pt x="1" y="7"/>
                    <a:pt x="4" y="6"/>
                  </a:cubicBezTo>
                  <a:cubicBezTo>
                    <a:pt x="10" y="5"/>
                    <a:pt x="17" y="4"/>
                    <a:pt x="23" y="4"/>
                  </a:cubicBezTo>
                  <a:cubicBezTo>
                    <a:pt x="26" y="4"/>
                    <a:pt x="26" y="0"/>
                    <a:pt x="23"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35" name="Freeform 52"/>
            <p:cNvSpPr/>
            <p:nvPr/>
          </p:nvSpPr>
          <p:spPr bwMode="auto">
            <a:xfrm>
              <a:off x="1829" y="4103"/>
              <a:ext cx="99" cy="18"/>
            </a:xfrm>
            <a:custGeom>
              <a:avLst/>
              <a:gdLst>
                <a:gd name="T0" fmla="*/ 26 w 28"/>
                <a:gd name="T1" fmla="*/ 1 h 6"/>
                <a:gd name="T2" fmla="*/ 3 w 28"/>
                <a:gd name="T3" fmla="*/ 2 h 6"/>
                <a:gd name="T4" fmla="*/ 3 w 28"/>
                <a:gd name="T5" fmla="*/ 6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2"/>
                    <a:pt x="3" y="2"/>
                  </a:cubicBezTo>
                  <a:cubicBezTo>
                    <a:pt x="0" y="2"/>
                    <a:pt x="0" y="6"/>
                    <a:pt x="3" y="6"/>
                  </a:cubicBezTo>
                  <a:cubicBezTo>
                    <a:pt x="11" y="6"/>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36" name="Freeform 53"/>
            <p:cNvSpPr/>
            <p:nvPr/>
          </p:nvSpPr>
          <p:spPr bwMode="auto">
            <a:xfrm>
              <a:off x="1952" y="4094"/>
              <a:ext cx="106" cy="24"/>
            </a:xfrm>
            <a:custGeom>
              <a:avLst/>
              <a:gdLst>
                <a:gd name="T0" fmla="*/ 26 w 30"/>
                <a:gd name="T1" fmla="*/ 2 h 8"/>
                <a:gd name="T2" fmla="*/ 15 w 30"/>
                <a:gd name="T3" fmla="*/ 2 h 8"/>
                <a:gd name="T4" fmla="*/ 5 w 30"/>
                <a:gd name="T5" fmla="*/ 1 h 8"/>
                <a:gd name="T6" fmla="*/ 3 w 30"/>
                <a:gd name="T7" fmla="*/ 5 h 8"/>
                <a:gd name="T8" fmla="*/ 13 w 30"/>
                <a:gd name="T9" fmla="*/ 7 h 8"/>
                <a:gd name="T10" fmla="*/ 27 w 30"/>
                <a:gd name="T11" fmla="*/ 6 h 8"/>
                <a:gd name="T12" fmla="*/ 26 w 30"/>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26" y="2"/>
                  </a:moveTo>
                  <a:cubicBezTo>
                    <a:pt x="22" y="3"/>
                    <a:pt x="19" y="3"/>
                    <a:pt x="15" y="2"/>
                  </a:cubicBezTo>
                  <a:cubicBezTo>
                    <a:pt x="12" y="2"/>
                    <a:pt x="8" y="2"/>
                    <a:pt x="5" y="1"/>
                  </a:cubicBezTo>
                  <a:cubicBezTo>
                    <a:pt x="3" y="0"/>
                    <a:pt x="0" y="4"/>
                    <a:pt x="3" y="5"/>
                  </a:cubicBezTo>
                  <a:cubicBezTo>
                    <a:pt x="6" y="6"/>
                    <a:pt x="10" y="6"/>
                    <a:pt x="13" y="7"/>
                  </a:cubicBezTo>
                  <a:cubicBezTo>
                    <a:pt x="18" y="7"/>
                    <a:pt x="23" y="8"/>
                    <a:pt x="27" y="6"/>
                  </a:cubicBezTo>
                  <a:cubicBezTo>
                    <a:pt x="30" y="5"/>
                    <a:pt x="29" y="1"/>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37" name="Freeform 54"/>
            <p:cNvSpPr/>
            <p:nvPr/>
          </p:nvSpPr>
          <p:spPr bwMode="auto">
            <a:xfrm>
              <a:off x="2104" y="4100"/>
              <a:ext cx="127" cy="24"/>
            </a:xfrm>
            <a:custGeom>
              <a:avLst/>
              <a:gdLst>
                <a:gd name="T0" fmla="*/ 34 w 36"/>
                <a:gd name="T1" fmla="*/ 3 h 8"/>
                <a:gd name="T2" fmla="*/ 3 w 36"/>
                <a:gd name="T3" fmla="*/ 2 h 8"/>
                <a:gd name="T4" fmla="*/ 3 w 36"/>
                <a:gd name="T5" fmla="*/ 6 h 8"/>
                <a:gd name="T6" fmla="*/ 32 w 36"/>
                <a:gd name="T7" fmla="*/ 7 h 8"/>
                <a:gd name="T8" fmla="*/ 34 w 36"/>
                <a:gd name="T9" fmla="*/ 3 h 8"/>
              </a:gdLst>
              <a:ahLst/>
              <a:cxnLst>
                <a:cxn ang="0">
                  <a:pos x="T0" y="T1"/>
                </a:cxn>
                <a:cxn ang="0">
                  <a:pos x="T2" y="T3"/>
                </a:cxn>
                <a:cxn ang="0">
                  <a:pos x="T4" y="T5"/>
                </a:cxn>
                <a:cxn ang="0">
                  <a:pos x="T6" y="T7"/>
                </a:cxn>
                <a:cxn ang="0">
                  <a:pos x="T8" y="T9"/>
                </a:cxn>
              </a:cxnLst>
              <a:rect l="0" t="0" r="r" b="b"/>
              <a:pathLst>
                <a:path w="36" h="8">
                  <a:moveTo>
                    <a:pt x="34" y="3"/>
                  </a:moveTo>
                  <a:cubicBezTo>
                    <a:pt x="24" y="0"/>
                    <a:pt x="14" y="1"/>
                    <a:pt x="3" y="2"/>
                  </a:cubicBezTo>
                  <a:cubicBezTo>
                    <a:pt x="1" y="2"/>
                    <a:pt x="0" y="7"/>
                    <a:pt x="3" y="6"/>
                  </a:cubicBezTo>
                  <a:cubicBezTo>
                    <a:pt x="13" y="5"/>
                    <a:pt x="23" y="4"/>
                    <a:pt x="32" y="7"/>
                  </a:cubicBezTo>
                  <a:cubicBezTo>
                    <a:pt x="35" y="8"/>
                    <a:pt x="36" y="4"/>
                    <a:pt x="34"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38" name="Freeform 55"/>
            <p:cNvSpPr/>
            <p:nvPr/>
          </p:nvSpPr>
          <p:spPr bwMode="auto">
            <a:xfrm>
              <a:off x="2280" y="4100"/>
              <a:ext cx="106" cy="15"/>
            </a:xfrm>
            <a:custGeom>
              <a:avLst/>
              <a:gdLst>
                <a:gd name="T0" fmla="*/ 27 w 30"/>
                <a:gd name="T1" fmla="*/ 1 h 5"/>
                <a:gd name="T2" fmla="*/ 3 w 30"/>
                <a:gd name="T3" fmla="*/ 0 h 5"/>
                <a:gd name="T4" fmla="*/ 3 w 30"/>
                <a:gd name="T5" fmla="*/ 4 h 5"/>
                <a:gd name="T6" fmla="*/ 27 w 30"/>
                <a:gd name="T7" fmla="*/ 5 h 5"/>
                <a:gd name="T8" fmla="*/ 27 w 30"/>
                <a:gd name="T9" fmla="*/ 1 h 5"/>
              </a:gdLst>
              <a:ahLst/>
              <a:cxnLst>
                <a:cxn ang="0">
                  <a:pos x="T0" y="T1"/>
                </a:cxn>
                <a:cxn ang="0">
                  <a:pos x="T2" y="T3"/>
                </a:cxn>
                <a:cxn ang="0">
                  <a:pos x="T4" y="T5"/>
                </a:cxn>
                <a:cxn ang="0">
                  <a:pos x="T6" y="T7"/>
                </a:cxn>
                <a:cxn ang="0">
                  <a:pos x="T8" y="T9"/>
                </a:cxn>
              </a:cxnLst>
              <a:rect l="0" t="0" r="r" b="b"/>
              <a:pathLst>
                <a:path w="30" h="5">
                  <a:moveTo>
                    <a:pt x="27" y="1"/>
                  </a:moveTo>
                  <a:cubicBezTo>
                    <a:pt x="19" y="1"/>
                    <a:pt x="11" y="0"/>
                    <a:pt x="3" y="0"/>
                  </a:cubicBezTo>
                  <a:cubicBezTo>
                    <a:pt x="0" y="0"/>
                    <a:pt x="0" y="4"/>
                    <a:pt x="3" y="4"/>
                  </a:cubicBezTo>
                  <a:cubicBezTo>
                    <a:pt x="11" y="4"/>
                    <a:pt x="19" y="5"/>
                    <a:pt x="27" y="5"/>
                  </a:cubicBezTo>
                  <a:cubicBezTo>
                    <a:pt x="30" y="5"/>
                    <a:pt x="30" y="1"/>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39" name="Freeform 56"/>
            <p:cNvSpPr/>
            <p:nvPr/>
          </p:nvSpPr>
          <p:spPr bwMode="auto">
            <a:xfrm>
              <a:off x="2414" y="4097"/>
              <a:ext cx="103" cy="30"/>
            </a:xfrm>
            <a:custGeom>
              <a:avLst/>
              <a:gdLst>
                <a:gd name="T0" fmla="*/ 24 w 29"/>
                <a:gd name="T1" fmla="*/ 1 h 10"/>
                <a:gd name="T2" fmla="*/ 4 w 29"/>
                <a:gd name="T3" fmla="*/ 3 h 10"/>
                <a:gd name="T4" fmla="*/ 2 w 29"/>
                <a:gd name="T5" fmla="*/ 7 h 10"/>
                <a:gd name="T6" fmla="*/ 26 w 29"/>
                <a:gd name="T7" fmla="*/ 5 h 10"/>
                <a:gd name="T8" fmla="*/ 24 w 29"/>
                <a:gd name="T9" fmla="*/ 1 h 10"/>
              </a:gdLst>
              <a:ahLst/>
              <a:cxnLst>
                <a:cxn ang="0">
                  <a:pos x="T0" y="T1"/>
                </a:cxn>
                <a:cxn ang="0">
                  <a:pos x="T2" y="T3"/>
                </a:cxn>
                <a:cxn ang="0">
                  <a:pos x="T4" y="T5"/>
                </a:cxn>
                <a:cxn ang="0">
                  <a:pos x="T6" y="T7"/>
                </a:cxn>
                <a:cxn ang="0">
                  <a:pos x="T8" y="T9"/>
                </a:cxn>
              </a:cxnLst>
              <a:rect l="0" t="0" r="r" b="b"/>
              <a:pathLst>
                <a:path w="29" h="10">
                  <a:moveTo>
                    <a:pt x="24" y="1"/>
                  </a:moveTo>
                  <a:cubicBezTo>
                    <a:pt x="18" y="2"/>
                    <a:pt x="10" y="5"/>
                    <a:pt x="4" y="3"/>
                  </a:cubicBezTo>
                  <a:cubicBezTo>
                    <a:pt x="1" y="2"/>
                    <a:pt x="0" y="6"/>
                    <a:pt x="2" y="7"/>
                  </a:cubicBezTo>
                  <a:cubicBezTo>
                    <a:pt x="10" y="10"/>
                    <a:pt x="18" y="6"/>
                    <a:pt x="26" y="5"/>
                  </a:cubicBezTo>
                  <a:cubicBezTo>
                    <a:pt x="29"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40" name="Freeform 57"/>
            <p:cNvSpPr/>
            <p:nvPr/>
          </p:nvSpPr>
          <p:spPr bwMode="auto">
            <a:xfrm>
              <a:off x="2534" y="4097"/>
              <a:ext cx="120" cy="21"/>
            </a:xfrm>
            <a:custGeom>
              <a:avLst/>
              <a:gdLst>
                <a:gd name="T0" fmla="*/ 31 w 34"/>
                <a:gd name="T1" fmla="*/ 2 h 7"/>
                <a:gd name="T2" fmla="*/ 3 w 34"/>
                <a:gd name="T3" fmla="*/ 2 h 7"/>
                <a:gd name="T4" fmla="*/ 3 w 34"/>
                <a:gd name="T5" fmla="*/ 6 h 7"/>
                <a:gd name="T6" fmla="*/ 29 w 34"/>
                <a:gd name="T7" fmla="*/ 6 h 7"/>
                <a:gd name="T8" fmla="*/ 31 w 34"/>
                <a:gd name="T9" fmla="*/ 2 h 7"/>
              </a:gdLst>
              <a:ahLst/>
              <a:cxnLst>
                <a:cxn ang="0">
                  <a:pos x="T0" y="T1"/>
                </a:cxn>
                <a:cxn ang="0">
                  <a:pos x="T2" y="T3"/>
                </a:cxn>
                <a:cxn ang="0">
                  <a:pos x="T4" y="T5"/>
                </a:cxn>
                <a:cxn ang="0">
                  <a:pos x="T6" y="T7"/>
                </a:cxn>
                <a:cxn ang="0">
                  <a:pos x="T8" y="T9"/>
                </a:cxn>
              </a:cxnLst>
              <a:rect l="0" t="0" r="r" b="b"/>
              <a:pathLst>
                <a:path w="34" h="7">
                  <a:moveTo>
                    <a:pt x="31" y="2"/>
                  </a:moveTo>
                  <a:cubicBezTo>
                    <a:pt x="21" y="0"/>
                    <a:pt x="12" y="0"/>
                    <a:pt x="3" y="2"/>
                  </a:cubicBezTo>
                  <a:cubicBezTo>
                    <a:pt x="0" y="2"/>
                    <a:pt x="0" y="7"/>
                    <a:pt x="3" y="6"/>
                  </a:cubicBezTo>
                  <a:cubicBezTo>
                    <a:pt x="12" y="5"/>
                    <a:pt x="21" y="4"/>
                    <a:pt x="29" y="6"/>
                  </a:cubicBezTo>
                  <a:cubicBezTo>
                    <a:pt x="32" y="7"/>
                    <a:pt x="34" y="2"/>
                    <a:pt x="31"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41" name="Freeform 58"/>
            <p:cNvSpPr/>
            <p:nvPr/>
          </p:nvSpPr>
          <p:spPr bwMode="auto">
            <a:xfrm>
              <a:off x="2682" y="4103"/>
              <a:ext cx="110" cy="21"/>
            </a:xfrm>
            <a:custGeom>
              <a:avLst/>
              <a:gdLst>
                <a:gd name="T0" fmla="*/ 26 w 31"/>
                <a:gd name="T1" fmla="*/ 1 h 7"/>
                <a:gd name="T2" fmla="*/ 4 w 31"/>
                <a:gd name="T3" fmla="*/ 1 h 7"/>
                <a:gd name="T4" fmla="*/ 3 w 31"/>
                <a:gd name="T5" fmla="*/ 5 h 7"/>
                <a:gd name="T6" fmla="*/ 28 w 31"/>
                <a:gd name="T7" fmla="*/ 5 h 7"/>
                <a:gd name="T8" fmla="*/ 26 w 31"/>
                <a:gd name="T9" fmla="*/ 1 h 7"/>
              </a:gdLst>
              <a:ahLst/>
              <a:cxnLst>
                <a:cxn ang="0">
                  <a:pos x="T0" y="T1"/>
                </a:cxn>
                <a:cxn ang="0">
                  <a:pos x="T2" y="T3"/>
                </a:cxn>
                <a:cxn ang="0">
                  <a:pos x="T4" y="T5"/>
                </a:cxn>
                <a:cxn ang="0">
                  <a:pos x="T6" y="T7"/>
                </a:cxn>
                <a:cxn ang="0">
                  <a:pos x="T8" y="T9"/>
                </a:cxn>
              </a:cxnLst>
              <a:rect l="0" t="0" r="r" b="b"/>
              <a:pathLst>
                <a:path w="31" h="7">
                  <a:moveTo>
                    <a:pt x="26" y="1"/>
                  </a:moveTo>
                  <a:cubicBezTo>
                    <a:pt x="19" y="2"/>
                    <a:pt x="12" y="3"/>
                    <a:pt x="4" y="1"/>
                  </a:cubicBezTo>
                  <a:cubicBezTo>
                    <a:pt x="2" y="0"/>
                    <a:pt x="0" y="4"/>
                    <a:pt x="3" y="5"/>
                  </a:cubicBezTo>
                  <a:cubicBezTo>
                    <a:pt x="11" y="7"/>
                    <a:pt x="20" y="6"/>
                    <a:pt x="28" y="5"/>
                  </a:cubicBezTo>
                  <a:cubicBezTo>
                    <a:pt x="31"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42" name="Freeform 59"/>
            <p:cNvSpPr/>
            <p:nvPr/>
          </p:nvSpPr>
          <p:spPr bwMode="auto">
            <a:xfrm>
              <a:off x="2848" y="4094"/>
              <a:ext cx="102" cy="24"/>
            </a:xfrm>
            <a:custGeom>
              <a:avLst/>
              <a:gdLst>
                <a:gd name="T0" fmla="*/ 26 w 29"/>
                <a:gd name="T1" fmla="*/ 3 h 8"/>
                <a:gd name="T2" fmla="*/ 3 w 29"/>
                <a:gd name="T3" fmla="*/ 3 h 8"/>
                <a:gd name="T4" fmla="*/ 3 w 29"/>
                <a:gd name="T5" fmla="*/ 7 h 8"/>
                <a:gd name="T6" fmla="*/ 25 w 29"/>
                <a:gd name="T7" fmla="*/ 7 h 8"/>
                <a:gd name="T8" fmla="*/ 26 w 29"/>
                <a:gd name="T9" fmla="*/ 3 h 8"/>
              </a:gdLst>
              <a:ahLst/>
              <a:cxnLst>
                <a:cxn ang="0">
                  <a:pos x="T0" y="T1"/>
                </a:cxn>
                <a:cxn ang="0">
                  <a:pos x="T2" y="T3"/>
                </a:cxn>
                <a:cxn ang="0">
                  <a:pos x="T4" y="T5"/>
                </a:cxn>
                <a:cxn ang="0">
                  <a:pos x="T6" y="T7"/>
                </a:cxn>
                <a:cxn ang="0">
                  <a:pos x="T8" y="T9"/>
                </a:cxn>
              </a:cxnLst>
              <a:rect l="0" t="0" r="r" b="b"/>
              <a:pathLst>
                <a:path w="29" h="8">
                  <a:moveTo>
                    <a:pt x="26" y="3"/>
                  </a:moveTo>
                  <a:cubicBezTo>
                    <a:pt x="18" y="0"/>
                    <a:pt x="11" y="2"/>
                    <a:pt x="3" y="3"/>
                  </a:cubicBezTo>
                  <a:cubicBezTo>
                    <a:pt x="0" y="3"/>
                    <a:pt x="0" y="7"/>
                    <a:pt x="3" y="7"/>
                  </a:cubicBezTo>
                  <a:cubicBezTo>
                    <a:pt x="11" y="7"/>
                    <a:pt x="18" y="4"/>
                    <a:pt x="25" y="7"/>
                  </a:cubicBezTo>
                  <a:cubicBezTo>
                    <a:pt x="28" y="8"/>
                    <a:pt x="29" y="4"/>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43" name="Freeform 60"/>
            <p:cNvSpPr/>
            <p:nvPr/>
          </p:nvSpPr>
          <p:spPr bwMode="auto">
            <a:xfrm>
              <a:off x="2993" y="4103"/>
              <a:ext cx="81" cy="12"/>
            </a:xfrm>
            <a:custGeom>
              <a:avLst/>
              <a:gdLst>
                <a:gd name="T0" fmla="*/ 20 w 23"/>
                <a:gd name="T1" fmla="*/ 0 h 4"/>
                <a:gd name="T2" fmla="*/ 3 w 23"/>
                <a:gd name="T3" fmla="*/ 0 h 4"/>
                <a:gd name="T4" fmla="*/ 3 w 23"/>
                <a:gd name="T5" fmla="*/ 4 h 4"/>
                <a:gd name="T6" fmla="*/ 20 w 23"/>
                <a:gd name="T7" fmla="*/ 4 h 4"/>
                <a:gd name="T8" fmla="*/ 20 w 23"/>
                <a:gd name="T9" fmla="*/ 0 h 4"/>
              </a:gdLst>
              <a:ahLst/>
              <a:cxnLst>
                <a:cxn ang="0">
                  <a:pos x="T0" y="T1"/>
                </a:cxn>
                <a:cxn ang="0">
                  <a:pos x="T2" y="T3"/>
                </a:cxn>
                <a:cxn ang="0">
                  <a:pos x="T4" y="T5"/>
                </a:cxn>
                <a:cxn ang="0">
                  <a:pos x="T6" y="T7"/>
                </a:cxn>
                <a:cxn ang="0">
                  <a:pos x="T8" y="T9"/>
                </a:cxn>
              </a:cxnLst>
              <a:rect l="0" t="0" r="r" b="b"/>
              <a:pathLst>
                <a:path w="23" h="4">
                  <a:moveTo>
                    <a:pt x="20" y="0"/>
                  </a:moveTo>
                  <a:cubicBezTo>
                    <a:pt x="3" y="0"/>
                    <a:pt x="3" y="0"/>
                    <a:pt x="3" y="0"/>
                  </a:cubicBezTo>
                  <a:cubicBezTo>
                    <a:pt x="0" y="0"/>
                    <a:pt x="0" y="4"/>
                    <a:pt x="3" y="4"/>
                  </a:cubicBezTo>
                  <a:cubicBezTo>
                    <a:pt x="20" y="4"/>
                    <a:pt x="20"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44" name="Freeform 61"/>
            <p:cNvSpPr/>
            <p:nvPr/>
          </p:nvSpPr>
          <p:spPr bwMode="auto">
            <a:xfrm>
              <a:off x="3155" y="4100"/>
              <a:ext cx="88" cy="24"/>
            </a:xfrm>
            <a:custGeom>
              <a:avLst/>
              <a:gdLst>
                <a:gd name="T0" fmla="*/ 22 w 25"/>
                <a:gd name="T1" fmla="*/ 3 h 8"/>
                <a:gd name="T2" fmla="*/ 3 w 25"/>
                <a:gd name="T3" fmla="*/ 3 h 8"/>
                <a:gd name="T4" fmla="*/ 5 w 25"/>
                <a:gd name="T5" fmla="*/ 7 h 8"/>
                <a:gd name="T6" fmla="*/ 21 w 25"/>
                <a:gd name="T7" fmla="*/ 7 h 8"/>
                <a:gd name="T8" fmla="*/ 22 w 25"/>
                <a:gd name="T9" fmla="*/ 3 h 8"/>
              </a:gdLst>
              <a:ahLst/>
              <a:cxnLst>
                <a:cxn ang="0">
                  <a:pos x="T0" y="T1"/>
                </a:cxn>
                <a:cxn ang="0">
                  <a:pos x="T2" y="T3"/>
                </a:cxn>
                <a:cxn ang="0">
                  <a:pos x="T4" y="T5"/>
                </a:cxn>
                <a:cxn ang="0">
                  <a:pos x="T6" y="T7"/>
                </a:cxn>
                <a:cxn ang="0">
                  <a:pos x="T8" y="T9"/>
                </a:cxn>
              </a:cxnLst>
              <a:rect l="0" t="0" r="r" b="b"/>
              <a:pathLst>
                <a:path w="25" h="8">
                  <a:moveTo>
                    <a:pt x="22" y="3"/>
                  </a:moveTo>
                  <a:cubicBezTo>
                    <a:pt x="16" y="2"/>
                    <a:pt x="9" y="0"/>
                    <a:pt x="3" y="3"/>
                  </a:cubicBezTo>
                  <a:cubicBezTo>
                    <a:pt x="0" y="4"/>
                    <a:pt x="2" y="8"/>
                    <a:pt x="5" y="7"/>
                  </a:cubicBezTo>
                  <a:cubicBezTo>
                    <a:pt x="10" y="5"/>
                    <a:pt x="16" y="6"/>
                    <a:pt x="21" y="7"/>
                  </a:cubicBezTo>
                  <a:cubicBezTo>
                    <a:pt x="24" y="8"/>
                    <a:pt x="25" y="3"/>
                    <a:pt x="2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45" name="Freeform 62"/>
            <p:cNvSpPr/>
            <p:nvPr/>
          </p:nvSpPr>
          <p:spPr bwMode="auto">
            <a:xfrm>
              <a:off x="3300" y="4106"/>
              <a:ext cx="109" cy="18"/>
            </a:xfrm>
            <a:custGeom>
              <a:avLst/>
              <a:gdLst>
                <a:gd name="T0" fmla="*/ 28 w 31"/>
                <a:gd name="T1" fmla="*/ 0 h 6"/>
                <a:gd name="T2" fmla="*/ 3 w 31"/>
                <a:gd name="T3" fmla="*/ 1 h 6"/>
                <a:gd name="T4" fmla="*/ 3 w 31"/>
                <a:gd name="T5" fmla="*/ 5 h 6"/>
                <a:gd name="T6" fmla="*/ 28 w 31"/>
                <a:gd name="T7" fmla="*/ 4 h 6"/>
                <a:gd name="T8" fmla="*/ 28 w 31"/>
                <a:gd name="T9" fmla="*/ 0 h 6"/>
              </a:gdLst>
              <a:ahLst/>
              <a:cxnLst>
                <a:cxn ang="0">
                  <a:pos x="T0" y="T1"/>
                </a:cxn>
                <a:cxn ang="0">
                  <a:pos x="T2" y="T3"/>
                </a:cxn>
                <a:cxn ang="0">
                  <a:pos x="T4" y="T5"/>
                </a:cxn>
                <a:cxn ang="0">
                  <a:pos x="T6" y="T7"/>
                </a:cxn>
                <a:cxn ang="0">
                  <a:pos x="T8" y="T9"/>
                </a:cxn>
              </a:cxnLst>
              <a:rect l="0" t="0" r="r" b="b"/>
              <a:pathLst>
                <a:path w="31" h="6">
                  <a:moveTo>
                    <a:pt x="28" y="0"/>
                  </a:moveTo>
                  <a:cubicBezTo>
                    <a:pt x="20" y="0"/>
                    <a:pt x="11" y="0"/>
                    <a:pt x="3" y="1"/>
                  </a:cubicBezTo>
                  <a:cubicBezTo>
                    <a:pt x="0" y="1"/>
                    <a:pt x="0" y="6"/>
                    <a:pt x="3" y="5"/>
                  </a:cubicBezTo>
                  <a:cubicBezTo>
                    <a:pt x="11" y="4"/>
                    <a:pt x="20" y="4"/>
                    <a:pt x="28" y="4"/>
                  </a:cubicBezTo>
                  <a:cubicBezTo>
                    <a:pt x="31" y="4"/>
                    <a:pt x="31" y="0"/>
                    <a:pt x="28"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46" name="Freeform 63"/>
            <p:cNvSpPr/>
            <p:nvPr/>
          </p:nvSpPr>
          <p:spPr bwMode="auto">
            <a:xfrm>
              <a:off x="3434" y="4100"/>
              <a:ext cx="99" cy="24"/>
            </a:xfrm>
            <a:custGeom>
              <a:avLst/>
              <a:gdLst>
                <a:gd name="T0" fmla="*/ 24 w 28"/>
                <a:gd name="T1" fmla="*/ 1 h 8"/>
                <a:gd name="T2" fmla="*/ 4 w 28"/>
                <a:gd name="T3" fmla="*/ 2 h 8"/>
                <a:gd name="T4" fmla="*/ 3 w 28"/>
                <a:gd name="T5" fmla="*/ 6 h 8"/>
                <a:gd name="T6" fmla="*/ 26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2"/>
                    <a:pt x="11" y="4"/>
                    <a:pt x="4" y="2"/>
                  </a:cubicBezTo>
                  <a:cubicBezTo>
                    <a:pt x="2" y="1"/>
                    <a:pt x="0" y="5"/>
                    <a:pt x="3" y="6"/>
                  </a:cubicBezTo>
                  <a:cubicBezTo>
                    <a:pt x="11" y="8"/>
                    <a:pt x="18" y="6"/>
                    <a:pt x="26"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47" name="Freeform 64"/>
            <p:cNvSpPr/>
            <p:nvPr/>
          </p:nvSpPr>
          <p:spPr bwMode="auto">
            <a:xfrm>
              <a:off x="3564" y="4097"/>
              <a:ext cx="103" cy="21"/>
            </a:xfrm>
            <a:custGeom>
              <a:avLst/>
              <a:gdLst>
                <a:gd name="T0" fmla="*/ 26 w 29"/>
                <a:gd name="T1" fmla="*/ 3 h 7"/>
                <a:gd name="T2" fmla="*/ 4 w 29"/>
                <a:gd name="T3" fmla="*/ 1 h 7"/>
                <a:gd name="T4" fmla="*/ 3 w 29"/>
                <a:gd name="T5" fmla="*/ 5 h 7"/>
                <a:gd name="T6" fmla="*/ 26 w 29"/>
                <a:gd name="T7" fmla="*/ 7 h 7"/>
                <a:gd name="T8" fmla="*/ 26 w 29"/>
                <a:gd name="T9" fmla="*/ 3 h 7"/>
              </a:gdLst>
              <a:ahLst/>
              <a:cxnLst>
                <a:cxn ang="0">
                  <a:pos x="T0" y="T1"/>
                </a:cxn>
                <a:cxn ang="0">
                  <a:pos x="T2" y="T3"/>
                </a:cxn>
                <a:cxn ang="0">
                  <a:pos x="T4" y="T5"/>
                </a:cxn>
                <a:cxn ang="0">
                  <a:pos x="T6" y="T7"/>
                </a:cxn>
                <a:cxn ang="0">
                  <a:pos x="T8" y="T9"/>
                </a:cxn>
              </a:cxnLst>
              <a:rect l="0" t="0" r="r" b="b"/>
              <a:pathLst>
                <a:path w="29" h="7">
                  <a:moveTo>
                    <a:pt x="26" y="3"/>
                  </a:moveTo>
                  <a:cubicBezTo>
                    <a:pt x="19" y="3"/>
                    <a:pt x="11" y="3"/>
                    <a:pt x="4" y="1"/>
                  </a:cubicBezTo>
                  <a:cubicBezTo>
                    <a:pt x="2" y="0"/>
                    <a:pt x="0" y="4"/>
                    <a:pt x="3" y="5"/>
                  </a:cubicBezTo>
                  <a:cubicBezTo>
                    <a:pt x="10" y="7"/>
                    <a:pt x="19" y="7"/>
                    <a:pt x="26" y="7"/>
                  </a:cubicBezTo>
                  <a:cubicBezTo>
                    <a:pt x="29" y="7"/>
                    <a:pt x="29" y="3"/>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48" name="Freeform 65"/>
            <p:cNvSpPr/>
            <p:nvPr/>
          </p:nvSpPr>
          <p:spPr bwMode="auto">
            <a:xfrm>
              <a:off x="3698" y="4094"/>
              <a:ext cx="106" cy="18"/>
            </a:xfrm>
            <a:custGeom>
              <a:avLst/>
              <a:gdLst>
                <a:gd name="T0" fmla="*/ 27 w 30"/>
                <a:gd name="T1" fmla="*/ 1 h 6"/>
                <a:gd name="T2" fmla="*/ 3 w 30"/>
                <a:gd name="T3" fmla="*/ 2 h 6"/>
                <a:gd name="T4" fmla="*/ 3 w 30"/>
                <a:gd name="T5" fmla="*/ 6 h 6"/>
                <a:gd name="T6" fmla="*/ 27 w 30"/>
                <a:gd name="T7" fmla="*/ 5 h 6"/>
                <a:gd name="T8" fmla="*/ 27 w 30"/>
                <a:gd name="T9" fmla="*/ 1 h 6"/>
              </a:gdLst>
              <a:ahLst/>
              <a:cxnLst>
                <a:cxn ang="0">
                  <a:pos x="T0" y="T1"/>
                </a:cxn>
                <a:cxn ang="0">
                  <a:pos x="T2" y="T3"/>
                </a:cxn>
                <a:cxn ang="0">
                  <a:pos x="T4" y="T5"/>
                </a:cxn>
                <a:cxn ang="0">
                  <a:pos x="T6" y="T7"/>
                </a:cxn>
                <a:cxn ang="0">
                  <a:pos x="T8" y="T9"/>
                </a:cxn>
              </a:cxnLst>
              <a:rect l="0" t="0" r="r" b="b"/>
              <a:pathLst>
                <a:path w="30" h="6">
                  <a:moveTo>
                    <a:pt x="27" y="1"/>
                  </a:moveTo>
                  <a:cubicBezTo>
                    <a:pt x="19" y="1"/>
                    <a:pt x="11" y="1"/>
                    <a:pt x="3" y="2"/>
                  </a:cubicBezTo>
                  <a:cubicBezTo>
                    <a:pt x="0" y="2"/>
                    <a:pt x="0" y="6"/>
                    <a:pt x="3" y="6"/>
                  </a:cubicBezTo>
                  <a:cubicBezTo>
                    <a:pt x="11" y="6"/>
                    <a:pt x="19" y="5"/>
                    <a:pt x="27" y="5"/>
                  </a:cubicBezTo>
                  <a:cubicBezTo>
                    <a:pt x="30" y="5"/>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49" name="Freeform 66"/>
            <p:cNvSpPr/>
            <p:nvPr/>
          </p:nvSpPr>
          <p:spPr bwMode="auto">
            <a:xfrm>
              <a:off x="3846" y="4103"/>
              <a:ext cx="85" cy="18"/>
            </a:xfrm>
            <a:custGeom>
              <a:avLst/>
              <a:gdLst>
                <a:gd name="T0" fmla="*/ 21 w 24"/>
                <a:gd name="T1" fmla="*/ 1 h 6"/>
                <a:gd name="T2" fmla="*/ 3 w 24"/>
                <a:gd name="T3" fmla="*/ 0 h 6"/>
                <a:gd name="T4" fmla="*/ 3 w 24"/>
                <a:gd name="T5" fmla="*/ 4 h 6"/>
                <a:gd name="T6" fmla="*/ 20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5" y="0"/>
                    <a:pt x="9" y="0"/>
                    <a:pt x="3" y="0"/>
                  </a:cubicBezTo>
                  <a:cubicBezTo>
                    <a:pt x="0" y="0"/>
                    <a:pt x="0" y="4"/>
                    <a:pt x="3" y="4"/>
                  </a:cubicBezTo>
                  <a:cubicBezTo>
                    <a:pt x="9" y="4"/>
                    <a:pt x="14" y="4"/>
                    <a:pt x="20" y="5"/>
                  </a:cubicBezTo>
                  <a:cubicBezTo>
                    <a:pt x="23" y="6"/>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50" name="Freeform 67"/>
            <p:cNvSpPr/>
            <p:nvPr/>
          </p:nvSpPr>
          <p:spPr bwMode="auto">
            <a:xfrm>
              <a:off x="3977" y="4094"/>
              <a:ext cx="109" cy="24"/>
            </a:xfrm>
            <a:custGeom>
              <a:avLst/>
              <a:gdLst>
                <a:gd name="T0" fmla="*/ 28 w 31"/>
                <a:gd name="T1" fmla="*/ 2 h 8"/>
                <a:gd name="T2" fmla="*/ 3 w 31"/>
                <a:gd name="T3" fmla="*/ 3 h 8"/>
                <a:gd name="T4" fmla="*/ 4 w 31"/>
                <a:gd name="T5" fmla="*/ 7 h 8"/>
                <a:gd name="T6" fmla="*/ 28 w 31"/>
                <a:gd name="T7" fmla="*/ 6 h 8"/>
                <a:gd name="T8" fmla="*/ 28 w 31"/>
                <a:gd name="T9" fmla="*/ 2 h 8"/>
              </a:gdLst>
              <a:ahLst/>
              <a:cxnLst>
                <a:cxn ang="0">
                  <a:pos x="T0" y="T1"/>
                </a:cxn>
                <a:cxn ang="0">
                  <a:pos x="T2" y="T3"/>
                </a:cxn>
                <a:cxn ang="0">
                  <a:pos x="T4" y="T5"/>
                </a:cxn>
                <a:cxn ang="0">
                  <a:pos x="T6" y="T7"/>
                </a:cxn>
                <a:cxn ang="0">
                  <a:pos x="T8" y="T9"/>
                </a:cxn>
              </a:cxnLst>
              <a:rect l="0" t="0" r="r" b="b"/>
              <a:pathLst>
                <a:path w="31" h="8">
                  <a:moveTo>
                    <a:pt x="28" y="2"/>
                  </a:moveTo>
                  <a:cubicBezTo>
                    <a:pt x="20" y="2"/>
                    <a:pt x="11" y="0"/>
                    <a:pt x="3" y="3"/>
                  </a:cubicBezTo>
                  <a:cubicBezTo>
                    <a:pt x="0" y="4"/>
                    <a:pt x="2" y="8"/>
                    <a:pt x="4" y="7"/>
                  </a:cubicBezTo>
                  <a:cubicBezTo>
                    <a:pt x="12" y="5"/>
                    <a:pt x="20"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51" name="Freeform 68"/>
            <p:cNvSpPr/>
            <p:nvPr/>
          </p:nvSpPr>
          <p:spPr bwMode="auto">
            <a:xfrm>
              <a:off x="4129" y="4092"/>
              <a:ext cx="102" cy="17"/>
            </a:xfrm>
            <a:custGeom>
              <a:avLst/>
              <a:gdLst>
                <a:gd name="T0" fmla="*/ 25 w 29"/>
                <a:gd name="T1" fmla="*/ 1 h 6"/>
                <a:gd name="T2" fmla="*/ 3 w 29"/>
                <a:gd name="T3" fmla="*/ 2 h 6"/>
                <a:gd name="T4" fmla="*/ 3 w 29"/>
                <a:gd name="T5" fmla="*/ 6 h 6"/>
                <a:gd name="T6" fmla="*/ 26 w 29"/>
                <a:gd name="T7" fmla="*/ 5 h 6"/>
                <a:gd name="T8" fmla="*/ 25 w 29"/>
                <a:gd name="T9" fmla="*/ 1 h 6"/>
              </a:gdLst>
              <a:ahLst/>
              <a:cxnLst>
                <a:cxn ang="0">
                  <a:pos x="T0" y="T1"/>
                </a:cxn>
                <a:cxn ang="0">
                  <a:pos x="T2" y="T3"/>
                </a:cxn>
                <a:cxn ang="0">
                  <a:pos x="T4" y="T5"/>
                </a:cxn>
                <a:cxn ang="0">
                  <a:pos x="T6" y="T7"/>
                </a:cxn>
                <a:cxn ang="0">
                  <a:pos x="T8" y="T9"/>
                </a:cxn>
              </a:cxnLst>
              <a:rect l="0" t="0" r="r" b="b"/>
              <a:pathLst>
                <a:path w="29" h="6">
                  <a:moveTo>
                    <a:pt x="25" y="1"/>
                  </a:moveTo>
                  <a:cubicBezTo>
                    <a:pt x="17" y="2"/>
                    <a:pt x="10" y="2"/>
                    <a:pt x="3" y="2"/>
                  </a:cubicBezTo>
                  <a:cubicBezTo>
                    <a:pt x="0" y="2"/>
                    <a:pt x="0" y="6"/>
                    <a:pt x="3" y="6"/>
                  </a:cubicBezTo>
                  <a:cubicBezTo>
                    <a:pt x="11" y="6"/>
                    <a:pt x="18" y="6"/>
                    <a:pt x="26" y="5"/>
                  </a:cubicBezTo>
                  <a:cubicBezTo>
                    <a:pt x="29" y="4"/>
                    <a:pt x="27" y="0"/>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52" name="Freeform 69"/>
            <p:cNvSpPr/>
            <p:nvPr/>
          </p:nvSpPr>
          <p:spPr bwMode="auto">
            <a:xfrm>
              <a:off x="4273" y="4103"/>
              <a:ext cx="110" cy="21"/>
            </a:xfrm>
            <a:custGeom>
              <a:avLst/>
              <a:gdLst>
                <a:gd name="T0" fmla="*/ 28 w 31"/>
                <a:gd name="T1" fmla="*/ 2 h 7"/>
                <a:gd name="T2" fmla="*/ 3 w 31"/>
                <a:gd name="T3" fmla="*/ 2 h 7"/>
                <a:gd name="T4" fmla="*/ 3 w 31"/>
                <a:gd name="T5" fmla="*/ 6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2"/>
                    <a:pt x="3" y="2"/>
                  </a:cubicBezTo>
                  <a:cubicBezTo>
                    <a:pt x="0" y="2"/>
                    <a:pt x="0" y="6"/>
                    <a:pt x="3" y="6"/>
                  </a:cubicBezTo>
                  <a:cubicBezTo>
                    <a:pt x="11" y="6"/>
                    <a:pt x="19" y="4"/>
                    <a:pt x="27" y="6"/>
                  </a:cubicBezTo>
                  <a:cubicBezTo>
                    <a:pt x="30" y="7"/>
                    <a:pt x="31" y="3"/>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53" name="Freeform 70"/>
            <p:cNvSpPr/>
            <p:nvPr/>
          </p:nvSpPr>
          <p:spPr bwMode="auto">
            <a:xfrm>
              <a:off x="4432" y="4097"/>
              <a:ext cx="95" cy="24"/>
            </a:xfrm>
            <a:custGeom>
              <a:avLst/>
              <a:gdLst>
                <a:gd name="T0" fmla="*/ 23 w 27"/>
                <a:gd name="T1" fmla="*/ 1 h 8"/>
                <a:gd name="T2" fmla="*/ 4 w 27"/>
                <a:gd name="T3" fmla="*/ 2 h 8"/>
                <a:gd name="T4" fmla="*/ 3 w 27"/>
                <a:gd name="T5" fmla="*/ 6 h 8"/>
                <a:gd name="T6" fmla="*/ 24 w 27"/>
                <a:gd name="T7" fmla="*/ 5 h 8"/>
                <a:gd name="T8" fmla="*/ 23 w 27"/>
                <a:gd name="T9" fmla="*/ 1 h 8"/>
              </a:gdLst>
              <a:ahLst/>
              <a:cxnLst>
                <a:cxn ang="0">
                  <a:pos x="T0" y="T1"/>
                </a:cxn>
                <a:cxn ang="0">
                  <a:pos x="T2" y="T3"/>
                </a:cxn>
                <a:cxn ang="0">
                  <a:pos x="T4" y="T5"/>
                </a:cxn>
                <a:cxn ang="0">
                  <a:pos x="T6" y="T7"/>
                </a:cxn>
                <a:cxn ang="0">
                  <a:pos x="T8" y="T9"/>
                </a:cxn>
              </a:cxnLst>
              <a:rect l="0" t="0" r="r" b="b"/>
              <a:pathLst>
                <a:path w="27" h="8">
                  <a:moveTo>
                    <a:pt x="23" y="1"/>
                  </a:moveTo>
                  <a:cubicBezTo>
                    <a:pt x="17" y="2"/>
                    <a:pt x="10" y="3"/>
                    <a:pt x="4" y="2"/>
                  </a:cubicBezTo>
                  <a:cubicBezTo>
                    <a:pt x="1" y="1"/>
                    <a:pt x="0" y="6"/>
                    <a:pt x="3" y="6"/>
                  </a:cubicBezTo>
                  <a:cubicBezTo>
                    <a:pt x="10" y="8"/>
                    <a:pt x="17" y="6"/>
                    <a:pt x="24" y="5"/>
                  </a:cubicBezTo>
                  <a:cubicBezTo>
                    <a:pt x="27" y="5"/>
                    <a:pt x="26"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54" name="Freeform 71"/>
            <p:cNvSpPr/>
            <p:nvPr/>
          </p:nvSpPr>
          <p:spPr bwMode="auto">
            <a:xfrm>
              <a:off x="4580" y="4094"/>
              <a:ext cx="120" cy="27"/>
            </a:xfrm>
            <a:custGeom>
              <a:avLst/>
              <a:gdLst>
                <a:gd name="T0" fmla="*/ 31 w 34"/>
                <a:gd name="T1" fmla="*/ 1 h 9"/>
                <a:gd name="T2" fmla="*/ 18 w 34"/>
                <a:gd name="T3" fmla="*/ 2 h 9"/>
                <a:gd name="T4" fmla="*/ 5 w 34"/>
                <a:gd name="T5" fmla="*/ 1 h 9"/>
                <a:gd name="T6" fmla="*/ 2 w 34"/>
                <a:gd name="T7" fmla="*/ 5 h 9"/>
                <a:gd name="T8" fmla="*/ 31 w 34"/>
                <a:gd name="T9" fmla="*/ 5 h 9"/>
                <a:gd name="T10" fmla="*/ 31 w 34"/>
                <a:gd name="T11" fmla="*/ 1 h 9"/>
              </a:gdLst>
              <a:ahLst/>
              <a:cxnLst>
                <a:cxn ang="0">
                  <a:pos x="T0" y="T1"/>
                </a:cxn>
                <a:cxn ang="0">
                  <a:pos x="T2" y="T3"/>
                </a:cxn>
                <a:cxn ang="0">
                  <a:pos x="T4" y="T5"/>
                </a:cxn>
                <a:cxn ang="0">
                  <a:pos x="T6" y="T7"/>
                </a:cxn>
                <a:cxn ang="0">
                  <a:pos x="T8" y="T9"/>
                </a:cxn>
                <a:cxn ang="0">
                  <a:pos x="T10" y="T11"/>
                </a:cxn>
              </a:cxnLst>
              <a:rect l="0" t="0" r="r" b="b"/>
              <a:pathLst>
                <a:path w="34" h="9">
                  <a:moveTo>
                    <a:pt x="31" y="1"/>
                  </a:moveTo>
                  <a:cubicBezTo>
                    <a:pt x="27" y="1"/>
                    <a:pt x="22" y="1"/>
                    <a:pt x="18" y="2"/>
                  </a:cubicBezTo>
                  <a:cubicBezTo>
                    <a:pt x="14" y="2"/>
                    <a:pt x="9" y="3"/>
                    <a:pt x="5" y="1"/>
                  </a:cubicBezTo>
                  <a:cubicBezTo>
                    <a:pt x="2" y="0"/>
                    <a:pt x="0" y="3"/>
                    <a:pt x="2" y="5"/>
                  </a:cubicBezTo>
                  <a:cubicBezTo>
                    <a:pt x="11" y="9"/>
                    <a:pt x="22" y="5"/>
                    <a:pt x="31" y="5"/>
                  </a:cubicBezTo>
                  <a:cubicBezTo>
                    <a:pt x="34" y="5"/>
                    <a:pt x="34" y="0"/>
                    <a:pt x="31"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55" name="Freeform 72"/>
            <p:cNvSpPr/>
            <p:nvPr/>
          </p:nvSpPr>
          <p:spPr bwMode="auto">
            <a:xfrm>
              <a:off x="4735" y="4092"/>
              <a:ext cx="110" cy="20"/>
            </a:xfrm>
            <a:custGeom>
              <a:avLst/>
              <a:gdLst>
                <a:gd name="T0" fmla="*/ 28 w 31"/>
                <a:gd name="T1" fmla="*/ 2 h 7"/>
                <a:gd name="T2" fmla="*/ 3 w 31"/>
                <a:gd name="T3" fmla="*/ 3 h 7"/>
                <a:gd name="T4" fmla="*/ 5 w 31"/>
                <a:gd name="T5" fmla="*/ 7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1"/>
                    <a:pt x="3" y="3"/>
                  </a:cubicBezTo>
                  <a:cubicBezTo>
                    <a:pt x="0" y="3"/>
                    <a:pt x="2" y="7"/>
                    <a:pt x="5" y="7"/>
                  </a:cubicBezTo>
                  <a:cubicBezTo>
                    <a:pt x="12" y="6"/>
                    <a:pt x="19" y="4"/>
                    <a:pt x="27" y="6"/>
                  </a:cubicBezTo>
                  <a:cubicBezTo>
                    <a:pt x="29" y="7"/>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56" name="Freeform 73"/>
            <p:cNvSpPr/>
            <p:nvPr/>
          </p:nvSpPr>
          <p:spPr bwMode="auto">
            <a:xfrm>
              <a:off x="4912" y="4097"/>
              <a:ext cx="84" cy="18"/>
            </a:xfrm>
            <a:custGeom>
              <a:avLst/>
              <a:gdLst>
                <a:gd name="T0" fmla="*/ 21 w 24"/>
                <a:gd name="T1" fmla="*/ 1 h 6"/>
                <a:gd name="T2" fmla="*/ 4 w 24"/>
                <a:gd name="T3" fmla="*/ 1 h 6"/>
                <a:gd name="T4" fmla="*/ 3 w 24"/>
                <a:gd name="T5" fmla="*/ 5 h 6"/>
                <a:gd name="T6" fmla="*/ 21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6" y="1"/>
                    <a:pt x="10" y="2"/>
                    <a:pt x="4" y="1"/>
                  </a:cubicBezTo>
                  <a:cubicBezTo>
                    <a:pt x="1" y="0"/>
                    <a:pt x="0" y="5"/>
                    <a:pt x="3" y="5"/>
                  </a:cubicBezTo>
                  <a:cubicBezTo>
                    <a:pt x="9" y="6"/>
                    <a:pt x="15" y="5"/>
                    <a:pt x="21" y="5"/>
                  </a:cubicBezTo>
                  <a:cubicBezTo>
                    <a:pt x="24" y="5"/>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57" name="Freeform 74"/>
            <p:cNvSpPr/>
            <p:nvPr/>
          </p:nvSpPr>
          <p:spPr bwMode="auto">
            <a:xfrm>
              <a:off x="5060" y="4100"/>
              <a:ext cx="92" cy="18"/>
            </a:xfrm>
            <a:custGeom>
              <a:avLst/>
              <a:gdLst>
                <a:gd name="T0" fmla="*/ 23 w 26"/>
                <a:gd name="T1" fmla="*/ 1 h 6"/>
                <a:gd name="T2" fmla="*/ 3 w 26"/>
                <a:gd name="T3" fmla="*/ 0 h 6"/>
                <a:gd name="T4" fmla="*/ 3 w 26"/>
                <a:gd name="T5" fmla="*/ 4 h 6"/>
                <a:gd name="T6" fmla="*/ 22 w 26"/>
                <a:gd name="T7" fmla="*/ 5 h 6"/>
                <a:gd name="T8" fmla="*/ 23 w 26"/>
                <a:gd name="T9" fmla="*/ 1 h 6"/>
              </a:gdLst>
              <a:ahLst/>
              <a:cxnLst>
                <a:cxn ang="0">
                  <a:pos x="T0" y="T1"/>
                </a:cxn>
                <a:cxn ang="0">
                  <a:pos x="T2" y="T3"/>
                </a:cxn>
                <a:cxn ang="0">
                  <a:pos x="T4" y="T5"/>
                </a:cxn>
                <a:cxn ang="0">
                  <a:pos x="T6" y="T7"/>
                </a:cxn>
                <a:cxn ang="0">
                  <a:pos x="T8" y="T9"/>
                </a:cxn>
              </a:cxnLst>
              <a:rect l="0" t="0" r="r" b="b"/>
              <a:pathLst>
                <a:path w="26" h="6">
                  <a:moveTo>
                    <a:pt x="23" y="1"/>
                  </a:moveTo>
                  <a:cubicBezTo>
                    <a:pt x="16" y="0"/>
                    <a:pt x="9" y="0"/>
                    <a:pt x="3" y="0"/>
                  </a:cubicBezTo>
                  <a:cubicBezTo>
                    <a:pt x="0" y="0"/>
                    <a:pt x="0" y="4"/>
                    <a:pt x="3" y="4"/>
                  </a:cubicBezTo>
                  <a:cubicBezTo>
                    <a:pt x="9" y="4"/>
                    <a:pt x="16" y="4"/>
                    <a:pt x="22" y="5"/>
                  </a:cubicBezTo>
                  <a:cubicBezTo>
                    <a:pt x="25" y="6"/>
                    <a:pt x="26" y="1"/>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58" name="Freeform 75"/>
            <p:cNvSpPr/>
            <p:nvPr/>
          </p:nvSpPr>
          <p:spPr bwMode="auto">
            <a:xfrm>
              <a:off x="5190" y="4094"/>
              <a:ext cx="103" cy="18"/>
            </a:xfrm>
            <a:custGeom>
              <a:avLst/>
              <a:gdLst>
                <a:gd name="T0" fmla="*/ 26 w 29"/>
                <a:gd name="T1" fmla="*/ 1 h 6"/>
                <a:gd name="T2" fmla="*/ 2 w 29"/>
                <a:gd name="T3" fmla="*/ 2 h 6"/>
                <a:gd name="T4" fmla="*/ 2 w 29"/>
                <a:gd name="T5" fmla="*/ 6 h 6"/>
                <a:gd name="T6" fmla="*/ 26 w 29"/>
                <a:gd name="T7" fmla="*/ 5 h 6"/>
                <a:gd name="T8" fmla="*/ 26 w 29"/>
                <a:gd name="T9" fmla="*/ 1 h 6"/>
              </a:gdLst>
              <a:ahLst/>
              <a:cxnLst>
                <a:cxn ang="0">
                  <a:pos x="T0" y="T1"/>
                </a:cxn>
                <a:cxn ang="0">
                  <a:pos x="T2" y="T3"/>
                </a:cxn>
                <a:cxn ang="0">
                  <a:pos x="T4" y="T5"/>
                </a:cxn>
                <a:cxn ang="0">
                  <a:pos x="T6" y="T7"/>
                </a:cxn>
                <a:cxn ang="0">
                  <a:pos x="T8" y="T9"/>
                </a:cxn>
              </a:cxnLst>
              <a:rect l="0" t="0" r="r" b="b"/>
              <a:pathLst>
                <a:path w="29" h="6">
                  <a:moveTo>
                    <a:pt x="26" y="1"/>
                  </a:moveTo>
                  <a:cubicBezTo>
                    <a:pt x="18" y="2"/>
                    <a:pt x="10" y="2"/>
                    <a:pt x="2" y="2"/>
                  </a:cubicBezTo>
                  <a:cubicBezTo>
                    <a:pt x="0" y="2"/>
                    <a:pt x="0" y="6"/>
                    <a:pt x="2" y="6"/>
                  </a:cubicBezTo>
                  <a:cubicBezTo>
                    <a:pt x="10" y="6"/>
                    <a:pt x="18" y="6"/>
                    <a:pt x="26" y="5"/>
                  </a:cubicBezTo>
                  <a:cubicBezTo>
                    <a:pt x="29"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59" name="Freeform 76"/>
            <p:cNvSpPr/>
            <p:nvPr/>
          </p:nvSpPr>
          <p:spPr bwMode="auto">
            <a:xfrm>
              <a:off x="5339" y="4092"/>
              <a:ext cx="116" cy="20"/>
            </a:xfrm>
            <a:custGeom>
              <a:avLst/>
              <a:gdLst>
                <a:gd name="T0" fmla="*/ 30 w 33"/>
                <a:gd name="T1" fmla="*/ 2 h 7"/>
                <a:gd name="T2" fmla="*/ 3 w 33"/>
                <a:gd name="T3" fmla="*/ 0 h 7"/>
                <a:gd name="T4" fmla="*/ 3 w 33"/>
                <a:gd name="T5" fmla="*/ 0 h 7"/>
                <a:gd name="T6" fmla="*/ 3 w 33"/>
                <a:gd name="T7" fmla="*/ 0 h 7"/>
                <a:gd name="T8" fmla="*/ 3 w 33"/>
                <a:gd name="T9" fmla="*/ 5 h 7"/>
                <a:gd name="T10" fmla="*/ 28 w 33"/>
                <a:gd name="T11" fmla="*/ 6 h 7"/>
                <a:gd name="T12" fmla="*/ 30 w 33"/>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33" h="7">
                  <a:moveTo>
                    <a:pt x="30" y="2"/>
                  </a:moveTo>
                  <a:cubicBezTo>
                    <a:pt x="21" y="0"/>
                    <a:pt x="12" y="1"/>
                    <a:pt x="3" y="0"/>
                  </a:cubicBezTo>
                  <a:cubicBezTo>
                    <a:pt x="3" y="0"/>
                    <a:pt x="3" y="0"/>
                    <a:pt x="3" y="0"/>
                  </a:cubicBezTo>
                  <a:cubicBezTo>
                    <a:pt x="3" y="0"/>
                    <a:pt x="3" y="0"/>
                    <a:pt x="3" y="0"/>
                  </a:cubicBezTo>
                  <a:cubicBezTo>
                    <a:pt x="0" y="0"/>
                    <a:pt x="0" y="5"/>
                    <a:pt x="3" y="5"/>
                  </a:cubicBezTo>
                  <a:cubicBezTo>
                    <a:pt x="11" y="6"/>
                    <a:pt x="20" y="4"/>
                    <a:pt x="28" y="6"/>
                  </a:cubicBezTo>
                  <a:cubicBezTo>
                    <a:pt x="31" y="7"/>
                    <a:pt x="33" y="2"/>
                    <a:pt x="30"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60" name="Freeform 77"/>
            <p:cNvSpPr/>
            <p:nvPr/>
          </p:nvSpPr>
          <p:spPr bwMode="auto">
            <a:xfrm>
              <a:off x="5480" y="4089"/>
              <a:ext cx="102" cy="14"/>
            </a:xfrm>
            <a:custGeom>
              <a:avLst/>
              <a:gdLst>
                <a:gd name="T0" fmla="*/ 26 w 29"/>
                <a:gd name="T1" fmla="*/ 0 h 5"/>
                <a:gd name="T2" fmla="*/ 3 w 29"/>
                <a:gd name="T3" fmla="*/ 0 h 5"/>
                <a:gd name="T4" fmla="*/ 3 w 29"/>
                <a:gd name="T5" fmla="*/ 5 h 5"/>
                <a:gd name="T6" fmla="*/ 26 w 29"/>
                <a:gd name="T7" fmla="*/ 5 h 5"/>
                <a:gd name="T8" fmla="*/ 26 w 29"/>
                <a:gd name="T9" fmla="*/ 0 h 5"/>
              </a:gdLst>
              <a:ahLst/>
              <a:cxnLst>
                <a:cxn ang="0">
                  <a:pos x="T0" y="T1"/>
                </a:cxn>
                <a:cxn ang="0">
                  <a:pos x="T2" y="T3"/>
                </a:cxn>
                <a:cxn ang="0">
                  <a:pos x="T4" y="T5"/>
                </a:cxn>
                <a:cxn ang="0">
                  <a:pos x="T6" y="T7"/>
                </a:cxn>
                <a:cxn ang="0">
                  <a:pos x="T8" y="T9"/>
                </a:cxn>
              </a:cxnLst>
              <a:rect l="0" t="0" r="r" b="b"/>
              <a:pathLst>
                <a:path w="29" h="5">
                  <a:moveTo>
                    <a:pt x="26" y="0"/>
                  </a:moveTo>
                  <a:cubicBezTo>
                    <a:pt x="3" y="0"/>
                    <a:pt x="3" y="0"/>
                    <a:pt x="3" y="0"/>
                  </a:cubicBezTo>
                  <a:cubicBezTo>
                    <a:pt x="0" y="0"/>
                    <a:pt x="0" y="5"/>
                    <a:pt x="3" y="5"/>
                  </a:cubicBezTo>
                  <a:cubicBezTo>
                    <a:pt x="26" y="5"/>
                    <a:pt x="26" y="5"/>
                    <a:pt x="26" y="5"/>
                  </a:cubicBezTo>
                  <a:cubicBezTo>
                    <a:pt x="29" y="5"/>
                    <a:pt x="29" y="0"/>
                    <a:pt x="26"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61" name="Freeform 78"/>
            <p:cNvSpPr/>
            <p:nvPr/>
          </p:nvSpPr>
          <p:spPr bwMode="auto">
            <a:xfrm>
              <a:off x="5600" y="4089"/>
              <a:ext cx="98" cy="23"/>
            </a:xfrm>
            <a:custGeom>
              <a:avLst/>
              <a:gdLst>
                <a:gd name="T0" fmla="*/ 24 w 28"/>
                <a:gd name="T1" fmla="*/ 2 h 8"/>
                <a:gd name="T2" fmla="*/ 4 w 28"/>
                <a:gd name="T3" fmla="*/ 0 h 8"/>
                <a:gd name="T4" fmla="*/ 3 w 28"/>
                <a:gd name="T5" fmla="*/ 5 h 8"/>
                <a:gd name="T6" fmla="*/ 25 w 28"/>
                <a:gd name="T7" fmla="*/ 6 h 8"/>
                <a:gd name="T8" fmla="*/ 24 w 28"/>
                <a:gd name="T9" fmla="*/ 2 h 8"/>
              </a:gdLst>
              <a:ahLst/>
              <a:cxnLst>
                <a:cxn ang="0">
                  <a:pos x="T0" y="T1"/>
                </a:cxn>
                <a:cxn ang="0">
                  <a:pos x="T2" y="T3"/>
                </a:cxn>
                <a:cxn ang="0">
                  <a:pos x="T4" y="T5"/>
                </a:cxn>
                <a:cxn ang="0">
                  <a:pos x="T6" y="T7"/>
                </a:cxn>
                <a:cxn ang="0">
                  <a:pos x="T8" y="T9"/>
                </a:cxn>
              </a:cxnLst>
              <a:rect l="0" t="0" r="r" b="b"/>
              <a:pathLst>
                <a:path w="28" h="8">
                  <a:moveTo>
                    <a:pt x="24" y="2"/>
                  </a:moveTo>
                  <a:cubicBezTo>
                    <a:pt x="17" y="3"/>
                    <a:pt x="11" y="3"/>
                    <a:pt x="4" y="0"/>
                  </a:cubicBezTo>
                  <a:cubicBezTo>
                    <a:pt x="1" y="0"/>
                    <a:pt x="0" y="4"/>
                    <a:pt x="3" y="5"/>
                  </a:cubicBezTo>
                  <a:cubicBezTo>
                    <a:pt x="10" y="7"/>
                    <a:pt x="18" y="8"/>
                    <a:pt x="25" y="6"/>
                  </a:cubicBezTo>
                  <a:cubicBezTo>
                    <a:pt x="28" y="5"/>
                    <a:pt x="27" y="1"/>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62" name="Freeform 79"/>
            <p:cNvSpPr/>
            <p:nvPr/>
          </p:nvSpPr>
          <p:spPr bwMode="auto">
            <a:xfrm>
              <a:off x="5727" y="4103"/>
              <a:ext cx="98" cy="18"/>
            </a:xfrm>
            <a:custGeom>
              <a:avLst/>
              <a:gdLst>
                <a:gd name="T0" fmla="*/ 26 w 28"/>
                <a:gd name="T1" fmla="*/ 1 h 6"/>
                <a:gd name="T2" fmla="*/ 3 w 28"/>
                <a:gd name="T3" fmla="*/ 0 h 6"/>
                <a:gd name="T4" fmla="*/ 3 w 28"/>
                <a:gd name="T5" fmla="*/ 4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0"/>
                    <a:pt x="3" y="0"/>
                  </a:cubicBezTo>
                  <a:cubicBezTo>
                    <a:pt x="0" y="0"/>
                    <a:pt x="0" y="4"/>
                    <a:pt x="3" y="4"/>
                  </a:cubicBezTo>
                  <a:cubicBezTo>
                    <a:pt x="11" y="4"/>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63" name="Freeform 80"/>
            <p:cNvSpPr/>
            <p:nvPr/>
          </p:nvSpPr>
          <p:spPr bwMode="auto">
            <a:xfrm>
              <a:off x="5850" y="4092"/>
              <a:ext cx="109" cy="20"/>
            </a:xfrm>
            <a:custGeom>
              <a:avLst/>
              <a:gdLst>
                <a:gd name="T0" fmla="*/ 27 w 31"/>
                <a:gd name="T1" fmla="*/ 1 h 7"/>
                <a:gd name="T2" fmla="*/ 3 w 31"/>
                <a:gd name="T3" fmla="*/ 3 h 7"/>
                <a:gd name="T4" fmla="*/ 3 w 31"/>
                <a:gd name="T5" fmla="*/ 7 h 7"/>
                <a:gd name="T6" fmla="*/ 28 w 31"/>
                <a:gd name="T7" fmla="*/ 5 h 7"/>
                <a:gd name="T8" fmla="*/ 27 w 31"/>
                <a:gd name="T9" fmla="*/ 1 h 7"/>
              </a:gdLst>
              <a:ahLst/>
              <a:cxnLst>
                <a:cxn ang="0">
                  <a:pos x="T0" y="T1"/>
                </a:cxn>
                <a:cxn ang="0">
                  <a:pos x="T2" y="T3"/>
                </a:cxn>
                <a:cxn ang="0">
                  <a:pos x="T4" y="T5"/>
                </a:cxn>
                <a:cxn ang="0">
                  <a:pos x="T6" y="T7"/>
                </a:cxn>
                <a:cxn ang="0">
                  <a:pos x="T8" y="T9"/>
                </a:cxn>
              </a:cxnLst>
              <a:rect l="0" t="0" r="r" b="b"/>
              <a:pathLst>
                <a:path w="31" h="7">
                  <a:moveTo>
                    <a:pt x="27" y="1"/>
                  </a:moveTo>
                  <a:cubicBezTo>
                    <a:pt x="19" y="2"/>
                    <a:pt x="11" y="3"/>
                    <a:pt x="3" y="3"/>
                  </a:cubicBezTo>
                  <a:cubicBezTo>
                    <a:pt x="0" y="3"/>
                    <a:pt x="0" y="7"/>
                    <a:pt x="3" y="7"/>
                  </a:cubicBezTo>
                  <a:cubicBezTo>
                    <a:pt x="11" y="7"/>
                    <a:pt x="20" y="6"/>
                    <a:pt x="28" y="5"/>
                  </a:cubicBezTo>
                  <a:cubicBezTo>
                    <a:pt x="31" y="4"/>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64" name="Freeform 81"/>
            <p:cNvSpPr/>
            <p:nvPr/>
          </p:nvSpPr>
          <p:spPr bwMode="auto">
            <a:xfrm>
              <a:off x="5988" y="4097"/>
              <a:ext cx="102" cy="18"/>
            </a:xfrm>
            <a:custGeom>
              <a:avLst/>
              <a:gdLst>
                <a:gd name="T0" fmla="*/ 26 w 29"/>
                <a:gd name="T1" fmla="*/ 2 h 6"/>
                <a:gd name="T2" fmla="*/ 3 w 29"/>
                <a:gd name="T3" fmla="*/ 1 h 6"/>
                <a:gd name="T4" fmla="*/ 3 w 29"/>
                <a:gd name="T5" fmla="*/ 5 h 6"/>
                <a:gd name="T6" fmla="*/ 26 w 29"/>
                <a:gd name="T7" fmla="*/ 6 h 6"/>
                <a:gd name="T8" fmla="*/ 26 w 29"/>
                <a:gd name="T9" fmla="*/ 2 h 6"/>
              </a:gdLst>
              <a:ahLst/>
              <a:cxnLst>
                <a:cxn ang="0">
                  <a:pos x="T0" y="T1"/>
                </a:cxn>
                <a:cxn ang="0">
                  <a:pos x="T2" y="T3"/>
                </a:cxn>
                <a:cxn ang="0">
                  <a:pos x="T4" y="T5"/>
                </a:cxn>
                <a:cxn ang="0">
                  <a:pos x="T6" y="T7"/>
                </a:cxn>
                <a:cxn ang="0">
                  <a:pos x="T8" y="T9"/>
                </a:cxn>
              </a:cxnLst>
              <a:rect l="0" t="0" r="r" b="b"/>
              <a:pathLst>
                <a:path w="29" h="6">
                  <a:moveTo>
                    <a:pt x="26" y="2"/>
                  </a:moveTo>
                  <a:cubicBezTo>
                    <a:pt x="19" y="1"/>
                    <a:pt x="11" y="0"/>
                    <a:pt x="3" y="1"/>
                  </a:cubicBezTo>
                  <a:cubicBezTo>
                    <a:pt x="0" y="1"/>
                    <a:pt x="0" y="5"/>
                    <a:pt x="3" y="5"/>
                  </a:cubicBezTo>
                  <a:cubicBezTo>
                    <a:pt x="11" y="4"/>
                    <a:pt x="19" y="6"/>
                    <a:pt x="26" y="6"/>
                  </a:cubicBezTo>
                  <a:cubicBezTo>
                    <a:pt x="29" y="6"/>
                    <a:pt x="29" y="2"/>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65" name="Freeform 82"/>
            <p:cNvSpPr/>
            <p:nvPr/>
          </p:nvSpPr>
          <p:spPr bwMode="auto">
            <a:xfrm>
              <a:off x="6136" y="4100"/>
              <a:ext cx="102" cy="18"/>
            </a:xfrm>
            <a:custGeom>
              <a:avLst/>
              <a:gdLst>
                <a:gd name="T0" fmla="*/ 27 w 29"/>
                <a:gd name="T1" fmla="*/ 0 h 6"/>
                <a:gd name="T2" fmla="*/ 3 w 29"/>
                <a:gd name="T3" fmla="*/ 1 h 6"/>
                <a:gd name="T4" fmla="*/ 3 w 29"/>
                <a:gd name="T5" fmla="*/ 5 h 6"/>
                <a:gd name="T6" fmla="*/ 27 w 29"/>
                <a:gd name="T7" fmla="*/ 4 h 6"/>
                <a:gd name="T8" fmla="*/ 27 w 29"/>
                <a:gd name="T9" fmla="*/ 0 h 6"/>
              </a:gdLst>
              <a:ahLst/>
              <a:cxnLst>
                <a:cxn ang="0">
                  <a:pos x="T0" y="T1"/>
                </a:cxn>
                <a:cxn ang="0">
                  <a:pos x="T2" y="T3"/>
                </a:cxn>
                <a:cxn ang="0">
                  <a:pos x="T4" y="T5"/>
                </a:cxn>
                <a:cxn ang="0">
                  <a:pos x="T6" y="T7"/>
                </a:cxn>
                <a:cxn ang="0">
                  <a:pos x="T8" y="T9"/>
                </a:cxn>
              </a:cxnLst>
              <a:rect l="0" t="0" r="r" b="b"/>
              <a:pathLst>
                <a:path w="29" h="6">
                  <a:moveTo>
                    <a:pt x="27" y="0"/>
                  </a:moveTo>
                  <a:cubicBezTo>
                    <a:pt x="19" y="0"/>
                    <a:pt x="11" y="0"/>
                    <a:pt x="3" y="1"/>
                  </a:cubicBezTo>
                  <a:cubicBezTo>
                    <a:pt x="0" y="1"/>
                    <a:pt x="0" y="6"/>
                    <a:pt x="3" y="5"/>
                  </a:cubicBezTo>
                  <a:cubicBezTo>
                    <a:pt x="11" y="4"/>
                    <a:pt x="19" y="4"/>
                    <a:pt x="27" y="4"/>
                  </a:cubicBezTo>
                  <a:cubicBezTo>
                    <a:pt x="29" y="4"/>
                    <a:pt x="29"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66" name="Freeform 83"/>
            <p:cNvSpPr/>
            <p:nvPr/>
          </p:nvSpPr>
          <p:spPr bwMode="auto">
            <a:xfrm>
              <a:off x="6298" y="4100"/>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6"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67" name="Freeform 84"/>
            <p:cNvSpPr/>
            <p:nvPr/>
          </p:nvSpPr>
          <p:spPr bwMode="auto">
            <a:xfrm>
              <a:off x="6428" y="4103"/>
              <a:ext cx="99" cy="18"/>
            </a:xfrm>
            <a:custGeom>
              <a:avLst/>
              <a:gdLst>
                <a:gd name="T0" fmla="*/ 25 w 28"/>
                <a:gd name="T1" fmla="*/ 1 h 6"/>
                <a:gd name="T2" fmla="*/ 3 w 28"/>
                <a:gd name="T3" fmla="*/ 1 h 6"/>
                <a:gd name="T4" fmla="*/ 3 w 28"/>
                <a:gd name="T5" fmla="*/ 5 h 6"/>
                <a:gd name="T6" fmla="*/ 25 w 28"/>
                <a:gd name="T7" fmla="*/ 5 h 6"/>
                <a:gd name="T8" fmla="*/ 25 w 28"/>
                <a:gd name="T9" fmla="*/ 1 h 6"/>
              </a:gdLst>
              <a:ahLst/>
              <a:cxnLst>
                <a:cxn ang="0">
                  <a:pos x="T0" y="T1"/>
                </a:cxn>
                <a:cxn ang="0">
                  <a:pos x="T2" y="T3"/>
                </a:cxn>
                <a:cxn ang="0">
                  <a:pos x="T4" y="T5"/>
                </a:cxn>
                <a:cxn ang="0">
                  <a:pos x="T6" y="T7"/>
                </a:cxn>
                <a:cxn ang="0">
                  <a:pos x="T8" y="T9"/>
                </a:cxn>
              </a:cxnLst>
              <a:rect l="0" t="0" r="r" b="b"/>
              <a:pathLst>
                <a:path w="28" h="6">
                  <a:moveTo>
                    <a:pt x="25" y="1"/>
                  </a:moveTo>
                  <a:cubicBezTo>
                    <a:pt x="17" y="1"/>
                    <a:pt x="10" y="2"/>
                    <a:pt x="3" y="1"/>
                  </a:cubicBezTo>
                  <a:cubicBezTo>
                    <a:pt x="0" y="0"/>
                    <a:pt x="0" y="5"/>
                    <a:pt x="3" y="5"/>
                  </a:cubicBezTo>
                  <a:cubicBezTo>
                    <a:pt x="10" y="6"/>
                    <a:pt x="17" y="5"/>
                    <a:pt x="25" y="5"/>
                  </a:cubicBezTo>
                  <a:cubicBezTo>
                    <a:pt x="28" y="5"/>
                    <a:pt x="28" y="1"/>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68" name="Freeform 85"/>
            <p:cNvSpPr/>
            <p:nvPr/>
          </p:nvSpPr>
          <p:spPr bwMode="auto">
            <a:xfrm>
              <a:off x="6545" y="4103"/>
              <a:ext cx="92" cy="21"/>
            </a:xfrm>
            <a:custGeom>
              <a:avLst/>
              <a:gdLst>
                <a:gd name="T0" fmla="*/ 22 w 26"/>
                <a:gd name="T1" fmla="*/ 1 h 7"/>
                <a:gd name="T2" fmla="*/ 4 w 26"/>
                <a:gd name="T3" fmla="*/ 1 h 7"/>
                <a:gd name="T4" fmla="*/ 3 w 26"/>
                <a:gd name="T5" fmla="*/ 5 h 7"/>
                <a:gd name="T6" fmla="*/ 23 w 26"/>
                <a:gd name="T7" fmla="*/ 5 h 7"/>
                <a:gd name="T8" fmla="*/ 22 w 26"/>
                <a:gd name="T9" fmla="*/ 1 h 7"/>
              </a:gdLst>
              <a:ahLst/>
              <a:cxnLst>
                <a:cxn ang="0">
                  <a:pos x="T0" y="T1"/>
                </a:cxn>
                <a:cxn ang="0">
                  <a:pos x="T2" y="T3"/>
                </a:cxn>
                <a:cxn ang="0">
                  <a:pos x="T4" y="T5"/>
                </a:cxn>
                <a:cxn ang="0">
                  <a:pos x="T6" y="T7"/>
                </a:cxn>
                <a:cxn ang="0">
                  <a:pos x="T8" y="T9"/>
                </a:cxn>
              </a:cxnLst>
              <a:rect l="0" t="0" r="r" b="b"/>
              <a:pathLst>
                <a:path w="26" h="7">
                  <a:moveTo>
                    <a:pt x="22" y="1"/>
                  </a:moveTo>
                  <a:cubicBezTo>
                    <a:pt x="16" y="2"/>
                    <a:pt x="10" y="3"/>
                    <a:pt x="4" y="1"/>
                  </a:cubicBezTo>
                  <a:cubicBezTo>
                    <a:pt x="1" y="0"/>
                    <a:pt x="0" y="4"/>
                    <a:pt x="3" y="5"/>
                  </a:cubicBezTo>
                  <a:cubicBezTo>
                    <a:pt x="9" y="7"/>
                    <a:pt x="16" y="6"/>
                    <a:pt x="23" y="5"/>
                  </a:cubicBezTo>
                  <a:cubicBezTo>
                    <a:pt x="26" y="5"/>
                    <a:pt x="25" y="0"/>
                    <a:pt x="22"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69" name="Freeform 86"/>
            <p:cNvSpPr/>
            <p:nvPr/>
          </p:nvSpPr>
          <p:spPr bwMode="auto">
            <a:xfrm>
              <a:off x="6682" y="4103"/>
              <a:ext cx="110" cy="18"/>
            </a:xfrm>
            <a:custGeom>
              <a:avLst/>
              <a:gdLst>
                <a:gd name="T0" fmla="*/ 28 w 31"/>
                <a:gd name="T1" fmla="*/ 2 h 6"/>
                <a:gd name="T2" fmla="*/ 3 w 31"/>
                <a:gd name="T3" fmla="*/ 1 h 6"/>
                <a:gd name="T4" fmla="*/ 3 w 31"/>
                <a:gd name="T5" fmla="*/ 5 h 6"/>
                <a:gd name="T6" fmla="*/ 28 w 31"/>
                <a:gd name="T7" fmla="*/ 6 h 6"/>
                <a:gd name="T8" fmla="*/ 28 w 31"/>
                <a:gd name="T9" fmla="*/ 2 h 6"/>
              </a:gdLst>
              <a:ahLst/>
              <a:cxnLst>
                <a:cxn ang="0">
                  <a:pos x="T0" y="T1"/>
                </a:cxn>
                <a:cxn ang="0">
                  <a:pos x="T2" y="T3"/>
                </a:cxn>
                <a:cxn ang="0">
                  <a:pos x="T4" y="T5"/>
                </a:cxn>
                <a:cxn ang="0">
                  <a:pos x="T6" y="T7"/>
                </a:cxn>
                <a:cxn ang="0">
                  <a:pos x="T8" y="T9"/>
                </a:cxn>
              </a:cxnLst>
              <a:rect l="0" t="0" r="r" b="b"/>
              <a:pathLst>
                <a:path w="31" h="6">
                  <a:moveTo>
                    <a:pt x="28" y="2"/>
                  </a:moveTo>
                  <a:cubicBezTo>
                    <a:pt x="19" y="2"/>
                    <a:pt x="11" y="2"/>
                    <a:pt x="3" y="1"/>
                  </a:cubicBezTo>
                  <a:cubicBezTo>
                    <a:pt x="0" y="0"/>
                    <a:pt x="0" y="5"/>
                    <a:pt x="3" y="5"/>
                  </a:cubicBezTo>
                  <a:cubicBezTo>
                    <a:pt x="11" y="6"/>
                    <a:pt x="19"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70" name="Freeform 87"/>
            <p:cNvSpPr/>
            <p:nvPr/>
          </p:nvSpPr>
          <p:spPr bwMode="auto">
            <a:xfrm>
              <a:off x="6820" y="4103"/>
              <a:ext cx="106" cy="21"/>
            </a:xfrm>
            <a:custGeom>
              <a:avLst/>
              <a:gdLst>
                <a:gd name="T0" fmla="*/ 27 w 30"/>
                <a:gd name="T1" fmla="*/ 2 h 7"/>
                <a:gd name="T2" fmla="*/ 3 w 30"/>
                <a:gd name="T3" fmla="*/ 1 h 7"/>
                <a:gd name="T4" fmla="*/ 3 w 30"/>
                <a:gd name="T5" fmla="*/ 5 h 7"/>
                <a:gd name="T6" fmla="*/ 26 w 30"/>
                <a:gd name="T7" fmla="*/ 6 h 7"/>
                <a:gd name="T8" fmla="*/ 27 w 30"/>
                <a:gd name="T9" fmla="*/ 2 h 7"/>
              </a:gdLst>
              <a:ahLst/>
              <a:cxnLst>
                <a:cxn ang="0">
                  <a:pos x="T0" y="T1"/>
                </a:cxn>
                <a:cxn ang="0">
                  <a:pos x="T2" y="T3"/>
                </a:cxn>
                <a:cxn ang="0">
                  <a:pos x="T4" y="T5"/>
                </a:cxn>
                <a:cxn ang="0">
                  <a:pos x="T6" y="T7"/>
                </a:cxn>
                <a:cxn ang="0">
                  <a:pos x="T8" y="T9"/>
                </a:cxn>
              </a:cxnLst>
              <a:rect l="0" t="0" r="r" b="b"/>
              <a:pathLst>
                <a:path w="30" h="7">
                  <a:moveTo>
                    <a:pt x="27" y="2"/>
                  </a:moveTo>
                  <a:cubicBezTo>
                    <a:pt x="19" y="0"/>
                    <a:pt x="11" y="1"/>
                    <a:pt x="3" y="1"/>
                  </a:cubicBezTo>
                  <a:cubicBezTo>
                    <a:pt x="0" y="1"/>
                    <a:pt x="0" y="5"/>
                    <a:pt x="3" y="5"/>
                  </a:cubicBezTo>
                  <a:cubicBezTo>
                    <a:pt x="11" y="5"/>
                    <a:pt x="19" y="4"/>
                    <a:pt x="26" y="6"/>
                  </a:cubicBezTo>
                  <a:cubicBezTo>
                    <a:pt x="29" y="7"/>
                    <a:pt x="30" y="3"/>
                    <a:pt x="27"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71" name="Freeform 88"/>
            <p:cNvSpPr/>
            <p:nvPr/>
          </p:nvSpPr>
          <p:spPr bwMode="auto">
            <a:xfrm>
              <a:off x="6961" y="4106"/>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7"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72" name="Freeform 89"/>
            <p:cNvSpPr/>
            <p:nvPr/>
          </p:nvSpPr>
          <p:spPr bwMode="auto">
            <a:xfrm>
              <a:off x="7081" y="4106"/>
              <a:ext cx="113" cy="24"/>
            </a:xfrm>
            <a:custGeom>
              <a:avLst/>
              <a:gdLst>
                <a:gd name="T0" fmla="*/ 28 w 32"/>
                <a:gd name="T1" fmla="*/ 1 h 8"/>
                <a:gd name="T2" fmla="*/ 3 w 32"/>
                <a:gd name="T3" fmla="*/ 2 h 8"/>
                <a:gd name="T4" fmla="*/ 3 w 32"/>
                <a:gd name="T5" fmla="*/ 6 h 8"/>
                <a:gd name="T6" fmla="*/ 29 w 32"/>
                <a:gd name="T7" fmla="*/ 5 h 8"/>
                <a:gd name="T8" fmla="*/ 28 w 32"/>
                <a:gd name="T9" fmla="*/ 1 h 8"/>
              </a:gdLst>
              <a:ahLst/>
              <a:cxnLst>
                <a:cxn ang="0">
                  <a:pos x="T0" y="T1"/>
                </a:cxn>
                <a:cxn ang="0">
                  <a:pos x="T2" y="T3"/>
                </a:cxn>
                <a:cxn ang="0">
                  <a:pos x="T4" y="T5"/>
                </a:cxn>
                <a:cxn ang="0">
                  <a:pos x="T6" y="T7"/>
                </a:cxn>
                <a:cxn ang="0">
                  <a:pos x="T8" y="T9"/>
                </a:cxn>
              </a:cxnLst>
              <a:rect l="0" t="0" r="r" b="b"/>
              <a:pathLst>
                <a:path w="32" h="8">
                  <a:moveTo>
                    <a:pt x="28" y="1"/>
                  </a:moveTo>
                  <a:cubicBezTo>
                    <a:pt x="20" y="3"/>
                    <a:pt x="11" y="2"/>
                    <a:pt x="3" y="2"/>
                  </a:cubicBezTo>
                  <a:cubicBezTo>
                    <a:pt x="0" y="2"/>
                    <a:pt x="0" y="6"/>
                    <a:pt x="3" y="6"/>
                  </a:cubicBezTo>
                  <a:cubicBezTo>
                    <a:pt x="12" y="6"/>
                    <a:pt x="21" y="8"/>
                    <a:pt x="29" y="5"/>
                  </a:cubicBezTo>
                  <a:cubicBezTo>
                    <a:pt x="32" y="4"/>
                    <a:pt x="31" y="0"/>
                    <a:pt x="28"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73" name="Freeform 90"/>
            <p:cNvSpPr/>
            <p:nvPr/>
          </p:nvSpPr>
          <p:spPr bwMode="auto">
            <a:xfrm>
              <a:off x="7219" y="4103"/>
              <a:ext cx="95" cy="18"/>
            </a:xfrm>
            <a:custGeom>
              <a:avLst/>
              <a:gdLst>
                <a:gd name="T0" fmla="*/ 23 w 27"/>
                <a:gd name="T1" fmla="*/ 1 h 6"/>
                <a:gd name="T2" fmla="*/ 3 w 27"/>
                <a:gd name="T3" fmla="*/ 2 h 6"/>
                <a:gd name="T4" fmla="*/ 3 w 27"/>
                <a:gd name="T5" fmla="*/ 6 h 6"/>
                <a:gd name="T6" fmla="*/ 24 w 27"/>
                <a:gd name="T7" fmla="*/ 5 h 6"/>
                <a:gd name="T8" fmla="*/ 23 w 27"/>
                <a:gd name="T9" fmla="*/ 1 h 6"/>
              </a:gdLst>
              <a:ahLst/>
              <a:cxnLst>
                <a:cxn ang="0">
                  <a:pos x="T0" y="T1"/>
                </a:cxn>
                <a:cxn ang="0">
                  <a:pos x="T2" y="T3"/>
                </a:cxn>
                <a:cxn ang="0">
                  <a:pos x="T4" y="T5"/>
                </a:cxn>
                <a:cxn ang="0">
                  <a:pos x="T6" y="T7"/>
                </a:cxn>
                <a:cxn ang="0">
                  <a:pos x="T8" y="T9"/>
                </a:cxn>
              </a:cxnLst>
              <a:rect l="0" t="0" r="r" b="b"/>
              <a:pathLst>
                <a:path w="27" h="6">
                  <a:moveTo>
                    <a:pt x="23" y="1"/>
                  </a:moveTo>
                  <a:cubicBezTo>
                    <a:pt x="16" y="2"/>
                    <a:pt x="10" y="2"/>
                    <a:pt x="3" y="2"/>
                  </a:cubicBezTo>
                  <a:cubicBezTo>
                    <a:pt x="0" y="2"/>
                    <a:pt x="0" y="6"/>
                    <a:pt x="3" y="6"/>
                  </a:cubicBezTo>
                  <a:cubicBezTo>
                    <a:pt x="10" y="6"/>
                    <a:pt x="17" y="6"/>
                    <a:pt x="24" y="5"/>
                  </a:cubicBezTo>
                  <a:cubicBezTo>
                    <a:pt x="27" y="5"/>
                    <a:pt x="25"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74" name="Freeform 91"/>
            <p:cNvSpPr/>
            <p:nvPr/>
          </p:nvSpPr>
          <p:spPr bwMode="auto">
            <a:xfrm>
              <a:off x="7321" y="4109"/>
              <a:ext cx="106" cy="15"/>
            </a:xfrm>
            <a:custGeom>
              <a:avLst/>
              <a:gdLst>
                <a:gd name="T0" fmla="*/ 27 w 30"/>
                <a:gd name="T1" fmla="*/ 0 h 5"/>
                <a:gd name="T2" fmla="*/ 3 w 30"/>
                <a:gd name="T3" fmla="*/ 1 h 5"/>
                <a:gd name="T4" fmla="*/ 3 w 30"/>
                <a:gd name="T5" fmla="*/ 5 h 5"/>
                <a:gd name="T6" fmla="*/ 27 w 30"/>
                <a:gd name="T7" fmla="*/ 4 h 5"/>
                <a:gd name="T8" fmla="*/ 27 w 30"/>
                <a:gd name="T9" fmla="*/ 0 h 5"/>
              </a:gdLst>
              <a:ahLst/>
              <a:cxnLst>
                <a:cxn ang="0">
                  <a:pos x="T0" y="T1"/>
                </a:cxn>
                <a:cxn ang="0">
                  <a:pos x="T2" y="T3"/>
                </a:cxn>
                <a:cxn ang="0">
                  <a:pos x="T4" y="T5"/>
                </a:cxn>
                <a:cxn ang="0">
                  <a:pos x="T6" y="T7"/>
                </a:cxn>
                <a:cxn ang="0">
                  <a:pos x="T8" y="T9"/>
                </a:cxn>
              </a:cxnLst>
              <a:rect l="0" t="0" r="r" b="b"/>
              <a:pathLst>
                <a:path w="30" h="5">
                  <a:moveTo>
                    <a:pt x="27" y="0"/>
                  </a:moveTo>
                  <a:cubicBezTo>
                    <a:pt x="19" y="0"/>
                    <a:pt x="11" y="1"/>
                    <a:pt x="3" y="1"/>
                  </a:cubicBezTo>
                  <a:cubicBezTo>
                    <a:pt x="0" y="1"/>
                    <a:pt x="0" y="5"/>
                    <a:pt x="3" y="5"/>
                  </a:cubicBezTo>
                  <a:cubicBezTo>
                    <a:pt x="11" y="5"/>
                    <a:pt x="19" y="4"/>
                    <a:pt x="27" y="4"/>
                  </a:cubicBezTo>
                  <a:cubicBezTo>
                    <a:pt x="30" y="4"/>
                    <a:pt x="30"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75" name="Freeform 92"/>
            <p:cNvSpPr/>
            <p:nvPr/>
          </p:nvSpPr>
          <p:spPr bwMode="auto">
            <a:xfrm>
              <a:off x="7448" y="4077"/>
              <a:ext cx="25" cy="59"/>
            </a:xfrm>
            <a:custGeom>
              <a:avLst/>
              <a:gdLst>
                <a:gd name="T0" fmla="*/ 1 w 7"/>
                <a:gd name="T1" fmla="*/ 7 h 20"/>
                <a:gd name="T2" fmla="*/ 1 w 7"/>
                <a:gd name="T3" fmla="*/ 7 h 20"/>
                <a:gd name="T4" fmla="*/ 2 w 7"/>
                <a:gd name="T5" fmla="*/ 17 h 20"/>
                <a:gd name="T6" fmla="*/ 7 w 7"/>
                <a:gd name="T7" fmla="*/ 17 h 20"/>
                <a:gd name="T8" fmla="*/ 6 w 7"/>
                <a:gd name="T9" fmla="*/ 3 h 20"/>
                <a:gd name="T10" fmla="*/ 2 w 7"/>
                <a:gd name="T11" fmla="*/ 1 h 20"/>
                <a:gd name="T12" fmla="*/ 0 w 7"/>
                <a:gd name="T13" fmla="*/ 3 h 20"/>
                <a:gd name="T14" fmla="*/ 1 w 7"/>
                <a:gd name="T15" fmla="*/ 7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1" y="7"/>
                  </a:moveTo>
                  <a:cubicBezTo>
                    <a:pt x="1" y="7"/>
                    <a:pt x="1" y="7"/>
                    <a:pt x="1" y="7"/>
                  </a:cubicBezTo>
                  <a:cubicBezTo>
                    <a:pt x="2" y="10"/>
                    <a:pt x="2" y="14"/>
                    <a:pt x="2" y="17"/>
                  </a:cubicBezTo>
                  <a:cubicBezTo>
                    <a:pt x="2" y="20"/>
                    <a:pt x="7" y="20"/>
                    <a:pt x="7" y="17"/>
                  </a:cubicBezTo>
                  <a:cubicBezTo>
                    <a:pt x="7" y="13"/>
                    <a:pt x="6" y="8"/>
                    <a:pt x="6" y="3"/>
                  </a:cubicBezTo>
                  <a:cubicBezTo>
                    <a:pt x="6" y="1"/>
                    <a:pt x="4" y="0"/>
                    <a:pt x="2" y="1"/>
                  </a:cubicBezTo>
                  <a:cubicBezTo>
                    <a:pt x="1" y="2"/>
                    <a:pt x="1" y="2"/>
                    <a:pt x="0" y="3"/>
                  </a:cubicBezTo>
                  <a:cubicBezTo>
                    <a:pt x="0" y="4"/>
                    <a:pt x="1" y="5"/>
                    <a:pt x="1"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76" name="Freeform 93"/>
            <p:cNvSpPr/>
            <p:nvPr/>
          </p:nvSpPr>
          <p:spPr bwMode="auto">
            <a:xfrm>
              <a:off x="7444" y="3994"/>
              <a:ext cx="22" cy="65"/>
            </a:xfrm>
            <a:custGeom>
              <a:avLst/>
              <a:gdLst>
                <a:gd name="T0" fmla="*/ 1 w 6"/>
                <a:gd name="T1" fmla="*/ 19 h 22"/>
                <a:gd name="T2" fmla="*/ 6 w 6"/>
                <a:gd name="T3" fmla="*/ 19 h 22"/>
                <a:gd name="T4" fmla="*/ 5 w 6"/>
                <a:gd name="T5" fmla="*/ 3 h 22"/>
                <a:gd name="T6" fmla="*/ 0 w 6"/>
                <a:gd name="T7" fmla="*/ 3 h 22"/>
                <a:gd name="T8" fmla="*/ 1 w 6"/>
                <a:gd name="T9" fmla="*/ 19 h 22"/>
              </a:gdLst>
              <a:ahLst/>
              <a:cxnLst>
                <a:cxn ang="0">
                  <a:pos x="T0" y="T1"/>
                </a:cxn>
                <a:cxn ang="0">
                  <a:pos x="T2" y="T3"/>
                </a:cxn>
                <a:cxn ang="0">
                  <a:pos x="T4" y="T5"/>
                </a:cxn>
                <a:cxn ang="0">
                  <a:pos x="T6" y="T7"/>
                </a:cxn>
                <a:cxn ang="0">
                  <a:pos x="T8" y="T9"/>
                </a:cxn>
              </a:cxnLst>
              <a:rect l="0" t="0" r="r" b="b"/>
              <a:pathLst>
                <a:path w="6" h="22">
                  <a:moveTo>
                    <a:pt x="1" y="19"/>
                  </a:moveTo>
                  <a:cubicBezTo>
                    <a:pt x="1" y="22"/>
                    <a:pt x="6" y="22"/>
                    <a:pt x="6" y="19"/>
                  </a:cubicBezTo>
                  <a:cubicBezTo>
                    <a:pt x="6" y="14"/>
                    <a:pt x="5" y="9"/>
                    <a:pt x="5" y="3"/>
                  </a:cubicBezTo>
                  <a:cubicBezTo>
                    <a:pt x="4" y="0"/>
                    <a:pt x="0" y="0"/>
                    <a:pt x="0" y="3"/>
                  </a:cubicBezTo>
                  <a:cubicBezTo>
                    <a:pt x="1" y="9"/>
                    <a:pt x="1" y="14"/>
                    <a:pt x="1" y="1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77" name="Freeform 94"/>
            <p:cNvSpPr/>
            <p:nvPr/>
          </p:nvSpPr>
          <p:spPr bwMode="auto">
            <a:xfrm>
              <a:off x="7444" y="3910"/>
              <a:ext cx="18" cy="63"/>
            </a:xfrm>
            <a:custGeom>
              <a:avLst/>
              <a:gdLst>
                <a:gd name="T0" fmla="*/ 0 w 5"/>
                <a:gd name="T1" fmla="*/ 5 h 21"/>
                <a:gd name="T2" fmla="*/ 1 w 5"/>
                <a:gd name="T3" fmla="*/ 6 h 21"/>
                <a:gd name="T4" fmla="*/ 0 w 5"/>
                <a:gd name="T5" fmla="*/ 11 h 21"/>
                <a:gd name="T6" fmla="*/ 0 w 5"/>
                <a:gd name="T7" fmla="*/ 15 h 21"/>
                <a:gd name="T8" fmla="*/ 0 w 5"/>
                <a:gd name="T9" fmla="*/ 17 h 21"/>
                <a:gd name="T10" fmla="*/ 0 w 5"/>
                <a:gd name="T11" fmla="*/ 17 h 21"/>
                <a:gd name="T12" fmla="*/ 0 w 5"/>
                <a:gd name="T13" fmla="*/ 18 h 21"/>
                <a:gd name="T14" fmla="*/ 0 w 5"/>
                <a:gd name="T15" fmla="*/ 19 h 21"/>
                <a:gd name="T16" fmla="*/ 5 w 5"/>
                <a:gd name="T17" fmla="*/ 18 h 21"/>
                <a:gd name="T18" fmla="*/ 5 w 5"/>
                <a:gd name="T19" fmla="*/ 7 h 21"/>
                <a:gd name="T20" fmla="*/ 5 w 5"/>
                <a:gd name="T21" fmla="*/ 2 h 21"/>
                <a:gd name="T22" fmla="*/ 0 w 5"/>
                <a:gd name="T23" fmla="*/ 3 h 21"/>
                <a:gd name="T24" fmla="*/ 0 w 5"/>
                <a:gd name="T2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1">
                  <a:moveTo>
                    <a:pt x="0" y="5"/>
                  </a:moveTo>
                  <a:cubicBezTo>
                    <a:pt x="0" y="5"/>
                    <a:pt x="1" y="6"/>
                    <a:pt x="1" y="6"/>
                  </a:cubicBezTo>
                  <a:cubicBezTo>
                    <a:pt x="1" y="8"/>
                    <a:pt x="0" y="9"/>
                    <a:pt x="0" y="11"/>
                  </a:cubicBezTo>
                  <a:cubicBezTo>
                    <a:pt x="0" y="12"/>
                    <a:pt x="0" y="14"/>
                    <a:pt x="0" y="15"/>
                  </a:cubicBezTo>
                  <a:cubicBezTo>
                    <a:pt x="0" y="16"/>
                    <a:pt x="0" y="16"/>
                    <a:pt x="0" y="17"/>
                  </a:cubicBezTo>
                  <a:cubicBezTo>
                    <a:pt x="0" y="17"/>
                    <a:pt x="0" y="18"/>
                    <a:pt x="0" y="17"/>
                  </a:cubicBezTo>
                  <a:cubicBezTo>
                    <a:pt x="0" y="17"/>
                    <a:pt x="0" y="17"/>
                    <a:pt x="0" y="18"/>
                  </a:cubicBezTo>
                  <a:cubicBezTo>
                    <a:pt x="0" y="18"/>
                    <a:pt x="0" y="18"/>
                    <a:pt x="0" y="19"/>
                  </a:cubicBezTo>
                  <a:cubicBezTo>
                    <a:pt x="1" y="21"/>
                    <a:pt x="4" y="20"/>
                    <a:pt x="5" y="18"/>
                  </a:cubicBezTo>
                  <a:cubicBezTo>
                    <a:pt x="5" y="15"/>
                    <a:pt x="5" y="11"/>
                    <a:pt x="5" y="7"/>
                  </a:cubicBezTo>
                  <a:cubicBezTo>
                    <a:pt x="5" y="6"/>
                    <a:pt x="5" y="3"/>
                    <a:pt x="5" y="2"/>
                  </a:cubicBezTo>
                  <a:cubicBezTo>
                    <a:pt x="3" y="0"/>
                    <a:pt x="1" y="1"/>
                    <a:pt x="0" y="3"/>
                  </a:cubicBezTo>
                  <a:cubicBezTo>
                    <a:pt x="0" y="4"/>
                    <a:pt x="0" y="5"/>
                    <a:pt x="0"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78" name="Freeform 95"/>
            <p:cNvSpPr/>
            <p:nvPr/>
          </p:nvSpPr>
          <p:spPr bwMode="auto">
            <a:xfrm>
              <a:off x="7444" y="3827"/>
              <a:ext cx="18" cy="69"/>
            </a:xfrm>
            <a:custGeom>
              <a:avLst/>
              <a:gdLst>
                <a:gd name="T0" fmla="*/ 5 w 5"/>
                <a:gd name="T1" fmla="*/ 20 h 23"/>
                <a:gd name="T2" fmla="*/ 5 w 5"/>
                <a:gd name="T3" fmla="*/ 3 h 23"/>
                <a:gd name="T4" fmla="*/ 0 w 5"/>
                <a:gd name="T5" fmla="*/ 3 h 23"/>
                <a:gd name="T6" fmla="*/ 0 w 5"/>
                <a:gd name="T7" fmla="*/ 20 h 23"/>
                <a:gd name="T8" fmla="*/ 5 w 5"/>
                <a:gd name="T9" fmla="*/ 20 h 23"/>
              </a:gdLst>
              <a:ahLst/>
              <a:cxnLst>
                <a:cxn ang="0">
                  <a:pos x="T0" y="T1"/>
                </a:cxn>
                <a:cxn ang="0">
                  <a:pos x="T2" y="T3"/>
                </a:cxn>
                <a:cxn ang="0">
                  <a:pos x="T4" y="T5"/>
                </a:cxn>
                <a:cxn ang="0">
                  <a:pos x="T6" y="T7"/>
                </a:cxn>
                <a:cxn ang="0">
                  <a:pos x="T8" y="T9"/>
                </a:cxn>
              </a:cxnLst>
              <a:rect l="0" t="0" r="r" b="b"/>
              <a:pathLst>
                <a:path w="5" h="23">
                  <a:moveTo>
                    <a:pt x="5" y="20"/>
                  </a:moveTo>
                  <a:cubicBezTo>
                    <a:pt x="5" y="3"/>
                    <a:pt x="5" y="3"/>
                    <a:pt x="5" y="3"/>
                  </a:cubicBezTo>
                  <a:cubicBezTo>
                    <a:pt x="5" y="0"/>
                    <a:pt x="0" y="0"/>
                    <a:pt x="0" y="3"/>
                  </a:cubicBezTo>
                  <a:cubicBezTo>
                    <a:pt x="0" y="20"/>
                    <a:pt x="0" y="20"/>
                    <a:pt x="0" y="20"/>
                  </a:cubicBezTo>
                  <a:cubicBezTo>
                    <a:pt x="0" y="23"/>
                    <a:pt x="5" y="23"/>
                    <a:pt x="5" y="2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79" name="Freeform 96"/>
            <p:cNvSpPr/>
            <p:nvPr/>
          </p:nvSpPr>
          <p:spPr bwMode="auto">
            <a:xfrm>
              <a:off x="7448" y="3747"/>
              <a:ext cx="18" cy="57"/>
            </a:xfrm>
            <a:custGeom>
              <a:avLst/>
              <a:gdLst>
                <a:gd name="T0" fmla="*/ 5 w 5"/>
                <a:gd name="T1" fmla="*/ 16 h 19"/>
                <a:gd name="T2" fmla="*/ 5 w 5"/>
                <a:gd name="T3" fmla="*/ 3 h 19"/>
                <a:gd name="T4" fmla="*/ 0 w 5"/>
                <a:gd name="T5" fmla="*/ 3 h 19"/>
                <a:gd name="T6" fmla="*/ 0 w 5"/>
                <a:gd name="T7" fmla="*/ 16 h 19"/>
                <a:gd name="T8" fmla="*/ 5 w 5"/>
                <a:gd name="T9" fmla="*/ 16 h 19"/>
              </a:gdLst>
              <a:ahLst/>
              <a:cxnLst>
                <a:cxn ang="0">
                  <a:pos x="T0" y="T1"/>
                </a:cxn>
                <a:cxn ang="0">
                  <a:pos x="T2" y="T3"/>
                </a:cxn>
                <a:cxn ang="0">
                  <a:pos x="T4" y="T5"/>
                </a:cxn>
                <a:cxn ang="0">
                  <a:pos x="T6" y="T7"/>
                </a:cxn>
                <a:cxn ang="0">
                  <a:pos x="T8" y="T9"/>
                </a:cxn>
              </a:cxnLst>
              <a:rect l="0" t="0" r="r" b="b"/>
              <a:pathLst>
                <a:path w="5" h="19">
                  <a:moveTo>
                    <a:pt x="5" y="16"/>
                  </a:moveTo>
                  <a:cubicBezTo>
                    <a:pt x="5" y="3"/>
                    <a:pt x="5" y="3"/>
                    <a:pt x="5" y="3"/>
                  </a:cubicBezTo>
                  <a:cubicBezTo>
                    <a:pt x="5" y="0"/>
                    <a:pt x="0" y="0"/>
                    <a:pt x="0" y="3"/>
                  </a:cubicBezTo>
                  <a:cubicBezTo>
                    <a:pt x="0" y="16"/>
                    <a:pt x="0" y="16"/>
                    <a:pt x="0" y="16"/>
                  </a:cubicBezTo>
                  <a:cubicBezTo>
                    <a:pt x="0" y="19"/>
                    <a:pt x="5" y="19"/>
                    <a:pt x="5" y="1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80" name="Freeform 97"/>
            <p:cNvSpPr/>
            <p:nvPr/>
          </p:nvSpPr>
          <p:spPr bwMode="auto">
            <a:xfrm>
              <a:off x="7448" y="3658"/>
              <a:ext cx="18" cy="63"/>
            </a:xfrm>
            <a:custGeom>
              <a:avLst/>
              <a:gdLst>
                <a:gd name="T0" fmla="*/ 5 w 5"/>
                <a:gd name="T1" fmla="*/ 18 h 21"/>
                <a:gd name="T2" fmla="*/ 5 w 5"/>
                <a:gd name="T3" fmla="*/ 2 h 21"/>
                <a:gd name="T4" fmla="*/ 0 w 5"/>
                <a:gd name="T5" fmla="*/ 2 h 21"/>
                <a:gd name="T6" fmla="*/ 0 w 5"/>
                <a:gd name="T7" fmla="*/ 18 h 21"/>
                <a:gd name="T8" fmla="*/ 5 w 5"/>
                <a:gd name="T9" fmla="*/ 18 h 21"/>
              </a:gdLst>
              <a:ahLst/>
              <a:cxnLst>
                <a:cxn ang="0">
                  <a:pos x="T0" y="T1"/>
                </a:cxn>
                <a:cxn ang="0">
                  <a:pos x="T2" y="T3"/>
                </a:cxn>
                <a:cxn ang="0">
                  <a:pos x="T4" y="T5"/>
                </a:cxn>
                <a:cxn ang="0">
                  <a:pos x="T6" y="T7"/>
                </a:cxn>
                <a:cxn ang="0">
                  <a:pos x="T8" y="T9"/>
                </a:cxn>
              </a:cxnLst>
              <a:rect l="0" t="0" r="r" b="b"/>
              <a:pathLst>
                <a:path w="5" h="21">
                  <a:moveTo>
                    <a:pt x="5" y="18"/>
                  </a:moveTo>
                  <a:cubicBezTo>
                    <a:pt x="5" y="2"/>
                    <a:pt x="5" y="2"/>
                    <a:pt x="5" y="2"/>
                  </a:cubicBezTo>
                  <a:cubicBezTo>
                    <a:pt x="5" y="0"/>
                    <a:pt x="0" y="0"/>
                    <a:pt x="0" y="2"/>
                  </a:cubicBezTo>
                  <a:cubicBezTo>
                    <a:pt x="0" y="18"/>
                    <a:pt x="0" y="18"/>
                    <a:pt x="0" y="18"/>
                  </a:cubicBezTo>
                  <a:cubicBezTo>
                    <a:pt x="0" y="21"/>
                    <a:pt x="5"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81" name="Freeform 98"/>
            <p:cNvSpPr/>
            <p:nvPr/>
          </p:nvSpPr>
          <p:spPr bwMode="auto">
            <a:xfrm>
              <a:off x="7444" y="3557"/>
              <a:ext cx="25" cy="80"/>
            </a:xfrm>
            <a:custGeom>
              <a:avLst/>
              <a:gdLst>
                <a:gd name="T0" fmla="*/ 2 w 7"/>
                <a:gd name="T1" fmla="*/ 24 h 27"/>
                <a:gd name="T2" fmla="*/ 7 w 7"/>
                <a:gd name="T3" fmla="*/ 23 h 27"/>
                <a:gd name="T4" fmla="*/ 5 w 7"/>
                <a:gd name="T5" fmla="*/ 3 h 27"/>
                <a:gd name="T6" fmla="*/ 0 w 7"/>
                <a:gd name="T7" fmla="*/ 4 h 27"/>
                <a:gd name="T8" fmla="*/ 2 w 7"/>
                <a:gd name="T9" fmla="*/ 24 h 27"/>
              </a:gdLst>
              <a:ahLst/>
              <a:cxnLst>
                <a:cxn ang="0">
                  <a:pos x="T0" y="T1"/>
                </a:cxn>
                <a:cxn ang="0">
                  <a:pos x="T2" y="T3"/>
                </a:cxn>
                <a:cxn ang="0">
                  <a:pos x="T4" y="T5"/>
                </a:cxn>
                <a:cxn ang="0">
                  <a:pos x="T6" y="T7"/>
                </a:cxn>
                <a:cxn ang="0">
                  <a:pos x="T8" y="T9"/>
                </a:cxn>
              </a:cxnLst>
              <a:rect l="0" t="0" r="r" b="b"/>
              <a:pathLst>
                <a:path w="7" h="27">
                  <a:moveTo>
                    <a:pt x="2" y="24"/>
                  </a:moveTo>
                  <a:cubicBezTo>
                    <a:pt x="3" y="27"/>
                    <a:pt x="7" y="26"/>
                    <a:pt x="7" y="23"/>
                  </a:cubicBezTo>
                  <a:cubicBezTo>
                    <a:pt x="6" y="17"/>
                    <a:pt x="6" y="10"/>
                    <a:pt x="5" y="3"/>
                  </a:cubicBezTo>
                  <a:cubicBezTo>
                    <a:pt x="4" y="0"/>
                    <a:pt x="0" y="1"/>
                    <a:pt x="0" y="4"/>
                  </a:cubicBezTo>
                  <a:cubicBezTo>
                    <a:pt x="1" y="11"/>
                    <a:pt x="1" y="18"/>
                    <a:pt x="2" y="2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82" name="Freeform 99"/>
            <p:cNvSpPr/>
            <p:nvPr/>
          </p:nvSpPr>
          <p:spPr bwMode="auto">
            <a:xfrm>
              <a:off x="7444" y="3462"/>
              <a:ext cx="25" cy="75"/>
            </a:xfrm>
            <a:custGeom>
              <a:avLst/>
              <a:gdLst>
                <a:gd name="T0" fmla="*/ 5 w 7"/>
                <a:gd name="T1" fmla="*/ 22 h 25"/>
                <a:gd name="T2" fmla="*/ 7 w 7"/>
                <a:gd name="T3" fmla="*/ 4 h 25"/>
                <a:gd name="T4" fmla="*/ 2 w 7"/>
                <a:gd name="T5" fmla="*/ 2 h 25"/>
                <a:gd name="T6" fmla="*/ 0 w 7"/>
                <a:gd name="T7" fmla="*/ 20 h 25"/>
                <a:gd name="T8" fmla="*/ 5 w 7"/>
                <a:gd name="T9" fmla="*/ 22 h 25"/>
              </a:gdLst>
              <a:ahLst/>
              <a:cxnLst>
                <a:cxn ang="0">
                  <a:pos x="T0" y="T1"/>
                </a:cxn>
                <a:cxn ang="0">
                  <a:pos x="T2" y="T3"/>
                </a:cxn>
                <a:cxn ang="0">
                  <a:pos x="T4" y="T5"/>
                </a:cxn>
                <a:cxn ang="0">
                  <a:pos x="T6" y="T7"/>
                </a:cxn>
                <a:cxn ang="0">
                  <a:pos x="T8" y="T9"/>
                </a:cxn>
              </a:cxnLst>
              <a:rect l="0" t="0" r="r" b="b"/>
              <a:pathLst>
                <a:path w="7" h="25">
                  <a:moveTo>
                    <a:pt x="5" y="22"/>
                  </a:moveTo>
                  <a:cubicBezTo>
                    <a:pt x="6" y="16"/>
                    <a:pt x="5" y="10"/>
                    <a:pt x="7" y="4"/>
                  </a:cubicBezTo>
                  <a:cubicBezTo>
                    <a:pt x="7" y="1"/>
                    <a:pt x="3" y="0"/>
                    <a:pt x="2" y="2"/>
                  </a:cubicBezTo>
                  <a:cubicBezTo>
                    <a:pt x="1" y="8"/>
                    <a:pt x="1" y="14"/>
                    <a:pt x="0" y="20"/>
                  </a:cubicBezTo>
                  <a:cubicBezTo>
                    <a:pt x="0" y="23"/>
                    <a:pt x="4"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83" name="Freeform 100"/>
            <p:cNvSpPr/>
            <p:nvPr/>
          </p:nvSpPr>
          <p:spPr bwMode="auto">
            <a:xfrm>
              <a:off x="7448" y="3364"/>
              <a:ext cx="21" cy="75"/>
            </a:xfrm>
            <a:custGeom>
              <a:avLst/>
              <a:gdLst>
                <a:gd name="T0" fmla="*/ 5 w 6"/>
                <a:gd name="T1" fmla="*/ 22 h 25"/>
                <a:gd name="T2" fmla="*/ 6 w 6"/>
                <a:gd name="T3" fmla="*/ 3 h 25"/>
                <a:gd name="T4" fmla="*/ 1 w 6"/>
                <a:gd name="T5" fmla="*/ 3 h 25"/>
                <a:gd name="T6" fmla="*/ 0 w 6"/>
                <a:gd name="T7" fmla="*/ 22 h 25"/>
                <a:gd name="T8" fmla="*/ 5 w 6"/>
                <a:gd name="T9" fmla="*/ 22 h 25"/>
              </a:gdLst>
              <a:ahLst/>
              <a:cxnLst>
                <a:cxn ang="0">
                  <a:pos x="T0" y="T1"/>
                </a:cxn>
                <a:cxn ang="0">
                  <a:pos x="T2" y="T3"/>
                </a:cxn>
                <a:cxn ang="0">
                  <a:pos x="T4" y="T5"/>
                </a:cxn>
                <a:cxn ang="0">
                  <a:pos x="T6" y="T7"/>
                </a:cxn>
                <a:cxn ang="0">
                  <a:pos x="T8" y="T9"/>
                </a:cxn>
              </a:cxnLst>
              <a:rect l="0" t="0" r="r" b="b"/>
              <a:pathLst>
                <a:path w="6" h="25">
                  <a:moveTo>
                    <a:pt x="5" y="22"/>
                  </a:moveTo>
                  <a:cubicBezTo>
                    <a:pt x="5" y="16"/>
                    <a:pt x="6" y="10"/>
                    <a:pt x="6" y="3"/>
                  </a:cubicBezTo>
                  <a:cubicBezTo>
                    <a:pt x="6" y="0"/>
                    <a:pt x="1" y="0"/>
                    <a:pt x="1" y="3"/>
                  </a:cubicBezTo>
                  <a:cubicBezTo>
                    <a:pt x="1" y="10"/>
                    <a:pt x="0" y="16"/>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84" name="Freeform 101"/>
            <p:cNvSpPr/>
            <p:nvPr/>
          </p:nvSpPr>
          <p:spPr bwMode="auto">
            <a:xfrm>
              <a:off x="7444" y="3272"/>
              <a:ext cx="25" cy="75"/>
            </a:xfrm>
            <a:custGeom>
              <a:avLst/>
              <a:gdLst>
                <a:gd name="T0" fmla="*/ 5 w 7"/>
                <a:gd name="T1" fmla="*/ 22 h 25"/>
                <a:gd name="T2" fmla="*/ 5 w 7"/>
                <a:gd name="T3" fmla="*/ 12 h 25"/>
                <a:gd name="T4" fmla="*/ 5 w 7"/>
                <a:gd name="T5" fmla="*/ 7 h 25"/>
                <a:gd name="T6" fmla="*/ 5 w 7"/>
                <a:gd name="T7" fmla="*/ 5 h 25"/>
                <a:gd name="T8" fmla="*/ 5 w 7"/>
                <a:gd name="T9" fmla="*/ 4 h 25"/>
                <a:gd name="T10" fmla="*/ 2 w 7"/>
                <a:gd name="T11" fmla="*/ 1 h 25"/>
                <a:gd name="T12" fmla="*/ 0 w 7"/>
                <a:gd name="T13" fmla="*/ 8 h 25"/>
                <a:gd name="T14" fmla="*/ 0 w 7"/>
                <a:gd name="T15" fmla="*/ 22 h 25"/>
                <a:gd name="T16" fmla="*/ 5 w 7"/>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5" y="22"/>
                  </a:moveTo>
                  <a:cubicBezTo>
                    <a:pt x="5" y="18"/>
                    <a:pt x="5" y="15"/>
                    <a:pt x="5" y="12"/>
                  </a:cubicBezTo>
                  <a:cubicBezTo>
                    <a:pt x="5" y="10"/>
                    <a:pt x="5" y="8"/>
                    <a:pt x="5" y="7"/>
                  </a:cubicBezTo>
                  <a:cubicBezTo>
                    <a:pt x="5" y="6"/>
                    <a:pt x="5" y="5"/>
                    <a:pt x="5" y="5"/>
                  </a:cubicBezTo>
                  <a:cubicBezTo>
                    <a:pt x="5" y="4"/>
                    <a:pt x="5" y="4"/>
                    <a:pt x="5" y="4"/>
                  </a:cubicBezTo>
                  <a:cubicBezTo>
                    <a:pt x="7" y="3"/>
                    <a:pt x="5" y="0"/>
                    <a:pt x="2" y="1"/>
                  </a:cubicBezTo>
                  <a:cubicBezTo>
                    <a:pt x="0" y="2"/>
                    <a:pt x="0" y="6"/>
                    <a:pt x="0" y="8"/>
                  </a:cubicBezTo>
                  <a:cubicBezTo>
                    <a:pt x="0" y="13"/>
                    <a:pt x="0" y="17"/>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85" name="Freeform 102"/>
            <p:cNvSpPr/>
            <p:nvPr/>
          </p:nvSpPr>
          <p:spPr bwMode="auto">
            <a:xfrm>
              <a:off x="7451" y="3172"/>
              <a:ext cx="25" cy="77"/>
            </a:xfrm>
            <a:custGeom>
              <a:avLst/>
              <a:gdLst>
                <a:gd name="T0" fmla="*/ 0 w 7"/>
                <a:gd name="T1" fmla="*/ 7 h 26"/>
                <a:gd name="T2" fmla="*/ 1 w 7"/>
                <a:gd name="T3" fmla="*/ 16 h 26"/>
                <a:gd name="T4" fmla="*/ 1 w 7"/>
                <a:gd name="T5" fmla="*/ 19 h 26"/>
                <a:gd name="T6" fmla="*/ 2 w 7"/>
                <a:gd name="T7" fmla="*/ 21 h 26"/>
                <a:gd name="T8" fmla="*/ 5 w 7"/>
                <a:gd name="T9" fmla="*/ 23 h 26"/>
                <a:gd name="T10" fmla="*/ 5 w 7"/>
                <a:gd name="T11" fmla="*/ 14 h 26"/>
                <a:gd name="T12" fmla="*/ 5 w 7"/>
                <a:gd name="T13" fmla="*/ 8 h 26"/>
                <a:gd name="T14" fmla="*/ 5 w 7"/>
                <a:gd name="T15" fmla="*/ 6 h 26"/>
                <a:gd name="T16" fmla="*/ 5 w 7"/>
                <a:gd name="T17" fmla="*/ 3 h 26"/>
                <a:gd name="T18" fmla="*/ 1 w 7"/>
                <a:gd name="T19" fmla="*/ 2 h 26"/>
                <a:gd name="T20" fmla="*/ 0 w 7"/>
                <a:gd name="T21"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6">
                  <a:moveTo>
                    <a:pt x="0" y="7"/>
                  </a:moveTo>
                  <a:cubicBezTo>
                    <a:pt x="0" y="10"/>
                    <a:pt x="1" y="13"/>
                    <a:pt x="1" y="16"/>
                  </a:cubicBezTo>
                  <a:cubicBezTo>
                    <a:pt x="1" y="17"/>
                    <a:pt x="1" y="18"/>
                    <a:pt x="1" y="19"/>
                  </a:cubicBezTo>
                  <a:cubicBezTo>
                    <a:pt x="1" y="20"/>
                    <a:pt x="1" y="22"/>
                    <a:pt x="2" y="21"/>
                  </a:cubicBezTo>
                  <a:cubicBezTo>
                    <a:pt x="0" y="23"/>
                    <a:pt x="4" y="26"/>
                    <a:pt x="5" y="23"/>
                  </a:cubicBezTo>
                  <a:cubicBezTo>
                    <a:pt x="7" y="21"/>
                    <a:pt x="6" y="16"/>
                    <a:pt x="5" y="14"/>
                  </a:cubicBezTo>
                  <a:cubicBezTo>
                    <a:pt x="5" y="12"/>
                    <a:pt x="5" y="10"/>
                    <a:pt x="5" y="8"/>
                  </a:cubicBezTo>
                  <a:cubicBezTo>
                    <a:pt x="5" y="7"/>
                    <a:pt x="5" y="7"/>
                    <a:pt x="5" y="6"/>
                  </a:cubicBezTo>
                  <a:cubicBezTo>
                    <a:pt x="6" y="5"/>
                    <a:pt x="6" y="4"/>
                    <a:pt x="5" y="3"/>
                  </a:cubicBezTo>
                  <a:cubicBezTo>
                    <a:pt x="4" y="1"/>
                    <a:pt x="3" y="0"/>
                    <a:pt x="1" y="2"/>
                  </a:cubicBezTo>
                  <a:cubicBezTo>
                    <a:pt x="0" y="3"/>
                    <a:pt x="0" y="6"/>
                    <a:pt x="0"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86" name="Freeform 103"/>
            <p:cNvSpPr/>
            <p:nvPr/>
          </p:nvSpPr>
          <p:spPr bwMode="auto">
            <a:xfrm>
              <a:off x="7444" y="3035"/>
              <a:ext cx="25" cy="101"/>
            </a:xfrm>
            <a:custGeom>
              <a:avLst/>
              <a:gdLst>
                <a:gd name="T0" fmla="*/ 0 w 7"/>
                <a:gd name="T1" fmla="*/ 4 h 34"/>
                <a:gd name="T2" fmla="*/ 1 w 7"/>
                <a:gd name="T3" fmla="*/ 31 h 34"/>
                <a:gd name="T4" fmla="*/ 6 w 7"/>
                <a:gd name="T5" fmla="*/ 31 h 34"/>
                <a:gd name="T6" fmla="*/ 6 w 7"/>
                <a:gd name="T7" fmla="*/ 10 h 34"/>
                <a:gd name="T8" fmla="*/ 6 w 7"/>
                <a:gd name="T9" fmla="*/ 7 h 34"/>
                <a:gd name="T10" fmla="*/ 4 w 7"/>
                <a:gd name="T11" fmla="*/ 2 h 34"/>
                <a:gd name="T12" fmla="*/ 0 w 7"/>
                <a:gd name="T13" fmla="*/ 4 h 34"/>
              </a:gdLst>
              <a:ahLst/>
              <a:cxnLst>
                <a:cxn ang="0">
                  <a:pos x="T0" y="T1"/>
                </a:cxn>
                <a:cxn ang="0">
                  <a:pos x="T2" y="T3"/>
                </a:cxn>
                <a:cxn ang="0">
                  <a:pos x="T4" y="T5"/>
                </a:cxn>
                <a:cxn ang="0">
                  <a:pos x="T6" y="T7"/>
                </a:cxn>
                <a:cxn ang="0">
                  <a:pos x="T8" y="T9"/>
                </a:cxn>
                <a:cxn ang="0">
                  <a:pos x="T10" y="T11"/>
                </a:cxn>
                <a:cxn ang="0">
                  <a:pos x="T12" y="T13"/>
                </a:cxn>
              </a:cxnLst>
              <a:rect l="0" t="0" r="r" b="b"/>
              <a:pathLst>
                <a:path w="7" h="34">
                  <a:moveTo>
                    <a:pt x="0" y="4"/>
                  </a:moveTo>
                  <a:cubicBezTo>
                    <a:pt x="2" y="13"/>
                    <a:pt x="1" y="22"/>
                    <a:pt x="1" y="31"/>
                  </a:cubicBezTo>
                  <a:cubicBezTo>
                    <a:pt x="1" y="34"/>
                    <a:pt x="6" y="34"/>
                    <a:pt x="6" y="31"/>
                  </a:cubicBezTo>
                  <a:cubicBezTo>
                    <a:pt x="6" y="24"/>
                    <a:pt x="6" y="17"/>
                    <a:pt x="6" y="10"/>
                  </a:cubicBezTo>
                  <a:cubicBezTo>
                    <a:pt x="6" y="9"/>
                    <a:pt x="7" y="8"/>
                    <a:pt x="6" y="7"/>
                  </a:cubicBezTo>
                  <a:cubicBezTo>
                    <a:pt x="6" y="5"/>
                    <a:pt x="5" y="4"/>
                    <a:pt x="4" y="2"/>
                  </a:cubicBezTo>
                  <a:cubicBezTo>
                    <a:pt x="2" y="0"/>
                    <a:pt x="0" y="2"/>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87" name="Freeform 104"/>
            <p:cNvSpPr/>
            <p:nvPr/>
          </p:nvSpPr>
          <p:spPr bwMode="auto">
            <a:xfrm>
              <a:off x="7448" y="2943"/>
              <a:ext cx="21" cy="62"/>
            </a:xfrm>
            <a:custGeom>
              <a:avLst/>
              <a:gdLst>
                <a:gd name="T0" fmla="*/ 5 w 6"/>
                <a:gd name="T1" fmla="*/ 18 h 21"/>
                <a:gd name="T2" fmla="*/ 6 w 6"/>
                <a:gd name="T3" fmla="*/ 3 h 21"/>
                <a:gd name="T4" fmla="*/ 1 w 6"/>
                <a:gd name="T5" fmla="*/ 3 h 21"/>
                <a:gd name="T6" fmla="*/ 0 w 6"/>
                <a:gd name="T7" fmla="*/ 18 h 21"/>
                <a:gd name="T8" fmla="*/ 5 w 6"/>
                <a:gd name="T9" fmla="*/ 18 h 21"/>
              </a:gdLst>
              <a:ahLst/>
              <a:cxnLst>
                <a:cxn ang="0">
                  <a:pos x="T0" y="T1"/>
                </a:cxn>
                <a:cxn ang="0">
                  <a:pos x="T2" y="T3"/>
                </a:cxn>
                <a:cxn ang="0">
                  <a:pos x="T4" y="T5"/>
                </a:cxn>
                <a:cxn ang="0">
                  <a:pos x="T6" y="T7"/>
                </a:cxn>
                <a:cxn ang="0">
                  <a:pos x="T8" y="T9"/>
                </a:cxn>
              </a:cxnLst>
              <a:rect l="0" t="0" r="r" b="b"/>
              <a:pathLst>
                <a:path w="6" h="21">
                  <a:moveTo>
                    <a:pt x="5" y="18"/>
                  </a:moveTo>
                  <a:cubicBezTo>
                    <a:pt x="5" y="13"/>
                    <a:pt x="6" y="8"/>
                    <a:pt x="6" y="3"/>
                  </a:cubicBezTo>
                  <a:cubicBezTo>
                    <a:pt x="6" y="0"/>
                    <a:pt x="1" y="0"/>
                    <a:pt x="1" y="3"/>
                  </a:cubicBezTo>
                  <a:cubicBezTo>
                    <a:pt x="1" y="8"/>
                    <a:pt x="1" y="13"/>
                    <a:pt x="0" y="18"/>
                  </a:cubicBezTo>
                  <a:cubicBezTo>
                    <a:pt x="0" y="21"/>
                    <a:pt x="4"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88" name="Freeform 105"/>
            <p:cNvSpPr/>
            <p:nvPr/>
          </p:nvSpPr>
          <p:spPr bwMode="auto">
            <a:xfrm>
              <a:off x="7448" y="2827"/>
              <a:ext cx="25" cy="83"/>
            </a:xfrm>
            <a:custGeom>
              <a:avLst/>
              <a:gdLst>
                <a:gd name="T0" fmla="*/ 2 w 7"/>
                <a:gd name="T1" fmla="*/ 25 h 28"/>
                <a:gd name="T2" fmla="*/ 7 w 7"/>
                <a:gd name="T3" fmla="*/ 25 h 28"/>
                <a:gd name="T4" fmla="*/ 5 w 7"/>
                <a:gd name="T5" fmla="*/ 3 h 28"/>
                <a:gd name="T6" fmla="*/ 0 w 7"/>
                <a:gd name="T7" fmla="*/ 3 h 28"/>
                <a:gd name="T8" fmla="*/ 2 w 7"/>
                <a:gd name="T9" fmla="*/ 25 h 28"/>
              </a:gdLst>
              <a:ahLst/>
              <a:cxnLst>
                <a:cxn ang="0">
                  <a:pos x="T0" y="T1"/>
                </a:cxn>
                <a:cxn ang="0">
                  <a:pos x="T2" y="T3"/>
                </a:cxn>
                <a:cxn ang="0">
                  <a:pos x="T4" y="T5"/>
                </a:cxn>
                <a:cxn ang="0">
                  <a:pos x="T6" y="T7"/>
                </a:cxn>
                <a:cxn ang="0">
                  <a:pos x="T8" y="T9"/>
                </a:cxn>
              </a:cxnLst>
              <a:rect l="0" t="0" r="r" b="b"/>
              <a:pathLst>
                <a:path w="7" h="28">
                  <a:moveTo>
                    <a:pt x="2" y="25"/>
                  </a:moveTo>
                  <a:cubicBezTo>
                    <a:pt x="3" y="28"/>
                    <a:pt x="7" y="28"/>
                    <a:pt x="7" y="25"/>
                  </a:cubicBezTo>
                  <a:cubicBezTo>
                    <a:pt x="6" y="18"/>
                    <a:pt x="6" y="10"/>
                    <a:pt x="5" y="3"/>
                  </a:cubicBezTo>
                  <a:cubicBezTo>
                    <a:pt x="4" y="0"/>
                    <a:pt x="0" y="0"/>
                    <a:pt x="0" y="3"/>
                  </a:cubicBezTo>
                  <a:cubicBezTo>
                    <a:pt x="1" y="10"/>
                    <a:pt x="1" y="18"/>
                    <a:pt x="2" y="2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89" name="Freeform 106"/>
            <p:cNvSpPr/>
            <p:nvPr/>
          </p:nvSpPr>
          <p:spPr bwMode="auto">
            <a:xfrm>
              <a:off x="7441" y="2703"/>
              <a:ext cx="21" cy="92"/>
            </a:xfrm>
            <a:custGeom>
              <a:avLst/>
              <a:gdLst>
                <a:gd name="T0" fmla="*/ 1 w 6"/>
                <a:gd name="T1" fmla="*/ 28 h 31"/>
                <a:gd name="T2" fmla="*/ 6 w 6"/>
                <a:gd name="T3" fmla="*/ 28 h 31"/>
                <a:gd name="T4" fmla="*/ 5 w 6"/>
                <a:gd name="T5" fmla="*/ 3 h 31"/>
                <a:gd name="T6" fmla="*/ 0 w 6"/>
                <a:gd name="T7" fmla="*/ 3 h 31"/>
                <a:gd name="T8" fmla="*/ 1 w 6"/>
                <a:gd name="T9" fmla="*/ 28 h 31"/>
              </a:gdLst>
              <a:ahLst/>
              <a:cxnLst>
                <a:cxn ang="0">
                  <a:pos x="T0" y="T1"/>
                </a:cxn>
                <a:cxn ang="0">
                  <a:pos x="T2" y="T3"/>
                </a:cxn>
                <a:cxn ang="0">
                  <a:pos x="T4" y="T5"/>
                </a:cxn>
                <a:cxn ang="0">
                  <a:pos x="T6" y="T7"/>
                </a:cxn>
                <a:cxn ang="0">
                  <a:pos x="T8" y="T9"/>
                </a:cxn>
              </a:cxnLst>
              <a:rect l="0" t="0" r="r" b="b"/>
              <a:pathLst>
                <a:path w="6" h="31">
                  <a:moveTo>
                    <a:pt x="1" y="28"/>
                  </a:moveTo>
                  <a:cubicBezTo>
                    <a:pt x="1" y="31"/>
                    <a:pt x="6" y="31"/>
                    <a:pt x="6" y="28"/>
                  </a:cubicBezTo>
                  <a:cubicBezTo>
                    <a:pt x="6" y="20"/>
                    <a:pt x="6" y="11"/>
                    <a:pt x="5" y="3"/>
                  </a:cubicBezTo>
                  <a:cubicBezTo>
                    <a:pt x="4" y="0"/>
                    <a:pt x="0" y="0"/>
                    <a:pt x="0" y="3"/>
                  </a:cubicBezTo>
                  <a:cubicBezTo>
                    <a:pt x="1" y="11"/>
                    <a:pt x="1" y="20"/>
                    <a:pt x="1"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90" name="Freeform 107"/>
            <p:cNvSpPr/>
            <p:nvPr/>
          </p:nvSpPr>
          <p:spPr bwMode="auto">
            <a:xfrm>
              <a:off x="7444" y="2581"/>
              <a:ext cx="22" cy="83"/>
            </a:xfrm>
            <a:custGeom>
              <a:avLst/>
              <a:gdLst>
                <a:gd name="T0" fmla="*/ 1 w 6"/>
                <a:gd name="T1" fmla="*/ 4 h 28"/>
                <a:gd name="T2" fmla="*/ 1 w 6"/>
                <a:gd name="T3" fmla="*/ 4 h 28"/>
                <a:gd name="T4" fmla="*/ 0 w 6"/>
                <a:gd name="T5" fmla="*/ 25 h 28"/>
                <a:gd name="T6" fmla="*/ 5 w 6"/>
                <a:gd name="T7" fmla="*/ 25 h 28"/>
                <a:gd name="T8" fmla="*/ 5 w 6"/>
                <a:gd name="T9" fmla="*/ 13 h 28"/>
                <a:gd name="T10" fmla="*/ 5 w 6"/>
                <a:gd name="T11" fmla="*/ 7 h 28"/>
                <a:gd name="T12" fmla="*/ 6 w 6"/>
                <a:gd name="T13" fmla="*/ 4 h 28"/>
                <a:gd name="T14" fmla="*/ 6 w 6"/>
                <a:gd name="T15" fmla="*/ 4 h 28"/>
                <a:gd name="T16" fmla="*/ 6 w 6"/>
                <a:gd name="T17" fmla="*/ 4 h 28"/>
                <a:gd name="T18" fmla="*/ 1 w 6"/>
                <a:gd name="T19" fmla="*/ 3 h 28"/>
                <a:gd name="T20" fmla="*/ 1 w 6"/>
                <a:gd name="T21" fmla="*/ 4 h 28"/>
                <a:gd name="T22" fmla="*/ 1 w 6"/>
                <a:gd name="T23" fmla="*/ 4 h 28"/>
                <a:gd name="T24" fmla="*/ 1 w 6"/>
                <a:gd name="T2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8">
                  <a:moveTo>
                    <a:pt x="1" y="4"/>
                  </a:moveTo>
                  <a:cubicBezTo>
                    <a:pt x="1" y="4"/>
                    <a:pt x="1" y="4"/>
                    <a:pt x="1" y="4"/>
                  </a:cubicBezTo>
                  <a:cubicBezTo>
                    <a:pt x="0" y="11"/>
                    <a:pt x="0" y="18"/>
                    <a:pt x="0" y="25"/>
                  </a:cubicBezTo>
                  <a:cubicBezTo>
                    <a:pt x="0" y="28"/>
                    <a:pt x="5" y="28"/>
                    <a:pt x="5" y="25"/>
                  </a:cubicBezTo>
                  <a:cubicBezTo>
                    <a:pt x="5" y="21"/>
                    <a:pt x="5" y="17"/>
                    <a:pt x="5" y="13"/>
                  </a:cubicBezTo>
                  <a:cubicBezTo>
                    <a:pt x="5" y="11"/>
                    <a:pt x="5" y="9"/>
                    <a:pt x="5" y="7"/>
                  </a:cubicBezTo>
                  <a:cubicBezTo>
                    <a:pt x="5" y="7"/>
                    <a:pt x="6" y="4"/>
                    <a:pt x="6" y="4"/>
                  </a:cubicBezTo>
                  <a:cubicBezTo>
                    <a:pt x="6" y="4"/>
                    <a:pt x="6" y="4"/>
                    <a:pt x="6" y="4"/>
                  </a:cubicBezTo>
                  <a:cubicBezTo>
                    <a:pt x="6" y="4"/>
                    <a:pt x="6" y="4"/>
                    <a:pt x="6" y="4"/>
                  </a:cubicBezTo>
                  <a:cubicBezTo>
                    <a:pt x="5" y="1"/>
                    <a:pt x="2" y="0"/>
                    <a:pt x="1" y="3"/>
                  </a:cubicBezTo>
                  <a:cubicBezTo>
                    <a:pt x="1" y="3"/>
                    <a:pt x="1" y="4"/>
                    <a:pt x="1" y="4"/>
                  </a:cubicBezTo>
                  <a:cubicBezTo>
                    <a:pt x="1" y="4"/>
                    <a:pt x="1" y="4"/>
                    <a:pt x="1" y="4"/>
                  </a:cubicBezTo>
                  <a:cubicBezTo>
                    <a:pt x="1" y="4"/>
                    <a:pt x="1" y="4"/>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91" name="Freeform 108"/>
            <p:cNvSpPr/>
            <p:nvPr/>
          </p:nvSpPr>
          <p:spPr bwMode="auto">
            <a:xfrm>
              <a:off x="7455" y="2465"/>
              <a:ext cx="21" cy="98"/>
            </a:xfrm>
            <a:custGeom>
              <a:avLst/>
              <a:gdLst>
                <a:gd name="T0" fmla="*/ 5 w 6"/>
                <a:gd name="T1" fmla="*/ 30 h 33"/>
                <a:gd name="T2" fmla="*/ 5 w 6"/>
                <a:gd name="T3" fmla="*/ 10 h 33"/>
                <a:gd name="T4" fmla="*/ 6 w 6"/>
                <a:gd name="T5" fmla="*/ 8 h 33"/>
                <a:gd name="T6" fmla="*/ 5 w 6"/>
                <a:gd name="T7" fmla="*/ 3 h 33"/>
                <a:gd name="T8" fmla="*/ 0 w 6"/>
                <a:gd name="T9" fmla="*/ 3 h 33"/>
                <a:gd name="T10" fmla="*/ 0 w 6"/>
                <a:gd name="T11" fmla="*/ 30 h 33"/>
                <a:gd name="T12" fmla="*/ 5 w 6"/>
                <a:gd name="T13" fmla="*/ 30 h 33"/>
              </a:gdLst>
              <a:ahLst/>
              <a:cxnLst>
                <a:cxn ang="0">
                  <a:pos x="T0" y="T1"/>
                </a:cxn>
                <a:cxn ang="0">
                  <a:pos x="T2" y="T3"/>
                </a:cxn>
                <a:cxn ang="0">
                  <a:pos x="T4" y="T5"/>
                </a:cxn>
                <a:cxn ang="0">
                  <a:pos x="T6" y="T7"/>
                </a:cxn>
                <a:cxn ang="0">
                  <a:pos x="T8" y="T9"/>
                </a:cxn>
                <a:cxn ang="0">
                  <a:pos x="T10" y="T11"/>
                </a:cxn>
                <a:cxn ang="0">
                  <a:pos x="T12" y="T13"/>
                </a:cxn>
              </a:cxnLst>
              <a:rect l="0" t="0" r="r" b="b"/>
              <a:pathLst>
                <a:path w="6" h="33">
                  <a:moveTo>
                    <a:pt x="5" y="30"/>
                  </a:moveTo>
                  <a:cubicBezTo>
                    <a:pt x="5" y="10"/>
                    <a:pt x="5" y="10"/>
                    <a:pt x="5" y="10"/>
                  </a:cubicBezTo>
                  <a:cubicBezTo>
                    <a:pt x="5" y="10"/>
                    <a:pt x="6" y="9"/>
                    <a:pt x="6" y="8"/>
                  </a:cubicBezTo>
                  <a:cubicBezTo>
                    <a:pt x="6" y="6"/>
                    <a:pt x="5" y="5"/>
                    <a:pt x="5" y="3"/>
                  </a:cubicBezTo>
                  <a:cubicBezTo>
                    <a:pt x="4" y="0"/>
                    <a:pt x="0" y="0"/>
                    <a:pt x="0" y="3"/>
                  </a:cubicBezTo>
                  <a:cubicBezTo>
                    <a:pt x="0" y="30"/>
                    <a:pt x="0" y="30"/>
                    <a:pt x="0" y="30"/>
                  </a:cubicBezTo>
                  <a:cubicBezTo>
                    <a:pt x="0" y="33"/>
                    <a:pt x="5" y="33"/>
                    <a:pt x="5" y="3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92" name="Freeform 109"/>
            <p:cNvSpPr/>
            <p:nvPr/>
          </p:nvSpPr>
          <p:spPr bwMode="auto">
            <a:xfrm>
              <a:off x="7444" y="2347"/>
              <a:ext cx="29" cy="89"/>
            </a:xfrm>
            <a:custGeom>
              <a:avLst/>
              <a:gdLst>
                <a:gd name="T0" fmla="*/ 1 w 8"/>
                <a:gd name="T1" fmla="*/ 4 h 30"/>
                <a:gd name="T2" fmla="*/ 2 w 8"/>
                <a:gd name="T3" fmla="*/ 27 h 30"/>
                <a:gd name="T4" fmla="*/ 7 w 8"/>
                <a:gd name="T5" fmla="*/ 27 h 30"/>
                <a:gd name="T6" fmla="*/ 6 w 8"/>
                <a:gd name="T7" fmla="*/ 3 h 30"/>
                <a:gd name="T8" fmla="*/ 1 w 8"/>
                <a:gd name="T9" fmla="*/ 4 h 30"/>
              </a:gdLst>
              <a:ahLst/>
              <a:cxnLst>
                <a:cxn ang="0">
                  <a:pos x="T0" y="T1"/>
                </a:cxn>
                <a:cxn ang="0">
                  <a:pos x="T2" y="T3"/>
                </a:cxn>
                <a:cxn ang="0">
                  <a:pos x="T4" y="T5"/>
                </a:cxn>
                <a:cxn ang="0">
                  <a:pos x="T6" y="T7"/>
                </a:cxn>
                <a:cxn ang="0">
                  <a:pos x="T8" y="T9"/>
                </a:cxn>
              </a:cxnLst>
              <a:rect l="0" t="0" r="r" b="b"/>
              <a:pathLst>
                <a:path w="8" h="30">
                  <a:moveTo>
                    <a:pt x="1" y="4"/>
                  </a:moveTo>
                  <a:cubicBezTo>
                    <a:pt x="3" y="11"/>
                    <a:pt x="2" y="20"/>
                    <a:pt x="2" y="27"/>
                  </a:cubicBezTo>
                  <a:cubicBezTo>
                    <a:pt x="2" y="30"/>
                    <a:pt x="7" y="30"/>
                    <a:pt x="7" y="27"/>
                  </a:cubicBezTo>
                  <a:cubicBezTo>
                    <a:pt x="7" y="19"/>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93" name="Freeform 110"/>
            <p:cNvSpPr/>
            <p:nvPr/>
          </p:nvSpPr>
          <p:spPr bwMode="auto">
            <a:xfrm>
              <a:off x="7451" y="2231"/>
              <a:ext cx="18" cy="89"/>
            </a:xfrm>
            <a:custGeom>
              <a:avLst/>
              <a:gdLst>
                <a:gd name="T0" fmla="*/ 5 w 5"/>
                <a:gd name="T1" fmla="*/ 27 h 30"/>
                <a:gd name="T2" fmla="*/ 5 w 5"/>
                <a:gd name="T3" fmla="*/ 3 h 30"/>
                <a:gd name="T4" fmla="*/ 0 w 5"/>
                <a:gd name="T5" fmla="*/ 3 h 30"/>
                <a:gd name="T6" fmla="*/ 0 w 5"/>
                <a:gd name="T7" fmla="*/ 27 h 30"/>
                <a:gd name="T8" fmla="*/ 5 w 5"/>
                <a:gd name="T9" fmla="*/ 27 h 30"/>
              </a:gdLst>
              <a:ahLst/>
              <a:cxnLst>
                <a:cxn ang="0">
                  <a:pos x="T0" y="T1"/>
                </a:cxn>
                <a:cxn ang="0">
                  <a:pos x="T2" y="T3"/>
                </a:cxn>
                <a:cxn ang="0">
                  <a:pos x="T4" y="T5"/>
                </a:cxn>
                <a:cxn ang="0">
                  <a:pos x="T6" y="T7"/>
                </a:cxn>
                <a:cxn ang="0">
                  <a:pos x="T8" y="T9"/>
                </a:cxn>
              </a:cxnLst>
              <a:rect l="0" t="0" r="r" b="b"/>
              <a:pathLst>
                <a:path w="5" h="30">
                  <a:moveTo>
                    <a:pt x="5" y="27"/>
                  </a:moveTo>
                  <a:cubicBezTo>
                    <a:pt x="5" y="3"/>
                    <a:pt x="5" y="3"/>
                    <a:pt x="5" y="3"/>
                  </a:cubicBezTo>
                  <a:cubicBezTo>
                    <a:pt x="5" y="0"/>
                    <a:pt x="0" y="0"/>
                    <a:pt x="0" y="3"/>
                  </a:cubicBezTo>
                  <a:cubicBezTo>
                    <a:pt x="0" y="27"/>
                    <a:pt x="0" y="27"/>
                    <a:pt x="0" y="27"/>
                  </a:cubicBezTo>
                  <a:cubicBezTo>
                    <a:pt x="0" y="30"/>
                    <a:pt x="5" y="30"/>
                    <a:pt x="5" y="2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94" name="Freeform 111"/>
            <p:cNvSpPr/>
            <p:nvPr/>
          </p:nvSpPr>
          <p:spPr bwMode="auto">
            <a:xfrm>
              <a:off x="7441" y="2109"/>
              <a:ext cx="28" cy="92"/>
            </a:xfrm>
            <a:custGeom>
              <a:avLst/>
              <a:gdLst>
                <a:gd name="T0" fmla="*/ 1 w 8"/>
                <a:gd name="T1" fmla="*/ 4 h 31"/>
                <a:gd name="T2" fmla="*/ 2 w 8"/>
                <a:gd name="T3" fmla="*/ 28 h 31"/>
                <a:gd name="T4" fmla="*/ 7 w 8"/>
                <a:gd name="T5" fmla="*/ 28 h 31"/>
                <a:gd name="T6" fmla="*/ 6 w 8"/>
                <a:gd name="T7" fmla="*/ 3 h 31"/>
                <a:gd name="T8" fmla="*/ 1 w 8"/>
                <a:gd name="T9" fmla="*/ 4 h 31"/>
              </a:gdLst>
              <a:ahLst/>
              <a:cxnLst>
                <a:cxn ang="0">
                  <a:pos x="T0" y="T1"/>
                </a:cxn>
                <a:cxn ang="0">
                  <a:pos x="T2" y="T3"/>
                </a:cxn>
                <a:cxn ang="0">
                  <a:pos x="T4" y="T5"/>
                </a:cxn>
                <a:cxn ang="0">
                  <a:pos x="T6" y="T7"/>
                </a:cxn>
                <a:cxn ang="0">
                  <a:pos x="T8" y="T9"/>
                </a:cxn>
              </a:cxnLst>
              <a:rect l="0" t="0" r="r" b="b"/>
              <a:pathLst>
                <a:path w="8" h="31">
                  <a:moveTo>
                    <a:pt x="1" y="4"/>
                  </a:moveTo>
                  <a:cubicBezTo>
                    <a:pt x="3" y="11"/>
                    <a:pt x="2" y="20"/>
                    <a:pt x="2" y="28"/>
                  </a:cubicBezTo>
                  <a:cubicBezTo>
                    <a:pt x="2" y="31"/>
                    <a:pt x="7" y="31"/>
                    <a:pt x="7" y="28"/>
                  </a:cubicBezTo>
                  <a:cubicBezTo>
                    <a:pt x="7" y="20"/>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95" name="Freeform 112"/>
            <p:cNvSpPr/>
            <p:nvPr/>
          </p:nvSpPr>
          <p:spPr bwMode="auto">
            <a:xfrm>
              <a:off x="7444" y="1970"/>
              <a:ext cx="18" cy="112"/>
            </a:xfrm>
            <a:custGeom>
              <a:avLst/>
              <a:gdLst>
                <a:gd name="T0" fmla="*/ 5 w 5"/>
                <a:gd name="T1" fmla="*/ 35 h 38"/>
                <a:gd name="T2" fmla="*/ 5 w 5"/>
                <a:gd name="T3" fmla="*/ 3 h 38"/>
                <a:gd name="T4" fmla="*/ 0 w 5"/>
                <a:gd name="T5" fmla="*/ 3 h 38"/>
                <a:gd name="T6" fmla="*/ 0 w 5"/>
                <a:gd name="T7" fmla="*/ 35 h 38"/>
                <a:gd name="T8" fmla="*/ 5 w 5"/>
                <a:gd name="T9" fmla="*/ 35 h 38"/>
              </a:gdLst>
              <a:ahLst/>
              <a:cxnLst>
                <a:cxn ang="0">
                  <a:pos x="T0" y="T1"/>
                </a:cxn>
                <a:cxn ang="0">
                  <a:pos x="T2" y="T3"/>
                </a:cxn>
                <a:cxn ang="0">
                  <a:pos x="T4" y="T5"/>
                </a:cxn>
                <a:cxn ang="0">
                  <a:pos x="T6" y="T7"/>
                </a:cxn>
                <a:cxn ang="0">
                  <a:pos x="T8" y="T9"/>
                </a:cxn>
              </a:cxnLst>
              <a:rect l="0" t="0" r="r" b="b"/>
              <a:pathLst>
                <a:path w="5" h="38">
                  <a:moveTo>
                    <a:pt x="5" y="35"/>
                  </a:moveTo>
                  <a:cubicBezTo>
                    <a:pt x="5" y="3"/>
                    <a:pt x="5" y="3"/>
                    <a:pt x="5" y="3"/>
                  </a:cubicBezTo>
                  <a:cubicBezTo>
                    <a:pt x="5" y="0"/>
                    <a:pt x="0" y="0"/>
                    <a:pt x="0" y="3"/>
                  </a:cubicBezTo>
                  <a:cubicBezTo>
                    <a:pt x="0" y="35"/>
                    <a:pt x="0" y="35"/>
                    <a:pt x="0" y="35"/>
                  </a:cubicBezTo>
                  <a:cubicBezTo>
                    <a:pt x="0" y="38"/>
                    <a:pt x="5" y="38"/>
                    <a:pt x="5" y="3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96" name="Freeform 113"/>
            <p:cNvSpPr/>
            <p:nvPr/>
          </p:nvSpPr>
          <p:spPr bwMode="auto">
            <a:xfrm>
              <a:off x="7444" y="1851"/>
              <a:ext cx="32" cy="107"/>
            </a:xfrm>
            <a:custGeom>
              <a:avLst/>
              <a:gdLst>
                <a:gd name="T0" fmla="*/ 1 w 9"/>
                <a:gd name="T1" fmla="*/ 33 h 36"/>
                <a:gd name="T2" fmla="*/ 6 w 9"/>
                <a:gd name="T3" fmla="*/ 33 h 36"/>
                <a:gd name="T4" fmla="*/ 8 w 9"/>
                <a:gd name="T5" fmla="*/ 4 h 36"/>
                <a:gd name="T6" fmla="*/ 3 w 9"/>
                <a:gd name="T7" fmla="*/ 2 h 36"/>
                <a:gd name="T8" fmla="*/ 1 w 9"/>
                <a:gd name="T9" fmla="*/ 33 h 36"/>
              </a:gdLst>
              <a:ahLst/>
              <a:cxnLst>
                <a:cxn ang="0">
                  <a:pos x="T0" y="T1"/>
                </a:cxn>
                <a:cxn ang="0">
                  <a:pos x="T2" y="T3"/>
                </a:cxn>
                <a:cxn ang="0">
                  <a:pos x="T4" y="T5"/>
                </a:cxn>
                <a:cxn ang="0">
                  <a:pos x="T6" y="T7"/>
                </a:cxn>
                <a:cxn ang="0">
                  <a:pos x="T8" y="T9"/>
                </a:cxn>
              </a:cxnLst>
              <a:rect l="0" t="0" r="r" b="b"/>
              <a:pathLst>
                <a:path w="9" h="36">
                  <a:moveTo>
                    <a:pt x="1" y="33"/>
                  </a:moveTo>
                  <a:cubicBezTo>
                    <a:pt x="1" y="36"/>
                    <a:pt x="6" y="36"/>
                    <a:pt x="6" y="33"/>
                  </a:cubicBezTo>
                  <a:cubicBezTo>
                    <a:pt x="6" y="23"/>
                    <a:pt x="5" y="13"/>
                    <a:pt x="8" y="4"/>
                  </a:cubicBezTo>
                  <a:cubicBezTo>
                    <a:pt x="9" y="1"/>
                    <a:pt x="4" y="0"/>
                    <a:pt x="3" y="2"/>
                  </a:cubicBezTo>
                  <a:cubicBezTo>
                    <a:pt x="0" y="12"/>
                    <a:pt x="1" y="23"/>
                    <a:pt x="1" y="3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97" name="Freeform 114"/>
            <p:cNvSpPr/>
            <p:nvPr/>
          </p:nvSpPr>
          <p:spPr bwMode="auto">
            <a:xfrm>
              <a:off x="7441" y="1753"/>
              <a:ext cx="28" cy="80"/>
            </a:xfrm>
            <a:custGeom>
              <a:avLst/>
              <a:gdLst>
                <a:gd name="T0" fmla="*/ 3 w 8"/>
                <a:gd name="T1" fmla="*/ 5 h 27"/>
                <a:gd name="T2" fmla="*/ 3 w 8"/>
                <a:gd name="T3" fmla="*/ 24 h 27"/>
                <a:gd name="T4" fmla="*/ 8 w 8"/>
                <a:gd name="T5" fmla="*/ 24 h 27"/>
                <a:gd name="T6" fmla="*/ 8 w 8"/>
                <a:gd name="T7" fmla="*/ 9 h 27"/>
                <a:gd name="T8" fmla="*/ 4 w 8"/>
                <a:gd name="T9" fmla="*/ 0 h 27"/>
                <a:gd name="T10" fmla="*/ 3 w 8"/>
                <a:gd name="T11" fmla="*/ 5 h 27"/>
              </a:gdLst>
              <a:ahLst/>
              <a:cxnLst>
                <a:cxn ang="0">
                  <a:pos x="T0" y="T1"/>
                </a:cxn>
                <a:cxn ang="0">
                  <a:pos x="T2" y="T3"/>
                </a:cxn>
                <a:cxn ang="0">
                  <a:pos x="T4" y="T5"/>
                </a:cxn>
                <a:cxn ang="0">
                  <a:pos x="T6" y="T7"/>
                </a:cxn>
                <a:cxn ang="0">
                  <a:pos x="T8" y="T9"/>
                </a:cxn>
                <a:cxn ang="0">
                  <a:pos x="T10" y="T11"/>
                </a:cxn>
              </a:cxnLst>
              <a:rect l="0" t="0" r="r" b="b"/>
              <a:pathLst>
                <a:path w="8" h="27">
                  <a:moveTo>
                    <a:pt x="3" y="5"/>
                  </a:moveTo>
                  <a:cubicBezTo>
                    <a:pt x="4" y="5"/>
                    <a:pt x="3" y="22"/>
                    <a:pt x="3" y="24"/>
                  </a:cubicBezTo>
                  <a:cubicBezTo>
                    <a:pt x="3" y="27"/>
                    <a:pt x="8" y="27"/>
                    <a:pt x="8" y="24"/>
                  </a:cubicBezTo>
                  <a:cubicBezTo>
                    <a:pt x="8" y="19"/>
                    <a:pt x="8" y="14"/>
                    <a:pt x="8" y="9"/>
                  </a:cubicBezTo>
                  <a:cubicBezTo>
                    <a:pt x="8" y="6"/>
                    <a:pt x="7"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98" name="Freeform 115"/>
            <p:cNvSpPr/>
            <p:nvPr/>
          </p:nvSpPr>
          <p:spPr bwMode="auto">
            <a:xfrm>
              <a:off x="7441" y="1622"/>
              <a:ext cx="28" cy="92"/>
            </a:xfrm>
            <a:custGeom>
              <a:avLst/>
              <a:gdLst>
                <a:gd name="T0" fmla="*/ 6 w 8"/>
                <a:gd name="T1" fmla="*/ 28 h 31"/>
                <a:gd name="T2" fmla="*/ 7 w 8"/>
                <a:gd name="T3" fmla="*/ 3 h 31"/>
                <a:gd name="T4" fmla="*/ 2 w 8"/>
                <a:gd name="T5" fmla="*/ 3 h 31"/>
                <a:gd name="T6" fmla="*/ 1 w 8"/>
                <a:gd name="T7" fmla="*/ 27 h 31"/>
                <a:gd name="T8" fmla="*/ 6 w 8"/>
                <a:gd name="T9" fmla="*/ 28 h 31"/>
              </a:gdLst>
              <a:ahLst/>
              <a:cxnLst>
                <a:cxn ang="0">
                  <a:pos x="T0" y="T1"/>
                </a:cxn>
                <a:cxn ang="0">
                  <a:pos x="T2" y="T3"/>
                </a:cxn>
                <a:cxn ang="0">
                  <a:pos x="T4" y="T5"/>
                </a:cxn>
                <a:cxn ang="0">
                  <a:pos x="T6" y="T7"/>
                </a:cxn>
                <a:cxn ang="0">
                  <a:pos x="T8" y="T9"/>
                </a:cxn>
              </a:cxnLst>
              <a:rect l="0" t="0" r="r" b="b"/>
              <a:pathLst>
                <a:path w="8" h="31">
                  <a:moveTo>
                    <a:pt x="6" y="28"/>
                  </a:moveTo>
                  <a:cubicBezTo>
                    <a:pt x="8" y="20"/>
                    <a:pt x="7" y="11"/>
                    <a:pt x="7" y="3"/>
                  </a:cubicBezTo>
                  <a:cubicBezTo>
                    <a:pt x="7" y="0"/>
                    <a:pt x="2" y="0"/>
                    <a:pt x="2" y="3"/>
                  </a:cubicBezTo>
                  <a:cubicBezTo>
                    <a:pt x="2" y="11"/>
                    <a:pt x="4" y="19"/>
                    <a:pt x="1" y="27"/>
                  </a:cubicBezTo>
                  <a:cubicBezTo>
                    <a:pt x="0" y="30"/>
                    <a:pt x="5" y="31"/>
                    <a:pt x="6"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099" name="Freeform 116"/>
            <p:cNvSpPr/>
            <p:nvPr/>
          </p:nvSpPr>
          <p:spPr bwMode="auto">
            <a:xfrm>
              <a:off x="7444" y="1486"/>
              <a:ext cx="25" cy="104"/>
            </a:xfrm>
            <a:custGeom>
              <a:avLst/>
              <a:gdLst>
                <a:gd name="T0" fmla="*/ 0 w 7"/>
                <a:gd name="T1" fmla="*/ 32 h 35"/>
                <a:gd name="T2" fmla="*/ 5 w 7"/>
                <a:gd name="T3" fmla="*/ 32 h 35"/>
                <a:gd name="T4" fmla="*/ 6 w 7"/>
                <a:gd name="T5" fmla="*/ 3 h 35"/>
                <a:gd name="T6" fmla="*/ 1 w 7"/>
                <a:gd name="T7" fmla="*/ 3 h 35"/>
                <a:gd name="T8" fmla="*/ 0 w 7"/>
                <a:gd name="T9" fmla="*/ 32 h 35"/>
              </a:gdLst>
              <a:ahLst/>
              <a:cxnLst>
                <a:cxn ang="0">
                  <a:pos x="T0" y="T1"/>
                </a:cxn>
                <a:cxn ang="0">
                  <a:pos x="T2" y="T3"/>
                </a:cxn>
                <a:cxn ang="0">
                  <a:pos x="T4" y="T5"/>
                </a:cxn>
                <a:cxn ang="0">
                  <a:pos x="T6" y="T7"/>
                </a:cxn>
                <a:cxn ang="0">
                  <a:pos x="T8" y="T9"/>
                </a:cxn>
              </a:cxnLst>
              <a:rect l="0" t="0" r="r" b="b"/>
              <a:pathLst>
                <a:path w="7" h="35">
                  <a:moveTo>
                    <a:pt x="0" y="32"/>
                  </a:moveTo>
                  <a:cubicBezTo>
                    <a:pt x="0" y="35"/>
                    <a:pt x="5" y="35"/>
                    <a:pt x="5" y="32"/>
                  </a:cubicBezTo>
                  <a:cubicBezTo>
                    <a:pt x="5" y="22"/>
                    <a:pt x="7" y="13"/>
                    <a:pt x="6" y="3"/>
                  </a:cubicBezTo>
                  <a:cubicBezTo>
                    <a:pt x="5" y="0"/>
                    <a:pt x="1" y="0"/>
                    <a:pt x="1" y="3"/>
                  </a:cubicBezTo>
                  <a:cubicBezTo>
                    <a:pt x="2" y="13"/>
                    <a:pt x="0" y="22"/>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00" name="Freeform 117"/>
            <p:cNvSpPr/>
            <p:nvPr/>
          </p:nvSpPr>
          <p:spPr bwMode="auto">
            <a:xfrm>
              <a:off x="7444" y="1361"/>
              <a:ext cx="29" cy="104"/>
            </a:xfrm>
            <a:custGeom>
              <a:avLst/>
              <a:gdLst>
                <a:gd name="T0" fmla="*/ 0 w 8"/>
                <a:gd name="T1" fmla="*/ 32 h 35"/>
                <a:gd name="T2" fmla="*/ 5 w 8"/>
                <a:gd name="T3" fmla="*/ 32 h 35"/>
                <a:gd name="T4" fmla="*/ 6 w 8"/>
                <a:gd name="T5" fmla="*/ 3 h 35"/>
                <a:gd name="T6" fmla="*/ 1 w 8"/>
                <a:gd name="T7" fmla="*/ 4 h 35"/>
                <a:gd name="T8" fmla="*/ 0 w 8"/>
                <a:gd name="T9" fmla="*/ 32 h 35"/>
              </a:gdLst>
              <a:ahLst/>
              <a:cxnLst>
                <a:cxn ang="0">
                  <a:pos x="T0" y="T1"/>
                </a:cxn>
                <a:cxn ang="0">
                  <a:pos x="T2" y="T3"/>
                </a:cxn>
                <a:cxn ang="0">
                  <a:pos x="T4" y="T5"/>
                </a:cxn>
                <a:cxn ang="0">
                  <a:pos x="T6" y="T7"/>
                </a:cxn>
                <a:cxn ang="0">
                  <a:pos x="T8" y="T9"/>
                </a:cxn>
              </a:cxnLst>
              <a:rect l="0" t="0" r="r" b="b"/>
              <a:pathLst>
                <a:path w="8" h="35">
                  <a:moveTo>
                    <a:pt x="0" y="32"/>
                  </a:moveTo>
                  <a:cubicBezTo>
                    <a:pt x="0" y="35"/>
                    <a:pt x="5" y="35"/>
                    <a:pt x="5" y="32"/>
                  </a:cubicBezTo>
                  <a:cubicBezTo>
                    <a:pt x="5" y="23"/>
                    <a:pt x="8" y="12"/>
                    <a:pt x="6" y="3"/>
                  </a:cubicBezTo>
                  <a:cubicBezTo>
                    <a:pt x="5" y="0"/>
                    <a:pt x="0" y="1"/>
                    <a:pt x="1" y="4"/>
                  </a:cubicBezTo>
                  <a:cubicBezTo>
                    <a:pt x="4" y="13"/>
                    <a:pt x="0" y="23"/>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01" name="Freeform 118"/>
            <p:cNvSpPr/>
            <p:nvPr/>
          </p:nvSpPr>
          <p:spPr bwMode="auto">
            <a:xfrm>
              <a:off x="7451" y="1213"/>
              <a:ext cx="25" cy="98"/>
            </a:xfrm>
            <a:custGeom>
              <a:avLst/>
              <a:gdLst>
                <a:gd name="T0" fmla="*/ 1 w 7"/>
                <a:gd name="T1" fmla="*/ 9 h 33"/>
                <a:gd name="T2" fmla="*/ 2 w 7"/>
                <a:gd name="T3" fmla="*/ 30 h 33"/>
                <a:gd name="T4" fmla="*/ 7 w 7"/>
                <a:gd name="T5" fmla="*/ 30 h 33"/>
                <a:gd name="T6" fmla="*/ 6 w 7"/>
                <a:gd name="T7" fmla="*/ 3 h 33"/>
                <a:gd name="T8" fmla="*/ 2 w 7"/>
                <a:gd name="T9" fmla="*/ 2 h 33"/>
                <a:gd name="T10" fmla="*/ 0 w 7"/>
                <a:gd name="T11" fmla="*/ 7 h 33"/>
                <a:gd name="T12" fmla="*/ 1 w 7"/>
                <a:gd name="T13" fmla="*/ 9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1" y="9"/>
                  </a:moveTo>
                  <a:cubicBezTo>
                    <a:pt x="1" y="16"/>
                    <a:pt x="1" y="23"/>
                    <a:pt x="2" y="30"/>
                  </a:cubicBezTo>
                  <a:cubicBezTo>
                    <a:pt x="3" y="33"/>
                    <a:pt x="7" y="33"/>
                    <a:pt x="7" y="30"/>
                  </a:cubicBezTo>
                  <a:cubicBezTo>
                    <a:pt x="6" y="21"/>
                    <a:pt x="6" y="12"/>
                    <a:pt x="6" y="3"/>
                  </a:cubicBezTo>
                  <a:cubicBezTo>
                    <a:pt x="6" y="1"/>
                    <a:pt x="3" y="0"/>
                    <a:pt x="2" y="2"/>
                  </a:cubicBezTo>
                  <a:cubicBezTo>
                    <a:pt x="0" y="3"/>
                    <a:pt x="0" y="5"/>
                    <a:pt x="0" y="7"/>
                  </a:cubicBezTo>
                  <a:cubicBezTo>
                    <a:pt x="0" y="8"/>
                    <a:pt x="1" y="9"/>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02" name="Freeform 119"/>
            <p:cNvSpPr/>
            <p:nvPr/>
          </p:nvSpPr>
          <p:spPr bwMode="auto">
            <a:xfrm>
              <a:off x="7448" y="1068"/>
              <a:ext cx="25" cy="94"/>
            </a:xfrm>
            <a:custGeom>
              <a:avLst/>
              <a:gdLst>
                <a:gd name="T0" fmla="*/ 5 w 7"/>
                <a:gd name="T1" fmla="*/ 29 h 32"/>
                <a:gd name="T2" fmla="*/ 6 w 7"/>
                <a:gd name="T3" fmla="*/ 14 h 32"/>
                <a:gd name="T4" fmla="*/ 6 w 7"/>
                <a:gd name="T5" fmla="*/ 7 h 32"/>
                <a:gd name="T6" fmla="*/ 7 w 7"/>
                <a:gd name="T7" fmla="*/ 4 h 32"/>
                <a:gd name="T8" fmla="*/ 7 w 7"/>
                <a:gd name="T9" fmla="*/ 3 h 32"/>
                <a:gd name="T10" fmla="*/ 7 w 7"/>
                <a:gd name="T11" fmla="*/ 3 h 32"/>
                <a:gd name="T12" fmla="*/ 3 w 7"/>
                <a:gd name="T13" fmla="*/ 2 h 32"/>
                <a:gd name="T14" fmla="*/ 1 w 7"/>
                <a:gd name="T15" fmla="*/ 11 h 32"/>
                <a:gd name="T16" fmla="*/ 0 w 7"/>
                <a:gd name="T17" fmla="*/ 29 h 32"/>
                <a:gd name="T18" fmla="*/ 5 w 7"/>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2">
                  <a:moveTo>
                    <a:pt x="5" y="29"/>
                  </a:moveTo>
                  <a:cubicBezTo>
                    <a:pt x="5" y="24"/>
                    <a:pt x="5" y="19"/>
                    <a:pt x="6" y="14"/>
                  </a:cubicBezTo>
                  <a:cubicBezTo>
                    <a:pt x="6" y="12"/>
                    <a:pt x="6" y="10"/>
                    <a:pt x="6" y="7"/>
                  </a:cubicBezTo>
                  <a:cubicBezTo>
                    <a:pt x="6" y="6"/>
                    <a:pt x="7" y="5"/>
                    <a:pt x="7" y="4"/>
                  </a:cubicBezTo>
                  <a:cubicBezTo>
                    <a:pt x="7" y="4"/>
                    <a:pt x="7" y="4"/>
                    <a:pt x="7" y="3"/>
                  </a:cubicBezTo>
                  <a:cubicBezTo>
                    <a:pt x="7" y="3"/>
                    <a:pt x="7" y="3"/>
                    <a:pt x="7" y="3"/>
                  </a:cubicBezTo>
                  <a:cubicBezTo>
                    <a:pt x="6" y="1"/>
                    <a:pt x="4" y="0"/>
                    <a:pt x="3" y="2"/>
                  </a:cubicBezTo>
                  <a:cubicBezTo>
                    <a:pt x="1" y="4"/>
                    <a:pt x="2" y="8"/>
                    <a:pt x="1" y="11"/>
                  </a:cubicBezTo>
                  <a:cubicBezTo>
                    <a:pt x="1" y="17"/>
                    <a:pt x="0" y="23"/>
                    <a:pt x="0" y="29"/>
                  </a:cubicBezTo>
                  <a:cubicBezTo>
                    <a:pt x="0" y="32"/>
                    <a:pt x="5" y="32"/>
                    <a:pt x="5" y="2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03" name="Freeform 120"/>
            <p:cNvSpPr/>
            <p:nvPr/>
          </p:nvSpPr>
          <p:spPr bwMode="auto">
            <a:xfrm>
              <a:off x="7441" y="934"/>
              <a:ext cx="28" cy="104"/>
            </a:xfrm>
            <a:custGeom>
              <a:avLst/>
              <a:gdLst>
                <a:gd name="T0" fmla="*/ 1 w 8"/>
                <a:gd name="T1" fmla="*/ 9 h 35"/>
                <a:gd name="T2" fmla="*/ 3 w 8"/>
                <a:gd name="T3" fmla="*/ 32 h 35"/>
                <a:gd name="T4" fmla="*/ 8 w 8"/>
                <a:gd name="T5" fmla="*/ 32 h 35"/>
                <a:gd name="T6" fmla="*/ 6 w 8"/>
                <a:gd name="T7" fmla="*/ 17 h 35"/>
                <a:gd name="T8" fmla="*/ 5 w 8"/>
                <a:gd name="T9" fmla="*/ 9 h 35"/>
                <a:gd name="T10" fmla="*/ 5 w 8"/>
                <a:gd name="T11" fmla="*/ 6 h 35"/>
                <a:gd name="T12" fmla="*/ 5 w 8"/>
                <a:gd name="T13" fmla="*/ 5 h 35"/>
                <a:gd name="T14" fmla="*/ 5 w 8"/>
                <a:gd name="T15" fmla="*/ 3 h 35"/>
                <a:gd name="T16" fmla="*/ 1 w 8"/>
                <a:gd name="T17" fmla="*/ 2 h 35"/>
                <a:gd name="T18" fmla="*/ 1 w 8"/>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1" y="9"/>
                  </a:moveTo>
                  <a:cubicBezTo>
                    <a:pt x="1" y="16"/>
                    <a:pt x="3" y="24"/>
                    <a:pt x="3" y="32"/>
                  </a:cubicBezTo>
                  <a:cubicBezTo>
                    <a:pt x="3" y="35"/>
                    <a:pt x="8" y="35"/>
                    <a:pt x="8" y="32"/>
                  </a:cubicBezTo>
                  <a:cubicBezTo>
                    <a:pt x="8" y="27"/>
                    <a:pt x="7" y="22"/>
                    <a:pt x="6" y="17"/>
                  </a:cubicBezTo>
                  <a:cubicBezTo>
                    <a:pt x="6" y="14"/>
                    <a:pt x="6" y="12"/>
                    <a:pt x="5" y="9"/>
                  </a:cubicBezTo>
                  <a:cubicBezTo>
                    <a:pt x="5" y="8"/>
                    <a:pt x="5" y="7"/>
                    <a:pt x="5" y="6"/>
                  </a:cubicBezTo>
                  <a:cubicBezTo>
                    <a:pt x="5" y="6"/>
                    <a:pt x="5" y="6"/>
                    <a:pt x="5" y="5"/>
                  </a:cubicBezTo>
                  <a:cubicBezTo>
                    <a:pt x="5" y="5"/>
                    <a:pt x="6" y="4"/>
                    <a:pt x="5" y="3"/>
                  </a:cubicBezTo>
                  <a:cubicBezTo>
                    <a:pt x="5" y="1"/>
                    <a:pt x="2" y="0"/>
                    <a:pt x="1" y="2"/>
                  </a:cubicBezTo>
                  <a:cubicBezTo>
                    <a:pt x="0" y="4"/>
                    <a:pt x="1" y="7"/>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04" name="Freeform 121"/>
            <p:cNvSpPr/>
            <p:nvPr/>
          </p:nvSpPr>
          <p:spPr bwMode="auto">
            <a:xfrm>
              <a:off x="7441" y="792"/>
              <a:ext cx="25" cy="109"/>
            </a:xfrm>
            <a:custGeom>
              <a:avLst/>
              <a:gdLst>
                <a:gd name="T0" fmla="*/ 1 w 7"/>
                <a:gd name="T1" fmla="*/ 6 h 37"/>
                <a:gd name="T2" fmla="*/ 2 w 7"/>
                <a:gd name="T3" fmla="*/ 7 h 37"/>
                <a:gd name="T4" fmla="*/ 1 w 7"/>
                <a:gd name="T5" fmla="*/ 16 h 37"/>
                <a:gd name="T6" fmla="*/ 0 w 7"/>
                <a:gd name="T7" fmla="*/ 33 h 37"/>
                <a:gd name="T8" fmla="*/ 4 w 7"/>
                <a:gd name="T9" fmla="*/ 34 h 37"/>
                <a:gd name="T10" fmla="*/ 6 w 7"/>
                <a:gd name="T11" fmla="*/ 16 h 37"/>
                <a:gd name="T12" fmla="*/ 4 w 7"/>
                <a:gd name="T13" fmla="*/ 1 h 37"/>
                <a:gd name="T14" fmla="*/ 0 w 7"/>
                <a:gd name="T15" fmla="*/ 3 h 37"/>
                <a:gd name="T16" fmla="*/ 1 w 7"/>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7">
                  <a:moveTo>
                    <a:pt x="1" y="6"/>
                  </a:moveTo>
                  <a:cubicBezTo>
                    <a:pt x="1" y="7"/>
                    <a:pt x="1" y="7"/>
                    <a:pt x="2" y="7"/>
                  </a:cubicBezTo>
                  <a:cubicBezTo>
                    <a:pt x="2" y="10"/>
                    <a:pt x="1" y="15"/>
                    <a:pt x="1" y="16"/>
                  </a:cubicBezTo>
                  <a:cubicBezTo>
                    <a:pt x="1" y="22"/>
                    <a:pt x="1" y="27"/>
                    <a:pt x="0" y="33"/>
                  </a:cubicBezTo>
                  <a:cubicBezTo>
                    <a:pt x="0" y="35"/>
                    <a:pt x="4" y="37"/>
                    <a:pt x="4" y="34"/>
                  </a:cubicBezTo>
                  <a:cubicBezTo>
                    <a:pt x="6" y="28"/>
                    <a:pt x="6" y="22"/>
                    <a:pt x="6" y="16"/>
                  </a:cubicBezTo>
                  <a:cubicBezTo>
                    <a:pt x="6" y="12"/>
                    <a:pt x="7" y="4"/>
                    <a:pt x="4" y="1"/>
                  </a:cubicBezTo>
                  <a:cubicBezTo>
                    <a:pt x="2" y="0"/>
                    <a:pt x="0" y="1"/>
                    <a:pt x="0" y="3"/>
                  </a:cubicBezTo>
                  <a:cubicBezTo>
                    <a:pt x="1" y="4"/>
                    <a:pt x="1" y="5"/>
                    <a:pt x="1"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05" name="Freeform 122"/>
            <p:cNvSpPr/>
            <p:nvPr/>
          </p:nvSpPr>
          <p:spPr bwMode="auto">
            <a:xfrm>
              <a:off x="7444" y="646"/>
              <a:ext cx="22" cy="89"/>
            </a:xfrm>
            <a:custGeom>
              <a:avLst/>
              <a:gdLst>
                <a:gd name="T0" fmla="*/ 0 w 6"/>
                <a:gd name="T1" fmla="*/ 4 h 30"/>
                <a:gd name="T2" fmla="*/ 1 w 6"/>
                <a:gd name="T3" fmla="*/ 27 h 30"/>
                <a:gd name="T4" fmla="*/ 6 w 6"/>
                <a:gd name="T5" fmla="*/ 27 h 30"/>
                <a:gd name="T6" fmla="*/ 5 w 6"/>
                <a:gd name="T7" fmla="*/ 3 h 30"/>
                <a:gd name="T8" fmla="*/ 0 w 6"/>
                <a:gd name="T9" fmla="*/ 4 h 30"/>
              </a:gdLst>
              <a:ahLst/>
              <a:cxnLst>
                <a:cxn ang="0">
                  <a:pos x="T0" y="T1"/>
                </a:cxn>
                <a:cxn ang="0">
                  <a:pos x="T2" y="T3"/>
                </a:cxn>
                <a:cxn ang="0">
                  <a:pos x="T4" y="T5"/>
                </a:cxn>
                <a:cxn ang="0">
                  <a:pos x="T6" y="T7"/>
                </a:cxn>
                <a:cxn ang="0">
                  <a:pos x="T8" y="T9"/>
                </a:cxn>
              </a:cxnLst>
              <a:rect l="0" t="0" r="r" b="b"/>
              <a:pathLst>
                <a:path w="6" h="30">
                  <a:moveTo>
                    <a:pt x="0" y="4"/>
                  </a:moveTo>
                  <a:cubicBezTo>
                    <a:pt x="2" y="11"/>
                    <a:pt x="1" y="20"/>
                    <a:pt x="1" y="27"/>
                  </a:cubicBezTo>
                  <a:cubicBezTo>
                    <a:pt x="1" y="30"/>
                    <a:pt x="6" y="30"/>
                    <a:pt x="6" y="27"/>
                  </a:cubicBezTo>
                  <a:cubicBezTo>
                    <a:pt x="6" y="19"/>
                    <a:pt x="6" y="11"/>
                    <a:pt x="5" y="3"/>
                  </a:cubicBezTo>
                  <a:cubicBezTo>
                    <a:pt x="4" y="0"/>
                    <a:pt x="0" y="1"/>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06" name="Freeform 123"/>
            <p:cNvSpPr/>
            <p:nvPr/>
          </p:nvSpPr>
          <p:spPr bwMode="auto">
            <a:xfrm>
              <a:off x="7444" y="513"/>
              <a:ext cx="22" cy="92"/>
            </a:xfrm>
            <a:custGeom>
              <a:avLst/>
              <a:gdLst>
                <a:gd name="T0" fmla="*/ 5 w 6"/>
                <a:gd name="T1" fmla="*/ 28 h 31"/>
                <a:gd name="T2" fmla="*/ 6 w 6"/>
                <a:gd name="T3" fmla="*/ 3 h 31"/>
                <a:gd name="T4" fmla="*/ 1 w 6"/>
                <a:gd name="T5" fmla="*/ 3 h 31"/>
                <a:gd name="T6" fmla="*/ 0 w 6"/>
                <a:gd name="T7" fmla="*/ 28 h 31"/>
                <a:gd name="T8" fmla="*/ 5 w 6"/>
                <a:gd name="T9" fmla="*/ 28 h 31"/>
              </a:gdLst>
              <a:ahLst/>
              <a:cxnLst>
                <a:cxn ang="0">
                  <a:pos x="T0" y="T1"/>
                </a:cxn>
                <a:cxn ang="0">
                  <a:pos x="T2" y="T3"/>
                </a:cxn>
                <a:cxn ang="0">
                  <a:pos x="T4" y="T5"/>
                </a:cxn>
                <a:cxn ang="0">
                  <a:pos x="T6" y="T7"/>
                </a:cxn>
                <a:cxn ang="0">
                  <a:pos x="T8" y="T9"/>
                </a:cxn>
              </a:cxnLst>
              <a:rect l="0" t="0" r="r" b="b"/>
              <a:pathLst>
                <a:path w="6" h="31">
                  <a:moveTo>
                    <a:pt x="5" y="28"/>
                  </a:moveTo>
                  <a:cubicBezTo>
                    <a:pt x="6" y="20"/>
                    <a:pt x="6" y="11"/>
                    <a:pt x="6" y="3"/>
                  </a:cubicBezTo>
                  <a:cubicBezTo>
                    <a:pt x="6" y="0"/>
                    <a:pt x="1" y="0"/>
                    <a:pt x="1" y="3"/>
                  </a:cubicBezTo>
                  <a:cubicBezTo>
                    <a:pt x="1" y="11"/>
                    <a:pt x="1" y="20"/>
                    <a:pt x="0" y="28"/>
                  </a:cubicBezTo>
                  <a:cubicBezTo>
                    <a:pt x="0" y="31"/>
                    <a:pt x="4" y="31"/>
                    <a:pt x="5"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07" name="Freeform 124"/>
            <p:cNvSpPr/>
            <p:nvPr/>
          </p:nvSpPr>
          <p:spPr bwMode="auto">
            <a:xfrm>
              <a:off x="7444" y="388"/>
              <a:ext cx="29" cy="95"/>
            </a:xfrm>
            <a:custGeom>
              <a:avLst/>
              <a:gdLst>
                <a:gd name="T0" fmla="*/ 1 w 8"/>
                <a:gd name="T1" fmla="*/ 4 h 32"/>
                <a:gd name="T2" fmla="*/ 2 w 8"/>
                <a:gd name="T3" fmla="*/ 29 h 32"/>
                <a:gd name="T4" fmla="*/ 7 w 8"/>
                <a:gd name="T5" fmla="*/ 29 h 32"/>
                <a:gd name="T6" fmla="*/ 6 w 8"/>
                <a:gd name="T7" fmla="*/ 3 h 32"/>
                <a:gd name="T8" fmla="*/ 1 w 8"/>
                <a:gd name="T9" fmla="*/ 4 h 32"/>
              </a:gdLst>
              <a:ahLst/>
              <a:cxnLst>
                <a:cxn ang="0">
                  <a:pos x="T0" y="T1"/>
                </a:cxn>
                <a:cxn ang="0">
                  <a:pos x="T2" y="T3"/>
                </a:cxn>
                <a:cxn ang="0">
                  <a:pos x="T4" y="T5"/>
                </a:cxn>
                <a:cxn ang="0">
                  <a:pos x="T6" y="T7"/>
                </a:cxn>
                <a:cxn ang="0">
                  <a:pos x="T8" y="T9"/>
                </a:cxn>
              </a:cxnLst>
              <a:rect l="0" t="0" r="r" b="b"/>
              <a:pathLst>
                <a:path w="8" h="32">
                  <a:moveTo>
                    <a:pt x="1" y="4"/>
                  </a:moveTo>
                  <a:cubicBezTo>
                    <a:pt x="3" y="12"/>
                    <a:pt x="2" y="21"/>
                    <a:pt x="2" y="29"/>
                  </a:cubicBezTo>
                  <a:cubicBezTo>
                    <a:pt x="2" y="32"/>
                    <a:pt x="7" y="32"/>
                    <a:pt x="7" y="29"/>
                  </a:cubicBezTo>
                  <a:cubicBezTo>
                    <a:pt x="7" y="21"/>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08" name="Freeform 125"/>
            <p:cNvSpPr/>
            <p:nvPr/>
          </p:nvSpPr>
          <p:spPr bwMode="auto">
            <a:xfrm>
              <a:off x="7441" y="305"/>
              <a:ext cx="25" cy="56"/>
            </a:xfrm>
            <a:custGeom>
              <a:avLst/>
              <a:gdLst>
                <a:gd name="T0" fmla="*/ 1 w 7"/>
                <a:gd name="T1" fmla="*/ 4 h 19"/>
                <a:gd name="T2" fmla="*/ 2 w 7"/>
                <a:gd name="T3" fmla="*/ 16 h 19"/>
                <a:gd name="T4" fmla="*/ 7 w 7"/>
                <a:gd name="T5" fmla="*/ 16 h 19"/>
                <a:gd name="T6" fmla="*/ 6 w 7"/>
                <a:gd name="T7" fmla="*/ 3 h 19"/>
                <a:gd name="T8" fmla="*/ 1 w 7"/>
                <a:gd name="T9" fmla="*/ 4 h 19"/>
              </a:gdLst>
              <a:ahLst/>
              <a:cxnLst>
                <a:cxn ang="0">
                  <a:pos x="T0" y="T1"/>
                </a:cxn>
                <a:cxn ang="0">
                  <a:pos x="T2" y="T3"/>
                </a:cxn>
                <a:cxn ang="0">
                  <a:pos x="T4" y="T5"/>
                </a:cxn>
                <a:cxn ang="0">
                  <a:pos x="T6" y="T7"/>
                </a:cxn>
                <a:cxn ang="0">
                  <a:pos x="T8" y="T9"/>
                </a:cxn>
              </a:cxnLst>
              <a:rect l="0" t="0" r="r" b="b"/>
              <a:pathLst>
                <a:path w="7" h="19">
                  <a:moveTo>
                    <a:pt x="1" y="4"/>
                  </a:moveTo>
                  <a:cubicBezTo>
                    <a:pt x="2" y="8"/>
                    <a:pt x="2" y="12"/>
                    <a:pt x="2" y="16"/>
                  </a:cubicBezTo>
                  <a:cubicBezTo>
                    <a:pt x="2" y="19"/>
                    <a:pt x="7" y="19"/>
                    <a:pt x="7" y="16"/>
                  </a:cubicBezTo>
                  <a:cubicBezTo>
                    <a:pt x="7" y="11"/>
                    <a:pt x="7" y="7"/>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09" name="Freeform 126"/>
            <p:cNvSpPr/>
            <p:nvPr/>
          </p:nvSpPr>
          <p:spPr bwMode="auto">
            <a:xfrm>
              <a:off x="7441" y="213"/>
              <a:ext cx="28" cy="65"/>
            </a:xfrm>
            <a:custGeom>
              <a:avLst/>
              <a:gdLst>
                <a:gd name="T0" fmla="*/ 1 w 8"/>
                <a:gd name="T1" fmla="*/ 4 h 22"/>
                <a:gd name="T2" fmla="*/ 2 w 8"/>
                <a:gd name="T3" fmla="*/ 18 h 22"/>
                <a:gd name="T4" fmla="*/ 7 w 8"/>
                <a:gd name="T5" fmla="*/ 19 h 22"/>
                <a:gd name="T6" fmla="*/ 6 w 8"/>
                <a:gd name="T7" fmla="*/ 3 h 22"/>
                <a:gd name="T8" fmla="*/ 1 w 8"/>
                <a:gd name="T9" fmla="*/ 4 h 22"/>
              </a:gdLst>
              <a:ahLst/>
              <a:cxnLst>
                <a:cxn ang="0">
                  <a:pos x="T0" y="T1"/>
                </a:cxn>
                <a:cxn ang="0">
                  <a:pos x="T2" y="T3"/>
                </a:cxn>
                <a:cxn ang="0">
                  <a:pos x="T4" y="T5"/>
                </a:cxn>
                <a:cxn ang="0">
                  <a:pos x="T6" y="T7"/>
                </a:cxn>
                <a:cxn ang="0">
                  <a:pos x="T8" y="T9"/>
                </a:cxn>
              </a:cxnLst>
              <a:rect l="0" t="0" r="r" b="b"/>
              <a:pathLst>
                <a:path w="8" h="22">
                  <a:moveTo>
                    <a:pt x="1" y="4"/>
                  </a:moveTo>
                  <a:cubicBezTo>
                    <a:pt x="2" y="8"/>
                    <a:pt x="3" y="14"/>
                    <a:pt x="2" y="18"/>
                  </a:cubicBezTo>
                  <a:cubicBezTo>
                    <a:pt x="1" y="21"/>
                    <a:pt x="6" y="22"/>
                    <a:pt x="7" y="19"/>
                  </a:cubicBezTo>
                  <a:cubicBezTo>
                    <a:pt x="8" y="14"/>
                    <a:pt x="7" y="8"/>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10" name="Freeform 127"/>
            <p:cNvSpPr/>
            <p:nvPr/>
          </p:nvSpPr>
          <p:spPr bwMode="auto">
            <a:xfrm>
              <a:off x="7331" y="198"/>
              <a:ext cx="92" cy="27"/>
            </a:xfrm>
            <a:custGeom>
              <a:avLst/>
              <a:gdLst>
                <a:gd name="T0" fmla="*/ 3 w 26"/>
                <a:gd name="T1" fmla="*/ 5 h 9"/>
                <a:gd name="T2" fmla="*/ 12 w 26"/>
                <a:gd name="T3" fmla="*/ 5 h 9"/>
                <a:gd name="T4" fmla="*/ 21 w 26"/>
                <a:gd name="T5" fmla="*/ 7 h 9"/>
                <a:gd name="T6" fmla="*/ 25 w 26"/>
                <a:gd name="T7" fmla="*/ 4 h 9"/>
                <a:gd name="T8" fmla="*/ 18 w 26"/>
                <a:gd name="T9" fmla="*/ 1 h 9"/>
                <a:gd name="T10" fmla="*/ 4 w 26"/>
                <a:gd name="T11" fmla="*/ 0 h 9"/>
                <a:gd name="T12" fmla="*/ 3 w 26"/>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3" y="5"/>
                  </a:moveTo>
                  <a:cubicBezTo>
                    <a:pt x="6" y="5"/>
                    <a:pt x="9" y="5"/>
                    <a:pt x="12" y="5"/>
                  </a:cubicBezTo>
                  <a:cubicBezTo>
                    <a:pt x="14" y="5"/>
                    <a:pt x="20" y="5"/>
                    <a:pt x="21" y="7"/>
                  </a:cubicBezTo>
                  <a:cubicBezTo>
                    <a:pt x="22" y="9"/>
                    <a:pt x="26" y="7"/>
                    <a:pt x="25" y="4"/>
                  </a:cubicBezTo>
                  <a:cubicBezTo>
                    <a:pt x="23" y="2"/>
                    <a:pt x="20" y="1"/>
                    <a:pt x="18" y="1"/>
                  </a:cubicBezTo>
                  <a:cubicBezTo>
                    <a:pt x="13" y="1"/>
                    <a:pt x="9"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11" name="Freeform 128"/>
            <p:cNvSpPr/>
            <p:nvPr/>
          </p:nvSpPr>
          <p:spPr bwMode="auto">
            <a:xfrm>
              <a:off x="7201" y="192"/>
              <a:ext cx="85" cy="24"/>
            </a:xfrm>
            <a:custGeom>
              <a:avLst/>
              <a:gdLst>
                <a:gd name="T0" fmla="*/ 3 w 24"/>
                <a:gd name="T1" fmla="*/ 8 h 8"/>
                <a:gd name="T2" fmla="*/ 21 w 24"/>
                <a:gd name="T3" fmla="*/ 5 h 8"/>
                <a:gd name="T4" fmla="*/ 20 w 24"/>
                <a:gd name="T5" fmla="*/ 1 h 8"/>
                <a:gd name="T6" fmla="*/ 3 w 24"/>
                <a:gd name="T7" fmla="*/ 3 h 8"/>
                <a:gd name="T8" fmla="*/ 3 w 24"/>
                <a:gd name="T9" fmla="*/ 8 h 8"/>
              </a:gdLst>
              <a:ahLst/>
              <a:cxnLst>
                <a:cxn ang="0">
                  <a:pos x="T0" y="T1"/>
                </a:cxn>
                <a:cxn ang="0">
                  <a:pos x="T2" y="T3"/>
                </a:cxn>
                <a:cxn ang="0">
                  <a:pos x="T4" y="T5"/>
                </a:cxn>
                <a:cxn ang="0">
                  <a:pos x="T6" y="T7"/>
                </a:cxn>
                <a:cxn ang="0">
                  <a:pos x="T8" y="T9"/>
                </a:cxn>
              </a:cxnLst>
              <a:rect l="0" t="0" r="r" b="b"/>
              <a:pathLst>
                <a:path w="24" h="8">
                  <a:moveTo>
                    <a:pt x="3" y="8"/>
                  </a:moveTo>
                  <a:cubicBezTo>
                    <a:pt x="9" y="8"/>
                    <a:pt x="15" y="8"/>
                    <a:pt x="21" y="5"/>
                  </a:cubicBezTo>
                  <a:cubicBezTo>
                    <a:pt x="24" y="4"/>
                    <a:pt x="23" y="0"/>
                    <a:pt x="20" y="1"/>
                  </a:cubicBezTo>
                  <a:cubicBezTo>
                    <a:pt x="15" y="3"/>
                    <a:pt x="9" y="3"/>
                    <a:pt x="3" y="3"/>
                  </a:cubicBezTo>
                  <a:cubicBezTo>
                    <a:pt x="0" y="3"/>
                    <a:pt x="0" y="8"/>
                    <a:pt x="3"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12" name="Freeform 129"/>
            <p:cNvSpPr/>
            <p:nvPr/>
          </p:nvSpPr>
          <p:spPr bwMode="auto">
            <a:xfrm>
              <a:off x="7063" y="204"/>
              <a:ext cx="99" cy="24"/>
            </a:xfrm>
            <a:custGeom>
              <a:avLst/>
              <a:gdLst>
                <a:gd name="T0" fmla="*/ 4 w 28"/>
                <a:gd name="T1" fmla="*/ 7 h 8"/>
                <a:gd name="T2" fmla="*/ 24 w 28"/>
                <a:gd name="T3" fmla="*/ 6 h 8"/>
                <a:gd name="T4" fmla="*/ 26 w 28"/>
                <a:gd name="T5" fmla="*/ 1 h 8"/>
                <a:gd name="T6" fmla="*/ 3 w 28"/>
                <a:gd name="T7" fmla="*/ 2 h 8"/>
                <a:gd name="T8" fmla="*/ 4 w 28"/>
                <a:gd name="T9" fmla="*/ 7 h 8"/>
              </a:gdLst>
              <a:ahLst/>
              <a:cxnLst>
                <a:cxn ang="0">
                  <a:pos x="T0" y="T1"/>
                </a:cxn>
                <a:cxn ang="0">
                  <a:pos x="T2" y="T3"/>
                </a:cxn>
                <a:cxn ang="0">
                  <a:pos x="T4" y="T5"/>
                </a:cxn>
                <a:cxn ang="0">
                  <a:pos x="T6" y="T7"/>
                </a:cxn>
                <a:cxn ang="0">
                  <a:pos x="T8" y="T9"/>
                </a:cxn>
              </a:cxnLst>
              <a:rect l="0" t="0" r="r" b="b"/>
              <a:pathLst>
                <a:path w="28" h="8">
                  <a:moveTo>
                    <a:pt x="4" y="7"/>
                  </a:moveTo>
                  <a:cubicBezTo>
                    <a:pt x="11" y="4"/>
                    <a:pt x="18" y="5"/>
                    <a:pt x="24" y="6"/>
                  </a:cubicBezTo>
                  <a:cubicBezTo>
                    <a:pt x="27" y="6"/>
                    <a:pt x="28" y="2"/>
                    <a:pt x="26" y="1"/>
                  </a:cubicBezTo>
                  <a:cubicBezTo>
                    <a:pt x="18" y="0"/>
                    <a:pt x="10" y="0"/>
                    <a:pt x="3" y="2"/>
                  </a:cubicBezTo>
                  <a:cubicBezTo>
                    <a:pt x="0" y="3"/>
                    <a:pt x="2"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13" name="Freeform 130"/>
            <p:cNvSpPr/>
            <p:nvPr/>
          </p:nvSpPr>
          <p:spPr bwMode="auto">
            <a:xfrm>
              <a:off x="6947" y="195"/>
              <a:ext cx="81" cy="27"/>
            </a:xfrm>
            <a:custGeom>
              <a:avLst/>
              <a:gdLst>
                <a:gd name="T0" fmla="*/ 3 w 23"/>
                <a:gd name="T1" fmla="*/ 9 h 9"/>
                <a:gd name="T2" fmla="*/ 20 w 23"/>
                <a:gd name="T3" fmla="*/ 5 h 9"/>
                <a:gd name="T4" fmla="*/ 18 w 23"/>
                <a:gd name="T5" fmla="*/ 1 h 9"/>
                <a:gd name="T6" fmla="*/ 3 w 23"/>
                <a:gd name="T7" fmla="*/ 4 h 9"/>
                <a:gd name="T8" fmla="*/ 3 w 23"/>
                <a:gd name="T9" fmla="*/ 9 h 9"/>
              </a:gdLst>
              <a:ahLst/>
              <a:cxnLst>
                <a:cxn ang="0">
                  <a:pos x="T0" y="T1"/>
                </a:cxn>
                <a:cxn ang="0">
                  <a:pos x="T2" y="T3"/>
                </a:cxn>
                <a:cxn ang="0">
                  <a:pos x="T4" y="T5"/>
                </a:cxn>
                <a:cxn ang="0">
                  <a:pos x="T6" y="T7"/>
                </a:cxn>
                <a:cxn ang="0">
                  <a:pos x="T8" y="T9"/>
                </a:cxn>
              </a:cxnLst>
              <a:rect l="0" t="0" r="r" b="b"/>
              <a:pathLst>
                <a:path w="23" h="9">
                  <a:moveTo>
                    <a:pt x="3" y="9"/>
                  </a:moveTo>
                  <a:cubicBezTo>
                    <a:pt x="9" y="9"/>
                    <a:pt x="15" y="8"/>
                    <a:pt x="20" y="5"/>
                  </a:cubicBezTo>
                  <a:cubicBezTo>
                    <a:pt x="23" y="4"/>
                    <a:pt x="20" y="0"/>
                    <a:pt x="18" y="1"/>
                  </a:cubicBezTo>
                  <a:cubicBezTo>
                    <a:pt x="13" y="3"/>
                    <a:pt x="8"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14" name="Freeform 131"/>
            <p:cNvSpPr/>
            <p:nvPr/>
          </p:nvSpPr>
          <p:spPr bwMode="auto">
            <a:xfrm>
              <a:off x="6820" y="195"/>
              <a:ext cx="92" cy="27"/>
            </a:xfrm>
            <a:custGeom>
              <a:avLst/>
              <a:gdLst>
                <a:gd name="T0" fmla="*/ 4 w 26"/>
                <a:gd name="T1" fmla="*/ 7 h 9"/>
                <a:gd name="T2" fmla="*/ 22 w 26"/>
                <a:gd name="T3" fmla="*/ 8 h 9"/>
                <a:gd name="T4" fmla="*/ 23 w 26"/>
                <a:gd name="T5" fmla="*/ 3 h 9"/>
                <a:gd name="T6" fmla="*/ 3 w 26"/>
                <a:gd name="T7" fmla="*/ 2 h 9"/>
                <a:gd name="T8" fmla="*/ 4 w 26"/>
                <a:gd name="T9" fmla="*/ 7 h 9"/>
              </a:gdLst>
              <a:ahLst/>
              <a:cxnLst>
                <a:cxn ang="0">
                  <a:pos x="T0" y="T1"/>
                </a:cxn>
                <a:cxn ang="0">
                  <a:pos x="T2" y="T3"/>
                </a:cxn>
                <a:cxn ang="0">
                  <a:pos x="T4" y="T5"/>
                </a:cxn>
                <a:cxn ang="0">
                  <a:pos x="T6" y="T7"/>
                </a:cxn>
                <a:cxn ang="0">
                  <a:pos x="T8" y="T9"/>
                </a:cxn>
              </a:cxnLst>
              <a:rect l="0" t="0" r="r" b="b"/>
              <a:pathLst>
                <a:path w="26" h="9">
                  <a:moveTo>
                    <a:pt x="4" y="7"/>
                  </a:moveTo>
                  <a:cubicBezTo>
                    <a:pt x="10" y="4"/>
                    <a:pt x="16" y="6"/>
                    <a:pt x="22" y="8"/>
                  </a:cubicBezTo>
                  <a:cubicBezTo>
                    <a:pt x="24" y="9"/>
                    <a:pt x="26" y="4"/>
                    <a:pt x="23" y="3"/>
                  </a:cubicBezTo>
                  <a:cubicBezTo>
                    <a:pt x="16" y="1"/>
                    <a:pt x="9" y="0"/>
                    <a:pt x="3" y="2"/>
                  </a:cubicBezTo>
                  <a:cubicBezTo>
                    <a:pt x="0" y="3"/>
                    <a:pt x="1"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15" name="Freeform 132"/>
            <p:cNvSpPr/>
            <p:nvPr/>
          </p:nvSpPr>
          <p:spPr bwMode="auto">
            <a:xfrm>
              <a:off x="6690" y="192"/>
              <a:ext cx="95" cy="27"/>
            </a:xfrm>
            <a:custGeom>
              <a:avLst/>
              <a:gdLst>
                <a:gd name="T0" fmla="*/ 3 w 27"/>
                <a:gd name="T1" fmla="*/ 7 h 9"/>
                <a:gd name="T2" fmla="*/ 25 w 27"/>
                <a:gd name="T3" fmla="*/ 5 h 9"/>
                <a:gd name="T4" fmla="*/ 22 w 27"/>
                <a:gd name="T5" fmla="*/ 1 h 9"/>
                <a:gd name="T6" fmla="*/ 4 w 27"/>
                <a:gd name="T7" fmla="*/ 2 h 9"/>
                <a:gd name="T8" fmla="*/ 3 w 27"/>
                <a:gd name="T9" fmla="*/ 7 h 9"/>
              </a:gdLst>
              <a:ahLst/>
              <a:cxnLst>
                <a:cxn ang="0">
                  <a:pos x="T0" y="T1"/>
                </a:cxn>
                <a:cxn ang="0">
                  <a:pos x="T2" y="T3"/>
                </a:cxn>
                <a:cxn ang="0">
                  <a:pos x="T4" y="T5"/>
                </a:cxn>
                <a:cxn ang="0">
                  <a:pos x="T6" y="T7"/>
                </a:cxn>
                <a:cxn ang="0">
                  <a:pos x="T8" y="T9"/>
                </a:cxn>
              </a:cxnLst>
              <a:rect l="0" t="0" r="r" b="b"/>
              <a:pathLst>
                <a:path w="27" h="9">
                  <a:moveTo>
                    <a:pt x="3" y="7"/>
                  </a:moveTo>
                  <a:cubicBezTo>
                    <a:pt x="10" y="8"/>
                    <a:pt x="18" y="9"/>
                    <a:pt x="25" y="5"/>
                  </a:cubicBezTo>
                  <a:cubicBezTo>
                    <a:pt x="27" y="4"/>
                    <a:pt x="25" y="0"/>
                    <a:pt x="22" y="1"/>
                  </a:cubicBezTo>
                  <a:cubicBezTo>
                    <a:pt x="17" y="4"/>
                    <a:pt x="10" y="3"/>
                    <a:pt x="4" y="2"/>
                  </a:cubicBezTo>
                  <a:cubicBezTo>
                    <a:pt x="1" y="2"/>
                    <a:pt x="0" y="6"/>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16" name="Freeform 133"/>
            <p:cNvSpPr/>
            <p:nvPr/>
          </p:nvSpPr>
          <p:spPr bwMode="auto">
            <a:xfrm>
              <a:off x="6555" y="195"/>
              <a:ext cx="92" cy="30"/>
            </a:xfrm>
            <a:custGeom>
              <a:avLst/>
              <a:gdLst>
                <a:gd name="T0" fmla="*/ 5 w 26"/>
                <a:gd name="T1" fmla="*/ 8 h 10"/>
                <a:gd name="T2" fmla="*/ 22 w 26"/>
                <a:gd name="T3" fmla="*/ 8 h 10"/>
                <a:gd name="T4" fmla="*/ 23 w 26"/>
                <a:gd name="T5" fmla="*/ 3 h 10"/>
                <a:gd name="T6" fmla="*/ 2 w 26"/>
                <a:gd name="T7" fmla="*/ 5 h 10"/>
                <a:gd name="T8" fmla="*/ 5 w 26"/>
                <a:gd name="T9" fmla="*/ 8 h 10"/>
              </a:gdLst>
              <a:ahLst/>
              <a:cxnLst>
                <a:cxn ang="0">
                  <a:pos x="T0" y="T1"/>
                </a:cxn>
                <a:cxn ang="0">
                  <a:pos x="T2" y="T3"/>
                </a:cxn>
                <a:cxn ang="0">
                  <a:pos x="T4" y="T5"/>
                </a:cxn>
                <a:cxn ang="0">
                  <a:pos x="T6" y="T7"/>
                </a:cxn>
                <a:cxn ang="0">
                  <a:pos x="T8" y="T9"/>
                </a:cxn>
              </a:cxnLst>
              <a:rect l="0" t="0" r="r" b="b"/>
              <a:pathLst>
                <a:path w="26" h="10">
                  <a:moveTo>
                    <a:pt x="5" y="8"/>
                  </a:moveTo>
                  <a:cubicBezTo>
                    <a:pt x="9" y="4"/>
                    <a:pt x="17" y="7"/>
                    <a:pt x="22" y="8"/>
                  </a:cubicBezTo>
                  <a:cubicBezTo>
                    <a:pt x="25" y="8"/>
                    <a:pt x="26" y="4"/>
                    <a:pt x="23" y="3"/>
                  </a:cubicBezTo>
                  <a:cubicBezTo>
                    <a:pt x="16" y="2"/>
                    <a:pt x="8" y="0"/>
                    <a:pt x="2" y="5"/>
                  </a:cubicBezTo>
                  <a:cubicBezTo>
                    <a:pt x="0" y="7"/>
                    <a:pt x="3" y="10"/>
                    <a:pt x="5"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17" name="Freeform 134"/>
            <p:cNvSpPr/>
            <p:nvPr/>
          </p:nvSpPr>
          <p:spPr bwMode="auto">
            <a:xfrm>
              <a:off x="6446" y="207"/>
              <a:ext cx="81" cy="21"/>
            </a:xfrm>
            <a:custGeom>
              <a:avLst/>
              <a:gdLst>
                <a:gd name="T0" fmla="*/ 3 w 23"/>
                <a:gd name="T1" fmla="*/ 7 h 7"/>
                <a:gd name="T2" fmla="*/ 20 w 23"/>
                <a:gd name="T3" fmla="*/ 5 h 7"/>
                <a:gd name="T4" fmla="*/ 19 w 23"/>
                <a:gd name="T5" fmla="*/ 0 h 7"/>
                <a:gd name="T6" fmla="*/ 3 w 23"/>
                <a:gd name="T7" fmla="*/ 2 h 7"/>
                <a:gd name="T8" fmla="*/ 3 w 23"/>
                <a:gd name="T9" fmla="*/ 7 h 7"/>
              </a:gdLst>
              <a:ahLst/>
              <a:cxnLst>
                <a:cxn ang="0">
                  <a:pos x="T0" y="T1"/>
                </a:cxn>
                <a:cxn ang="0">
                  <a:pos x="T2" y="T3"/>
                </a:cxn>
                <a:cxn ang="0">
                  <a:pos x="T4" y="T5"/>
                </a:cxn>
                <a:cxn ang="0">
                  <a:pos x="T6" y="T7"/>
                </a:cxn>
                <a:cxn ang="0">
                  <a:pos x="T8" y="T9"/>
                </a:cxn>
              </a:cxnLst>
              <a:rect l="0" t="0" r="r" b="b"/>
              <a:pathLst>
                <a:path w="23" h="7">
                  <a:moveTo>
                    <a:pt x="3" y="7"/>
                  </a:moveTo>
                  <a:cubicBezTo>
                    <a:pt x="9" y="7"/>
                    <a:pt x="15" y="6"/>
                    <a:pt x="20" y="5"/>
                  </a:cubicBezTo>
                  <a:cubicBezTo>
                    <a:pt x="23" y="4"/>
                    <a:pt x="22" y="0"/>
                    <a:pt x="19" y="0"/>
                  </a:cubicBezTo>
                  <a:cubicBezTo>
                    <a:pt x="14" y="1"/>
                    <a:pt x="8"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18" name="Freeform 135"/>
            <p:cNvSpPr/>
            <p:nvPr/>
          </p:nvSpPr>
          <p:spPr bwMode="auto">
            <a:xfrm>
              <a:off x="6309" y="207"/>
              <a:ext cx="98" cy="18"/>
            </a:xfrm>
            <a:custGeom>
              <a:avLst/>
              <a:gdLst>
                <a:gd name="T0" fmla="*/ 4 w 28"/>
                <a:gd name="T1" fmla="*/ 6 h 6"/>
                <a:gd name="T2" fmla="*/ 25 w 28"/>
                <a:gd name="T3" fmla="*/ 5 h 6"/>
                <a:gd name="T4" fmla="*/ 25 w 28"/>
                <a:gd name="T5" fmla="*/ 0 h 6"/>
                <a:gd name="T6" fmla="*/ 3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3" y="1"/>
                  </a:cubicBezTo>
                  <a:cubicBezTo>
                    <a:pt x="0" y="2"/>
                    <a:pt x="2"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19" name="Freeform 136"/>
            <p:cNvSpPr/>
            <p:nvPr/>
          </p:nvSpPr>
          <p:spPr bwMode="auto">
            <a:xfrm>
              <a:off x="6167" y="204"/>
              <a:ext cx="96" cy="18"/>
            </a:xfrm>
            <a:custGeom>
              <a:avLst/>
              <a:gdLst>
                <a:gd name="T0" fmla="*/ 3 w 27"/>
                <a:gd name="T1" fmla="*/ 6 h 6"/>
                <a:gd name="T2" fmla="*/ 24 w 27"/>
                <a:gd name="T3" fmla="*/ 5 h 6"/>
                <a:gd name="T4" fmla="*/ 24 w 27"/>
                <a:gd name="T5" fmla="*/ 0 h 6"/>
                <a:gd name="T6" fmla="*/ 3 w 27"/>
                <a:gd name="T7" fmla="*/ 1 h 6"/>
                <a:gd name="T8" fmla="*/ 3 w 27"/>
                <a:gd name="T9" fmla="*/ 6 h 6"/>
              </a:gdLst>
              <a:ahLst/>
              <a:cxnLst>
                <a:cxn ang="0">
                  <a:pos x="T0" y="T1"/>
                </a:cxn>
                <a:cxn ang="0">
                  <a:pos x="T2" y="T3"/>
                </a:cxn>
                <a:cxn ang="0">
                  <a:pos x="T4" y="T5"/>
                </a:cxn>
                <a:cxn ang="0">
                  <a:pos x="T6" y="T7"/>
                </a:cxn>
                <a:cxn ang="0">
                  <a:pos x="T8" y="T9"/>
                </a:cxn>
              </a:cxnLst>
              <a:rect l="0" t="0" r="r" b="b"/>
              <a:pathLst>
                <a:path w="27" h="6">
                  <a:moveTo>
                    <a:pt x="3" y="6"/>
                  </a:moveTo>
                  <a:cubicBezTo>
                    <a:pt x="10" y="6"/>
                    <a:pt x="17" y="6"/>
                    <a:pt x="24" y="5"/>
                  </a:cubicBezTo>
                  <a:cubicBezTo>
                    <a:pt x="27" y="4"/>
                    <a:pt x="27" y="0"/>
                    <a:pt x="24" y="0"/>
                  </a:cubicBezTo>
                  <a:cubicBezTo>
                    <a:pt x="17"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20" name="Freeform 137"/>
            <p:cNvSpPr/>
            <p:nvPr/>
          </p:nvSpPr>
          <p:spPr bwMode="auto">
            <a:xfrm>
              <a:off x="6040" y="207"/>
              <a:ext cx="89" cy="18"/>
            </a:xfrm>
            <a:custGeom>
              <a:avLst/>
              <a:gdLst>
                <a:gd name="T0" fmla="*/ 3 w 25"/>
                <a:gd name="T1" fmla="*/ 6 h 6"/>
                <a:gd name="T2" fmla="*/ 22 w 25"/>
                <a:gd name="T3" fmla="*/ 5 h 6"/>
                <a:gd name="T4" fmla="*/ 21 w 25"/>
                <a:gd name="T5" fmla="*/ 0 h 6"/>
                <a:gd name="T6" fmla="*/ 3 w 25"/>
                <a:gd name="T7" fmla="*/ 1 h 6"/>
                <a:gd name="T8" fmla="*/ 3 w 25"/>
                <a:gd name="T9" fmla="*/ 6 h 6"/>
              </a:gdLst>
              <a:ahLst/>
              <a:cxnLst>
                <a:cxn ang="0">
                  <a:pos x="T0" y="T1"/>
                </a:cxn>
                <a:cxn ang="0">
                  <a:pos x="T2" y="T3"/>
                </a:cxn>
                <a:cxn ang="0">
                  <a:pos x="T4" y="T5"/>
                </a:cxn>
                <a:cxn ang="0">
                  <a:pos x="T6" y="T7"/>
                </a:cxn>
                <a:cxn ang="0">
                  <a:pos x="T8" y="T9"/>
                </a:cxn>
              </a:cxnLst>
              <a:rect l="0" t="0" r="r" b="b"/>
              <a:pathLst>
                <a:path w="25" h="6">
                  <a:moveTo>
                    <a:pt x="3" y="6"/>
                  </a:moveTo>
                  <a:cubicBezTo>
                    <a:pt x="9" y="6"/>
                    <a:pt x="16" y="6"/>
                    <a:pt x="22" y="5"/>
                  </a:cubicBezTo>
                  <a:cubicBezTo>
                    <a:pt x="25" y="4"/>
                    <a:pt x="24" y="0"/>
                    <a:pt x="21" y="0"/>
                  </a:cubicBezTo>
                  <a:cubicBezTo>
                    <a:pt x="15" y="1"/>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21" name="Freeform 138"/>
            <p:cNvSpPr/>
            <p:nvPr/>
          </p:nvSpPr>
          <p:spPr bwMode="auto">
            <a:xfrm>
              <a:off x="5910" y="201"/>
              <a:ext cx="92" cy="21"/>
            </a:xfrm>
            <a:custGeom>
              <a:avLst/>
              <a:gdLst>
                <a:gd name="T0" fmla="*/ 3 w 26"/>
                <a:gd name="T1" fmla="*/ 7 h 7"/>
                <a:gd name="T2" fmla="*/ 24 w 26"/>
                <a:gd name="T3" fmla="*/ 5 h 7"/>
                <a:gd name="T4" fmla="*/ 22 w 26"/>
                <a:gd name="T5" fmla="*/ 0 h 7"/>
                <a:gd name="T6" fmla="*/ 3 w 26"/>
                <a:gd name="T7" fmla="*/ 2 h 7"/>
                <a:gd name="T8" fmla="*/ 3 w 26"/>
                <a:gd name="T9" fmla="*/ 7 h 7"/>
              </a:gdLst>
              <a:ahLst/>
              <a:cxnLst>
                <a:cxn ang="0">
                  <a:pos x="T0" y="T1"/>
                </a:cxn>
                <a:cxn ang="0">
                  <a:pos x="T2" y="T3"/>
                </a:cxn>
                <a:cxn ang="0">
                  <a:pos x="T4" y="T5"/>
                </a:cxn>
                <a:cxn ang="0">
                  <a:pos x="T6" y="T7"/>
                </a:cxn>
                <a:cxn ang="0">
                  <a:pos x="T8" y="T9"/>
                </a:cxn>
              </a:cxnLst>
              <a:rect l="0" t="0" r="r" b="b"/>
              <a:pathLst>
                <a:path w="26" h="7">
                  <a:moveTo>
                    <a:pt x="3" y="7"/>
                  </a:moveTo>
                  <a:cubicBezTo>
                    <a:pt x="10" y="7"/>
                    <a:pt x="17" y="6"/>
                    <a:pt x="24" y="5"/>
                  </a:cubicBezTo>
                  <a:cubicBezTo>
                    <a:pt x="26" y="4"/>
                    <a:pt x="25" y="0"/>
                    <a:pt x="22" y="0"/>
                  </a:cubicBezTo>
                  <a:cubicBezTo>
                    <a:pt x="16" y="1"/>
                    <a:pt x="9"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22" name="Freeform 139"/>
            <p:cNvSpPr/>
            <p:nvPr/>
          </p:nvSpPr>
          <p:spPr bwMode="auto">
            <a:xfrm>
              <a:off x="5755" y="204"/>
              <a:ext cx="99" cy="21"/>
            </a:xfrm>
            <a:custGeom>
              <a:avLst/>
              <a:gdLst>
                <a:gd name="T0" fmla="*/ 3 w 28"/>
                <a:gd name="T1" fmla="*/ 6 h 7"/>
                <a:gd name="T2" fmla="*/ 25 w 28"/>
                <a:gd name="T3" fmla="*/ 5 h 7"/>
                <a:gd name="T4" fmla="*/ 25 w 28"/>
                <a:gd name="T5" fmla="*/ 0 h 7"/>
                <a:gd name="T6" fmla="*/ 3 w 28"/>
                <a:gd name="T7" fmla="*/ 1 h 7"/>
                <a:gd name="T8" fmla="*/ 3 w 28"/>
                <a:gd name="T9" fmla="*/ 6 h 7"/>
              </a:gdLst>
              <a:ahLst/>
              <a:cxnLst>
                <a:cxn ang="0">
                  <a:pos x="T0" y="T1"/>
                </a:cxn>
                <a:cxn ang="0">
                  <a:pos x="T2" y="T3"/>
                </a:cxn>
                <a:cxn ang="0">
                  <a:pos x="T4" y="T5"/>
                </a:cxn>
                <a:cxn ang="0">
                  <a:pos x="T6" y="T7"/>
                </a:cxn>
                <a:cxn ang="0">
                  <a:pos x="T8" y="T9"/>
                </a:cxn>
              </a:cxnLst>
              <a:rect l="0" t="0" r="r" b="b"/>
              <a:pathLst>
                <a:path w="28" h="7">
                  <a:moveTo>
                    <a:pt x="3" y="6"/>
                  </a:moveTo>
                  <a:cubicBezTo>
                    <a:pt x="10" y="7"/>
                    <a:pt x="17" y="5"/>
                    <a:pt x="25" y="5"/>
                  </a:cubicBezTo>
                  <a:cubicBezTo>
                    <a:pt x="28" y="5"/>
                    <a:pt x="28" y="0"/>
                    <a:pt x="25" y="0"/>
                  </a:cubicBezTo>
                  <a:cubicBezTo>
                    <a:pt x="17" y="0"/>
                    <a:pt x="10" y="2"/>
                    <a:pt x="3" y="1"/>
                  </a:cubicBezTo>
                  <a:cubicBezTo>
                    <a:pt x="0"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23" name="Freeform 140"/>
            <p:cNvSpPr/>
            <p:nvPr/>
          </p:nvSpPr>
          <p:spPr bwMode="auto">
            <a:xfrm>
              <a:off x="5624" y="210"/>
              <a:ext cx="106" cy="24"/>
            </a:xfrm>
            <a:custGeom>
              <a:avLst/>
              <a:gdLst>
                <a:gd name="T0" fmla="*/ 4 w 30"/>
                <a:gd name="T1" fmla="*/ 6 h 8"/>
                <a:gd name="T2" fmla="*/ 15 w 30"/>
                <a:gd name="T3" fmla="*/ 5 h 8"/>
                <a:gd name="T4" fmla="*/ 25 w 30"/>
                <a:gd name="T5" fmla="*/ 7 h 8"/>
                <a:gd name="T6" fmla="*/ 27 w 30"/>
                <a:gd name="T7" fmla="*/ 3 h 8"/>
                <a:gd name="T8" fmla="*/ 17 w 30"/>
                <a:gd name="T9" fmla="*/ 1 h 8"/>
                <a:gd name="T10" fmla="*/ 3 w 30"/>
                <a:gd name="T11" fmla="*/ 1 h 8"/>
                <a:gd name="T12" fmla="*/ 4 w 30"/>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4" y="6"/>
                  </a:moveTo>
                  <a:cubicBezTo>
                    <a:pt x="8" y="5"/>
                    <a:pt x="12" y="5"/>
                    <a:pt x="15" y="5"/>
                  </a:cubicBezTo>
                  <a:cubicBezTo>
                    <a:pt x="18" y="5"/>
                    <a:pt x="22" y="5"/>
                    <a:pt x="25" y="7"/>
                  </a:cubicBezTo>
                  <a:cubicBezTo>
                    <a:pt x="27" y="8"/>
                    <a:pt x="30" y="4"/>
                    <a:pt x="27" y="3"/>
                  </a:cubicBezTo>
                  <a:cubicBezTo>
                    <a:pt x="24" y="1"/>
                    <a:pt x="20" y="1"/>
                    <a:pt x="17" y="1"/>
                  </a:cubicBezTo>
                  <a:cubicBezTo>
                    <a:pt x="13" y="0"/>
                    <a:pt x="8" y="0"/>
                    <a:pt x="3" y="1"/>
                  </a:cubicBezTo>
                  <a:cubicBezTo>
                    <a:pt x="0" y="2"/>
                    <a:pt x="2"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24" name="Freeform 141"/>
            <p:cNvSpPr/>
            <p:nvPr/>
          </p:nvSpPr>
          <p:spPr bwMode="auto">
            <a:xfrm>
              <a:off x="5451" y="201"/>
              <a:ext cx="127" cy="27"/>
            </a:xfrm>
            <a:custGeom>
              <a:avLst/>
              <a:gdLst>
                <a:gd name="T0" fmla="*/ 3 w 36"/>
                <a:gd name="T1" fmla="*/ 6 h 9"/>
                <a:gd name="T2" fmla="*/ 33 w 36"/>
                <a:gd name="T3" fmla="*/ 7 h 9"/>
                <a:gd name="T4" fmla="*/ 33 w 36"/>
                <a:gd name="T5" fmla="*/ 2 h 9"/>
                <a:gd name="T6" fmla="*/ 4 w 36"/>
                <a:gd name="T7" fmla="*/ 1 h 9"/>
                <a:gd name="T8" fmla="*/ 3 w 36"/>
                <a:gd name="T9" fmla="*/ 6 h 9"/>
              </a:gdLst>
              <a:ahLst/>
              <a:cxnLst>
                <a:cxn ang="0">
                  <a:pos x="T0" y="T1"/>
                </a:cxn>
                <a:cxn ang="0">
                  <a:pos x="T2" y="T3"/>
                </a:cxn>
                <a:cxn ang="0">
                  <a:pos x="T4" y="T5"/>
                </a:cxn>
                <a:cxn ang="0">
                  <a:pos x="T6" y="T7"/>
                </a:cxn>
                <a:cxn ang="0">
                  <a:pos x="T8" y="T9"/>
                </a:cxn>
              </a:cxnLst>
              <a:rect l="0" t="0" r="r" b="b"/>
              <a:pathLst>
                <a:path w="36" h="9">
                  <a:moveTo>
                    <a:pt x="3" y="6"/>
                  </a:moveTo>
                  <a:cubicBezTo>
                    <a:pt x="13" y="9"/>
                    <a:pt x="23" y="8"/>
                    <a:pt x="33" y="7"/>
                  </a:cubicBezTo>
                  <a:cubicBezTo>
                    <a:pt x="36" y="6"/>
                    <a:pt x="36" y="2"/>
                    <a:pt x="33" y="2"/>
                  </a:cubicBezTo>
                  <a:cubicBezTo>
                    <a:pt x="23" y="3"/>
                    <a:pt x="13" y="4"/>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25" name="Freeform 142"/>
            <p:cNvSpPr/>
            <p:nvPr/>
          </p:nvSpPr>
          <p:spPr bwMode="auto">
            <a:xfrm>
              <a:off x="5296" y="210"/>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6"/>
                    <a:pt x="27" y="6"/>
                  </a:cubicBezTo>
                  <a:cubicBezTo>
                    <a:pt x="30" y="6"/>
                    <a:pt x="30" y="1"/>
                    <a:pt x="27" y="1"/>
                  </a:cubicBezTo>
                  <a:cubicBezTo>
                    <a:pt x="19" y="1"/>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26" name="Freeform 143"/>
            <p:cNvSpPr/>
            <p:nvPr/>
          </p:nvSpPr>
          <p:spPr bwMode="auto">
            <a:xfrm>
              <a:off x="5169" y="201"/>
              <a:ext cx="103" cy="27"/>
            </a:xfrm>
            <a:custGeom>
              <a:avLst/>
              <a:gdLst>
                <a:gd name="T0" fmla="*/ 4 w 29"/>
                <a:gd name="T1" fmla="*/ 9 h 9"/>
                <a:gd name="T2" fmla="*/ 25 w 29"/>
                <a:gd name="T3" fmla="*/ 7 h 9"/>
                <a:gd name="T4" fmla="*/ 26 w 29"/>
                <a:gd name="T5" fmla="*/ 2 h 9"/>
                <a:gd name="T6" fmla="*/ 3 w 29"/>
                <a:gd name="T7" fmla="*/ 4 h 9"/>
                <a:gd name="T8" fmla="*/ 4 w 29"/>
                <a:gd name="T9" fmla="*/ 9 h 9"/>
              </a:gdLst>
              <a:ahLst/>
              <a:cxnLst>
                <a:cxn ang="0">
                  <a:pos x="T0" y="T1"/>
                </a:cxn>
                <a:cxn ang="0">
                  <a:pos x="T2" y="T3"/>
                </a:cxn>
                <a:cxn ang="0">
                  <a:pos x="T4" y="T5"/>
                </a:cxn>
                <a:cxn ang="0">
                  <a:pos x="T6" y="T7"/>
                </a:cxn>
                <a:cxn ang="0">
                  <a:pos x="T8" y="T9"/>
                </a:cxn>
              </a:cxnLst>
              <a:rect l="0" t="0" r="r" b="b"/>
              <a:pathLst>
                <a:path w="29" h="9">
                  <a:moveTo>
                    <a:pt x="4" y="9"/>
                  </a:moveTo>
                  <a:cubicBezTo>
                    <a:pt x="10" y="8"/>
                    <a:pt x="18" y="5"/>
                    <a:pt x="25" y="7"/>
                  </a:cubicBezTo>
                  <a:cubicBezTo>
                    <a:pt x="27" y="8"/>
                    <a:pt x="29" y="3"/>
                    <a:pt x="26" y="2"/>
                  </a:cubicBezTo>
                  <a:cubicBezTo>
                    <a:pt x="18" y="0"/>
                    <a:pt x="10" y="3"/>
                    <a:pt x="3" y="4"/>
                  </a:cubicBezTo>
                  <a:cubicBezTo>
                    <a:pt x="0" y="5"/>
                    <a:pt x="1" y="9"/>
                    <a:pt x="4"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27" name="Freeform 144"/>
            <p:cNvSpPr/>
            <p:nvPr/>
          </p:nvSpPr>
          <p:spPr bwMode="auto">
            <a:xfrm>
              <a:off x="5032" y="210"/>
              <a:ext cx="116" cy="21"/>
            </a:xfrm>
            <a:custGeom>
              <a:avLst/>
              <a:gdLst>
                <a:gd name="T0" fmla="*/ 3 w 33"/>
                <a:gd name="T1" fmla="*/ 5 h 7"/>
                <a:gd name="T2" fmla="*/ 31 w 33"/>
                <a:gd name="T3" fmla="*/ 5 h 7"/>
                <a:gd name="T4" fmla="*/ 31 w 33"/>
                <a:gd name="T5" fmla="*/ 0 h 7"/>
                <a:gd name="T6" fmla="*/ 4 w 33"/>
                <a:gd name="T7" fmla="*/ 0 h 7"/>
                <a:gd name="T8" fmla="*/ 3 w 33"/>
                <a:gd name="T9" fmla="*/ 5 h 7"/>
              </a:gdLst>
              <a:ahLst/>
              <a:cxnLst>
                <a:cxn ang="0">
                  <a:pos x="T0" y="T1"/>
                </a:cxn>
                <a:cxn ang="0">
                  <a:pos x="T2" y="T3"/>
                </a:cxn>
                <a:cxn ang="0">
                  <a:pos x="T4" y="T5"/>
                </a:cxn>
                <a:cxn ang="0">
                  <a:pos x="T6" y="T7"/>
                </a:cxn>
                <a:cxn ang="0">
                  <a:pos x="T8" y="T9"/>
                </a:cxn>
              </a:cxnLst>
              <a:rect l="0" t="0" r="r" b="b"/>
              <a:pathLst>
                <a:path w="33" h="7">
                  <a:moveTo>
                    <a:pt x="3" y="5"/>
                  </a:moveTo>
                  <a:cubicBezTo>
                    <a:pt x="12" y="7"/>
                    <a:pt x="21" y="6"/>
                    <a:pt x="31" y="5"/>
                  </a:cubicBezTo>
                  <a:cubicBezTo>
                    <a:pt x="33" y="4"/>
                    <a:pt x="33" y="0"/>
                    <a:pt x="31" y="0"/>
                  </a:cubicBezTo>
                  <a:cubicBezTo>
                    <a:pt x="22" y="1"/>
                    <a:pt x="13"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28" name="Freeform 145"/>
            <p:cNvSpPr/>
            <p:nvPr/>
          </p:nvSpPr>
          <p:spPr bwMode="auto">
            <a:xfrm>
              <a:off x="4894" y="201"/>
              <a:ext cx="106" cy="21"/>
            </a:xfrm>
            <a:custGeom>
              <a:avLst/>
              <a:gdLst>
                <a:gd name="T0" fmla="*/ 4 w 30"/>
                <a:gd name="T1" fmla="*/ 7 h 7"/>
                <a:gd name="T2" fmla="*/ 26 w 30"/>
                <a:gd name="T3" fmla="*/ 7 h 7"/>
                <a:gd name="T4" fmla="*/ 27 w 30"/>
                <a:gd name="T5" fmla="*/ 2 h 7"/>
                <a:gd name="T6" fmla="*/ 2 w 30"/>
                <a:gd name="T7" fmla="*/ 2 h 7"/>
                <a:gd name="T8" fmla="*/ 4 w 30"/>
                <a:gd name="T9" fmla="*/ 7 h 7"/>
              </a:gdLst>
              <a:ahLst/>
              <a:cxnLst>
                <a:cxn ang="0">
                  <a:pos x="T0" y="T1"/>
                </a:cxn>
                <a:cxn ang="0">
                  <a:pos x="T2" y="T3"/>
                </a:cxn>
                <a:cxn ang="0">
                  <a:pos x="T4" y="T5"/>
                </a:cxn>
                <a:cxn ang="0">
                  <a:pos x="T6" y="T7"/>
                </a:cxn>
                <a:cxn ang="0">
                  <a:pos x="T8" y="T9"/>
                </a:cxn>
              </a:cxnLst>
              <a:rect l="0" t="0" r="r" b="b"/>
              <a:pathLst>
                <a:path w="30" h="7">
                  <a:moveTo>
                    <a:pt x="4" y="7"/>
                  </a:moveTo>
                  <a:cubicBezTo>
                    <a:pt x="11" y="6"/>
                    <a:pt x="18" y="5"/>
                    <a:pt x="26" y="7"/>
                  </a:cubicBezTo>
                  <a:cubicBezTo>
                    <a:pt x="29" y="7"/>
                    <a:pt x="30" y="3"/>
                    <a:pt x="27" y="2"/>
                  </a:cubicBezTo>
                  <a:cubicBezTo>
                    <a:pt x="19" y="0"/>
                    <a:pt x="11" y="1"/>
                    <a:pt x="2"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29" name="Freeform 146"/>
            <p:cNvSpPr/>
            <p:nvPr/>
          </p:nvSpPr>
          <p:spPr bwMode="auto">
            <a:xfrm>
              <a:off x="4732" y="207"/>
              <a:ext cx="102" cy="27"/>
            </a:xfrm>
            <a:custGeom>
              <a:avLst/>
              <a:gdLst>
                <a:gd name="T0" fmla="*/ 3 w 29"/>
                <a:gd name="T1" fmla="*/ 6 h 9"/>
                <a:gd name="T2" fmla="*/ 26 w 29"/>
                <a:gd name="T3" fmla="*/ 6 h 9"/>
                <a:gd name="T4" fmla="*/ 26 w 29"/>
                <a:gd name="T5" fmla="*/ 1 h 9"/>
                <a:gd name="T6" fmla="*/ 4 w 29"/>
                <a:gd name="T7" fmla="*/ 1 h 9"/>
                <a:gd name="T8" fmla="*/ 3 w 29"/>
                <a:gd name="T9" fmla="*/ 6 h 9"/>
              </a:gdLst>
              <a:ahLst/>
              <a:cxnLst>
                <a:cxn ang="0">
                  <a:pos x="T0" y="T1"/>
                </a:cxn>
                <a:cxn ang="0">
                  <a:pos x="T2" y="T3"/>
                </a:cxn>
                <a:cxn ang="0">
                  <a:pos x="T4" y="T5"/>
                </a:cxn>
                <a:cxn ang="0">
                  <a:pos x="T6" y="T7"/>
                </a:cxn>
                <a:cxn ang="0">
                  <a:pos x="T8" y="T9"/>
                </a:cxn>
              </a:cxnLst>
              <a:rect l="0" t="0" r="r" b="b"/>
              <a:pathLst>
                <a:path w="29" h="9">
                  <a:moveTo>
                    <a:pt x="3" y="6"/>
                  </a:moveTo>
                  <a:cubicBezTo>
                    <a:pt x="11" y="9"/>
                    <a:pt x="18" y="6"/>
                    <a:pt x="26" y="6"/>
                  </a:cubicBezTo>
                  <a:cubicBezTo>
                    <a:pt x="29" y="6"/>
                    <a:pt x="29" y="1"/>
                    <a:pt x="26" y="1"/>
                  </a:cubicBezTo>
                  <a:cubicBezTo>
                    <a:pt x="19" y="1"/>
                    <a:pt x="11" y="4"/>
                    <a:pt x="4" y="1"/>
                  </a:cubicBezTo>
                  <a:cubicBezTo>
                    <a:pt x="2"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30" name="Freeform 147"/>
            <p:cNvSpPr/>
            <p:nvPr/>
          </p:nvSpPr>
          <p:spPr bwMode="auto">
            <a:xfrm>
              <a:off x="4608" y="210"/>
              <a:ext cx="81" cy="15"/>
            </a:xfrm>
            <a:custGeom>
              <a:avLst/>
              <a:gdLst>
                <a:gd name="T0" fmla="*/ 3 w 23"/>
                <a:gd name="T1" fmla="*/ 5 h 5"/>
                <a:gd name="T2" fmla="*/ 20 w 23"/>
                <a:gd name="T3" fmla="*/ 5 h 5"/>
                <a:gd name="T4" fmla="*/ 20 w 23"/>
                <a:gd name="T5" fmla="*/ 0 h 5"/>
                <a:gd name="T6" fmla="*/ 3 w 23"/>
                <a:gd name="T7" fmla="*/ 0 h 5"/>
                <a:gd name="T8" fmla="*/ 3 w 23"/>
                <a:gd name="T9" fmla="*/ 5 h 5"/>
              </a:gdLst>
              <a:ahLst/>
              <a:cxnLst>
                <a:cxn ang="0">
                  <a:pos x="T0" y="T1"/>
                </a:cxn>
                <a:cxn ang="0">
                  <a:pos x="T2" y="T3"/>
                </a:cxn>
                <a:cxn ang="0">
                  <a:pos x="T4" y="T5"/>
                </a:cxn>
                <a:cxn ang="0">
                  <a:pos x="T6" y="T7"/>
                </a:cxn>
                <a:cxn ang="0">
                  <a:pos x="T8" y="T9"/>
                </a:cxn>
              </a:cxnLst>
              <a:rect l="0" t="0" r="r" b="b"/>
              <a:pathLst>
                <a:path w="23" h="5">
                  <a:moveTo>
                    <a:pt x="3" y="5"/>
                  </a:moveTo>
                  <a:cubicBezTo>
                    <a:pt x="20" y="5"/>
                    <a:pt x="20" y="5"/>
                    <a:pt x="20" y="5"/>
                  </a:cubicBezTo>
                  <a:cubicBezTo>
                    <a:pt x="23" y="5"/>
                    <a:pt x="23" y="0"/>
                    <a:pt x="20"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31" name="Freeform 148"/>
            <p:cNvSpPr/>
            <p:nvPr/>
          </p:nvSpPr>
          <p:spPr bwMode="auto">
            <a:xfrm>
              <a:off x="4439" y="201"/>
              <a:ext cx="88" cy="24"/>
            </a:xfrm>
            <a:custGeom>
              <a:avLst/>
              <a:gdLst>
                <a:gd name="T0" fmla="*/ 3 w 25"/>
                <a:gd name="T1" fmla="*/ 6 h 8"/>
                <a:gd name="T2" fmla="*/ 23 w 25"/>
                <a:gd name="T3" fmla="*/ 5 h 8"/>
                <a:gd name="T4" fmla="*/ 20 w 25"/>
                <a:gd name="T5" fmla="*/ 1 h 8"/>
                <a:gd name="T6" fmla="*/ 4 w 25"/>
                <a:gd name="T7" fmla="*/ 1 h 8"/>
                <a:gd name="T8" fmla="*/ 3 w 25"/>
                <a:gd name="T9" fmla="*/ 6 h 8"/>
              </a:gdLst>
              <a:ahLst/>
              <a:cxnLst>
                <a:cxn ang="0">
                  <a:pos x="T0" y="T1"/>
                </a:cxn>
                <a:cxn ang="0">
                  <a:pos x="T2" y="T3"/>
                </a:cxn>
                <a:cxn ang="0">
                  <a:pos x="T4" y="T5"/>
                </a:cxn>
                <a:cxn ang="0">
                  <a:pos x="T6" y="T7"/>
                </a:cxn>
                <a:cxn ang="0">
                  <a:pos x="T8" y="T9"/>
                </a:cxn>
              </a:cxnLst>
              <a:rect l="0" t="0" r="r" b="b"/>
              <a:pathLst>
                <a:path w="25" h="8">
                  <a:moveTo>
                    <a:pt x="3" y="6"/>
                  </a:moveTo>
                  <a:cubicBezTo>
                    <a:pt x="9" y="7"/>
                    <a:pt x="16" y="8"/>
                    <a:pt x="23" y="5"/>
                  </a:cubicBezTo>
                  <a:cubicBezTo>
                    <a:pt x="25" y="4"/>
                    <a:pt x="23" y="0"/>
                    <a:pt x="20" y="1"/>
                  </a:cubicBezTo>
                  <a:cubicBezTo>
                    <a:pt x="15" y="4"/>
                    <a:pt x="9" y="2"/>
                    <a:pt x="4" y="1"/>
                  </a:cubicBezTo>
                  <a:cubicBezTo>
                    <a:pt x="1"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32" name="Freeform 149"/>
            <p:cNvSpPr/>
            <p:nvPr/>
          </p:nvSpPr>
          <p:spPr bwMode="auto">
            <a:xfrm>
              <a:off x="4273" y="204"/>
              <a:ext cx="110" cy="18"/>
            </a:xfrm>
            <a:custGeom>
              <a:avLst/>
              <a:gdLst>
                <a:gd name="T0" fmla="*/ 3 w 31"/>
                <a:gd name="T1" fmla="*/ 6 h 6"/>
                <a:gd name="T2" fmla="*/ 28 w 31"/>
                <a:gd name="T3" fmla="*/ 5 h 6"/>
                <a:gd name="T4" fmla="*/ 28 w 31"/>
                <a:gd name="T5" fmla="*/ 0 h 6"/>
                <a:gd name="T6" fmla="*/ 3 w 31"/>
                <a:gd name="T7" fmla="*/ 1 h 6"/>
                <a:gd name="T8" fmla="*/ 3 w 31"/>
                <a:gd name="T9" fmla="*/ 6 h 6"/>
              </a:gdLst>
              <a:ahLst/>
              <a:cxnLst>
                <a:cxn ang="0">
                  <a:pos x="T0" y="T1"/>
                </a:cxn>
                <a:cxn ang="0">
                  <a:pos x="T2" y="T3"/>
                </a:cxn>
                <a:cxn ang="0">
                  <a:pos x="T4" y="T5"/>
                </a:cxn>
                <a:cxn ang="0">
                  <a:pos x="T6" y="T7"/>
                </a:cxn>
                <a:cxn ang="0">
                  <a:pos x="T8" y="T9"/>
                </a:cxn>
              </a:cxnLst>
              <a:rect l="0" t="0" r="r" b="b"/>
              <a:pathLst>
                <a:path w="31" h="6">
                  <a:moveTo>
                    <a:pt x="3" y="6"/>
                  </a:moveTo>
                  <a:cubicBezTo>
                    <a:pt x="11" y="6"/>
                    <a:pt x="20" y="6"/>
                    <a:pt x="28" y="5"/>
                  </a:cubicBezTo>
                  <a:cubicBezTo>
                    <a:pt x="31" y="4"/>
                    <a:pt x="31" y="0"/>
                    <a:pt x="28" y="0"/>
                  </a:cubicBezTo>
                  <a:cubicBezTo>
                    <a:pt x="20" y="1"/>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33" name="Freeform 150"/>
            <p:cNvSpPr/>
            <p:nvPr/>
          </p:nvSpPr>
          <p:spPr bwMode="auto">
            <a:xfrm>
              <a:off x="4150" y="201"/>
              <a:ext cx="99" cy="24"/>
            </a:xfrm>
            <a:custGeom>
              <a:avLst/>
              <a:gdLst>
                <a:gd name="T0" fmla="*/ 4 w 28"/>
                <a:gd name="T1" fmla="*/ 8 h 8"/>
                <a:gd name="T2" fmla="*/ 24 w 28"/>
                <a:gd name="T3" fmla="*/ 7 h 8"/>
                <a:gd name="T4" fmla="*/ 25 w 28"/>
                <a:gd name="T5" fmla="*/ 2 h 8"/>
                <a:gd name="T6" fmla="*/ 3 w 28"/>
                <a:gd name="T7" fmla="*/ 3 h 8"/>
                <a:gd name="T8" fmla="*/ 4 w 28"/>
                <a:gd name="T9" fmla="*/ 8 h 8"/>
              </a:gdLst>
              <a:ahLst/>
              <a:cxnLst>
                <a:cxn ang="0">
                  <a:pos x="T0" y="T1"/>
                </a:cxn>
                <a:cxn ang="0">
                  <a:pos x="T2" y="T3"/>
                </a:cxn>
                <a:cxn ang="0">
                  <a:pos x="T4" y="T5"/>
                </a:cxn>
                <a:cxn ang="0">
                  <a:pos x="T6" y="T7"/>
                </a:cxn>
                <a:cxn ang="0">
                  <a:pos x="T8" y="T9"/>
                </a:cxn>
              </a:cxnLst>
              <a:rect l="0" t="0" r="r" b="b"/>
              <a:pathLst>
                <a:path w="28" h="8">
                  <a:moveTo>
                    <a:pt x="4" y="8"/>
                  </a:moveTo>
                  <a:cubicBezTo>
                    <a:pt x="10" y="7"/>
                    <a:pt x="17" y="5"/>
                    <a:pt x="24" y="7"/>
                  </a:cubicBezTo>
                  <a:cubicBezTo>
                    <a:pt x="27" y="7"/>
                    <a:pt x="28" y="3"/>
                    <a:pt x="25" y="2"/>
                  </a:cubicBezTo>
                  <a:cubicBezTo>
                    <a:pt x="18" y="0"/>
                    <a:pt x="10" y="2"/>
                    <a:pt x="3" y="3"/>
                  </a:cubicBezTo>
                  <a:cubicBezTo>
                    <a:pt x="0" y="4"/>
                    <a:pt x="1" y="8"/>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34" name="Freeform 151"/>
            <p:cNvSpPr/>
            <p:nvPr/>
          </p:nvSpPr>
          <p:spPr bwMode="auto">
            <a:xfrm>
              <a:off x="4016" y="207"/>
              <a:ext cx="102" cy="24"/>
            </a:xfrm>
            <a:custGeom>
              <a:avLst/>
              <a:gdLst>
                <a:gd name="T0" fmla="*/ 3 w 29"/>
                <a:gd name="T1" fmla="*/ 5 h 8"/>
                <a:gd name="T2" fmla="*/ 25 w 29"/>
                <a:gd name="T3" fmla="*/ 7 h 8"/>
                <a:gd name="T4" fmla="*/ 26 w 29"/>
                <a:gd name="T5" fmla="*/ 2 h 8"/>
                <a:gd name="T6" fmla="*/ 3 w 29"/>
                <a:gd name="T7" fmla="*/ 0 h 8"/>
                <a:gd name="T8" fmla="*/ 3 w 29"/>
                <a:gd name="T9" fmla="*/ 5 h 8"/>
              </a:gdLst>
              <a:ahLst/>
              <a:cxnLst>
                <a:cxn ang="0">
                  <a:pos x="T0" y="T1"/>
                </a:cxn>
                <a:cxn ang="0">
                  <a:pos x="T2" y="T3"/>
                </a:cxn>
                <a:cxn ang="0">
                  <a:pos x="T4" y="T5"/>
                </a:cxn>
                <a:cxn ang="0">
                  <a:pos x="T6" y="T7"/>
                </a:cxn>
                <a:cxn ang="0">
                  <a:pos x="T8" y="T9"/>
                </a:cxn>
              </a:cxnLst>
              <a:rect l="0" t="0" r="r" b="b"/>
              <a:pathLst>
                <a:path w="29" h="8">
                  <a:moveTo>
                    <a:pt x="3" y="5"/>
                  </a:moveTo>
                  <a:cubicBezTo>
                    <a:pt x="10" y="5"/>
                    <a:pt x="18" y="5"/>
                    <a:pt x="25" y="7"/>
                  </a:cubicBezTo>
                  <a:cubicBezTo>
                    <a:pt x="28" y="8"/>
                    <a:pt x="29" y="3"/>
                    <a:pt x="26" y="2"/>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35" name="Freeform 152"/>
            <p:cNvSpPr/>
            <p:nvPr/>
          </p:nvSpPr>
          <p:spPr bwMode="auto">
            <a:xfrm>
              <a:off x="3878" y="213"/>
              <a:ext cx="106"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36" name="Freeform 153"/>
            <p:cNvSpPr/>
            <p:nvPr/>
          </p:nvSpPr>
          <p:spPr bwMode="auto">
            <a:xfrm>
              <a:off x="3751" y="207"/>
              <a:ext cx="85" cy="18"/>
            </a:xfrm>
            <a:custGeom>
              <a:avLst/>
              <a:gdLst>
                <a:gd name="T0" fmla="*/ 3 w 24"/>
                <a:gd name="T1" fmla="*/ 5 h 6"/>
                <a:gd name="T2" fmla="*/ 21 w 24"/>
                <a:gd name="T3" fmla="*/ 6 h 6"/>
                <a:gd name="T4" fmla="*/ 21 w 24"/>
                <a:gd name="T5" fmla="*/ 1 h 6"/>
                <a:gd name="T6" fmla="*/ 4 w 24"/>
                <a:gd name="T7" fmla="*/ 0 h 6"/>
                <a:gd name="T8" fmla="*/ 3 w 24"/>
                <a:gd name="T9" fmla="*/ 5 h 6"/>
              </a:gdLst>
              <a:ahLst/>
              <a:cxnLst>
                <a:cxn ang="0">
                  <a:pos x="T0" y="T1"/>
                </a:cxn>
                <a:cxn ang="0">
                  <a:pos x="T2" y="T3"/>
                </a:cxn>
                <a:cxn ang="0">
                  <a:pos x="T4" y="T5"/>
                </a:cxn>
                <a:cxn ang="0">
                  <a:pos x="T6" y="T7"/>
                </a:cxn>
                <a:cxn ang="0">
                  <a:pos x="T8" y="T9"/>
                </a:cxn>
              </a:cxnLst>
              <a:rect l="0" t="0" r="r" b="b"/>
              <a:pathLst>
                <a:path w="24" h="6">
                  <a:moveTo>
                    <a:pt x="3" y="5"/>
                  </a:moveTo>
                  <a:cubicBezTo>
                    <a:pt x="9" y="6"/>
                    <a:pt x="15" y="6"/>
                    <a:pt x="21" y="6"/>
                  </a:cubicBezTo>
                  <a:cubicBezTo>
                    <a:pt x="24" y="6"/>
                    <a:pt x="24" y="1"/>
                    <a:pt x="21" y="1"/>
                  </a:cubicBezTo>
                  <a:cubicBezTo>
                    <a:pt x="16" y="1"/>
                    <a:pt x="10"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37" name="Freeform 154"/>
            <p:cNvSpPr/>
            <p:nvPr/>
          </p:nvSpPr>
          <p:spPr bwMode="auto">
            <a:xfrm>
              <a:off x="3596" y="207"/>
              <a:ext cx="109" cy="24"/>
            </a:xfrm>
            <a:custGeom>
              <a:avLst/>
              <a:gdLst>
                <a:gd name="T0" fmla="*/ 3 w 31"/>
                <a:gd name="T1" fmla="*/ 7 h 8"/>
                <a:gd name="T2" fmla="*/ 28 w 31"/>
                <a:gd name="T3" fmla="*/ 6 h 8"/>
                <a:gd name="T4" fmla="*/ 27 w 31"/>
                <a:gd name="T5" fmla="*/ 1 h 8"/>
                <a:gd name="T6" fmla="*/ 3 w 31"/>
                <a:gd name="T7" fmla="*/ 2 h 8"/>
                <a:gd name="T8" fmla="*/ 3 w 31"/>
                <a:gd name="T9" fmla="*/ 7 h 8"/>
              </a:gdLst>
              <a:ahLst/>
              <a:cxnLst>
                <a:cxn ang="0">
                  <a:pos x="T0" y="T1"/>
                </a:cxn>
                <a:cxn ang="0">
                  <a:pos x="T2" y="T3"/>
                </a:cxn>
                <a:cxn ang="0">
                  <a:pos x="T4" y="T5"/>
                </a:cxn>
                <a:cxn ang="0">
                  <a:pos x="T6" y="T7"/>
                </a:cxn>
                <a:cxn ang="0">
                  <a:pos x="T8" y="T9"/>
                </a:cxn>
              </a:cxnLst>
              <a:rect l="0" t="0" r="r" b="b"/>
              <a:pathLst>
                <a:path w="31" h="8">
                  <a:moveTo>
                    <a:pt x="3" y="7"/>
                  </a:moveTo>
                  <a:cubicBezTo>
                    <a:pt x="11" y="7"/>
                    <a:pt x="20" y="8"/>
                    <a:pt x="28" y="6"/>
                  </a:cubicBezTo>
                  <a:cubicBezTo>
                    <a:pt x="31" y="5"/>
                    <a:pt x="30" y="0"/>
                    <a:pt x="27" y="1"/>
                  </a:cubicBezTo>
                  <a:cubicBezTo>
                    <a:pt x="19" y="4"/>
                    <a:pt x="11"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38" name="Freeform 155"/>
            <p:cNvSpPr/>
            <p:nvPr/>
          </p:nvSpPr>
          <p:spPr bwMode="auto">
            <a:xfrm>
              <a:off x="3455" y="216"/>
              <a:ext cx="99" cy="18"/>
            </a:xfrm>
            <a:custGeom>
              <a:avLst/>
              <a:gdLst>
                <a:gd name="T0" fmla="*/ 4 w 28"/>
                <a:gd name="T1" fmla="*/ 6 h 6"/>
                <a:gd name="T2" fmla="*/ 25 w 28"/>
                <a:gd name="T3" fmla="*/ 5 h 6"/>
                <a:gd name="T4" fmla="*/ 25 w 28"/>
                <a:gd name="T5" fmla="*/ 0 h 6"/>
                <a:gd name="T6" fmla="*/ 2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2" y="1"/>
                  </a:cubicBezTo>
                  <a:cubicBezTo>
                    <a:pt x="0" y="2"/>
                    <a:pt x="1"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39" name="Freeform 156"/>
            <p:cNvSpPr/>
            <p:nvPr/>
          </p:nvSpPr>
          <p:spPr bwMode="auto">
            <a:xfrm>
              <a:off x="3300" y="204"/>
              <a:ext cx="109" cy="21"/>
            </a:xfrm>
            <a:custGeom>
              <a:avLst/>
              <a:gdLst>
                <a:gd name="T0" fmla="*/ 3 w 31"/>
                <a:gd name="T1" fmla="*/ 5 h 7"/>
                <a:gd name="T2" fmla="*/ 28 w 31"/>
                <a:gd name="T3" fmla="*/ 5 h 7"/>
                <a:gd name="T4" fmla="*/ 28 w 31"/>
                <a:gd name="T5" fmla="*/ 0 h 7"/>
                <a:gd name="T6" fmla="*/ 4 w 31"/>
                <a:gd name="T7" fmla="*/ 0 h 7"/>
                <a:gd name="T8" fmla="*/ 3 w 31"/>
                <a:gd name="T9" fmla="*/ 5 h 7"/>
              </a:gdLst>
              <a:ahLst/>
              <a:cxnLst>
                <a:cxn ang="0">
                  <a:pos x="T0" y="T1"/>
                </a:cxn>
                <a:cxn ang="0">
                  <a:pos x="T2" y="T3"/>
                </a:cxn>
                <a:cxn ang="0">
                  <a:pos x="T4" y="T5"/>
                </a:cxn>
                <a:cxn ang="0">
                  <a:pos x="T6" y="T7"/>
                </a:cxn>
                <a:cxn ang="0">
                  <a:pos x="T8" y="T9"/>
                </a:cxn>
              </a:cxnLst>
              <a:rect l="0" t="0" r="r" b="b"/>
              <a:pathLst>
                <a:path w="31" h="7">
                  <a:moveTo>
                    <a:pt x="3" y="5"/>
                  </a:moveTo>
                  <a:cubicBezTo>
                    <a:pt x="11" y="7"/>
                    <a:pt x="20" y="5"/>
                    <a:pt x="28" y="5"/>
                  </a:cubicBezTo>
                  <a:cubicBezTo>
                    <a:pt x="31" y="5"/>
                    <a:pt x="31" y="0"/>
                    <a:pt x="28" y="0"/>
                  </a:cubicBezTo>
                  <a:cubicBezTo>
                    <a:pt x="20" y="0"/>
                    <a:pt x="12" y="2"/>
                    <a:pt x="4" y="0"/>
                  </a:cubicBezTo>
                  <a:cubicBezTo>
                    <a:pt x="2"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40" name="Freeform 157"/>
            <p:cNvSpPr/>
            <p:nvPr/>
          </p:nvSpPr>
          <p:spPr bwMode="auto">
            <a:xfrm>
              <a:off x="3155" y="207"/>
              <a:ext cx="95" cy="21"/>
            </a:xfrm>
            <a:custGeom>
              <a:avLst/>
              <a:gdLst>
                <a:gd name="T0" fmla="*/ 4 w 27"/>
                <a:gd name="T1" fmla="*/ 7 h 7"/>
                <a:gd name="T2" fmla="*/ 23 w 27"/>
                <a:gd name="T3" fmla="*/ 6 h 7"/>
                <a:gd name="T4" fmla="*/ 24 w 27"/>
                <a:gd name="T5" fmla="*/ 1 h 7"/>
                <a:gd name="T6" fmla="*/ 3 w 27"/>
                <a:gd name="T7" fmla="*/ 2 h 7"/>
                <a:gd name="T8" fmla="*/ 4 w 27"/>
                <a:gd name="T9" fmla="*/ 7 h 7"/>
              </a:gdLst>
              <a:ahLst/>
              <a:cxnLst>
                <a:cxn ang="0">
                  <a:pos x="T0" y="T1"/>
                </a:cxn>
                <a:cxn ang="0">
                  <a:pos x="T2" y="T3"/>
                </a:cxn>
                <a:cxn ang="0">
                  <a:pos x="T4" y="T5"/>
                </a:cxn>
                <a:cxn ang="0">
                  <a:pos x="T6" y="T7"/>
                </a:cxn>
                <a:cxn ang="0">
                  <a:pos x="T8" y="T9"/>
                </a:cxn>
              </a:cxnLst>
              <a:rect l="0" t="0" r="r" b="b"/>
              <a:pathLst>
                <a:path w="27" h="7">
                  <a:moveTo>
                    <a:pt x="4" y="7"/>
                  </a:moveTo>
                  <a:cubicBezTo>
                    <a:pt x="10" y="6"/>
                    <a:pt x="17" y="4"/>
                    <a:pt x="23" y="6"/>
                  </a:cubicBezTo>
                  <a:cubicBezTo>
                    <a:pt x="26" y="6"/>
                    <a:pt x="27" y="2"/>
                    <a:pt x="24" y="1"/>
                  </a:cubicBezTo>
                  <a:cubicBezTo>
                    <a:pt x="17" y="0"/>
                    <a:pt x="10"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41" name="Freeform 158"/>
            <p:cNvSpPr/>
            <p:nvPr/>
          </p:nvSpPr>
          <p:spPr bwMode="auto">
            <a:xfrm>
              <a:off x="2982" y="204"/>
              <a:ext cx="120" cy="30"/>
            </a:xfrm>
            <a:custGeom>
              <a:avLst/>
              <a:gdLst>
                <a:gd name="T0" fmla="*/ 3 w 34"/>
                <a:gd name="T1" fmla="*/ 9 h 10"/>
                <a:gd name="T2" fmla="*/ 16 w 34"/>
                <a:gd name="T3" fmla="*/ 8 h 10"/>
                <a:gd name="T4" fmla="*/ 29 w 34"/>
                <a:gd name="T5" fmla="*/ 9 h 10"/>
                <a:gd name="T6" fmla="*/ 32 w 34"/>
                <a:gd name="T7" fmla="*/ 5 h 10"/>
                <a:gd name="T8" fmla="*/ 3 w 34"/>
                <a:gd name="T9" fmla="*/ 4 h 10"/>
                <a:gd name="T10" fmla="*/ 3 w 34"/>
                <a:gd name="T11" fmla="*/ 9 h 10"/>
              </a:gdLst>
              <a:ahLst/>
              <a:cxnLst>
                <a:cxn ang="0">
                  <a:pos x="T0" y="T1"/>
                </a:cxn>
                <a:cxn ang="0">
                  <a:pos x="T2" y="T3"/>
                </a:cxn>
                <a:cxn ang="0">
                  <a:pos x="T4" y="T5"/>
                </a:cxn>
                <a:cxn ang="0">
                  <a:pos x="T6" y="T7"/>
                </a:cxn>
                <a:cxn ang="0">
                  <a:pos x="T8" y="T9"/>
                </a:cxn>
                <a:cxn ang="0">
                  <a:pos x="T10" y="T11"/>
                </a:cxn>
              </a:cxnLst>
              <a:rect l="0" t="0" r="r" b="b"/>
              <a:pathLst>
                <a:path w="34" h="10">
                  <a:moveTo>
                    <a:pt x="3" y="9"/>
                  </a:moveTo>
                  <a:cubicBezTo>
                    <a:pt x="8" y="9"/>
                    <a:pt x="12" y="8"/>
                    <a:pt x="16" y="8"/>
                  </a:cubicBezTo>
                  <a:cubicBezTo>
                    <a:pt x="21" y="7"/>
                    <a:pt x="26" y="7"/>
                    <a:pt x="29" y="9"/>
                  </a:cubicBezTo>
                  <a:cubicBezTo>
                    <a:pt x="32" y="10"/>
                    <a:pt x="34" y="6"/>
                    <a:pt x="32" y="5"/>
                  </a:cubicBezTo>
                  <a:cubicBezTo>
                    <a:pt x="23" y="0"/>
                    <a:pt x="12"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42" name="Freeform 159"/>
            <p:cNvSpPr/>
            <p:nvPr/>
          </p:nvSpPr>
          <p:spPr bwMode="auto">
            <a:xfrm>
              <a:off x="2841" y="213"/>
              <a:ext cx="106" cy="24"/>
            </a:xfrm>
            <a:custGeom>
              <a:avLst/>
              <a:gdLst>
                <a:gd name="T0" fmla="*/ 2 w 30"/>
                <a:gd name="T1" fmla="*/ 6 h 8"/>
                <a:gd name="T2" fmla="*/ 27 w 30"/>
                <a:gd name="T3" fmla="*/ 5 h 8"/>
                <a:gd name="T4" fmla="*/ 26 w 30"/>
                <a:gd name="T5" fmla="*/ 0 h 8"/>
                <a:gd name="T6" fmla="*/ 4 w 30"/>
                <a:gd name="T7" fmla="*/ 1 h 8"/>
                <a:gd name="T8" fmla="*/ 2 w 30"/>
                <a:gd name="T9" fmla="*/ 6 h 8"/>
              </a:gdLst>
              <a:ahLst/>
              <a:cxnLst>
                <a:cxn ang="0">
                  <a:pos x="T0" y="T1"/>
                </a:cxn>
                <a:cxn ang="0">
                  <a:pos x="T2" y="T3"/>
                </a:cxn>
                <a:cxn ang="0">
                  <a:pos x="T4" y="T5"/>
                </a:cxn>
                <a:cxn ang="0">
                  <a:pos x="T6" y="T7"/>
                </a:cxn>
                <a:cxn ang="0">
                  <a:pos x="T8" y="T9"/>
                </a:cxn>
              </a:cxnLst>
              <a:rect l="0" t="0" r="r" b="b"/>
              <a:pathLst>
                <a:path w="30" h="8">
                  <a:moveTo>
                    <a:pt x="2" y="6"/>
                  </a:moveTo>
                  <a:cubicBezTo>
                    <a:pt x="11" y="8"/>
                    <a:pt x="19" y="6"/>
                    <a:pt x="27" y="5"/>
                  </a:cubicBezTo>
                  <a:cubicBezTo>
                    <a:pt x="30" y="4"/>
                    <a:pt x="29" y="0"/>
                    <a:pt x="26" y="0"/>
                  </a:cubicBezTo>
                  <a:cubicBezTo>
                    <a:pt x="18" y="1"/>
                    <a:pt x="11" y="3"/>
                    <a:pt x="4" y="1"/>
                  </a:cubicBezTo>
                  <a:cubicBezTo>
                    <a:pt x="1" y="1"/>
                    <a:pt x="0" y="5"/>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43" name="Freeform 160"/>
            <p:cNvSpPr/>
            <p:nvPr/>
          </p:nvSpPr>
          <p:spPr bwMode="auto">
            <a:xfrm>
              <a:off x="2686" y="210"/>
              <a:ext cx="85" cy="18"/>
            </a:xfrm>
            <a:custGeom>
              <a:avLst/>
              <a:gdLst>
                <a:gd name="T0" fmla="*/ 3 w 24"/>
                <a:gd name="T1" fmla="*/ 6 h 6"/>
                <a:gd name="T2" fmla="*/ 20 w 24"/>
                <a:gd name="T3" fmla="*/ 6 h 6"/>
                <a:gd name="T4" fmla="*/ 21 w 24"/>
                <a:gd name="T5" fmla="*/ 1 h 6"/>
                <a:gd name="T6" fmla="*/ 3 w 24"/>
                <a:gd name="T7" fmla="*/ 1 h 6"/>
                <a:gd name="T8" fmla="*/ 3 w 24"/>
                <a:gd name="T9" fmla="*/ 6 h 6"/>
              </a:gdLst>
              <a:ahLst/>
              <a:cxnLst>
                <a:cxn ang="0">
                  <a:pos x="T0" y="T1"/>
                </a:cxn>
                <a:cxn ang="0">
                  <a:pos x="T2" y="T3"/>
                </a:cxn>
                <a:cxn ang="0">
                  <a:pos x="T4" y="T5"/>
                </a:cxn>
                <a:cxn ang="0">
                  <a:pos x="T6" y="T7"/>
                </a:cxn>
                <a:cxn ang="0">
                  <a:pos x="T8" y="T9"/>
                </a:cxn>
              </a:cxnLst>
              <a:rect l="0" t="0" r="r" b="b"/>
              <a:pathLst>
                <a:path w="24" h="6">
                  <a:moveTo>
                    <a:pt x="3" y="6"/>
                  </a:moveTo>
                  <a:cubicBezTo>
                    <a:pt x="9" y="6"/>
                    <a:pt x="14" y="5"/>
                    <a:pt x="20" y="6"/>
                  </a:cubicBezTo>
                  <a:cubicBezTo>
                    <a:pt x="23" y="6"/>
                    <a:pt x="24" y="2"/>
                    <a:pt x="21" y="1"/>
                  </a:cubicBezTo>
                  <a:cubicBezTo>
                    <a:pt x="15" y="0"/>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44" name="Freeform 161"/>
            <p:cNvSpPr/>
            <p:nvPr/>
          </p:nvSpPr>
          <p:spPr bwMode="auto">
            <a:xfrm>
              <a:off x="2531" y="210"/>
              <a:ext cx="95" cy="18"/>
            </a:xfrm>
            <a:custGeom>
              <a:avLst/>
              <a:gdLst>
                <a:gd name="T0" fmla="*/ 3 w 27"/>
                <a:gd name="T1" fmla="*/ 5 h 6"/>
                <a:gd name="T2" fmla="*/ 24 w 27"/>
                <a:gd name="T3" fmla="*/ 6 h 6"/>
                <a:gd name="T4" fmla="*/ 24 w 27"/>
                <a:gd name="T5" fmla="*/ 1 h 6"/>
                <a:gd name="T6" fmla="*/ 4 w 27"/>
                <a:gd name="T7" fmla="*/ 0 h 6"/>
                <a:gd name="T8" fmla="*/ 3 w 27"/>
                <a:gd name="T9" fmla="*/ 5 h 6"/>
              </a:gdLst>
              <a:ahLst/>
              <a:cxnLst>
                <a:cxn ang="0">
                  <a:pos x="T0" y="T1"/>
                </a:cxn>
                <a:cxn ang="0">
                  <a:pos x="T2" y="T3"/>
                </a:cxn>
                <a:cxn ang="0">
                  <a:pos x="T4" y="T5"/>
                </a:cxn>
                <a:cxn ang="0">
                  <a:pos x="T6" y="T7"/>
                </a:cxn>
                <a:cxn ang="0">
                  <a:pos x="T8" y="T9"/>
                </a:cxn>
              </a:cxnLst>
              <a:rect l="0" t="0" r="r" b="b"/>
              <a:pathLst>
                <a:path w="27" h="6">
                  <a:moveTo>
                    <a:pt x="3" y="5"/>
                  </a:moveTo>
                  <a:cubicBezTo>
                    <a:pt x="10" y="6"/>
                    <a:pt x="17" y="6"/>
                    <a:pt x="24" y="6"/>
                  </a:cubicBezTo>
                  <a:cubicBezTo>
                    <a:pt x="27" y="6"/>
                    <a:pt x="27" y="1"/>
                    <a:pt x="24" y="1"/>
                  </a:cubicBezTo>
                  <a:cubicBezTo>
                    <a:pt x="17" y="1"/>
                    <a:pt x="11"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45" name="Freeform 162"/>
            <p:cNvSpPr/>
            <p:nvPr/>
          </p:nvSpPr>
          <p:spPr bwMode="auto">
            <a:xfrm>
              <a:off x="2393" y="213"/>
              <a:ext cx="102" cy="18"/>
            </a:xfrm>
            <a:custGeom>
              <a:avLst/>
              <a:gdLst>
                <a:gd name="T0" fmla="*/ 2 w 29"/>
                <a:gd name="T1" fmla="*/ 6 h 6"/>
                <a:gd name="T2" fmla="*/ 26 w 29"/>
                <a:gd name="T3" fmla="*/ 5 h 6"/>
                <a:gd name="T4" fmla="*/ 26 w 29"/>
                <a:gd name="T5" fmla="*/ 0 h 6"/>
                <a:gd name="T6" fmla="*/ 2 w 29"/>
                <a:gd name="T7" fmla="*/ 1 h 6"/>
                <a:gd name="T8" fmla="*/ 2 w 29"/>
                <a:gd name="T9" fmla="*/ 6 h 6"/>
              </a:gdLst>
              <a:ahLst/>
              <a:cxnLst>
                <a:cxn ang="0">
                  <a:pos x="T0" y="T1"/>
                </a:cxn>
                <a:cxn ang="0">
                  <a:pos x="T2" y="T3"/>
                </a:cxn>
                <a:cxn ang="0">
                  <a:pos x="T4" y="T5"/>
                </a:cxn>
                <a:cxn ang="0">
                  <a:pos x="T6" y="T7"/>
                </a:cxn>
                <a:cxn ang="0">
                  <a:pos x="T8" y="T9"/>
                </a:cxn>
              </a:cxnLst>
              <a:rect l="0" t="0" r="r" b="b"/>
              <a:pathLst>
                <a:path w="29" h="6">
                  <a:moveTo>
                    <a:pt x="2" y="6"/>
                  </a:moveTo>
                  <a:cubicBezTo>
                    <a:pt x="10" y="5"/>
                    <a:pt x="18" y="5"/>
                    <a:pt x="26" y="5"/>
                  </a:cubicBezTo>
                  <a:cubicBezTo>
                    <a:pt x="29" y="5"/>
                    <a:pt x="29" y="0"/>
                    <a:pt x="26" y="0"/>
                  </a:cubicBezTo>
                  <a:cubicBezTo>
                    <a:pt x="18" y="0"/>
                    <a:pt x="10" y="0"/>
                    <a:pt x="2" y="1"/>
                  </a:cubicBezTo>
                  <a:cubicBezTo>
                    <a:pt x="0" y="2"/>
                    <a:pt x="0" y="6"/>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46" name="Freeform 163"/>
            <p:cNvSpPr/>
            <p:nvPr/>
          </p:nvSpPr>
          <p:spPr bwMode="auto">
            <a:xfrm>
              <a:off x="2231" y="216"/>
              <a:ext cx="116" cy="18"/>
            </a:xfrm>
            <a:custGeom>
              <a:avLst/>
              <a:gdLst>
                <a:gd name="T0" fmla="*/ 3 w 33"/>
                <a:gd name="T1" fmla="*/ 5 h 6"/>
                <a:gd name="T2" fmla="*/ 29 w 33"/>
                <a:gd name="T3" fmla="*/ 6 h 6"/>
                <a:gd name="T4" fmla="*/ 30 w 33"/>
                <a:gd name="T5" fmla="*/ 6 h 6"/>
                <a:gd name="T6" fmla="*/ 30 w 33"/>
                <a:gd name="T7" fmla="*/ 6 h 6"/>
                <a:gd name="T8" fmla="*/ 30 w 33"/>
                <a:gd name="T9" fmla="*/ 1 h 6"/>
                <a:gd name="T10" fmla="*/ 4 w 33"/>
                <a:gd name="T11" fmla="*/ 0 h 6"/>
                <a:gd name="T12" fmla="*/ 3 w 3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3" h="6">
                  <a:moveTo>
                    <a:pt x="3" y="5"/>
                  </a:moveTo>
                  <a:cubicBezTo>
                    <a:pt x="11" y="6"/>
                    <a:pt x="21" y="5"/>
                    <a:pt x="29" y="6"/>
                  </a:cubicBezTo>
                  <a:cubicBezTo>
                    <a:pt x="30" y="6"/>
                    <a:pt x="30" y="6"/>
                    <a:pt x="30" y="6"/>
                  </a:cubicBezTo>
                  <a:cubicBezTo>
                    <a:pt x="30" y="6"/>
                    <a:pt x="30" y="6"/>
                    <a:pt x="30" y="6"/>
                  </a:cubicBezTo>
                  <a:cubicBezTo>
                    <a:pt x="33" y="6"/>
                    <a:pt x="33" y="2"/>
                    <a:pt x="30" y="1"/>
                  </a:cubicBezTo>
                  <a:cubicBezTo>
                    <a:pt x="21" y="1"/>
                    <a:pt x="12"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47" name="Freeform 164"/>
            <p:cNvSpPr/>
            <p:nvPr/>
          </p:nvSpPr>
          <p:spPr bwMode="auto">
            <a:xfrm>
              <a:off x="2100" y="222"/>
              <a:ext cx="103" cy="15"/>
            </a:xfrm>
            <a:custGeom>
              <a:avLst/>
              <a:gdLst>
                <a:gd name="T0" fmla="*/ 3 w 29"/>
                <a:gd name="T1" fmla="*/ 5 h 5"/>
                <a:gd name="T2" fmla="*/ 26 w 29"/>
                <a:gd name="T3" fmla="*/ 5 h 5"/>
                <a:gd name="T4" fmla="*/ 26 w 29"/>
                <a:gd name="T5" fmla="*/ 0 h 5"/>
                <a:gd name="T6" fmla="*/ 3 w 29"/>
                <a:gd name="T7" fmla="*/ 0 h 5"/>
                <a:gd name="T8" fmla="*/ 3 w 29"/>
                <a:gd name="T9" fmla="*/ 5 h 5"/>
              </a:gdLst>
              <a:ahLst/>
              <a:cxnLst>
                <a:cxn ang="0">
                  <a:pos x="T0" y="T1"/>
                </a:cxn>
                <a:cxn ang="0">
                  <a:pos x="T2" y="T3"/>
                </a:cxn>
                <a:cxn ang="0">
                  <a:pos x="T4" y="T5"/>
                </a:cxn>
                <a:cxn ang="0">
                  <a:pos x="T6" y="T7"/>
                </a:cxn>
                <a:cxn ang="0">
                  <a:pos x="T8" y="T9"/>
                </a:cxn>
              </a:cxnLst>
              <a:rect l="0" t="0" r="r" b="b"/>
              <a:pathLst>
                <a:path w="29" h="5">
                  <a:moveTo>
                    <a:pt x="3" y="5"/>
                  </a:moveTo>
                  <a:cubicBezTo>
                    <a:pt x="26" y="5"/>
                    <a:pt x="26" y="5"/>
                    <a:pt x="26" y="5"/>
                  </a:cubicBezTo>
                  <a:cubicBezTo>
                    <a:pt x="29" y="5"/>
                    <a:pt x="29" y="0"/>
                    <a:pt x="26"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48" name="Freeform 165"/>
            <p:cNvSpPr/>
            <p:nvPr/>
          </p:nvSpPr>
          <p:spPr bwMode="auto">
            <a:xfrm>
              <a:off x="1984" y="216"/>
              <a:ext cx="99" cy="24"/>
            </a:xfrm>
            <a:custGeom>
              <a:avLst/>
              <a:gdLst>
                <a:gd name="T0" fmla="*/ 4 w 28"/>
                <a:gd name="T1" fmla="*/ 6 h 8"/>
                <a:gd name="T2" fmla="*/ 24 w 28"/>
                <a:gd name="T3" fmla="*/ 7 h 8"/>
                <a:gd name="T4" fmla="*/ 25 w 28"/>
                <a:gd name="T5" fmla="*/ 3 h 8"/>
                <a:gd name="T6" fmla="*/ 3 w 28"/>
                <a:gd name="T7" fmla="*/ 1 h 8"/>
                <a:gd name="T8" fmla="*/ 4 w 28"/>
                <a:gd name="T9" fmla="*/ 6 h 8"/>
              </a:gdLst>
              <a:ahLst/>
              <a:cxnLst>
                <a:cxn ang="0">
                  <a:pos x="T0" y="T1"/>
                </a:cxn>
                <a:cxn ang="0">
                  <a:pos x="T2" y="T3"/>
                </a:cxn>
                <a:cxn ang="0">
                  <a:pos x="T4" y="T5"/>
                </a:cxn>
                <a:cxn ang="0">
                  <a:pos x="T6" y="T7"/>
                </a:cxn>
                <a:cxn ang="0">
                  <a:pos x="T8" y="T9"/>
                </a:cxn>
              </a:cxnLst>
              <a:rect l="0" t="0" r="r" b="b"/>
              <a:pathLst>
                <a:path w="28" h="8">
                  <a:moveTo>
                    <a:pt x="4" y="6"/>
                  </a:moveTo>
                  <a:cubicBezTo>
                    <a:pt x="11" y="4"/>
                    <a:pt x="17" y="5"/>
                    <a:pt x="24" y="7"/>
                  </a:cubicBezTo>
                  <a:cubicBezTo>
                    <a:pt x="27" y="8"/>
                    <a:pt x="28" y="3"/>
                    <a:pt x="25" y="3"/>
                  </a:cubicBezTo>
                  <a:cubicBezTo>
                    <a:pt x="18" y="0"/>
                    <a:pt x="10" y="0"/>
                    <a:pt x="3" y="1"/>
                  </a:cubicBezTo>
                  <a:cubicBezTo>
                    <a:pt x="0" y="2"/>
                    <a:pt x="1"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49" name="Freeform 166"/>
            <p:cNvSpPr/>
            <p:nvPr/>
          </p:nvSpPr>
          <p:spPr bwMode="auto">
            <a:xfrm>
              <a:off x="1857" y="207"/>
              <a:ext cx="99" cy="18"/>
            </a:xfrm>
            <a:custGeom>
              <a:avLst/>
              <a:gdLst>
                <a:gd name="T0" fmla="*/ 3 w 28"/>
                <a:gd name="T1" fmla="*/ 5 h 6"/>
                <a:gd name="T2" fmla="*/ 25 w 28"/>
                <a:gd name="T3" fmla="*/ 6 h 6"/>
                <a:gd name="T4" fmla="*/ 25 w 28"/>
                <a:gd name="T5" fmla="*/ 1 h 6"/>
                <a:gd name="T6" fmla="*/ 3 w 28"/>
                <a:gd name="T7" fmla="*/ 0 h 6"/>
                <a:gd name="T8" fmla="*/ 3 w 28"/>
                <a:gd name="T9" fmla="*/ 5 h 6"/>
              </a:gdLst>
              <a:ahLst/>
              <a:cxnLst>
                <a:cxn ang="0">
                  <a:pos x="T0" y="T1"/>
                </a:cxn>
                <a:cxn ang="0">
                  <a:pos x="T2" y="T3"/>
                </a:cxn>
                <a:cxn ang="0">
                  <a:pos x="T4" y="T5"/>
                </a:cxn>
                <a:cxn ang="0">
                  <a:pos x="T6" y="T7"/>
                </a:cxn>
                <a:cxn ang="0">
                  <a:pos x="T8" y="T9"/>
                </a:cxn>
              </a:cxnLst>
              <a:rect l="0" t="0" r="r" b="b"/>
              <a:pathLst>
                <a:path w="28" h="6">
                  <a:moveTo>
                    <a:pt x="3" y="5"/>
                  </a:moveTo>
                  <a:cubicBezTo>
                    <a:pt x="10" y="6"/>
                    <a:pt x="17" y="6"/>
                    <a:pt x="25" y="6"/>
                  </a:cubicBezTo>
                  <a:cubicBezTo>
                    <a:pt x="28" y="6"/>
                    <a:pt x="28" y="1"/>
                    <a:pt x="25" y="1"/>
                  </a:cubicBezTo>
                  <a:cubicBezTo>
                    <a:pt x="17" y="1"/>
                    <a:pt x="10" y="1"/>
                    <a:pt x="3" y="0"/>
                  </a:cubicBezTo>
                  <a:cubicBezTo>
                    <a:pt x="0"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50" name="Freeform 167"/>
            <p:cNvSpPr/>
            <p:nvPr/>
          </p:nvSpPr>
          <p:spPr bwMode="auto">
            <a:xfrm>
              <a:off x="1723" y="213"/>
              <a:ext cx="109" cy="21"/>
            </a:xfrm>
            <a:custGeom>
              <a:avLst/>
              <a:gdLst>
                <a:gd name="T0" fmla="*/ 4 w 31"/>
                <a:gd name="T1" fmla="*/ 7 h 7"/>
                <a:gd name="T2" fmla="*/ 28 w 31"/>
                <a:gd name="T3" fmla="*/ 5 h 7"/>
                <a:gd name="T4" fmla="*/ 28 w 31"/>
                <a:gd name="T5" fmla="*/ 0 h 7"/>
                <a:gd name="T6" fmla="*/ 3 w 31"/>
                <a:gd name="T7" fmla="*/ 2 h 7"/>
                <a:gd name="T8" fmla="*/ 4 w 31"/>
                <a:gd name="T9" fmla="*/ 7 h 7"/>
              </a:gdLst>
              <a:ahLst/>
              <a:cxnLst>
                <a:cxn ang="0">
                  <a:pos x="T0" y="T1"/>
                </a:cxn>
                <a:cxn ang="0">
                  <a:pos x="T2" y="T3"/>
                </a:cxn>
                <a:cxn ang="0">
                  <a:pos x="T4" y="T5"/>
                </a:cxn>
                <a:cxn ang="0">
                  <a:pos x="T6" y="T7"/>
                </a:cxn>
                <a:cxn ang="0">
                  <a:pos x="T8" y="T9"/>
                </a:cxn>
              </a:cxnLst>
              <a:rect l="0" t="0" r="r" b="b"/>
              <a:pathLst>
                <a:path w="31" h="7">
                  <a:moveTo>
                    <a:pt x="4" y="7"/>
                  </a:moveTo>
                  <a:cubicBezTo>
                    <a:pt x="12" y="5"/>
                    <a:pt x="20" y="5"/>
                    <a:pt x="28" y="5"/>
                  </a:cubicBezTo>
                  <a:cubicBezTo>
                    <a:pt x="31" y="5"/>
                    <a:pt x="31" y="0"/>
                    <a:pt x="28" y="0"/>
                  </a:cubicBezTo>
                  <a:cubicBezTo>
                    <a:pt x="20" y="0"/>
                    <a:pt x="11"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51" name="Freeform 168"/>
            <p:cNvSpPr/>
            <p:nvPr/>
          </p:nvSpPr>
          <p:spPr bwMode="auto">
            <a:xfrm>
              <a:off x="1592" y="210"/>
              <a:ext cx="103" cy="21"/>
            </a:xfrm>
            <a:custGeom>
              <a:avLst/>
              <a:gdLst>
                <a:gd name="T0" fmla="*/ 3 w 29"/>
                <a:gd name="T1" fmla="*/ 5 h 7"/>
                <a:gd name="T2" fmla="*/ 26 w 29"/>
                <a:gd name="T3" fmla="*/ 6 h 7"/>
                <a:gd name="T4" fmla="*/ 26 w 29"/>
                <a:gd name="T5" fmla="*/ 1 h 7"/>
                <a:gd name="T6" fmla="*/ 3 w 29"/>
                <a:gd name="T7" fmla="*/ 0 h 7"/>
                <a:gd name="T8" fmla="*/ 3 w 29"/>
                <a:gd name="T9" fmla="*/ 5 h 7"/>
              </a:gdLst>
              <a:ahLst/>
              <a:cxnLst>
                <a:cxn ang="0">
                  <a:pos x="T0" y="T1"/>
                </a:cxn>
                <a:cxn ang="0">
                  <a:pos x="T2" y="T3"/>
                </a:cxn>
                <a:cxn ang="0">
                  <a:pos x="T4" y="T5"/>
                </a:cxn>
                <a:cxn ang="0">
                  <a:pos x="T6" y="T7"/>
                </a:cxn>
                <a:cxn ang="0">
                  <a:pos x="T8" y="T9"/>
                </a:cxn>
              </a:cxnLst>
              <a:rect l="0" t="0" r="r" b="b"/>
              <a:pathLst>
                <a:path w="29" h="7">
                  <a:moveTo>
                    <a:pt x="3" y="5"/>
                  </a:moveTo>
                  <a:cubicBezTo>
                    <a:pt x="11" y="5"/>
                    <a:pt x="18" y="7"/>
                    <a:pt x="26" y="6"/>
                  </a:cubicBezTo>
                  <a:cubicBezTo>
                    <a:pt x="29" y="6"/>
                    <a:pt x="29" y="1"/>
                    <a:pt x="26" y="1"/>
                  </a:cubicBezTo>
                  <a:cubicBezTo>
                    <a:pt x="18" y="2"/>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52" name="Freeform 169"/>
            <p:cNvSpPr/>
            <p:nvPr/>
          </p:nvSpPr>
          <p:spPr bwMode="auto">
            <a:xfrm>
              <a:off x="1444" y="210"/>
              <a:ext cx="103" cy="18"/>
            </a:xfrm>
            <a:custGeom>
              <a:avLst/>
              <a:gdLst>
                <a:gd name="T0" fmla="*/ 3 w 29"/>
                <a:gd name="T1" fmla="*/ 6 h 6"/>
                <a:gd name="T2" fmla="*/ 26 w 29"/>
                <a:gd name="T3" fmla="*/ 5 h 6"/>
                <a:gd name="T4" fmla="*/ 26 w 29"/>
                <a:gd name="T5" fmla="*/ 0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0" y="6"/>
                    <a:pt x="18" y="6"/>
                    <a:pt x="26" y="5"/>
                  </a:cubicBezTo>
                  <a:cubicBezTo>
                    <a:pt x="29" y="4"/>
                    <a:pt x="29" y="0"/>
                    <a:pt x="26" y="0"/>
                  </a:cubicBezTo>
                  <a:cubicBezTo>
                    <a:pt x="18"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53" name="Freeform 170"/>
            <p:cNvSpPr/>
            <p:nvPr/>
          </p:nvSpPr>
          <p:spPr bwMode="auto">
            <a:xfrm>
              <a:off x="1296" y="207"/>
              <a:ext cx="88" cy="18"/>
            </a:xfrm>
            <a:custGeom>
              <a:avLst/>
              <a:gdLst>
                <a:gd name="T0" fmla="*/ 2 w 25"/>
                <a:gd name="T1" fmla="*/ 5 h 6"/>
                <a:gd name="T2" fmla="*/ 21 w 25"/>
                <a:gd name="T3" fmla="*/ 6 h 6"/>
                <a:gd name="T4" fmla="*/ 22 w 25"/>
                <a:gd name="T5" fmla="*/ 1 h 6"/>
                <a:gd name="T6" fmla="*/ 2 w 25"/>
                <a:gd name="T7" fmla="*/ 0 h 6"/>
                <a:gd name="T8" fmla="*/ 2 w 25"/>
                <a:gd name="T9" fmla="*/ 5 h 6"/>
              </a:gdLst>
              <a:ahLst/>
              <a:cxnLst>
                <a:cxn ang="0">
                  <a:pos x="T0" y="T1"/>
                </a:cxn>
                <a:cxn ang="0">
                  <a:pos x="T2" y="T3"/>
                </a:cxn>
                <a:cxn ang="0">
                  <a:pos x="T4" y="T5"/>
                </a:cxn>
                <a:cxn ang="0">
                  <a:pos x="T6" y="T7"/>
                </a:cxn>
                <a:cxn ang="0">
                  <a:pos x="T8" y="T9"/>
                </a:cxn>
              </a:cxnLst>
              <a:rect l="0" t="0" r="r" b="b"/>
              <a:pathLst>
                <a:path w="25" h="6">
                  <a:moveTo>
                    <a:pt x="2" y="5"/>
                  </a:moveTo>
                  <a:cubicBezTo>
                    <a:pt x="9" y="5"/>
                    <a:pt x="15" y="5"/>
                    <a:pt x="21" y="6"/>
                  </a:cubicBezTo>
                  <a:cubicBezTo>
                    <a:pt x="24" y="6"/>
                    <a:pt x="25" y="2"/>
                    <a:pt x="22" y="1"/>
                  </a:cubicBezTo>
                  <a:cubicBezTo>
                    <a:pt x="16" y="0"/>
                    <a:pt x="9" y="0"/>
                    <a:pt x="2" y="0"/>
                  </a:cubicBezTo>
                  <a:cubicBezTo>
                    <a:pt x="0" y="0"/>
                    <a:pt x="0" y="5"/>
                    <a:pt x="2"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54" name="Freeform 171"/>
            <p:cNvSpPr/>
            <p:nvPr/>
          </p:nvSpPr>
          <p:spPr bwMode="auto">
            <a:xfrm>
              <a:off x="1155" y="204"/>
              <a:ext cx="102" cy="18"/>
            </a:xfrm>
            <a:custGeom>
              <a:avLst/>
              <a:gdLst>
                <a:gd name="T0" fmla="*/ 3 w 29"/>
                <a:gd name="T1" fmla="*/ 6 h 6"/>
                <a:gd name="T2" fmla="*/ 26 w 29"/>
                <a:gd name="T3" fmla="*/ 6 h 6"/>
                <a:gd name="T4" fmla="*/ 26 w 29"/>
                <a:gd name="T5" fmla="*/ 1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1" y="6"/>
                    <a:pt x="18" y="5"/>
                    <a:pt x="26" y="6"/>
                  </a:cubicBezTo>
                  <a:cubicBezTo>
                    <a:pt x="29" y="6"/>
                    <a:pt x="28" y="2"/>
                    <a:pt x="26" y="1"/>
                  </a:cubicBezTo>
                  <a:cubicBezTo>
                    <a:pt x="18" y="0"/>
                    <a:pt x="11" y="1"/>
                    <a:pt x="3" y="1"/>
                  </a:cubicBezTo>
                  <a:cubicBezTo>
                    <a:pt x="1"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55" name="Freeform 172"/>
            <p:cNvSpPr/>
            <p:nvPr/>
          </p:nvSpPr>
          <p:spPr bwMode="auto">
            <a:xfrm>
              <a:off x="1046" y="201"/>
              <a:ext cx="91" cy="24"/>
            </a:xfrm>
            <a:custGeom>
              <a:avLst/>
              <a:gdLst>
                <a:gd name="T0" fmla="*/ 4 w 26"/>
                <a:gd name="T1" fmla="*/ 7 h 8"/>
                <a:gd name="T2" fmla="*/ 22 w 26"/>
                <a:gd name="T3" fmla="*/ 7 h 8"/>
                <a:gd name="T4" fmla="*/ 23 w 26"/>
                <a:gd name="T5" fmla="*/ 2 h 8"/>
                <a:gd name="T6" fmla="*/ 3 w 26"/>
                <a:gd name="T7" fmla="*/ 2 h 8"/>
                <a:gd name="T8" fmla="*/ 4 w 26"/>
                <a:gd name="T9" fmla="*/ 7 h 8"/>
              </a:gdLst>
              <a:ahLst/>
              <a:cxnLst>
                <a:cxn ang="0">
                  <a:pos x="T0" y="T1"/>
                </a:cxn>
                <a:cxn ang="0">
                  <a:pos x="T2" y="T3"/>
                </a:cxn>
                <a:cxn ang="0">
                  <a:pos x="T4" y="T5"/>
                </a:cxn>
                <a:cxn ang="0">
                  <a:pos x="T6" y="T7"/>
                </a:cxn>
                <a:cxn ang="0">
                  <a:pos x="T8" y="T9"/>
                </a:cxn>
              </a:cxnLst>
              <a:rect l="0" t="0" r="r" b="b"/>
              <a:pathLst>
                <a:path w="26" h="8">
                  <a:moveTo>
                    <a:pt x="4" y="7"/>
                  </a:moveTo>
                  <a:cubicBezTo>
                    <a:pt x="10" y="6"/>
                    <a:pt x="17" y="5"/>
                    <a:pt x="22" y="7"/>
                  </a:cubicBezTo>
                  <a:cubicBezTo>
                    <a:pt x="25" y="8"/>
                    <a:pt x="26" y="3"/>
                    <a:pt x="23" y="2"/>
                  </a:cubicBezTo>
                  <a:cubicBezTo>
                    <a:pt x="17" y="0"/>
                    <a:pt x="10" y="1"/>
                    <a:pt x="3" y="2"/>
                  </a:cubicBezTo>
                  <a:cubicBezTo>
                    <a:pt x="0" y="3"/>
                    <a:pt x="2"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56" name="Freeform 173"/>
            <p:cNvSpPr/>
            <p:nvPr/>
          </p:nvSpPr>
          <p:spPr bwMode="auto">
            <a:xfrm>
              <a:off x="894" y="204"/>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5"/>
                    <a:pt x="27" y="6"/>
                  </a:cubicBezTo>
                  <a:cubicBezTo>
                    <a:pt x="30" y="6"/>
                    <a:pt x="30" y="2"/>
                    <a:pt x="27" y="1"/>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57" name="Freeform 174"/>
            <p:cNvSpPr/>
            <p:nvPr/>
          </p:nvSpPr>
          <p:spPr bwMode="auto">
            <a:xfrm>
              <a:off x="756" y="201"/>
              <a:ext cx="106" cy="24"/>
            </a:xfrm>
            <a:custGeom>
              <a:avLst/>
              <a:gdLst>
                <a:gd name="T0" fmla="*/ 3 w 30"/>
                <a:gd name="T1" fmla="*/ 6 h 8"/>
                <a:gd name="T2" fmla="*/ 27 w 30"/>
                <a:gd name="T3" fmla="*/ 7 h 8"/>
                <a:gd name="T4" fmla="*/ 27 w 30"/>
                <a:gd name="T5" fmla="*/ 2 h 8"/>
                <a:gd name="T6" fmla="*/ 4 w 30"/>
                <a:gd name="T7" fmla="*/ 1 h 8"/>
                <a:gd name="T8" fmla="*/ 3 w 30"/>
                <a:gd name="T9" fmla="*/ 6 h 8"/>
              </a:gdLst>
              <a:ahLst/>
              <a:cxnLst>
                <a:cxn ang="0">
                  <a:pos x="T0" y="T1"/>
                </a:cxn>
                <a:cxn ang="0">
                  <a:pos x="T2" y="T3"/>
                </a:cxn>
                <a:cxn ang="0">
                  <a:pos x="T4" y="T5"/>
                </a:cxn>
                <a:cxn ang="0">
                  <a:pos x="T6" y="T7"/>
                </a:cxn>
                <a:cxn ang="0">
                  <a:pos x="T8" y="T9"/>
                </a:cxn>
              </a:cxnLst>
              <a:rect l="0" t="0" r="r" b="b"/>
              <a:pathLst>
                <a:path w="30" h="8">
                  <a:moveTo>
                    <a:pt x="3" y="6"/>
                  </a:moveTo>
                  <a:cubicBezTo>
                    <a:pt x="11" y="8"/>
                    <a:pt x="19" y="7"/>
                    <a:pt x="27" y="7"/>
                  </a:cubicBezTo>
                  <a:cubicBezTo>
                    <a:pt x="30" y="7"/>
                    <a:pt x="30" y="2"/>
                    <a:pt x="27" y="2"/>
                  </a:cubicBezTo>
                  <a:cubicBezTo>
                    <a:pt x="19" y="2"/>
                    <a:pt x="12" y="3"/>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58" name="Freeform 175"/>
            <p:cNvSpPr/>
            <p:nvPr/>
          </p:nvSpPr>
          <p:spPr bwMode="auto">
            <a:xfrm>
              <a:off x="629" y="201"/>
              <a:ext cx="92" cy="18"/>
            </a:xfrm>
            <a:custGeom>
              <a:avLst/>
              <a:gdLst>
                <a:gd name="T0" fmla="*/ 3 w 26"/>
                <a:gd name="T1" fmla="*/ 5 h 6"/>
                <a:gd name="T2" fmla="*/ 22 w 26"/>
                <a:gd name="T3" fmla="*/ 6 h 6"/>
                <a:gd name="T4" fmla="*/ 23 w 26"/>
                <a:gd name="T5" fmla="*/ 1 h 6"/>
                <a:gd name="T6" fmla="*/ 3 w 26"/>
                <a:gd name="T7" fmla="*/ 0 h 6"/>
                <a:gd name="T8" fmla="*/ 3 w 26"/>
                <a:gd name="T9" fmla="*/ 5 h 6"/>
              </a:gdLst>
              <a:ahLst/>
              <a:cxnLst>
                <a:cxn ang="0">
                  <a:pos x="T0" y="T1"/>
                </a:cxn>
                <a:cxn ang="0">
                  <a:pos x="T2" y="T3"/>
                </a:cxn>
                <a:cxn ang="0">
                  <a:pos x="T4" y="T5"/>
                </a:cxn>
                <a:cxn ang="0">
                  <a:pos x="T6" y="T7"/>
                </a:cxn>
                <a:cxn ang="0">
                  <a:pos x="T8" y="T9"/>
                </a:cxn>
              </a:cxnLst>
              <a:rect l="0" t="0" r="r" b="b"/>
              <a:pathLst>
                <a:path w="26" h="6">
                  <a:moveTo>
                    <a:pt x="3" y="5"/>
                  </a:moveTo>
                  <a:cubicBezTo>
                    <a:pt x="9" y="5"/>
                    <a:pt x="16" y="5"/>
                    <a:pt x="22" y="6"/>
                  </a:cubicBezTo>
                  <a:cubicBezTo>
                    <a:pt x="25" y="6"/>
                    <a:pt x="26" y="2"/>
                    <a:pt x="23" y="1"/>
                  </a:cubicBezTo>
                  <a:cubicBezTo>
                    <a:pt x="17" y="0"/>
                    <a:pt x="10"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59" name="Freeform 176"/>
            <p:cNvSpPr/>
            <p:nvPr/>
          </p:nvSpPr>
          <p:spPr bwMode="auto">
            <a:xfrm>
              <a:off x="488" y="195"/>
              <a:ext cx="113" cy="27"/>
            </a:xfrm>
            <a:custGeom>
              <a:avLst/>
              <a:gdLst>
                <a:gd name="T0" fmla="*/ 4 w 32"/>
                <a:gd name="T1" fmla="*/ 8 h 9"/>
                <a:gd name="T2" fmla="*/ 29 w 32"/>
                <a:gd name="T3" fmla="*/ 7 h 9"/>
                <a:gd name="T4" fmla="*/ 29 w 32"/>
                <a:gd name="T5" fmla="*/ 2 h 9"/>
                <a:gd name="T6" fmla="*/ 3 w 32"/>
                <a:gd name="T7" fmla="*/ 3 h 9"/>
                <a:gd name="T8" fmla="*/ 4 w 32"/>
                <a:gd name="T9" fmla="*/ 8 h 9"/>
              </a:gdLst>
              <a:ahLst/>
              <a:cxnLst>
                <a:cxn ang="0">
                  <a:pos x="T0" y="T1"/>
                </a:cxn>
                <a:cxn ang="0">
                  <a:pos x="T2" y="T3"/>
                </a:cxn>
                <a:cxn ang="0">
                  <a:pos x="T4" y="T5"/>
                </a:cxn>
                <a:cxn ang="0">
                  <a:pos x="T6" y="T7"/>
                </a:cxn>
                <a:cxn ang="0">
                  <a:pos x="T8" y="T9"/>
                </a:cxn>
              </a:cxnLst>
              <a:rect l="0" t="0" r="r" b="b"/>
              <a:pathLst>
                <a:path w="32" h="9">
                  <a:moveTo>
                    <a:pt x="4" y="8"/>
                  </a:moveTo>
                  <a:cubicBezTo>
                    <a:pt x="12" y="5"/>
                    <a:pt x="21" y="7"/>
                    <a:pt x="29" y="7"/>
                  </a:cubicBezTo>
                  <a:cubicBezTo>
                    <a:pt x="32" y="7"/>
                    <a:pt x="32" y="2"/>
                    <a:pt x="29" y="2"/>
                  </a:cubicBezTo>
                  <a:cubicBezTo>
                    <a:pt x="21" y="2"/>
                    <a:pt x="11" y="0"/>
                    <a:pt x="3" y="3"/>
                  </a:cubicBezTo>
                  <a:cubicBezTo>
                    <a:pt x="0" y="4"/>
                    <a:pt x="2" y="9"/>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60" name="Freeform 177"/>
            <p:cNvSpPr/>
            <p:nvPr/>
          </p:nvSpPr>
          <p:spPr bwMode="auto">
            <a:xfrm>
              <a:off x="368" y="204"/>
              <a:ext cx="96" cy="18"/>
            </a:xfrm>
            <a:custGeom>
              <a:avLst/>
              <a:gdLst>
                <a:gd name="T0" fmla="*/ 5 w 27"/>
                <a:gd name="T1" fmla="*/ 6 h 6"/>
                <a:gd name="T2" fmla="*/ 24 w 27"/>
                <a:gd name="T3" fmla="*/ 5 h 6"/>
                <a:gd name="T4" fmla="*/ 24 w 27"/>
                <a:gd name="T5" fmla="*/ 0 h 6"/>
                <a:gd name="T6" fmla="*/ 3 w 27"/>
                <a:gd name="T7" fmla="*/ 1 h 6"/>
                <a:gd name="T8" fmla="*/ 5 w 27"/>
                <a:gd name="T9" fmla="*/ 6 h 6"/>
              </a:gdLst>
              <a:ahLst/>
              <a:cxnLst>
                <a:cxn ang="0">
                  <a:pos x="T0" y="T1"/>
                </a:cxn>
                <a:cxn ang="0">
                  <a:pos x="T2" y="T3"/>
                </a:cxn>
                <a:cxn ang="0">
                  <a:pos x="T4" y="T5"/>
                </a:cxn>
                <a:cxn ang="0">
                  <a:pos x="T6" y="T7"/>
                </a:cxn>
                <a:cxn ang="0">
                  <a:pos x="T8" y="T9"/>
                </a:cxn>
              </a:cxnLst>
              <a:rect l="0" t="0" r="r" b="b"/>
              <a:pathLst>
                <a:path w="27" h="6">
                  <a:moveTo>
                    <a:pt x="5" y="6"/>
                  </a:moveTo>
                  <a:cubicBezTo>
                    <a:pt x="11" y="5"/>
                    <a:pt x="18" y="5"/>
                    <a:pt x="24" y="5"/>
                  </a:cubicBezTo>
                  <a:cubicBezTo>
                    <a:pt x="27" y="5"/>
                    <a:pt x="27" y="0"/>
                    <a:pt x="24" y="0"/>
                  </a:cubicBezTo>
                  <a:cubicBezTo>
                    <a:pt x="17" y="0"/>
                    <a:pt x="10" y="0"/>
                    <a:pt x="3" y="1"/>
                  </a:cubicBezTo>
                  <a:cubicBezTo>
                    <a:pt x="0" y="2"/>
                    <a:pt x="2" y="6"/>
                    <a:pt x="5"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61" name="Freeform 178"/>
            <p:cNvSpPr/>
            <p:nvPr/>
          </p:nvSpPr>
          <p:spPr bwMode="auto">
            <a:xfrm>
              <a:off x="256" y="201"/>
              <a:ext cx="105"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grpSp>
      <p:pic>
        <p:nvPicPr>
          <p:cNvPr id="2097173" name="图片 231"/>
          <p:cNvPicPr>
            <a:picLocks noChangeAspect="1"/>
          </p:cNvPicPr>
          <p:nvPr/>
        </p:nvPicPr>
        <p:blipFill rotWithShape="1">
          <a:blip r:embed="rId2"/>
          <a:srcRect t="47438" r="7491"/>
          <a:stretch>
            <a:fillRect/>
          </a:stretch>
        </p:blipFill>
        <p:spPr>
          <a:xfrm flipH="1">
            <a:off x="-1" y="-1"/>
            <a:ext cx="2162470" cy="1423007"/>
          </a:xfrm>
          <a:prstGeom prst="rect">
            <a:avLst/>
          </a:prstGeom>
        </p:spPr>
      </p:pic>
      <p:sp>
        <p:nvSpPr>
          <p:cNvPr id="1051162" name="TextBox 1051161"/>
          <p:cNvSpPr txBox="1"/>
          <p:nvPr/>
        </p:nvSpPr>
        <p:spPr>
          <a:xfrm>
            <a:off x="2183648" y="4103381"/>
            <a:ext cx="2235741" cy="2021840"/>
          </a:xfrm>
          <a:prstGeom prst="rect">
            <a:avLst/>
          </a:prstGeom>
        </p:spPr>
        <p:txBody>
          <a:bodyPr wrap="square" rtlCol="0">
            <a:spAutoFit/>
          </a:bodyPr>
          <a:lstStyle/>
          <a:p>
            <a:r>
              <a:rPr lang="ru-RU" sz="1600">
                <a:solidFill>
                  <a:srgbClr val="000000"/>
                </a:solidFill>
              </a:rPr>
              <a:t>Asarlarida lirik va epik elementlarni ustalik bilan uyg‘unlashtirgan. Masalan, "Layli va Majnun", "Farhod va Shirin" kabi dostonlari lirik hissiyotlar va epik voqealarni birlashtiradi.</a:t>
            </a:r>
            <a:endParaRPr lang="ru-RU" sz="2800">
              <a:solidFill>
                <a:srgbClr val="000000"/>
              </a:solidFill>
            </a:endParaRPr>
          </a:p>
        </p:txBody>
      </p:sp>
      <p:sp>
        <p:nvSpPr>
          <p:cNvPr id="1051163" name="TextBox 1051162"/>
          <p:cNvSpPr txBox="1"/>
          <p:nvPr/>
        </p:nvSpPr>
        <p:spPr>
          <a:xfrm>
            <a:off x="4796388" y="4244760"/>
            <a:ext cx="2117119" cy="1780540"/>
          </a:xfrm>
          <a:prstGeom prst="rect">
            <a:avLst/>
          </a:prstGeom>
        </p:spPr>
        <p:txBody>
          <a:bodyPr wrap="square" rtlCol="0">
            <a:spAutoFit/>
          </a:bodyPr>
          <a:lstStyle/>
          <a:p>
            <a:r>
              <a:rPr lang="ru-RU" sz="1600">
                <a:solidFill>
                  <a:srgbClr val="000000"/>
                </a:solidFill>
              </a:rPr>
              <a:t>"Xusrav va Shirin", "Layli va Majnun" kabi dostonlari leroepik janrning yorqin namunalaridan hisoblanadi.</a:t>
            </a:r>
            <a:endParaRPr lang="ru-RU" sz="2800">
              <a:solidFill>
                <a:srgbClr val="000000"/>
              </a:solidFill>
            </a:endParaRPr>
          </a:p>
        </p:txBody>
      </p:sp>
      <p:sp>
        <p:nvSpPr>
          <p:cNvPr id="1051164" name="TextBox 1051163"/>
          <p:cNvSpPr txBox="1"/>
          <p:nvPr/>
        </p:nvSpPr>
        <p:spPr>
          <a:xfrm>
            <a:off x="7264742" y="4154415"/>
            <a:ext cx="1577003" cy="1539241"/>
          </a:xfrm>
          <a:prstGeom prst="rect">
            <a:avLst/>
          </a:prstGeom>
        </p:spPr>
        <p:txBody>
          <a:bodyPr wrap="square" rtlCol="0">
            <a:spAutoFit/>
          </a:bodyPr>
          <a:lstStyle/>
          <a:p>
            <a:r>
              <a:rPr lang="ru-RU" sz="1600">
                <a:solidFill>
                  <a:srgbClr val="000000"/>
                </a:solidFill>
              </a:rPr>
              <a:t>Asarlari ham Sharq leroepik adabiyotining rivojlanishiga katta hissa qo‘shgan.</a:t>
            </a:r>
            <a:endParaRPr lang="ru-RU" sz="2800">
              <a:solidFill>
                <a:srgbClr val="000000"/>
              </a:solidFill>
            </a:endParaRPr>
          </a:p>
        </p:txBody>
      </p:sp>
      <p:sp>
        <p:nvSpPr>
          <p:cNvPr id="1051165" name="TextBox 1051164"/>
          <p:cNvSpPr txBox="1"/>
          <p:nvPr/>
        </p:nvSpPr>
        <p:spPr>
          <a:xfrm>
            <a:off x="2207144" y="689220"/>
            <a:ext cx="4000000" cy="510540"/>
          </a:xfrm>
          <a:prstGeom prst="rect">
            <a:avLst/>
          </a:prstGeom>
        </p:spPr>
        <p:txBody>
          <a:bodyPr wrap="square" rtlCol="0">
            <a:spAutoFit/>
          </a:bodyPr>
          <a:lstStyle/>
          <a:p>
            <a:r>
              <a:rPr lang="en-US" sz="2800">
                <a:solidFill>
                  <a:srgbClr val="000000"/>
                </a:solidFill>
              </a:rPr>
              <a:t>Sharq adabiyotida</a:t>
            </a:r>
            <a:endParaRPr lang="ru-RU" sz="28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Group 4"/>
          <p:cNvGrpSpPr>
            <a:grpSpLocks noChangeAspect="1"/>
          </p:cNvGrpSpPr>
          <p:nvPr/>
        </p:nvGrpSpPr>
        <p:grpSpPr bwMode="auto">
          <a:xfrm>
            <a:off x="166668" y="191589"/>
            <a:ext cx="11844464" cy="6500428"/>
            <a:chOff x="206" y="189"/>
            <a:chExt cx="7270" cy="3947"/>
          </a:xfrm>
        </p:grpSpPr>
        <p:sp>
          <p:nvSpPr>
            <p:cNvPr id="1051166" name="Freeform 5"/>
            <p:cNvSpPr/>
            <p:nvPr/>
          </p:nvSpPr>
          <p:spPr bwMode="auto">
            <a:xfrm>
              <a:off x="210" y="189"/>
              <a:ext cx="24" cy="62"/>
            </a:xfrm>
            <a:custGeom>
              <a:avLst/>
              <a:gdLst>
                <a:gd name="T0" fmla="*/ 6 w 7"/>
                <a:gd name="T1" fmla="*/ 14 h 21"/>
                <a:gd name="T2" fmla="*/ 6 w 7"/>
                <a:gd name="T3" fmla="*/ 14 h 21"/>
                <a:gd name="T4" fmla="*/ 5 w 7"/>
                <a:gd name="T5" fmla="*/ 3 h 21"/>
                <a:gd name="T6" fmla="*/ 0 w 7"/>
                <a:gd name="T7" fmla="*/ 3 h 21"/>
                <a:gd name="T8" fmla="*/ 1 w 7"/>
                <a:gd name="T9" fmla="*/ 18 h 21"/>
                <a:gd name="T10" fmla="*/ 5 w 7"/>
                <a:gd name="T11" fmla="*/ 20 h 21"/>
                <a:gd name="T12" fmla="*/ 7 w 7"/>
                <a:gd name="T13" fmla="*/ 17 h 21"/>
                <a:gd name="T14" fmla="*/ 6 w 7"/>
                <a:gd name="T15" fmla="*/ 14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1">
                  <a:moveTo>
                    <a:pt x="6" y="14"/>
                  </a:moveTo>
                  <a:cubicBezTo>
                    <a:pt x="6" y="14"/>
                    <a:pt x="6" y="14"/>
                    <a:pt x="6" y="14"/>
                  </a:cubicBezTo>
                  <a:cubicBezTo>
                    <a:pt x="6" y="10"/>
                    <a:pt x="5" y="7"/>
                    <a:pt x="5" y="3"/>
                  </a:cubicBezTo>
                  <a:cubicBezTo>
                    <a:pt x="5" y="0"/>
                    <a:pt x="0" y="0"/>
                    <a:pt x="0" y="3"/>
                  </a:cubicBezTo>
                  <a:cubicBezTo>
                    <a:pt x="0" y="8"/>
                    <a:pt x="1" y="13"/>
                    <a:pt x="1" y="18"/>
                  </a:cubicBezTo>
                  <a:cubicBezTo>
                    <a:pt x="1" y="19"/>
                    <a:pt x="3" y="21"/>
                    <a:pt x="5" y="20"/>
                  </a:cubicBezTo>
                  <a:cubicBezTo>
                    <a:pt x="6" y="19"/>
                    <a:pt x="6" y="18"/>
                    <a:pt x="7" y="17"/>
                  </a:cubicBezTo>
                  <a:cubicBezTo>
                    <a:pt x="7" y="16"/>
                    <a:pt x="6" y="15"/>
                    <a:pt x="6" y="1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67" name="Freeform 6"/>
            <p:cNvSpPr/>
            <p:nvPr/>
          </p:nvSpPr>
          <p:spPr bwMode="auto">
            <a:xfrm>
              <a:off x="217" y="266"/>
              <a:ext cx="21" cy="66"/>
            </a:xfrm>
            <a:custGeom>
              <a:avLst/>
              <a:gdLst>
                <a:gd name="T0" fmla="*/ 5 w 6"/>
                <a:gd name="T1" fmla="*/ 3 h 22"/>
                <a:gd name="T2" fmla="*/ 1 w 6"/>
                <a:gd name="T3" fmla="*/ 3 h 22"/>
                <a:gd name="T4" fmla="*/ 2 w 6"/>
                <a:gd name="T5" fmla="*/ 19 h 22"/>
                <a:gd name="T6" fmla="*/ 6 w 6"/>
                <a:gd name="T7" fmla="*/ 19 h 22"/>
                <a:gd name="T8" fmla="*/ 5 w 6"/>
                <a:gd name="T9" fmla="*/ 3 h 22"/>
              </a:gdLst>
              <a:ahLst/>
              <a:cxnLst>
                <a:cxn ang="0">
                  <a:pos x="T0" y="T1"/>
                </a:cxn>
                <a:cxn ang="0">
                  <a:pos x="T2" y="T3"/>
                </a:cxn>
                <a:cxn ang="0">
                  <a:pos x="T4" y="T5"/>
                </a:cxn>
                <a:cxn ang="0">
                  <a:pos x="T6" y="T7"/>
                </a:cxn>
                <a:cxn ang="0">
                  <a:pos x="T8" y="T9"/>
                </a:cxn>
              </a:cxnLst>
              <a:rect l="0" t="0" r="r" b="b"/>
              <a:pathLst>
                <a:path w="6" h="22">
                  <a:moveTo>
                    <a:pt x="5" y="3"/>
                  </a:moveTo>
                  <a:cubicBezTo>
                    <a:pt x="5" y="0"/>
                    <a:pt x="0" y="0"/>
                    <a:pt x="1" y="3"/>
                  </a:cubicBezTo>
                  <a:cubicBezTo>
                    <a:pt x="1" y="9"/>
                    <a:pt x="1" y="14"/>
                    <a:pt x="2" y="19"/>
                  </a:cubicBezTo>
                  <a:cubicBezTo>
                    <a:pt x="2" y="22"/>
                    <a:pt x="6" y="22"/>
                    <a:pt x="6" y="19"/>
                  </a:cubicBezTo>
                  <a:cubicBezTo>
                    <a:pt x="6" y="14"/>
                    <a:pt x="5" y="9"/>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68" name="Freeform 7"/>
            <p:cNvSpPr/>
            <p:nvPr/>
          </p:nvSpPr>
          <p:spPr bwMode="auto">
            <a:xfrm>
              <a:off x="220" y="355"/>
              <a:ext cx="18" cy="60"/>
            </a:xfrm>
            <a:custGeom>
              <a:avLst/>
              <a:gdLst>
                <a:gd name="T0" fmla="*/ 5 w 5"/>
                <a:gd name="T1" fmla="*/ 15 h 20"/>
                <a:gd name="T2" fmla="*/ 5 w 5"/>
                <a:gd name="T3" fmla="*/ 14 h 20"/>
                <a:gd name="T4" fmla="*/ 5 w 5"/>
                <a:gd name="T5" fmla="*/ 10 h 20"/>
                <a:gd name="T6" fmla="*/ 5 w 5"/>
                <a:gd name="T7" fmla="*/ 5 h 20"/>
                <a:gd name="T8" fmla="*/ 5 w 5"/>
                <a:gd name="T9" fmla="*/ 4 h 20"/>
                <a:gd name="T10" fmla="*/ 5 w 5"/>
                <a:gd name="T11" fmla="*/ 3 h 20"/>
                <a:gd name="T12" fmla="*/ 5 w 5"/>
                <a:gd name="T13" fmla="*/ 3 h 20"/>
                <a:gd name="T14" fmla="*/ 5 w 5"/>
                <a:gd name="T15" fmla="*/ 2 h 20"/>
                <a:gd name="T16" fmla="*/ 1 w 5"/>
                <a:gd name="T17" fmla="*/ 2 h 20"/>
                <a:gd name="T18" fmla="*/ 0 w 5"/>
                <a:gd name="T19" fmla="*/ 13 h 20"/>
                <a:gd name="T20" fmla="*/ 1 w 5"/>
                <a:gd name="T21" fmla="*/ 18 h 20"/>
                <a:gd name="T22" fmla="*/ 5 w 5"/>
                <a:gd name="T23" fmla="*/ 17 h 20"/>
                <a:gd name="T24" fmla="*/ 5 w 5"/>
                <a:gd name="T2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0">
                  <a:moveTo>
                    <a:pt x="5" y="15"/>
                  </a:moveTo>
                  <a:cubicBezTo>
                    <a:pt x="5" y="15"/>
                    <a:pt x="5" y="15"/>
                    <a:pt x="5" y="14"/>
                  </a:cubicBezTo>
                  <a:cubicBezTo>
                    <a:pt x="5" y="13"/>
                    <a:pt x="5" y="11"/>
                    <a:pt x="5" y="10"/>
                  </a:cubicBezTo>
                  <a:cubicBezTo>
                    <a:pt x="5" y="8"/>
                    <a:pt x="5" y="7"/>
                    <a:pt x="5" y="5"/>
                  </a:cubicBezTo>
                  <a:cubicBezTo>
                    <a:pt x="5" y="5"/>
                    <a:pt x="5" y="4"/>
                    <a:pt x="5" y="4"/>
                  </a:cubicBezTo>
                  <a:cubicBezTo>
                    <a:pt x="5" y="3"/>
                    <a:pt x="5" y="2"/>
                    <a:pt x="5" y="3"/>
                  </a:cubicBezTo>
                  <a:cubicBezTo>
                    <a:pt x="5" y="3"/>
                    <a:pt x="5" y="3"/>
                    <a:pt x="5" y="3"/>
                  </a:cubicBezTo>
                  <a:cubicBezTo>
                    <a:pt x="5" y="2"/>
                    <a:pt x="5" y="2"/>
                    <a:pt x="5" y="2"/>
                  </a:cubicBezTo>
                  <a:cubicBezTo>
                    <a:pt x="4" y="0"/>
                    <a:pt x="1" y="0"/>
                    <a:pt x="1" y="2"/>
                  </a:cubicBezTo>
                  <a:cubicBezTo>
                    <a:pt x="0" y="6"/>
                    <a:pt x="0" y="10"/>
                    <a:pt x="0" y="13"/>
                  </a:cubicBezTo>
                  <a:cubicBezTo>
                    <a:pt x="0" y="15"/>
                    <a:pt x="0" y="17"/>
                    <a:pt x="1" y="18"/>
                  </a:cubicBezTo>
                  <a:cubicBezTo>
                    <a:pt x="2" y="20"/>
                    <a:pt x="4" y="19"/>
                    <a:pt x="5" y="17"/>
                  </a:cubicBezTo>
                  <a:cubicBezTo>
                    <a:pt x="5" y="16"/>
                    <a:pt x="5" y="16"/>
                    <a:pt x="5" y="1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69" name="Freeform 8"/>
            <p:cNvSpPr/>
            <p:nvPr/>
          </p:nvSpPr>
          <p:spPr bwMode="auto">
            <a:xfrm>
              <a:off x="224" y="429"/>
              <a:ext cx="14" cy="69"/>
            </a:xfrm>
            <a:custGeom>
              <a:avLst/>
              <a:gdLst>
                <a:gd name="T0" fmla="*/ 0 w 4"/>
                <a:gd name="T1" fmla="*/ 3 h 23"/>
                <a:gd name="T2" fmla="*/ 0 w 4"/>
                <a:gd name="T3" fmla="*/ 20 h 23"/>
                <a:gd name="T4" fmla="*/ 4 w 4"/>
                <a:gd name="T5" fmla="*/ 20 h 23"/>
                <a:gd name="T6" fmla="*/ 4 w 4"/>
                <a:gd name="T7" fmla="*/ 3 h 23"/>
                <a:gd name="T8" fmla="*/ 0 w 4"/>
                <a:gd name="T9" fmla="*/ 3 h 23"/>
              </a:gdLst>
              <a:ahLst/>
              <a:cxnLst>
                <a:cxn ang="0">
                  <a:pos x="T0" y="T1"/>
                </a:cxn>
                <a:cxn ang="0">
                  <a:pos x="T2" y="T3"/>
                </a:cxn>
                <a:cxn ang="0">
                  <a:pos x="T4" y="T5"/>
                </a:cxn>
                <a:cxn ang="0">
                  <a:pos x="T6" y="T7"/>
                </a:cxn>
                <a:cxn ang="0">
                  <a:pos x="T8" y="T9"/>
                </a:cxn>
              </a:cxnLst>
              <a:rect l="0" t="0" r="r" b="b"/>
              <a:pathLst>
                <a:path w="4" h="23">
                  <a:moveTo>
                    <a:pt x="0" y="3"/>
                  </a:moveTo>
                  <a:cubicBezTo>
                    <a:pt x="0" y="20"/>
                    <a:pt x="0" y="20"/>
                    <a:pt x="0" y="20"/>
                  </a:cubicBezTo>
                  <a:cubicBezTo>
                    <a:pt x="0" y="23"/>
                    <a:pt x="4" y="23"/>
                    <a:pt x="4" y="20"/>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70" name="Freeform 9"/>
            <p:cNvSpPr/>
            <p:nvPr/>
          </p:nvSpPr>
          <p:spPr bwMode="auto">
            <a:xfrm>
              <a:off x="220" y="524"/>
              <a:ext cx="14" cy="57"/>
            </a:xfrm>
            <a:custGeom>
              <a:avLst/>
              <a:gdLst>
                <a:gd name="T0" fmla="*/ 0 w 4"/>
                <a:gd name="T1" fmla="*/ 3 h 19"/>
                <a:gd name="T2" fmla="*/ 0 w 4"/>
                <a:gd name="T3" fmla="*/ 16 h 19"/>
                <a:gd name="T4" fmla="*/ 4 w 4"/>
                <a:gd name="T5" fmla="*/ 16 h 19"/>
                <a:gd name="T6" fmla="*/ 4 w 4"/>
                <a:gd name="T7" fmla="*/ 3 h 19"/>
                <a:gd name="T8" fmla="*/ 0 w 4"/>
                <a:gd name="T9" fmla="*/ 3 h 19"/>
              </a:gdLst>
              <a:ahLst/>
              <a:cxnLst>
                <a:cxn ang="0">
                  <a:pos x="T0" y="T1"/>
                </a:cxn>
                <a:cxn ang="0">
                  <a:pos x="T2" y="T3"/>
                </a:cxn>
                <a:cxn ang="0">
                  <a:pos x="T4" y="T5"/>
                </a:cxn>
                <a:cxn ang="0">
                  <a:pos x="T6" y="T7"/>
                </a:cxn>
                <a:cxn ang="0">
                  <a:pos x="T8" y="T9"/>
                </a:cxn>
              </a:cxnLst>
              <a:rect l="0" t="0" r="r" b="b"/>
              <a:pathLst>
                <a:path w="4" h="19">
                  <a:moveTo>
                    <a:pt x="0" y="3"/>
                  </a:moveTo>
                  <a:cubicBezTo>
                    <a:pt x="0" y="16"/>
                    <a:pt x="0" y="16"/>
                    <a:pt x="0" y="16"/>
                  </a:cubicBezTo>
                  <a:cubicBezTo>
                    <a:pt x="0" y="19"/>
                    <a:pt x="4" y="19"/>
                    <a:pt x="4" y="16"/>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71" name="Freeform 10"/>
            <p:cNvSpPr/>
            <p:nvPr/>
          </p:nvSpPr>
          <p:spPr bwMode="auto">
            <a:xfrm>
              <a:off x="220" y="605"/>
              <a:ext cx="14" cy="65"/>
            </a:xfrm>
            <a:custGeom>
              <a:avLst/>
              <a:gdLst>
                <a:gd name="T0" fmla="*/ 0 w 4"/>
                <a:gd name="T1" fmla="*/ 3 h 22"/>
                <a:gd name="T2" fmla="*/ 0 w 4"/>
                <a:gd name="T3" fmla="*/ 19 h 22"/>
                <a:gd name="T4" fmla="*/ 4 w 4"/>
                <a:gd name="T5" fmla="*/ 19 h 22"/>
                <a:gd name="T6" fmla="*/ 4 w 4"/>
                <a:gd name="T7" fmla="*/ 3 h 22"/>
                <a:gd name="T8" fmla="*/ 0 w 4"/>
                <a:gd name="T9" fmla="*/ 3 h 22"/>
              </a:gdLst>
              <a:ahLst/>
              <a:cxnLst>
                <a:cxn ang="0">
                  <a:pos x="T0" y="T1"/>
                </a:cxn>
                <a:cxn ang="0">
                  <a:pos x="T2" y="T3"/>
                </a:cxn>
                <a:cxn ang="0">
                  <a:pos x="T4" y="T5"/>
                </a:cxn>
                <a:cxn ang="0">
                  <a:pos x="T6" y="T7"/>
                </a:cxn>
                <a:cxn ang="0">
                  <a:pos x="T8" y="T9"/>
                </a:cxn>
              </a:cxnLst>
              <a:rect l="0" t="0" r="r" b="b"/>
              <a:pathLst>
                <a:path w="4" h="22">
                  <a:moveTo>
                    <a:pt x="0" y="3"/>
                  </a:moveTo>
                  <a:cubicBezTo>
                    <a:pt x="0" y="19"/>
                    <a:pt x="0" y="19"/>
                    <a:pt x="0" y="19"/>
                  </a:cubicBezTo>
                  <a:cubicBezTo>
                    <a:pt x="0" y="22"/>
                    <a:pt x="4" y="22"/>
                    <a:pt x="4" y="19"/>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72" name="Freeform 11"/>
            <p:cNvSpPr/>
            <p:nvPr/>
          </p:nvSpPr>
          <p:spPr bwMode="auto">
            <a:xfrm>
              <a:off x="213" y="688"/>
              <a:ext cx="28" cy="80"/>
            </a:xfrm>
            <a:custGeom>
              <a:avLst/>
              <a:gdLst>
                <a:gd name="T0" fmla="*/ 5 w 8"/>
                <a:gd name="T1" fmla="*/ 3 h 27"/>
                <a:gd name="T2" fmla="*/ 1 w 8"/>
                <a:gd name="T3" fmla="*/ 4 h 27"/>
                <a:gd name="T4" fmla="*/ 3 w 8"/>
                <a:gd name="T5" fmla="*/ 24 h 27"/>
                <a:gd name="T6" fmla="*/ 7 w 8"/>
                <a:gd name="T7" fmla="*/ 23 h 27"/>
                <a:gd name="T8" fmla="*/ 5 w 8"/>
                <a:gd name="T9" fmla="*/ 3 h 27"/>
              </a:gdLst>
              <a:ahLst/>
              <a:cxnLst>
                <a:cxn ang="0">
                  <a:pos x="T0" y="T1"/>
                </a:cxn>
                <a:cxn ang="0">
                  <a:pos x="T2" y="T3"/>
                </a:cxn>
                <a:cxn ang="0">
                  <a:pos x="T4" y="T5"/>
                </a:cxn>
                <a:cxn ang="0">
                  <a:pos x="T6" y="T7"/>
                </a:cxn>
                <a:cxn ang="0">
                  <a:pos x="T8" y="T9"/>
                </a:cxn>
              </a:cxnLst>
              <a:rect l="0" t="0" r="r" b="b"/>
              <a:pathLst>
                <a:path w="8" h="27">
                  <a:moveTo>
                    <a:pt x="5" y="3"/>
                  </a:moveTo>
                  <a:cubicBezTo>
                    <a:pt x="5" y="0"/>
                    <a:pt x="0" y="1"/>
                    <a:pt x="1" y="4"/>
                  </a:cubicBezTo>
                  <a:cubicBezTo>
                    <a:pt x="2" y="11"/>
                    <a:pt x="1" y="18"/>
                    <a:pt x="3" y="24"/>
                  </a:cubicBezTo>
                  <a:cubicBezTo>
                    <a:pt x="3" y="27"/>
                    <a:pt x="8" y="26"/>
                    <a:pt x="7" y="23"/>
                  </a:cubicBezTo>
                  <a:cubicBezTo>
                    <a:pt x="6" y="16"/>
                    <a:pt x="6" y="10"/>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73" name="Freeform 12"/>
            <p:cNvSpPr/>
            <p:nvPr/>
          </p:nvSpPr>
          <p:spPr bwMode="auto">
            <a:xfrm>
              <a:off x="213" y="792"/>
              <a:ext cx="28" cy="74"/>
            </a:xfrm>
            <a:custGeom>
              <a:avLst/>
              <a:gdLst>
                <a:gd name="T0" fmla="*/ 3 w 8"/>
                <a:gd name="T1" fmla="*/ 3 h 25"/>
                <a:gd name="T2" fmla="*/ 1 w 8"/>
                <a:gd name="T3" fmla="*/ 21 h 25"/>
                <a:gd name="T4" fmla="*/ 5 w 8"/>
                <a:gd name="T5" fmla="*/ 22 h 25"/>
                <a:gd name="T6" fmla="*/ 7 w 8"/>
                <a:gd name="T7" fmla="*/ 4 h 25"/>
                <a:gd name="T8" fmla="*/ 3 w 8"/>
                <a:gd name="T9" fmla="*/ 3 h 25"/>
              </a:gdLst>
              <a:ahLst/>
              <a:cxnLst>
                <a:cxn ang="0">
                  <a:pos x="T0" y="T1"/>
                </a:cxn>
                <a:cxn ang="0">
                  <a:pos x="T2" y="T3"/>
                </a:cxn>
                <a:cxn ang="0">
                  <a:pos x="T4" y="T5"/>
                </a:cxn>
                <a:cxn ang="0">
                  <a:pos x="T6" y="T7"/>
                </a:cxn>
                <a:cxn ang="0">
                  <a:pos x="T8" y="T9"/>
                </a:cxn>
              </a:cxnLst>
              <a:rect l="0" t="0" r="r" b="b"/>
              <a:pathLst>
                <a:path w="8" h="25">
                  <a:moveTo>
                    <a:pt x="3" y="3"/>
                  </a:moveTo>
                  <a:cubicBezTo>
                    <a:pt x="2" y="9"/>
                    <a:pt x="2" y="15"/>
                    <a:pt x="1" y="21"/>
                  </a:cubicBezTo>
                  <a:cubicBezTo>
                    <a:pt x="0" y="24"/>
                    <a:pt x="4" y="25"/>
                    <a:pt x="5" y="22"/>
                  </a:cubicBezTo>
                  <a:cubicBezTo>
                    <a:pt x="6" y="16"/>
                    <a:pt x="6" y="10"/>
                    <a:pt x="7" y="4"/>
                  </a:cubicBezTo>
                  <a:cubicBezTo>
                    <a:pt x="8" y="1"/>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74" name="Freeform 13"/>
            <p:cNvSpPr/>
            <p:nvPr/>
          </p:nvSpPr>
          <p:spPr bwMode="auto">
            <a:xfrm>
              <a:off x="213" y="887"/>
              <a:ext cx="21" cy="74"/>
            </a:xfrm>
            <a:custGeom>
              <a:avLst/>
              <a:gdLst>
                <a:gd name="T0" fmla="*/ 2 w 6"/>
                <a:gd name="T1" fmla="*/ 3 h 25"/>
                <a:gd name="T2" fmla="*/ 0 w 6"/>
                <a:gd name="T3" fmla="*/ 22 h 25"/>
                <a:gd name="T4" fmla="*/ 5 w 6"/>
                <a:gd name="T5" fmla="*/ 22 h 25"/>
                <a:gd name="T6" fmla="*/ 6 w 6"/>
                <a:gd name="T7" fmla="*/ 3 h 25"/>
                <a:gd name="T8" fmla="*/ 2 w 6"/>
                <a:gd name="T9" fmla="*/ 3 h 25"/>
              </a:gdLst>
              <a:ahLst/>
              <a:cxnLst>
                <a:cxn ang="0">
                  <a:pos x="T0" y="T1"/>
                </a:cxn>
                <a:cxn ang="0">
                  <a:pos x="T2" y="T3"/>
                </a:cxn>
                <a:cxn ang="0">
                  <a:pos x="T4" y="T5"/>
                </a:cxn>
                <a:cxn ang="0">
                  <a:pos x="T6" y="T7"/>
                </a:cxn>
                <a:cxn ang="0">
                  <a:pos x="T8" y="T9"/>
                </a:cxn>
              </a:cxnLst>
              <a:rect l="0" t="0" r="r" b="b"/>
              <a:pathLst>
                <a:path w="6" h="25">
                  <a:moveTo>
                    <a:pt x="2" y="3"/>
                  </a:moveTo>
                  <a:cubicBezTo>
                    <a:pt x="1" y="9"/>
                    <a:pt x="1" y="16"/>
                    <a:pt x="0" y="22"/>
                  </a:cubicBezTo>
                  <a:cubicBezTo>
                    <a:pt x="0" y="25"/>
                    <a:pt x="5" y="25"/>
                    <a:pt x="5" y="22"/>
                  </a:cubicBezTo>
                  <a:cubicBezTo>
                    <a:pt x="5" y="16"/>
                    <a:pt x="6" y="9"/>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75" name="Freeform 14"/>
            <p:cNvSpPr/>
            <p:nvPr/>
          </p:nvSpPr>
          <p:spPr bwMode="auto">
            <a:xfrm>
              <a:off x="213" y="981"/>
              <a:ext cx="25" cy="75"/>
            </a:xfrm>
            <a:custGeom>
              <a:avLst/>
              <a:gdLst>
                <a:gd name="T0" fmla="*/ 3 w 7"/>
                <a:gd name="T1" fmla="*/ 3 h 25"/>
                <a:gd name="T2" fmla="*/ 2 w 7"/>
                <a:gd name="T3" fmla="*/ 13 h 25"/>
                <a:gd name="T4" fmla="*/ 2 w 7"/>
                <a:gd name="T5" fmla="*/ 18 h 25"/>
                <a:gd name="T6" fmla="*/ 2 w 7"/>
                <a:gd name="T7" fmla="*/ 20 h 25"/>
                <a:gd name="T8" fmla="*/ 2 w 7"/>
                <a:gd name="T9" fmla="*/ 20 h 25"/>
                <a:gd name="T10" fmla="*/ 5 w 7"/>
                <a:gd name="T11" fmla="*/ 24 h 25"/>
                <a:gd name="T12" fmla="*/ 7 w 7"/>
                <a:gd name="T13" fmla="*/ 16 h 25"/>
                <a:gd name="T14" fmla="*/ 7 w 7"/>
                <a:gd name="T15" fmla="*/ 3 h 25"/>
                <a:gd name="T16" fmla="*/ 3 w 7"/>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3" y="3"/>
                  </a:moveTo>
                  <a:cubicBezTo>
                    <a:pt x="3" y="6"/>
                    <a:pt x="3" y="9"/>
                    <a:pt x="2" y="13"/>
                  </a:cubicBezTo>
                  <a:cubicBezTo>
                    <a:pt x="2" y="14"/>
                    <a:pt x="2" y="16"/>
                    <a:pt x="2" y="18"/>
                  </a:cubicBezTo>
                  <a:cubicBezTo>
                    <a:pt x="2" y="19"/>
                    <a:pt x="2" y="19"/>
                    <a:pt x="2" y="20"/>
                  </a:cubicBezTo>
                  <a:cubicBezTo>
                    <a:pt x="2" y="20"/>
                    <a:pt x="2" y="20"/>
                    <a:pt x="2" y="20"/>
                  </a:cubicBezTo>
                  <a:cubicBezTo>
                    <a:pt x="0" y="22"/>
                    <a:pt x="3" y="25"/>
                    <a:pt x="5" y="24"/>
                  </a:cubicBezTo>
                  <a:cubicBezTo>
                    <a:pt x="7" y="23"/>
                    <a:pt x="7" y="18"/>
                    <a:pt x="7" y="16"/>
                  </a:cubicBezTo>
                  <a:cubicBezTo>
                    <a:pt x="7" y="12"/>
                    <a:pt x="7" y="7"/>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76" name="Freeform 15"/>
            <p:cNvSpPr/>
            <p:nvPr/>
          </p:nvSpPr>
          <p:spPr bwMode="auto">
            <a:xfrm>
              <a:off x="206" y="1079"/>
              <a:ext cx="28" cy="75"/>
            </a:xfrm>
            <a:custGeom>
              <a:avLst/>
              <a:gdLst>
                <a:gd name="T0" fmla="*/ 7 w 8"/>
                <a:gd name="T1" fmla="*/ 18 h 25"/>
                <a:gd name="T2" fmla="*/ 6 w 8"/>
                <a:gd name="T3" fmla="*/ 10 h 25"/>
                <a:gd name="T4" fmla="*/ 6 w 8"/>
                <a:gd name="T5" fmla="*/ 6 h 25"/>
                <a:gd name="T6" fmla="*/ 6 w 8"/>
                <a:gd name="T7" fmla="*/ 5 h 25"/>
                <a:gd name="T8" fmla="*/ 2 w 8"/>
                <a:gd name="T9" fmla="*/ 2 h 25"/>
                <a:gd name="T10" fmla="*/ 2 w 8"/>
                <a:gd name="T11" fmla="*/ 12 h 25"/>
                <a:gd name="T12" fmla="*/ 2 w 8"/>
                <a:gd name="T13" fmla="*/ 18 h 25"/>
                <a:gd name="T14" fmla="*/ 3 w 8"/>
                <a:gd name="T15" fmla="*/ 19 h 25"/>
                <a:gd name="T16" fmla="*/ 2 w 8"/>
                <a:gd name="T17" fmla="*/ 23 h 25"/>
                <a:gd name="T18" fmla="*/ 6 w 8"/>
                <a:gd name="T19" fmla="*/ 24 h 25"/>
                <a:gd name="T20" fmla="*/ 7 w 8"/>
                <a:gd name="T2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25">
                  <a:moveTo>
                    <a:pt x="7" y="18"/>
                  </a:moveTo>
                  <a:cubicBezTo>
                    <a:pt x="7" y="15"/>
                    <a:pt x="7" y="13"/>
                    <a:pt x="6" y="10"/>
                  </a:cubicBezTo>
                  <a:cubicBezTo>
                    <a:pt x="6" y="8"/>
                    <a:pt x="6" y="7"/>
                    <a:pt x="6" y="6"/>
                  </a:cubicBezTo>
                  <a:cubicBezTo>
                    <a:pt x="6" y="5"/>
                    <a:pt x="6" y="4"/>
                    <a:pt x="6" y="5"/>
                  </a:cubicBezTo>
                  <a:cubicBezTo>
                    <a:pt x="7" y="2"/>
                    <a:pt x="3" y="0"/>
                    <a:pt x="2" y="2"/>
                  </a:cubicBezTo>
                  <a:cubicBezTo>
                    <a:pt x="0" y="5"/>
                    <a:pt x="2" y="9"/>
                    <a:pt x="2" y="12"/>
                  </a:cubicBezTo>
                  <a:cubicBezTo>
                    <a:pt x="2" y="14"/>
                    <a:pt x="2" y="16"/>
                    <a:pt x="2" y="18"/>
                  </a:cubicBezTo>
                  <a:cubicBezTo>
                    <a:pt x="3" y="18"/>
                    <a:pt x="3" y="19"/>
                    <a:pt x="3" y="19"/>
                  </a:cubicBezTo>
                  <a:cubicBezTo>
                    <a:pt x="2" y="20"/>
                    <a:pt x="1" y="21"/>
                    <a:pt x="2" y="23"/>
                  </a:cubicBezTo>
                  <a:cubicBezTo>
                    <a:pt x="3" y="24"/>
                    <a:pt x="5" y="25"/>
                    <a:pt x="6" y="24"/>
                  </a:cubicBezTo>
                  <a:cubicBezTo>
                    <a:pt x="8" y="22"/>
                    <a:pt x="7" y="20"/>
                    <a:pt x="7" y="1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77" name="Freeform 16"/>
            <p:cNvSpPr/>
            <p:nvPr/>
          </p:nvSpPr>
          <p:spPr bwMode="auto">
            <a:xfrm>
              <a:off x="213" y="1189"/>
              <a:ext cx="28" cy="101"/>
            </a:xfrm>
            <a:custGeom>
              <a:avLst/>
              <a:gdLst>
                <a:gd name="T0" fmla="*/ 7 w 8"/>
                <a:gd name="T1" fmla="*/ 30 h 34"/>
                <a:gd name="T2" fmla="*/ 6 w 8"/>
                <a:gd name="T3" fmla="*/ 3 h 34"/>
                <a:gd name="T4" fmla="*/ 2 w 8"/>
                <a:gd name="T5" fmla="*/ 3 h 34"/>
                <a:gd name="T6" fmla="*/ 2 w 8"/>
                <a:gd name="T7" fmla="*/ 25 h 34"/>
                <a:gd name="T8" fmla="*/ 1 w 8"/>
                <a:gd name="T9" fmla="*/ 28 h 34"/>
                <a:gd name="T10" fmla="*/ 3 w 8"/>
                <a:gd name="T11" fmla="*/ 32 h 34"/>
                <a:gd name="T12" fmla="*/ 7 w 8"/>
                <a:gd name="T13" fmla="*/ 30 h 34"/>
              </a:gdLst>
              <a:ahLst/>
              <a:cxnLst>
                <a:cxn ang="0">
                  <a:pos x="T0" y="T1"/>
                </a:cxn>
                <a:cxn ang="0">
                  <a:pos x="T2" y="T3"/>
                </a:cxn>
                <a:cxn ang="0">
                  <a:pos x="T4" y="T5"/>
                </a:cxn>
                <a:cxn ang="0">
                  <a:pos x="T6" y="T7"/>
                </a:cxn>
                <a:cxn ang="0">
                  <a:pos x="T8" y="T9"/>
                </a:cxn>
                <a:cxn ang="0">
                  <a:pos x="T10" y="T11"/>
                </a:cxn>
                <a:cxn ang="0">
                  <a:pos x="T12" y="T13"/>
                </a:cxn>
              </a:cxnLst>
              <a:rect l="0" t="0" r="r" b="b"/>
              <a:pathLst>
                <a:path w="8" h="34">
                  <a:moveTo>
                    <a:pt x="7" y="30"/>
                  </a:moveTo>
                  <a:cubicBezTo>
                    <a:pt x="5" y="21"/>
                    <a:pt x="6" y="12"/>
                    <a:pt x="6" y="3"/>
                  </a:cubicBezTo>
                  <a:cubicBezTo>
                    <a:pt x="6" y="0"/>
                    <a:pt x="2" y="0"/>
                    <a:pt x="2" y="3"/>
                  </a:cubicBezTo>
                  <a:cubicBezTo>
                    <a:pt x="1" y="10"/>
                    <a:pt x="1" y="18"/>
                    <a:pt x="2" y="25"/>
                  </a:cubicBezTo>
                  <a:cubicBezTo>
                    <a:pt x="1" y="25"/>
                    <a:pt x="0" y="26"/>
                    <a:pt x="1" y="28"/>
                  </a:cubicBezTo>
                  <a:cubicBezTo>
                    <a:pt x="2" y="29"/>
                    <a:pt x="2" y="31"/>
                    <a:pt x="3" y="32"/>
                  </a:cubicBezTo>
                  <a:cubicBezTo>
                    <a:pt x="5" y="34"/>
                    <a:pt x="8" y="32"/>
                    <a:pt x="7" y="3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78" name="Freeform 17"/>
            <p:cNvSpPr/>
            <p:nvPr/>
          </p:nvSpPr>
          <p:spPr bwMode="auto">
            <a:xfrm>
              <a:off x="213" y="1323"/>
              <a:ext cx="21" cy="59"/>
            </a:xfrm>
            <a:custGeom>
              <a:avLst/>
              <a:gdLst>
                <a:gd name="T0" fmla="*/ 2 w 6"/>
                <a:gd name="T1" fmla="*/ 3 h 20"/>
                <a:gd name="T2" fmla="*/ 0 w 6"/>
                <a:gd name="T3" fmla="*/ 17 h 20"/>
                <a:gd name="T4" fmla="*/ 5 w 6"/>
                <a:gd name="T5" fmla="*/ 17 h 20"/>
                <a:gd name="T6" fmla="*/ 6 w 6"/>
                <a:gd name="T7" fmla="*/ 3 h 20"/>
                <a:gd name="T8" fmla="*/ 2 w 6"/>
                <a:gd name="T9" fmla="*/ 3 h 20"/>
              </a:gdLst>
              <a:ahLst/>
              <a:cxnLst>
                <a:cxn ang="0">
                  <a:pos x="T0" y="T1"/>
                </a:cxn>
                <a:cxn ang="0">
                  <a:pos x="T2" y="T3"/>
                </a:cxn>
                <a:cxn ang="0">
                  <a:pos x="T4" y="T5"/>
                </a:cxn>
                <a:cxn ang="0">
                  <a:pos x="T6" y="T7"/>
                </a:cxn>
                <a:cxn ang="0">
                  <a:pos x="T8" y="T9"/>
                </a:cxn>
              </a:cxnLst>
              <a:rect l="0" t="0" r="r" b="b"/>
              <a:pathLst>
                <a:path w="6" h="20">
                  <a:moveTo>
                    <a:pt x="2" y="3"/>
                  </a:moveTo>
                  <a:cubicBezTo>
                    <a:pt x="1" y="8"/>
                    <a:pt x="1" y="12"/>
                    <a:pt x="0" y="17"/>
                  </a:cubicBezTo>
                  <a:cubicBezTo>
                    <a:pt x="0" y="20"/>
                    <a:pt x="5" y="20"/>
                    <a:pt x="5" y="17"/>
                  </a:cubicBezTo>
                  <a:cubicBezTo>
                    <a:pt x="5" y="12"/>
                    <a:pt x="6" y="8"/>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79" name="Freeform 18"/>
            <p:cNvSpPr/>
            <p:nvPr/>
          </p:nvSpPr>
          <p:spPr bwMode="auto">
            <a:xfrm>
              <a:off x="210" y="1415"/>
              <a:ext cx="24" cy="83"/>
            </a:xfrm>
            <a:custGeom>
              <a:avLst/>
              <a:gdLst>
                <a:gd name="T0" fmla="*/ 5 w 7"/>
                <a:gd name="T1" fmla="*/ 3 h 28"/>
                <a:gd name="T2" fmla="*/ 0 w 7"/>
                <a:gd name="T3" fmla="*/ 3 h 28"/>
                <a:gd name="T4" fmla="*/ 3 w 7"/>
                <a:gd name="T5" fmla="*/ 25 h 28"/>
                <a:gd name="T6" fmla="*/ 7 w 7"/>
                <a:gd name="T7" fmla="*/ 25 h 28"/>
                <a:gd name="T8" fmla="*/ 5 w 7"/>
                <a:gd name="T9" fmla="*/ 3 h 28"/>
              </a:gdLst>
              <a:ahLst/>
              <a:cxnLst>
                <a:cxn ang="0">
                  <a:pos x="T0" y="T1"/>
                </a:cxn>
                <a:cxn ang="0">
                  <a:pos x="T2" y="T3"/>
                </a:cxn>
                <a:cxn ang="0">
                  <a:pos x="T4" y="T5"/>
                </a:cxn>
                <a:cxn ang="0">
                  <a:pos x="T6" y="T7"/>
                </a:cxn>
                <a:cxn ang="0">
                  <a:pos x="T8" y="T9"/>
                </a:cxn>
              </a:cxnLst>
              <a:rect l="0" t="0" r="r" b="b"/>
              <a:pathLst>
                <a:path w="7" h="28">
                  <a:moveTo>
                    <a:pt x="5" y="3"/>
                  </a:moveTo>
                  <a:cubicBezTo>
                    <a:pt x="5" y="0"/>
                    <a:pt x="0" y="0"/>
                    <a:pt x="0" y="3"/>
                  </a:cubicBezTo>
                  <a:cubicBezTo>
                    <a:pt x="1" y="11"/>
                    <a:pt x="2" y="18"/>
                    <a:pt x="3" y="25"/>
                  </a:cubicBezTo>
                  <a:cubicBezTo>
                    <a:pt x="3" y="28"/>
                    <a:pt x="7" y="28"/>
                    <a:pt x="7" y="25"/>
                  </a:cubicBezTo>
                  <a:cubicBezTo>
                    <a:pt x="6" y="18"/>
                    <a:pt x="6" y="11"/>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80" name="Freeform 19"/>
            <p:cNvSpPr/>
            <p:nvPr/>
          </p:nvSpPr>
          <p:spPr bwMode="auto">
            <a:xfrm>
              <a:off x="224" y="1530"/>
              <a:ext cx="21" cy="92"/>
            </a:xfrm>
            <a:custGeom>
              <a:avLst/>
              <a:gdLst>
                <a:gd name="T0" fmla="*/ 4 w 6"/>
                <a:gd name="T1" fmla="*/ 3 h 31"/>
                <a:gd name="T2" fmla="*/ 0 w 6"/>
                <a:gd name="T3" fmla="*/ 3 h 31"/>
                <a:gd name="T4" fmla="*/ 1 w 6"/>
                <a:gd name="T5" fmla="*/ 29 h 31"/>
                <a:gd name="T6" fmla="*/ 5 w 6"/>
                <a:gd name="T7" fmla="*/ 29 h 31"/>
                <a:gd name="T8" fmla="*/ 4 w 6"/>
                <a:gd name="T9" fmla="*/ 3 h 31"/>
              </a:gdLst>
              <a:ahLst/>
              <a:cxnLst>
                <a:cxn ang="0">
                  <a:pos x="T0" y="T1"/>
                </a:cxn>
                <a:cxn ang="0">
                  <a:pos x="T2" y="T3"/>
                </a:cxn>
                <a:cxn ang="0">
                  <a:pos x="T4" y="T5"/>
                </a:cxn>
                <a:cxn ang="0">
                  <a:pos x="T6" y="T7"/>
                </a:cxn>
                <a:cxn ang="0">
                  <a:pos x="T8" y="T9"/>
                </a:cxn>
              </a:cxnLst>
              <a:rect l="0" t="0" r="r" b="b"/>
              <a:pathLst>
                <a:path w="6" h="31">
                  <a:moveTo>
                    <a:pt x="4" y="3"/>
                  </a:moveTo>
                  <a:cubicBezTo>
                    <a:pt x="4" y="0"/>
                    <a:pt x="0" y="0"/>
                    <a:pt x="0" y="3"/>
                  </a:cubicBezTo>
                  <a:cubicBezTo>
                    <a:pt x="0" y="12"/>
                    <a:pt x="0" y="20"/>
                    <a:pt x="1" y="29"/>
                  </a:cubicBezTo>
                  <a:cubicBezTo>
                    <a:pt x="1" y="31"/>
                    <a:pt x="6" y="31"/>
                    <a:pt x="5" y="29"/>
                  </a:cubicBezTo>
                  <a:cubicBezTo>
                    <a:pt x="4" y="20"/>
                    <a:pt x="4" y="12"/>
                    <a:pt x="4"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81" name="Freeform 20"/>
            <p:cNvSpPr/>
            <p:nvPr/>
          </p:nvSpPr>
          <p:spPr bwMode="auto">
            <a:xfrm>
              <a:off x="220" y="1664"/>
              <a:ext cx="18" cy="80"/>
            </a:xfrm>
            <a:custGeom>
              <a:avLst/>
              <a:gdLst>
                <a:gd name="T0" fmla="*/ 4 w 5"/>
                <a:gd name="T1" fmla="*/ 24 h 27"/>
                <a:gd name="T2" fmla="*/ 4 w 5"/>
                <a:gd name="T3" fmla="*/ 24 h 27"/>
                <a:gd name="T4" fmla="*/ 5 w 5"/>
                <a:gd name="T5" fmla="*/ 3 h 27"/>
                <a:gd name="T6" fmla="*/ 1 w 5"/>
                <a:gd name="T7" fmla="*/ 3 h 27"/>
                <a:gd name="T8" fmla="*/ 0 w 5"/>
                <a:gd name="T9" fmla="*/ 14 h 27"/>
                <a:gd name="T10" fmla="*/ 0 w 5"/>
                <a:gd name="T11" fmla="*/ 20 h 27"/>
                <a:gd name="T12" fmla="*/ 0 w 5"/>
                <a:gd name="T13" fmla="*/ 23 h 27"/>
                <a:gd name="T14" fmla="*/ 0 w 5"/>
                <a:gd name="T15" fmla="*/ 24 h 27"/>
                <a:gd name="T16" fmla="*/ 0 w 5"/>
                <a:gd name="T17" fmla="*/ 24 h 27"/>
                <a:gd name="T18" fmla="*/ 4 w 5"/>
                <a:gd name="T19" fmla="*/ 24 h 27"/>
                <a:gd name="T20" fmla="*/ 4 w 5"/>
                <a:gd name="T21" fmla="*/ 24 h 27"/>
                <a:gd name="T22" fmla="*/ 4 w 5"/>
                <a:gd name="T23" fmla="*/ 24 h 27"/>
                <a:gd name="T24" fmla="*/ 4 w 5"/>
                <a:gd name="T2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7">
                  <a:moveTo>
                    <a:pt x="4" y="24"/>
                  </a:moveTo>
                  <a:cubicBezTo>
                    <a:pt x="4" y="24"/>
                    <a:pt x="4" y="24"/>
                    <a:pt x="4" y="24"/>
                  </a:cubicBezTo>
                  <a:cubicBezTo>
                    <a:pt x="5" y="17"/>
                    <a:pt x="5" y="9"/>
                    <a:pt x="5" y="3"/>
                  </a:cubicBezTo>
                  <a:cubicBezTo>
                    <a:pt x="5" y="0"/>
                    <a:pt x="1" y="0"/>
                    <a:pt x="1" y="3"/>
                  </a:cubicBezTo>
                  <a:cubicBezTo>
                    <a:pt x="1" y="6"/>
                    <a:pt x="0" y="10"/>
                    <a:pt x="0" y="14"/>
                  </a:cubicBezTo>
                  <a:cubicBezTo>
                    <a:pt x="0" y="16"/>
                    <a:pt x="0" y="18"/>
                    <a:pt x="0" y="20"/>
                  </a:cubicBezTo>
                  <a:cubicBezTo>
                    <a:pt x="0" y="21"/>
                    <a:pt x="0" y="23"/>
                    <a:pt x="0" y="23"/>
                  </a:cubicBezTo>
                  <a:cubicBezTo>
                    <a:pt x="0" y="23"/>
                    <a:pt x="0" y="23"/>
                    <a:pt x="0" y="24"/>
                  </a:cubicBezTo>
                  <a:cubicBezTo>
                    <a:pt x="0" y="24"/>
                    <a:pt x="0" y="24"/>
                    <a:pt x="0" y="24"/>
                  </a:cubicBezTo>
                  <a:cubicBezTo>
                    <a:pt x="0" y="26"/>
                    <a:pt x="4" y="27"/>
                    <a:pt x="4" y="24"/>
                  </a:cubicBezTo>
                  <a:cubicBezTo>
                    <a:pt x="4" y="24"/>
                    <a:pt x="4" y="24"/>
                    <a:pt x="4" y="24"/>
                  </a:cubicBezTo>
                  <a:cubicBezTo>
                    <a:pt x="4" y="24"/>
                    <a:pt x="4" y="24"/>
                    <a:pt x="4" y="24"/>
                  </a:cubicBezTo>
                  <a:cubicBezTo>
                    <a:pt x="4" y="24"/>
                    <a:pt x="4" y="24"/>
                    <a:pt x="4" y="2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82" name="Freeform 21"/>
            <p:cNvSpPr/>
            <p:nvPr/>
          </p:nvSpPr>
          <p:spPr bwMode="auto">
            <a:xfrm>
              <a:off x="206" y="1762"/>
              <a:ext cx="21" cy="101"/>
            </a:xfrm>
            <a:custGeom>
              <a:avLst/>
              <a:gdLst>
                <a:gd name="T0" fmla="*/ 1 w 6"/>
                <a:gd name="T1" fmla="*/ 3 h 34"/>
                <a:gd name="T2" fmla="*/ 1 w 6"/>
                <a:gd name="T3" fmla="*/ 23 h 34"/>
                <a:gd name="T4" fmla="*/ 0 w 6"/>
                <a:gd name="T5" fmla="*/ 25 h 34"/>
                <a:gd name="T6" fmla="*/ 1 w 6"/>
                <a:gd name="T7" fmla="*/ 31 h 34"/>
                <a:gd name="T8" fmla="*/ 6 w 6"/>
                <a:gd name="T9" fmla="*/ 31 h 34"/>
                <a:gd name="T10" fmla="*/ 6 w 6"/>
                <a:gd name="T11" fmla="*/ 3 h 34"/>
                <a:gd name="T12" fmla="*/ 1 w 6"/>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 h="34">
                  <a:moveTo>
                    <a:pt x="1" y="3"/>
                  </a:moveTo>
                  <a:cubicBezTo>
                    <a:pt x="1" y="23"/>
                    <a:pt x="1" y="23"/>
                    <a:pt x="1" y="23"/>
                  </a:cubicBezTo>
                  <a:cubicBezTo>
                    <a:pt x="1" y="24"/>
                    <a:pt x="0" y="24"/>
                    <a:pt x="0" y="25"/>
                  </a:cubicBezTo>
                  <a:cubicBezTo>
                    <a:pt x="1" y="27"/>
                    <a:pt x="1" y="29"/>
                    <a:pt x="1" y="31"/>
                  </a:cubicBezTo>
                  <a:cubicBezTo>
                    <a:pt x="2" y="34"/>
                    <a:pt x="6" y="34"/>
                    <a:pt x="6" y="31"/>
                  </a:cubicBezTo>
                  <a:cubicBezTo>
                    <a:pt x="6" y="3"/>
                    <a:pt x="6" y="3"/>
                    <a:pt x="6" y="3"/>
                  </a:cubicBezTo>
                  <a:cubicBezTo>
                    <a:pt x="6" y="0"/>
                    <a:pt x="1" y="0"/>
                    <a:pt x="1"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83" name="Freeform 22"/>
            <p:cNvSpPr/>
            <p:nvPr/>
          </p:nvSpPr>
          <p:spPr bwMode="auto">
            <a:xfrm>
              <a:off x="213" y="1893"/>
              <a:ext cx="25" cy="86"/>
            </a:xfrm>
            <a:custGeom>
              <a:avLst/>
              <a:gdLst>
                <a:gd name="T0" fmla="*/ 6 w 7"/>
                <a:gd name="T1" fmla="*/ 25 h 29"/>
                <a:gd name="T2" fmla="*/ 5 w 7"/>
                <a:gd name="T3" fmla="*/ 3 h 29"/>
                <a:gd name="T4" fmla="*/ 0 w 7"/>
                <a:gd name="T5" fmla="*/ 3 h 29"/>
                <a:gd name="T6" fmla="*/ 2 w 7"/>
                <a:gd name="T7" fmla="*/ 26 h 29"/>
                <a:gd name="T8" fmla="*/ 6 w 7"/>
                <a:gd name="T9" fmla="*/ 25 h 29"/>
              </a:gdLst>
              <a:ahLst/>
              <a:cxnLst>
                <a:cxn ang="0">
                  <a:pos x="T0" y="T1"/>
                </a:cxn>
                <a:cxn ang="0">
                  <a:pos x="T2" y="T3"/>
                </a:cxn>
                <a:cxn ang="0">
                  <a:pos x="T4" y="T5"/>
                </a:cxn>
                <a:cxn ang="0">
                  <a:pos x="T6" y="T7"/>
                </a:cxn>
                <a:cxn ang="0">
                  <a:pos x="T8" y="T9"/>
                </a:cxn>
              </a:cxnLst>
              <a:rect l="0" t="0" r="r" b="b"/>
              <a:pathLst>
                <a:path w="7" h="29">
                  <a:moveTo>
                    <a:pt x="6" y="25"/>
                  </a:moveTo>
                  <a:cubicBezTo>
                    <a:pt x="4" y="18"/>
                    <a:pt x="5" y="10"/>
                    <a:pt x="5" y="3"/>
                  </a:cubicBezTo>
                  <a:cubicBezTo>
                    <a:pt x="5" y="0"/>
                    <a:pt x="0" y="0"/>
                    <a:pt x="0" y="3"/>
                  </a:cubicBezTo>
                  <a:cubicBezTo>
                    <a:pt x="0" y="10"/>
                    <a:pt x="0" y="19"/>
                    <a:pt x="2" y="26"/>
                  </a:cubicBezTo>
                  <a:cubicBezTo>
                    <a:pt x="2" y="29"/>
                    <a:pt x="7" y="28"/>
                    <a:pt x="6" y="2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84" name="Freeform 23"/>
            <p:cNvSpPr/>
            <p:nvPr/>
          </p:nvSpPr>
          <p:spPr bwMode="auto">
            <a:xfrm>
              <a:off x="213" y="2008"/>
              <a:ext cx="18" cy="89"/>
            </a:xfrm>
            <a:custGeom>
              <a:avLst/>
              <a:gdLst>
                <a:gd name="T0" fmla="*/ 0 w 5"/>
                <a:gd name="T1" fmla="*/ 3 h 30"/>
                <a:gd name="T2" fmla="*/ 0 w 5"/>
                <a:gd name="T3" fmla="*/ 27 h 30"/>
                <a:gd name="T4" fmla="*/ 5 w 5"/>
                <a:gd name="T5" fmla="*/ 27 h 30"/>
                <a:gd name="T6" fmla="*/ 5 w 5"/>
                <a:gd name="T7" fmla="*/ 3 h 30"/>
                <a:gd name="T8" fmla="*/ 0 w 5"/>
                <a:gd name="T9" fmla="*/ 3 h 30"/>
              </a:gdLst>
              <a:ahLst/>
              <a:cxnLst>
                <a:cxn ang="0">
                  <a:pos x="T0" y="T1"/>
                </a:cxn>
                <a:cxn ang="0">
                  <a:pos x="T2" y="T3"/>
                </a:cxn>
                <a:cxn ang="0">
                  <a:pos x="T4" y="T5"/>
                </a:cxn>
                <a:cxn ang="0">
                  <a:pos x="T6" y="T7"/>
                </a:cxn>
                <a:cxn ang="0">
                  <a:pos x="T8" y="T9"/>
                </a:cxn>
              </a:cxnLst>
              <a:rect l="0" t="0" r="r" b="b"/>
              <a:pathLst>
                <a:path w="5" h="30">
                  <a:moveTo>
                    <a:pt x="0" y="3"/>
                  </a:moveTo>
                  <a:cubicBezTo>
                    <a:pt x="0" y="27"/>
                    <a:pt x="0" y="27"/>
                    <a:pt x="0" y="27"/>
                  </a:cubicBezTo>
                  <a:cubicBezTo>
                    <a:pt x="0" y="30"/>
                    <a:pt x="5" y="30"/>
                    <a:pt x="5" y="27"/>
                  </a:cubicBezTo>
                  <a:cubicBezTo>
                    <a:pt x="5" y="3"/>
                    <a:pt x="5" y="3"/>
                    <a:pt x="5" y="3"/>
                  </a:cubicBezTo>
                  <a:cubicBezTo>
                    <a:pt x="5"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85" name="Freeform 24"/>
            <p:cNvSpPr/>
            <p:nvPr/>
          </p:nvSpPr>
          <p:spPr bwMode="auto">
            <a:xfrm>
              <a:off x="217" y="2127"/>
              <a:ext cx="24" cy="89"/>
            </a:xfrm>
            <a:custGeom>
              <a:avLst/>
              <a:gdLst>
                <a:gd name="T0" fmla="*/ 6 w 7"/>
                <a:gd name="T1" fmla="*/ 26 h 30"/>
                <a:gd name="T2" fmla="*/ 5 w 7"/>
                <a:gd name="T3" fmla="*/ 3 h 30"/>
                <a:gd name="T4" fmla="*/ 1 w 7"/>
                <a:gd name="T5" fmla="*/ 3 h 30"/>
                <a:gd name="T6" fmla="*/ 2 w 7"/>
                <a:gd name="T7" fmla="*/ 27 h 30"/>
                <a:gd name="T8" fmla="*/ 6 w 7"/>
                <a:gd name="T9" fmla="*/ 26 h 30"/>
              </a:gdLst>
              <a:ahLst/>
              <a:cxnLst>
                <a:cxn ang="0">
                  <a:pos x="T0" y="T1"/>
                </a:cxn>
                <a:cxn ang="0">
                  <a:pos x="T2" y="T3"/>
                </a:cxn>
                <a:cxn ang="0">
                  <a:pos x="T4" y="T5"/>
                </a:cxn>
                <a:cxn ang="0">
                  <a:pos x="T6" y="T7"/>
                </a:cxn>
                <a:cxn ang="0">
                  <a:pos x="T8" y="T9"/>
                </a:cxn>
              </a:cxnLst>
              <a:rect l="0" t="0" r="r" b="b"/>
              <a:pathLst>
                <a:path w="7" h="30">
                  <a:moveTo>
                    <a:pt x="6" y="26"/>
                  </a:moveTo>
                  <a:cubicBezTo>
                    <a:pt x="4" y="19"/>
                    <a:pt x="5" y="10"/>
                    <a:pt x="5" y="3"/>
                  </a:cubicBezTo>
                  <a:cubicBezTo>
                    <a:pt x="5" y="0"/>
                    <a:pt x="1" y="0"/>
                    <a:pt x="1" y="3"/>
                  </a:cubicBezTo>
                  <a:cubicBezTo>
                    <a:pt x="1" y="11"/>
                    <a:pt x="0" y="20"/>
                    <a:pt x="2" y="27"/>
                  </a:cubicBezTo>
                  <a:cubicBezTo>
                    <a:pt x="2" y="30"/>
                    <a:pt x="7" y="29"/>
                    <a:pt x="6" y="2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86" name="Freeform 25"/>
            <p:cNvSpPr/>
            <p:nvPr/>
          </p:nvSpPr>
          <p:spPr bwMode="auto">
            <a:xfrm>
              <a:off x="224" y="2246"/>
              <a:ext cx="14" cy="109"/>
            </a:xfrm>
            <a:custGeom>
              <a:avLst/>
              <a:gdLst>
                <a:gd name="T0" fmla="*/ 0 w 4"/>
                <a:gd name="T1" fmla="*/ 3 h 37"/>
                <a:gd name="T2" fmla="*/ 0 w 4"/>
                <a:gd name="T3" fmla="*/ 34 h 37"/>
                <a:gd name="T4" fmla="*/ 4 w 4"/>
                <a:gd name="T5" fmla="*/ 34 h 37"/>
                <a:gd name="T6" fmla="*/ 4 w 4"/>
                <a:gd name="T7" fmla="*/ 3 h 37"/>
                <a:gd name="T8" fmla="*/ 0 w 4"/>
                <a:gd name="T9" fmla="*/ 3 h 37"/>
              </a:gdLst>
              <a:ahLst/>
              <a:cxnLst>
                <a:cxn ang="0">
                  <a:pos x="T0" y="T1"/>
                </a:cxn>
                <a:cxn ang="0">
                  <a:pos x="T2" y="T3"/>
                </a:cxn>
                <a:cxn ang="0">
                  <a:pos x="T4" y="T5"/>
                </a:cxn>
                <a:cxn ang="0">
                  <a:pos x="T6" y="T7"/>
                </a:cxn>
                <a:cxn ang="0">
                  <a:pos x="T8" y="T9"/>
                </a:cxn>
              </a:cxnLst>
              <a:rect l="0" t="0" r="r" b="b"/>
              <a:pathLst>
                <a:path w="4" h="37">
                  <a:moveTo>
                    <a:pt x="0" y="3"/>
                  </a:moveTo>
                  <a:cubicBezTo>
                    <a:pt x="0" y="34"/>
                    <a:pt x="0" y="34"/>
                    <a:pt x="0" y="34"/>
                  </a:cubicBezTo>
                  <a:cubicBezTo>
                    <a:pt x="0" y="37"/>
                    <a:pt x="4" y="37"/>
                    <a:pt x="4" y="34"/>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87" name="Freeform 26"/>
            <p:cNvSpPr/>
            <p:nvPr/>
          </p:nvSpPr>
          <p:spPr bwMode="auto">
            <a:xfrm>
              <a:off x="210" y="2370"/>
              <a:ext cx="28" cy="107"/>
            </a:xfrm>
            <a:custGeom>
              <a:avLst/>
              <a:gdLst>
                <a:gd name="T0" fmla="*/ 7 w 8"/>
                <a:gd name="T1" fmla="*/ 3 h 36"/>
                <a:gd name="T2" fmla="*/ 3 w 8"/>
                <a:gd name="T3" fmla="*/ 3 h 36"/>
                <a:gd name="T4" fmla="*/ 0 w 8"/>
                <a:gd name="T5" fmla="*/ 32 h 36"/>
                <a:gd name="T6" fmla="*/ 5 w 8"/>
                <a:gd name="T7" fmla="*/ 33 h 36"/>
                <a:gd name="T8" fmla="*/ 7 w 8"/>
                <a:gd name="T9" fmla="*/ 3 h 36"/>
              </a:gdLst>
              <a:ahLst/>
              <a:cxnLst>
                <a:cxn ang="0">
                  <a:pos x="T0" y="T1"/>
                </a:cxn>
                <a:cxn ang="0">
                  <a:pos x="T2" y="T3"/>
                </a:cxn>
                <a:cxn ang="0">
                  <a:pos x="T4" y="T5"/>
                </a:cxn>
                <a:cxn ang="0">
                  <a:pos x="T6" y="T7"/>
                </a:cxn>
                <a:cxn ang="0">
                  <a:pos x="T8" y="T9"/>
                </a:cxn>
              </a:cxnLst>
              <a:rect l="0" t="0" r="r" b="b"/>
              <a:pathLst>
                <a:path w="8" h="36">
                  <a:moveTo>
                    <a:pt x="7" y="3"/>
                  </a:moveTo>
                  <a:cubicBezTo>
                    <a:pt x="7" y="0"/>
                    <a:pt x="3" y="0"/>
                    <a:pt x="3" y="3"/>
                  </a:cubicBezTo>
                  <a:cubicBezTo>
                    <a:pt x="3" y="12"/>
                    <a:pt x="4" y="23"/>
                    <a:pt x="0" y="32"/>
                  </a:cubicBezTo>
                  <a:cubicBezTo>
                    <a:pt x="0" y="35"/>
                    <a:pt x="4" y="36"/>
                    <a:pt x="5" y="33"/>
                  </a:cubicBezTo>
                  <a:cubicBezTo>
                    <a:pt x="8" y="24"/>
                    <a:pt x="7" y="12"/>
                    <a:pt x="7"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88" name="Freeform 27"/>
            <p:cNvSpPr/>
            <p:nvPr/>
          </p:nvSpPr>
          <p:spPr bwMode="auto">
            <a:xfrm>
              <a:off x="213" y="2492"/>
              <a:ext cx="28" cy="83"/>
            </a:xfrm>
            <a:custGeom>
              <a:avLst/>
              <a:gdLst>
                <a:gd name="T0" fmla="*/ 5 w 8"/>
                <a:gd name="T1" fmla="*/ 23 h 28"/>
                <a:gd name="T2" fmla="*/ 5 w 8"/>
                <a:gd name="T3" fmla="*/ 3 h 28"/>
                <a:gd name="T4" fmla="*/ 0 w 8"/>
                <a:gd name="T5" fmla="*/ 3 h 28"/>
                <a:gd name="T6" fmla="*/ 0 w 8"/>
                <a:gd name="T7" fmla="*/ 19 h 28"/>
                <a:gd name="T8" fmla="*/ 4 w 8"/>
                <a:gd name="T9" fmla="*/ 27 h 28"/>
                <a:gd name="T10" fmla="*/ 5 w 8"/>
                <a:gd name="T11" fmla="*/ 23 h 28"/>
              </a:gdLst>
              <a:ahLst/>
              <a:cxnLst>
                <a:cxn ang="0">
                  <a:pos x="T0" y="T1"/>
                </a:cxn>
                <a:cxn ang="0">
                  <a:pos x="T2" y="T3"/>
                </a:cxn>
                <a:cxn ang="0">
                  <a:pos x="T4" y="T5"/>
                </a:cxn>
                <a:cxn ang="0">
                  <a:pos x="T6" y="T7"/>
                </a:cxn>
                <a:cxn ang="0">
                  <a:pos x="T8" y="T9"/>
                </a:cxn>
                <a:cxn ang="0">
                  <a:pos x="T10" y="T11"/>
                </a:cxn>
              </a:cxnLst>
              <a:rect l="0" t="0" r="r" b="b"/>
              <a:pathLst>
                <a:path w="8" h="28">
                  <a:moveTo>
                    <a:pt x="5" y="23"/>
                  </a:moveTo>
                  <a:cubicBezTo>
                    <a:pt x="4" y="23"/>
                    <a:pt x="5" y="5"/>
                    <a:pt x="5" y="3"/>
                  </a:cubicBezTo>
                  <a:cubicBezTo>
                    <a:pt x="5" y="0"/>
                    <a:pt x="0" y="0"/>
                    <a:pt x="0" y="3"/>
                  </a:cubicBezTo>
                  <a:cubicBezTo>
                    <a:pt x="0" y="8"/>
                    <a:pt x="0" y="14"/>
                    <a:pt x="0" y="19"/>
                  </a:cubicBezTo>
                  <a:cubicBezTo>
                    <a:pt x="1" y="22"/>
                    <a:pt x="1" y="27"/>
                    <a:pt x="4" y="27"/>
                  </a:cubicBezTo>
                  <a:cubicBezTo>
                    <a:pt x="7" y="28"/>
                    <a:pt x="8" y="23"/>
                    <a:pt x="5" y="2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89" name="Freeform 28"/>
            <p:cNvSpPr/>
            <p:nvPr/>
          </p:nvSpPr>
          <p:spPr bwMode="auto">
            <a:xfrm>
              <a:off x="213" y="2614"/>
              <a:ext cx="28" cy="89"/>
            </a:xfrm>
            <a:custGeom>
              <a:avLst/>
              <a:gdLst>
                <a:gd name="T0" fmla="*/ 3 w 8"/>
                <a:gd name="T1" fmla="*/ 2 h 30"/>
                <a:gd name="T2" fmla="*/ 2 w 8"/>
                <a:gd name="T3" fmla="*/ 27 h 30"/>
                <a:gd name="T4" fmla="*/ 6 w 8"/>
                <a:gd name="T5" fmla="*/ 27 h 30"/>
                <a:gd name="T6" fmla="*/ 7 w 8"/>
                <a:gd name="T7" fmla="*/ 4 h 30"/>
                <a:gd name="T8" fmla="*/ 3 w 8"/>
                <a:gd name="T9" fmla="*/ 2 h 30"/>
              </a:gdLst>
              <a:ahLst/>
              <a:cxnLst>
                <a:cxn ang="0">
                  <a:pos x="T0" y="T1"/>
                </a:cxn>
                <a:cxn ang="0">
                  <a:pos x="T2" y="T3"/>
                </a:cxn>
                <a:cxn ang="0">
                  <a:pos x="T4" y="T5"/>
                </a:cxn>
                <a:cxn ang="0">
                  <a:pos x="T6" y="T7"/>
                </a:cxn>
                <a:cxn ang="0">
                  <a:pos x="T8" y="T9"/>
                </a:cxn>
              </a:cxnLst>
              <a:rect l="0" t="0" r="r" b="b"/>
              <a:pathLst>
                <a:path w="8" h="30">
                  <a:moveTo>
                    <a:pt x="3" y="2"/>
                  </a:moveTo>
                  <a:cubicBezTo>
                    <a:pt x="0" y="10"/>
                    <a:pt x="1" y="19"/>
                    <a:pt x="2" y="27"/>
                  </a:cubicBezTo>
                  <a:cubicBezTo>
                    <a:pt x="2" y="30"/>
                    <a:pt x="6" y="30"/>
                    <a:pt x="6" y="27"/>
                  </a:cubicBezTo>
                  <a:cubicBezTo>
                    <a:pt x="6" y="20"/>
                    <a:pt x="4" y="11"/>
                    <a:pt x="7" y="4"/>
                  </a:cubicBezTo>
                  <a:cubicBezTo>
                    <a:pt x="8" y="1"/>
                    <a:pt x="4" y="0"/>
                    <a:pt x="3"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90" name="Freeform 29"/>
            <p:cNvSpPr/>
            <p:nvPr/>
          </p:nvSpPr>
          <p:spPr bwMode="auto">
            <a:xfrm>
              <a:off x="217" y="2735"/>
              <a:ext cx="21" cy="107"/>
            </a:xfrm>
            <a:custGeom>
              <a:avLst/>
              <a:gdLst>
                <a:gd name="T0" fmla="*/ 6 w 6"/>
                <a:gd name="T1" fmla="*/ 3 h 36"/>
                <a:gd name="T2" fmla="*/ 2 w 6"/>
                <a:gd name="T3" fmla="*/ 3 h 36"/>
                <a:gd name="T4" fmla="*/ 1 w 6"/>
                <a:gd name="T5" fmla="*/ 33 h 36"/>
                <a:gd name="T6" fmla="*/ 5 w 6"/>
                <a:gd name="T7" fmla="*/ 33 h 36"/>
                <a:gd name="T8" fmla="*/ 6 w 6"/>
                <a:gd name="T9" fmla="*/ 3 h 36"/>
              </a:gdLst>
              <a:ahLst/>
              <a:cxnLst>
                <a:cxn ang="0">
                  <a:pos x="T0" y="T1"/>
                </a:cxn>
                <a:cxn ang="0">
                  <a:pos x="T2" y="T3"/>
                </a:cxn>
                <a:cxn ang="0">
                  <a:pos x="T4" y="T5"/>
                </a:cxn>
                <a:cxn ang="0">
                  <a:pos x="T6" y="T7"/>
                </a:cxn>
                <a:cxn ang="0">
                  <a:pos x="T8" y="T9"/>
                </a:cxn>
              </a:cxnLst>
              <a:rect l="0" t="0" r="r" b="b"/>
              <a:pathLst>
                <a:path w="6" h="36">
                  <a:moveTo>
                    <a:pt x="6" y="3"/>
                  </a:moveTo>
                  <a:cubicBezTo>
                    <a:pt x="6" y="0"/>
                    <a:pt x="2" y="0"/>
                    <a:pt x="2" y="3"/>
                  </a:cubicBezTo>
                  <a:cubicBezTo>
                    <a:pt x="1" y="13"/>
                    <a:pt x="0" y="23"/>
                    <a:pt x="1" y="33"/>
                  </a:cubicBezTo>
                  <a:cubicBezTo>
                    <a:pt x="1" y="36"/>
                    <a:pt x="5" y="36"/>
                    <a:pt x="5" y="33"/>
                  </a:cubicBezTo>
                  <a:cubicBezTo>
                    <a:pt x="4" y="23"/>
                    <a:pt x="6" y="13"/>
                    <a:pt x="6"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91" name="Freeform 30"/>
            <p:cNvSpPr/>
            <p:nvPr/>
          </p:nvSpPr>
          <p:spPr bwMode="auto">
            <a:xfrm>
              <a:off x="210" y="2860"/>
              <a:ext cx="28" cy="104"/>
            </a:xfrm>
            <a:custGeom>
              <a:avLst/>
              <a:gdLst>
                <a:gd name="T0" fmla="*/ 8 w 8"/>
                <a:gd name="T1" fmla="*/ 3 h 35"/>
                <a:gd name="T2" fmla="*/ 4 w 8"/>
                <a:gd name="T3" fmla="*/ 3 h 35"/>
                <a:gd name="T4" fmla="*/ 3 w 8"/>
                <a:gd name="T5" fmla="*/ 32 h 35"/>
                <a:gd name="T6" fmla="*/ 7 w 8"/>
                <a:gd name="T7" fmla="*/ 31 h 35"/>
                <a:gd name="T8" fmla="*/ 8 w 8"/>
                <a:gd name="T9" fmla="*/ 3 h 35"/>
              </a:gdLst>
              <a:ahLst/>
              <a:cxnLst>
                <a:cxn ang="0">
                  <a:pos x="T0" y="T1"/>
                </a:cxn>
                <a:cxn ang="0">
                  <a:pos x="T2" y="T3"/>
                </a:cxn>
                <a:cxn ang="0">
                  <a:pos x="T4" y="T5"/>
                </a:cxn>
                <a:cxn ang="0">
                  <a:pos x="T6" y="T7"/>
                </a:cxn>
                <a:cxn ang="0">
                  <a:pos x="T8" y="T9"/>
                </a:cxn>
              </a:cxnLst>
              <a:rect l="0" t="0" r="r" b="b"/>
              <a:pathLst>
                <a:path w="8" h="35">
                  <a:moveTo>
                    <a:pt x="8" y="3"/>
                  </a:moveTo>
                  <a:cubicBezTo>
                    <a:pt x="8" y="0"/>
                    <a:pt x="4" y="0"/>
                    <a:pt x="4" y="3"/>
                  </a:cubicBezTo>
                  <a:cubicBezTo>
                    <a:pt x="3" y="13"/>
                    <a:pt x="0" y="23"/>
                    <a:pt x="3" y="32"/>
                  </a:cubicBezTo>
                  <a:cubicBezTo>
                    <a:pt x="3" y="35"/>
                    <a:pt x="8" y="34"/>
                    <a:pt x="7" y="31"/>
                  </a:cubicBezTo>
                  <a:cubicBezTo>
                    <a:pt x="5" y="22"/>
                    <a:pt x="8" y="12"/>
                    <a:pt x="8"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92" name="Freeform 31"/>
            <p:cNvSpPr/>
            <p:nvPr/>
          </p:nvSpPr>
          <p:spPr bwMode="auto">
            <a:xfrm>
              <a:off x="206" y="3014"/>
              <a:ext cx="25" cy="98"/>
            </a:xfrm>
            <a:custGeom>
              <a:avLst/>
              <a:gdLst>
                <a:gd name="T0" fmla="*/ 6 w 7"/>
                <a:gd name="T1" fmla="*/ 24 h 33"/>
                <a:gd name="T2" fmla="*/ 5 w 7"/>
                <a:gd name="T3" fmla="*/ 3 h 33"/>
                <a:gd name="T4" fmla="*/ 0 w 7"/>
                <a:gd name="T5" fmla="*/ 3 h 33"/>
                <a:gd name="T6" fmla="*/ 1 w 7"/>
                <a:gd name="T7" fmla="*/ 30 h 33"/>
                <a:gd name="T8" fmla="*/ 6 w 7"/>
                <a:gd name="T9" fmla="*/ 32 h 33"/>
                <a:gd name="T10" fmla="*/ 7 w 7"/>
                <a:gd name="T11" fmla="*/ 26 h 33"/>
                <a:gd name="T12" fmla="*/ 6 w 7"/>
                <a:gd name="T13" fmla="*/ 24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6" y="24"/>
                  </a:moveTo>
                  <a:cubicBezTo>
                    <a:pt x="6" y="17"/>
                    <a:pt x="6" y="10"/>
                    <a:pt x="5" y="3"/>
                  </a:cubicBezTo>
                  <a:cubicBezTo>
                    <a:pt x="5" y="0"/>
                    <a:pt x="0" y="0"/>
                    <a:pt x="0" y="3"/>
                  </a:cubicBezTo>
                  <a:cubicBezTo>
                    <a:pt x="1" y="12"/>
                    <a:pt x="1" y="21"/>
                    <a:pt x="1" y="30"/>
                  </a:cubicBezTo>
                  <a:cubicBezTo>
                    <a:pt x="1" y="33"/>
                    <a:pt x="4" y="33"/>
                    <a:pt x="6" y="32"/>
                  </a:cubicBezTo>
                  <a:cubicBezTo>
                    <a:pt x="7" y="30"/>
                    <a:pt x="7" y="28"/>
                    <a:pt x="7" y="26"/>
                  </a:cubicBezTo>
                  <a:cubicBezTo>
                    <a:pt x="7" y="25"/>
                    <a:pt x="7" y="25"/>
                    <a:pt x="6" y="2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93" name="Freeform 32"/>
            <p:cNvSpPr/>
            <p:nvPr/>
          </p:nvSpPr>
          <p:spPr bwMode="auto">
            <a:xfrm>
              <a:off x="210" y="3166"/>
              <a:ext cx="24" cy="92"/>
            </a:xfrm>
            <a:custGeom>
              <a:avLst/>
              <a:gdLst>
                <a:gd name="T0" fmla="*/ 3 w 7"/>
                <a:gd name="T1" fmla="*/ 3 h 31"/>
                <a:gd name="T2" fmla="*/ 2 w 7"/>
                <a:gd name="T3" fmla="*/ 17 h 31"/>
                <a:gd name="T4" fmla="*/ 1 w 7"/>
                <a:gd name="T5" fmla="*/ 24 h 31"/>
                <a:gd name="T6" fmla="*/ 1 w 7"/>
                <a:gd name="T7" fmla="*/ 27 h 31"/>
                <a:gd name="T8" fmla="*/ 0 w 7"/>
                <a:gd name="T9" fmla="*/ 28 h 31"/>
                <a:gd name="T10" fmla="*/ 1 w 7"/>
                <a:gd name="T11" fmla="*/ 29 h 31"/>
                <a:gd name="T12" fmla="*/ 4 w 7"/>
                <a:gd name="T13" fmla="*/ 30 h 31"/>
                <a:gd name="T14" fmla="*/ 6 w 7"/>
                <a:gd name="T15" fmla="*/ 20 h 31"/>
                <a:gd name="T16" fmla="*/ 7 w 7"/>
                <a:gd name="T17" fmla="*/ 3 h 31"/>
                <a:gd name="T18" fmla="*/ 3 w 7"/>
                <a:gd name="T19"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1">
                  <a:moveTo>
                    <a:pt x="3" y="3"/>
                  </a:moveTo>
                  <a:cubicBezTo>
                    <a:pt x="2" y="7"/>
                    <a:pt x="2" y="12"/>
                    <a:pt x="2" y="17"/>
                  </a:cubicBezTo>
                  <a:cubicBezTo>
                    <a:pt x="1" y="19"/>
                    <a:pt x="1" y="22"/>
                    <a:pt x="1" y="24"/>
                  </a:cubicBezTo>
                  <a:cubicBezTo>
                    <a:pt x="1" y="25"/>
                    <a:pt x="0" y="27"/>
                    <a:pt x="1" y="27"/>
                  </a:cubicBezTo>
                  <a:cubicBezTo>
                    <a:pt x="0" y="27"/>
                    <a:pt x="0" y="28"/>
                    <a:pt x="0" y="28"/>
                  </a:cubicBezTo>
                  <a:cubicBezTo>
                    <a:pt x="0" y="28"/>
                    <a:pt x="0" y="29"/>
                    <a:pt x="1" y="29"/>
                  </a:cubicBezTo>
                  <a:cubicBezTo>
                    <a:pt x="1" y="30"/>
                    <a:pt x="3" y="31"/>
                    <a:pt x="4" y="30"/>
                  </a:cubicBezTo>
                  <a:cubicBezTo>
                    <a:pt x="6" y="28"/>
                    <a:pt x="6" y="23"/>
                    <a:pt x="6" y="20"/>
                  </a:cubicBezTo>
                  <a:cubicBezTo>
                    <a:pt x="6" y="14"/>
                    <a:pt x="7" y="9"/>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94" name="Freeform 33"/>
            <p:cNvSpPr/>
            <p:nvPr/>
          </p:nvSpPr>
          <p:spPr bwMode="auto">
            <a:xfrm>
              <a:off x="213" y="3290"/>
              <a:ext cx="28" cy="101"/>
            </a:xfrm>
            <a:custGeom>
              <a:avLst/>
              <a:gdLst>
                <a:gd name="T0" fmla="*/ 7 w 8"/>
                <a:gd name="T1" fmla="*/ 25 h 34"/>
                <a:gd name="T2" fmla="*/ 5 w 8"/>
                <a:gd name="T3" fmla="*/ 3 h 34"/>
                <a:gd name="T4" fmla="*/ 0 w 8"/>
                <a:gd name="T5" fmla="*/ 3 h 34"/>
                <a:gd name="T6" fmla="*/ 2 w 8"/>
                <a:gd name="T7" fmla="*/ 17 h 34"/>
                <a:gd name="T8" fmla="*/ 3 w 8"/>
                <a:gd name="T9" fmla="*/ 25 h 34"/>
                <a:gd name="T10" fmla="*/ 3 w 8"/>
                <a:gd name="T11" fmla="*/ 29 h 34"/>
                <a:gd name="T12" fmla="*/ 3 w 8"/>
                <a:gd name="T13" fmla="*/ 29 h 34"/>
                <a:gd name="T14" fmla="*/ 3 w 8"/>
                <a:gd name="T15" fmla="*/ 31 h 34"/>
                <a:gd name="T16" fmla="*/ 7 w 8"/>
                <a:gd name="T17" fmla="*/ 32 h 34"/>
                <a:gd name="T18" fmla="*/ 7 w 8"/>
                <a:gd name="T19"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7" y="25"/>
                  </a:moveTo>
                  <a:cubicBezTo>
                    <a:pt x="7" y="18"/>
                    <a:pt x="5" y="10"/>
                    <a:pt x="5" y="3"/>
                  </a:cubicBezTo>
                  <a:cubicBezTo>
                    <a:pt x="5" y="0"/>
                    <a:pt x="0" y="0"/>
                    <a:pt x="0" y="3"/>
                  </a:cubicBezTo>
                  <a:cubicBezTo>
                    <a:pt x="1" y="8"/>
                    <a:pt x="1" y="12"/>
                    <a:pt x="2" y="17"/>
                  </a:cubicBezTo>
                  <a:cubicBezTo>
                    <a:pt x="2" y="20"/>
                    <a:pt x="3" y="23"/>
                    <a:pt x="3" y="25"/>
                  </a:cubicBezTo>
                  <a:cubicBezTo>
                    <a:pt x="3" y="27"/>
                    <a:pt x="3" y="28"/>
                    <a:pt x="3" y="29"/>
                  </a:cubicBezTo>
                  <a:cubicBezTo>
                    <a:pt x="3" y="29"/>
                    <a:pt x="3" y="29"/>
                    <a:pt x="3" y="29"/>
                  </a:cubicBezTo>
                  <a:cubicBezTo>
                    <a:pt x="3" y="30"/>
                    <a:pt x="2" y="31"/>
                    <a:pt x="3" y="31"/>
                  </a:cubicBezTo>
                  <a:cubicBezTo>
                    <a:pt x="4" y="33"/>
                    <a:pt x="6" y="34"/>
                    <a:pt x="7" y="32"/>
                  </a:cubicBezTo>
                  <a:cubicBezTo>
                    <a:pt x="8" y="30"/>
                    <a:pt x="8" y="28"/>
                    <a:pt x="7" y="2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95" name="Freeform 34"/>
            <p:cNvSpPr/>
            <p:nvPr/>
          </p:nvSpPr>
          <p:spPr bwMode="auto">
            <a:xfrm>
              <a:off x="217" y="3427"/>
              <a:ext cx="28" cy="110"/>
            </a:xfrm>
            <a:custGeom>
              <a:avLst/>
              <a:gdLst>
                <a:gd name="T0" fmla="*/ 6 w 8"/>
                <a:gd name="T1" fmla="*/ 30 h 37"/>
                <a:gd name="T2" fmla="*/ 6 w 8"/>
                <a:gd name="T3" fmla="*/ 29 h 37"/>
                <a:gd name="T4" fmla="*/ 6 w 8"/>
                <a:gd name="T5" fmla="*/ 20 h 37"/>
                <a:gd name="T6" fmla="*/ 7 w 8"/>
                <a:gd name="T7" fmla="*/ 4 h 37"/>
                <a:gd name="T8" fmla="*/ 3 w 8"/>
                <a:gd name="T9" fmla="*/ 3 h 37"/>
                <a:gd name="T10" fmla="*/ 1 w 8"/>
                <a:gd name="T11" fmla="*/ 20 h 37"/>
                <a:gd name="T12" fmla="*/ 3 w 8"/>
                <a:gd name="T13" fmla="*/ 35 h 37"/>
                <a:gd name="T14" fmla="*/ 7 w 8"/>
                <a:gd name="T15" fmla="*/ 33 h 37"/>
                <a:gd name="T16" fmla="*/ 6 w 8"/>
                <a:gd name="T17"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7">
                  <a:moveTo>
                    <a:pt x="6" y="30"/>
                  </a:moveTo>
                  <a:cubicBezTo>
                    <a:pt x="6" y="30"/>
                    <a:pt x="6" y="29"/>
                    <a:pt x="6" y="29"/>
                  </a:cubicBezTo>
                  <a:cubicBezTo>
                    <a:pt x="5" y="26"/>
                    <a:pt x="6" y="22"/>
                    <a:pt x="6" y="20"/>
                  </a:cubicBezTo>
                  <a:cubicBezTo>
                    <a:pt x="6" y="15"/>
                    <a:pt x="6" y="9"/>
                    <a:pt x="7" y="4"/>
                  </a:cubicBezTo>
                  <a:cubicBezTo>
                    <a:pt x="8" y="1"/>
                    <a:pt x="3" y="0"/>
                    <a:pt x="3" y="3"/>
                  </a:cubicBezTo>
                  <a:cubicBezTo>
                    <a:pt x="2" y="8"/>
                    <a:pt x="1" y="14"/>
                    <a:pt x="1" y="20"/>
                  </a:cubicBezTo>
                  <a:cubicBezTo>
                    <a:pt x="1" y="24"/>
                    <a:pt x="0" y="32"/>
                    <a:pt x="3" y="35"/>
                  </a:cubicBezTo>
                  <a:cubicBezTo>
                    <a:pt x="5" y="37"/>
                    <a:pt x="8" y="35"/>
                    <a:pt x="7" y="33"/>
                  </a:cubicBezTo>
                  <a:cubicBezTo>
                    <a:pt x="7" y="32"/>
                    <a:pt x="6" y="31"/>
                    <a:pt x="6" y="3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96" name="Freeform 35"/>
            <p:cNvSpPr/>
            <p:nvPr/>
          </p:nvSpPr>
          <p:spPr bwMode="auto">
            <a:xfrm>
              <a:off x="217" y="3590"/>
              <a:ext cx="24" cy="92"/>
            </a:xfrm>
            <a:custGeom>
              <a:avLst/>
              <a:gdLst>
                <a:gd name="T0" fmla="*/ 6 w 7"/>
                <a:gd name="T1" fmla="*/ 27 h 31"/>
                <a:gd name="T2" fmla="*/ 5 w 7"/>
                <a:gd name="T3" fmla="*/ 3 h 31"/>
                <a:gd name="T4" fmla="*/ 1 w 7"/>
                <a:gd name="T5" fmla="*/ 3 h 31"/>
                <a:gd name="T6" fmla="*/ 2 w 7"/>
                <a:gd name="T7" fmla="*/ 28 h 31"/>
                <a:gd name="T8" fmla="*/ 6 w 7"/>
                <a:gd name="T9" fmla="*/ 27 h 31"/>
              </a:gdLst>
              <a:ahLst/>
              <a:cxnLst>
                <a:cxn ang="0">
                  <a:pos x="T0" y="T1"/>
                </a:cxn>
                <a:cxn ang="0">
                  <a:pos x="T2" y="T3"/>
                </a:cxn>
                <a:cxn ang="0">
                  <a:pos x="T4" y="T5"/>
                </a:cxn>
                <a:cxn ang="0">
                  <a:pos x="T6" y="T7"/>
                </a:cxn>
                <a:cxn ang="0">
                  <a:pos x="T8" y="T9"/>
                </a:cxn>
              </a:cxnLst>
              <a:rect l="0" t="0" r="r" b="b"/>
              <a:pathLst>
                <a:path w="7" h="31">
                  <a:moveTo>
                    <a:pt x="6" y="27"/>
                  </a:moveTo>
                  <a:cubicBezTo>
                    <a:pt x="4" y="19"/>
                    <a:pt x="5" y="11"/>
                    <a:pt x="5" y="3"/>
                  </a:cubicBezTo>
                  <a:cubicBezTo>
                    <a:pt x="5" y="0"/>
                    <a:pt x="1" y="0"/>
                    <a:pt x="1" y="3"/>
                  </a:cubicBezTo>
                  <a:cubicBezTo>
                    <a:pt x="1" y="11"/>
                    <a:pt x="0" y="20"/>
                    <a:pt x="2" y="28"/>
                  </a:cubicBezTo>
                  <a:cubicBezTo>
                    <a:pt x="2" y="31"/>
                    <a:pt x="7" y="30"/>
                    <a:pt x="6" y="2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97" name="Freeform 36"/>
            <p:cNvSpPr/>
            <p:nvPr/>
          </p:nvSpPr>
          <p:spPr bwMode="auto">
            <a:xfrm>
              <a:off x="217" y="3721"/>
              <a:ext cx="24" cy="95"/>
            </a:xfrm>
            <a:custGeom>
              <a:avLst/>
              <a:gdLst>
                <a:gd name="T0" fmla="*/ 2 w 7"/>
                <a:gd name="T1" fmla="*/ 3 h 32"/>
                <a:gd name="T2" fmla="*/ 1 w 7"/>
                <a:gd name="T3" fmla="*/ 29 h 32"/>
                <a:gd name="T4" fmla="*/ 5 w 7"/>
                <a:gd name="T5" fmla="*/ 29 h 32"/>
                <a:gd name="T6" fmla="*/ 6 w 7"/>
                <a:gd name="T7" fmla="*/ 3 h 32"/>
                <a:gd name="T8" fmla="*/ 2 w 7"/>
                <a:gd name="T9" fmla="*/ 3 h 32"/>
              </a:gdLst>
              <a:ahLst/>
              <a:cxnLst>
                <a:cxn ang="0">
                  <a:pos x="T0" y="T1"/>
                </a:cxn>
                <a:cxn ang="0">
                  <a:pos x="T2" y="T3"/>
                </a:cxn>
                <a:cxn ang="0">
                  <a:pos x="T4" y="T5"/>
                </a:cxn>
                <a:cxn ang="0">
                  <a:pos x="T6" y="T7"/>
                </a:cxn>
                <a:cxn ang="0">
                  <a:pos x="T8" y="T9"/>
                </a:cxn>
              </a:cxnLst>
              <a:rect l="0" t="0" r="r" b="b"/>
              <a:pathLst>
                <a:path w="7" h="32">
                  <a:moveTo>
                    <a:pt x="2" y="3"/>
                  </a:moveTo>
                  <a:cubicBezTo>
                    <a:pt x="0" y="12"/>
                    <a:pt x="1" y="20"/>
                    <a:pt x="1" y="29"/>
                  </a:cubicBezTo>
                  <a:cubicBezTo>
                    <a:pt x="1" y="32"/>
                    <a:pt x="5" y="32"/>
                    <a:pt x="5" y="29"/>
                  </a:cubicBezTo>
                  <a:cubicBezTo>
                    <a:pt x="5" y="20"/>
                    <a:pt x="5" y="12"/>
                    <a:pt x="6" y="3"/>
                  </a:cubicBezTo>
                  <a:cubicBezTo>
                    <a:pt x="7"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98" name="Freeform 37"/>
            <p:cNvSpPr/>
            <p:nvPr/>
          </p:nvSpPr>
          <p:spPr bwMode="auto">
            <a:xfrm>
              <a:off x="210" y="3842"/>
              <a:ext cx="28" cy="95"/>
            </a:xfrm>
            <a:custGeom>
              <a:avLst/>
              <a:gdLst>
                <a:gd name="T0" fmla="*/ 7 w 8"/>
                <a:gd name="T1" fmla="*/ 28 h 32"/>
                <a:gd name="T2" fmla="*/ 6 w 8"/>
                <a:gd name="T3" fmla="*/ 3 h 32"/>
                <a:gd name="T4" fmla="*/ 1 w 8"/>
                <a:gd name="T5" fmla="*/ 3 h 32"/>
                <a:gd name="T6" fmla="*/ 3 w 8"/>
                <a:gd name="T7" fmla="*/ 29 h 32"/>
                <a:gd name="T8" fmla="*/ 7 w 8"/>
                <a:gd name="T9" fmla="*/ 28 h 32"/>
              </a:gdLst>
              <a:ahLst/>
              <a:cxnLst>
                <a:cxn ang="0">
                  <a:pos x="T0" y="T1"/>
                </a:cxn>
                <a:cxn ang="0">
                  <a:pos x="T2" y="T3"/>
                </a:cxn>
                <a:cxn ang="0">
                  <a:pos x="T4" y="T5"/>
                </a:cxn>
                <a:cxn ang="0">
                  <a:pos x="T6" y="T7"/>
                </a:cxn>
                <a:cxn ang="0">
                  <a:pos x="T8" y="T9"/>
                </a:cxn>
              </a:cxnLst>
              <a:rect l="0" t="0" r="r" b="b"/>
              <a:pathLst>
                <a:path w="8" h="32">
                  <a:moveTo>
                    <a:pt x="7" y="28"/>
                  </a:moveTo>
                  <a:cubicBezTo>
                    <a:pt x="5" y="21"/>
                    <a:pt x="6" y="11"/>
                    <a:pt x="6" y="3"/>
                  </a:cubicBezTo>
                  <a:cubicBezTo>
                    <a:pt x="6" y="0"/>
                    <a:pt x="1" y="0"/>
                    <a:pt x="1" y="3"/>
                  </a:cubicBezTo>
                  <a:cubicBezTo>
                    <a:pt x="1" y="12"/>
                    <a:pt x="0" y="21"/>
                    <a:pt x="3" y="29"/>
                  </a:cubicBezTo>
                  <a:cubicBezTo>
                    <a:pt x="3" y="32"/>
                    <a:pt x="8" y="31"/>
                    <a:pt x="7"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199" name="Freeform 38"/>
            <p:cNvSpPr/>
            <p:nvPr/>
          </p:nvSpPr>
          <p:spPr bwMode="auto">
            <a:xfrm>
              <a:off x="217" y="3967"/>
              <a:ext cx="24" cy="56"/>
            </a:xfrm>
            <a:custGeom>
              <a:avLst/>
              <a:gdLst>
                <a:gd name="T0" fmla="*/ 6 w 7"/>
                <a:gd name="T1" fmla="*/ 15 h 19"/>
                <a:gd name="T2" fmla="*/ 5 w 7"/>
                <a:gd name="T3" fmla="*/ 3 h 19"/>
                <a:gd name="T4" fmla="*/ 1 w 7"/>
                <a:gd name="T5" fmla="*/ 3 h 19"/>
                <a:gd name="T6" fmla="*/ 2 w 7"/>
                <a:gd name="T7" fmla="*/ 16 h 19"/>
                <a:gd name="T8" fmla="*/ 6 w 7"/>
                <a:gd name="T9" fmla="*/ 15 h 19"/>
              </a:gdLst>
              <a:ahLst/>
              <a:cxnLst>
                <a:cxn ang="0">
                  <a:pos x="T0" y="T1"/>
                </a:cxn>
                <a:cxn ang="0">
                  <a:pos x="T2" y="T3"/>
                </a:cxn>
                <a:cxn ang="0">
                  <a:pos x="T4" y="T5"/>
                </a:cxn>
                <a:cxn ang="0">
                  <a:pos x="T6" y="T7"/>
                </a:cxn>
                <a:cxn ang="0">
                  <a:pos x="T8" y="T9"/>
                </a:cxn>
              </a:cxnLst>
              <a:rect l="0" t="0" r="r" b="b"/>
              <a:pathLst>
                <a:path w="7" h="19">
                  <a:moveTo>
                    <a:pt x="6" y="15"/>
                  </a:moveTo>
                  <a:cubicBezTo>
                    <a:pt x="5" y="11"/>
                    <a:pt x="5" y="7"/>
                    <a:pt x="5" y="3"/>
                  </a:cubicBezTo>
                  <a:cubicBezTo>
                    <a:pt x="5" y="0"/>
                    <a:pt x="1" y="0"/>
                    <a:pt x="1" y="3"/>
                  </a:cubicBezTo>
                  <a:cubicBezTo>
                    <a:pt x="1" y="7"/>
                    <a:pt x="0" y="12"/>
                    <a:pt x="2" y="16"/>
                  </a:cubicBezTo>
                  <a:cubicBezTo>
                    <a:pt x="2" y="19"/>
                    <a:pt x="7" y="17"/>
                    <a:pt x="6" y="1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00" name="Freeform 39"/>
            <p:cNvSpPr/>
            <p:nvPr/>
          </p:nvSpPr>
          <p:spPr bwMode="auto">
            <a:xfrm>
              <a:off x="213" y="4050"/>
              <a:ext cx="28" cy="62"/>
            </a:xfrm>
            <a:custGeom>
              <a:avLst/>
              <a:gdLst>
                <a:gd name="T0" fmla="*/ 7 w 8"/>
                <a:gd name="T1" fmla="*/ 17 h 21"/>
                <a:gd name="T2" fmla="*/ 6 w 8"/>
                <a:gd name="T3" fmla="*/ 4 h 21"/>
                <a:gd name="T4" fmla="*/ 2 w 8"/>
                <a:gd name="T5" fmla="*/ 2 h 21"/>
                <a:gd name="T6" fmla="*/ 3 w 8"/>
                <a:gd name="T7" fmla="*/ 18 h 21"/>
                <a:gd name="T8" fmla="*/ 7 w 8"/>
                <a:gd name="T9" fmla="*/ 17 h 21"/>
              </a:gdLst>
              <a:ahLst/>
              <a:cxnLst>
                <a:cxn ang="0">
                  <a:pos x="T0" y="T1"/>
                </a:cxn>
                <a:cxn ang="0">
                  <a:pos x="T2" y="T3"/>
                </a:cxn>
                <a:cxn ang="0">
                  <a:pos x="T4" y="T5"/>
                </a:cxn>
                <a:cxn ang="0">
                  <a:pos x="T6" y="T7"/>
                </a:cxn>
                <a:cxn ang="0">
                  <a:pos x="T8" y="T9"/>
                </a:cxn>
              </a:cxnLst>
              <a:rect l="0" t="0" r="r" b="b"/>
              <a:pathLst>
                <a:path w="8" h="21">
                  <a:moveTo>
                    <a:pt x="7" y="17"/>
                  </a:moveTo>
                  <a:cubicBezTo>
                    <a:pt x="6" y="13"/>
                    <a:pt x="5" y="8"/>
                    <a:pt x="6" y="4"/>
                  </a:cubicBezTo>
                  <a:cubicBezTo>
                    <a:pt x="7" y="1"/>
                    <a:pt x="2" y="0"/>
                    <a:pt x="2" y="2"/>
                  </a:cubicBezTo>
                  <a:cubicBezTo>
                    <a:pt x="0" y="7"/>
                    <a:pt x="1" y="13"/>
                    <a:pt x="3" y="18"/>
                  </a:cubicBezTo>
                  <a:cubicBezTo>
                    <a:pt x="3" y="21"/>
                    <a:pt x="8" y="20"/>
                    <a:pt x="7" y="1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01" name="Freeform 40"/>
            <p:cNvSpPr/>
            <p:nvPr/>
          </p:nvSpPr>
          <p:spPr bwMode="auto">
            <a:xfrm>
              <a:off x="259" y="4100"/>
              <a:ext cx="92" cy="30"/>
            </a:xfrm>
            <a:custGeom>
              <a:avLst/>
              <a:gdLst>
                <a:gd name="T0" fmla="*/ 23 w 26"/>
                <a:gd name="T1" fmla="*/ 5 h 10"/>
                <a:gd name="T2" fmla="*/ 14 w 26"/>
                <a:gd name="T3" fmla="*/ 4 h 10"/>
                <a:gd name="T4" fmla="*/ 5 w 26"/>
                <a:gd name="T5" fmla="*/ 3 h 10"/>
                <a:gd name="T6" fmla="*/ 1 w 26"/>
                <a:gd name="T7" fmla="*/ 5 h 10"/>
                <a:gd name="T8" fmla="*/ 8 w 26"/>
                <a:gd name="T9" fmla="*/ 8 h 10"/>
                <a:gd name="T10" fmla="*/ 22 w 26"/>
                <a:gd name="T11" fmla="*/ 9 h 10"/>
                <a:gd name="T12" fmla="*/ 23 w 26"/>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26" h="10">
                  <a:moveTo>
                    <a:pt x="23" y="5"/>
                  </a:moveTo>
                  <a:cubicBezTo>
                    <a:pt x="20" y="4"/>
                    <a:pt x="17" y="4"/>
                    <a:pt x="14" y="4"/>
                  </a:cubicBezTo>
                  <a:cubicBezTo>
                    <a:pt x="12" y="4"/>
                    <a:pt x="6" y="5"/>
                    <a:pt x="5" y="3"/>
                  </a:cubicBezTo>
                  <a:cubicBezTo>
                    <a:pt x="4" y="0"/>
                    <a:pt x="0" y="2"/>
                    <a:pt x="1" y="5"/>
                  </a:cubicBezTo>
                  <a:cubicBezTo>
                    <a:pt x="3" y="8"/>
                    <a:pt x="6" y="8"/>
                    <a:pt x="8" y="8"/>
                  </a:cubicBezTo>
                  <a:cubicBezTo>
                    <a:pt x="13" y="9"/>
                    <a:pt x="17" y="9"/>
                    <a:pt x="22" y="9"/>
                  </a:cubicBezTo>
                  <a:cubicBezTo>
                    <a:pt x="25" y="10"/>
                    <a:pt x="26" y="5"/>
                    <a:pt x="2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02" name="Freeform 41"/>
            <p:cNvSpPr/>
            <p:nvPr/>
          </p:nvSpPr>
          <p:spPr bwMode="auto">
            <a:xfrm>
              <a:off x="397" y="4112"/>
              <a:ext cx="84" cy="21"/>
            </a:xfrm>
            <a:custGeom>
              <a:avLst/>
              <a:gdLst>
                <a:gd name="T0" fmla="*/ 21 w 24"/>
                <a:gd name="T1" fmla="*/ 0 h 7"/>
                <a:gd name="T2" fmla="*/ 3 w 24"/>
                <a:gd name="T3" fmla="*/ 2 h 7"/>
                <a:gd name="T4" fmla="*/ 4 w 24"/>
                <a:gd name="T5" fmla="*/ 6 h 7"/>
                <a:gd name="T6" fmla="*/ 21 w 24"/>
                <a:gd name="T7" fmla="*/ 4 h 7"/>
                <a:gd name="T8" fmla="*/ 21 w 24"/>
                <a:gd name="T9" fmla="*/ 0 h 7"/>
              </a:gdLst>
              <a:ahLst/>
              <a:cxnLst>
                <a:cxn ang="0">
                  <a:pos x="T0" y="T1"/>
                </a:cxn>
                <a:cxn ang="0">
                  <a:pos x="T2" y="T3"/>
                </a:cxn>
                <a:cxn ang="0">
                  <a:pos x="T4" y="T5"/>
                </a:cxn>
                <a:cxn ang="0">
                  <a:pos x="T6" y="T7"/>
                </a:cxn>
                <a:cxn ang="0">
                  <a:pos x="T8" y="T9"/>
                </a:cxn>
              </a:cxnLst>
              <a:rect l="0" t="0" r="r" b="b"/>
              <a:pathLst>
                <a:path w="24" h="7">
                  <a:moveTo>
                    <a:pt x="21" y="0"/>
                  </a:moveTo>
                  <a:cubicBezTo>
                    <a:pt x="15" y="0"/>
                    <a:pt x="9" y="0"/>
                    <a:pt x="3" y="2"/>
                  </a:cubicBezTo>
                  <a:cubicBezTo>
                    <a:pt x="0" y="3"/>
                    <a:pt x="1" y="7"/>
                    <a:pt x="4" y="6"/>
                  </a:cubicBezTo>
                  <a:cubicBezTo>
                    <a:pt x="10" y="4"/>
                    <a:pt x="16" y="4"/>
                    <a:pt x="21" y="4"/>
                  </a:cubicBezTo>
                  <a:cubicBezTo>
                    <a:pt x="24" y="4"/>
                    <a:pt x="24" y="0"/>
                    <a:pt x="21"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03" name="Freeform 42"/>
            <p:cNvSpPr/>
            <p:nvPr/>
          </p:nvSpPr>
          <p:spPr bwMode="auto">
            <a:xfrm>
              <a:off x="520" y="4100"/>
              <a:ext cx="99" cy="24"/>
            </a:xfrm>
            <a:custGeom>
              <a:avLst/>
              <a:gdLst>
                <a:gd name="T0" fmla="*/ 24 w 28"/>
                <a:gd name="T1" fmla="*/ 1 h 8"/>
                <a:gd name="T2" fmla="*/ 4 w 28"/>
                <a:gd name="T3" fmla="*/ 2 h 8"/>
                <a:gd name="T4" fmla="*/ 3 w 28"/>
                <a:gd name="T5" fmla="*/ 6 h 8"/>
                <a:gd name="T6" fmla="*/ 25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3"/>
                    <a:pt x="10" y="3"/>
                    <a:pt x="4" y="2"/>
                  </a:cubicBezTo>
                  <a:cubicBezTo>
                    <a:pt x="1" y="1"/>
                    <a:pt x="0" y="6"/>
                    <a:pt x="3" y="6"/>
                  </a:cubicBezTo>
                  <a:cubicBezTo>
                    <a:pt x="10" y="7"/>
                    <a:pt x="18" y="8"/>
                    <a:pt x="25" y="5"/>
                  </a:cubicBezTo>
                  <a:cubicBezTo>
                    <a:pt x="28" y="4"/>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04" name="Freeform 43"/>
            <p:cNvSpPr/>
            <p:nvPr/>
          </p:nvSpPr>
          <p:spPr bwMode="auto">
            <a:xfrm>
              <a:off x="654" y="4106"/>
              <a:ext cx="81" cy="24"/>
            </a:xfrm>
            <a:custGeom>
              <a:avLst/>
              <a:gdLst>
                <a:gd name="T0" fmla="*/ 20 w 23"/>
                <a:gd name="T1" fmla="*/ 0 h 8"/>
                <a:gd name="T2" fmla="*/ 3 w 23"/>
                <a:gd name="T3" fmla="*/ 3 h 8"/>
                <a:gd name="T4" fmla="*/ 5 w 23"/>
                <a:gd name="T5" fmla="*/ 7 h 8"/>
                <a:gd name="T6" fmla="*/ 20 w 23"/>
                <a:gd name="T7" fmla="*/ 4 h 8"/>
                <a:gd name="T8" fmla="*/ 20 w 23"/>
                <a:gd name="T9" fmla="*/ 0 h 8"/>
              </a:gdLst>
              <a:ahLst/>
              <a:cxnLst>
                <a:cxn ang="0">
                  <a:pos x="T0" y="T1"/>
                </a:cxn>
                <a:cxn ang="0">
                  <a:pos x="T2" y="T3"/>
                </a:cxn>
                <a:cxn ang="0">
                  <a:pos x="T4" y="T5"/>
                </a:cxn>
                <a:cxn ang="0">
                  <a:pos x="T6" y="T7"/>
                </a:cxn>
                <a:cxn ang="0">
                  <a:pos x="T8" y="T9"/>
                </a:cxn>
              </a:cxnLst>
              <a:rect l="0" t="0" r="r" b="b"/>
              <a:pathLst>
                <a:path w="23" h="8">
                  <a:moveTo>
                    <a:pt x="20" y="0"/>
                  </a:moveTo>
                  <a:cubicBezTo>
                    <a:pt x="14" y="0"/>
                    <a:pt x="8" y="1"/>
                    <a:pt x="3" y="3"/>
                  </a:cubicBezTo>
                  <a:cubicBezTo>
                    <a:pt x="0" y="4"/>
                    <a:pt x="3" y="8"/>
                    <a:pt x="5" y="7"/>
                  </a:cubicBezTo>
                  <a:cubicBezTo>
                    <a:pt x="10" y="5"/>
                    <a:pt x="15"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05" name="Freeform 44"/>
            <p:cNvSpPr/>
            <p:nvPr/>
          </p:nvSpPr>
          <p:spPr bwMode="auto">
            <a:xfrm>
              <a:off x="774" y="4106"/>
              <a:ext cx="88" cy="27"/>
            </a:xfrm>
            <a:custGeom>
              <a:avLst/>
              <a:gdLst>
                <a:gd name="T0" fmla="*/ 21 w 25"/>
                <a:gd name="T1" fmla="*/ 2 h 9"/>
                <a:gd name="T2" fmla="*/ 4 w 25"/>
                <a:gd name="T3" fmla="*/ 1 h 9"/>
                <a:gd name="T4" fmla="*/ 2 w 25"/>
                <a:gd name="T5" fmla="*/ 5 h 9"/>
                <a:gd name="T6" fmla="*/ 23 w 25"/>
                <a:gd name="T7" fmla="*/ 6 h 9"/>
                <a:gd name="T8" fmla="*/ 21 w 25"/>
                <a:gd name="T9" fmla="*/ 2 h 9"/>
              </a:gdLst>
              <a:ahLst/>
              <a:cxnLst>
                <a:cxn ang="0">
                  <a:pos x="T0" y="T1"/>
                </a:cxn>
                <a:cxn ang="0">
                  <a:pos x="T2" y="T3"/>
                </a:cxn>
                <a:cxn ang="0">
                  <a:pos x="T4" y="T5"/>
                </a:cxn>
                <a:cxn ang="0">
                  <a:pos x="T6" y="T7"/>
                </a:cxn>
                <a:cxn ang="0">
                  <a:pos x="T8" y="T9"/>
                </a:cxn>
              </a:cxnLst>
              <a:rect l="0" t="0" r="r" b="b"/>
              <a:pathLst>
                <a:path w="25" h="9">
                  <a:moveTo>
                    <a:pt x="21" y="2"/>
                  </a:moveTo>
                  <a:cubicBezTo>
                    <a:pt x="15" y="4"/>
                    <a:pt x="9" y="3"/>
                    <a:pt x="4" y="1"/>
                  </a:cubicBezTo>
                  <a:cubicBezTo>
                    <a:pt x="1" y="0"/>
                    <a:pt x="0" y="4"/>
                    <a:pt x="2" y="5"/>
                  </a:cubicBezTo>
                  <a:cubicBezTo>
                    <a:pt x="9" y="7"/>
                    <a:pt x="16" y="9"/>
                    <a:pt x="23" y="6"/>
                  </a:cubicBezTo>
                  <a:cubicBezTo>
                    <a:pt x="25" y="5"/>
                    <a:pt x="24" y="1"/>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06" name="Freeform 45"/>
            <p:cNvSpPr/>
            <p:nvPr/>
          </p:nvSpPr>
          <p:spPr bwMode="auto">
            <a:xfrm>
              <a:off x="898" y="4109"/>
              <a:ext cx="95" cy="27"/>
            </a:xfrm>
            <a:custGeom>
              <a:avLst/>
              <a:gdLst>
                <a:gd name="T0" fmla="*/ 24 w 27"/>
                <a:gd name="T1" fmla="*/ 2 h 9"/>
                <a:gd name="T2" fmla="*/ 3 w 27"/>
                <a:gd name="T3" fmla="*/ 3 h 9"/>
                <a:gd name="T4" fmla="*/ 5 w 27"/>
                <a:gd name="T5" fmla="*/ 7 h 9"/>
                <a:gd name="T6" fmla="*/ 23 w 27"/>
                <a:gd name="T7" fmla="*/ 6 h 9"/>
                <a:gd name="T8" fmla="*/ 24 w 27"/>
                <a:gd name="T9" fmla="*/ 2 h 9"/>
              </a:gdLst>
              <a:ahLst/>
              <a:cxnLst>
                <a:cxn ang="0">
                  <a:pos x="T0" y="T1"/>
                </a:cxn>
                <a:cxn ang="0">
                  <a:pos x="T2" y="T3"/>
                </a:cxn>
                <a:cxn ang="0">
                  <a:pos x="T4" y="T5"/>
                </a:cxn>
                <a:cxn ang="0">
                  <a:pos x="T6" y="T7"/>
                </a:cxn>
                <a:cxn ang="0">
                  <a:pos x="T8" y="T9"/>
                </a:cxn>
              </a:cxnLst>
              <a:rect l="0" t="0" r="r" b="b"/>
              <a:pathLst>
                <a:path w="27" h="9">
                  <a:moveTo>
                    <a:pt x="24" y="2"/>
                  </a:moveTo>
                  <a:cubicBezTo>
                    <a:pt x="17" y="1"/>
                    <a:pt x="9" y="0"/>
                    <a:pt x="3" y="3"/>
                  </a:cubicBezTo>
                  <a:cubicBezTo>
                    <a:pt x="0" y="5"/>
                    <a:pt x="2" y="9"/>
                    <a:pt x="5" y="7"/>
                  </a:cubicBezTo>
                  <a:cubicBezTo>
                    <a:pt x="10" y="4"/>
                    <a:pt x="17" y="5"/>
                    <a:pt x="23" y="6"/>
                  </a:cubicBezTo>
                  <a:cubicBezTo>
                    <a:pt x="26" y="7"/>
                    <a:pt x="27" y="2"/>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07" name="Freeform 46"/>
            <p:cNvSpPr/>
            <p:nvPr/>
          </p:nvSpPr>
          <p:spPr bwMode="auto">
            <a:xfrm>
              <a:off x="1035" y="4100"/>
              <a:ext cx="95" cy="33"/>
            </a:xfrm>
            <a:custGeom>
              <a:avLst/>
              <a:gdLst>
                <a:gd name="T0" fmla="*/ 21 w 27"/>
                <a:gd name="T1" fmla="*/ 2 h 11"/>
                <a:gd name="T2" fmla="*/ 4 w 27"/>
                <a:gd name="T3" fmla="*/ 3 h 11"/>
                <a:gd name="T4" fmla="*/ 3 w 27"/>
                <a:gd name="T5" fmla="*/ 7 h 11"/>
                <a:gd name="T6" fmla="*/ 24 w 27"/>
                <a:gd name="T7" fmla="*/ 6 h 11"/>
                <a:gd name="T8" fmla="*/ 21 w 27"/>
                <a:gd name="T9" fmla="*/ 2 h 11"/>
              </a:gdLst>
              <a:ahLst/>
              <a:cxnLst>
                <a:cxn ang="0">
                  <a:pos x="T0" y="T1"/>
                </a:cxn>
                <a:cxn ang="0">
                  <a:pos x="T2" y="T3"/>
                </a:cxn>
                <a:cxn ang="0">
                  <a:pos x="T4" y="T5"/>
                </a:cxn>
                <a:cxn ang="0">
                  <a:pos x="T6" y="T7"/>
                </a:cxn>
                <a:cxn ang="0">
                  <a:pos x="T8" y="T9"/>
                </a:cxn>
              </a:cxnLst>
              <a:rect l="0" t="0" r="r" b="b"/>
              <a:pathLst>
                <a:path w="27" h="11">
                  <a:moveTo>
                    <a:pt x="21" y="2"/>
                  </a:moveTo>
                  <a:cubicBezTo>
                    <a:pt x="17" y="6"/>
                    <a:pt x="9" y="4"/>
                    <a:pt x="4" y="3"/>
                  </a:cubicBezTo>
                  <a:cubicBezTo>
                    <a:pt x="2" y="2"/>
                    <a:pt x="0" y="7"/>
                    <a:pt x="3" y="7"/>
                  </a:cubicBezTo>
                  <a:cubicBezTo>
                    <a:pt x="10" y="8"/>
                    <a:pt x="18" y="11"/>
                    <a:pt x="24" y="6"/>
                  </a:cubicBezTo>
                  <a:cubicBezTo>
                    <a:pt x="27" y="4"/>
                    <a:pt x="23" y="0"/>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08" name="Freeform 47"/>
            <p:cNvSpPr/>
            <p:nvPr/>
          </p:nvSpPr>
          <p:spPr bwMode="auto">
            <a:xfrm>
              <a:off x="1155" y="4097"/>
              <a:ext cx="81" cy="24"/>
            </a:xfrm>
            <a:custGeom>
              <a:avLst/>
              <a:gdLst>
                <a:gd name="T0" fmla="*/ 20 w 23"/>
                <a:gd name="T1" fmla="*/ 1 h 8"/>
                <a:gd name="T2" fmla="*/ 3 w 23"/>
                <a:gd name="T3" fmla="*/ 3 h 8"/>
                <a:gd name="T4" fmla="*/ 4 w 23"/>
                <a:gd name="T5" fmla="*/ 7 h 8"/>
                <a:gd name="T6" fmla="*/ 20 w 23"/>
                <a:gd name="T7" fmla="*/ 5 h 8"/>
                <a:gd name="T8" fmla="*/ 20 w 23"/>
                <a:gd name="T9" fmla="*/ 1 h 8"/>
              </a:gdLst>
              <a:ahLst/>
              <a:cxnLst>
                <a:cxn ang="0">
                  <a:pos x="T0" y="T1"/>
                </a:cxn>
                <a:cxn ang="0">
                  <a:pos x="T2" y="T3"/>
                </a:cxn>
                <a:cxn ang="0">
                  <a:pos x="T4" y="T5"/>
                </a:cxn>
                <a:cxn ang="0">
                  <a:pos x="T6" y="T7"/>
                </a:cxn>
                <a:cxn ang="0">
                  <a:pos x="T8" y="T9"/>
                </a:cxn>
              </a:cxnLst>
              <a:rect l="0" t="0" r="r" b="b"/>
              <a:pathLst>
                <a:path w="23" h="8">
                  <a:moveTo>
                    <a:pt x="20" y="1"/>
                  </a:moveTo>
                  <a:cubicBezTo>
                    <a:pt x="15" y="1"/>
                    <a:pt x="9" y="1"/>
                    <a:pt x="3" y="3"/>
                  </a:cubicBezTo>
                  <a:cubicBezTo>
                    <a:pt x="0" y="3"/>
                    <a:pt x="1" y="8"/>
                    <a:pt x="4" y="7"/>
                  </a:cubicBezTo>
                  <a:cubicBezTo>
                    <a:pt x="9" y="6"/>
                    <a:pt x="15" y="5"/>
                    <a:pt x="20" y="5"/>
                  </a:cubicBezTo>
                  <a:cubicBezTo>
                    <a:pt x="23" y="5"/>
                    <a:pt x="23" y="0"/>
                    <a:pt x="20"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09" name="Freeform 48"/>
            <p:cNvSpPr/>
            <p:nvPr/>
          </p:nvSpPr>
          <p:spPr bwMode="auto">
            <a:xfrm>
              <a:off x="1275" y="4100"/>
              <a:ext cx="99" cy="18"/>
            </a:xfrm>
            <a:custGeom>
              <a:avLst/>
              <a:gdLst>
                <a:gd name="T0" fmla="*/ 24 w 28"/>
                <a:gd name="T1" fmla="*/ 1 h 6"/>
                <a:gd name="T2" fmla="*/ 3 w 28"/>
                <a:gd name="T3" fmla="*/ 2 h 6"/>
                <a:gd name="T4" fmla="*/ 3 w 28"/>
                <a:gd name="T5" fmla="*/ 6 h 6"/>
                <a:gd name="T6" fmla="*/ 25 w 28"/>
                <a:gd name="T7" fmla="*/ 5 h 6"/>
                <a:gd name="T8" fmla="*/ 24 w 28"/>
                <a:gd name="T9" fmla="*/ 1 h 6"/>
              </a:gdLst>
              <a:ahLst/>
              <a:cxnLst>
                <a:cxn ang="0">
                  <a:pos x="T0" y="T1"/>
                </a:cxn>
                <a:cxn ang="0">
                  <a:pos x="T2" y="T3"/>
                </a:cxn>
                <a:cxn ang="0">
                  <a:pos x="T4" y="T5"/>
                </a:cxn>
                <a:cxn ang="0">
                  <a:pos x="T6" y="T7"/>
                </a:cxn>
                <a:cxn ang="0">
                  <a:pos x="T8" y="T9"/>
                </a:cxn>
              </a:cxnLst>
              <a:rect l="0" t="0" r="r" b="b"/>
              <a:pathLst>
                <a:path w="28" h="6">
                  <a:moveTo>
                    <a:pt x="24" y="1"/>
                  </a:moveTo>
                  <a:cubicBezTo>
                    <a:pt x="17" y="2"/>
                    <a:pt x="10" y="2"/>
                    <a:pt x="3" y="2"/>
                  </a:cubicBezTo>
                  <a:cubicBezTo>
                    <a:pt x="0" y="2"/>
                    <a:pt x="0" y="6"/>
                    <a:pt x="3" y="6"/>
                  </a:cubicBezTo>
                  <a:cubicBezTo>
                    <a:pt x="11" y="6"/>
                    <a:pt x="18" y="6"/>
                    <a:pt x="25"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10" name="Freeform 49"/>
            <p:cNvSpPr/>
            <p:nvPr/>
          </p:nvSpPr>
          <p:spPr bwMode="auto">
            <a:xfrm>
              <a:off x="1420" y="4106"/>
              <a:ext cx="95" cy="18"/>
            </a:xfrm>
            <a:custGeom>
              <a:avLst/>
              <a:gdLst>
                <a:gd name="T0" fmla="*/ 24 w 27"/>
                <a:gd name="T1" fmla="*/ 0 h 6"/>
                <a:gd name="T2" fmla="*/ 3 w 27"/>
                <a:gd name="T3" fmla="*/ 1 h 6"/>
                <a:gd name="T4" fmla="*/ 3 w 27"/>
                <a:gd name="T5" fmla="*/ 5 h 6"/>
                <a:gd name="T6" fmla="*/ 24 w 27"/>
                <a:gd name="T7" fmla="*/ 4 h 6"/>
                <a:gd name="T8" fmla="*/ 24 w 27"/>
                <a:gd name="T9" fmla="*/ 0 h 6"/>
              </a:gdLst>
              <a:ahLst/>
              <a:cxnLst>
                <a:cxn ang="0">
                  <a:pos x="T0" y="T1"/>
                </a:cxn>
                <a:cxn ang="0">
                  <a:pos x="T2" y="T3"/>
                </a:cxn>
                <a:cxn ang="0">
                  <a:pos x="T4" y="T5"/>
                </a:cxn>
                <a:cxn ang="0">
                  <a:pos x="T6" y="T7"/>
                </a:cxn>
                <a:cxn ang="0">
                  <a:pos x="T8" y="T9"/>
                </a:cxn>
              </a:cxnLst>
              <a:rect l="0" t="0" r="r" b="b"/>
              <a:pathLst>
                <a:path w="27" h="6">
                  <a:moveTo>
                    <a:pt x="24" y="0"/>
                  </a:moveTo>
                  <a:cubicBezTo>
                    <a:pt x="17" y="0"/>
                    <a:pt x="10" y="0"/>
                    <a:pt x="3" y="1"/>
                  </a:cubicBezTo>
                  <a:cubicBezTo>
                    <a:pt x="1" y="1"/>
                    <a:pt x="0" y="6"/>
                    <a:pt x="3" y="5"/>
                  </a:cubicBezTo>
                  <a:cubicBezTo>
                    <a:pt x="10" y="4"/>
                    <a:pt x="17" y="4"/>
                    <a:pt x="24" y="4"/>
                  </a:cubicBezTo>
                  <a:cubicBezTo>
                    <a:pt x="27" y="4"/>
                    <a:pt x="27" y="0"/>
                    <a:pt x="24"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11" name="Freeform 50"/>
            <p:cNvSpPr/>
            <p:nvPr/>
          </p:nvSpPr>
          <p:spPr bwMode="auto">
            <a:xfrm>
              <a:off x="1554" y="4103"/>
              <a:ext cx="88" cy="18"/>
            </a:xfrm>
            <a:custGeom>
              <a:avLst/>
              <a:gdLst>
                <a:gd name="T0" fmla="*/ 22 w 25"/>
                <a:gd name="T1" fmla="*/ 0 h 6"/>
                <a:gd name="T2" fmla="*/ 3 w 25"/>
                <a:gd name="T3" fmla="*/ 1 h 6"/>
                <a:gd name="T4" fmla="*/ 4 w 25"/>
                <a:gd name="T5" fmla="*/ 5 h 6"/>
                <a:gd name="T6" fmla="*/ 22 w 25"/>
                <a:gd name="T7" fmla="*/ 4 h 6"/>
                <a:gd name="T8" fmla="*/ 22 w 25"/>
                <a:gd name="T9" fmla="*/ 0 h 6"/>
              </a:gdLst>
              <a:ahLst/>
              <a:cxnLst>
                <a:cxn ang="0">
                  <a:pos x="T0" y="T1"/>
                </a:cxn>
                <a:cxn ang="0">
                  <a:pos x="T2" y="T3"/>
                </a:cxn>
                <a:cxn ang="0">
                  <a:pos x="T4" y="T5"/>
                </a:cxn>
                <a:cxn ang="0">
                  <a:pos x="T6" y="T7"/>
                </a:cxn>
                <a:cxn ang="0">
                  <a:pos x="T8" y="T9"/>
                </a:cxn>
              </a:cxnLst>
              <a:rect l="0" t="0" r="r" b="b"/>
              <a:pathLst>
                <a:path w="25" h="6">
                  <a:moveTo>
                    <a:pt x="22" y="0"/>
                  </a:moveTo>
                  <a:cubicBezTo>
                    <a:pt x="16" y="0"/>
                    <a:pt x="9" y="0"/>
                    <a:pt x="3" y="1"/>
                  </a:cubicBezTo>
                  <a:cubicBezTo>
                    <a:pt x="0" y="1"/>
                    <a:pt x="1" y="6"/>
                    <a:pt x="4" y="5"/>
                  </a:cubicBezTo>
                  <a:cubicBezTo>
                    <a:pt x="10" y="4"/>
                    <a:pt x="16" y="4"/>
                    <a:pt x="22" y="4"/>
                  </a:cubicBezTo>
                  <a:cubicBezTo>
                    <a:pt x="25" y="4"/>
                    <a:pt x="25" y="0"/>
                    <a:pt x="22"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12" name="Freeform 51"/>
            <p:cNvSpPr/>
            <p:nvPr/>
          </p:nvSpPr>
          <p:spPr bwMode="auto">
            <a:xfrm>
              <a:off x="1681" y="4106"/>
              <a:ext cx="91" cy="21"/>
            </a:xfrm>
            <a:custGeom>
              <a:avLst/>
              <a:gdLst>
                <a:gd name="T0" fmla="*/ 23 w 26"/>
                <a:gd name="T1" fmla="*/ 0 h 7"/>
                <a:gd name="T2" fmla="*/ 3 w 26"/>
                <a:gd name="T3" fmla="*/ 2 h 7"/>
                <a:gd name="T4" fmla="*/ 4 w 26"/>
                <a:gd name="T5" fmla="*/ 6 h 7"/>
                <a:gd name="T6" fmla="*/ 23 w 26"/>
                <a:gd name="T7" fmla="*/ 4 h 7"/>
                <a:gd name="T8" fmla="*/ 23 w 26"/>
                <a:gd name="T9" fmla="*/ 0 h 7"/>
              </a:gdLst>
              <a:ahLst/>
              <a:cxnLst>
                <a:cxn ang="0">
                  <a:pos x="T0" y="T1"/>
                </a:cxn>
                <a:cxn ang="0">
                  <a:pos x="T2" y="T3"/>
                </a:cxn>
                <a:cxn ang="0">
                  <a:pos x="T4" y="T5"/>
                </a:cxn>
                <a:cxn ang="0">
                  <a:pos x="T6" y="T7"/>
                </a:cxn>
                <a:cxn ang="0">
                  <a:pos x="T8" y="T9"/>
                </a:cxn>
              </a:cxnLst>
              <a:rect l="0" t="0" r="r" b="b"/>
              <a:pathLst>
                <a:path w="26" h="7">
                  <a:moveTo>
                    <a:pt x="23" y="0"/>
                  </a:moveTo>
                  <a:cubicBezTo>
                    <a:pt x="16" y="0"/>
                    <a:pt x="9" y="1"/>
                    <a:pt x="3" y="2"/>
                  </a:cubicBezTo>
                  <a:cubicBezTo>
                    <a:pt x="0" y="2"/>
                    <a:pt x="1" y="7"/>
                    <a:pt x="4" y="6"/>
                  </a:cubicBezTo>
                  <a:cubicBezTo>
                    <a:pt x="10" y="5"/>
                    <a:pt x="17" y="4"/>
                    <a:pt x="23" y="4"/>
                  </a:cubicBezTo>
                  <a:cubicBezTo>
                    <a:pt x="26" y="4"/>
                    <a:pt x="26" y="0"/>
                    <a:pt x="23"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13" name="Freeform 52"/>
            <p:cNvSpPr/>
            <p:nvPr/>
          </p:nvSpPr>
          <p:spPr bwMode="auto">
            <a:xfrm>
              <a:off x="1829" y="4103"/>
              <a:ext cx="99" cy="18"/>
            </a:xfrm>
            <a:custGeom>
              <a:avLst/>
              <a:gdLst>
                <a:gd name="T0" fmla="*/ 26 w 28"/>
                <a:gd name="T1" fmla="*/ 1 h 6"/>
                <a:gd name="T2" fmla="*/ 3 w 28"/>
                <a:gd name="T3" fmla="*/ 2 h 6"/>
                <a:gd name="T4" fmla="*/ 3 w 28"/>
                <a:gd name="T5" fmla="*/ 6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2"/>
                    <a:pt x="3" y="2"/>
                  </a:cubicBezTo>
                  <a:cubicBezTo>
                    <a:pt x="0" y="2"/>
                    <a:pt x="0" y="6"/>
                    <a:pt x="3" y="6"/>
                  </a:cubicBezTo>
                  <a:cubicBezTo>
                    <a:pt x="11" y="6"/>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14" name="Freeform 53"/>
            <p:cNvSpPr/>
            <p:nvPr/>
          </p:nvSpPr>
          <p:spPr bwMode="auto">
            <a:xfrm>
              <a:off x="1952" y="4094"/>
              <a:ext cx="106" cy="24"/>
            </a:xfrm>
            <a:custGeom>
              <a:avLst/>
              <a:gdLst>
                <a:gd name="T0" fmla="*/ 26 w 30"/>
                <a:gd name="T1" fmla="*/ 2 h 8"/>
                <a:gd name="T2" fmla="*/ 15 w 30"/>
                <a:gd name="T3" fmla="*/ 2 h 8"/>
                <a:gd name="T4" fmla="*/ 5 w 30"/>
                <a:gd name="T5" fmla="*/ 1 h 8"/>
                <a:gd name="T6" fmla="*/ 3 w 30"/>
                <a:gd name="T7" fmla="*/ 5 h 8"/>
                <a:gd name="T8" fmla="*/ 13 w 30"/>
                <a:gd name="T9" fmla="*/ 7 h 8"/>
                <a:gd name="T10" fmla="*/ 27 w 30"/>
                <a:gd name="T11" fmla="*/ 6 h 8"/>
                <a:gd name="T12" fmla="*/ 26 w 30"/>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26" y="2"/>
                  </a:moveTo>
                  <a:cubicBezTo>
                    <a:pt x="22" y="3"/>
                    <a:pt x="19" y="3"/>
                    <a:pt x="15" y="2"/>
                  </a:cubicBezTo>
                  <a:cubicBezTo>
                    <a:pt x="12" y="2"/>
                    <a:pt x="8" y="2"/>
                    <a:pt x="5" y="1"/>
                  </a:cubicBezTo>
                  <a:cubicBezTo>
                    <a:pt x="3" y="0"/>
                    <a:pt x="0" y="4"/>
                    <a:pt x="3" y="5"/>
                  </a:cubicBezTo>
                  <a:cubicBezTo>
                    <a:pt x="6" y="6"/>
                    <a:pt x="10" y="6"/>
                    <a:pt x="13" y="7"/>
                  </a:cubicBezTo>
                  <a:cubicBezTo>
                    <a:pt x="18" y="7"/>
                    <a:pt x="23" y="8"/>
                    <a:pt x="27" y="6"/>
                  </a:cubicBezTo>
                  <a:cubicBezTo>
                    <a:pt x="30" y="5"/>
                    <a:pt x="29" y="1"/>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15" name="Freeform 54"/>
            <p:cNvSpPr/>
            <p:nvPr/>
          </p:nvSpPr>
          <p:spPr bwMode="auto">
            <a:xfrm>
              <a:off x="2104" y="4100"/>
              <a:ext cx="127" cy="24"/>
            </a:xfrm>
            <a:custGeom>
              <a:avLst/>
              <a:gdLst>
                <a:gd name="T0" fmla="*/ 34 w 36"/>
                <a:gd name="T1" fmla="*/ 3 h 8"/>
                <a:gd name="T2" fmla="*/ 3 w 36"/>
                <a:gd name="T3" fmla="*/ 2 h 8"/>
                <a:gd name="T4" fmla="*/ 3 w 36"/>
                <a:gd name="T5" fmla="*/ 6 h 8"/>
                <a:gd name="T6" fmla="*/ 32 w 36"/>
                <a:gd name="T7" fmla="*/ 7 h 8"/>
                <a:gd name="T8" fmla="*/ 34 w 36"/>
                <a:gd name="T9" fmla="*/ 3 h 8"/>
              </a:gdLst>
              <a:ahLst/>
              <a:cxnLst>
                <a:cxn ang="0">
                  <a:pos x="T0" y="T1"/>
                </a:cxn>
                <a:cxn ang="0">
                  <a:pos x="T2" y="T3"/>
                </a:cxn>
                <a:cxn ang="0">
                  <a:pos x="T4" y="T5"/>
                </a:cxn>
                <a:cxn ang="0">
                  <a:pos x="T6" y="T7"/>
                </a:cxn>
                <a:cxn ang="0">
                  <a:pos x="T8" y="T9"/>
                </a:cxn>
              </a:cxnLst>
              <a:rect l="0" t="0" r="r" b="b"/>
              <a:pathLst>
                <a:path w="36" h="8">
                  <a:moveTo>
                    <a:pt x="34" y="3"/>
                  </a:moveTo>
                  <a:cubicBezTo>
                    <a:pt x="24" y="0"/>
                    <a:pt x="14" y="1"/>
                    <a:pt x="3" y="2"/>
                  </a:cubicBezTo>
                  <a:cubicBezTo>
                    <a:pt x="1" y="2"/>
                    <a:pt x="0" y="7"/>
                    <a:pt x="3" y="6"/>
                  </a:cubicBezTo>
                  <a:cubicBezTo>
                    <a:pt x="13" y="5"/>
                    <a:pt x="23" y="4"/>
                    <a:pt x="32" y="7"/>
                  </a:cubicBezTo>
                  <a:cubicBezTo>
                    <a:pt x="35" y="8"/>
                    <a:pt x="36" y="4"/>
                    <a:pt x="34"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16" name="Freeform 55"/>
            <p:cNvSpPr/>
            <p:nvPr/>
          </p:nvSpPr>
          <p:spPr bwMode="auto">
            <a:xfrm>
              <a:off x="2280" y="4100"/>
              <a:ext cx="106" cy="15"/>
            </a:xfrm>
            <a:custGeom>
              <a:avLst/>
              <a:gdLst>
                <a:gd name="T0" fmla="*/ 27 w 30"/>
                <a:gd name="T1" fmla="*/ 1 h 5"/>
                <a:gd name="T2" fmla="*/ 3 w 30"/>
                <a:gd name="T3" fmla="*/ 0 h 5"/>
                <a:gd name="T4" fmla="*/ 3 w 30"/>
                <a:gd name="T5" fmla="*/ 4 h 5"/>
                <a:gd name="T6" fmla="*/ 27 w 30"/>
                <a:gd name="T7" fmla="*/ 5 h 5"/>
                <a:gd name="T8" fmla="*/ 27 w 30"/>
                <a:gd name="T9" fmla="*/ 1 h 5"/>
              </a:gdLst>
              <a:ahLst/>
              <a:cxnLst>
                <a:cxn ang="0">
                  <a:pos x="T0" y="T1"/>
                </a:cxn>
                <a:cxn ang="0">
                  <a:pos x="T2" y="T3"/>
                </a:cxn>
                <a:cxn ang="0">
                  <a:pos x="T4" y="T5"/>
                </a:cxn>
                <a:cxn ang="0">
                  <a:pos x="T6" y="T7"/>
                </a:cxn>
                <a:cxn ang="0">
                  <a:pos x="T8" y="T9"/>
                </a:cxn>
              </a:cxnLst>
              <a:rect l="0" t="0" r="r" b="b"/>
              <a:pathLst>
                <a:path w="30" h="5">
                  <a:moveTo>
                    <a:pt x="27" y="1"/>
                  </a:moveTo>
                  <a:cubicBezTo>
                    <a:pt x="19" y="1"/>
                    <a:pt x="11" y="0"/>
                    <a:pt x="3" y="0"/>
                  </a:cubicBezTo>
                  <a:cubicBezTo>
                    <a:pt x="0" y="0"/>
                    <a:pt x="0" y="4"/>
                    <a:pt x="3" y="4"/>
                  </a:cubicBezTo>
                  <a:cubicBezTo>
                    <a:pt x="11" y="4"/>
                    <a:pt x="19" y="5"/>
                    <a:pt x="27" y="5"/>
                  </a:cubicBezTo>
                  <a:cubicBezTo>
                    <a:pt x="30" y="5"/>
                    <a:pt x="30" y="1"/>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17" name="Freeform 56"/>
            <p:cNvSpPr/>
            <p:nvPr/>
          </p:nvSpPr>
          <p:spPr bwMode="auto">
            <a:xfrm>
              <a:off x="2414" y="4097"/>
              <a:ext cx="103" cy="30"/>
            </a:xfrm>
            <a:custGeom>
              <a:avLst/>
              <a:gdLst>
                <a:gd name="T0" fmla="*/ 24 w 29"/>
                <a:gd name="T1" fmla="*/ 1 h 10"/>
                <a:gd name="T2" fmla="*/ 4 w 29"/>
                <a:gd name="T3" fmla="*/ 3 h 10"/>
                <a:gd name="T4" fmla="*/ 2 w 29"/>
                <a:gd name="T5" fmla="*/ 7 h 10"/>
                <a:gd name="T6" fmla="*/ 26 w 29"/>
                <a:gd name="T7" fmla="*/ 5 h 10"/>
                <a:gd name="T8" fmla="*/ 24 w 29"/>
                <a:gd name="T9" fmla="*/ 1 h 10"/>
              </a:gdLst>
              <a:ahLst/>
              <a:cxnLst>
                <a:cxn ang="0">
                  <a:pos x="T0" y="T1"/>
                </a:cxn>
                <a:cxn ang="0">
                  <a:pos x="T2" y="T3"/>
                </a:cxn>
                <a:cxn ang="0">
                  <a:pos x="T4" y="T5"/>
                </a:cxn>
                <a:cxn ang="0">
                  <a:pos x="T6" y="T7"/>
                </a:cxn>
                <a:cxn ang="0">
                  <a:pos x="T8" y="T9"/>
                </a:cxn>
              </a:cxnLst>
              <a:rect l="0" t="0" r="r" b="b"/>
              <a:pathLst>
                <a:path w="29" h="10">
                  <a:moveTo>
                    <a:pt x="24" y="1"/>
                  </a:moveTo>
                  <a:cubicBezTo>
                    <a:pt x="18" y="2"/>
                    <a:pt x="10" y="5"/>
                    <a:pt x="4" y="3"/>
                  </a:cubicBezTo>
                  <a:cubicBezTo>
                    <a:pt x="1" y="2"/>
                    <a:pt x="0" y="6"/>
                    <a:pt x="2" y="7"/>
                  </a:cubicBezTo>
                  <a:cubicBezTo>
                    <a:pt x="10" y="10"/>
                    <a:pt x="18" y="6"/>
                    <a:pt x="26" y="5"/>
                  </a:cubicBezTo>
                  <a:cubicBezTo>
                    <a:pt x="29"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18" name="Freeform 57"/>
            <p:cNvSpPr/>
            <p:nvPr/>
          </p:nvSpPr>
          <p:spPr bwMode="auto">
            <a:xfrm>
              <a:off x="2534" y="4097"/>
              <a:ext cx="120" cy="21"/>
            </a:xfrm>
            <a:custGeom>
              <a:avLst/>
              <a:gdLst>
                <a:gd name="T0" fmla="*/ 31 w 34"/>
                <a:gd name="T1" fmla="*/ 2 h 7"/>
                <a:gd name="T2" fmla="*/ 3 w 34"/>
                <a:gd name="T3" fmla="*/ 2 h 7"/>
                <a:gd name="T4" fmla="*/ 3 w 34"/>
                <a:gd name="T5" fmla="*/ 6 h 7"/>
                <a:gd name="T6" fmla="*/ 29 w 34"/>
                <a:gd name="T7" fmla="*/ 6 h 7"/>
                <a:gd name="T8" fmla="*/ 31 w 34"/>
                <a:gd name="T9" fmla="*/ 2 h 7"/>
              </a:gdLst>
              <a:ahLst/>
              <a:cxnLst>
                <a:cxn ang="0">
                  <a:pos x="T0" y="T1"/>
                </a:cxn>
                <a:cxn ang="0">
                  <a:pos x="T2" y="T3"/>
                </a:cxn>
                <a:cxn ang="0">
                  <a:pos x="T4" y="T5"/>
                </a:cxn>
                <a:cxn ang="0">
                  <a:pos x="T6" y="T7"/>
                </a:cxn>
                <a:cxn ang="0">
                  <a:pos x="T8" y="T9"/>
                </a:cxn>
              </a:cxnLst>
              <a:rect l="0" t="0" r="r" b="b"/>
              <a:pathLst>
                <a:path w="34" h="7">
                  <a:moveTo>
                    <a:pt x="31" y="2"/>
                  </a:moveTo>
                  <a:cubicBezTo>
                    <a:pt x="21" y="0"/>
                    <a:pt x="12" y="0"/>
                    <a:pt x="3" y="2"/>
                  </a:cubicBezTo>
                  <a:cubicBezTo>
                    <a:pt x="0" y="2"/>
                    <a:pt x="0" y="7"/>
                    <a:pt x="3" y="6"/>
                  </a:cubicBezTo>
                  <a:cubicBezTo>
                    <a:pt x="12" y="5"/>
                    <a:pt x="21" y="4"/>
                    <a:pt x="29" y="6"/>
                  </a:cubicBezTo>
                  <a:cubicBezTo>
                    <a:pt x="32" y="7"/>
                    <a:pt x="34" y="2"/>
                    <a:pt x="31"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19" name="Freeform 58"/>
            <p:cNvSpPr/>
            <p:nvPr/>
          </p:nvSpPr>
          <p:spPr bwMode="auto">
            <a:xfrm>
              <a:off x="2682" y="4103"/>
              <a:ext cx="110" cy="21"/>
            </a:xfrm>
            <a:custGeom>
              <a:avLst/>
              <a:gdLst>
                <a:gd name="T0" fmla="*/ 26 w 31"/>
                <a:gd name="T1" fmla="*/ 1 h 7"/>
                <a:gd name="T2" fmla="*/ 4 w 31"/>
                <a:gd name="T3" fmla="*/ 1 h 7"/>
                <a:gd name="T4" fmla="*/ 3 w 31"/>
                <a:gd name="T5" fmla="*/ 5 h 7"/>
                <a:gd name="T6" fmla="*/ 28 w 31"/>
                <a:gd name="T7" fmla="*/ 5 h 7"/>
                <a:gd name="T8" fmla="*/ 26 w 31"/>
                <a:gd name="T9" fmla="*/ 1 h 7"/>
              </a:gdLst>
              <a:ahLst/>
              <a:cxnLst>
                <a:cxn ang="0">
                  <a:pos x="T0" y="T1"/>
                </a:cxn>
                <a:cxn ang="0">
                  <a:pos x="T2" y="T3"/>
                </a:cxn>
                <a:cxn ang="0">
                  <a:pos x="T4" y="T5"/>
                </a:cxn>
                <a:cxn ang="0">
                  <a:pos x="T6" y="T7"/>
                </a:cxn>
                <a:cxn ang="0">
                  <a:pos x="T8" y="T9"/>
                </a:cxn>
              </a:cxnLst>
              <a:rect l="0" t="0" r="r" b="b"/>
              <a:pathLst>
                <a:path w="31" h="7">
                  <a:moveTo>
                    <a:pt x="26" y="1"/>
                  </a:moveTo>
                  <a:cubicBezTo>
                    <a:pt x="19" y="2"/>
                    <a:pt x="12" y="3"/>
                    <a:pt x="4" y="1"/>
                  </a:cubicBezTo>
                  <a:cubicBezTo>
                    <a:pt x="2" y="0"/>
                    <a:pt x="0" y="4"/>
                    <a:pt x="3" y="5"/>
                  </a:cubicBezTo>
                  <a:cubicBezTo>
                    <a:pt x="11" y="7"/>
                    <a:pt x="20" y="6"/>
                    <a:pt x="28" y="5"/>
                  </a:cubicBezTo>
                  <a:cubicBezTo>
                    <a:pt x="31"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20" name="Freeform 59"/>
            <p:cNvSpPr/>
            <p:nvPr/>
          </p:nvSpPr>
          <p:spPr bwMode="auto">
            <a:xfrm>
              <a:off x="2848" y="4094"/>
              <a:ext cx="102" cy="24"/>
            </a:xfrm>
            <a:custGeom>
              <a:avLst/>
              <a:gdLst>
                <a:gd name="T0" fmla="*/ 26 w 29"/>
                <a:gd name="T1" fmla="*/ 3 h 8"/>
                <a:gd name="T2" fmla="*/ 3 w 29"/>
                <a:gd name="T3" fmla="*/ 3 h 8"/>
                <a:gd name="T4" fmla="*/ 3 w 29"/>
                <a:gd name="T5" fmla="*/ 7 h 8"/>
                <a:gd name="T6" fmla="*/ 25 w 29"/>
                <a:gd name="T7" fmla="*/ 7 h 8"/>
                <a:gd name="T8" fmla="*/ 26 w 29"/>
                <a:gd name="T9" fmla="*/ 3 h 8"/>
              </a:gdLst>
              <a:ahLst/>
              <a:cxnLst>
                <a:cxn ang="0">
                  <a:pos x="T0" y="T1"/>
                </a:cxn>
                <a:cxn ang="0">
                  <a:pos x="T2" y="T3"/>
                </a:cxn>
                <a:cxn ang="0">
                  <a:pos x="T4" y="T5"/>
                </a:cxn>
                <a:cxn ang="0">
                  <a:pos x="T6" y="T7"/>
                </a:cxn>
                <a:cxn ang="0">
                  <a:pos x="T8" y="T9"/>
                </a:cxn>
              </a:cxnLst>
              <a:rect l="0" t="0" r="r" b="b"/>
              <a:pathLst>
                <a:path w="29" h="8">
                  <a:moveTo>
                    <a:pt x="26" y="3"/>
                  </a:moveTo>
                  <a:cubicBezTo>
                    <a:pt x="18" y="0"/>
                    <a:pt x="11" y="2"/>
                    <a:pt x="3" y="3"/>
                  </a:cubicBezTo>
                  <a:cubicBezTo>
                    <a:pt x="0" y="3"/>
                    <a:pt x="0" y="7"/>
                    <a:pt x="3" y="7"/>
                  </a:cubicBezTo>
                  <a:cubicBezTo>
                    <a:pt x="11" y="7"/>
                    <a:pt x="18" y="4"/>
                    <a:pt x="25" y="7"/>
                  </a:cubicBezTo>
                  <a:cubicBezTo>
                    <a:pt x="28" y="8"/>
                    <a:pt x="29" y="4"/>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21" name="Freeform 60"/>
            <p:cNvSpPr/>
            <p:nvPr/>
          </p:nvSpPr>
          <p:spPr bwMode="auto">
            <a:xfrm>
              <a:off x="2993" y="4103"/>
              <a:ext cx="81" cy="12"/>
            </a:xfrm>
            <a:custGeom>
              <a:avLst/>
              <a:gdLst>
                <a:gd name="T0" fmla="*/ 20 w 23"/>
                <a:gd name="T1" fmla="*/ 0 h 4"/>
                <a:gd name="T2" fmla="*/ 3 w 23"/>
                <a:gd name="T3" fmla="*/ 0 h 4"/>
                <a:gd name="T4" fmla="*/ 3 w 23"/>
                <a:gd name="T5" fmla="*/ 4 h 4"/>
                <a:gd name="T6" fmla="*/ 20 w 23"/>
                <a:gd name="T7" fmla="*/ 4 h 4"/>
                <a:gd name="T8" fmla="*/ 20 w 23"/>
                <a:gd name="T9" fmla="*/ 0 h 4"/>
              </a:gdLst>
              <a:ahLst/>
              <a:cxnLst>
                <a:cxn ang="0">
                  <a:pos x="T0" y="T1"/>
                </a:cxn>
                <a:cxn ang="0">
                  <a:pos x="T2" y="T3"/>
                </a:cxn>
                <a:cxn ang="0">
                  <a:pos x="T4" y="T5"/>
                </a:cxn>
                <a:cxn ang="0">
                  <a:pos x="T6" y="T7"/>
                </a:cxn>
                <a:cxn ang="0">
                  <a:pos x="T8" y="T9"/>
                </a:cxn>
              </a:cxnLst>
              <a:rect l="0" t="0" r="r" b="b"/>
              <a:pathLst>
                <a:path w="23" h="4">
                  <a:moveTo>
                    <a:pt x="20" y="0"/>
                  </a:moveTo>
                  <a:cubicBezTo>
                    <a:pt x="3" y="0"/>
                    <a:pt x="3" y="0"/>
                    <a:pt x="3" y="0"/>
                  </a:cubicBezTo>
                  <a:cubicBezTo>
                    <a:pt x="0" y="0"/>
                    <a:pt x="0" y="4"/>
                    <a:pt x="3" y="4"/>
                  </a:cubicBezTo>
                  <a:cubicBezTo>
                    <a:pt x="20" y="4"/>
                    <a:pt x="20"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22" name="Freeform 61"/>
            <p:cNvSpPr/>
            <p:nvPr/>
          </p:nvSpPr>
          <p:spPr bwMode="auto">
            <a:xfrm>
              <a:off x="3155" y="4100"/>
              <a:ext cx="88" cy="24"/>
            </a:xfrm>
            <a:custGeom>
              <a:avLst/>
              <a:gdLst>
                <a:gd name="T0" fmla="*/ 22 w 25"/>
                <a:gd name="T1" fmla="*/ 3 h 8"/>
                <a:gd name="T2" fmla="*/ 3 w 25"/>
                <a:gd name="T3" fmla="*/ 3 h 8"/>
                <a:gd name="T4" fmla="*/ 5 w 25"/>
                <a:gd name="T5" fmla="*/ 7 h 8"/>
                <a:gd name="T6" fmla="*/ 21 w 25"/>
                <a:gd name="T7" fmla="*/ 7 h 8"/>
                <a:gd name="T8" fmla="*/ 22 w 25"/>
                <a:gd name="T9" fmla="*/ 3 h 8"/>
              </a:gdLst>
              <a:ahLst/>
              <a:cxnLst>
                <a:cxn ang="0">
                  <a:pos x="T0" y="T1"/>
                </a:cxn>
                <a:cxn ang="0">
                  <a:pos x="T2" y="T3"/>
                </a:cxn>
                <a:cxn ang="0">
                  <a:pos x="T4" y="T5"/>
                </a:cxn>
                <a:cxn ang="0">
                  <a:pos x="T6" y="T7"/>
                </a:cxn>
                <a:cxn ang="0">
                  <a:pos x="T8" y="T9"/>
                </a:cxn>
              </a:cxnLst>
              <a:rect l="0" t="0" r="r" b="b"/>
              <a:pathLst>
                <a:path w="25" h="8">
                  <a:moveTo>
                    <a:pt x="22" y="3"/>
                  </a:moveTo>
                  <a:cubicBezTo>
                    <a:pt x="16" y="2"/>
                    <a:pt x="9" y="0"/>
                    <a:pt x="3" y="3"/>
                  </a:cubicBezTo>
                  <a:cubicBezTo>
                    <a:pt x="0" y="4"/>
                    <a:pt x="2" y="8"/>
                    <a:pt x="5" y="7"/>
                  </a:cubicBezTo>
                  <a:cubicBezTo>
                    <a:pt x="10" y="5"/>
                    <a:pt x="16" y="6"/>
                    <a:pt x="21" y="7"/>
                  </a:cubicBezTo>
                  <a:cubicBezTo>
                    <a:pt x="24" y="8"/>
                    <a:pt x="25" y="3"/>
                    <a:pt x="2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23" name="Freeform 62"/>
            <p:cNvSpPr/>
            <p:nvPr/>
          </p:nvSpPr>
          <p:spPr bwMode="auto">
            <a:xfrm>
              <a:off x="3300" y="4106"/>
              <a:ext cx="109" cy="18"/>
            </a:xfrm>
            <a:custGeom>
              <a:avLst/>
              <a:gdLst>
                <a:gd name="T0" fmla="*/ 28 w 31"/>
                <a:gd name="T1" fmla="*/ 0 h 6"/>
                <a:gd name="T2" fmla="*/ 3 w 31"/>
                <a:gd name="T3" fmla="*/ 1 h 6"/>
                <a:gd name="T4" fmla="*/ 3 w 31"/>
                <a:gd name="T5" fmla="*/ 5 h 6"/>
                <a:gd name="T6" fmla="*/ 28 w 31"/>
                <a:gd name="T7" fmla="*/ 4 h 6"/>
                <a:gd name="T8" fmla="*/ 28 w 31"/>
                <a:gd name="T9" fmla="*/ 0 h 6"/>
              </a:gdLst>
              <a:ahLst/>
              <a:cxnLst>
                <a:cxn ang="0">
                  <a:pos x="T0" y="T1"/>
                </a:cxn>
                <a:cxn ang="0">
                  <a:pos x="T2" y="T3"/>
                </a:cxn>
                <a:cxn ang="0">
                  <a:pos x="T4" y="T5"/>
                </a:cxn>
                <a:cxn ang="0">
                  <a:pos x="T6" y="T7"/>
                </a:cxn>
                <a:cxn ang="0">
                  <a:pos x="T8" y="T9"/>
                </a:cxn>
              </a:cxnLst>
              <a:rect l="0" t="0" r="r" b="b"/>
              <a:pathLst>
                <a:path w="31" h="6">
                  <a:moveTo>
                    <a:pt x="28" y="0"/>
                  </a:moveTo>
                  <a:cubicBezTo>
                    <a:pt x="20" y="0"/>
                    <a:pt x="11" y="0"/>
                    <a:pt x="3" y="1"/>
                  </a:cubicBezTo>
                  <a:cubicBezTo>
                    <a:pt x="0" y="1"/>
                    <a:pt x="0" y="6"/>
                    <a:pt x="3" y="5"/>
                  </a:cubicBezTo>
                  <a:cubicBezTo>
                    <a:pt x="11" y="4"/>
                    <a:pt x="20" y="4"/>
                    <a:pt x="28" y="4"/>
                  </a:cubicBezTo>
                  <a:cubicBezTo>
                    <a:pt x="31" y="4"/>
                    <a:pt x="31" y="0"/>
                    <a:pt x="28"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24" name="Freeform 63"/>
            <p:cNvSpPr/>
            <p:nvPr/>
          </p:nvSpPr>
          <p:spPr bwMode="auto">
            <a:xfrm>
              <a:off x="3434" y="4100"/>
              <a:ext cx="99" cy="24"/>
            </a:xfrm>
            <a:custGeom>
              <a:avLst/>
              <a:gdLst>
                <a:gd name="T0" fmla="*/ 24 w 28"/>
                <a:gd name="T1" fmla="*/ 1 h 8"/>
                <a:gd name="T2" fmla="*/ 4 w 28"/>
                <a:gd name="T3" fmla="*/ 2 h 8"/>
                <a:gd name="T4" fmla="*/ 3 w 28"/>
                <a:gd name="T5" fmla="*/ 6 h 8"/>
                <a:gd name="T6" fmla="*/ 26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2"/>
                    <a:pt x="11" y="4"/>
                    <a:pt x="4" y="2"/>
                  </a:cubicBezTo>
                  <a:cubicBezTo>
                    <a:pt x="2" y="1"/>
                    <a:pt x="0" y="5"/>
                    <a:pt x="3" y="6"/>
                  </a:cubicBezTo>
                  <a:cubicBezTo>
                    <a:pt x="11" y="8"/>
                    <a:pt x="18" y="6"/>
                    <a:pt x="26"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25" name="Freeform 64"/>
            <p:cNvSpPr/>
            <p:nvPr/>
          </p:nvSpPr>
          <p:spPr bwMode="auto">
            <a:xfrm>
              <a:off x="3564" y="4097"/>
              <a:ext cx="103" cy="21"/>
            </a:xfrm>
            <a:custGeom>
              <a:avLst/>
              <a:gdLst>
                <a:gd name="T0" fmla="*/ 26 w 29"/>
                <a:gd name="T1" fmla="*/ 3 h 7"/>
                <a:gd name="T2" fmla="*/ 4 w 29"/>
                <a:gd name="T3" fmla="*/ 1 h 7"/>
                <a:gd name="T4" fmla="*/ 3 w 29"/>
                <a:gd name="T5" fmla="*/ 5 h 7"/>
                <a:gd name="T6" fmla="*/ 26 w 29"/>
                <a:gd name="T7" fmla="*/ 7 h 7"/>
                <a:gd name="T8" fmla="*/ 26 w 29"/>
                <a:gd name="T9" fmla="*/ 3 h 7"/>
              </a:gdLst>
              <a:ahLst/>
              <a:cxnLst>
                <a:cxn ang="0">
                  <a:pos x="T0" y="T1"/>
                </a:cxn>
                <a:cxn ang="0">
                  <a:pos x="T2" y="T3"/>
                </a:cxn>
                <a:cxn ang="0">
                  <a:pos x="T4" y="T5"/>
                </a:cxn>
                <a:cxn ang="0">
                  <a:pos x="T6" y="T7"/>
                </a:cxn>
                <a:cxn ang="0">
                  <a:pos x="T8" y="T9"/>
                </a:cxn>
              </a:cxnLst>
              <a:rect l="0" t="0" r="r" b="b"/>
              <a:pathLst>
                <a:path w="29" h="7">
                  <a:moveTo>
                    <a:pt x="26" y="3"/>
                  </a:moveTo>
                  <a:cubicBezTo>
                    <a:pt x="19" y="3"/>
                    <a:pt x="11" y="3"/>
                    <a:pt x="4" y="1"/>
                  </a:cubicBezTo>
                  <a:cubicBezTo>
                    <a:pt x="2" y="0"/>
                    <a:pt x="0" y="4"/>
                    <a:pt x="3" y="5"/>
                  </a:cubicBezTo>
                  <a:cubicBezTo>
                    <a:pt x="10" y="7"/>
                    <a:pt x="19" y="7"/>
                    <a:pt x="26" y="7"/>
                  </a:cubicBezTo>
                  <a:cubicBezTo>
                    <a:pt x="29" y="7"/>
                    <a:pt x="29" y="3"/>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26" name="Freeform 65"/>
            <p:cNvSpPr/>
            <p:nvPr/>
          </p:nvSpPr>
          <p:spPr bwMode="auto">
            <a:xfrm>
              <a:off x="3698" y="4094"/>
              <a:ext cx="106" cy="18"/>
            </a:xfrm>
            <a:custGeom>
              <a:avLst/>
              <a:gdLst>
                <a:gd name="T0" fmla="*/ 27 w 30"/>
                <a:gd name="T1" fmla="*/ 1 h 6"/>
                <a:gd name="T2" fmla="*/ 3 w 30"/>
                <a:gd name="T3" fmla="*/ 2 h 6"/>
                <a:gd name="T4" fmla="*/ 3 w 30"/>
                <a:gd name="T5" fmla="*/ 6 h 6"/>
                <a:gd name="T6" fmla="*/ 27 w 30"/>
                <a:gd name="T7" fmla="*/ 5 h 6"/>
                <a:gd name="T8" fmla="*/ 27 w 30"/>
                <a:gd name="T9" fmla="*/ 1 h 6"/>
              </a:gdLst>
              <a:ahLst/>
              <a:cxnLst>
                <a:cxn ang="0">
                  <a:pos x="T0" y="T1"/>
                </a:cxn>
                <a:cxn ang="0">
                  <a:pos x="T2" y="T3"/>
                </a:cxn>
                <a:cxn ang="0">
                  <a:pos x="T4" y="T5"/>
                </a:cxn>
                <a:cxn ang="0">
                  <a:pos x="T6" y="T7"/>
                </a:cxn>
                <a:cxn ang="0">
                  <a:pos x="T8" y="T9"/>
                </a:cxn>
              </a:cxnLst>
              <a:rect l="0" t="0" r="r" b="b"/>
              <a:pathLst>
                <a:path w="30" h="6">
                  <a:moveTo>
                    <a:pt x="27" y="1"/>
                  </a:moveTo>
                  <a:cubicBezTo>
                    <a:pt x="19" y="1"/>
                    <a:pt x="11" y="1"/>
                    <a:pt x="3" y="2"/>
                  </a:cubicBezTo>
                  <a:cubicBezTo>
                    <a:pt x="0" y="2"/>
                    <a:pt x="0" y="6"/>
                    <a:pt x="3" y="6"/>
                  </a:cubicBezTo>
                  <a:cubicBezTo>
                    <a:pt x="11" y="6"/>
                    <a:pt x="19" y="5"/>
                    <a:pt x="27" y="5"/>
                  </a:cubicBezTo>
                  <a:cubicBezTo>
                    <a:pt x="30" y="5"/>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27" name="Freeform 66"/>
            <p:cNvSpPr/>
            <p:nvPr/>
          </p:nvSpPr>
          <p:spPr bwMode="auto">
            <a:xfrm>
              <a:off x="3846" y="4103"/>
              <a:ext cx="85" cy="18"/>
            </a:xfrm>
            <a:custGeom>
              <a:avLst/>
              <a:gdLst>
                <a:gd name="T0" fmla="*/ 21 w 24"/>
                <a:gd name="T1" fmla="*/ 1 h 6"/>
                <a:gd name="T2" fmla="*/ 3 w 24"/>
                <a:gd name="T3" fmla="*/ 0 h 6"/>
                <a:gd name="T4" fmla="*/ 3 w 24"/>
                <a:gd name="T5" fmla="*/ 4 h 6"/>
                <a:gd name="T6" fmla="*/ 20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5" y="0"/>
                    <a:pt x="9" y="0"/>
                    <a:pt x="3" y="0"/>
                  </a:cubicBezTo>
                  <a:cubicBezTo>
                    <a:pt x="0" y="0"/>
                    <a:pt x="0" y="4"/>
                    <a:pt x="3" y="4"/>
                  </a:cubicBezTo>
                  <a:cubicBezTo>
                    <a:pt x="9" y="4"/>
                    <a:pt x="14" y="4"/>
                    <a:pt x="20" y="5"/>
                  </a:cubicBezTo>
                  <a:cubicBezTo>
                    <a:pt x="23" y="6"/>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28" name="Freeform 67"/>
            <p:cNvSpPr/>
            <p:nvPr/>
          </p:nvSpPr>
          <p:spPr bwMode="auto">
            <a:xfrm>
              <a:off x="3977" y="4094"/>
              <a:ext cx="109" cy="24"/>
            </a:xfrm>
            <a:custGeom>
              <a:avLst/>
              <a:gdLst>
                <a:gd name="T0" fmla="*/ 28 w 31"/>
                <a:gd name="T1" fmla="*/ 2 h 8"/>
                <a:gd name="T2" fmla="*/ 3 w 31"/>
                <a:gd name="T3" fmla="*/ 3 h 8"/>
                <a:gd name="T4" fmla="*/ 4 w 31"/>
                <a:gd name="T5" fmla="*/ 7 h 8"/>
                <a:gd name="T6" fmla="*/ 28 w 31"/>
                <a:gd name="T7" fmla="*/ 6 h 8"/>
                <a:gd name="T8" fmla="*/ 28 w 31"/>
                <a:gd name="T9" fmla="*/ 2 h 8"/>
              </a:gdLst>
              <a:ahLst/>
              <a:cxnLst>
                <a:cxn ang="0">
                  <a:pos x="T0" y="T1"/>
                </a:cxn>
                <a:cxn ang="0">
                  <a:pos x="T2" y="T3"/>
                </a:cxn>
                <a:cxn ang="0">
                  <a:pos x="T4" y="T5"/>
                </a:cxn>
                <a:cxn ang="0">
                  <a:pos x="T6" y="T7"/>
                </a:cxn>
                <a:cxn ang="0">
                  <a:pos x="T8" y="T9"/>
                </a:cxn>
              </a:cxnLst>
              <a:rect l="0" t="0" r="r" b="b"/>
              <a:pathLst>
                <a:path w="31" h="8">
                  <a:moveTo>
                    <a:pt x="28" y="2"/>
                  </a:moveTo>
                  <a:cubicBezTo>
                    <a:pt x="20" y="2"/>
                    <a:pt x="11" y="0"/>
                    <a:pt x="3" y="3"/>
                  </a:cubicBezTo>
                  <a:cubicBezTo>
                    <a:pt x="0" y="4"/>
                    <a:pt x="2" y="8"/>
                    <a:pt x="4" y="7"/>
                  </a:cubicBezTo>
                  <a:cubicBezTo>
                    <a:pt x="12" y="5"/>
                    <a:pt x="20"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29" name="Freeform 68"/>
            <p:cNvSpPr/>
            <p:nvPr/>
          </p:nvSpPr>
          <p:spPr bwMode="auto">
            <a:xfrm>
              <a:off x="4129" y="4092"/>
              <a:ext cx="102" cy="17"/>
            </a:xfrm>
            <a:custGeom>
              <a:avLst/>
              <a:gdLst>
                <a:gd name="T0" fmla="*/ 25 w 29"/>
                <a:gd name="T1" fmla="*/ 1 h 6"/>
                <a:gd name="T2" fmla="*/ 3 w 29"/>
                <a:gd name="T3" fmla="*/ 2 h 6"/>
                <a:gd name="T4" fmla="*/ 3 w 29"/>
                <a:gd name="T5" fmla="*/ 6 h 6"/>
                <a:gd name="T6" fmla="*/ 26 w 29"/>
                <a:gd name="T7" fmla="*/ 5 h 6"/>
                <a:gd name="T8" fmla="*/ 25 w 29"/>
                <a:gd name="T9" fmla="*/ 1 h 6"/>
              </a:gdLst>
              <a:ahLst/>
              <a:cxnLst>
                <a:cxn ang="0">
                  <a:pos x="T0" y="T1"/>
                </a:cxn>
                <a:cxn ang="0">
                  <a:pos x="T2" y="T3"/>
                </a:cxn>
                <a:cxn ang="0">
                  <a:pos x="T4" y="T5"/>
                </a:cxn>
                <a:cxn ang="0">
                  <a:pos x="T6" y="T7"/>
                </a:cxn>
                <a:cxn ang="0">
                  <a:pos x="T8" y="T9"/>
                </a:cxn>
              </a:cxnLst>
              <a:rect l="0" t="0" r="r" b="b"/>
              <a:pathLst>
                <a:path w="29" h="6">
                  <a:moveTo>
                    <a:pt x="25" y="1"/>
                  </a:moveTo>
                  <a:cubicBezTo>
                    <a:pt x="17" y="2"/>
                    <a:pt x="10" y="2"/>
                    <a:pt x="3" y="2"/>
                  </a:cubicBezTo>
                  <a:cubicBezTo>
                    <a:pt x="0" y="2"/>
                    <a:pt x="0" y="6"/>
                    <a:pt x="3" y="6"/>
                  </a:cubicBezTo>
                  <a:cubicBezTo>
                    <a:pt x="11" y="6"/>
                    <a:pt x="18" y="6"/>
                    <a:pt x="26" y="5"/>
                  </a:cubicBezTo>
                  <a:cubicBezTo>
                    <a:pt x="29" y="4"/>
                    <a:pt x="27" y="0"/>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30" name="Freeform 69"/>
            <p:cNvSpPr/>
            <p:nvPr/>
          </p:nvSpPr>
          <p:spPr bwMode="auto">
            <a:xfrm>
              <a:off x="4273" y="4103"/>
              <a:ext cx="110" cy="21"/>
            </a:xfrm>
            <a:custGeom>
              <a:avLst/>
              <a:gdLst>
                <a:gd name="T0" fmla="*/ 28 w 31"/>
                <a:gd name="T1" fmla="*/ 2 h 7"/>
                <a:gd name="T2" fmla="*/ 3 w 31"/>
                <a:gd name="T3" fmla="*/ 2 h 7"/>
                <a:gd name="T4" fmla="*/ 3 w 31"/>
                <a:gd name="T5" fmla="*/ 6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2"/>
                    <a:pt x="3" y="2"/>
                  </a:cubicBezTo>
                  <a:cubicBezTo>
                    <a:pt x="0" y="2"/>
                    <a:pt x="0" y="6"/>
                    <a:pt x="3" y="6"/>
                  </a:cubicBezTo>
                  <a:cubicBezTo>
                    <a:pt x="11" y="6"/>
                    <a:pt x="19" y="4"/>
                    <a:pt x="27" y="6"/>
                  </a:cubicBezTo>
                  <a:cubicBezTo>
                    <a:pt x="30" y="7"/>
                    <a:pt x="31" y="3"/>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31" name="Freeform 70"/>
            <p:cNvSpPr/>
            <p:nvPr/>
          </p:nvSpPr>
          <p:spPr bwMode="auto">
            <a:xfrm>
              <a:off x="4432" y="4097"/>
              <a:ext cx="95" cy="24"/>
            </a:xfrm>
            <a:custGeom>
              <a:avLst/>
              <a:gdLst>
                <a:gd name="T0" fmla="*/ 23 w 27"/>
                <a:gd name="T1" fmla="*/ 1 h 8"/>
                <a:gd name="T2" fmla="*/ 4 w 27"/>
                <a:gd name="T3" fmla="*/ 2 h 8"/>
                <a:gd name="T4" fmla="*/ 3 w 27"/>
                <a:gd name="T5" fmla="*/ 6 h 8"/>
                <a:gd name="T6" fmla="*/ 24 w 27"/>
                <a:gd name="T7" fmla="*/ 5 h 8"/>
                <a:gd name="T8" fmla="*/ 23 w 27"/>
                <a:gd name="T9" fmla="*/ 1 h 8"/>
              </a:gdLst>
              <a:ahLst/>
              <a:cxnLst>
                <a:cxn ang="0">
                  <a:pos x="T0" y="T1"/>
                </a:cxn>
                <a:cxn ang="0">
                  <a:pos x="T2" y="T3"/>
                </a:cxn>
                <a:cxn ang="0">
                  <a:pos x="T4" y="T5"/>
                </a:cxn>
                <a:cxn ang="0">
                  <a:pos x="T6" y="T7"/>
                </a:cxn>
                <a:cxn ang="0">
                  <a:pos x="T8" y="T9"/>
                </a:cxn>
              </a:cxnLst>
              <a:rect l="0" t="0" r="r" b="b"/>
              <a:pathLst>
                <a:path w="27" h="8">
                  <a:moveTo>
                    <a:pt x="23" y="1"/>
                  </a:moveTo>
                  <a:cubicBezTo>
                    <a:pt x="17" y="2"/>
                    <a:pt x="10" y="3"/>
                    <a:pt x="4" y="2"/>
                  </a:cubicBezTo>
                  <a:cubicBezTo>
                    <a:pt x="1" y="1"/>
                    <a:pt x="0" y="6"/>
                    <a:pt x="3" y="6"/>
                  </a:cubicBezTo>
                  <a:cubicBezTo>
                    <a:pt x="10" y="8"/>
                    <a:pt x="17" y="6"/>
                    <a:pt x="24" y="5"/>
                  </a:cubicBezTo>
                  <a:cubicBezTo>
                    <a:pt x="27" y="5"/>
                    <a:pt x="26"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32" name="Freeform 71"/>
            <p:cNvSpPr/>
            <p:nvPr/>
          </p:nvSpPr>
          <p:spPr bwMode="auto">
            <a:xfrm>
              <a:off x="4580" y="4094"/>
              <a:ext cx="120" cy="27"/>
            </a:xfrm>
            <a:custGeom>
              <a:avLst/>
              <a:gdLst>
                <a:gd name="T0" fmla="*/ 31 w 34"/>
                <a:gd name="T1" fmla="*/ 1 h 9"/>
                <a:gd name="T2" fmla="*/ 18 w 34"/>
                <a:gd name="T3" fmla="*/ 2 h 9"/>
                <a:gd name="T4" fmla="*/ 5 w 34"/>
                <a:gd name="T5" fmla="*/ 1 h 9"/>
                <a:gd name="T6" fmla="*/ 2 w 34"/>
                <a:gd name="T7" fmla="*/ 5 h 9"/>
                <a:gd name="T8" fmla="*/ 31 w 34"/>
                <a:gd name="T9" fmla="*/ 5 h 9"/>
                <a:gd name="T10" fmla="*/ 31 w 34"/>
                <a:gd name="T11" fmla="*/ 1 h 9"/>
              </a:gdLst>
              <a:ahLst/>
              <a:cxnLst>
                <a:cxn ang="0">
                  <a:pos x="T0" y="T1"/>
                </a:cxn>
                <a:cxn ang="0">
                  <a:pos x="T2" y="T3"/>
                </a:cxn>
                <a:cxn ang="0">
                  <a:pos x="T4" y="T5"/>
                </a:cxn>
                <a:cxn ang="0">
                  <a:pos x="T6" y="T7"/>
                </a:cxn>
                <a:cxn ang="0">
                  <a:pos x="T8" y="T9"/>
                </a:cxn>
                <a:cxn ang="0">
                  <a:pos x="T10" y="T11"/>
                </a:cxn>
              </a:cxnLst>
              <a:rect l="0" t="0" r="r" b="b"/>
              <a:pathLst>
                <a:path w="34" h="9">
                  <a:moveTo>
                    <a:pt x="31" y="1"/>
                  </a:moveTo>
                  <a:cubicBezTo>
                    <a:pt x="27" y="1"/>
                    <a:pt x="22" y="1"/>
                    <a:pt x="18" y="2"/>
                  </a:cubicBezTo>
                  <a:cubicBezTo>
                    <a:pt x="14" y="2"/>
                    <a:pt x="9" y="3"/>
                    <a:pt x="5" y="1"/>
                  </a:cubicBezTo>
                  <a:cubicBezTo>
                    <a:pt x="2" y="0"/>
                    <a:pt x="0" y="3"/>
                    <a:pt x="2" y="5"/>
                  </a:cubicBezTo>
                  <a:cubicBezTo>
                    <a:pt x="11" y="9"/>
                    <a:pt x="22" y="5"/>
                    <a:pt x="31" y="5"/>
                  </a:cubicBezTo>
                  <a:cubicBezTo>
                    <a:pt x="34" y="5"/>
                    <a:pt x="34" y="0"/>
                    <a:pt x="31"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33" name="Freeform 72"/>
            <p:cNvSpPr/>
            <p:nvPr/>
          </p:nvSpPr>
          <p:spPr bwMode="auto">
            <a:xfrm>
              <a:off x="4735" y="4092"/>
              <a:ext cx="110" cy="20"/>
            </a:xfrm>
            <a:custGeom>
              <a:avLst/>
              <a:gdLst>
                <a:gd name="T0" fmla="*/ 28 w 31"/>
                <a:gd name="T1" fmla="*/ 2 h 7"/>
                <a:gd name="T2" fmla="*/ 3 w 31"/>
                <a:gd name="T3" fmla="*/ 3 h 7"/>
                <a:gd name="T4" fmla="*/ 5 w 31"/>
                <a:gd name="T5" fmla="*/ 7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1"/>
                    <a:pt x="3" y="3"/>
                  </a:cubicBezTo>
                  <a:cubicBezTo>
                    <a:pt x="0" y="3"/>
                    <a:pt x="2" y="7"/>
                    <a:pt x="5" y="7"/>
                  </a:cubicBezTo>
                  <a:cubicBezTo>
                    <a:pt x="12" y="6"/>
                    <a:pt x="19" y="4"/>
                    <a:pt x="27" y="6"/>
                  </a:cubicBezTo>
                  <a:cubicBezTo>
                    <a:pt x="29" y="7"/>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34" name="Freeform 73"/>
            <p:cNvSpPr/>
            <p:nvPr/>
          </p:nvSpPr>
          <p:spPr bwMode="auto">
            <a:xfrm>
              <a:off x="4912" y="4097"/>
              <a:ext cx="84" cy="18"/>
            </a:xfrm>
            <a:custGeom>
              <a:avLst/>
              <a:gdLst>
                <a:gd name="T0" fmla="*/ 21 w 24"/>
                <a:gd name="T1" fmla="*/ 1 h 6"/>
                <a:gd name="T2" fmla="*/ 4 w 24"/>
                <a:gd name="T3" fmla="*/ 1 h 6"/>
                <a:gd name="T4" fmla="*/ 3 w 24"/>
                <a:gd name="T5" fmla="*/ 5 h 6"/>
                <a:gd name="T6" fmla="*/ 21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6" y="1"/>
                    <a:pt x="10" y="2"/>
                    <a:pt x="4" y="1"/>
                  </a:cubicBezTo>
                  <a:cubicBezTo>
                    <a:pt x="1" y="0"/>
                    <a:pt x="0" y="5"/>
                    <a:pt x="3" y="5"/>
                  </a:cubicBezTo>
                  <a:cubicBezTo>
                    <a:pt x="9" y="6"/>
                    <a:pt x="15" y="5"/>
                    <a:pt x="21" y="5"/>
                  </a:cubicBezTo>
                  <a:cubicBezTo>
                    <a:pt x="24" y="5"/>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35" name="Freeform 74"/>
            <p:cNvSpPr/>
            <p:nvPr/>
          </p:nvSpPr>
          <p:spPr bwMode="auto">
            <a:xfrm>
              <a:off x="5060" y="4100"/>
              <a:ext cx="92" cy="18"/>
            </a:xfrm>
            <a:custGeom>
              <a:avLst/>
              <a:gdLst>
                <a:gd name="T0" fmla="*/ 23 w 26"/>
                <a:gd name="T1" fmla="*/ 1 h 6"/>
                <a:gd name="T2" fmla="*/ 3 w 26"/>
                <a:gd name="T3" fmla="*/ 0 h 6"/>
                <a:gd name="T4" fmla="*/ 3 w 26"/>
                <a:gd name="T5" fmla="*/ 4 h 6"/>
                <a:gd name="T6" fmla="*/ 22 w 26"/>
                <a:gd name="T7" fmla="*/ 5 h 6"/>
                <a:gd name="T8" fmla="*/ 23 w 26"/>
                <a:gd name="T9" fmla="*/ 1 h 6"/>
              </a:gdLst>
              <a:ahLst/>
              <a:cxnLst>
                <a:cxn ang="0">
                  <a:pos x="T0" y="T1"/>
                </a:cxn>
                <a:cxn ang="0">
                  <a:pos x="T2" y="T3"/>
                </a:cxn>
                <a:cxn ang="0">
                  <a:pos x="T4" y="T5"/>
                </a:cxn>
                <a:cxn ang="0">
                  <a:pos x="T6" y="T7"/>
                </a:cxn>
                <a:cxn ang="0">
                  <a:pos x="T8" y="T9"/>
                </a:cxn>
              </a:cxnLst>
              <a:rect l="0" t="0" r="r" b="b"/>
              <a:pathLst>
                <a:path w="26" h="6">
                  <a:moveTo>
                    <a:pt x="23" y="1"/>
                  </a:moveTo>
                  <a:cubicBezTo>
                    <a:pt x="16" y="0"/>
                    <a:pt x="9" y="0"/>
                    <a:pt x="3" y="0"/>
                  </a:cubicBezTo>
                  <a:cubicBezTo>
                    <a:pt x="0" y="0"/>
                    <a:pt x="0" y="4"/>
                    <a:pt x="3" y="4"/>
                  </a:cubicBezTo>
                  <a:cubicBezTo>
                    <a:pt x="9" y="4"/>
                    <a:pt x="16" y="4"/>
                    <a:pt x="22" y="5"/>
                  </a:cubicBezTo>
                  <a:cubicBezTo>
                    <a:pt x="25" y="6"/>
                    <a:pt x="26" y="1"/>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36" name="Freeform 75"/>
            <p:cNvSpPr/>
            <p:nvPr/>
          </p:nvSpPr>
          <p:spPr bwMode="auto">
            <a:xfrm>
              <a:off x="5190" y="4094"/>
              <a:ext cx="103" cy="18"/>
            </a:xfrm>
            <a:custGeom>
              <a:avLst/>
              <a:gdLst>
                <a:gd name="T0" fmla="*/ 26 w 29"/>
                <a:gd name="T1" fmla="*/ 1 h 6"/>
                <a:gd name="T2" fmla="*/ 2 w 29"/>
                <a:gd name="T3" fmla="*/ 2 h 6"/>
                <a:gd name="T4" fmla="*/ 2 w 29"/>
                <a:gd name="T5" fmla="*/ 6 h 6"/>
                <a:gd name="T6" fmla="*/ 26 w 29"/>
                <a:gd name="T7" fmla="*/ 5 h 6"/>
                <a:gd name="T8" fmla="*/ 26 w 29"/>
                <a:gd name="T9" fmla="*/ 1 h 6"/>
              </a:gdLst>
              <a:ahLst/>
              <a:cxnLst>
                <a:cxn ang="0">
                  <a:pos x="T0" y="T1"/>
                </a:cxn>
                <a:cxn ang="0">
                  <a:pos x="T2" y="T3"/>
                </a:cxn>
                <a:cxn ang="0">
                  <a:pos x="T4" y="T5"/>
                </a:cxn>
                <a:cxn ang="0">
                  <a:pos x="T6" y="T7"/>
                </a:cxn>
                <a:cxn ang="0">
                  <a:pos x="T8" y="T9"/>
                </a:cxn>
              </a:cxnLst>
              <a:rect l="0" t="0" r="r" b="b"/>
              <a:pathLst>
                <a:path w="29" h="6">
                  <a:moveTo>
                    <a:pt x="26" y="1"/>
                  </a:moveTo>
                  <a:cubicBezTo>
                    <a:pt x="18" y="2"/>
                    <a:pt x="10" y="2"/>
                    <a:pt x="2" y="2"/>
                  </a:cubicBezTo>
                  <a:cubicBezTo>
                    <a:pt x="0" y="2"/>
                    <a:pt x="0" y="6"/>
                    <a:pt x="2" y="6"/>
                  </a:cubicBezTo>
                  <a:cubicBezTo>
                    <a:pt x="10" y="6"/>
                    <a:pt x="18" y="6"/>
                    <a:pt x="26" y="5"/>
                  </a:cubicBezTo>
                  <a:cubicBezTo>
                    <a:pt x="29"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37" name="Freeform 76"/>
            <p:cNvSpPr/>
            <p:nvPr/>
          </p:nvSpPr>
          <p:spPr bwMode="auto">
            <a:xfrm>
              <a:off x="5339" y="4092"/>
              <a:ext cx="116" cy="20"/>
            </a:xfrm>
            <a:custGeom>
              <a:avLst/>
              <a:gdLst>
                <a:gd name="T0" fmla="*/ 30 w 33"/>
                <a:gd name="T1" fmla="*/ 2 h 7"/>
                <a:gd name="T2" fmla="*/ 3 w 33"/>
                <a:gd name="T3" fmla="*/ 0 h 7"/>
                <a:gd name="T4" fmla="*/ 3 w 33"/>
                <a:gd name="T5" fmla="*/ 0 h 7"/>
                <a:gd name="T6" fmla="*/ 3 w 33"/>
                <a:gd name="T7" fmla="*/ 0 h 7"/>
                <a:gd name="T8" fmla="*/ 3 w 33"/>
                <a:gd name="T9" fmla="*/ 5 h 7"/>
                <a:gd name="T10" fmla="*/ 28 w 33"/>
                <a:gd name="T11" fmla="*/ 6 h 7"/>
                <a:gd name="T12" fmla="*/ 30 w 33"/>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33" h="7">
                  <a:moveTo>
                    <a:pt x="30" y="2"/>
                  </a:moveTo>
                  <a:cubicBezTo>
                    <a:pt x="21" y="0"/>
                    <a:pt x="12" y="1"/>
                    <a:pt x="3" y="0"/>
                  </a:cubicBezTo>
                  <a:cubicBezTo>
                    <a:pt x="3" y="0"/>
                    <a:pt x="3" y="0"/>
                    <a:pt x="3" y="0"/>
                  </a:cubicBezTo>
                  <a:cubicBezTo>
                    <a:pt x="3" y="0"/>
                    <a:pt x="3" y="0"/>
                    <a:pt x="3" y="0"/>
                  </a:cubicBezTo>
                  <a:cubicBezTo>
                    <a:pt x="0" y="0"/>
                    <a:pt x="0" y="5"/>
                    <a:pt x="3" y="5"/>
                  </a:cubicBezTo>
                  <a:cubicBezTo>
                    <a:pt x="11" y="6"/>
                    <a:pt x="20" y="4"/>
                    <a:pt x="28" y="6"/>
                  </a:cubicBezTo>
                  <a:cubicBezTo>
                    <a:pt x="31" y="7"/>
                    <a:pt x="33" y="2"/>
                    <a:pt x="30"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38" name="Freeform 77"/>
            <p:cNvSpPr/>
            <p:nvPr/>
          </p:nvSpPr>
          <p:spPr bwMode="auto">
            <a:xfrm>
              <a:off x="5480" y="4089"/>
              <a:ext cx="102" cy="14"/>
            </a:xfrm>
            <a:custGeom>
              <a:avLst/>
              <a:gdLst>
                <a:gd name="T0" fmla="*/ 26 w 29"/>
                <a:gd name="T1" fmla="*/ 0 h 5"/>
                <a:gd name="T2" fmla="*/ 3 w 29"/>
                <a:gd name="T3" fmla="*/ 0 h 5"/>
                <a:gd name="T4" fmla="*/ 3 w 29"/>
                <a:gd name="T5" fmla="*/ 5 h 5"/>
                <a:gd name="T6" fmla="*/ 26 w 29"/>
                <a:gd name="T7" fmla="*/ 5 h 5"/>
                <a:gd name="T8" fmla="*/ 26 w 29"/>
                <a:gd name="T9" fmla="*/ 0 h 5"/>
              </a:gdLst>
              <a:ahLst/>
              <a:cxnLst>
                <a:cxn ang="0">
                  <a:pos x="T0" y="T1"/>
                </a:cxn>
                <a:cxn ang="0">
                  <a:pos x="T2" y="T3"/>
                </a:cxn>
                <a:cxn ang="0">
                  <a:pos x="T4" y="T5"/>
                </a:cxn>
                <a:cxn ang="0">
                  <a:pos x="T6" y="T7"/>
                </a:cxn>
                <a:cxn ang="0">
                  <a:pos x="T8" y="T9"/>
                </a:cxn>
              </a:cxnLst>
              <a:rect l="0" t="0" r="r" b="b"/>
              <a:pathLst>
                <a:path w="29" h="5">
                  <a:moveTo>
                    <a:pt x="26" y="0"/>
                  </a:moveTo>
                  <a:cubicBezTo>
                    <a:pt x="3" y="0"/>
                    <a:pt x="3" y="0"/>
                    <a:pt x="3" y="0"/>
                  </a:cubicBezTo>
                  <a:cubicBezTo>
                    <a:pt x="0" y="0"/>
                    <a:pt x="0" y="5"/>
                    <a:pt x="3" y="5"/>
                  </a:cubicBezTo>
                  <a:cubicBezTo>
                    <a:pt x="26" y="5"/>
                    <a:pt x="26" y="5"/>
                    <a:pt x="26" y="5"/>
                  </a:cubicBezTo>
                  <a:cubicBezTo>
                    <a:pt x="29" y="5"/>
                    <a:pt x="29" y="0"/>
                    <a:pt x="26"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39" name="Freeform 78"/>
            <p:cNvSpPr/>
            <p:nvPr/>
          </p:nvSpPr>
          <p:spPr bwMode="auto">
            <a:xfrm>
              <a:off x="5600" y="4089"/>
              <a:ext cx="98" cy="23"/>
            </a:xfrm>
            <a:custGeom>
              <a:avLst/>
              <a:gdLst>
                <a:gd name="T0" fmla="*/ 24 w 28"/>
                <a:gd name="T1" fmla="*/ 2 h 8"/>
                <a:gd name="T2" fmla="*/ 4 w 28"/>
                <a:gd name="T3" fmla="*/ 0 h 8"/>
                <a:gd name="T4" fmla="*/ 3 w 28"/>
                <a:gd name="T5" fmla="*/ 5 h 8"/>
                <a:gd name="T6" fmla="*/ 25 w 28"/>
                <a:gd name="T7" fmla="*/ 6 h 8"/>
                <a:gd name="T8" fmla="*/ 24 w 28"/>
                <a:gd name="T9" fmla="*/ 2 h 8"/>
              </a:gdLst>
              <a:ahLst/>
              <a:cxnLst>
                <a:cxn ang="0">
                  <a:pos x="T0" y="T1"/>
                </a:cxn>
                <a:cxn ang="0">
                  <a:pos x="T2" y="T3"/>
                </a:cxn>
                <a:cxn ang="0">
                  <a:pos x="T4" y="T5"/>
                </a:cxn>
                <a:cxn ang="0">
                  <a:pos x="T6" y="T7"/>
                </a:cxn>
                <a:cxn ang="0">
                  <a:pos x="T8" y="T9"/>
                </a:cxn>
              </a:cxnLst>
              <a:rect l="0" t="0" r="r" b="b"/>
              <a:pathLst>
                <a:path w="28" h="8">
                  <a:moveTo>
                    <a:pt x="24" y="2"/>
                  </a:moveTo>
                  <a:cubicBezTo>
                    <a:pt x="17" y="3"/>
                    <a:pt x="11" y="3"/>
                    <a:pt x="4" y="0"/>
                  </a:cubicBezTo>
                  <a:cubicBezTo>
                    <a:pt x="1" y="0"/>
                    <a:pt x="0" y="4"/>
                    <a:pt x="3" y="5"/>
                  </a:cubicBezTo>
                  <a:cubicBezTo>
                    <a:pt x="10" y="7"/>
                    <a:pt x="18" y="8"/>
                    <a:pt x="25" y="6"/>
                  </a:cubicBezTo>
                  <a:cubicBezTo>
                    <a:pt x="28" y="5"/>
                    <a:pt x="27" y="1"/>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40" name="Freeform 79"/>
            <p:cNvSpPr/>
            <p:nvPr/>
          </p:nvSpPr>
          <p:spPr bwMode="auto">
            <a:xfrm>
              <a:off x="5727" y="4103"/>
              <a:ext cx="98" cy="18"/>
            </a:xfrm>
            <a:custGeom>
              <a:avLst/>
              <a:gdLst>
                <a:gd name="T0" fmla="*/ 26 w 28"/>
                <a:gd name="T1" fmla="*/ 1 h 6"/>
                <a:gd name="T2" fmla="*/ 3 w 28"/>
                <a:gd name="T3" fmla="*/ 0 h 6"/>
                <a:gd name="T4" fmla="*/ 3 w 28"/>
                <a:gd name="T5" fmla="*/ 4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0"/>
                    <a:pt x="3" y="0"/>
                  </a:cubicBezTo>
                  <a:cubicBezTo>
                    <a:pt x="0" y="0"/>
                    <a:pt x="0" y="4"/>
                    <a:pt x="3" y="4"/>
                  </a:cubicBezTo>
                  <a:cubicBezTo>
                    <a:pt x="11" y="4"/>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41" name="Freeform 80"/>
            <p:cNvSpPr/>
            <p:nvPr/>
          </p:nvSpPr>
          <p:spPr bwMode="auto">
            <a:xfrm>
              <a:off x="5850" y="4092"/>
              <a:ext cx="109" cy="20"/>
            </a:xfrm>
            <a:custGeom>
              <a:avLst/>
              <a:gdLst>
                <a:gd name="T0" fmla="*/ 27 w 31"/>
                <a:gd name="T1" fmla="*/ 1 h 7"/>
                <a:gd name="T2" fmla="*/ 3 w 31"/>
                <a:gd name="T3" fmla="*/ 3 h 7"/>
                <a:gd name="T4" fmla="*/ 3 w 31"/>
                <a:gd name="T5" fmla="*/ 7 h 7"/>
                <a:gd name="T6" fmla="*/ 28 w 31"/>
                <a:gd name="T7" fmla="*/ 5 h 7"/>
                <a:gd name="T8" fmla="*/ 27 w 31"/>
                <a:gd name="T9" fmla="*/ 1 h 7"/>
              </a:gdLst>
              <a:ahLst/>
              <a:cxnLst>
                <a:cxn ang="0">
                  <a:pos x="T0" y="T1"/>
                </a:cxn>
                <a:cxn ang="0">
                  <a:pos x="T2" y="T3"/>
                </a:cxn>
                <a:cxn ang="0">
                  <a:pos x="T4" y="T5"/>
                </a:cxn>
                <a:cxn ang="0">
                  <a:pos x="T6" y="T7"/>
                </a:cxn>
                <a:cxn ang="0">
                  <a:pos x="T8" y="T9"/>
                </a:cxn>
              </a:cxnLst>
              <a:rect l="0" t="0" r="r" b="b"/>
              <a:pathLst>
                <a:path w="31" h="7">
                  <a:moveTo>
                    <a:pt x="27" y="1"/>
                  </a:moveTo>
                  <a:cubicBezTo>
                    <a:pt x="19" y="2"/>
                    <a:pt x="11" y="3"/>
                    <a:pt x="3" y="3"/>
                  </a:cubicBezTo>
                  <a:cubicBezTo>
                    <a:pt x="0" y="3"/>
                    <a:pt x="0" y="7"/>
                    <a:pt x="3" y="7"/>
                  </a:cubicBezTo>
                  <a:cubicBezTo>
                    <a:pt x="11" y="7"/>
                    <a:pt x="20" y="6"/>
                    <a:pt x="28" y="5"/>
                  </a:cubicBezTo>
                  <a:cubicBezTo>
                    <a:pt x="31" y="4"/>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42" name="Freeform 81"/>
            <p:cNvSpPr/>
            <p:nvPr/>
          </p:nvSpPr>
          <p:spPr bwMode="auto">
            <a:xfrm>
              <a:off x="5988" y="4097"/>
              <a:ext cx="102" cy="18"/>
            </a:xfrm>
            <a:custGeom>
              <a:avLst/>
              <a:gdLst>
                <a:gd name="T0" fmla="*/ 26 w 29"/>
                <a:gd name="T1" fmla="*/ 2 h 6"/>
                <a:gd name="T2" fmla="*/ 3 w 29"/>
                <a:gd name="T3" fmla="*/ 1 h 6"/>
                <a:gd name="T4" fmla="*/ 3 w 29"/>
                <a:gd name="T5" fmla="*/ 5 h 6"/>
                <a:gd name="T6" fmla="*/ 26 w 29"/>
                <a:gd name="T7" fmla="*/ 6 h 6"/>
                <a:gd name="T8" fmla="*/ 26 w 29"/>
                <a:gd name="T9" fmla="*/ 2 h 6"/>
              </a:gdLst>
              <a:ahLst/>
              <a:cxnLst>
                <a:cxn ang="0">
                  <a:pos x="T0" y="T1"/>
                </a:cxn>
                <a:cxn ang="0">
                  <a:pos x="T2" y="T3"/>
                </a:cxn>
                <a:cxn ang="0">
                  <a:pos x="T4" y="T5"/>
                </a:cxn>
                <a:cxn ang="0">
                  <a:pos x="T6" y="T7"/>
                </a:cxn>
                <a:cxn ang="0">
                  <a:pos x="T8" y="T9"/>
                </a:cxn>
              </a:cxnLst>
              <a:rect l="0" t="0" r="r" b="b"/>
              <a:pathLst>
                <a:path w="29" h="6">
                  <a:moveTo>
                    <a:pt x="26" y="2"/>
                  </a:moveTo>
                  <a:cubicBezTo>
                    <a:pt x="19" y="1"/>
                    <a:pt x="11" y="0"/>
                    <a:pt x="3" y="1"/>
                  </a:cubicBezTo>
                  <a:cubicBezTo>
                    <a:pt x="0" y="1"/>
                    <a:pt x="0" y="5"/>
                    <a:pt x="3" y="5"/>
                  </a:cubicBezTo>
                  <a:cubicBezTo>
                    <a:pt x="11" y="4"/>
                    <a:pt x="19" y="6"/>
                    <a:pt x="26" y="6"/>
                  </a:cubicBezTo>
                  <a:cubicBezTo>
                    <a:pt x="29" y="6"/>
                    <a:pt x="29" y="2"/>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43" name="Freeform 82"/>
            <p:cNvSpPr/>
            <p:nvPr/>
          </p:nvSpPr>
          <p:spPr bwMode="auto">
            <a:xfrm>
              <a:off x="6136" y="4100"/>
              <a:ext cx="102" cy="18"/>
            </a:xfrm>
            <a:custGeom>
              <a:avLst/>
              <a:gdLst>
                <a:gd name="T0" fmla="*/ 27 w 29"/>
                <a:gd name="T1" fmla="*/ 0 h 6"/>
                <a:gd name="T2" fmla="*/ 3 w 29"/>
                <a:gd name="T3" fmla="*/ 1 h 6"/>
                <a:gd name="T4" fmla="*/ 3 w 29"/>
                <a:gd name="T5" fmla="*/ 5 h 6"/>
                <a:gd name="T6" fmla="*/ 27 w 29"/>
                <a:gd name="T7" fmla="*/ 4 h 6"/>
                <a:gd name="T8" fmla="*/ 27 w 29"/>
                <a:gd name="T9" fmla="*/ 0 h 6"/>
              </a:gdLst>
              <a:ahLst/>
              <a:cxnLst>
                <a:cxn ang="0">
                  <a:pos x="T0" y="T1"/>
                </a:cxn>
                <a:cxn ang="0">
                  <a:pos x="T2" y="T3"/>
                </a:cxn>
                <a:cxn ang="0">
                  <a:pos x="T4" y="T5"/>
                </a:cxn>
                <a:cxn ang="0">
                  <a:pos x="T6" y="T7"/>
                </a:cxn>
                <a:cxn ang="0">
                  <a:pos x="T8" y="T9"/>
                </a:cxn>
              </a:cxnLst>
              <a:rect l="0" t="0" r="r" b="b"/>
              <a:pathLst>
                <a:path w="29" h="6">
                  <a:moveTo>
                    <a:pt x="27" y="0"/>
                  </a:moveTo>
                  <a:cubicBezTo>
                    <a:pt x="19" y="0"/>
                    <a:pt x="11" y="0"/>
                    <a:pt x="3" y="1"/>
                  </a:cubicBezTo>
                  <a:cubicBezTo>
                    <a:pt x="0" y="1"/>
                    <a:pt x="0" y="6"/>
                    <a:pt x="3" y="5"/>
                  </a:cubicBezTo>
                  <a:cubicBezTo>
                    <a:pt x="11" y="4"/>
                    <a:pt x="19" y="4"/>
                    <a:pt x="27" y="4"/>
                  </a:cubicBezTo>
                  <a:cubicBezTo>
                    <a:pt x="29" y="4"/>
                    <a:pt x="29"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44" name="Freeform 83"/>
            <p:cNvSpPr/>
            <p:nvPr/>
          </p:nvSpPr>
          <p:spPr bwMode="auto">
            <a:xfrm>
              <a:off x="6298" y="4100"/>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6"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45" name="Freeform 84"/>
            <p:cNvSpPr/>
            <p:nvPr/>
          </p:nvSpPr>
          <p:spPr bwMode="auto">
            <a:xfrm>
              <a:off x="6428" y="4103"/>
              <a:ext cx="99" cy="18"/>
            </a:xfrm>
            <a:custGeom>
              <a:avLst/>
              <a:gdLst>
                <a:gd name="T0" fmla="*/ 25 w 28"/>
                <a:gd name="T1" fmla="*/ 1 h 6"/>
                <a:gd name="T2" fmla="*/ 3 w 28"/>
                <a:gd name="T3" fmla="*/ 1 h 6"/>
                <a:gd name="T4" fmla="*/ 3 w 28"/>
                <a:gd name="T5" fmla="*/ 5 h 6"/>
                <a:gd name="T6" fmla="*/ 25 w 28"/>
                <a:gd name="T7" fmla="*/ 5 h 6"/>
                <a:gd name="T8" fmla="*/ 25 w 28"/>
                <a:gd name="T9" fmla="*/ 1 h 6"/>
              </a:gdLst>
              <a:ahLst/>
              <a:cxnLst>
                <a:cxn ang="0">
                  <a:pos x="T0" y="T1"/>
                </a:cxn>
                <a:cxn ang="0">
                  <a:pos x="T2" y="T3"/>
                </a:cxn>
                <a:cxn ang="0">
                  <a:pos x="T4" y="T5"/>
                </a:cxn>
                <a:cxn ang="0">
                  <a:pos x="T6" y="T7"/>
                </a:cxn>
                <a:cxn ang="0">
                  <a:pos x="T8" y="T9"/>
                </a:cxn>
              </a:cxnLst>
              <a:rect l="0" t="0" r="r" b="b"/>
              <a:pathLst>
                <a:path w="28" h="6">
                  <a:moveTo>
                    <a:pt x="25" y="1"/>
                  </a:moveTo>
                  <a:cubicBezTo>
                    <a:pt x="17" y="1"/>
                    <a:pt x="10" y="2"/>
                    <a:pt x="3" y="1"/>
                  </a:cubicBezTo>
                  <a:cubicBezTo>
                    <a:pt x="0" y="0"/>
                    <a:pt x="0" y="5"/>
                    <a:pt x="3" y="5"/>
                  </a:cubicBezTo>
                  <a:cubicBezTo>
                    <a:pt x="10" y="6"/>
                    <a:pt x="17" y="5"/>
                    <a:pt x="25" y="5"/>
                  </a:cubicBezTo>
                  <a:cubicBezTo>
                    <a:pt x="28" y="5"/>
                    <a:pt x="28" y="1"/>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46" name="Freeform 85"/>
            <p:cNvSpPr/>
            <p:nvPr/>
          </p:nvSpPr>
          <p:spPr bwMode="auto">
            <a:xfrm>
              <a:off x="6545" y="4103"/>
              <a:ext cx="92" cy="21"/>
            </a:xfrm>
            <a:custGeom>
              <a:avLst/>
              <a:gdLst>
                <a:gd name="T0" fmla="*/ 22 w 26"/>
                <a:gd name="T1" fmla="*/ 1 h 7"/>
                <a:gd name="T2" fmla="*/ 4 w 26"/>
                <a:gd name="T3" fmla="*/ 1 h 7"/>
                <a:gd name="T4" fmla="*/ 3 w 26"/>
                <a:gd name="T5" fmla="*/ 5 h 7"/>
                <a:gd name="T6" fmla="*/ 23 w 26"/>
                <a:gd name="T7" fmla="*/ 5 h 7"/>
                <a:gd name="T8" fmla="*/ 22 w 26"/>
                <a:gd name="T9" fmla="*/ 1 h 7"/>
              </a:gdLst>
              <a:ahLst/>
              <a:cxnLst>
                <a:cxn ang="0">
                  <a:pos x="T0" y="T1"/>
                </a:cxn>
                <a:cxn ang="0">
                  <a:pos x="T2" y="T3"/>
                </a:cxn>
                <a:cxn ang="0">
                  <a:pos x="T4" y="T5"/>
                </a:cxn>
                <a:cxn ang="0">
                  <a:pos x="T6" y="T7"/>
                </a:cxn>
                <a:cxn ang="0">
                  <a:pos x="T8" y="T9"/>
                </a:cxn>
              </a:cxnLst>
              <a:rect l="0" t="0" r="r" b="b"/>
              <a:pathLst>
                <a:path w="26" h="7">
                  <a:moveTo>
                    <a:pt x="22" y="1"/>
                  </a:moveTo>
                  <a:cubicBezTo>
                    <a:pt x="16" y="2"/>
                    <a:pt x="10" y="3"/>
                    <a:pt x="4" y="1"/>
                  </a:cubicBezTo>
                  <a:cubicBezTo>
                    <a:pt x="1" y="0"/>
                    <a:pt x="0" y="4"/>
                    <a:pt x="3" y="5"/>
                  </a:cubicBezTo>
                  <a:cubicBezTo>
                    <a:pt x="9" y="7"/>
                    <a:pt x="16" y="6"/>
                    <a:pt x="23" y="5"/>
                  </a:cubicBezTo>
                  <a:cubicBezTo>
                    <a:pt x="26" y="5"/>
                    <a:pt x="25" y="0"/>
                    <a:pt x="22"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47" name="Freeform 86"/>
            <p:cNvSpPr/>
            <p:nvPr/>
          </p:nvSpPr>
          <p:spPr bwMode="auto">
            <a:xfrm>
              <a:off x="6682" y="4103"/>
              <a:ext cx="110" cy="18"/>
            </a:xfrm>
            <a:custGeom>
              <a:avLst/>
              <a:gdLst>
                <a:gd name="T0" fmla="*/ 28 w 31"/>
                <a:gd name="T1" fmla="*/ 2 h 6"/>
                <a:gd name="T2" fmla="*/ 3 w 31"/>
                <a:gd name="T3" fmla="*/ 1 h 6"/>
                <a:gd name="T4" fmla="*/ 3 w 31"/>
                <a:gd name="T5" fmla="*/ 5 h 6"/>
                <a:gd name="T6" fmla="*/ 28 w 31"/>
                <a:gd name="T7" fmla="*/ 6 h 6"/>
                <a:gd name="T8" fmla="*/ 28 w 31"/>
                <a:gd name="T9" fmla="*/ 2 h 6"/>
              </a:gdLst>
              <a:ahLst/>
              <a:cxnLst>
                <a:cxn ang="0">
                  <a:pos x="T0" y="T1"/>
                </a:cxn>
                <a:cxn ang="0">
                  <a:pos x="T2" y="T3"/>
                </a:cxn>
                <a:cxn ang="0">
                  <a:pos x="T4" y="T5"/>
                </a:cxn>
                <a:cxn ang="0">
                  <a:pos x="T6" y="T7"/>
                </a:cxn>
                <a:cxn ang="0">
                  <a:pos x="T8" y="T9"/>
                </a:cxn>
              </a:cxnLst>
              <a:rect l="0" t="0" r="r" b="b"/>
              <a:pathLst>
                <a:path w="31" h="6">
                  <a:moveTo>
                    <a:pt x="28" y="2"/>
                  </a:moveTo>
                  <a:cubicBezTo>
                    <a:pt x="19" y="2"/>
                    <a:pt x="11" y="2"/>
                    <a:pt x="3" y="1"/>
                  </a:cubicBezTo>
                  <a:cubicBezTo>
                    <a:pt x="0" y="0"/>
                    <a:pt x="0" y="5"/>
                    <a:pt x="3" y="5"/>
                  </a:cubicBezTo>
                  <a:cubicBezTo>
                    <a:pt x="11" y="6"/>
                    <a:pt x="19"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48" name="Freeform 87"/>
            <p:cNvSpPr/>
            <p:nvPr/>
          </p:nvSpPr>
          <p:spPr bwMode="auto">
            <a:xfrm>
              <a:off x="6820" y="4103"/>
              <a:ext cx="106" cy="21"/>
            </a:xfrm>
            <a:custGeom>
              <a:avLst/>
              <a:gdLst>
                <a:gd name="T0" fmla="*/ 27 w 30"/>
                <a:gd name="T1" fmla="*/ 2 h 7"/>
                <a:gd name="T2" fmla="*/ 3 w 30"/>
                <a:gd name="T3" fmla="*/ 1 h 7"/>
                <a:gd name="T4" fmla="*/ 3 w 30"/>
                <a:gd name="T5" fmla="*/ 5 h 7"/>
                <a:gd name="T6" fmla="*/ 26 w 30"/>
                <a:gd name="T7" fmla="*/ 6 h 7"/>
                <a:gd name="T8" fmla="*/ 27 w 30"/>
                <a:gd name="T9" fmla="*/ 2 h 7"/>
              </a:gdLst>
              <a:ahLst/>
              <a:cxnLst>
                <a:cxn ang="0">
                  <a:pos x="T0" y="T1"/>
                </a:cxn>
                <a:cxn ang="0">
                  <a:pos x="T2" y="T3"/>
                </a:cxn>
                <a:cxn ang="0">
                  <a:pos x="T4" y="T5"/>
                </a:cxn>
                <a:cxn ang="0">
                  <a:pos x="T6" y="T7"/>
                </a:cxn>
                <a:cxn ang="0">
                  <a:pos x="T8" y="T9"/>
                </a:cxn>
              </a:cxnLst>
              <a:rect l="0" t="0" r="r" b="b"/>
              <a:pathLst>
                <a:path w="30" h="7">
                  <a:moveTo>
                    <a:pt x="27" y="2"/>
                  </a:moveTo>
                  <a:cubicBezTo>
                    <a:pt x="19" y="0"/>
                    <a:pt x="11" y="1"/>
                    <a:pt x="3" y="1"/>
                  </a:cubicBezTo>
                  <a:cubicBezTo>
                    <a:pt x="0" y="1"/>
                    <a:pt x="0" y="5"/>
                    <a:pt x="3" y="5"/>
                  </a:cubicBezTo>
                  <a:cubicBezTo>
                    <a:pt x="11" y="5"/>
                    <a:pt x="19" y="4"/>
                    <a:pt x="26" y="6"/>
                  </a:cubicBezTo>
                  <a:cubicBezTo>
                    <a:pt x="29" y="7"/>
                    <a:pt x="30" y="3"/>
                    <a:pt x="27"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49" name="Freeform 88"/>
            <p:cNvSpPr/>
            <p:nvPr/>
          </p:nvSpPr>
          <p:spPr bwMode="auto">
            <a:xfrm>
              <a:off x="6961" y="4106"/>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7"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50" name="Freeform 89"/>
            <p:cNvSpPr/>
            <p:nvPr/>
          </p:nvSpPr>
          <p:spPr bwMode="auto">
            <a:xfrm>
              <a:off x="7081" y="4106"/>
              <a:ext cx="113" cy="24"/>
            </a:xfrm>
            <a:custGeom>
              <a:avLst/>
              <a:gdLst>
                <a:gd name="T0" fmla="*/ 28 w 32"/>
                <a:gd name="T1" fmla="*/ 1 h 8"/>
                <a:gd name="T2" fmla="*/ 3 w 32"/>
                <a:gd name="T3" fmla="*/ 2 h 8"/>
                <a:gd name="T4" fmla="*/ 3 w 32"/>
                <a:gd name="T5" fmla="*/ 6 h 8"/>
                <a:gd name="T6" fmla="*/ 29 w 32"/>
                <a:gd name="T7" fmla="*/ 5 h 8"/>
                <a:gd name="T8" fmla="*/ 28 w 32"/>
                <a:gd name="T9" fmla="*/ 1 h 8"/>
              </a:gdLst>
              <a:ahLst/>
              <a:cxnLst>
                <a:cxn ang="0">
                  <a:pos x="T0" y="T1"/>
                </a:cxn>
                <a:cxn ang="0">
                  <a:pos x="T2" y="T3"/>
                </a:cxn>
                <a:cxn ang="0">
                  <a:pos x="T4" y="T5"/>
                </a:cxn>
                <a:cxn ang="0">
                  <a:pos x="T6" y="T7"/>
                </a:cxn>
                <a:cxn ang="0">
                  <a:pos x="T8" y="T9"/>
                </a:cxn>
              </a:cxnLst>
              <a:rect l="0" t="0" r="r" b="b"/>
              <a:pathLst>
                <a:path w="32" h="8">
                  <a:moveTo>
                    <a:pt x="28" y="1"/>
                  </a:moveTo>
                  <a:cubicBezTo>
                    <a:pt x="20" y="3"/>
                    <a:pt x="11" y="2"/>
                    <a:pt x="3" y="2"/>
                  </a:cubicBezTo>
                  <a:cubicBezTo>
                    <a:pt x="0" y="2"/>
                    <a:pt x="0" y="6"/>
                    <a:pt x="3" y="6"/>
                  </a:cubicBezTo>
                  <a:cubicBezTo>
                    <a:pt x="12" y="6"/>
                    <a:pt x="21" y="8"/>
                    <a:pt x="29" y="5"/>
                  </a:cubicBezTo>
                  <a:cubicBezTo>
                    <a:pt x="32" y="4"/>
                    <a:pt x="31" y="0"/>
                    <a:pt x="28"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51" name="Freeform 90"/>
            <p:cNvSpPr/>
            <p:nvPr/>
          </p:nvSpPr>
          <p:spPr bwMode="auto">
            <a:xfrm>
              <a:off x="7219" y="4103"/>
              <a:ext cx="95" cy="18"/>
            </a:xfrm>
            <a:custGeom>
              <a:avLst/>
              <a:gdLst>
                <a:gd name="T0" fmla="*/ 23 w 27"/>
                <a:gd name="T1" fmla="*/ 1 h 6"/>
                <a:gd name="T2" fmla="*/ 3 w 27"/>
                <a:gd name="T3" fmla="*/ 2 h 6"/>
                <a:gd name="T4" fmla="*/ 3 w 27"/>
                <a:gd name="T5" fmla="*/ 6 h 6"/>
                <a:gd name="T6" fmla="*/ 24 w 27"/>
                <a:gd name="T7" fmla="*/ 5 h 6"/>
                <a:gd name="T8" fmla="*/ 23 w 27"/>
                <a:gd name="T9" fmla="*/ 1 h 6"/>
              </a:gdLst>
              <a:ahLst/>
              <a:cxnLst>
                <a:cxn ang="0">
                  <a:pos x="T0" y="T1"/>
                </a:cxn>
                <a:cxn ang="0">
                  <a:pos x="T2" y="T3"/>
                </a:cxn>
                <a:cxn ang="0">
                  <a:pos x="T4" y="T5"/>
                </a:cxn>
                <a:cxn ang="0">
                  <a:pos x="T6" y="T7"/>
                </a:cxn>
                <a:cxn ang="0">
                  <a:pos x="T8" y="T9"/>
                </a:cxn>
              </a:cxnLst>
              <a:rect l="0" t="0" r="r" b="b"/>
              <a:pathLst>
                <a:path w="27" h="6">
                  <a:moveTo>
                    <a:pt x="23" y="1"/>
                  </a:moveTo>
                  <a:cubicBezTo>
                    <a:pt x="16" y="2"/>
                    <a:pt x="10" y="2"/>
                    <a:pt x="3" y="2"/>
                  </a:cubicBezTo>
                  <a:cubicBezTo>
                    <a:pt x="0" y="2"/>
                    <a:pt x="0" y="6"/>
                    <a:pt x="3" y="6"/>
                  </a:cubicBezTo>
                  <a:cubicBezTo>
                    <a:pt x="10" y="6"/>
                    <a:pt x="17" y="6"/>
                    <a:pt x="24" y="5"/>
                  </a:cubicBezTo>
                  <a:cubicBezTo>
                    <a:pt x="27" y="5"/>
                    <a:pt x="25"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52" name="Freeform 91"/>
            <p:cNvSpPr/>
            <p:nvPr/>
          </p:nvSpPr>
          <p:spPr bwMode="auto">
            <a:xfrm>
              <a:off x="7321" y="4109"/>
              <a:ext cx="106" cy="15"/>
            </a:xfrm>
            <a:custGeom>
              <a:avLst/>
              <a:gdLst>
                <a:gd name="T0" fmla="*/ 27 w 30"/>
                <a:gd name="T1" fmla="*/ 0 h 5"/>
                <a:gd name="T2" fmla="*/ 3 w 30"/>
                <a:gd name="T3" fmla="*/ 1 h 5"/>
                <a:gd name="T4" fmla="*/ 3 w 30"/>
                <a:gd name="T5" fmla="*/ 5 h 5"/>
                <a:gd name="T6" fmla="*/ 27 w 30"/>
                <a:gd name="T7" fmla="*/ 4 h 5"/>
                <a:gd name="T8" fmla="*/ 27 w 30"/>
                <a:gd name="T9" fmla="*/ 0 h 5"/>
              </a:gdLst>
              <a:ahLst/>
              <a:cxnLst>
                <a:cxn ang="0">
                  <a:pos x="T0" y="T1"/>
                </a:cxn>
                <a:cxn ang="0">
                  <a:pos x="T2" y="T3"/>
                </a:cxn>
                <a:cxn ang="0">
                  <a:pos x="T4" y="T5"/>
                </a:cxn>
                <a:cxn ang="0">
                  <a:pos x="T6" y="T7"/>
                </a:cxn>
                <a:cxn ang="0">
                  <a:pos x="T8" y="T9"/>
                </a:cxn>
              </a:cxnLst>
              <a:rect l="0" t="0" r="r" b="b"/>
              <a:pathLst>
                <a:path w="30" h="5">
                  <a:moveTo>
                    <a:pt x="27" y="0"/>
                  </a:moveTo>
                  <a:cubicBezTo>
                    <a:pt x="19" y="0"/>
                    <a:pt x="11" y="1"/>
                    <a:pt x="3" y="1"/>
                  </a:cubicBezTo>
                  <a:cubicBezTo>
                    <a:pt x="0" y="1"/>
                    <a:pt x="0" y="5"/>
                    <a:pt x="3" y="5"/>
                  </a:cubicBezTo>
                  <a:cubicBezTo>
                    <a:pt x="11" y="5"/>
                    <a:pt x="19" y="4"/>
                    <a:pt x="27" y="4"/>
                  </a:cubicBezTo>
                  <a:cubicBezTo>
                    <a:pt x="30" y="4"/>
                    <a:pt x="30"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53" name="Freeform 92"/>
            <p:cNvSpPr/>
            <p:nvPr/>
          </p:nvSpPr>
          <p:spPr bwMode="auto">
            <a:xfrm>
              <a:off x="7448" y="4077"/>
              <a:ext cx="25" cy="59"/>
            </a:xfrm>
            <a:custGeom>
              <a:avLst/>
              <a:gdLst>
                <a:gd name="T0" fmla="*/ 1 w 7"/>
                <a:gd name="T1" fmla="*/ 7 h 20"/>
                <a:gd name="T2" fmla="*/ 1 w 7"/>
                <a:gd name="T3" fmla="*/ 7 h 20"/>
                <a:gd name="T4" fmla="*/ 2 w 7"/>
                <a:gd name="T5" fmla="*/ 17 h 20"/>
                <a:gd name="T6" fmla="*/ 7 w 7"/>
                <a:gd name="T7" fmla="*/ 17 h 20"/>
                <a:gd name="T8" fmla="*/ 6 w 7"/>
                <a:gd name="T9" fmla="*/ 3 h 20"/>
                <a:gd name="T10" fmla="*/ 2 w 7"/>
                <a:gd name="T11" fmla="*/ 1 h 20"/>
                <a:gd name="T12" fmla="*/ 0 w 7"/>
                <a:gd name="T13" fmla="*/ 3 h 20"/>
                <a:gd name="T14" fmla="*/ 1 w 7"/>
                <a:gd name="T15" fmla="*/ 7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1" y="7"/>
                  </a:moveTo>
                  <a:cubicBezTo>
                    <a:pt x="1" y="7"/>
                    <a:pt x="1" y="7"/>
                    <a:pt x="1" y="7"/>
                  </a:cubicBezTo>
                  <a:cubicBezTo>
                    <a:pt x="2" y="10"/>
                    <a:pt x="2" y="14"/>
                    <a:pt x="2" y="17"/>
                  </a:cubicBezTo>
                  <a:cubicBezTo>
                    <a:pt x="2" y="20"/>
                    <a:pt x="7" y="20"/>
                    <a:pt x="7" y="17"/>
                  </a:cubicBezTo>
                  <a:cubicBezTo>
                    <a:pt x="7" y="13"/>
                    <a:pt x="6" y="8"/>
                    <a:pt x="6" y="3"/>
                  </a:cubicBezTo>
                  <a:cubicBezTo>
                    <a:pt x="6" y="1"/>
                    <a:pt x="4" y="0"/>
                    <a:pt x="2" y="1"/>
                  </a:cubicBezTo>
                  <a:cubicBezTo>
                    <a:pt x="1" y="2"/>
                    <a:pt x="1" y="2"/>
                    <a:pt x="0" y="3"/>
                  </a:cubicBezTo>
                  <a:cubicBezTo>
                    <a:pt x="0" y="4"/>
                    <a:pt x="1" y="5"/>
                    <a:pt x="1"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54" name="Freeform 93"/>
            <p:cNvSpPr/>
            <p:nvPr/>
          </p:nvSpPr>
          <p:spPr bwMode="auto">
            <a:xfrm>
              <a:off x="7444" y="3994"/>
              <a:ext cx="22" cy="65"/>
            </a:xfrm>
            <a:custGeom>
              <a:avLst/>
              <a:gdLst>
                <a:gd name="T0" fmla="*/ 1 w 6"/>
                <a:gd name="T1" fmla="*/ 19 h 22"/>
                <a:gd name="T2" fmla="*/ 6 w 6"/>
                <a:gd name="T3" fmla="*/ 19 h 22"/>
                <a:gd name="T4" fmla="*/ 5 w 6"/>
                <a:gd name="T5" fmla="*/ 3 h 22"/>
                <a:gd name="T6" fmla="*/ 0 w 6"/>
                <a:gd name="T7" fmla="*/ 3 h 22"/>
                <a:gd name="T8" fmla="*/ 1 w 6"/>
                <a:gd name="T9" fmla="*/ 19 h 22"/>
              </a:gdLst>
              <a:ahLst/>
              <a:cxnLst>
                <a:cxn ang="0">
                  <a:pos x="T0" y="T1"/>
                </a:cxn>
                <a:cxn ang="0">
                  <a:pos x="T2" y="T3"/>
                </a:cxn>
                <a:cxn ang="0">
                  <a:pos x="T4" y="T5"/>
                </a:cxn>
                <a:cxn ang="0">
                  <a:pos x="T6" y="T7"/>
                </a:cxn>
                <a:cxn ang="0">
                  <a:pos x="T8" y="T9"/>
                </a:cxn>
              </a:cxnLst>
              <a:rect l="0" t="0" r="r" b="b"/>
              <a:pathLst>
                <a:path w="6" h="22">
                  <a:moveTo>
                    <a:pt x="1" y="19"/>
                  </a:moveTo>
                  <a:cubicBezTo>
                    <a:pt x="1" y="22"/>
                    <a:pt x="6" y="22"/>
                    <a:pt x="6" y="19"/>
                  </a:cubicBezTo>
                  <a:cubicBezTo>
                    <a:pt x="6" y="14"/>
                    <a:pt x="5" y="9"/>
                    <a:pt x="5" y="3"/>
                  </a:cubicBezTo>
                  <a:cubicBezTo>
                    <a:pt x="4" y="0"/>
                    <a:pt x="0" y="0"/>
                    <a:pt x="0" y="3"/>
                  </a:cubicBezTo>
                  <a:cubicBezTo>
                    <a:pt x="1" y="9"/>
                    <a:pt x="1" y="14"/>
                    <a:pt x="1" y="1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55" name="Freeform 94"/>
            <p:cNvSpPr/>
            <p:nvPr/>
          </p:nvSpPr>
          <p:spPr bwMode="auto">
            <a:xfrm>
              <a:off x="7444" y="3910"/>
              <a:ext cx="18" cy="63"/>
            </a:xfrm>
            <a:custGeom>
              <a:avLst/>
              <a:gdLst>
                <a:gd name="T0" fmla="*/ 0 w 5"/>
                <a:gd name="T1" fmla="*/ 5 h 21"/>
                <a:gd name="T2" fmla="*/ 1 w 5"/>
                <a:gd name="T3" fmla="*/ 6 h 21"/>
                <a:gd name="T4" fmla="*/ 0 w 5"/>
                <a:gd name="T5" fmla="*/ 11 h 21"/>
                <a:gd name="T6" fmla="*/ 0 w 5"/>
                <a:gd name="T7" fmla="*/ 15 h 21"/>
                <a:gd name="T8" fmla="*/ 0 w 5"/>
                <a:gd name="T9" fmla="*/ 17 h 21"/>
                <a:gd name="T10" fmla="*/ 0 w 5"/>
                <a:gd name="T11" fmla="*/ 17 h 21"/>
                <a:gd name="T12" fmla="*/ 0 w 5"/>
                <a:gd name="T13" fmla="*/ 18 h 21"/>
                <a:gd name="T14" fmla="*/ 0 w 5"/>
                <a:gd name="T15" fmla="*/ 19 h 21"/>
                <a:gd name="T16" fmla="*/ 5 w 5"/>
                <a:gd name="T17" fmla="*/ 18 h 21"/>
                <a:gd name="T18" fmla="*/ 5 w 5"/>
                <a:gd name="T19" fmla="*/ 7 h 21"/>
                <a:gd name="T20" fmla="*/ 5 w 5"/>
                <a:gd name="T21" fmla="*/ 2 h 21"/>
                <a:gd name="T22" fmla="*/ 0 w 5"/>
                <a:gd name="T23" fmla="*/ 3 h 21"/>
                <a:gd name="T24" fmla="*/ 0 w 5"/>
                <a:gd name="T2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1">
                  <a:moveTo>
                    <a:pt x="0" y="5"/>
                  </a:moveTo>
                  <a:cubicBezTo>
                    <a:pt x="0" y="5"/>
                    <a:pt x="1" y="6"/>
                    <a:pt x="1" y="6"/>
                  </a:cubicBezTo>
                  <a:cubicBezTo>
                    <a:pt x="1" y="8"/>
                    <a:pt x="0" y="9"/>
                    <a:pt x="0" y="11"/>
                  </a:cubicBezTo>
                  <a:cubicBezTo>
                    <a:pt x="0" y="12"/>
                    <a:pt x="0" y="14"/>
                    <a:pt x="0" y="15"/>
                  </a:cubicBezTo>
                  <a:cubicBezTo>
                    <a:pt x="0" y="16"/>
                    <a:pt x="0" y="16"/>
                    <a:pt x="0" y="17"/>
                  </a:cubicBezTo>
                  <a:cubicBezTo>
                    <a:pt x="0" y="17"/>
                    <a:pt x="0" y="18"/>
                    <a:pt x="0" y="17"/>
                  </a:cubicBezTo>
                  <a:cubicBezTo>
                    <a:pt x="0" y="17"/>
                    <a:pt x="0" y="17"/>
                    <a:pt x="0" y="18"/>
                  </a:cubicBezTo>
                  <a:cubicBezTo>
                    <a:pt x="0" y="18"/>
                    <a:pt x="0" y="18"/>
                    <a:pt x="0" y="19"/>
                  </a:cubicBezTo>
                  <a:cubicBezTo>
                    <a:pt x="1" y="21"/>
                    <a:pt x="4" y="20"/>
                    <a:pt x="5" y="18"/>
                  </a:cubicBezTo>
                  <a:cubicBezTo>
                    <a:pt x="5" y="15"/>
                    <a:pt x="5" y="11"/>
                    <a:pt x="5" y="7"/>
                  </a:cubicBezTo>
                  <a:cubicBezTo>
                    <a:pt x="5" y="6"/>
                    <a:pt x="5" y="3"/>
                    <a:pt x="5" y="2"/>
                  </a:cubicBezTo>
                  <a:cubicBezTo>
                    <a:pt x="3" y="0"/>
                    <a:pt x="1" y="1"/>
                    <a:pt x="0" y="3"/>
                  </a:cubicBezTo>
                  <a:cubicBezTo>
                    <a:pt x="0" y="4"/>
                    <a:pt x="0" y="5"/>
                    <a:pt x="0"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56" name="Freeform 95"/>
            <p:cNvSpPr/>
            <p:nvPr/>
          </p:nvSpPr>
          <p:spPr bwMode="auto">
            <a:xfrm>
              <a:off x="7444" y="3827"/>
              <a:ext cx="18" cy="69"/>
            </a:xfrm>
            <a:custGeom>
              <a:avLst/>
              <a:gdLst>
                <a:gd name="T0" fmla="*/ 5 w 5"/>
                <a:gd name="T1" fmla="*/ 20 h 23"/>
                <a:gd name="T2" fmla="*/ 5 w 5"/>
                <a:gd name="T3" fmla="*/ 3 h 23"/>
                <a:gd name="T4" fmla="*/ 0 w 5"/>
                <a:gd name="T5" fmla="*/ 3 h 23"/>
                <a:gd name="T6" fmla="*/ 0 w 5"/>
                <a:gd name="T7" fmla="*/ 20 h 23"/>
                <a:gd name="T8" fmla="*/ 5 w 5"/>
                <a:gd name="T9" fmla="*/ 20 h 23"/>
              </a:gdLst>
              <a:ahLst/>
              <a:cxnLst>
                <a:cxn ang="0">
                  <a:pos x="T0" y="T1"/>
                </a:cxn>
                <a:cxn ang="0">
                  <a:pos x="T2" y="T3"/>
                </a:cxn>
                <a:cxn ang="0">
                  <a:pos x="T4" y="T5"/>
                </a:cxn>
                <a:cxn ang="0">
                  <a:pos x="T6" y="T7"/>
                </a:cxn>
                <a:cxn ang="0">
                  <a:pos x="T8" y="T9"/>
                </a:cxn>
              </a:cxnLst>
              <a:rect l="0" t="0" r="r" b="b"/>
              <a:pathLst>
                <a:path w="5" h="23">
                  <a:moveTo>
                    <a:pt x="5" y="20"/>
                  </a:moveTo>
                  <a:cubicBezTo>
                    <a:pt x="5" y="3"/>
                    <a:pt x="5" y="3"/>
                    <a:pt x="5" y="3"/>
                  </a:cubicBezTo>
                  <a:cubicBezTo>
                    <a:pt x="5" y="0"/>
                    <a:pt x="0" y="0"/>
                    <a:pt x="0" y="3"/>
                  </a:cubicBezTo>
                  <a:cubicBezTo>
                    <a:pt x="0" y="20"/>
                    <a:pt x="0" y="20"/>
                    <a:pt x="0" y="20"/>
                  </a:cubicBezTo>
                  <a:cubicBezTo>
                    <a:pt x="0" y="23"/>
                    <a:pt x="5" y="23"/>
                    <a:pt x="5" y="2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57" name="Freeform 96"/>
            <p:cNvSpPr/>
            <p:nvPr/>
          </p:nvSpPr>
          <p:spPr bwMode="auto">
            <a:xfrm>
              <a:off x="7448" y="3747"/>
              <a:ext cx="18" cy="57"/>
            </a:xfrm>
            <a:custGeom>
              <a:avLst/>
              <a:gdLst>
                <a:gd name="T0" fmla="*/ 5 w 5"/>
                <a:gd name="T1" fmla="*/ 16 h 19"/>
                <a:gd name="T2" fmla="*/ 5 w 5"/>
                <a:gd name="T3" fmla="*/ 3 h 19"/>
                <a:gd name="T4" fmla="*/ 0 w 5"/>
                <a:gd name="T5" fmla="*/ 3 h 19"/>
                <a:gd name="T6" fmla="*/ 0 w 5"/>
                <a:gd name="T7" fmla="*/ 16 h 19"/>
                <a:gd name="T8" fmla="*/ 5 w 5"/>
                <a:gd name="T9" fmla="*/ 16 h 19"/>
              </a:gdLst>
              <a:ahLst/>
              <a:cxnLst>
                <a:cxn ang="0">
                  <a:pos x="T0" y="T1"/>
                </a:cxn>
                <a:cxn ang="0">
                  <a:pos x="T2" y="T3"/>
                </a:cxn>
                <a:cxn ang="0">
                  <a:pos x="T4" y="T5"/>
                </a:cxn>
                <a:cxn ang="0">
                  <a:pos x="T6" y="T7"/>
                </a:cxn>
                <a:cxn ang="0">
                  <a:pos x="T8" y="T9"/>
                </a:cxn>
              </a:cxnLst>
              <a:rect l="0" t="0" r="r" b="b"/>
              <a:pathLst>
                <a:path w="5" h="19">
                  <a:moveTo>
                    <a:pt x="5" y="16"/>
                  </a:moveTo>
                  <a:cubicBezTo>
                    <a:pt x="5" y="3"/>
                    <a:pt x="5" y="3"/>
                    <a:pt x="5" y="3"/>
                  </a:cubicBezTo>
                  <a:cubicBezTo>
                    <a:pt x="5" y="0"/>
                    <a:pt x="0" y="0"/>
                    <a:pt x="0" y="3"/>
                  </a:cubicBezTo>
                  <a:cubicBezTo>
                    <a:pt x="0" y="16"/>
                    <a:pt x="0" y="16"/>
                    <a:pt x="0" y="16"/>
                  </a:cubicBezTo>
                  <a:cubicBezTo>
                    <a:pt x="0" y="19"/>
                    <a:pt x="5" y="19"/>
                    <a:pt x="5" y="1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58" name="Freeform 97"/>
            <p:cNvSpPr/>
            <p:nvPr/>
          </p:nvSpPr>
          <p:spPr bwMode="auto">
            <a:xfrm>
              <a:off x="7448" y="3658"/>
              <a:ext cx="18" cy="63"/>
            </a:xfrm>
            <a:custGeom>
              <a:avLst/>
              <a:gdLst>
                <a:gd name="T0" fmla="*/ 5 w 5"/>
                <a:gd name="T1" fmla="*/ 18 h 21"/>
                <a:gd name="T2" fmla="*/ 5 w 5"/>
                <a:gd name="T3" fmla="*/ 2 h 21"/>
                <a:gd name="T4" fmla="*/ 0 w 5"/>
                <a:gd name="T5" fmla="*/ 2 h 21"/>
                <a:gd name="T6" fmla="*/ 0 w 5"/>
                <a:gd name="T7" fmla="*/ 18 h 21"/>
                <a:gd name="T8" fmla="*/ 5 w 5"/>
                <a:gd name="T9" fmla="*/ 18 h 21"/>
              </a:gdLst>
              <a:ahLst/>
              <a:cxnLst>
                <a:cxn ang="0">
                  <a:pos x="T0" y="T1"/>
                </a:cxn>
                <a:cxn ang="0">
                  <a:pos x="T2" y="T3"/>
                </a:cxn>
                <a:cxn ang="0">
                  <a:pos x="T4" y="T5"/>
                </a:cxn>
                <a:cxn ang="0">
                  <a:pos x="T6" y="T7"/>
                </a:cxn>
                <a:cxn ang="0">
                  <a:pos x="T8" y="T9"/>
                </a:cxn>
              </a:cxnLst>
              <a:rect l="0" t="0" r="r" b="b"/>
              <a:pathLst>
                <a:path w="5" h="21">
                  <a:moveTo>
                    <a:pt x="5" y="18"/>
                  </a:moveTo>
                  <a:cubicBezTo>
                    <a:pt x="5" y="2"/>
                    <a:pt x="5" y="2"/>
                    <a:pt x="5" y="2"/>
                  </a:cubicBezTo>
                  <a:cubicBezTo>
                    <a:pt x="5" y="0"/>
                    <a:pt x="0" y="0"/>
                    <a:pt x="0" y="2"/>
                  </a:cubicBezTo>
                  <a:cubicBezTo>
                    <a:pt x="0" y="18"/>
                    <a:pt x="0" y="18"/>
                    <a:pt x="0" y="18"/>
                  </a:cubicBezTo>
                  <a:cubicBezTo>
                    <a:pt x="0" y="21"/>
                    <a:pt x="5"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59" name="Freeform 98"/>
            <p:cNvSpPr/>
            <p:nvPr/>
          </p:nvSpPr>
          <p:spPr bwMode="auto">
            <a:xfrm>
              <a:off x="7444" y="3557"/>
              <a:ext cx="25" cy="80"/>
            </a:xfrm>
            <a:custGeom>
              <a:avLst/>
              <a:gdLst>
                <a:gd name="T0" fmla="*/ 2 w 7"/>
                <a:gd name="T1" fmla="*/ 24 h 27"/>
                <a:gd name="T2" fmla="*/ 7 w 7"/>
                <a:gd name="T3" fmla="*/ 23 h 27"/>
                <a:gd name="T4" fmla="*/ 5 w 7"/>
                <a:gd name="T5" fmla="*/ 3 h 27"/>
                <a:gd name="T6" fmla="*/ 0 w 7"/>
                <a:gd name="T7" fmla="*/ 4 h 27"/>
                <a:gd name="T8" fmla="*/ 2 w 7"/>
                <a:gd name="T9" fmla="*/ 24 h 27"/>
              </a:gdLst>
              <a:ahLst/>
              <a:cxnLst>
                <a:cxn ang="0">
                  <a:pos x="T0" y="T1"/>
                </a:cxn>
                <a:cxn ang="0">
                  <a:pos x="T2" y="T3"/>
                </a:cxn>
                <a:cxn ang="0">
                  <a:pos x="T4" y="T5"/>
                </a:cxn>
                <a:cxn ang="0">
                  <a:pos x="T6" y="T7"/>
                </a:cxn>
                <a:cxn ang="0">
                  <a:pos x="T8" y="T9"/>
                </a:cxn>
              </a:cxnLst>
              <a:rect l="0" t="0" r="r" b="b"/>
              <a:pathLst>
                <a:path w="7" h="27">
                  <a:moveTo>
                    <a:pt x="2" y="24"/>
                  </a:moveTo>
                  <a:cubicBezTo>
                    <a:pt x="3" y="27"/>
                    <a:pt x="7" y="26"/>
                    <a:pt x="7" y="23"/>
                  </a:cubicBezTo>
                  <a:cubicBezTo>
                    <a:pt x="6" y="17"/>
                    <a:pt x="6" y="10"/>
                    <a:pt x="5" y="3"/>
                  </a:cubicBezTo>
                  <a:cubicBezTo>
                    <a:pt x="4" y="0"/>
                    <a:pt x="0" y="1"/>
                    <a:pt x="0" y="4"/>
                  </a:cubicBezTo>
                  <a:cubicBezTo>
                    <a:pt x="1" y="11"/>
                    <a:pt x="1" y="18"/>
                    <a:pt x="2" y="2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60" name="Freeform 99"/>
            <p:cNvSpPr/>
            <p:nvPr/>
          </p:nvSpPr>
          <p:spPr bwMode="auto">
            <a:xfrm>
              <a:off x="7444" y="3462"/>
              <a:ext cx="25" cy="75"/>
            </a:xfrm>
            <a:custGeom>
              <a:avLst/>
              <a:gdLst>
                <a:gd name="T0" fmla="*/ 5 w 7"/>
                <a:gd name="T1" fmla="*/ 22 h 25"/>
                <a:gd name="T2" fmla="*/ 7 w 7"/>
                <a:gd name="T3" fmla="*/ 4 h 25"/>
                <a:gd name="T4" fmla="*/ 2 w 7"/>
                <a:gd name="T5" fmla="*/ 2 h 25"/>
                <a:gd name="T6" fmla="*/ 0 w 7"/>
                <a:gd name="T7" fmla="*/ 20 h 25"/>
                <a:gd name="T8" fmla="*/ 5 w 7"/>
                <a:gd name="T9" fmla="*/ 22 h 25"/>
              </a:gdLst>
              <a:ahLst/>
              <a:cxnLst>
                <a:cxn ang="0">
                  <a:pos x="T0" y="T1"/>
                </a:cxn>
                <a:cxn ang="0">
                  <a:pos x="T2" y="T3"/>
                </a:cxn>
                <a:cxn ang="0">
                  <a:pos x="T4" y="T5"/>
                </a:cxn>
                <a:cxn ang="0">
                  <a:pos x="T6" y="T7"/>
                </a:cxn>
                <a:cxn ang="0">
                  <a:pos x="T8" y="T9"/>
                </a:cxn>
              </a:cxnLst>
              <a:rect l="0" t="0" r="r" b="b"/>
              <a:pathLst>
                <a:path w="7" h="25">
                  <a:moveTo>
                    <a:pt x="5" y="22"/>
                  </a:moveTo>
                  <a:cubicBezTo>
                    <a:pt x="6" y="16"/>
                    <a:pt x="5" y="10"/>
                    <a:pt x="7" y="4"/>
                  </a:cubicBezTo>
                  <a:cubicBezTo>
                    <a:pt x="7" y="1"/>
                    <a:pt x="3" y="0"/>
                    <a:pt x="2" y="2"/>
                  </a:cubicBezTo>
                  <a:cubicBezTo>
                    <a:pt x="1" y="8"/>
                    <a:pt x="1" y="14"/>
                    <a:pt x="0" y="20"/>
                  </a:cubicBezTo>
                  <a:cubicBezTo>
                    <a:pt x="0" y="23"/>
                    <a:pt x="4"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61" name="Freeform 100"/>
            <p:cNvSpPr/>
            <p:nvPr/>
          </p:nvSpPr>
          <p:spPr bwMode="auto">
            <a:xfrm>
              <a:off x="7448" y="3364"/>
              <a:ext cx="21" cy="75"/>
            </a:xfrm>
            <a:custGeom>
              <a:avLst/>
              <a:gdLst>
                <a:gd name="T0" fmla="*/ 5 w 6"/>
                <a:gd name="T1" fmla="*/ 22 h 25"/>
                <a:gd name="T2" fmla="*/ 6 w 6"/>
                <a:gd name="T3" fmla="*/ 3 h 25"/>
                <a:gd name="T4" fmla="*/ 1 w 6"/>
                <a:gd name="T5" fmla="*/ 3 h 25"/>
                <a:gd name="T6" fmla="*/ 0 w 6"/>
                <a:gd name="T7" fmla="*/ 22 h 25"/>
                <a:gd name="T8" fmla="*/ 5 w 6"/>
                <a:gd name="T9" fmla="*/ 22 h 25"/>
              </a:gdLst>
              <a:ahLst/>
              <a:cxnLst>
                <a:cxn ang="0">
                  <a:pos x="T0" y="T1"/>
                </a:cxn>
                <a:cxn ang="0">
                  <a:pos x="T2" y="T3"/>
                </a:cxn>
                <a:cxn ang="0">
                  <a:pos x="T4" y="T5"/>
                </a:cxn>
                <a:cxn ang="0">
                  <a:pos x="T6" y="T7"/>
                </a:cxn>
                <a:cxn ang="0">
                  <a:pos x="T8" y="T9"/>
                </a:cxn>
              </a:cxnLst>
              <a:rect l="0" t="0" r="r" b="b"/>
              <a:pathLst>
                <a:path w="6" h="25">
                  <a:moveTo>
                    <a:pt x="5" y="22"/>
                  </a:moveTo>
                  <a:cubicBezTo>
                    <a:pt x="5" y="16"/>
                    <a:pt x="6" y="10"/>
                    <a:pt x="6" y="3"/>
                  </a:cubicBezTo>
                  <a:cubicBezTo>
                    <a:pt x="6" y="0"/>
                    <a:pt x="1" y="0"/>
                    <a:pt x="1" y="3"/>
                  </a:cubicBezTo>
                  <a:cubicBezTo>
                    <a:pt x="1" y="10"/>
                    <a:pt x="0" y="16"/>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62" name="Freeform 101"/>
            <p:cNvSpPr/>
            <p:nvPr/>
          </p:nvSpPr>
          <p:spPr bwMode="auto">
            <a:xfrm>
              <a:off x="7444" y="3272"/>
              <a:ext cx="25" cy="75"/>
            </a:xfrm>
            <a:custGeom>
              <a:avLst/>
              <a:gdLst>
                <a:gd name="T0" fmla="*/ 5 w 7"/>
                <a:gd name="T1" fmla="*/ 22 h 25"/>
                <a:gd name="T2" fmla="*/ 5 w 7"/>
                <a:gd name="T3" fmla="*/ 12 h 25"/>
                <a:gd name="T4" fmla="*/ 5 w 7"/>
                <a:gd name="T5" fmla="*/ 7 h 25"/>
                <a:gd name="T6" fmla="*/ 5 w 7"/>
                <a:gd name="T7" fmla="*/ 5 h 25"/>
                <a:gd name="T8" fmla="*/ 5 w 7"/>
                <a:gd name="T9" fmla="*/ 4 h 25"/>
                <a:gd name="T10" fmla="*/ 2 w 7"/>
                <a:gd name="T11" fmla="*/ 1 h 25"/>
                <a:gd name="T12" fmla="*/ 0 w 7"/>
                <a:gd name="T13" fmla="*/ 8 h 25"/>
                <a:gd name="T14" fmla="*/ 0 w 7"/>
                <a:gd name="T15" fmla="*/ 22 h 25"/>
                <a:gd name="T16" fmla="*/ 5 w 7"/>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5" y="22"/>
                  </a:moveTo>
                  <a:cubicBezTo>
                    <a:pt x="5" y="18"/>
                    <a:pt x="5" y="15"/>
                    <a:pt x="5" y="12"/>
                  </a:cubicBezTo>
                  <a:cubicBezTo>
                    <a:pt x="5" y="10"/>
                    <a:pt x="5" y="8"/>
                    <a:pt x="5" y="7"/>
                  </a:cubicBezTo>
                  <a:cubicBezTo>
                    <a:pt x="5" y="6"/>
                    <a:pt x="5" y="5"/>
                    <a:pt x="5" y="5"/>
                  </a:cubicBezTo>
                  <a:cubicBezTo>
                    <a:pt x="5" y="4"/>
                    <a:pt x="5" y="4"/>
                    <a:pt x="5" y="4"/>
                  </a:cubicBezTo>
                  <a:cubicBezTo>
                    <a:pt x="7" y="3"/>
                    <a:pt x="5" y="0"/>
                    <a:pt x="2" y="1"/>
                  </a:cubicBezTo>
                  <a:cubicBezTo>
                    <a:pt x="0" y="2"/>
                    <a:pt x="0" y="6"/>
                    <a:pt x="0" y="8"/>
                  </a:cubicBezTo>
                  <a:cubicBezTo>
                    <a:pt x="0" y="13"/>
                    <a:pt x="0" y="17"/>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63" name="Freeform 102"/>
            <p:cNvSpPr/>
            <p:nvPr/>
          </p:nvSpPr>
          <p:spPr bwMode="auto">
            <a:xfrm>
              <a:off x="7451" y="3172"/>
              <a:ext cx="25" cy="77"/>
            </a:xfrm>
            <a:custGeom>
              <a:avLst/>
              <a:gdLst>
                <a:gd name="T0" fmla="*/ 0 w 7"/>
                <a:gd name="T1" fmla="*/ 7 h 26"/>
                <a:gd name="T2" fmla="*/ 1 w 7"/>
                <a:gd name="T3" fmla="*/ 16 h 26"/>
                <a:gd name="T4" fmla="*/ 1 w 7"/>
                <a:gd name="T5" fmla="*/ 19 h 26"/>
                <a:gd name="T6" fmla="*/ 2 w 7"/>
                <a:gd name="T7" fmla="*/ 21 h 26"/>
                <a:gd name="T8" fmla="*/ 5 w 7"/>
                <a:gd name="T9" fmla="*/ 23 h 26"/>
                <a:gd name="T10" fmla="*/ 5 w 7"/>
                <a:gd name="T11" fmla="*/ 14 h 26"/>
                <a:gd name="T12" fmla="*/ 5 w 7"/>
                <a:gd name="T13" fmla="*/ 8 h 26"/>
                <a:gd name="T14" fmla="*/ 5 w 7"/>
                <a:gd name="T15" fmla="*/ 6 h 26"/>
                <a:gd name="T16" fmla="*/ 5 w 7"/>
                <a:gd name="T17" fmla="*/ 3 h 26"/>
                <a:gd name="T18" fmla="*/ 1 w 7"/>
                <a:gd name="T19" fmla="*/ 2 h 26"/>
                <a:gd name="T20" fmla="*/ 0 w 7"/>
                <a:gd name="T21"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6">
                  <a:moveTo>
                    <a:pt x="0" y="7"/>
                  </a:moveTo>
                  <a:cubicBezTo>
                    <a:pt x="0" y="10"/>
                    <a:pt x="1" y="13"/>
                    <a:pt x="1" y="16"/>
                  </a:cubicBezTo>
                  <a:cubicBezTo>
                    <a:pt x="1" y="17"/>
                    <a:pt x="1" y="18"/>
                    <a:pt x="1" y="19"/>
                  </a:cubicBezTo>
                  <a:cubicBezTo>
                    <a:pt x="1" y="20"/>
                    <a:pt x="1" y="22"/>
                    <a:pt x="2" y="21"/>
                  </a:cubicBezTo>
                  <a:cubicBezTo>
                    <a:pt x="0" y="23"/>
                    <a:pt x="4" y="26"/>
                    <a:pt x="5" y="23"/>
                  </a:cubicBezTo>
                  <a:cubicBezTo>
                    <a:pt x="7" y="21"/>
                    <a:pt x="6" y="16"/>
                    <a:pt x="5" y="14"/>
                  </a:cubicBezTo>
                  <a:cubicBezTo>
                    <a:pt x="5" y="12"/>
                    <a:pt x="5" y="10"/>
                    <a:pt x="5" y="8"/>
                  </a:cubicBezTo>
                  <a:cubicBezTo>
                    <a:pt x="5" y="7"/>
                    <a:pt x="5" y="7"/>
                    <a:pt x="5" y="6"/>
                  </a:cubicBezTo>
                  <a:cubicBezTo>
                    <a:pt x="6" y="5"/>
                    <a:pt x="6" y="4"/>
                    <a:pt x="5" y="3"/>
                  </a:cubicBezTo>
                  <a:cubicBezTo>
                    <a:pt x="4" y="1"/>
                    <a:pt x="3" y="0"/>
                    <a:pt x="1" y="2"/>
                  </a:cubicBezTo>
                  <a:cubicBezTo>
                    <a:pt x="0" y="3"/>
                    <a:pt x="0" y="6"/>
                    <a:pt x="0"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64" name="Freeform 103"/>
            <p:cNvSpPr/>
            <p:nvPr/>
          </p:nvSpPr>
          <p:spPr bwMode="auto">
            <a:xfrm>
              <a:off x="7444" y="3035"/>
              <a:ext cx="25" cy="101"/>
            </a:xfrm>
            <a:custGeom>
              <a:avLst/>
              <a:gdLst>
                <a:gd name="T0" fmla="*/ 0 w 7"/>
                <a:gd name="T1" fmla="*/ 4 h 34"/>
                <a:gd name="T2" fmla="*/ 1 w 7"/>
                <a:gd name="T3" fmla="*/ 31 h 34"/>
                <a:gd name="T4" fmla="*/ 6 w 7"/>
                <a:gd name="T5" fmla="*/ 31 h 34"/>
                <a:gd name="T6" fmla="*/ 6 w 7"/>
                <a:gd name="T7" fmla="*/ 10 h 34"/>
                <a:gd name="T8" fmla="*/ 6 w 7"/>
                <a:gd name="T9" fmla="*/ 7 h 34"/>
                <a:gd name="T10" fmla="*/ 4 w 7"/>
                <a:gd name="T11" fmla="*/ 2 h 34"/>
                <a:gd name="T12" fmla="*/ 0 w 7"/>
                <a:gd name="T13" fmla="*/ 4 h 34"/>
              </a:gdLst>
              <a:ahLst/>
              <a:cxnLst>
                <a:cxn ang="0">
                  <a:pos x="T0" y="T1"/>
                </a:cxn>
                <a:cxn ang="0">
                  <a:pos x="T2" y="T3"/>
                </a:cxn>
                <a:cxn ang="0">
                  <a:pos x="T4" y="T5"/>
                </a:cxn>
                <a:cxn ang="0">
                  <a:pos x="T6" y="T7"/>
                </a:cxn>
                <a:cxn ang="0">
                  <a:pos x="T8" y="T9"/>
                </a:cxn>
                <a:cxn ang="0">
                  <a:pos x="T10" y="T11"/>
                </a:cxn>
                <a:cxn ang="0">
                  <a:pos x="T12" y="T13"/>
                </a:cxn>
              </a:cxnLst>
              <a:rect l="0" t="0" r="r" b="b"/>
              <a:pathLst>
                <a:path w="7" h="34">
                  <a:moveTo>
                    <a:pt x="0" y="4"/>
                  </a:moveTo>
                  <a:cubicBezTo>
                    <a:pt x="2" y="13"/>
                    <a:pt x="1" y="22"/>
                    <a:pt x="1" y="31"/>
                  </a:cubicBezTo>
                  <a:cubicBezTo>
                    <a:pt x="1" y="34"/>
                    <a:pt x="6" y="34"/>
                    <a:pt x="6" y="31"/>
                  </a:cubicBezTo>
                  <a:cubicBezTo>
                    <a:pt x="6" y="24"/>
                    <a:pt x="6" y="17"/>
                    <a:pt x="6" y="10"/>
                  </a:cubicBezTo>
                  <a:cubicBezTo>
                    <a:pt x="6" y="9"/>
                    <a:pt x="7" y="8"/>
                    <a:pt x="6" y="7"/>
                  </a:cubicBezTo>
                  <a:cubicBezTo>
                    <a:pt x="6" y="5"/>
                    <a:pt x="5" y="4"/>
                    <a:pt x="4" y="2"/>
                  </a:cubicBezTo>
                  <a:cubicBezTo>
                    <a:pt x="2" y="0"/>
                    <a:pt x="0" y="2"/>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65" name="Freeform 104"/>
            <p:cNvSpPr/>
            <p:nvPr/>
          </p:nvSpPr>
          <p:spPr bwMode="auto">
            <a:xfrm>
              <a:off x="7448" y="2943"/>
              <a:ext cx="21" cy="62"/>
            </a:xfrm>
            <a:custGeom>
              <a:avLst/>
              <a:gdLst>
                <a:gd name="T0" fmla="*/ 5 w 6"/>
                <a:gd name="T1" fmla="*/ 18 h 21"/>
                <a:gd name="T2" fmla="*/ 6 w 6"/>
                <a:gd name="T3" fmla="*/ 3 h 21"/>
                <a:gd name="T4" fmla="*/ 1 w 6"/>
                <a:gd name="T5" fmla="*/ 3 h 21"/>
                <a:gd name="T6" fmla="*/ 0 w 6"/>
                <a:gd name="T7" fmla="*/ 18 h 21"/>
                <a:gd name="T8" fmla="*/ 5 w 6"/>
                <a:gd name="T9" fmla="*/ 18 h 21"/>
              </a:gdLst>
              <a:ahLst/>
              <a:cxnLst>
                <a:cxn ang="0">
                  <a:pos x="T0" y="T1"/>
                </a:cxn>
                <a:cxn ang="0">
                  <a:pos x="T2" y="T3"/>
                </a:cxn>
                <a:cxn ang="0">
                  <a:pos x="T4" y="T5"/>
                </a:cxn>
                <a:cxn ang="0">
                  <a:pos x="T6" y="T7"/>
                </a:cxn>
                <a:cxn ang="0">
                  <a:pos x="T8" y="T9"/>
                </a:cxn>
              </a:cxnLst>
              <a:rect l="0" t="0" r="r" b="b"/>
              <a:pathLst>
                <a:path w="6" h="21">
                  <a:moveTo>
                    <a:pt x="5" y="18"/>
                  </a:moveTo>
                  <a:cubicBezTo>
                    <a:pt x="5" y="13"/>
                    <a:pt x="6" y="8"/>
                    <a:pt x="6" y="3"/>
                  </a:cubicBezTo>
                  <a:cubicBezTo>
                    <a:pt x="6" y="0"/>
                    <a:pt x="1" y="0"/>
                    <a:pt x="1" y="3"/>
                  </a:cubicBezTo>
                  <a:cubicBezTo>
                    <a:pt x="1" y="8"/>
                    <a:pt x="1" y="13"/>
                    <a:pt x="0" y="18"/>
                  </a:cubicBezTo>
                  <a:cubicBezTo>
                    <a:pt x="0" y="21"/>
                    <a:pt x="4"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66" name="Freeform 105"/>
            <p:cNvSpPr/>
            <p:nvPr/>
          </p:nvSpPr>
          <p:spPr bwMode="auto">
            <a:xfrm>
              <a:off x="7448" y="2827"/>
              <a:ext cx="25" cy="83"/>
            </a:xfrm>
            <a:custGeom>
              <a:avLst/>
              <a:gdLst>
                <a:gd name="T0" fmla="*/ 2 w 7"/>
                <a:gd name="T1" fmla="*/ 25 h 28"/>
                <a:gd name="T2" fmla="*/ 7 w 7"/>
                <a:gd name="T3" fmla="*/ 25 h 28"/>
                <a:gd name="T4" fmla="*/ 5 w 7"/>
                <a:gd name="T5" fmla="*/ 3 h 28"/>
                <a:gd name="T6" fmla="*/ 0 w 7"/>
                <a:gd name="T7" fmla="*/ 3 h 28"/>
                <a:gd name="T8" fmla="*/ 2 w 7"/>
                <a:gd name="T9" fmla="*/ 25 h 28"/>
              </a:gdLst>
              <a:ahLst/>
              <a:cxnLst>
                <a:cxn ang="0">
                  <a:pos x="T0" y="T1"/>
                </a:cxn>
                <a:cxn ang="0">
                  <a:pos x="T2" y="T3"/>
                </a:cxn>
                <a:cxn ang="0">
                  <a:pos x="T4" y="T5"/>
                </a:cxn>
                <a:cxn ang="0">
                  <a:pos x="T6" y="T7"/>
                </a:cxn>
                <a:cxn ang="0">
                  <a:pos x="T8" y="T9"/>
                </a:cxn>
              </a:cxnLst>
              <a:rect l="0" t="0" r="r" b="b"/>
              <a:pathLst>
                <a:path w="7" h="28">
                  <a:moveTo>
                    <a:pt x="2" y="25"/>
                  </a:moveTo>
                  <a:cubicBezTo>
                    <a:pt x="3" y="28"/>
                    <a:pt x="7" y="28"/>
                    <a:pt x="7" y="25"/>
                  </a:cubicBezTo>
                  <a:cubicBezTo>
                    <a:pt x="6" y="18"/>
                    <a:pt x="6" y="10"/>
                    <a:pt x="5" y="3"/>
                  </a:cubicBezTo>
                  <a:cubicBezTo>
                    <a:pt x="4" y="0"/>
                    <a:pt x="0" y="0"/>
                    <a:pt x="0" y="3"/>
                  </a:cubicBezTo>
                  <a:cubicBezTo>
                    <a:pt x="1" y="10"/>
                    <a:pt x="1" y="18"/>
                    <a:pt x="2" y="2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67" name="Freeform 106"/>
            <p:cNvSpPr/>
            <p:nvPr/>
          </p:nvSpPr>
          <p:spPr bwMode="auto">
            <a:xfrm>
              <a:off x="7441" y="2703"/>
              <a:ext cx="21" cy="92"/>
            </a:xfrm>
            <a:custGeom>
              <a:avLst/>
              <a:gdLst>
                <a:gd name="T0" fmla="*/ 1 w 6"/>
                <a:gd name="T1" fmla="*/ 28 h 31"/>
                <a:gd name="T2" fmla="*/ 6 w 6"/>
                <a:gd name="T3" fmla="*/ 28 h 31"/>
                <a:gd name="T4" fmla="*/ 5 w 6"/>
                <a:gd name="T5" fmla="*/ 3 h 31"/>
                <a:gd name="T6" fmla="*/ 0 w 6"/>
                <a:gd name="T7" fmla="*/ 3 h 31"/>
                <a:gd name="T8" fmla="*/ 1 w 6"/>
                <a:gd name="T9" fmla="*/ 28 h 31"/>
              </a:gdLst>
              <a:ahLst/>
              <a:cxnLst>
                <a:cxn ang="0">
                  <a:pos x="T0" y="T1"/>
                </a:cxn>
                <a:cxn ang="0">
                  <a:pos x="T2" y="T3"/>
                </a:cxn>
                <a:cxn ang="0">
                  <a:pos x="T4" y="T5"/>
                </a:cxn>
                <a:cxn ang="0">
                  <a:pos x="T6" y="T7"/>
                </a:cxn>
                <a:cxn ang="0">
                  <a:pos x="T8" y="T9"/>
                </a:cxn>
              </a:cxnLst>
              <a:rect l="0" t="0" r="r" b="b"/>
              <a:pathLst>
                <a:path w="6" h="31">
                  <a:moveTo>
                    <a:pt x="1" y="28"/>
                  </a:moveTo>
                  <a:cubicBezTo>
                    <a:pt x="1" y="31"/>
                    <a:pt x="6" y="31"/>
                    <a:pt x="6" y="28"/>
                  </a:cubicBezTo>
                  <a:cubicBezTo>
                    <a:pt x="6" y="20"/>
                    <a:pt x="6" y="11"/>
                    <a:pt x="5" y="3"/>
                  </a:cubicBezTo>
                  <a:cubicBezTo>
                    <a:pt x="4" y="0"/>
                    <a:pt x="0" y="0"/>
                    <a:pt x="0" y="3"/>
                  </a:cubicBezTo>
                  <a:cubicBezTo>
                    <a:pt x="1" y="11"/>
                    <a:pt x="1" y="20"/>
                    <a:pt x="1"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68" name="Freeform 107"/>
            <p:cNvSpPr/>
            <p:nvPr/>
          </p:nvSpPr>
          <p:spPr bwMode="auto">
            <a:xfrm>
              <a:off x="7444" y="2581"/>
              <a:ext cx="22" cy="83"/>
            </a:xfrm>
            <a:custGeom>
              <a:avLst/>
              <a:gdLst>
                <a:gd name="T0" fmla="*/ 1 w 6"/>
                <a:gd name="T1" fmla="*/ 4 h 28"/>
                <a:gd name="T2" fmla="*/ 1 w 6"/>
                <a:gd name="T3" fmla="*/ 4 h 28"/>
                <a:gd name="T4" fmla="*/ 0 w 6"/>
                <a:gd name="T5" fmla="*/ 25 h 28"/>
                <a:gd name="T6" fmla="*/ 5 w 6"/>
                <a:gd name="T7" fmla="*/ 25 h 28"/>
                <a:gd name="T8" fmla="*/ 5 w 6"/>
                <a:gd name="T9" fmla="*/ 13 h 28"/>
                <a:gd name="T10" fmla="*/ 5 w 6"/>
                <a:gd name="T11" fmla="*/ 7 h 28"/>
                <a:gd name="T12" fmla="*/ 6 w 6"/>
                <a:gd name="T13" fmla="*/ 4 h 28"/>
                <a:gd name="T14" fmla="*/ 6 w 6"/>
                <a:gd name="T15" fmla="*/ 4 h 28"/>
                <a:gd name="T16" fmla="*/ 6 w 6"/>
                <a:gd name="T17" fmla="*/ 4 h 28"/>
                <a:gd name="T18" fmla="*/ 1 w 6"/>
                <a:gd name="T19" fmla="*/ 3 h 28"/>
                <a:gd name="T20" fmla="*/ 1 w 6"/>
                <a:gd name="T21" fmla="*/ 4 h 28"/>
                <a:gd name="T22" fmla="*/ 1 w 6"/>
                <a:gd name="T23" fmla="*/ 4 h 28"/>
                <a:gd name="T24" fmla="*/ 1 w 6"/>
                <a:gd name="T2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8">
                  <a:moveTo>
                    <a:pt x="1" y="4"/>
                  </a:moveTo>
                  <a:cubicBezTo>
                    <a:pt x="1" y="4"/>
                    <a:pt x="1" y="4"/>
                    <a:pt x="1" y="4"/>
                  </a:cubicBezTo>
                  <a:cubicBezTo>
                    <a:pt x="0" y="11"/>
                    <a:pt x="0" y="18"/>
                    <a:pt x="0" y="25"/>
                  </a:cubicBezTo>
                  <a:cubicBezTo>
                    <a:pt x="0" y="28"/>
                    <a:pt x="5" y="28"/>
                    <a:pt x="5" y="25"/>
                  </a:cubicBezTo>
                  <a:cubicBezTo>
                    <a:pt x="5" y="21"/>
                    <a:pt x="5" y="17"/>
                    <a:pt x="5" y="13"/>
                  </a:cubicBezTo>
                  <a:cubicBezTo>
                    <a:pt x="5" y="11"/>
                    <a:pt x="5" y="9"/>
                    <a:pt x="5" y="7"/>
                  </a:cubicBezTo>
                  <a:cubicBezTo>
                    <a:pt x="5" y="7"/>
                    <a:pt x="6" y="4"/>
                    <a:pt x="6" y="4"/>
                  </a:cubicBezTo>
                  <a:cubicBezTo>
                    <a:pt x="6" y="4"/>
                    <a:pt x="6" y="4"/>
                    <a:pt x="6" y="4"/>
                  </a:cubicBezTo>
                  <a:cubicBezTo>
                    <a:pt x="6" y="4"/>
                    <a:pt x="6" y="4"/>
                    <a:pt x="6" y="4"/>
                  </a:cubicBezTo>
                  <a:cubicBezTo>
                    <a:pt x="5" y="1"/>
                    <a:pt x="2" y="0"/>
                    <a:pt x="1" y="3"/>
                  </a:cubicBezTo>
                  <a:cubicBezTo>
                    <a:pt x="1" y="3"/>
                    <a:pt x="1" y="4"/>
                    <a:pt x="1" y="4"/>
                  </a:cubicBezTo>
                  <a:cubicBezTo>
                    <a:pt x="1" y="4"/>
                    <a:pt x="1" y="4"/>
                    <a:pt x="1" y="4"/>
                  </a:cubicBezTo>
                  <a:cubicBezTo>
                    <a:pt x="1" y="4"/>
                    <a:pt x="1" y="4"/>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69" name="Freeform 108"/>
            <p:cNvSpPr/>
            <p:nvPr/>
          </p:nvSpPr>
          <p:spPr bwMode="auto">
            <a:xfrm>
              <a:off x="7455" y="2465"/>
              <a:ext cx="21" cy="98"/>
            </a:xfrm>
            <a:custGeom>
              <a:avLst/>
              <a:gdLst>
                <a:gd name="T0" fmla="*/ 5 w 6"/>
                <a:gd name="T1" fmla="*/ 30 h 33"/>
                <a:gd name="T2" fmla="*/ 5 w 6"/>
                <a:gd name="T3" fmla="*/ 10 h 33"/>
                <a:gd name="T4" fmla="*/ 6 w 6"/>
                <a:gd name="T5" fmla="*/ 8 h 33"/>
                <a:gd name="T6" fmla="*/ 5 w 6"/>
                <a:gd name="T7" fmla="*/ 3 h 33"/>
                <a:gd name="T8" fmla="*/ 0 w 6"/>
                <a:gd name="T9" fmla="*/ 3 h 33"/>
                <a:gd name="T10" fmla="*/ 0 w 6"/>
                <a:gd name="T11" fmla="*/ 30 h 33"/>
                <a:gd name="T12" fmla="*/ 5 w 6"/>
                <a:gd name="T13" fmla="*/ 30 h 33"/>
              </a:gdLst>
              <a:ahLst/>
              <a:cxnLst>
                <a:cxn ang="0">
                  <a:pos x="T0" y="T1"/>
                </a:cxn>
                <a:cxn ang="0">
                  <a:pos x="T2" y="T3"/>
                </a:cxn>
                <a:cxn ang="0">
                  <a:pos x="T4" y="T5"/>
                </a:cxn>
                <a:cxn ang="0">
                  <a:pos x="T6" y="T7"/>
                </a:cxn>
                <a:cxn ang="0">
                  <a:pos x="T8" y="T9"/>
                </a:cxn>
                <a:cxn ang="0">
                  <a:pos x="T10" y="T11"/>
                </a:cxn>
                <a:cxn ang="0">
                  <a:pos x="T12" y="T13"/>
                </a:cxn>
              </a:cxnLst>
              <a:rect l="0" t="0" r="r" b="b"/>
              <a:pathLst>
                <a:path w="6" h="33">
                  <a:moveTo>
                    <a:pt x="5" y="30"/>
                  </a:moveTo>
                  <a:cubicBezTo>
                    <a:pt x="5" y="10"/>
                    <a:pt x="5" y="10"/>
                    <a:pt x="5" y="10"/>
                  </a:cubicBezTo>
                  <a:cubicBezTo>
                    <a:pt x="5" y="10"/>
                    <a:pt x="6" y="9"/>
                    <a:pt x="6" y="8"/>
                  </a:cubicBezTo>
                  <a:cubicBezTo>
                    <a:pt x="6" y="6"/>
                    <a:pt x="5" y="5"/>
                    <a:pt x="5" y="3"/>
                  </a:cubicBezTo>
                  <a:cubicBezTo>
                    <a:pt x="4" y="0"/>
                    <a:pt x="0" y="0"/>
                    <a:pt x="0" y="3"/>
                  </a:cubicBezTo>
                  <a:cubicBezTo>
                    <a:pt x="0" y="30"/>
                    <a:pt x="0" y="30"/>
                    <a:pt x="0" y="30"/>
                  </a:cubicBezTo>
                  <a:cubicBezTo>
                    <a:pt x="0" y="33"/>
                    <a:pt x="5" y="33"/>
                    <a:pt x="5" y="3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70" name="Freeform 109"/>
            <p:cNvSpPr/>
            <p:nvPr/>
          </p:nvSpPr>
          <p:spPr bwMode="auto">
            <a:xfrm>
              <a:off x="7444" y="2347"/>
              <a:ext cx="29" cy="89"/>
            </a:xfrm>
            <a:custGeom>
              <a:avLst/>
              <a:gdLst>
                <a:gd name="T0" fmla="*/ 1 w 8"/>
                <a:gd name="T1" fmla="*/ 4 h 30"/>
                <a:gd name="T2" fmla="*/ 2 w 8"/>
                <a:gd name="T3" fmla="*/ 27 h 30"/>
                <a:gd name="T4" fmla="*/ 7 w 8"/>
                <a:gd name="T5" fmla="*/ 27 h 30"/>
                <a:gd name="T6" fmla="*/ 6 w 8"/>
                <a:gd name="T7" fmla="*/ 3 h 30"/>
                <a:gd name="T8" fmla="*/ 1 w 8"/>
                <a:gd name="T9" fmla="*/ 4 h 30"/>
              </a:gdLst>
              <a:ahLst/>
              <a:cxnLst>
                <a:cxn ang="0">
                  <a:pos x="T0" y="T1"/>
                </a:cxn>
                <a:cxn ang="0">
                  <a:pos x="T2" y="T3"/>
                </a:cxn>
                <a:cxn ang="0">
                  <a:pos x="T4" y="T5"/>
                </a:cxn>
                <a:cxn ang="0">
                  <a:pos x="T6" y="T7"/>
                </a:cxn>
                <a:cxn ang="0">
                  <a:pos x="T8" y="T9"/>
                </a:cxn>
              </a:cxnLst>
              <a:rect l="0" t="0" r="r" b="b"/>
              <a:pathLst>
                <a:path w="8" h="30">
                  <a:moveTo>
                    <a:pt x="1" y="4"/>
                  </a:moveTo>
                  <a:cubicBezTo>
                    <a:pt x="3" y="11"/>
                    <a:pt x="2" y="20"/>
                    <a:pt x="2" y="27"/>
                  </a:cubicBezTo>
                  <a:cubicBezTo>
                    <a:pt x="2" y="30"/>
                    <a:pt x="7" y="30"/>
                    <a:pt x="7" y="27"/>
                  </a:cubicBezTo>
                  <a:cubicBezTo>
                    <a:pt x="7" y="19"/>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71" name="Freeform 110"/>
            <p:cNvSpPr/>
            <p:nvPr/>
          </p:nvSpPr>
          <p:spPr bwMode="auto">
            <a:xfrm>
              <a:off x="7451" y="2231"/>
              <a:ext cx="18" cy="89"/>
            </a:xfrm>
            <a:custGeom>
              <a:avLst/>
              <a:gdLst>
                <a:gd name="T0" fmla="*/ 5 w 5"/>
                <a:gd name="T1" fmla="*/ 27 h 30"/>
                <a:gd name="T2" fmla="*/ 5 w 5"/>
                <a:gd name="T3" fmla="*/ 3 h 30"/>
                <a:gd name="T4" fmla="*/ 0 w 5"/>
                <a:gd name="T5" fmla="*/ 3 h 30"/>
                <a:gd name="T6" fmla="*/ 0 w 5"/>
                <a:gd name="T7" fmla="*/ 27 h 30"/>
                <a:gd name="T8" fmla="*/ 5 w 5"/>
                <a:gd name="T9" fmla="*/ 27 h 30"/>
              </a:gdLst>
              <a:ahLst/>
              <a:cxnLst>
                <a:cxn ang="0">
                  <a:pos x="T0" y="T1"/>
                </a:cxn>
                <a:cxn ang="0">
                  <a:pos x="T2" y="T3"/>
                </a:cxn>
                <a:cxn ang="0">
                  <a:pos x="T4" y="T5"/>
                </a:cxn>
                <a:cxn ang="0">
                  <a:pos x="T6" y="T7"/>
                </a:cxn>
                <a:cxn ang="0">
                  <a:pos x="T8" y="T9"/>
                </a:cxn>
              </a:cxnLst>
              <a:rect l="0" t="0" r="r" b="b"/>
              <a:pathLst>
                <a:path w="5" h="30">
                  <a:moveTo>
                    <a:pt x="5" y="27"/>
                  </a:moveTo>
                  <a:cubicBezTo>
                    <a:pt x="5" y="3"/>
                    <a:pt x="5" y="3"/>
                    <a:pt x="5" y="3"/>
                  </a:cubicBezTo>
                  <a:cubicBezTo>
                    <a:pt x="5" y="0"/>
                    <a:pt x="0" y="0"/>
                    <a:pt x="0" y="3"/>
                  </a:cubicBezTo>
                  <a:cubicBezTo>
                    <a:pt x="0" y="27"/>
                    <a:pt x="0" y="27"/>
                    <a:pt x="0" y="27"/>
                  </a:cubicBezTo>
                  <a:cubicBezTo>
                    <a:pt x="0" y="30"/>
                    <a:pt x="5" y="30"/>
                    <a:pt x="5" y="2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72" name="Freeform 111"/>
            <p:cNvSpPr/>
            <p:nvPr/>
          </p:nvSpPr>
          <p:spPr bwMode="auto">
            <a:xfrm>
              <a:off x="7441" y="2109"/>
              <a:ext cx="28" cy="92"/>
            </a:xfrm>
            <a:custGeom>
              <a:avLst/>
              <a:gdLst>
                <a:gd name="T0" fmla="*/ 1 w 8"/>
                <a:gd name="T1" fmla="*/ 4 h 31"/>
                <a:gd name="T2" fmla="*/ 2 w 8"/>
                <a:gd name="T3" fmla="*/ 28 h 31"/>
                <a:gd name="T4" fmla="*/ 7 w 8"/>
                <a:gd name="T5" fmla="*/ 28 h 31"/>
                <a:gd name="T6" fmla="*/ 6 w 8"/>
                <a:gd name="T7" fmla="*/ 3 h 31"/>
                <a:gd name="T8" fmla="*/ 1 w 8"/>
                <a:gd name="T9" fmla="*/ 4 h 31"/>
              </a:gdLst>
              <a:ahLst/>
              <a:cxnLst>
                <a:cxn ang="0">
                  <a:pos x="T0" y="T1"/>
                </a:cxn>
                <a:cxn ang="0">
                  <a:pos x="T2" y="T3"/>
                </a:cxn>
                <a:cxn ang="0">
                  <a:pos x="T4" y="T5"/>
                </a:cxn>
                <a:cxn ang="0">
                  <a:pos x="T6" y="T7"/>
                </a:cxn>
                <a:cxn ang="0">
                  <a:pos x="T8" y="T9"/>
                </a:cxn>
              </a:cxnLst>
              <a:rect l="0" t="0" r="r" b="b"/>
              <a:pathLst>
                <a:path w="8" h="31">
                  <a:moveTo>
                    <a:pt x="1" y="4"/>
                  </a:moveTo>
                  <a:cubicBezTo>
                    <a:pt x="3" y="11"/>
                    <a:pt x="2" y="20"/>
                    <a:pt x="2" y="28"/>
                  </a:cubicBezTo>
                  <a:cubicBezTo>
                    <a:pt x="2" y="31"/>
                    <a:pt x="7" y="31"/>
                    <a:pt x="7" y="28"/>
                  </a:cubicBezTo>
                  <a:cubicBezTo>
                    <a:pt x="7" y="20"/>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73" name="Freeform 112"/>
            <p:cNvSpPr/>
            <p:nvPr/>
          </p:nvSpPr>
          <p:spPr bwMode="auto">
            <a:xfrm>
              <a:off x="7444" y="1970"/>
              <a:ext cx="18" cy="112"/>
            </a:xfrm>
            <a:custGeom>
              <a:avLst/>
              <a:gdLst>
                <a:gd name="T0" fmla="*/ 5 w 5"/>
                <a:gd name="T1" fmla="*/ 35 h 38"/>
                <a:gd name="T2" fmla="*/ 5 w 5"/>
                <a:gd name="T3" fmla="*/ 3 h 38"/>
                <a:gd name="T4" fmla="*/ 0 w 5"/>
                <a:gd name="T5" fmla="*/ 3 h 38"/>
                <a:gd name="T6" fmla="*/ 0 w 5"/>
                <a:gd name="T7" fmla="*/ 35 h 38"/>
                <a:gd name="T8" fmla="*/ 5 w 5"/>
                <a:gd name="T9" fmla="*/ 35 h 38"/>
              </a:gdLst>
              <a:ahLst/>
              <a:cxnLst>
                <a:cxn ang="0">
                  <a:pos x="T0" y="T1"/>
                </a:cxn>
                <a:cxn ang="0">
                  <a:pos x="T2" y="T3"/>
                </a:cxn>
                <a:cxn ang="0">
                  <a:pos x="T4" y="T5"/>
                </a:cxn>
                <a:cxn ang="0">
                  <a:pos x="T6" y="T7"/>
                </a:cxn>
                <a:cxn ang="0">
                  <a:pos x="T8" y="T9"/>
                </a:cxn>
              </a:cxnLst>
              <a:rect l="0" t="0" r="r" b="b"/>
              <a:pathLst>
                <a:path w="5" h="38">
                  <a:moveTo>
                    <a:pt x="5" y="35"/>
                  </a:moveTo>
                  <a:cubicBezTo>
                    <a:pt x="5" y="3"/>
                    <a:pt x="5" y="3"/>
                    <a:pt x="5" y="3"/>
                  </a:cubicBezTo>
                  <a:cubicBezTo>
                    <a:pt x="5" y="0"/>
                    <a:pt x="0" y="0"/>
                    <a:pt x="0" y="3"/>
                  </a:cubicBezTo>
                  <a:cubicBezTo>
                    <a:pt x="0" y="35"/>
                    <a:pt x="0" y="35"/>
                    <a:pt x="0" y="35"/>
                  </a:cubicBezTo>
                  <a:cubicBezTo>
                    <a:pt x="0" y="38"/>
                    <a:pt x="5" y="38"/>
                    <a:pt x="5" y="3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74" name="Freeform 113"/>
            <p:cNvSpPr/>
            <p:nvPr/>
          </p:nvSpPr>
          <p:spPr bwMode="auto">
            <a:xfrm>
              <a:off x="7444" y="1851"/>
              <a:ext cx="32" cy="107"/>
            </a:xfrm>
            <a:custGeom>
              <a:avLst/>
              <a:gdLst>
                <a:gd name="T0" fmla="*/ 1 w 9"/>
                <a:gd name="T1" fmla="*/ 33 h 36"/>
                <a:gd name="T2" fmla="*/ 6 w 9"/>
                <a:gd name="T3" fmla="*/ 33 h 36"/>
                <a:gd name="T4" fmla="*/ 8 w 9"/>
                <a:gd name="T5" fmla="*/ 4 h 36"/>
                <a:gd name="T6" fmla="*/ 3 w 9"/>
                <a:gd name="T7" fmla="*/ 2 h 36"/>
                <a:gd name="T8" fmla="*/ 1 w 9"/>
                <a:gd name="T9" fmla="*/ 33 h 36"/>
              </a:gdLst>
              <a:ahLst/>
              <a:cxnLst>
                <a:cxn ang="0">
                  <a:pos x="T0" y="T1"/>
                </a:cxn>
                <a:cxn ang="0">
                  <a:pos x="T2" y="T3"/>
                </a:cxn>
                <a:cxn ang="0">
                  <a:pos x="T4" y="T5"/>
                </a:cxn>
                <a:cxn ang="0">
                  <a:pos x="T6" y="T7"/>
                </a:cxn>
                <a:cxn ang="0">
                  <a:pos x="T8" y="T9"/>
                </a:cxn>
              </a:cxnLst>
              <a:rect l="0" t="0" r="r" b="b"/>
              <a:pathLst>
                <a:path w="9" h="36">
                  <a:moveTo>
                    <a:pt x="1" y="33"/>
                  </a:moveTo>
                  <a:cubicBezTo>
                    <a:pt x="1" y="36"/>
                    <a:pt x="6" y="36"/>
                    <a:pt x="6" y="33"/>
                  </a:cubicBezTo>
                  <a:cubicBezTo>
                    <a:pt x="6" y="23"/>
                    <a:pt x="5" y="13"/>
                    <a:pt x="8" y="4"/>
                  </a:cubicBezTo>
                  <a:cubicBezTo>
                    <a:pt x="9" y="1"/>
                    <a:pt x="4" y="0"/>
                    <a:pt x="3" y="2"/>
                  </a:cubicBezTo>
                  <a:cubicBezTo>
                    <a:pt x="0" y="12"/>
                    <a:pt x="1" y="23"/>
                    <a:pt x="1" y="3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75" name="Freeform 114"/>
            <p:cNvSpPr/>
            <p:nvPr/>
          </p:nvSpPr>
          <p:spPr bwMode="auto">
            <a:xfrm>
              <a:off x="7441" y="1753"/>
              <a:ext cx="28" cy="80"/>
            </a:xfrm>
            <a:custGeom>
              <a:avLst/>
              <a:gdLst>
                <a:gd name="T0" fmla="*/ 3 w 8"/>
                <a:gd name="T1" fmla="*/ 5 h 27"/>
                <a:gd name="T2" fmla="*/ 3 w 8"/>
                <a:gd name="T3" fmla="*/ 24 h 27"/>
                <a:gd name="T4" fmla="*/ 8 w 8"/>
                <a:gd name="T5" fmla="*/ 24 h 27"/>
                <a:gd name="T6" fmla="*/ 8 w 8"/>
                <a:gd name="T7" fmla="*/ 9 h 27"/>
                <a:gd name="T8" fmla="*/ 4 w 8"/>
                <a:gd name="T9" fmla="*/ 0 h 27"/>
                <a:gd name="T10" fmla="*/ 3 w 8"/>
                <a:gd name="T11" fmla="*/ 5 h 27"/>
              </a:gdLst>
              <a:ahLst/>
              <a:cxnLst>
                <a:cxn ang="0">
                  <a:pos x="T0" y="T1"/>
                </a:cxn>
                <a:cxn ang="0">
                  <a:pos x="T2" y="T3"/>
                </a:cxn>
                <a:cxn ang="0">
                  <a:pos x="T4" y="T5"/>
                </a:cxn>
                <a:cxn ang="0">
                  <a:pos x="T6" y="T7"/>
                </a:cxn>
                <a:cxn ang="0">
                  <a:pos x="T8" y="T9"/>
                </a:cxn>
                <a:cxn ang="0">
                  <a:pos x="T10" y="T11"/>
                </a:cxn>
              </a:cxnLst>
              <a:rect l="0" t="0" r="r" b="b"/>
              <a:pathLst>
                <a:path w="8" h="27">
                  <a:moveTo>
                    <a:pt x="3" y="5"/>
                  </a:moveTo>
                  <a:cubicBezTo>
                    <a:pt x="4" y="5"/>
                    <a:pt x="3" y="22"/>
                    <a:pt x="3" y="24"/>
                  </a:cubicBezTo>
                  <a:cubicBezTo>
                    <a:pt x="3" y="27"/>
                    <a:pt x="8" y="27"/>
                    <a:pt x="8" y="24"/>
                  </a:cubicBezTo>
                  <a:cubicBezTo>
                    <a:pt x="8" y="19"/>
                    <a:pt x="8" y="14"/>
                    <a:pt x="8" y="9"/>
                  </a:cubicBezTo>
                  <a:cubicBezTo>
                    <a:pt x="8" y="6"/>
                    <a:pt x="7"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76" name="Freeform 115"/>
            <p:cNvSpPr/>
            <p:nvPr/>
          </p:nvSpPr>
          <p:spPr bwMode="auto">
            <a:xfrm>
              <a:off x="7441" y="1622"/>
              <a:ext cx="28" cy="92"/>
            </a:xfrm>
            <a:custGeom>
              <a:avLst/>
              <a:gdLst>
                <a:gd name="T0" fmla="*/ 6 w 8"/>
                <a:gd name="T1" fmla="*/ 28 h 31"/>
                <a:gd name="T2" fmla="*/ 7 w 8"/>
                <a:gd name="T3" fmla="*/ 3 h 31"/>
                <a:gd name="T4" fmla="*/ 2 w 8"/>
                <a:gd name="T5" fmla="*/ 3 h 31"/>
                <a:gd name="T6" fmla="*/ 1 w 8"/>
                <a:gd name="T7" fmla="*/ 27 h 31"/>
                <a:gd name="T8" fmla="*/ 6 w 8"/>
                <a:gd name="T9" fmla="*/ 28 h 31"/>
              </a:gdLst>
              <a:ahLst/>
              <a:cxnLst>
                <a:cxn ang="0">
                  <a:pos x="T0" y="T1"/>
                </a:cxn>
                <a:cxn ang="0">
                  <a:pos x="T2" y="T3"/>
                </a:cxn>
                <a:cxn ang="0">
                  <a:pos x="T4" y="T5"/>
                </a:cxn>
                <a:cxn ang="0">
                  <a:pos x="T6" y="T7"/>
                </a:cxn>
                <a:cxn ang="0">
                  <a:pos x="T8" y="T9"/>
                </a:cxn>
              </a:cxnLst>
              <a:rect l="0" t="0" r="r" b="b"/>
              <a:pathLst>
                <a:path w="8" h="31">
                  <a:moveTo>
                    <a:pt x="6" y="28"/>
                  </a:moveTo>
                  <a:cubicBezTo>
                    <a:pt x="8" y="20"/>
                    <a:pt x="7" y="11"/>
                    <a:pt x="7" y="3"/>
                  </a:cubicBezTo>
                  <a:cubicBezTo>
                    <a:pt x="7" y="0"/>
                    <a:pt x="2" y="0"/>
                    <a:pt x="2" y="3"/>
                  </a:cubicBezTo>
                  <a:cubicBezTo>
                    <a:pt x="2" y="11"/>
                    <a:pt x="4" y="19"/>
                    <a:pt x="1" y="27"/>
                  </a:cubicBezTo>
                  <a:cubicBezTo>
                    <a:pt x="0" y="30"/>
                    <a:pt x="5" y="31"/>
                    <a:pt x="6"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77" name="Freeform 116"/>
            <p:cNvSpPr/>
            <p:nvPr/>
          </p:nvSpPr>
          <p:spPr bwMode="auto">
            <a:xfrm>
              <a:off x="7444" y="1486"/>
              <a:ext cx="25" cy="104"/>
            </a:xfrm>
            <a:custGeom>
              <a:avLst/>
              <a:gdLst>
                <a:gd name="T0" fmla="*/ 0 w 7"/>
                <a:gd name="T1" fmla="*/ 32 h 35"/>
                <a:gd name="T2" fmla="*/ 5 w 7"/>
                <a:gd name="T3" fmla="*/ 32 h 35"/>
                <a:gd name="T4" fmla="*/ 6 w 7"/>
                <a:gd name="T5" fmla="*/ 3 h 35"/>
                <a:gd name="T6" fmla="*/ 1 w 7"/>
                <a:gd name="T7" fmla="*/ 3 h 35"/>
                <a:gd name="T8" fmla="*/ 0 w 7"/>
                <a:gd name="T9" fmla="*/ 32 h 35"/>
              </a:gdLst>
              <a:ahLst/>
              <a:cxnLst>
                <a:cxn ang="0">
                  <a:pos x="T0" y="T1"/>
                </a:cxn>
                <a:cxn ang="0">
                  <a:pos x="T2" y="T3"/>
                </a:cxn>
                <a:cxn ang="0">
                  <a:pos x="T4" y="T5"/>
                </a:cxn>
                <a:cxn ang="0">
                  <a:pos x="T6" y="T7"/>
                </a:cxn>
                <a:cxn ang="0">
                  <a:pos x="T8" y="T9"/>
                </a:cxn>
              </a:cxnLst>
              <a:rect l="0" t="0" r="r" b="b"/>
              <a:pathLst>
                <a:path w="7" h="35">
                  <a:moveTo>
                    <a:pt x="0" y="32"/>
                  </a:moveTo>
                  <a:cubicBezTo>
                    <a:pt x="0" y="35"/>
                    <a:pt x="5" y="35"/>
                    <a:pt x="5" y="32"/>
                  </a:cubicBezTo>
                  <a:cubicBezTo>
                    <a:pt x="5" y="22"/>
                    <a:pt x="7" y="13"/>
                    <a:pt x="6" y="3"/>
                  </a:cubicBezTo>
                  <a:cubicBezTo>
                    <a:pt x="5" y="0"/>
                    <a:pt x="1" y="0"/>
                    <a:pt x="1" y="3"/>
                  </a:cubicBezTo>
                  <a:cubicBezTo>
                    <a:pt x="2" y="13"/>
                    <a:pt x="0" y="22"/>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78" name="Freeform 117"/>
            <p:cNvSpPr/>
            <p:nvPr/>
          </p:nvSpPr>
          <p:spPr bwMode="auto">
            <a:xfrm>
              <a:off x="7444" y="1361"/>
              <a:ext cx="29" cy="104"/>
            </a:xfrm>
            <a:custGeom>
              <a:avLst/>
              <a:gdLst>
                <a:gd name="T0" fmla="*/ 0 w 8"/>
                <a:gd name="T1" fmla="*/ 32 h 35"/>
                <a:gd name="T2" fmla="*/ 5 w 8"/>
                <a:gd name="T3" fmla="*/ 32 h 35"/>
                <a:gd name="T4" fmla="*/ 6 w 8"/>
                <a:gd name="T5" fmla="*/ 3 h 35"/>
                <a:gd name="T6" fmla="*/ 1 w 8"/>
                <a:gd name="T7" fmla="*/ 4 h 35"/>
                <a:gd name="T8" fmla="*/ 0 w 8"/>
                <a:gd name="T9" fmla="*/ 32 h 35"/>
              </a:gdLst>
              <a:ahLst/>
              <a:cxnLst>
                <a:cxn ang="0">
                  <a:pos x="T0" y="T1"/>
                </a:cxn>
                <a:cxn ang="0">
                  <a:pos x="T2" y="T3"/>
                </a:cxn>
                <a:cxn ang="0">
                  <a:pos x="T4" y="T5"/>
                </a:cxn>
                <a:cxn ang="0">
                  <a:pos x="T6" y="T7"/>
                </a:cxn>
                <a:cxn ang="0">
                  <a:pos x="T8" y="T9"/>
                </a:cxn>
              </a:cxnLst>
              <a:rect l="0" t="0" r="r" b="b"/>
              <a:pathLst>
                <a:path w="8" h="35">
                  <a:moveTo>
                    <a:pt x="0" y="32"/>
                  </a:moveTo>
                  <a:cubicBezTo>
                    <a:pt x="0" y="35"/>
                    <a:pt x="5" y="35"/>
                    <a:pt x="5" y="32"/>
                  </a:cubicBezTo>
                  <a:cubicBezTo>
                    <a:pt x="5" y="23"/>
                    <a:pt x="8" y="12"/>
                    <a:pt x="6" y="3"/>
                  </a:cubicBezTo>
                  <a:cubicBezTo>
                    <a:pt x="5" y="0"/>
                    <a:pt x="0" y="1"/>
                    <a:pt x="1" y="4"/>
                  </a:cubicBezTo>
                  <a:cubicBezTo>
                    <a:pt x="4" y="13"/>
                    <a:pt x="0" y="23"/>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79" name="Freeform 118"/>
            <p:cNvSpPr/>
            <p:nvPr/>
          </p:nvSpPr>
          <p:spPr bwMode="auto">
            <a:xfrm>
              <a:off x="7451" y="1213"/>
              <a:ext cx="25" cy="98"/>
            </a:xfrm>
            <a:custGeom>
              <a:avLst/>
              <a:gdLst>
                <a:gd name="T0" fmla="*/ 1 w 7"/>
                <a:gd name="T1" fmla="*/ 9 h 33"/>
                <a:gd name="T2" fmla="*/ 2 w 7"/>
                <a:gd name="T3" fmla="*/ 30 h 33"/>
                <a:gd name="T4" fmla="*/ 7 w 7"/>
                <a:gd name="T5" fmla="*/ 30 h 33"/>
                <a:gd name="T6" fmla="*/ 6 w 7"/>
                <a:gd name="T7" fmla="*/ 3 h 33"/>
                <a:gd name="T8" fmla="*/ 2 w 7"/>
                <a:gd name="T9" fmla="*/ 2 h 33"/>
                <a:gd name="T10" fmla="*/ 0 w 7"/>
                <a:gd name="T11" fmla="*/ 7 h 33"/>
                <a:gd name="T12" fmla="*/ 1 w 7"/>
                <a:gd name="T13" fmla="*/ 9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1" y="9"/>
                  </a:moveTo>
                  <a:cubicBezTo>
                    <a:pt x="1" y="16"/>
                    <a:pt x="1" y="23"/>
                    <a:pt x="2" y="30"/>
                  </a:cubicBezTo>
                  <a:cubicBezTo>
                    <a:pt x="3" y="33"/>
                    <a:pt x="7" y="33"/>
                    <a:pt x="7" y="30"/>
                  </a:cubicBezTo>
                  <a:cubicBezTo>
                    <a:pt x="6" y="21"/>
                    <a:pt x="6" y="12"/>
                    <a:pt x="6" y="3"/>
                  </a:cubicBezTo>
                  <a:cubicBezTo>
                    <a:pt x="6" y="1"/>
                    <a:pt x="3" y="0"/>
                    <a:pt x="2" y="2"/>
                  </a:cubicBezTo>
                  <a:cubicBezTo>
                    <a:pt x="0" y="3"/>
                    <a:pt x="0" y="5"/>
                    <a:pt x="0" y="7"/>
                  </a:cubicBezTo>
                  <a:cubicBezTo>
                    <a:pt x="0" y="8"/>
                    <a:pt x="1" y="9"/>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80" name="Freeform 119"/>
            <p:cNvSpPr/>
            <p:nvPr/>
          </p:nvSpPr>
          <p:spPr bwMode="auto">
            <a:xfrm>
              <a:off x="7448" y="1068"/>
              <a:ext cx="25" cy="94"/>
            </a:xfrm>
            <a:custGeom>
              <a:avLst/>
              <a:gdLst>
                <a:gd name="T0" fmla="*/ 5 w 7"/>
                <a:gd name="T1" fmla="*/ 29 h 32"/>
                <a:gd name="T2" fmla="*/ 6 w 7"/>
                <a:gd name="T3" fmla="*/ 14 h 32"/>
                <a:gd name="T4" fmla="*/ 6 w 7"/>
                <a:gd name="T5" fmla="*/ 7 h 32"/>
                <a:gd name="T6" fmla="*/ 7 w 7"/>
                <a:gd name="T7" fmla="*/ 4 h 32"/>
                <a:gd name="T8" fmla="*/ 7 w 7"/>
                <a:gd name="T9" fmla="*/ 3 h 32"/>
                <a:gd name="T10" fmla="*/ 7 w 7"/>
                <a:gd name="T11" fmla="*/ 3 h 32"/>
                <a:gd name="T12" fmla="*/ 3 w 7"/>
                <a:gd name="T13" fmla="*/ 2 h 32"/>
                <a:gd name="T14" fmla="*/ 1 w 7"/>
                <a:gd name="T15" fmla="*/ 11 h 32"/>
                <a:gd name="T16" fmla="*/ 0 w 7"/>
                <a:gd name="T17" fmla="*/ 29 h 32"/>
                <a:gd name="T18" fmla="*/ 5 w 7"/>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2">
                  <a:moveTo>
                    <a:pt x="5" y="29"/>
                  </a:moveTo>
                  <a:cubicBezTo>
                    <a:pt x="5" y="24"/>
                    <a:pt x="5" y="19"/>
                    <a:pt x="6" y="14"/>
                  </a:cubicBezTo>
                  <a:cubicBezTo>
                    <a:pt x="6" y="12"/>
                    <a:pt x="6" y="10"/>
                    <a:pt x="6" y="7"/>
                  </a:cubicBezTo>
                  <a:cubicBezTo>
                    <a:pt x="6" y="6"/>
                    <a:pt x="7" y="5"/>
                    <a:pt x="7" y="4"/>
                  </a:cubicBezTo>
                  <a:cubicBezTo>
                    <a:pt x="7" y="4"/>
                    <a:pt x="7" y="4"/>
                    <a:pt x="7" y="3"/>
                  </a:cubicBezTo>
                  <a:cubicBezTo>
                    <a:pt x="7" y="3"/>
                    <a:pt x="7" y="3"/>
                    <a:pt x="7" y="3"/>
                  </a:cubicBezTo>
                  <a:cubicBezTo>
                    <a:pt x="6" y="1"/>
                    <a:pt x="4" y="0"/>
                    <a:pt x="3" y="2"/>
                  </a:cubicBezTo>
                  <a:cubicBezTo>
                    <a:pt x="1" y="4"/>
                    <a:pt x="2" y="8"/>
                    <a:pt x="1" y="11"/>
                  </a:cubicBezTo>
                  <a:cubicBezTo>
                    <a:pt x="1" y="17"/>
                    <a:pt x="0" y="23"/>
                    <a:pt x="0" y="29"/>
                  </a:cubicBezTo>
                  <a:cubicBezTo>
                    <a:pt x="0" y="32"/>
                    <a:pt x="5" y="32"/>
                    <a:pt x="5" y="2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81" name="Freeform 120"/>
            <p:cNvSpPr/>
            <p:nvPr/>
          </p:nvSpPr>
          <p:spPr bwMode="auto">
            <a:xfrm>
              <a:off x="7441" y="934"/>
              <a:ext cx="28" cy="104"/>
            </a:xfrm>
            <a:custGeom>
              <a:avLst/>
              <a:gdLst>
                <a:gd name="T0" fmla="*/ 1 w 8"/>
                <a:gd name="T1" fmla="*/ 9 h 35"/>
                <a:gd name="T2" fmla="*/ 3 w 8"/>
                <a:gd name="T3" fmla="*/ 32 h 35"/>
                <a:gd name="T4" fmla="*/ 8 w 8"/>
                <a:gd name="T5" fmla="*/ 32 h 35"/>
                <a:gd name="T6" fmla="*/ 6 w 8"/>
                <a:gd name="T7" fmla="*/ 17 h 35"/>
                <a:gd name="T8" fmla="*/ 5 w 8"/>
                <a:gd name="T9" fmla="*/ 9 h 35"/>
                <a:gd name="T10" fmla="*/ 5 w 8"/>
                <a:gd name="T11" fmla="*/ 6 h 35"/>
                <a:gd name="T12" fmla="*/ 5 w 8"/>
                <a:gd name="T13" fmla="*/ 5 h 35"/>
                <a:gd name="T14" fmla="*/ 5 w 8"/>
                <a:gd name="T15" fmla="*/ 3 h 35"/>
                <a:gd name="T16" fmla="*/ 1 w 8"/>
                <a:gd name="T17" fmla="*/ 2 h 35"/>
                <a:gd name="T18" fmla="*/ 1 w 8"/>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1" y="9"/>
                  </a:moveTo>
                  <a:cubicBezTo>
                    <a:pt x="1" y="16"/>
                    <a:pt x="3" y="24"/>
                    <a:pt x="3" y="32"/>
                  </a:cubicBezTo>
                  <a:cubicBezTo>
                    <a:pt x="3" y="35"/>
                    <a:pt x="8" y="35"/>
                    <a:pt x="8" y="32"/>
                  </a:cubicBezTo>
                  <a:cubicBezTo>
                    <a:pt x="8" y="27"/>
                    <a:pt x="7" y="22"/>
                    <a:pt x="6" y="17"/>
                  </a:cubicBezTo>
                  <a:cubicBezTo>
                    <a:pt x="6" y="14"/>
                    <a:pt x="6" y="12"/>
                    <a:pt x="5" y="9"/>
                  </a:cubicBezTo>
                  <a:cubicBezTo>
                    <a:pt x="5" y="8"/>
                    <a:pt x="5" y="7"/>
                    <a:pt x="5" y="6"/>
                  </a:cubicBezTo>
                  <a:cubicBezTo>
                    <a:pt x="5" y="6"/>
                    <a:pt x="5" y="6"/>
                    <a:pt x="5" y="5"/>
                  </a:cubicBezTo>
                  <a:cubicBezTo>
                    <a:pt x="5" y="5"/>
                    <a:pt x="6" y="4"/>
                    <a:pt x="5" y="3"/>
                  </a:cubicBezTo>
                  <a:cubicBezTo>
                    <a:pt x="5" y="1"/>
                    <a:pt x="2" y="0"/>
                    <a:pt x="1" y="2"/>
                  </a:cubicBezTo>
                  <a:cubicBezTo>
                    <a:pt x="0" y="4"/>
                    <a:pt x="1" y="7"/>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82" name="Freeform 121"/>
            <p:cNvSpPr/>
            <p:nvPr/>
          </p:nvSpPr>
          <p:spPr bwMode="auto">
            <a:xfrm>
              <a:off x="7441" y="792"/>
              <a:ext cx="25" cy="109"/>
            </a:xfrm>
            <a:custGeom>
              <a:avLst/>
              <a:gdLst>
                <a:gd name="T0" fmla="*/ 1 w 7"/>
                <a:gd name="T1" fmla="*/ 6 h 37"/>
                <a:gd name="T2" fmla="*/ 2 w 7"/>
                <a:gd name="T3" fmla="*/ 7 h 37"/>
                <a:gd name="T4" fmla="*/ 1 w 7"/>
                <a:gd name="T5" fmla="*/ 16 h 37"/>
                <a:gd name="T6" fmla="*/ 0 w 7"/>
                <a:gd name="T7" fmla="*/ 33 h 37"/>
                <a:gd name="T8" fmla="*/ 4 w 7"/>
                <a:gd name="T9" fmla="*/ 34 h 37"/>
                <a:gd name="T10" fmla="*/ 6 w 7"/>
                <a:gd name="T11" fmla="*/ 16 h 37"/>
                <a:gd name="T12" fmla="*/ 4 w 7"/>
                <a:gd name="T13" fmla="*/ 1 h 37"/>
                <a:gd name="T14" fmla="*/ 0 w 7"/>
                <a:gd name="T15" fmla="*/ 3 h 37"/>
                <a:gd name="T16" fmla="*/ 1 w 7"/>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7">
                  <a:moveTo>
                    <a:pt x="1" y="6"/>
                  </a:moveTo>
                  <a:cubicBezTo>
                    <a:pt x="1" y="7"/>
                    <a:pt x="1" y="7"/>
                    <a:pt x="2" y="7"/>
                  </a:cubicBezTo>
                  <a:cubicBezTo>
                    <a:pt x="2" y="10"/>
                    <a:pt x="1" y="15"/>
                    <a:pt x="1" y="16"/>
                  </a:cubicBezTo>
                  <a:cubicBezTo>
                    <a:pt x="1" y="22"/>
                    <a:pt x="1" y="27"/>
                    <a:pt x="0" y="33"/>
                  </a:cubicBezTo>
                  <a:cubicBezTo>
                    <a:pt x="0" y="35"/>
                    <a:pt x="4" y="37"/>
                    <a:pt x="4" y="34"/>
                  </a:cubicBezTo>
                  <a:cubicBezTo>
                    <a:pt x="6" y="28"/>
                    <a:pt x="6" y="22"/>
                    <a:pt x="6" y="16"/>
                  </a:cubicBezTo>
                  <a:cubicBezTo>
                    <a:pt x="6" y="12"/>
                    <a:pt x="7" y="4"/>
                    <a:pt x="4" y="1"/>
                  </a:cubicBezTo>
                  <a:cubicBezTo>
                    <a:pt x="2" y="0"/>
                    <a:pt x="0" y="1"/>
                    <a:pt x="0" y="3"/>
                  </a:cubicBezTo>
                  <a:cubicBezTo>
                    <a:pt x="1" y="4"/>
                    <a:pt x="1" y="5"/>
                    <a:pt x="1"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83" name="Freeform 122"/>
            <p:cNvSpPr/>
            <p:nvPr/>
          </p:nvSpPr>
          <p:spPr bwMode="auto">
            <a:xfrm>
              <a:off x="7444" y="646"/>
              <a:ext cx="22" cy="89"/>
            </a:xfrm>
            <a:custGeom>
              <a:avLst/>
              <a:gdLst>
                <a:gd name="T0" fmla="*/ 0 w 6"/>
                <a:gd name="T1" fmla="*/ 4 h 30"/>
                <a:gd name="T2" fmla="*/ 1 w 6"/>
                <a:gd name="T3" fmla="*/ 27 h 30"/>
                <a:gd name="T4" fmla="*/ 6 w 6"/>
                <a:gd name="T5" fmla="*/ 27 h 30"/>
                <a:gd name="T6" fmla="*/ 5 w 6"/>
                <a:gd name="T7" fmla="*/ 3 h 30"/>
                <a:gd name="T8" fmla="*/ 0 w 6"/>
                <a:gd name="T9" fmla="*/ 4 h 30"/>
              </a:gdLst>
              <a:ahLst/>
              <a:cxnLst>
                <a:cxn ang="0">
                  <a:pos x="T0" y="T1"/>
                </a:cxn>
                <a:cxn ang="0">
                  <a:pos x="T2" y="T3"/>
                </a:cxn>
                <a:cxn ang="0">
                  <a:pos x="T4" y="T5"/>
                </a:cxn>
                <a:cxn ang="0">
                  <a:pos x="T6" y="T7"/>
                </a:cxn>
                <a:cxn ang="0">
                  <a:pos x="T8" y="T9"/>
                </a:cxn>
              </a:cxnLst>
              <a:rect l="0" t="0" r="r" b="b"/>
              <a:pathLst>
                <a:path w="6" h="30">
                  <a:moveTo>
                    <a:pt x="0" y="4"/>
                  </a:moveTo>
                  <a:cubicBezTo>
                    <a:pt x="2" y="11"/>
                    <a:pt x="1" y="20"/>
                    <a:pt x="1" y="27"/>
                  </a:cubicBezTo>
                  <a:cubicBezTo>
                    <a:pt x="1" y="30"/>
                    <a:pt x="6" y="30"/>
                    <a:pt x="6" y="27"/>
                  </a:cubicBezTo>
                  <a:cubicBezTo>
                    <a:pt x="6" y="19"/>
                    <a:pt x="6" y="11"/>
                    <a:pt x="5" y="3"/>
                  </a:cubicBezTo>
                  <a:cubicBezTo>
                    <a:pt x="4" y="0"/>
                    <a:pt x="0" y="1"/>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84" name="Freeform 123"/>
            <p:cNvSpPr/>
            <p:nvPr/>
          </p:nvSpPr>
          <p:spPr bwMode="auto">
            <a:xfrm>
              <a:off x="7444" y="513"/>
              <a:ext cx="22" cy="92"/>
            </a:xfrm>
            <a:custGeom>
              <a:avLst/>
              <a:gdLst>
                <a:gd name="T0" fmla="*/ 5 w 6"/>
                <a:gd name="T1" fmla="*/ 28 h 31"/>
                <a:gd name="T2" fmla="*/ 6 w 6"/>
                <a:gd name="T3" fmla="*/ 3 h 31"/>
                <a:gd name="T4" fmla="*/ 1 w 6"/>
                <a:gd name="T5" fmla="*/ 3 h 31"/>
                <a:gd name="T6" fmla="*/ 0 w 6"/>
                <a:gd name="T7" fmla="*/ 28 h 31"/>
                <a:gd name="T8" fmla="*/ 5 w 6"/>
                <a:gd name="T9" fmla="*/ 28 h 31"/>
              </a:gdLst>
              <a:ahLst/>
              <a:cxnLst>
                <a:cxn ang="0">
                  <a:pos x="T0" y="T1"/>
                </a:cxn>
                <a:cxn ang="0">
                  <a:pos x="T2" y="T3"/>
                </a:cxn>
                <a:cxn ang="0">
                  <a:pos x="T4" y="T5"/>
                </a:cxn>
                <a:cxn ang="0">
                  <a:pos x="T6" y="T7"/>
                </a:cxn>
                <a:cxn ang="0">
                  <a:pos x="T8" y="T9"/>
                </a:cxn>
              </a:cxnLst>
              <a:rect l="0" t="0" r="r" b="b"/>
              <a:pathLst>
                <a:path w="6" h="31">
                  <a:moveTo>
                    <a:pt x="5" y="28"/>
                  </a:moveTo>
                  <a:cubicBezTo>
                    <a:pt x="6" y="20"/>
                    <a:pt x="6" y="11"/>
                    <a:pt x="6" y="3"/>
                  </a:cubicBezTo>
                  <a:cubicBezTo>
                    <a:pt x="6" y="0"/>
                    <a:pt x="1" y="0"/>
                    <a:pt x="1" y="3"/>
                  </a:cubicBezTo>
                  <a:cubicBezTo>
                    <a:pt x="1" y="11"/>
                    <a:pt x="1" y="20"/>
                    <a:pt x="0" y="28"/>
                  </a:cubicBezTo>
                  <a:cubicBezTo>
                    <a:pt x="0" y="31"/>
                    <a:pt x="4" y="31"/>
                    <a:pt x="5"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85" name="Freeform 124"/>
            <p:cNvSpPr/>
            <p:nvPr/>
          </p:nvSpPr>
          <p:spPr bwMode="auto">
            <a:xfrm>
              <a:off x="7444" y="388"/>
              <a:ext cx="29" cy="95"/>
            </a:xfrm>
            <a:custGeom>
              <a:avLst/>
              <a:gdLst>
                <a:gd name="T0" fmla="*/ 1 w 8"/>
                <a:gd name="T1" fmla="*/ 4 h 32"/>
                <a:gd name="T2" fmla="*/ 2 w 8"/>
                <a:gd name="T3" fmla="*/ 29 h 32"/>
                <a:gd name="T4" fmla="*/ 7 w 8"/>
                <a:gd name="T5" fmla="*/ 29 h 32"/>
                <a:gd name="T6" fmla="*/ 6 w 8"/>
                <a:gd name="T7" fmla="*/ 3 h 32"/>
                <a:gd name="T8" fmla="*/ 1 w 8"/>
                <a:gd name="T9" fmla="*/ 4 h 32"/>
              </a:gdLst>
              <a:ahLst/>
              <a:cxnLst>
                <a:cxn ang="0">
                  <a:pos x="T0" y="T1"/>
                </a:cxn>
                <a:cxn ang="0">
                  <a:pos x="T2" y="T3"/>
                </a:cxn>
                <a:cxn ang="0">
                  <a:pos x="T4" y="T5"/>
                </a:cxn>
                <a:cxn ang="0">
                  <a:pos x="T6" y="T7"/>
                </a:cxn>
                <a:cxn ang="0">
                  <a:pos x="T8" y="T9"/>
                </a:cxn>
              </a:cxnLst>
              <a:rect l="0" t="0" r="r" b="b"/>
              <a:pathLst>
                <a:path w="8" h="32">
                  <a:moveTo>
                    <a:pt x="1" y="4"/>
                  </a:moveTo>
                  <a:cubicBezTo>
                    <a:pt x="3" y="12"/>
                    <a:pt x="2" y="21"/>
                    <a:pt x="2" y="29"/>
                  </a:cubicBezTo>
                  <a:cubicBezTo>
                    <a:pt x="2" y="32"/>
                    <a:pt x="7" y="32"/>
                    <a:pt x="7" y="29"/>
                  </a:cubicBezTo>
                  <a:cubicBezTo>
                    <a:pt x="7" y="21"/>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86" name="Freeform 125"/>
            <p:cNvSpPr/>
            <p:nvPr/>
          </p:nvSpPr>
          <p:spPr bwMode="auto">
            <a:xfrm>
              <a:off x="7441" y="305"/>
              <a:ext cx="25" cy="56"/>
            </a:xfrm>
            <a:custGeom>
              <a:avLst/>
              <a:gdLst>
                <a:gd name="T0" fmla="*/ 1 w 7"/>
                <a:gd name="T1" fmla="*/ 4 h 19"/>
                <a:gd name="T2" fmla="*/ 2 w 7"/>
                <a:gd name="T3" fmla="*/ 16 h 19"/>
                <a:gd name="T4" fmla="*/ 7 w 7"/>
                <a:gd name="T5" fmla="*/ 16 h 19"/>
                <a:gd name="T6" fmla="*/ 6 w 7"/>
                <a:gd name="T7" fmla="*/ 3 h 19"/>
                <a:gd name="T8" fmla="*/ 1 w 7"/>
                <a:gd name="T9" fmla="*/ 4 h 19"/>
              </a:gdLst>
              <a:ahLst/>
              <a:cxnLst>
                <a:cxn ang="0">
                  <a:pos x="T0" y="T1"/>
                </a:cxn>
                <a:cxn ang="0">
                  <a:pos x="T2" y="T3"/>
                </a:cxn>
                <a:cxn ang="0">
                  <a:pos x="T4" y="T5"/>
                </a:cxn>
                <a:cxn ang="0">
                  <a:pos x="T6" y="T7"/>
                </a:cxn>
                <a:cxn ang="0">
                  <a:pos x="T8" y="T9"/>
                </a:cxn>
              </a:cxnLst>
              <a:rect l="0" t="0" r="r" b="b"/>
              <a:pathLst>
                <a:path w="7" h="19">
                  <a:moveTo>
                    <a:pt x="1" y="4"/>
                  </a:moveTo>
                  <a:cubicBezTo>
                    <a:pt x="2" y="8"/>
                    <a:pt x="2" y="12"/>
                    <a:pt x="2" y="16"/>
                  </a:cubicBezTo>
                  <a:cubicBezTo>
                    <a:pt x="2" y="19"/>
                    <a:pt x="7" y="19"/>
                    <a:pt x="7" y="16"/>
                  </a:cubicBezTo>
                  <a:cubicBezTo>
                    <a:pt x="7" y="11"/>
                    <a:pt x="7" y="7"/>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87" name="Freeform 126"/>
            <p:cNvSpPr/>
            <p:nvPr/>
          </p:nvSpPr>
          <p:spPr bwMode="auto">
            <a:xfrm>
              <a:off x="7441" y="213"/>
              <a:ext cx="28" cy="65"/>
            </a:xfrm>
            <a:custGeom>
              <a:avLst/>
              <a:gdLst>
                <a:gd name="T0" fmla="*/ 1 w 8"/>
                <a:gd name="T1" fmla="*/ 4 h 22"/>
                <a:gd name="T2" fmla="*/ 2 w 8"/>
                <a:gd name="T3" fmla="*/ 18 h 22"/>
                <a:gd name="T4" fmla="*/ 7 w 8"/>
                <a:gd name="T5" fmla="*/ 19 h 22"/>
                <a:gd name="T6" fmla="*/ 6 w 8"/>
                <a:gd name="T7" fmla="*/ 3 h 22"/>
                <a:gd name="T8" fmla="*/ 1 w 8"/>
                <a:gd name="T9" fmla="*/ 4 h 22"/>
              </a:gdLst>
              <a:ahLst/>
              <a:cxnLst>
                <a:cxn ang="0">
                  <a:pos x="T0" y="T1"/>
                </a:cxn>
                <a:cxn ang="0">
                  <a:pos x="T2" y="T3"/>
                </a:cxn>
                <a:cxn ang="0">
                  <a:pos x="T4" y="T5"/>
                </a:cxn>
                <a:cxn ang="0">
                  <a:pos x="T6" y="T7"/>
                </a:cxn>
                <a:cxn ang="0">
                  <a:pos x="T8" y="T9"/>
                </a:cxn>
              </a:cxnLst>
              <a:rect l="0" t="0" r="r" b="b"/>
              <a:pathLst>
                <a:path w="8" h="22">
                  <a:moveTo>
                    <a:pt x="1" y="4"/>
                  </a:moveTo>
                  <a:cubicBezTo>
                    <a:pt x="2" y="8"/>
                    <a:pt x="3" y="14"/>
                    <a:pt x="2" y="18"/>
                  </a:cubicBezTo>
                  <a:cubicBezTo>
                    <a:pt x="1" y="21"/>
                    <a:pt x="6" y="22"/>
                    <a:pt x="7" y="19"/>
                  </a:cubicBezTo>
                  <a:cubicBezTo>
                    <a:pt x="8" y="14"/>
                    <a:pt x="7" y="8"/>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88" name="Freeform 127"/>
            <p:cNvSpPr/>
            <p:nvPr/>
          </p:nvSpPr>
          <p:spPr bwMode="auto">
            <a:xfrm>
              <a:off x="7331" y="198"/>
              <a:ext cx="92" cy="27"/>
            </a:xfrm>
            <a:custGeom>
              <a:avLst/>
              <a:gdLst>
                <a:gd name="T0" fmla="*/ 3 w 26"/>
                <a:gd name="T1" fmla="*/ 5 h 9"/>
                <a:gd name="T2" fmla="*/ 12 w 26"/>
                <a:gd name="T3" fmla="*/ 5 h 9"/>
                <a:gd name="T4" fmla="*/ 21 w 26"/>
                <a:gd name="T5" fmla="*/ 7 h 9"/>
                <a:gd name="T6" fmla="*/ 25 w 26"/>
                <a:gd name="T7" fmla="*/ 4 h 9"/>
                <a:gd name="T8" fmla="*/ 18 w 26"/>
                <a:gd name="T9" fmla="*/ 1 h 9"/>
                <a:gd name="T10" fmla="*/ 4 w 26"/>
                <a:gd name="T11" fmla="*/ 0 h 9"/>
                <a:gd name="T12" fmla="*/ 3 w 26"/>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3" y="5"/>
                  </a:moveTo>
                  <a:cubicBezTo>
                    <a:pt x="6" y="5"/>
                    <a:pt x="9" y="5"/>
                    <a:pt x="12" y="5"/>
                  </a:cubicBezTo>
                  <a:cubicBezTo>
                    <a:pt x="14" y="5"/>
                    <a:pt x="20" y="5"/>
                    <a:pt x="21" y="7"/>
                  </a:cubicBezTo>
                  <a:cubicBezTo>
                    <a:pt x="22" y="9"/>
                    <a:pt x="26" y="7"/>
                    <a:pt x="25" y="4"/>
                  </a:cubicBezTo>
                  <a:cubicBezTo>
                    <a:pt x="23" y="2"/>
                    <a:pt x="20" y="1"/>
                    <a:pt x="18" y="1"/>
                  </a:cubicBezTo>
                  <a:cubicBezTo>
                    <a:pt x="13" y="1"/>
                    <a:pt x="9"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89" name="Freeform 128"/>
            <p:cNvSpPr/>
            <p:nvPr/>
          </p:nvSpPr>
          <p:spPr bwMode="auto">
            <a:xfrm>
              <a:off x="7201" y="192"/>
              <a:ext cx="85" cy="24"/>
            </a:xfrm>
            <a:custGeom>
              <a:avLst/>
              <a:gdLst>
                <a:gd name="T0" fmla="*/ 3 w 24"/>
                <a:gd name="T1" fmla="*/ 8 h 8"/>
                <a:gd name="T2" fmla="*/ 21 w 24"/>
                <a:gd name="T3" fmla="*/ 5 h 8"/>
                <a:gd name="T4" fmla="*/ 20 w 24"/>
                <a:gd name="T5" fmla="*/ 1 h 8"/>
                <a:gd name="T6" fmla="*/ 3 w 24"/>
                <a:gd name="T7" fmla="*/ 3 h 8"/>
                <a:gd name="T8" fmla="*/ 3 w 24"/>
                <a:gd name="T9" fmla="*/ 8 h 8"/>
              </a:gdLst>
              <a:ahLst/>
              <a:cxnLst>
                <a:cxn ang="0">
                  <a:pos x="T0" y="T1"/>
                </a:cxn>
                <a:cxn ang="0">
                  <a:pos x="T2" y="T3"/>
                </a:cxn>
                <a:cxn ang="0">
                  <a:pos x="T4" y="T5"/>
                </a:cxn>
                <a:cxn ang="0">
                  <a:pos x="T6" y="T7"/>
                </a:cxn>
                <a:cxn ang="0">
                  <a:pos x="T8" y="T9"/>
                </a:cxn>
              </a:cxnLst>
              <a:rect l="0" t="0" r="r" b="b"/>
              <a:pathLst>
                <a:path w="24" h="8">
                  <a:moveTo>
                    <a:pt x="3" y="8"/>
                  </a:moveTo>
                  <a:cubicBezTo>
                    <a:pt x="9" y="8"/>
                    <a:pt x="15" y="8"/>
                    <a:pt x="21" y="5"/>
                  </a:cubicBezTo>
                  <a:cubicBezTo>
                    <a:pt x="24" y="4"/>
                    <a:pt x="23" y="0"/>
                    <a:pt x="20" y="1"/>
                  </a:cubicBezTo>
                  <a:cubicBezTo>
                    <a:pt x="15" y="3"/>
                    <a:pt x="9" y="3"/>
                    <a:pt x="3" y="3"/>
                  </a:cubicBezTo>
                  <a:cubicBezTo>
                    <a:pt x="0" y="3"/>
                    <a:pt x="0" y="8"/>
                    <a:pt x="3"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90" name="Freeform 129"/>
            <p:cNvSpPr/>
            <p:nvPr/>
          </p:nvSpPr>
          <p:spPr bwMode="auto">
            <a:xfrm>
              <a:off x="7063" y="204"/>
              <a:ext cx="99" cy="24"/>
            </a:xfrm>
            <a:custGeom>
              <a:avLst/>
              <a:gdLst>
                <a:gd name="T0" fmla="*/ 4 w 28"/>
                <a:gd name="T1" fmla="*/ 7 h 8"/>
                <a:gd name="T2" fmla="*/ 24 w 28"/>
                <a:gd name="T3" fmla="*/ 6 h 8"/>
                <a:gd name="T4" fmla="*/ 26 w 28"/>
                <a:gd name="T5" fmla="*/ 1 h 8"/>
                <a:gd name="T6" fmla="*/ 3 w 28"/>
                <a:gd name="T7" fmla="*/ 2 h 8"/>
                <a:gd name="T8" fmla="*/ 4 w 28"/>
                <a:gd name="T9" fmla="*/ 7 h 8"/>
              </a:gdLst>
              <a:ahLst/>
              <a:cxnLst>
                <a:cxn ang="0">
                  <a:pos x="T0" y="T1"/>
                </a:cxn>
                <a:cxn ang="0">
                  <a:pos x="T2" y="T3"/>
                </a:cxn>
                <a:cxn ang="0">
                  <a:pos x="T4" y="T5"/>
                </a:cxn>
                <a:cxn ang="0">
                  <a:pos x="T6" y="T7"/>
                </a:cxn>
                <a:cxn ang="0">
                  <a:pos x="T8" y="T9"/>
                </a:cxn>
              </a:cxnLst>
              <a:rect l="0" t="0" r="r" b="b"/>
              <a:pathLst>
                <a:path w="28" h="8">
                  <a:moveTo>
                    <a:pt x="4" y="7"/>
                  </a:moveTo>
                  <a:cubicBezTo>
                    <a:pt x="11" y="4"/>
                    <a:pt x="18" y="5"/>
                    <a:pt x="24" y="6"/>
                  </a:cubicBezTo>
                  <a:cubicBezTo>
                    <a:pt x="27" y="6"/>
                    <a:pt x="28" y="2"/>
                    <a:pt x="26" y="1"/>
                  </a:cubicBezTo>
                  <a:cubicBezTo>
                    <a:pt x="18" y="0"/>
                    <a:pt x="10" y="0"/>
                    <a:pt x="3" y="2"/>
                  </a:cubicBezTo>
                  <a:cubicBezTo>
                    <a:pt x="0" y="3"/>
                    <a:pt x="2"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91" name="Freeform 130"/>
            <p:cNvSpPr/>
            <p:nvPr/>
          </p:nvSpPr>
          <p:spPr bwMode="auto">
            <a:xfrm>
              <a:off x="6947" y="195"/>
              <a:ext cx="81" cy="27"/>
            </a:xfrm>
            <a:custGeom>
              <a:avLst/>
              <a:gdLst>
                <a:gd name="T0" fmla="*/ 3 w 23"/>
                <a:gd name="T1" fmla="*/ 9 h 9"/>
                <a:gd name="T2" fmla="*/ 20 w 23"/>
                <a:gd name="T3" fmla="*/ 5 h 9"/>
                <a:gd name="T4" fmla="*/ 18 w 23"/>
                <a:gd name="T5" fmla="*/ 1 h 9"/>
                <a:gd name="T6" fmla="*/ 3 w 23"/>
                <a:gd name="T7" fmla="*/ 4 h 9"/>
                <a:gd name="T8" fmla="*/ 3 w 23"/>
                <a:gd name="T9" fmla="*/ 9 h 9"/>
              </a:gdLst>
              <a:ahLst/>
              <a:cxnLst>
                <a:cxn ang="0">
                  <a:pos x="T0" y="T1"/>
                </a:cxn>
                <a:cxn ang="0">
                  <a:pos x="T2" y="T3"/>
                </a:cxn>
                <a:cxn ang="0">
                  <a:pos x="T4" y="T5"/>
                </a:cxn>
                <a:cxn ang="0">
                  <a:pos x="T6" y="T7"/>
                </a:cxn>
                <a:cxn ang="0">
                  <a:pos x="T8" y="T9"/>
                </a:cxn>
              </a:cxnLst>
              <a:rect l="0" t="0" r="r" b="b"/>
              <a:pathLst>
                <a:path w="23" h="9">
                  <a:moveTo>
                    <a:pt x="3" y="9"/>
                  </a:moveTo>
                  <a:cubicBezTo>
                    <a:pt x="9" y="9"/>
                    <a:pt x="15" y="8"/>
                    <a:pt x="20" y="5"/>
                  </a:cubicBezTo>
                  <a:cubicBezTo>
                    <a:pt x="23" y="4"/>
                    <a:pt x="20" y="0"/>
                    <a:pt x="18" y="1"/>
                  </a:cubicBezTo>
                  <a:cubicBezTo>
                    <a:pt x="13" y="3"/>
                    <a:pt x="8"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92" name="Freeform 131"/>
            <p:cNvSpPr/>
            <p:nvPr/>
          </p:nvSpPr>
          <p:spPr bwMode="auto">
            <a:xfrm>
              <a:off x="6820" y="195"/>
              <a:ext cx="92" cy="27"/>
            </a:xfrm>
            <a:custGeom>
              <a:avLst/>
              <a:gdLst>
                <a:gd name="T0" fmla="*/ 4 w 26"/>
                <a:gd name="T1" fmla="*/ 7 h 9"/>
                <a:gd name="T2" fmla="*/ 22 w 26"/>
                <a:gd name="T3" fmla="*/ 8 h 9"/>
                <a:gd name="T4" fmla="*/ 23 w 26"/>
                <a:gd name="T5" fmla="*/ 3 h 9"/>
                <a:gd name="T6" fmla="*/ 3 w 26"/>
                <a:gd name="T7" fmla="*/ 2 h 9"/>
                <a:gd name="T8" fmla="*/ 4 w 26"/>
                <a:gd name="T9" fmla="*/ 7 h 9"/>
              </a:gdLst>
              <a:ahLst/>
              <a:cxnLst>
                <a:cxn ang="0">
                  <a:pos x="T0" y="T1"/>
                </a:cxn>
                <a:cxn ang="0">
                  <a:pos x="T2" y="T3"/>
                </a:cxn>
                <a:cxn ang="0">
                  <a:pos x="T4" y="T5"/>
                </a:cxn>
                <a:cxn ang="0">
                  <a:pos x="T6" y="T7"/>
                </a:cxn>
                <a:cxn ang="0">
                  <a:pos x="T8" y="T9"/>
                </a:cxn>
              </a:cxnLst>
              <a:rect l="0" t="0" r="r" b="b"/>
              <a:pathLst>
                <a:path w="26" h="9">
                  <a:moveTo>
                    <a:pt x="4" y="7"/>
                  </a:moveTo>
                  <a:cubicBezTo>
                    <a:pt x="10" y="4"/>
                    <a:pt x="16" y="6"/>
                    <a:pt x="22" y="8"/>
                  </a:cubicBezTo>
                  <a:cubicBezTo>
                    <a:pt x="24" y="9"/>
                    <a:pt x="26" y="4"/>
                    <a:pt x="23" y="3"/>
                  </a:cubicBezTo>
                  <a:cubicBezTo>
                    <a:pt x="16" y="1"/>
                    <a:pt x="9" y="0"/>
                    <a:pt x="3" y="2"/>
                  </a:cubicBezTo>
                  <a:cubicBezTo>
                    <a:pt x="0" y="3"/>
                    <a:pt x="1"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93" name="Freeform 132"/>
            <p:cNvSpPr/>
            <p:nvPr/>
          </p:nvSpPr>
          <p:spPr bwMode="auto">
            <a:xfrm>
              <a:off x="6690" y="192"/>
              <a:ext cx="95" cy="27"/>
            </a:xfrm>
            <a:custGeom>
              <a:avLst/>
              <a:gdLst>
                <a:gd name="T0" fmla="*/ 3 w 27"/>
                <a:gd name="T1" fmla="*/ 7 h 9"/>
                <a:gd name="T2" fmla="*/ 25 w 27"/>
                <a:gd name="T3" fmla="*/ 5 h 9"/>
                <a:gd name="T4" fmla="*/ 22 w 27"/>
                <a:gd name="T5" fmla="*/ 1 h 9"/>
                <a:gd name="T6" fmla="*/ 4 w 27"/>
                <a:gd name="T7" fmla="*/ 2 h 9"/>
                <a:gd name="T8" fmla="*/ 3 w 27"/>
                <a:gd name="T9" fmla="*/ 7 h 9"/>
              </a:gdLst>
              <a:ahLst/>
              <a:cxnLst>
                <a:cxn ang="0">
                  <a:pos x="T0" y="T1"/>
                </a:cxn>
                <a:cxn ang="0">
                  <a:pos x="T2" y="T3"/>
                </a:cxn>
                <a:cxn ang="0">
                  <a:pos x="T4" y="T5"/>
                </a:cxn>
                <a:cxn ang="0">
                  <a:pos x="T6" y="T7"/>
                </a:cxn>
                <a:cxn ang="0">
                  <a:pos x="T8" y="T9"/>
                </a:cxn>
              </a:cxnLst>
              <a:rect l="0" t="0" r="r" b="b"/>
              <a:pathLst>
                <a:path w="27" h="9">
                  <a:moveTo>
                    <a:pt x="3" y="7"/>
                  </a:moveTo>
                  <a:cubicBezTo>
                    <a:pt x="10" y="8"/>
                    <a:pt x="18" y="9"/>
                    <a:pt x="25" y="5"/>
                  </a:cubicBezTo>
                  <a:cubicBezTo>
                    <a:pt x="27" y="4"/>
                    <a:pt x="25" y="0"/>
                    <a:pt x="22" y="1"/>
                  </a:cubicBezTo>
                  <a:cubicBezTo>
                    <a:pt x="17" y="4"/>
                    <a:pt x="10" y="3"/>
                    <a:pt x="4" y="2"/>
                  </a:cubicBezTo>
                  <a:cubicBezTo>
                    <a:pt x="1" y="2"/>
                    <a:pt x="0" y="6"/>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94" name="Freeform 133"/>
            <p:cNvSpPr/>
            <p:nvPr/>
          </p:nvSpPr>
          <p:spPr bwMode="auto">
            <a:xfrm>
              <a:off x="6555" y="195"/>
              <a:ext cx="92" cy="30"/>
            </a:xfrm>
            <a:custGeom>
              <a:avLst/>
              <a:gdLst>
                <a:gd name="T0" fmla="*/ 5 w 26"/>
                <a:gd name="T1" fmla="*/ 8 h 10"/>
                <a:gd name="T2" fmla="*/ 22 w 26"/>
                <a:gd name="T3" fmla="*/ 8 h 10"/>
                <a:gd name="T4" fmla="*/ 23 w 26"/>
                <a:gd name="T5" fmla="*/ 3 h 10"/>
                <a:gd name="T6" fmla="*/ 2 w 26"/>
                <a:gd name="T7" fmla="*/ 5 h 10"/>
                <a:gd name="T8" fmla="*/ 5 w 26"/>
                <a:gd name="T9" fmla="*/ 8 h 10"/>
              </a:gdLst>
              <a:ahLst/>
              <a:cxnLst>
                <a:cxn ang="0">
                  <a:pos x="T0" y="T1"/>
                </a:cxn>
                <a:cxn ang="0">
                  <a:pos x="T2" y="T3"/>
                </a:cxn>
                <a:cxn ang="0">
                  <a:pos x="T4" y="T5"/>
                </a:cxn>
                <a:cxn ang="0">
                  <a:pos x="T6" y="T7"/>
                </a:cxn>
                <a:cxn ang="0">
                  <a:pos x="T8" y="T9"/>
                </a:cxn>
              </a:cxnLst>
              <a:rect l="0" t="0" r="r" b="b"/>
              <a:pathLst>
                <a:path w="26" h="10">
                  <a:moveTo>
                    <a:pt x="5" y="8"/>
                  </a:moveTo>
                  <a:cubicBezTo>
                    <a:pt x="9" y="4"/>
                    <a:pt x="17" y="7"/>
                    <a:pt x="22" y="8"/>
                  </a:cubicBezTo>
                  <a:cubicBezTo>
                    <a:pt x="25" y="8"/>
                    <a:pt x="26" y="4"/>
                    <a:pt x="23" y="3"/>
                  </a:cubicBezTo>
                  <a:cubicBezTo>
                    <a:pt x="16" y="2"/>
                    <a:pt x="8" y="0"/>
                    <a:pt x="2" y="5"/>
                  </a:cubicBezTo>
                  <a:cubicBezTo>
                    <a:pt x="0" y="7"/>
                    <a:pt x="3" y="10"/>
                    <a:pt x="5"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95" name="Freeform 134"/>
            <p:cNvSpPr/>
            <p:nvPr/>
          </p:nvSpPr>
          <p:spPr bwMode="auto">
            <a:xfrm>
              <a:off x="6446" y="207"/>
              <a:ext cx="81" cy="21"/>
            </a:xfrm>
            <a:custGeom>
              <a:avLst/>
              <a:gdLst>
                <a:gd name="T0" fmla="*/ 3 w 23"/>
                <a:gd name="T1" fmla="*/ 7 h 7"/>
                <a:gd name="T2" fmla="*/ 20 w 23"/>
                <a:gd name="T3" fmla="*/ 5 h 7"/>
                <a:gd name="T4" fmla="*/ 19 w 23"/>
                <a:gd name="T5" fmla="*/ 0 h 7"/>
                <a:gd name="T6" fmla="*/ 3 w 23"/>
                <a:gd name="T7" fmla="*/ 2 h 7"/>
                <a:gd name="T8" fmla="*/ 3 w 23"/>
                <a:gd name="T9" fmla="*/ 7 h 7"/>
              </a:gdLst>
              <a:ahLst/>
              <a:cxnLst>
                <a:cxn ang="0">
                  <a:pos x="T0" y="T1"/>
                </a:cxn>
                <a:cxn ang="0">
                  <a:pos x="T2" y="T3"/>
                </a:cxn>
                <a:cxn ang="0">
                  <a:pos x="T4" y="T5"/>
                </a:cxn>
                <a:cxn ang="0">
                  <a:pos x="T6" y="T7"/>
                </a:cxn>
                <a:cxn ang="0">
                  <a:pos x="T8" y="T9"/>
                </a:cxn>
              </a:cxnLst>
              <a:rect l="0" t="0" r="r" b="b"/>
              <a:pathLst>
                <a:path w="23" h="7">
                  <a:moveTo>
                    <a:pt x="3" y="7"/>
                  </a:moveTo>
                  <a:cubicBezTo>
                    <a:pt x="9" y="7"/>
                    <a:pt x="15" y="6"/>
                    <a:pt x="20" y="5"/>
                  </a:cubicBezTo>
                  <a:cubicBezTo>
                    <a:pt x="23" y="4"/>
                    <a:pt x="22" y="0"/>
                    <a:pt x="19" y="0"/>
                  </a:cubicBezTo>
                  <a:cubicBezTo>
                    <a:pt x="14" y="1"/>
                    <a:pt x="8"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96" name="Freeform 135"/>
            <p:cNvSpPr/>
            <p:nvPr/>
          </p:nvSpPr>
          <p:spPr bwMode="auto">
            <a:xfrm>
              <a:off x="6309" y="207"/>
              <a:ext cx="98" cy="18"/>
            </a:xfrm>
            <a:custGeom>
              <a:avLst/>
              <a:gdLst>
                <a:gd name="T0" fmla="*/ 4 w 28"/>
                <a:gd name="T1" fmla="*/ 6 h 6"/>
                <a:gd name="T2" fmla="*/ 25 w 28"/>
                <a:gd name="T3" fmla="*/ 5 h 6"/>
                <a:gd name="T4" fmla="*/ 25 w 28"/>
                <a:gd name="T5" fmla="*/ 0 h 6"/>
                <a:gd name="T6" fmla="*/ 3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3" y="1"/>
                  </a:cubicBezTo>
                  <a:cubicBezTo>
                    <a:pt x="0" y="2"/>
                    <a:pt x="2"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97" name="Freeform 136"/>
            <p:cNvSpPr/>
            <p:nvPr/>
          </p:nvSpPr>
          <p:spPr bwMode="auto">
            <a:xfrm>
              <a:off x="6167" y="204"/>
              <a:ext cx="96" cy="18"/>
            </a:xfrm>
            <a:custGeom>
              <a:avLst/>
              <a:gdLst>
                <a:gd name="T0" fmla="*/ 3 w 27"/>
                <a:gd name="T1" fmla="*/ 6 h 6"/>
                <a:gd name="T2" fmla="*/ 24 w 27"/>
                <a:gd name="T3" fmla="*/ 5 h 6"/>
                <a:gd name="T4" fmla="*/ 24 w 27"/>
                <a:gd name="T5" fmla="*/ 0 h 6"/>
                <a:gd name="T6" fmla="*/ 3 w 27"/>
                <a:gd name="T7" fmla="*/ 1 h 6"/>
                <a:gd name="T8" fmla="*/ 3 w 27"/>
                <a:gd name="T9" fmla="*/ 6 h 6"/>
              </a:gdLst>
              <a:ahLst/>
              <a:cxnLst>
                <a:cxn ang="0">
                  <a:pos x="T0" y="T1"/>
                </a:cxn>
                <a:cxn ang="0">
                  <a:pos x="T2" y="T3"/>
                </a:cxn>
                <a:cxn ang="0">
                  <a:pos x="T4" y="T5"/>
                </a:cxn>
                <a:cxn ang="0">
                  <a:pos x="T6" y="T7"/>
                </a:cxn>
                <a:cxn ang="0">
                  <a:pos x="T8" y="T9"/>
                </a:cxn>
              </a:cxnLst>
              <a:rect l="0" t="0" r="r" b="b"/>
              <a:pathLst>
                <a:path w="27" h="6">
                  <a:moveTo>
                    <a:pt x="3" y="6"/>
                  </a:moveTo>
                  <a:cubicBezTo>
                    <a:pt x="10" y="6"/>
                    <a:pt x="17" y="6"/>
                    <a:pt x="24" y="5"/>
                  </a:cubicBezTo>
                  <a:cubicBezTo>
                    <a:pt x="27" y="4"/>
                    <a:pt x="27" y="0"/>
                    <a:pt x="24" y="0"/>
                  </a:cubicBezTo>
                  <a:cubicBezTo>
                    <a:pt x="17"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98" name="Freeform 137"/>
            <p:cNvSpPr/>
            <p:nvPr/>
          </p:nvSpPr>
          <p:spPr bwMode="auto">
            <a:xfrm>
              <a:off x="6040" y="207"/>
              <a:ext cx="89" cy="18"/>
            </a:xfrm>
            <a:custGeom>
              <a:avLst/>
              <a:gdLst>
                <a:gd name="T0" fmla="*/ 3 w 25"/>
                <a:gd name="T1" fmla="*/ 6 h 6"/>
                <a:gd name="T2" fmla="*/ 22 w 25"/>
                <a:gd name="T3" fmla="*/ 5 h 6"/>
                <a:gd name="T4" fmla="*/ 21 w 25"/>
                <a:gd name="T5" fmla="*/ 0 h 6"/>
                <a:gd name="T6" fmla="*/ 3 w 25"/>
                <a:gd name="T7" fmla="*/ 1 h 6"/>
                <a:gd name="T8" fmla="*/ 3 w 25"/>
                <a:gd name="T9" fmla="*/ 6 h 6"/>
              </a:gdLst>
              <a:ahLst/>
              <a:cxnLst>
                <a:cxn ang="0">
                  <a:pos x="T0" y="T1"/>
                </a:cxn>
                <a:cxn ang="0">
                  <a:pos x="T2" y="T3"/>
                </a:cxn>
                <a:cxn ang="0">
                  <a:pos x="T4" y="T5"/>
                </a:cxn>
                <a:cxn ang="0">
                  <a:pos x="T6" y="T7"/>
                </a:cxn>
                <a:cxn ang="0">
                  <a:pos x="T8" y="T9"/>
                </a:cxn>
              </a:cxnLst>
              <a:rect l="0" t="0" r="r" b="b"/>
              <a:pathLst>
                <a:path w="25" h="6">
                  <a:moveTo>
                    <a:pt x="3" y="6"/>
                  </a:moveTo>
                  <a:cubicBezTo>
                    <a:pt x="9" y="6"/>
                    <a:pt x="16" y="6"/>
                    <a:pt x="22" y="5"/>
                  </a:cubicBezTo>
                  <a:cubicBezTo>
                    <a:pt x="25" y="4"/>
                    <a:pt x="24" y="0"/>
                    <a:pt x="21" y="0"/>
                  </a:cubicBezTo>
                  <a:cubicBezTo>
                    <a:pt x="15" y="1"/>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299" name="Freeform 138"/>
            <p:cNvSpPr/>
            <p:nvPr/>
          </p:nvSpPr>
          <p:spPr bwMode="auto">
            <a:xfrm>
              <a:off x="5910" y="201"/>
              <a:ext cx="92" cy="21"/>
            </a:xfrm>
            <a:custGeom>
              <a:avLst/>
              <a:gdLst>
                <a:gd name="T0" fmla="*/ 3 w 26"/>
                <a:gd name="T1" fmla="*/ 7 h 7"/>
                <a:gd name="T2" fmla="*/ 24 w 26"/>
                <a:gd name="T3" fmla="*/ 5 h 7"/>
                <a:gd name="T4" fmla="*/ 22 w 26"/>
                <a:gd name="T5" fmla="*/ 0 h 7"/>
                <a:gd name="T6" fmla="*/ 3 w 26"/>
                <a:gd name="T7" fmla="*/ 2 h 7"/>
                <a:gd name="T8" fmla="*/ 3 w 26"/>
                <a:gd name="T9" fmla="*/ 7 h 7"/>
              </a:gdLst>
              <a:ahLst/>
              <a:cxnLst>
                <a:cxn ang="0">
                  <a:pos x="T0" y="T1"/>
                </a:cxn>
                <a:cxn ang="0">
                  <a:pos x="T2" y="T3"/>
                </a:cxn>
                <a:cxn ang="0">
                  <a:pos x="T4" y="T5"/>
                </a:cxn>
                <a:cxn ang="0">
                  <a:pos x="T6" y="T7"/>
                </a:cxn>
                <a:cxn ang="0">
                  <a:pos x="T8" y="T9"/>
                </a:cxn>
              </a:cxnLst>
              <a:rect l="0" t="0" r="r" b="b"/>
              <a:pathLst>
                <a:path w="26" h="7">
                  <a:moveTo>
                    <a:pt x="3" y="7"/>
                  </a:moveTo>
                  <a:cubicBezTo>
                    <a:pt x="10" y="7"/>
                    <a:pt x="17" y="6"/>
                    <a:pt x="24" y="5"/>
                  </a:cubicBezTo>
                  <a:cubicBezTo>
                    <a:pt x="26" y="4"/>
                    <a:pt x="25" y="0"/>
                    <a:pt x="22" y="0"/>
                  </a:cubicBezTo>
                  <a:cubicBezTo>
                    <a:pt x="16" y="1"/>
                    <a:pt x="9"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00" name="Freeform 139"/>
            <p:cNvSpPr/>
            <p:nvPr/>
          </p:nvSpPr>
          <p:spPr bwMode="auto">
            <a:xfrm>
              <a:off x="5755" y="204"/>
              <a:ext cx="99" cy="21"/>
            </a:xfrm>
            <a:custGeom>
              <a:avLst/>
              <a:gdLst>
                <a:gd name="T0" fmla="*/ 3 w 28"/>
                <a:gd name="T1" fmla="*/ 6 h 7"/>
                <a:gd name="T2" fmla="*/ 25 w 28"/>
                <a:gd name="T3" fmla="*/ 5 h 7"/>
                <a:gd name="T4" fmla="*/ 25 w 28"/>
                <a:gd name="T5" fmla="*/ 0 h 7"/>
                <a:gd name="T6" fmla="*/ 3 w 28"/>
                <a:gd name="T7" fmla="*/ 1 h 7"/>
                <a:gd name="T8" fmla="*/ 3 w 28"/>
                <a:gd name="T9" fmla="*/ 6 h 7"/>
              </a:gdLst>
              <a:ahLst/>
              <a:cxnLst>
                <a:cxn ang="0">
                  <a:pos x="T0" y="T1"/>
                </a:cxn>
                <a:cxn ang="0">
                  <a:pos x="T2" y="T3"/>
                </a:cxn>
                <a:cxn ang="0">
                  <a:pos x="T4" y="T5"/>
                </a:cxn>
                <a:cxn ang="0">
                  <a:pos x="T6" y="T7"/>
                </a:cxn>
                <a:cxn ang="0">
                  <a:pos x="T8" y="T9"/>
                </a:cxn>
              </a:cxnLst>
              <a:rect l="0" t="0" r="r" b="b"/>
              <a:pathLst>
                <a:path w="28" h="7">
                  <a:moveTo>
                    <a:pt x="3" y="6"/>
                  </a:moveTo>
                  <a:cubicBezTo>
                    <a:pt x="10" y="7"/>
                    <a:pt x="17" y="5"/>
                    <a:pt x="25" y="5"/>
                  </a:cubicBezTo>
                  <a:cubicBezTo>
                    <a:pt x="28" y="5"/>
                    <a:pt x="28" y="0"/>
                    <a:pt x="25" y="0"/>
                  </a:cubicBezTo>
                  <a:cubicBezTo>
                    <a:pt x="17" y="0"/>
                    <a:pt x="10" y="2"/>
                    <a:pt x="3" y="1"/>
                  </a:cubicBezTo>
                  <a:cubicBezTo>
                    <a:pt x="0"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01" name="Freeform 140"/>
            <p:cNvSpPr/>
            <p:nvPr/>
          </p:nvSpPr>
          <p:spPr bwMode="auto">
            <a:xfrm>
              <a:off x="5624" y="210"/>
              <a:ext cx="106" cy="24"/>
            </a:xfrm>
            <a:custGeom>
              <a:avLst/>
              <a:gdLst>
                <a:gd name="T0" fmla="*/ 4 w 30"/>
                <a:gd name="T1" fmla="*/ 6 h 8"/>
                <a:gd name="T2" fmla="*/ 15 w 30"/>
                <a:gd name="T3" fmla="*/ 5 h 8"/>
                <a:gd name="T4" fmla="*/ 25 w 30"/>
                <a:gd name="T5" fmla="*/ 7 h 8"/>
                <a:gd name="T6" fmla="*/ 27 w 30"/>
                <a:gd name="T7" fmla="*/ 3 h 8"/>
                <a:gd name="T8" fmla="*/ 17 w 30"/>
                <a:gd name="T9" fmla="*/ 1 h 8"/>
                <a:gd name="T10" fmla="*/ 3 w 30"/>
                <a:gd name="T11" fmla="*/ 1 h 8"/>
                <a:gd name="T12" fmla="*/ 4 w 30"/>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4" y="6"/>
                  </a:moveTo>
                  <a:cubicBezTo>
                    <a:pt x="8" y="5"/>
                    <a:pt x="12" y="5"/>
                    <a:pt x="15" y="5"/>
                  </a:cubicBezTo>
                  <a:cubicBezTo>
                    <a:pt x="18" y="5"/>
                    <a:pt x="22" y="5"/>
                    <a:pt x="25" y="7"/>
                  </a:cubicBezTo>
                  <a:cubicBezTo>
                    <a:pt x="27" y="8"/>
                    <a:pt x="30" y="4"/>
                    <a:pt x="27" y="3"/>
                  </a:cubicBezTo>
                  <a:cubicBezTo>
                    <a:pt x="24" y="1"/>
                    <a:pt x="20" y="1"/>
                    <a:pt x="17" y="1"/>
                  </a:cubicBezTo>
                  <a:cubicBezTo>
                    <a:pt x="13" y="0"/>
                    <a:pt x="8" y="0"/>
                    <a:pt x="3" y="1"/>
                  </a:cubicBezTo>
                  <a:cubicBezTo>
                    <a:pt x="0" y="2"/>
                    <a:pt x="2"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02" name="Freeform 141"/>
            <p:cNvSpPr/>
            <p:nvPr/>
          </p:nvSpPr>
          <p:spPr bwMode="auto">
            <a:xfrm>
              <a:off x="5451" y="201"/>
              <a:ext cx="127" cy="27"/>
            </a:xfrm>
            <a:custGeom>
              <a:avLst/>
              <a:gdLst>
                <a:gd name="T0" fmla="*/ 3 w 36"/>
                <a:gd name="T1" fmla="*/ 6 h 9"/>
                <a:gd name="T2" fmla="*/ 33 w 36"/>
                <a:gd name="T3" fmla="*/ 7 h 9"/>
                <a:gd name="T4" fmla="*/ 33 w 36"/>
                <a:gd name="T5" fmla="*/ 2 h 9"/>
                <a:gd name="T6" fmla="*/ 4 w 36"/>
                <a:gd name="T7" fmla="*/ 1 h 9"/>
                <a:gd name="T8" fmla="*/ 3 w 36"/>
                <a:gd name="T9" fmla="*/ 6 h 9"/>
              </a:gdLst>
              <a:ahLst/>
              <a:cxnLst>
                <a:cxn ang="0">
                  <a:pos x="T0" y="T1"/>
                </a:cxn>
                <a:cxn ang="0">
                  <a:pos x="T2" y="T3"/>
                </a:cxn>
                <a:cxn ang="0">
                  <a:pos x="T4" y="T5"/>
                </a:cxn>
                <a:cxn ang="0">
                  <a:pos x="T6" y="T7"/>
                </a:cxn>
                <a:cxn ang="0">
                  <a:pos x="T8" y="T9"/>
                </a:cxn>
              </a:cxnLst>
              <a:rect l="0" t="0" r="r" b="b"/>
              <a:pathLst>
                <a:path w="36" h="9">
                  <a:moveTo>
                    <a:pt x="3" y="6"/>
                  </a:moveTo>
                  <a:cubicBezTo>
                    <a:pt x="13" y="9"/>
                    <a:pt x="23" y="8"/>
                    <a:pt x="33" y="7"/>
                  </a:cubicBezTo>
                  <a:cubicBezTo>
                    <a:pt x="36" y="6"/>
                    <a:pt x="36" y="2"/>
                    <a:pt x="33" y="2"/>
                  </a:cubicBezTo>
                  <a:cubicBezTo>
                    <a:pt x="23" y="3"/>
                    <a:pt x="13" y="4"/>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03" name="Freeform 142"/>
            <p:cNvSpPr/>
            <p:nvPr/>
          </p:nvSpPr>
          <p:spPr bwMode="auto">
            <a:xfrm>
              <a:off x="5296" y="210"/>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6"/>
                    <a:pt x="27" y="6"/>
                  </a:cubicBezTo>
                  <a:cubicBezTo>
                    <a:pt x="30" y="6"/>
                    <a:pt x="30" y="1"/>
                    <a:pt x="27" y="1"/>
                  </a:cubicBezTo>
                  <a:cubicBezTo>
                    <a:pt x="19" y="1"/>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04" name="Freeform 143"/>
            <p:cNvSpPr/>
            <p:nvPr/>
          </p:nvSpPr>
          <p:spPr bwMode="auto">
            <a:xfrm>
              <a:off x="5169" y="201"/>
              <a:ext cx="103" cy="27"/>
            </a:xfrm>
            <a:custGeom>
              <a:avLst/>
              <a:gdLst>
                <a:gd name="T0" fmla="*/ 4 w 29"/>
                <a:gd name="T1" fmla="*/ 9 h 9"/>
                <a:gd name="T2" fmla="*/ 25 w 29"/>
                <a:gd name="T3" fmla="*/ 7 h 9"/>
                <a:gd name="T4" fmla="*/ 26 w 29"/>
                <a:gd name="T5" fmla="*/ 2 h 9"/>
                <a:gd name="T6" fmla="*/ 3 w 29"/>
                <a:gd name="T7" fmla="*/ 4 h 9"/>
                <a:gd name="T8" fmla="*/ 4 w 29"/>
                <a:gd name="T9" fmla="*/ 9 h 9"/>
              </a:gdLst>
              <a:ahLst/>
              <a:cxnLst>
                <a:cxn ang="0">
                  <a:pos x="T0" y="T1"/>
                </a:cxn>
                <a:cxn ang="0">
                  <a:pos x="T2" y="T3"/>
                </a:cxn>
                <a:cxn ang="0">
                  <a:pos x="T4" y="T5"/>
                </a:cxn>
                <a:cxn ang="0">
                  <a:pos x="T6" y="T7"/>
                </a:cxn>
                <a:cxn ang="0">
                  <a:pos x="T8" y="T9"/>
                </a:cxn>
              </a:cxnLst>
              <a:rect l="0" t="0" r="r" b="b"/>
              <a:pathLst>
                <a:path w="29" h="9">
                  <a:moveTo>
                    <a:pt x="4" y="9"/>
                  </a:moveTo>
                  <a:cubicBezTo>
                    <a:pt x="10" y="8"/>
                    <a:pt x="18" y="5"/>
                    <a:pt x="25" y="7"/>
                  </a:cubicBezTo>
                  <a:cubicBezTo>
                    <a:pt x="27" y="8"/>
                    <a:pt x="29" y="3"/>
                    <a:pt x="26" y="2"/>
                  </a:cubicBezTo>
                  <a:cubicBezTo>
                    <a:pt x="18" y="0"/>
                    <a:pt x="10" y="3"/>
                    <a:pt x="3" y="4"/>
                  </a:cubicBezTo>
                  <a:cubicBezTo>
                    <a:pt x="0" y="5"/>
                    <a:pt x="1" y="9"/>
                    <a:pt x="4"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05" name="Freeform 144"/>
            <p:cNvSpPr/>
            <p:nvPr/>
          </p:nvSpPr>
          <p:spPr bwMode="auto">
            <a:xfrm>
              <a:off x="5032" y="210"/>
              <a:ext cx="116" cy="21"/>
            </a:xfrm>
            <a:custGeom>
              <a:avLst/>
              <a:gdLst>
                <a:gd name="T0" fmla="*/ 3 w 33"/>
                <a:gd name="T1" fmla="*/ 5 h 7"/>
                <a:gd name="T2" fmla="*/ 31 w 33"/>
                <a:gd name="T3" fmla="*/ 5 h 7"/>
                <a:gd name="T4" fmla="*/ 31 w 33"/>
                <a:gd name="T5" fmla="*/ 0 h 7"/>
                <a:gd name="T6" fmla="*/ 4 w 33"/>
                <a:gd name="T7" fmla="*/ 0 h 7"/>
                <a:gd name="T8" fmla="*/ 3 w 33"/>
                <a:gd name="T9" fmla="*/ 5 h 7"/>
              </a:gdLst>
              <a:ahLst/>
              <a:cxnLst>
                <a:cxn ang="0">
                  <a:pos x="T0" y="T1"/>
                </a:cxn>
                <a:cxn ang="0">
                  <a:pos x="T2" y="T3"/>
                </a:cxn>
                <a:cxn ang="0">
                  <a:pos x="T4" y="T5"/>
                </a:cxn>
                <a:cxn ang="0">
                  <a:pos x="T6" y="T7"/>
                </a:cxn>
                <a:cxn ang="0">
                  <a:pos x="T8" y="T9"/>
                </a:cxn>
              </a:cxnLst>
              <a:rect l="0" t="0" r="r" b="b"/>
              <a:pathLst>
                <a:path w="33" h="7">
                  <a:moveTo>
                    <a:pt x="3" y="5"/>
                  </a:moveTo>
                  <a:cubicBezTo>
                    <a:pt x="12" y="7"/>
                    <a:pt x="21" y="6"/>
                    <a:pt x="31" y="5"/>
                  </a:cubicBezTo>
                  <a:cubicBezTo>
                    <a:pt x="33" y="4"/>
                    <a:pt x="33" y="0"/>
                    <a:pt x="31" y="0"/>
                  </a:cubicBezTo>
                  <a:cubicBezTo>
                    <a:pt x="22" y="1"/>
                    <a:pt x="13"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06" name="Freeform 145"/>
            <p:cNvSpPr/>
            <p:nvPr/>
          </p:nvSpPr>
          <p:spPr bwMode="auto">
            <a:xfrm>
              <a:off x="4894" y="201"/>
              <a:ext cx="106" cy="21"/>
            </a:xfrm>
            <a:custGeom>
              <a:avLst/>
              <a:gdLst>
                <a:gd name="T0" fmla="*/ 4 w 30"/>
                <a:gd name="T1" fmla="*/ 7 h 7"/>
                <a:gd name="T2" fmla="*/ 26 w 30"/>
                <a:gd name="T3" fmla="*/ 7 h 7"/>
                <a:gd name="T4" fmla="*/ 27 w 30"/>
                <a:gd name="T5" fmla="*/ 2 h 7"/>
                <a:gd name="T6" fmla="*/ 2 w 30"/>
                <a:gd name="T7" fmla="*/ 2 h 7"/>
                <a:gd name="T8" fmla="*/ 4 w 30"/>
                <a:gd name="T9" fmla="*/ 7 h 7"/>
              </a:gdLst>
              <a:ahLst/>
              <a:cxnLst>
                <a:cxn ang="0">
                  <a:pos x="T0" y="T1"/>
                </a:cxn>
                <a:cxn ang="0">
                  <a:pos x="T2" y="T3"/>
                </a:cxn>
                <a:cxn ang="0">
                  <a:pos x="T4" y="T5"/>
                </a:cxn>
                <a:cxn ang="0">
                  <a:pos x="T6" y="T7"/>
                </a:cxn>
                <a:cxn ang="0">
                  <a:pos x="T8" y="T9"/>
                </a:cxn>
              </a:cxnLst>
              <a:rect l="0" t="0" r="r" b="b"/>
              <a:pathLst>
                <a:path w="30" h="7">
                  <a:moveTo>
                    <a:pt x="4" y="7"/>
                  </a:moveTo>
                  <a:cubicBezTo>
                    <a:pt x="11" y="6"/>
                    <a:pt x="18" y="5"/>
                    <a:pt x="26" y="7"/>
                  </a:cubicBezTo>
                  <a:cubicBezTo>
                    <a:pt x="29" y="7"/>
                    <a:pt x="30" y="3"/>
                    <a:pt x="27" y="2"/>
                  </a:cubicBezTo>
                  <a:cubicBezTo>
                    <a:pt x="19" y="0"/>
                    <a:pt x="11" y="1"/>
                    <a:pt x="2"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07" name="Freeform 146"/>
            <p:cNvSpPr/>
            <p:nvPr/>
          </p:nvSpPr>
          <p:spPr bwMode="auto">
            <a:xfrm>
              <a:off x="4732" y="207"/>
              <a:ext cx="102" cy="27"/>
            </a:xfrm>
            <a:custGeom>
              <a:avLst/>
              <a:gdLst>
                <a:gd name="T0" fmla="*/ 3 w 29"/>
                <a:gd name="T1" fmla="*/ 6 h 9"/>
                <a:gd name="T2" fmla="*/ 26 w 29"/>
                <a:gd name="T3" fmla="*/ 6 h 9"/>
                <a:gd name="T4" fmla="*/ 26 w 29"/>
                <a:gd name="T5" fmla="*/ 1 h 9"/>
                <a:gd name="T6" fmla="*/ 4 w 29"/>
                <a:gd name="T7" fmla="*/ 1 h 9"/>
                <a:gd name="T8" fmla="*/ 3 w 29"/>
                <a:gd name="T9" fmla="*/ 6 h 9"/>
              </a:gdLst>
              <a:ahLst/>
              <a:cxnLst>
                <a:cxn ang="0">
                  <a:pos x="T0" y="T1"/>
                </a:cxn>
                <a:cxn ang="0">
                  <a:pos x="T2" y="T3"/>
                </a:cxn>
                <a:cxn ang="0">
                  <a:pos x="T4" y="T5"/>
                </a:cxn>
                <a:cxn ang="0">
                  <a:pos x="T6" y="T7"/>
                </a:cxn>
                <a:cxn ang="0">
                  <a:pos x="T8" y="T9"/>
                </a:cxn>
              </a:cxnLst>
              <a:rect l="0" t="0" r="r" b="b"/>
              <a:pathLst>
                <a:path w="29" h="9">
                  <a:moveTo>
                    <a:pt x="3" y="6"/>
                  </a:moveTo>
                  <a:cubicBezTo>
                    <a:pt x="11" y="9"/>
                    <a:pt x="18" y="6"/>
                    <a:pt x="26" y="6"/>
                  </a:cubicBezTo>
                  <a:cubicBezTo>
                    <a:pt x="29" y="6"/>
                    <a:pt x="29" y="1"/>
                    <a:pt x="26" y="1"/>
                  </a:cubicBezTo>
                  <a:cubicBezTo>
                    <a:pt x="19" y="1"/>
                    <a:pt x="11" y="4"/>
                    <a:pt x="4" y="1"/>
                  </a:cubicBezTo>
                  <a:cubicBezTo>
                    <a:pt x="2"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08" name="Freeform 147"/>
            <p:cNvSpPr/>
            <p:nvPr/>
          </p:nvSpPr>
          <p:spPr bwMode="auto">
            <a:xfrm>
              <a:off x="4608" y="210"/>
              <a:ext cx="81" cy="15"/>
            </a:xfrm>
            <a:custGeom>
              <a:avLst/>
              <a:gdLst>
                <a:gd name="T0" fmla="*/ 3 w 23"/>
                <a:gd name="T1" fmla="*/ 5 h 5"/>
                <a:gd name="T2" fmla="*/ 20 w 23"/>
                <a:gd name="T3" fmla="*/ 5 h 5"/>
                <a:gd name="T4" fmla="*/ 20 w 23"/>
                <a:gd name="T5" fmla="*/ 0 h 5"/>
                <a:gd name="T6" fmla="*/ 3 w 23"/>
                <a:gd name="T7" fmla="*/ 0 h 5"/>
                <a:gd name="T8" fmla="*/ 3 w 23"/>
                <a:gd name="T9" fmla="*/ 5 h 5"/>
              </a:gdLst>
              <a:ahLst/>
              <a:cxnLst>
                <a:cxn ang="0">
                  <a:pos x="T0" y="T1"/>
                </a:cxn>
                <a:cxn ang="0">
                  <a:pos x="T2" y="T3"/>
                </a:cxn>
                <a:cxn ang="0">
                  <a:pos x="T4" y="T5"/>
                </a:cxn>
                <a:cxn ang="0">
                  <a:pos x="T6" y="T7"/>
                </a:cxn>
                <a:cxn ang="0">
                  <a:pos x="T8" y="T9"/>
                </a:cxn>
              </a:cxnLst>
              <a:rect l="0" t="0" r="r" b="b"/>
              <a:pathLst>
                <a:path w="23" h="5">
                  <a:moveTo>
                    <a:pt x="3" y="5"/>
                  </a:moveTo>
                  <a:cubicBezTo>
                    <a:pt x="20" y="5"/>
                    <a:pt x="20" y="5"/>
                    <a:pt x="20" y="5"/>
                  </a:cubicBezTo>
                  <a:cubicBezTo>
                    <a:pt x="23" y="5"/>
                    <a:pt x="23" y="0"/>
                    <a:pt x="20"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09" name="Freeform 148"/>
            <p:cNvSpPr/>
            <p:nvPr/>
          </p:nvSpPr>
          <p:spPr bwMode="auto">
            <a:xfrm>
              <a:off x="4439" y="201"/>
              <a:ext cx="88" cy="24"/>
            </a:xfrm>
            <a:custGeom>
              <a:avLst/>
              <a:gdLst>
                <a:gd name="T0" fmla="*/ 3 w 25"/>
                <a:gd name="T1" fmla="*/ 6 h 8"/>
                <a:gd name="T2" fmla="*/ 23 w 25"/>
                <a:gd name="T3" fmla="*/ 5 h 8"/>
                <a:gd name="T4" fmla="*/ 20 w 25"/>
                <a:gd name="T5" fmla="*/ 1 h 8"/>
                <a:gd name="T6" fmla="*/ 4 w 25"/>
                <a:gd name="T7" fmla="*/ 1 h 8"/>
                <a:gd name="T8" fmla="*/ 3 w 25"/>
                <a:gd name="T9" fmla="*/ 6 h 8"/>
              </a:gdLst>
              <a:ahLst/>
              <a:cxnLst>
                <a:cxn ang="0">
                  <a:pos x="T0" y="T1"/>
                </a:cxn>
                <a:cxn ang="0">
                  <a:pos x="T2" y="T3"/>
                </a:cxn>
                <a:cxn ang="0">
                  <a:pos x="T4" y="T5"/>
                </a:cxn>
                <a:cxn ang="0">
                  <a:pos x="T6" y="T7"/>
                </a:cxn>
                <a:cxn ang="0">
                  <a:pos x="T8" y="T9"/>
                </a:cxn>
              </a:cxnLst>
              <a:rect l="0" t="0" r="r" b="b"/>
              <a:pathLst>
                <a:path w="25" h="8">
                  <a:moveTo>
                    <a:pt x="3" y="6"/>
                  </a:moveTo>
                  <a:cubicBezTo>
                    <a:pt x="9" y="7"/>
                    <a:pt x="16" y="8"/>
                    <a:pt x="23" y="5"/>
                  </a:cubicBezTo>
                  <a:cubicBezTo>
                    <a:pt x="25" y="4"/>
                    <a:pt x="23" y="0"/>
                    <a:pt x="20" y="1"/>
                  </a:cubicBezTo>
                  <a:cubicBezTo>
                    <a:pt x="15" y="4"/>
                    <a:pt x="9" y="2"/>
                    <a:pt x="4" y="1"/>
                  </a:cubicBezTo>
                  <a:cubicBezTo>
                    <a:pt x="1"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10" name="Freeform 149"/>
            <p:cNvSpPr/>
            <p:nvPr/>
          </p:nvSpPr>
          <p:spPr bwMode="auto">
            <a:xfrm>
              <a:off x="4273" y="204"/>
              <a:ext cx="110" cy="18"/>
            </a:xfrm>
            <a:custGeom>
              <a:avLst/>
              <a:gdLst>
                <a:gd name="T0" fmla="*/ 3 w 31"/>
                <a:gd name="T1" fmla="*/ 6 h 6"/>
                <a:gd name="T2" fmla="*/ 28 w 31"/>
                <a:gd name="T3" fmla="*/ 5 h 6"/>
                <a:gd name="T4" fmla="*/ 28 w 31"/>
                <a:gd name="T5" fmla="*/ 0 h 6"/>
                <a:gd name="T6" fmla="*/ 3 w 31"/>
                <a:gd name="T7" fmla="*/ 1 h 6"/>
                <a:gd name="T8" fmla="*/ 3 w 31"/>
                <a:gd name="T9" fmla="*/ 6 h 6"/>
              </a:gdLst>
              <a:ahLst/>
              <a:cxnLst>
                <a:cxn ang="0">
                  <a:pos x="T0" y="T1"/>
                </a:cxn>
                <a:cxn ang="0">
                  <a:pos x="T2" y="T3"/>
                </a:cxn>
                <a:cxn ang="0">
                  <a:pos x="T4" y="T5"/>
                </a:cxn>
                <a:cxn ang="0">
                  <a:pos x="T6" y="T7"/>
                </a:cxn>
                <a:cxn ang="0">
                  <a:pos x="T8" y="T9"/>
                </a:cxn>
              </a:cxnLst>
              <a:rect l="0" t="0" r="r" b="b"/>
              <a:pathLst>
                <a:path w="31" h="6">
                  <a:moveTo>
                    <a:pt x="3" y="6"/>
                  </a:moveTo>
                  <a:cubicBezTo>
                    <a:pt x="11" y="6"/>
                    <a:pt x="20" y="6"/>
                    <a:pt x="28" y="5"/>
                  </a:cubicBezTo>
                  <a:cubicBezTo>
                    <a:pt x="31" y="4"/>
                    <a:pt x="31" y="0"/>
                    <a:pt x="28" y="0"/>
                  </a:cubicBezTo>
                  <a:cubicBezTo>
                    <a:pt x="20" y="1"/>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11" name="Freeform 150"/>
            <p:cNvSpPr/>
            <p:nvPr/>
          </p:nvSpPr>
          <p:spPr bwMode="auto">
            <a:xfrm>
              <a:off x="4150" y="201"/>
              <a:ext cx="99" cy="24"/>
            </a:xfrm>
            <a:custGeom>
              <a:avLst/>
              <a:gdLst>
                <a:gd name="T0" fmla="*/ 4 w 28"/>
                <a:gd name="T1" fmla="*/ 8 h 8"/>
                <a:gd name="T2" fmla="*/ 24 w 28"/>
                <a:gd name="T3" fmla="*/ 7 h 8"/>
                <a:gd name="T4" fmla="*/ 25 w 28"/>
                <a:gd name="T5" fmla="*/ 2 h 8"/>
                <a:gd name="T6" fmla="*/ 3 w 28"/>
                <a:gd name="T7" fmla="*/ 3 h 8"/>
                <a:gd name="T8" fmla="*/ 4 w 28"/>
                <a:gd name="T9" fmla="*/ 8 h 8"/>
              </a:gdLst>
              <a:ahLst/>
              <a:cxnLst>
                <a:cxn ang="0">
                  <a:pos x="T0" y="T1"/>
                </a:cxn>
                <a:cxn ang="0">
                  <a:pos x="T2" y="T3"/>
                </a:cxn>
                <a:cxn ang="0">
                  <a:pos x="T4" y="T5"/>
                </a:cxn>
                <a:cxn ang="0">
                  <a:pos x="T6" y="T7"/>
                </a:cxn>
                <a:cxn ang="0">
                  <a:pos x="T8" y="T9"/>
                </a:cxn>
              </a:cxnLst>
              <a:rect l="0" t="0" r="r" b="b"/>
              <a:pathLst>
                <a:path w="28" h="8">
                  <a:moveTo>
                    <a:pt x="4" y="8"/>
                  </a:moveTo>
                  <a:cubicBezTo>
                    <a:pt x="10" y="7"/>
                    <a:pt x="17" y="5"/>
                    <a:pt x="24" y="7"/>
                  </a:cubicBezTo>
                  <a:cubicBezTo>
                    <a:pt x="27" y="7"/>
                    <a:pt x="28" y="3"/>
                    <a:pt x="25" y="2"/>
                  </a:cubicBezTo>
                  <a:cubicBezTo>
                    <a:pt x="18" y="0"/>
                    <a:pt x="10" y="2"/>
                    <a:pt x="3" y="3"/>
                  </a:cubicBezTo>
                  <a:cubicBezTo>
                    <a:pt x="0" y="4"/>
                    <a:pt x="1" y="8"/>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12" name="Freeform 151"/>
            <p:cNvSpPr/>
            <p:nvPr/>
          </p:nvSpPr>
          <p:spPr bwMode="auto">
            <a:xfrm>
              <a:off x="4016" y="207"/>
              <a:ext cx="102" cy="24"/>
            </a:xfrm>
            <a:custGeom>
              <a:avLst/>
              <a:gdLst>
                <a:gd name="T0" fmla="*/ 3 w 29"/>
                <a:gd name="T1" fmla="*/ 5 h 8"/>
                <a:gd name="T2" fmla="*/ 25 w 29"/>
                <a:gd name="T3" fmla="*/ 7 h 8"/>
                <a:gd name="T4" fmla="*/ 26 w 29"/>
                <a:gd name="T5" fmla="*/ 2 h 8"/>
                <a:gd name="T6" fmla="*/ 3 w 29"/>
                <a:gd name="T7" fmla="*/ 0 h 8"/>
                <a:gd name="T8" fmla="*/ 3 w 29"/>
                <a:gd name="T9" fmla="*/ 5 h 8"/>
              </a:gdLst>
              <a:ahLst/>
              <a:cxnLst>
                <a:cxn ang="0">
                  <a:pos x="T0" y="T1"/>
                </a:cxn>
                <a:cxn ang="0">
                  <a:pos x="T2" y="T3"/>
                </a:cxn>
                <a:cxn ang="0">
                  <a:pos x="T4" y="T5"/>
                </a:cxn>
                <a:cxn ang="0">
                  <a:pos x="T6" y="T7"/>
                </a:cxn>
                <a:cxn ang="0">
                  <a:pos x="T8" y="T9"/>
                </a:cxn>
              </a:cxnLst>
              <a:rect l="0" t="0" r="r" b="b"/>
              <a:pathLst>
                <a:path w="29" h="8">
                  <a:moveTo>
                    <a:pt x="3" y="5"/>
                  </a:moveTo>
                  <a:cubicBezTo>
                    <a:pt x="10" y="5"/>
                    <a:pt x="18" y="5"/>
                    <a:pt x="25" y="7"/>
                  </a:cubicBezTo>
                  <a:cubicBezTo>
                    <a:pt x="28" y="8"/>
                    <a:pt x="29" y="3"/>
                    <a:pt x="26" y="2"/>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13" name="Freeform 152"/>
            <p:cNvSpPr/>
            <p:nvPr/>
          </p:nvSpPr>
          <p:spPr bwMode="auto">
            <a:xfrm>
              <a:off x="3878" y="213"/>
              <a:ext cx="106"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14" name="Freeform 153"/>
            <p:cNvSpPr/>
            <p:nvPr/>
          </p:nvSpPr>
          <p:spPr bwMode="auto">
            <a:xfrm>
              <a:off x="3751" y="207"/>
              <a:ext cx="85" cy="18"/>
            </a:xfrm>
            <a:custGeom>
              <a:avLst/>
              <a:gdLst>
                <a:gd name="T0" fmla="*/ 3 w 24"/>
                <a:gd name="T1" fmla="*/ 5 h 6"/>
                <a:gd name="T2" fmla="*/ 21 w 24"/>
                <a:gd name="T3" fmla="*/ 6 h 6"/>
                <a:gd name="T4" fmla="*/ 21 w 24"/>
                <a:gd name="T5" fmla="*/ 1 h 6"/>
                <a:gd name="T6" fmla="*/ 4 w 24"/>
                <a:gd name="T7" fmla="*/ 0 h 6"/>
                <a:gd name="T8" fmla="*/ 3 w 24"/>
                <a:gd name="T9" fmla="*/ 5 h 6"/>
              </a:gdLst>
              <a:ahLst/>
              <a:cxnLst>
                <a:cxn ang="0">
                  <a:pos x="T0" y="T1"/>
                </a:cxn>
                <a:cxn ang="0">
                  <a:pos x="T2" y="T3"/>
                </a:cxn>
                <a:cxn ang="0">
                  <a:pos x="T4" y="T5"/>
                </a:cxn>
                <a:cxn ang="0">
                  <a:pos x="T6" y="T7"/>
                </a:cxn>
                <a:cxn ang="0">
                  <a:pos x="T8" y="T9"/>
                </a:cxn>
              </a:cxnLst>
              <a:rect l="0" t="0" r="r" b="b"/>
              <a:pathLst>
                <a:path w="24" h="6">
                  <a:moveTo>
                    <a:pt x="3" y="5"/>
                  </a:moveTo>
                  <a:cubicBezTo>
                    <a:pt x="9" y="6"/>
                    <a:pt x="15" y="6"/>
                    <a:pt x="21" y="6"/>
                  </a:cubicBezTo>
                  <a:cubicBezTo>
                    <a:pt x="24" y="6"/>
                    <a:pt x="24" y="1"/>
                    <a:pt x="21" y="1"/>
                  </a:cubicBezTo>
                  <a:cubicBezTo>
                    <a:pt x="16" y="1"/>
                    <a:pt x="10"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15" name="Freeform 154"/>
            <p:cNvSpPr/>
            <p:nvPr/>
          </p:nvSpPr>
          <p:spPr bwMode="auto">
            <a:xfrm>
              <a:off x="3596" y="207"/>
              <a:ext cx="109" cy="24"/>
            </a:xfrm>
            <a:custGeom>
              <a:avLst/>
              <a:gdLst>
                <a:gd name="T0" fmla="*/ 3 w 31"/>
                <a:gd name="T1" fmla="*/ 7 h 8"/>
                <a:gd name="T2" fmla="*/ 28 w 31"/>
                <a:gd name="T3" fmla="*/ 6 h 8"/>
                <a:gd name="T4" fmla="*/ 27 w 31"/>
                <a:gd name="T5" fmla="*/ 1 h 8"/>
                <a:gd name="T6" fmla="*/ 3 w 31"/>
                <a:gd name="T7" fmla="*/ 2 h 8"/>
                <a:gd name="T8" fmla="*/ 3 w 31"/>
                <a:gd name="T9" fmla="*/ 7 h 8"/>
              </a:gdLst>
              <a:ahLst/>
              <a:cxnLst>
                <a:cxn ang="0">
                  <a:pos x="T0" y="T1"/>
                </a:cxn>
                <a:cxn ang="0">
                  <a:pos x="T2" y="T3"/>
                </a:cxn>
                <a:cxn ang="0">
                  <a:pos x="T4" y="T5"/>
                </a:cxn>
                <a:cxn ang="0">
                  <a:pos x="T6" y="T7"/>
                </a:cxn>
                <a:cxn ang="0">
                  <a:pos x="T8" y="T9"/>
                </a:cxn>
              </a:cxnLst>
              <a:rect l="0" t="0" r="r" b="b"/>
              <a:pathLst>
                <a:path w="31" h="8">
                  <a:moveTo>
                    <a:pt x="3" y="7"/>
                  </a:moveTo>
                  <a:cubicBezTo>
                    <a:pt x="11" y="7"/>
                    <a:pt x="20" y="8"/>
                    <a:pt x="28" y="6"/>
                  </a:cubicBezTo>
                  <a:cubicBezTo>
                    <a:pt x="31" y="5"/>
                    <a:pt x="30" y="0"/>
                    <a:pt x="27" y="1"/>
                  </a:cubicBezTo>
                  <a:cubicBezTo>
                    <a:pt x="19" y="4"/>
                    <a:pt x="11"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16" name="Freeform 155"/>
            <p:cNvSpPr/>
            <p:nvPr/>
          </p:nvSpPr>
          <p:spPr bwMode="auto">
            <a:xfrm>
              <a:off x="3455" y="216"/>
              <a:ext cx="99" cy="18"/>
            </a:xfrm>
            <a:custGeom>
              <a:avLst/>
              <a:gdLst>
                <a:gd name="T0" fmla="*/ 4 w 28"/>
                <a:gd name="T1" fmla="*/ 6 h 6"/>
                <a:gd name="T2" fmla="*/ 25 w 28"/>
                <a:gd name="T3" fmla="*/ 5 h 6"/>
                <a:gd name="T4" fmla="*/ 25 w 28"/>
                <a:gd name="T5" fmla="*/ 0 h 6"/>
                <a:gd name="T6" fmla="*/ 2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2" y="1"/>
                  </a:cubicBezTo>
                  <a:cubicBezTo>
                    <a:pt x="0" y="2"/>
                    <a:pt x="1"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17" name="Freeform 156"/>
            <p:cNvSpPr/>
            <p:nvPr/>
          </p:nvSpPr>
          <p:spPr bwMode="auto">
            <a:xfrm>
              <a:off x="3300" y="204"/>
              <a:ext cx="109" cy="21"/>
            </a:xfrm>
            <a:custGeom>
              <a:avLst/>
              <a:gdLst>
                <a:gd name="T0" fmla="*/ 3 w 31"/>
                <a:gd name="T1" fmla="*/ 5 h 7"/>
                <a:gd name="T2" fmla="*/ 28 w 31"/>
                <a:gd name="T3" fmla="*/ 5 h 7"/>
                <a:gd name="T4" fmla="*/ 28 w 31"/>
                <a:gd name="T5" fmla="*/ 0 h 7"/>
                <a:gd name="T6" fmla="*/ 4 w 31"/>
                <a:gd name="T7" fmla="*/ 0 h 7"/>
                <a:gd name="T8" fmla="*/ 3 w 31"/>
                <a:gd name="T9" fmla="*/ 5 h 7"/>
              </a:gdLst>
              <a:ahLst/>
              <a:cxnLst>
                <a:cxn ang="0">
                  <a:pos x="T0" y="T1"/>
                </a:cxn>
                <a:cxn ang="0">
                  <a:pos x="T2" y="T3"/>
                </a:cxn>
                <a:cxn ang="0">
                  <a:pos x="T4" y="T5"/>
                </a:cxn>
                <a:cxn ang="0">
                  <a:pos x="T6" y="T7"/>
                </a:cxn>
                <a:cxn ang="0">
                  <a:pos x="T8" y="T9"/>
                </a:cxn>
              </a:cxnLst>
              <a:rect l="0" t="0" r="r" b="b"/>
              <a:pathLst>
                <a:path w="31" h="7">
                  <a:moveTo>
                    <a:pt x="3" y="5"/>
                  </a:moveTo>
                  <a:cubicBezTo>
                    <a:pt x="11" y="7"/>
                    <a:pt x="20" y="5"/>
                    <a:pt x="28" y="5"/>
                  </a:cubicBezTo>
                  <a:cubicBezTo>
                    <a:pt x="31" y="5"/>
                    <a:pt x="31" y="0"/>
                    <a:pt x="28" y="0"/>
                  </a:cubicBezTo>
                  <a:cubicBezTo>
                    <a:pt x="20" y="0"/>
                    <a:pt x="12" y="2"/>
                    <a:pt x="4" y="0"/>
                  </a:cubicBezTo>
                  <a:cubicBezTo>
                    <a:pt x="2"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18" name="Freeform 157"/>
            <p:cNvSpPr/>
            <p:nvPr/>
          </p:nvSpPr>
          <p:spPr bwMode="auto">
            <a:xfrm>
              <a:off x="3155" y="207"/>
              <a:ext cx="95" cy="21"/>
            </a:xfrm>
            <a:custGeom>
              <a:avLst/>
              <a:gdLst>
                <a:gd name="T0" fmla="*/ 4 w 27"/>
                <a:gd name="T1" fmla="*/ 7 h 7"/>
                <a:gd name="T2" fmla="*/ 23 w 27"/>
                <a:gd name="T3" fmla="*/ 6 h 7"/>
                <a:gd name="T4" fmla="*/ 24 w 27"/>
                <a:gd name="T5" fmla="*/ 1 h 7"/>
                <a:gd name="T6" fmla="*/ 3 w 27"/>
                <a:gd name="T7" fmla="*/ 2 h 7"/>
                <a:gd name="T8" fmla="*/ 4 w 27"/>
                <a:gd name="T9" fmla="*/ 7 h 7"/>
              </a:gdLst>
              <a:ahLst/>
              <a:cxnLst>
                <a:cxn ang="0">
                  <a:pos x="T0" y="T1"/>
                </a:cxn>
                <a:cxn ang="0">
                  <a:pos x="T2" y="T3"/>
                </a:cxn>
                <a:cxn ang="0">
                  <a:pos x="T4" y="T5"/>
                </a:cxn>
                <a:cxn ang="0">
                  <a:pos x="T6" y="T7"/>
                </a:cxn>
                <a:cxn ang="0">
                  <a:pos x="T8" y="T9"/>
                </a:cxn>
              </a:cxnLst>
              <a:rect l="0" t="0" r="r" b="b"/>
              <a:pathLst>
                <a:path w="27" h="7">
                  <a:moveTo>
                    <a:pt x="4" y="7"/>
                  </a:moveTo>
                  <a:cubicBezTo>
                    <a:pt x="10" y="6"/>
                    <a:pt x="17" y="4"/>
                    <a:pt x="23" y="6"/>
                  </a:cubicBezTo>
                  <a:cubicBezTo>
                    <a:pt x="26" y="6"/>
                    <a:pt x="27" y="2"/>
                    <a:pt x="24" y="1"/>
                  </a:cubicBezTo>
                  <a:cubicBezTo>
                    <a:pt x="17" y="0"/>
                    <a:pt x="10"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19" name="Freeform 158"/>
            <p:cNvSpPr/>
            <p:nvPr/>
          </p:nvSpPr>
          <p:spPr bwMode="auto">
            <a:xfrm>
              <a:off x="2982" y="204"/>
              <a:ext cx="120" cy="30"/>
            </a:xfrm>
            <a:custGeom>
              <a:avLst/>
              <a:gdLst>
                <a:gd name="T0" fmla="*/ 3 w 34"/>
                <a:gd name="T1" fmla="*/ 9 h 10"/>
                <a:gd name="T2" fmla="*/ 16 w 34"/>
                <a:gd name="T3" fmla="*/ 8 h 10"/>
                <a:gd name="T4" fmla="*/ 29 w 34"/>
                <a:gd name="T5" fmla="*/ 9 h 10"/>
                <a:gd name="T6" fmla="*/ 32 w 34"/>
                <a:gd name="T7" fmla="*/ 5 h 10"/>
                <a:gd name="T8" fmla="*/ 3 w 34"/>
                <a:gd name="T9" fmla="*/ 4 h 10"/>
                <a:gd name="T10" fmla="*/ 3 w 34"/>
                <a:gd name="T11" fmla="*/ 9 h 10"/>
              </a:gdLst>
              <a:ahLst/>
              <a:cxnLst>
                <a:cxn ang="0">
                  <a:pos x="T0" y="T1"/>
                </a:cxn>
                <a:cxn ang="0">
                  <a:pos x="T2" y="T3"/>
                </a:cxn>
                <a:cxn ang="0">
                  <a:pos x="T4" y="T5"/>
                </a:cxn>
                <a:cxn ang="0">
                  <a:pos x="T6" y="T7"/>
                </a:cxn>
                <a:cxn ang="0">
                  <a:pos x="T8" y="T9"/>
                </a:cxn>
                <a:cxn ang="0">
                  <a:pos x="T10" y="T11"/>
                </a:cxn>
              </a:cxnLst>
              <a:rect l="0" t="0" r="r" b="b"/>
              <a:pathLst>
                <a:path w="34" h="10">
                  <a:moveTo>
                    <a:pt x="3" y="9"/>
                  </a:moveTo>
                  <a:cubicBezTo>
                    <a:pt x="8" y="9"/>
                    <a:pt x="12" y="8"/>
                    <a:pt x="16" y="8"/>
                  </a:cubicBezTo>
                  <a:cubicBezTo>
                    <a:pt x="21" y="7"/>
                    <a:pt x="26" y="7"/>
                    <a:pt x="29" y="9"/>
                  </a:cubicBezTo>
                  <a:cubicBezTo>
                    <a:pt x="32" y="10"/>
                    <a:pt x="34" y="6"/>
                    <a:pt x="32" y="5"/>
                  </a:cubicBezTo>
                  <a:cubicBezTo>
                    <a:pt x="23" y="0"/>
                    <a:pt x="12"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20" name="Freeform 159"/>
            <p:cNvSpPr/>
            <p:nvPr/>
          </p:nvSpPr>
          <p:spPr bwMode="auto">
            <a:xfrm>
              <a:off x="2841" y="213"/>
              <a:ext cx="106" cy="24"/>
            </a:xfrm>
            <a:custGeom>
              <a:avLst/>
              <a:gdLst>
                <a:gd name="T0" fmla="*/ 2 w 30"/>
                <a:gd name="T1" fmla="*/ 6 h 8"/>
                <a:gd name="T2" fmla="*/ 27 w 30"/>
                <a:gd name="T3" fmla="*/ 5 h 8"/>
                <a:gd name="T4" fmla="*/ 26 w 30"/>
                <a:gd name="T5" fmla="*/ 0 h 8"/>
                <a:gd name="T6" fmla="*/ 4 w 30"/>
                <a:gd name="T7" fmla="*/ 1 h 8"/>
                <a:gd name="T8" fmla="*/ 2 w 30"/>
                <a:gd name="T9" fmla="*/ 6 h 8"/>
              </a:gdLst>
              <a:ahLst/>
              <a:cxnLst>
                <a:cxn ang="0">
                  <a:pos x="T0" y="T1"/>
                </a:cxn>
                <a:cxn ang="0">
                  <a:pos x="T2" y="T3"/>
                </a:cxn>
                <a:cxn ang="0">
                  <a:pos x="T4" y="T5"/>
                </a:cxn>
                <a:cxn ang="0">
                  <a:pos x="T6" y="T7"/>
                </a:cxn>
                <a:cxn ang="0">
                  <a:pos x="T8" y="T9"/>
                </a:cxn>
              </a:cxnLst>
              <a:rect l="0" t="0" r="r" b="b"/>
              <a:pathLst>
                <a:path w="30" h="8">
                  <a:moveTo>
                    <a:pt x="2" y="6"/>
                  </a:moveTo>
                  <a:cubicBezTo>
                    <a:pt x="11" y="8"/>
                    <a:pt x="19" y="6"/>
                    <a:pt x="27" y="5"/>
                  </a:cubicBezTo>
                  <a:cubicBezTo>
                    <a:pt x="30" y="4"/>
                    <a:pt x="29" y="0"/>
                    <a:pt x="26" y="0"/>
                  </a:cubicBezTo>
                  <a:cubicBezTo>
                    <a:pt x="18" y="1"/>
                    <a:pt x="11" y="3"/>
                    <a:pt x="4" y="1"/>
                  </a:cubicBezTo>
                  <a:cubicBezTo>
                    <a:pt x="1" y="1"/>
                    <a:pt x="0" y="5"/>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21" name="Freeform 160"/>
            <p:cNvSpPr/>
            <p:nvPr/>
          </p:nvSpPr>
          <p:spPr bwMode="auto">
            <a:xfrm>
              <a:off x="2686" y="210"/>
              <a:ext cx="85" cy="18"/>
            </a:xfrm>
            <a:custGeom>
              <a:avLst/>
              <a:gdLst>
                <a:gd name="T0" fmla="*/ 3 w 24"/>
                <a:gd name="T1" fmla="*/ 6 h 6"/>
                <a:gd name="T2" fmla="*/ 20 w 24"/>
                <a:gd name="T3" fmla="*/ 6 h 6"/>
                <a:gd name="T4" fmla="*/ 21 w 24"/>
                <a:gd name="T5" fmla="*/ 1 h 6"/>
                <a:gd name="T6" fmla="*/ 3 w 24"/>
                <a:gd name="T7" fmla="*/ 1 h 6"/>
                <a:gd name="T8" fmla="*/ 3 w 24"/>
                <a:gd name="T9" fmla="*/ 6 h 6"/>
              </a:gdLst>
              <a:ahLst/>
              <a:cxnLst>
                <a:cxn ang="0">
                  <a:pos x="T0" y="T1"/>
                </a:cxn>
                <a:cxn ang="0">
                  <a:pos x="T2" y="T3"/>
                </a:cxn>
                <a:cxn ang="0">
                  <a:pos x="T4" y="T5"/>
                </a:cxn>
                <a:cxn ang="0">
                  <a:pos x="T6" y="T7"/>
                </a:cxn>
                <a:cxn ang="0">
                  <a:pos x="T8" y="T9"/>
                </a:cxn>
              </a:cxnLst>
              <a:rect l="0" t="0" r="r" b="b"/>
              <a:pathLst>
                <a:path w="24" h="6">
                  <a:moveTo>
                    <a:pt x="3" y="6"/>
                  </a:moveTo>
                  <a:cubicBezTo>
                    <a:pt x="9" y="6"/>
                    <a:pt x="14" y="5"/>
                    <a:pt x="20" y="6"/>
                  </a:cubicBezTo>
                  <a:cubicBezTo>
                    <a:pt x="23" y="6"/>
                    <a:pt x="24" y="2"/>
                    <a:pt x="21" y="1"/>
                  </a:cubicBezTo>
                  <a:cubicBezTo>
                    <a:pt x="15" y="0"/>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22" name="Freeform 161"/>
            <p:cNvSpPr/>
            <p:nvPr/>
          </p:nvSpPr>
          <p:spPr bwMode="auto">
            <a:xfrm>
              <a:off x="2531" y="210"/>
              <a:ext cx="95" cy="18"/>
            </a:xfrm>
            <a:custGeom>
              <a:avLst/>
              <a:gdLst>
                <a:gd name="T0" fmla="*/ 3 w 27"/>
                <a:gd name="T1" fmla="*/ 5 h 6"/>
                <a:gd name="T2" fmla="*/ 24 w 27"/>
                <a:gd name="T3" fmla="*/ 6 h 6"/>
                <a:gd name="T4" fmla="*/ 24 w 27"/>
                <a:gd name="T5" fmla="*/ 1 h 6"/>
                <a:gd name="T6" fmla="*/ 4 w 27"/>
                <a:gd name="T7" fmla="*/ 0 h 6"/>
                <a:gd name="T8" fmla="*/ 3 w 27"/>
                <a:gd name="T9" fmla="*/ 5 h 6"/>
              </a:gdLst>
              <a:ahLst/>
              <a:cxnLst>
                <a:cxn ang="0">
                  <a:pos x="T0" y="T1"/>
                </a:cxn>
                <a:cxn ang="0">
                  <a:pos x="T2" y="T3"/>
                </a:cxn>
                <a:cxn ang="0">
                  <a:pos x="T4" y="T5"/>
                </a:cxn>
                <a:cxn ang="0">
                  <a:pos x="T6" y="T7"/>
                </a:cxn>
                <a:cxn ang="0">
                  <a:pos x="T8" y="T9"/>
                </a:cxn>
              </a:cxnLst>
              <a:rect l="0" t="0" r="r" b="b"/>
              <a:pathLst>
                <a:path w="27" h="6">
                  <a:moveTo>
                    <a:pt x="3" y="5"/>
                  </a:moveTo>
                  <a:cubicBezTo>
                    <a:pt x="10" y="6"/>
                    <a:pt x="17" y="6"/>
                    <a:pt x="24" y="6"/>
                  </a:cubicBezTo>
                  <a:cubicBezTo>
                    <a:pt x="27" y="6"/>
                    <a:pt x="27" y="1"/>
                    <a:pt x="24" y="1"/>
                  </a:cubicBezTo>
                  <a:cubicBezTo>
                    <a:pt x="17" y="1"/>
                    <a:pt x="11"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23" name="Freeform 162"/>
            <p:cNvSpPr/>
            <p:nvPr/>
          </p:nvSpPr>
          <p:spPr bwMode="auto">
            <a:xfrm>
              <a:off x="2393" y="213"/>
              <a:ext cx="102" cy="18"/>
            </a:xfrm>
            <a:custGeom>
              <a:avLst/>
              <a:gdLst>
                <a:gd name="T0" fmla="*/ 2 w 29"/>
                <a:gd name="T1" fmla="*/ 6 h 6"/>
                <a:gd name="T2" fmla="*/ 26 w 29"/>
                <a:gd name="T3" fmla="*/ 5 h 6"/>
                <a:gd name="T4" fmla="*/ 26 w 29"/>
                <a:gd name="T5" fmla="*/ 0 h 6"/>
                <a:gd name="T6" fmla="*/ 2 w 29"/>
                <a:gd name="T7" fmla="*/ 1 h 6"/>
                <a:gd name="T8" fmla="*/ 2 w 29"/>
                <a:gd name="T9" fmla="*/ 6 h 6"/>
              </a:gdLst>
              <a:ahLst/>
              <a:cxnLst>
                <a:cxn ang="0">
                  <a:pos x="T0" y="T1"/>
                </a:cxn>
                <a:cxn ang="0">
                  <a:pos x="T2" y="T3"/>
                </a:cxn>
                <a:cxn ang="0">
                  <a:pos x="T4" y="T5"/>
                </a:cxn>
                <a:cxn ang="0">
                  <a:pos x="T6" y="T7"/>
                </a:cxn>
                <a:cxn ang="0">
                  <a:pos x="T8" y="T9"/>
                </a:cxn>
              </a:cxnLst>
              <a:rect l="0" t="0" r="r" b="b"/>
              <a:pathLst>
                <a:path w="29" h="6">
                  <a:moveTo>
                    <a:pt x="2" y="6"/>
                  </a:moveTo>
                  <a:cubicBezTo>
                    <a:pt x="10" y="5"/>
                    <a:pt x="18" y="5"/>
                    <a:pt x="26" y="5"/>
                  </a:cubicBezTo>
                  <a:cubicBezTo>
                    <a:pt x="29" y="5"/>
                    <a:pt x="29" y="0"/>
                    <a:pt x="26" y="0"/>
                  </a:cubicBezTo>
                  <a:cubicBezTo>
                    <a:pt x="18" y="0"/>
                    <a:pt x="10" y="0"/>
                    <a:pt x="2" y="1"/>
                  </a:cubicBezTo>
                  <a:cubicBezTo>
                    <a:pt x="0" y="2"/>
                    <a:pt x="0" y="6"/>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24" name="Freeform 163"/>
            <p:cNvSpPr/>
            <p:nvPr/>
          </p:nvSpPr>
          <p:spPr bwMode="auto">
            <a:xfrm>
              <a:off x="2231" y="216"/>
              <a:ext cx="116" cy="18"/>
            </a:xfrm>
            <a:custGeom>
              <a:avLst/>
              <a:gdLst>
                <a:gd name="T0" fmla="*/ 3 w 33"/>
                <a:gd name="T1" fmla="*/ 5 h 6"/>
                <a:gd name="T2" fmla="*/ 29 w 33"/>
                <a:gd name="T3" fmla="*/ 6 h 6"/>
                <a:gd name="T4" fmla="*/ 30 w 33"/>
                <a:gd name="T5" fmla="*/ 6 h 6"/>
                <a:gd name="T6" fmla="*/ 30 w 33"/>
                <a:gd name="T7" fmla="*/ 6 h 6"/>
                <a:gd name="T8" fmla="*/ 30 w 33"/>
                <a:gd name="T9" fmla="*/ 1 h 6"/>
                <a:gd name="T10" fmla="*/ 4 w 33"/>
                <a:gd name="T11" fmla="*/ 0 h 6"/>
                <a:gd name="T12" fmla="*/ 3 w 3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3" h="6">
                  <a:moveTo>
                    <a:pt x="3" y="5"/>
                  </a:moveTo>
                  <a:cubicBezTo>
                    <a:pt x="11" y="6"/>
                    <a:pt x="21" y="5"/>
                    <a:pt x="29" y="6"/>
                  </a:cubicBezTo>
                  <a:cubicBezTo>
                    <a:pt x="30" y="6"/>
                    <a:pt x="30" y="6"/>
                    <a:pt x="30" y="6"/>
                  </a:cubicBezTo>
                  <a:cubicBezTo>
                    <a:pt x="30" y="6"/>
                    <a:pt x="30" y="6"/>
                    <a:pt x="30" y="6"/>
                  </a:cubicBezTo>
                  <a:cubicBezTo>
                    <a:pt x="33" y="6"/>
                    <a:pt x="33" y="2"/>
                    <a:pt x="30" y="1"/>
                  </a:cubicBezTo>
                  <a:cubicBezTo>
                    <a:pt x="21" y="1"/>
                    <a:pt x="12"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25" name="Freeform 164"/>
            <p:cNvSpPr/>
            <p:nvPr/>
          </p:nvSpPr>
          <p:spPr bwMode="auto">
            <a:xfrm>
              <a:off x="2100" y="222"/>
              <a:ext cx="103" cy="15"/>
            </a:xfrm>
            <a:custGeom>
              <a:avLst/>
              <a:gdLst>
                <a:gd name="T0" fmla="*/ 3 w 29"/>
                <a:gd name="T1" fmla="*/ 5 h 5"/>
                <a:gd name="T2" fmla="*/ 26 w 29"/>
                <a:gd name="T3" fmla="*/ 5 h 5"/>
                <a:gd name="T4" fmla="*/ 26 w 29"/>
                <a:gd name="T5" fmla="*/ 0 h 5"/>
                <a:gd name="T6" fmla="*/ 3 w 29"/>
                <a:gd name="T7" fmla="*/ 0 h 5"/>
                <a:gd name="T8" fmla="*/ 3 w 29"/>
                <a:gd name="T9" fmla="*/ 5 h 5"/>
              </a:gdLst>
              <a:ahLst/>
              <a:cxnLst>
                <a:cxn ang="0">
                  <a:pos x="T0" y="T1"/>
                </a:cxn>
                <a:cxn ang="0">
                  <a:pos x="T2" y="T3"/>
                </a:cxn>
                <a:cxn ang="0">
                  <a:pos x="T4" y="T5"/>
                </a:cxn>
                <a:cxn ang="0">
                  <a:pos x="T6" y="T7"/>
                </a:cxn>
                <a:cxn ang="0">
                  <a:pos x="T8" y="T9"/>
                </a:cxn>
              </a:cxnLst>
              <a:rect l="0" t="0" r="r" b="b"/>
              <a:pathLst>
                <a:path w="29" h="5">
                  <a:moveTo>
                    <a:pt x="3" y="5"/>
                  </a:moveTo>
                  <a:cubicBezTo>
                    <a:pt x="26" y="5"/>
                    <a:pt x="26" y="5"/>
                    <a:pt x="26" y="5"/>
                  </a:cubicBezTo>
                  <a:cubicBezTo>
                    <a:pt x="29" y="5"/>
                    <a:pt x="29" y="0"/>
                    <a:pt x="26"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26" name="Freeform 165"/>
            <p:cNvSpPr/>
            <p:nvPr/>
          </p:nvSpPr>
          <p:spPr bwMode="auto">
            <a:xfrm>
              <a:off x="1984" y="216"/>
              <a:ext cx="99" cy="24"/>
            </a:xfrm>
            <a:custGeom>
              <a:avLst/>
              <a:gdLst>
                <a:gd name="T0" fmla="*/ 4 w 28"/>
                <a:gd name="T1" fmla="*/ 6 h 8"/>
                <a:gd name="T2" fmla="*/ 24 w 28"/>
                <a:gd name="T3" fmla="*/ 7 h 8"/>
                <a:gd name="T4" fmla="*/ 25 w 28"/>
                <a:gd name="T5" fmla="*/ 3 h 8"/>
                <a:gd name="T6" fmla="*/ 3 w 28"/>
                <a:gd name="T7" fmla="*/ 1 h 8"/>
                <a:gd name="T8" fmla="*/ 4 w 28"/>
                <a:gd name="T9" fmla="*/ 6 h 8"/>
              </a:gdLst>
              <a:ahLst/>
              <a:cxnLst>
                <a:cxn ang="0">
                  <a:pos x="T0" y="T1"/>
                </a:cxn>
                <a:cxn ang="0">
                  <a:pos x="T2" y="T3"/>
                </a:cxn>
                <a:cxn ang="0">
                  <a:pos x="T4" y="T5"/>
                </a:cxn>
                <a:cxn ang="0">
                  <a:pos x="T6" y="T7"/>
                </a:cxn>
                <a:cxn ang="0">
                  <a:pos x="T8" y="T9"/>
                </a:cxn>
              </a:cxnLst>
              <a:rect l="0" t="0" r="r" b="b"/>
              <a:pathLst>
                <a:path w="28" h="8">
                  <a:moveTo>
                    <a:pt x="4" y="6"/>
                  </a:moveTo>
                  <a:cubicBezTo>
                    <a:pt x="11" y="4"/>
                    <a:pt x="17" y="5"/>
                    <a:pt x="24" y="7"/>
                  </a:cubicBezTo>
                  <a:cubicBezTo>
                    <a:pt x="27" y="8"/>
                    <a:pt x="28" y="3"/>
                    <a:pt x="25" y="3"/>
                  </a:cubicBezTo>
                  <a:cubicBezTo>
                    <a:pt x="18" y="0"/>
                    <a:pt x="10" y="0"/>
                    <a:pt x="3" y="1"/>
                  </a:cubicBezTo>
                  <a:cubicBezTo>
                    <a:pt x="0" y="2"/>
                    <a:pt x="1"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27" name="Freeform 166"/>
            <p:cNvSpPr/>
            <p:nvPr/>
          </p:nvSpPr>
          <p:spPr bwMode="auto">
            <a:xfrm>
              <a:off x="1857" y="207"/>
              <a:ext cx="99" cy="18"/>
            </a:xfrm>
            <a:custGeom>
              <a:avLst/>
              <a:gdLst>
                <a:gd name="T0" fmla="*/ 3 w 28"/>
                <a:gd name="T1" fmla="*/ 5 h 6"/>
                <a:gd name="T2" fmla="*/ 25 w 28"/>
                <a:gd name="T3" fmla="*/ 6 h 6"/>
                <a:gd name="T4" fmla="*/ 25 w 28"/>
                <a:gd name="T5" fmla="*/ 1 h 6"/>
                <a:gd name="T6" fmla="*/ 3 w 28"/>
                <a:gd name="T7" fmla="*/ 0 h 6"/>
                <a:gd name="T8" fmla="*/ 3 w 28"/>
                <a:gd name="T9" fmla="*/ 5 h 6"/>
              </a:gdLst>
              <a:ahLst/>
              <a:cxnLst>
                <a:cxn ang="0">
                  <a:pos x="T0" y="T1"/>
                </a:cxn>
                <a:cxn ang="0">
                  <a:pos x="T2" y="T3"/>
                </a:cxn>
                <a:cxn ang="0">
                  <a:pos x="T4" y="T5"/>
                </a:cxn>
                <a:cxn ang="0">
                  <a:pos x="T6" y="T7"/>
                </a:cxn>
                <a:cxn ang="0">
                  <a:pos x="T8" y="T9"/>
                </a:cxn>
              </a:cxnLst>
              <a:rect l="0" t="0" r="r" b="b"/>
              <a:pathLst>
                <a:path w="28" h="6">
                  <a:moveTo>
                    <a:pt x="3" y="5"/>
                  </a:moveTo>
                  <a:cubicBezTo>
                    <a:pt x="10" y="6"/>
                    <a:pt x="17" y="6"/>
                    <a:pt x="25" y="6"/>
                  </a:cubicBezTo>
                  <a:cubicBezTo>
                    <a:pt x="28" y="6"/>
                    <a:pt x="28" y="1"/>
                    <a:pt x="25" y="1"/>
                  </a:cubicBezTo>
                  <a:cubicBezTo>
                    <a:pt x="17" y="1"/>
                    <a:pt x="10" y="1"/>
                    <a:pt x="3" y="0"/>
                  </a:cubicBezTo>
                  <a:cubicBezTo>
                    <a:pt x="0"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28" name="Freeform 167"/>
            <p:cNvSpPr/>
            <p:nvPr/>
          </p:nvSpPr>
          <p:spPr bwMode="auto">
            <a:xfrm>
              <a:off x="1723" y="213"/>
              <a:ext cx="109" cy="21"/>
            </a:xfrm>
            <a:custGeom>
              <a:avLst/>
              <a:gdLst>
                <a:gd name="T0" fmla="*/ 4 w 31"/>
                <a:gd name="T1" fmla="*/ 7 h 7"/>
                <a:gd name="T2" fmla="*/ 28 w 31"/>
                <a:gd name="T3" fmla="*/ 5 h 7"/>
                <a:gd name="T4" fmla="*/ 28 w 31"/>
                <a:gd name="T5" fmla="*/ 0 h 7"/>
                <a:gd name="T6" fmla="*/ 3 w 31"/>
                <a:gd name="T7" fmla="*/ 2 h 7"/>
                <a:gd name="T8" fmla="*/ 4 w 31"/>
                <a:gd name="T9" fmla="*/ 7 h 7"/>
              </a:gdLst>
              <a:ahLst/>
              <a:cxnLst>
                <a:cxn ang="0">
                  <a:pos x="T0" y="T1"/>
                </a:cxn>
                <a:cxn ang="0">
                  <a:pos x="T2" y="T3"/>
                </a:cxn>
                <a:cxn ang="0">
                  <a:pos x="T4" y="T5"/>
                </a:cxn>
                <a:cxn ang="0">
                  <a:pos x="T6" y="T7"/>
                </a:cxn>
                <a:cxn ang="0">
                  <a:pos x="T8" y="T9"/>
                </a:cxn>
              </a:cxnLst>
              <a:rect l="0" t="0" r="r" b="b"/>
              <a:pathLst>
                <a:path w="31" h="7">
                  <a:moveTo>
                    <a:pt x="4" y="7"/>
                  </a:moveTo>
                  <a:cubicBezTo>
                    <a:pt x="12" y="5"/>
                    <a:pt x="20" y="5"/>
                    <a:pt x="28" y="5"/>
                  </a:cubicBezTo>
                  <a:cubicBezTo>
                    <a:pt x="31" y="5"/>
                    <a:pt x="31" y="0"/>
                    <a:pt x="28" y="0"/>
                  </a:cubicBezTo>
                  <a:cubicBezTo>
                    <a:pt x="20" y="0"/>
                    <a:pt x="11"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29" name="Freeform 168"/>
            <p:cNvSpPr/>
            <p:nvPr/>
          </p:nvSpPr>
          <p:spPr bwMode="auto">
            <a:xfrm>
              <a:off x="1592" y="210"/>
              <a:ext cx="103" cy="21"/>
            </a:xfrm>
            <a:custGeom>
              <a:avLst/>
              <a:gdLst>
                <a:gd name="T0" fmla="*/ 3 w 29"/>
                <a:gd name="T1" fmla="*/ 5 h 7"/>
                <a:gd name="T2" fmla="*/ 26 w 29"/>
                <a:gd name="T3" fmla="*/ 6 h 7"/>
                <a:gd name="T4" fmla="*/ 26 w 29"/>
                <a:gd name="T5" fmla="*/ 1 h 7"/>
                <a:gd name="T6" fmla="*/ 3 w 29"/>
                <a:gd name="T7" fmla="*/ 0 h 7"/>
                <a:gd name="T8" fmla="*/ 3 w 29"/>
                <a:gd name="T9" fmla="*/ 5 h 7"/>
              </a:gdLst>
              <a:ahLst/>
              <a:cxnLst>
                <a:cxn ang="0">
                  <a:pos x="T0" y="T1"/>
                </a:cxn>
                <a:cxn ang="0">
                  <a:pos x="T2" y="T3"/>
                </a:cxn>
                <a:cxn ang="0">
                  <a:pos x="T4" y="T5"/>
                </a:cxn>
                <a:cxn ang="0">
                  <a:pos x="T6" y="T7"/>
                </a:cxn>
                <a:cxn ang="0">
                  <a:pos x="T8" y="T9"/>
                </a:cxn>
              </a:cxnLst>
              <a:rect l="0" t="0" r="r" b="b"/>
              <a:pathLst>
                <a:path w="29" h="7">
                  <a:moveTo>
                    <a:pt x="3" y="5"/>
                  </a:moveTo>
                  <a:cubicBezTo>
                    <a:pt x="11" y="5"/>
                    <a:pt x="18" y="7"/>
                    <a:pt x="26" y="6"/>
                  </a:cubicBezTo>
                  <a:cubicBezTo>
                    <a:pt x="29" y="6"/>
                    <a:pt x="29" y="1"/>
                    <a:pt x="26" y="1"/>
                  </a:cubicBezTo>
                  <a:cubicBezTo>
                    <a:pt x="18" y="2"/>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30" name="Freeform 169"/>
            <p:cNvSpPr/>
            <p:nvPr/>
          </p:nvSpPr>
          <p:spPr bwMode="auto">
            <a:xfrm>
              <a:off x="1444" y="210"/>
              <a:ext cx="103" cy="18"/>
            </a:xfrm>
            <a:custGeom>
              <a:avLst/>
              <a:gdLst>
                <a:gd name="T0" fmla="*/ 3 w 29"/>
                <a:gd name="T1" fmla="*/ 6 h 6"/>
                <a:gd name="T2" fmla="*/ 26 w 29"/>
                <a:gd name="T3" fmla="*/ 5 h 6"/>
                <a:gd name="T4" fmla="*/ 26 w 29"/>
                <a:gd name="T5" fmla="*/ 0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0" y="6"/>
                    <a:pt x="18" y="6"/>
                    <a:pt x="26" y="5"/>
                  </a:cubicBezTo>
                  <a:cubicBezTo>
                    <a:pt x="29" y="4"/>
                    <a:pt x="29" y="0"/>
                    <a:pt x="26" y="0"/>
                  </a:cubicBezTo>
                  <a:cubicBezTo>
                    <a:pt x="18"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31" name="Freeform 170"/>
            <p:cNvSpPr/>
            <p:nvPr/>
          </p:nvSpPr>
          <p:spPr bwMode="auto">
            <a:xfrm>
              <a:off x="1296" y="207"/>
              <a:ext cx="88" cy="18"/>
            </a:xfrm>
            <a:custGeom>
              <a:avLst/>
              <a:gdLst>
                <a:gd name="T0" fmla="*/ 2 w 25"/>
                <a:gd name="T1" fmla="*/ 5 h 6"/>
                <a:gd name="T2" fmla="*/ 21 w 25"/>
                <a:gd name="T3" fmla="*/ 6 h 6"/>
                <a:gd name="T4" fmla="*/ 22 w 25"/>
                <a:gd name="T5" fmla="*/ 1 h 6"/>
                <a:gd name="T6" fmla="*/ 2 w 25"/>
                <a:gd name="T7" fmla="*/ 0 h 6"/>
                <a:gd name="T8" fmla="*/ 2 w 25"/>
                <a:gd name="T9" fmla="*/ 5 h 6"/>
              </a:gdLst>
              <a:ahLst/>
              <a:cxnLst>
                <a:cxn ang="0">
                  <a:pos x="T0" y="T1"/>
                </a:cxn>
                <a:cxn ang="0">
                  <a:pos x="T2" y="T3"/>
                </a:cxn>
                <a:cxn ang="0">
                  <a:pos x="T4" y="T5"/>
                </a:cxn>
                <a:cxn ang="0">
                  <a:pos x="T6" y="T7"/>
                </a:cxn>
                <a:cxn ang="0">
                  <a:pos x="T8" y="T9"/>
                </a:cxn>
              </a:cxnLst>
              <a:rect l="0" t="0" r="r" b="b"/>
              <a:pathLst>
                <a:path w="25" h="6">
                  <a:moveTo>
                    <a:pt x="2" y="5"/>
                  </a:moveTo>
                  <a:cubicBezTo>
                    <a:pt x="9" y="5"/>
                    <a:pt x="15" y="5"/>
                    <a:pt x="21" y="6"/>
                  </a:cubicBezTo>
                  <a:cubicBezTo>
                    <a:pt x="24" y="6"/>
                    <a:pt x="25" y="2"/>
                    <a:pt x="22" y="1"/>
                  </a:cubicBezTo>
                  <a:cubicBezTo>
                    <a:pt x="16" y="0"/>
                    <a:pt x="9" y="0"/>
                    <a:pt x="2" y="0"/>
                  </a:cubicBezTo>
                  <a:cubicBezTo>
                    <a:pt x="0" y="0"/>
                    <a:pt x="0" y="5"/>
                    <a:pt x="2"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32" name="Freeform 171"/>
            <p:cNvSpPr/>
            <p:nvPr/>
          </p:nvSpPr>
          <p:spPr bwMode="auto">
            <a:xfrm>
              <a:off x="1155" y="204"/>
              <a:ext cx="102" cy="18"/>
            </a:xfrm>
            <a:custGeom>
              <a:avLst/>
              <a:gdLst>
                <a:gd name="T0" fmla="*/ 3 w 29"/>
                <a:gd name="T1" fmla="*/ 6 h 6"/>
                <a:gd name="T2" fmla="*/ 26 w 29"/>
                <a:gd name="T3" fmla="*/ 6 h 6"/>
                <a:gd name="T4" fmla="*/ 26 w 29"/>
                <a:gd name="T5" fmla="*/ 1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1" y="6"/>
                    <a:pt x="18" y="5"/>
                    <a:pt x="26" y="6"/>
                  </a:cubicBezTo>
                  <a:cubicBezTo>
                    <a:pt x="29" y="6"/>
                    <a:pt x="28" y="2"/>
                    <a:pt x="26" y="1"/>
                  </a:cubicBezTo>
                  <a:cubicBezTo>
                    <a:pt x="18" y="0"/>
                    <a:pt x="11" y="1"/>
                    <a:pt x="3" y="1"/>
                  </a:cubicBezTo>
                  <a:cubicBezTo>
                    <a:pt x="1"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33" name="Freeform 172"/>
            <p:cNvSpPr/>
            <p:nvPr/>
          </p:nvSpPr>
          <p:spPr bwMode="auto">
            <a:xfrm>
              <a:off x="1046" y="201"/>
              <a:ext cx="91" cy="24"/>
            </a:xfrm>
            <a:custGeom>
              <a:avLst/>
              <a:gdLst>
                <a:gd name="T0" fmla="*/ 4 w 26"/>
                <a:gd name="T1" fmla="*/ 7 h 8"/>
                <a:gd name="T2" fmla="*/ 22 w 26"/>
                <a:gd name="T3" fmla="*/ 7 h 8"/>
                <a:gd name="T4" fmla="*/ 23 w 26"/>
                <a:gd name="T5" fmla="*/ 2 h 8"/>
                <a:gd name="T6" fmla="*/ 3 w 26"/>
                <a:gd name="T7" fmla="*/ 2 h 8"/>
                <a:gd name="T8" fmla="*/ 4 w 26"/>
                <a:gd name="T9" fmla="*/ 7 h 8"/>
              </a:gdLst>
              <a:ahLst/>
              <a:cxnLst>
                <a:cxn ang="0">
                  <a:pos x="T0" y="T1"/>
                </a:cxn>
                <a:cxn ang="0">
                  <a:pos x="T2" y="T3"/>
                </a:cxn>
                <a:cxn ang="0">
                  <a:pos x="T4" y="T5"/>
                </a:cxn>
                <a:cxn ang="0">
                  <a:pos x="T6" y="T7"/>
                </a:cxn>
                <a:cxn ang="0">
                  <a:pos x="T8" y="T9"/>
                </a:cxn>
              </a:cxnLst>
              <a:rect l="0" t="0" r="r" b="b"/>
              <a:pathLst>
                <a:path w="26" h="8">
                  <a:moveTo>
                    <a:pt x="4" y="7"/>
                  </a:moveTo>
                  <a:cubicBezTo>
                    <a:pt x="10" y="6"/>
                    <a:pt x="17" y="5"/>
                    <a:pt x="22" y="7"/>
                  </a:cubicBezTo>
                  <a:cubicBezTo>
                    <a:pt x="25" y="8"/>
                    <a:pt x="26" y="3"/>
                    <a:pt x="23" y="2"/>
                  </a:cubicBezTo>
                  <a:cubicBezTo>
                    <a:pt x="17" y="0"/>
                    <a:pt x="10" y="1"/>
                    <a:pt x="3" y="2"/>
                  </a:cubicBezTo>
                  <a:cubicBezTo>
                    <a:pt x="0" y="3"/>
                    <a:pt x="2"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34" name="Freeform 173"/>
            <p:cNvSpPr/>
            <p:nvPr/>
          </p:nvSpPr>
          <p:spPr bwMode="auto">
            <a:xfrm>
              <a:off x="894" y="204"/>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5"/>
                    <a:pt x="27" y="6"/>
                  </a:cubicBezTo>
                  <a:cubicBezTo>
                    <a:pt x="30" y="6"/>
                    <a:pt x="30" y="2"/>
                    <a:pt x="27" y="1"/>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35" name="Freeform 174"/>
            <p:cNvSpPr/>
            <p:nvPr/>
          </p:nvSpPr>
          <p:spPr bwMode="auto">
            <a:xfrm>
              <a:off x="756" y="201"/>
              <a:ext cx="106" cy="24"/>
            </a:xfrm>
            <a:custGeom>
              <a:avLst/>
              <a:gdLst>
                <a:gd name="T0" fmla="*/ 3 w 30"/>
                <a:gd name="T1" fmla="*/ 6 h 8"/>
                <a:gd name="T2" fmla="*/ 27 w 30"/>
                <a:gd name="T3" fmla="*/ 7 h 8"/>
                <a:gd name="T4" fmla="*/ 27 w 30"/>
                <a:gd name="T5" fmla="*/ 2 h 8"/>
                <a:gd name="T6" fmla="*/ 4 w 30"/>
                <a:gd name="T7" fmla="*/ 1 h 8"/>
                <a:gd name="T8" fmla="*/ 3 w 30"/>
                <a:gd name="T9" fmla="*/ 6 h 8"/>
              </a:gdLst>
              <a:ahLst/>
              <a:cxnLst>
                <a:cxn ang="0">
                  <a:pos x="T0" y="T1"/>
                </a:cxn>
                <a:cxn ang="0">
                  <a:pos x="T2" y="T3"/>
                </a:cxn>
                <a:cxn ang="0">
                  <a:pos x="T4" y="T5"/>
                </a:cxn>
                <a:cxn ang="0">
                  <a:pos x="T6" y="T7"/>
                </a:cxn>
                <a:cxn ang="0">
                  <a:pos x="T8" y="T9"/>
                </a:cxn>
              </a:cxnLst>
              <a:rect l="0" t="0" r="r" b="b"/>
              <a:pathLst>
                <a:path w="30" h="8">
                  <a:moveTo>
                    <a:pt x="3" y="6"/>
                  </a:moveTo>
                  <a:cubicBezTo>
                    <a:pt x="11" y="8"/>
                    <a:pt x="19" y="7"/>
                    <a:pt x="27" y="7"/>
                  </a:cubicBezTo>
                  <a:cubicBezTo>
                    <a:pt x="30" y="7"/>
                    <a:pt x="30" y="2"/>
                    <a:pt x="27" y="2"/>
                  </a:cubicBezTo>
                  <a:cubicBezTo>
                    <a:pt x="19" y="2"/>
                    <a:pt x="12" y="3"/>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36" name="Freeform 175"/>
            <p:cNvSpPr/>
            <p:nvPr/>
          </p:nvSpPr>
          <p:spPr bwMode="auto">
            <a:xfrm>
              <a:off x="629" y="201"/>
              <a:ext cx="92" cy="18"/>
            </a:xfrm>
            <a:custGeom>
              <a:avLst/>
              <a:gdLst>
                <a:gd name="T0" fmla="*/ 3 w 26"/>
                <a:gd name="T1" fmla="*/ 5 h 6"/>
                <a:gd name="T2" fmla="*/ 22 w 26"/>
                <a:gd name="T3" fmla="*/ 6 h 6"/>
                <a:gd name="T4" fmla="*/ 23 w 26"/>
                <a:gd name="T5" fmla="*/ 1 h 6"/>
                <a:gd name="T6" fmla="*/ 3 w 26"/>
                <a:gd name="T7" fmla="*/ 0 h 6"/>
                <a:gd name="T8" fmla="*/ 3 w 26"/>
                <a:gd name="T9" fmla="*/ 5 h 6"/>
              </a:gdLst>
              <a:ahLst/>
              <a:cxnLst>
                <a:cxn ang="0">
                  <a:pos x="T0" y="T1"/>
                </a:cxn>
                <a:cxn ang="0">
                  <a:pos x="T2" y="T3"/>
                </a:cxn>
                <a:cxn ang="0">
                  <a:pos x="T4" y="T5"/>
                </a:cxn>
                <a:cxn ang="0">
                  <a:pos x="T6" y="T7"/>
                </a:cxn>
                <a:cxn ang="0">
                  <a:pos x="T8" y="T9"/>
                </a:cxn>
              </a:cxnLst>
              <a:rect l="0" t="0" r="r" b="b"/>
              <a:pathLst>
                <a:path w="26" h="6">
                  <a:moveTo>
                    <a:pt x="3" y="5"/>
                  </a:moveTo>
                  <a:cubicBezTo>
                    <a:pt x="9" y="5"/>
                    <a:pt x="16" y="5"/>
                    <a:pt x="22" y="6"/>
                  </a:cubicBezTo>
                  <a:cubicBezTo>
                    <a:pt x="25" y="6"/>
                    <a:pt x="26" y="2"/>
                    <a:pt x="23" y="1"/>
                  </a:cubicBezTo>
                  <a:cubicBezTo>
                    <a:pt x="17" y="0"/>
                    <a:pt x="10"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37" name="Freeform 176"/>
            <p:cNvSpPr/>
            <p:nvPr/>
          </p:nvSpPr>
          <p:spPr bwMode="auto">
            <a:xfrm>
              <a:off x="488" y="195"/>
              <a:ext cx="113" cy="27"/>
            </a:xfrm>
            <a:custGeom>
              <a:avLst/>
              <a:gdLst>
                <a:gd name="T0" fmla="*/ 4 w 32"/>
                <a:gd name="T1" fmla="*/ 8 h 9"/>
                <a:gd name="T2" fmla="*/ 29 w 32"/>
                <a:gd name="T3" fmla="*/ 7 h 9"/>
                <a:gd name="T4" fmla="*/ 29 w 32"/>
                <a:gd name="T5" fmla="*/ 2 h 9"/>
                <a:gd name="T6" fmla="*/ 3 w 32"/>
                <a:gd name="T7" fmla="*/ 3 h 9"/>
                <a:gd name="T8" fmla="*/ 4 w 32"/>
                <a:gd name="T9" fmla="*/ 8 h 9"/>
              </a:gdLst>
              <a:ahLst/>
              <a:cxnLst>
                <a:cxn ang="0">
                  <a:pos x="T0" y="T1"/>
                </a:cxn>
                <a:cxn ang="0">
                  <a:pos x="T2" y="T3"/>
                </a:cxn>
                <a:cxn ang="0">
                  <a:pos x="T4" y="T5"/>
                </a:cxn>
                <a:cxn ang="0">
                  <a:pos x="T6" y="T7"/>
                </a:cxn>
                <a:cxn ang="0">
                  <a:pos x="T8" y="T9"/>
                </a:cxn>
              </a:cxnLst>
              <a:rect l="0" t="0" r="r" b="b"/>
              <a:pathLst>
                <a:path w="32" h="9">
                  <a:moveTo>
                    <a:pt x="4" y="8"/>
                  </a:moveTo>
                  <a:cubicBezTo>
                    <a:pt x="12" y="5"/>
                    <a:pt x="21" y="7"/>
                    <a:pt x="29" y="7"/>
                  </a:cubicBezTo>
                  <a:cubicBezTo>
                    <a:pt x="32" y="7"/>
                    <a:pt x="32" y="2"/>
                    <a:pt x="29" y="2"/>
                  </a:cubicBezTo>
                  <a:cubicBezTo>
                    <a:pt x="21" y="2"/>
                    <a:pt x="11" y="0"/>
                    <a:pt x="3" y="3"/>
                  </a:cubicBezTo>
                  <a:cubicBezTo>
                    <a:pt x="0" y="4"/>
                    <a:pt x="2" y="9"/>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38" name="Freeform 177"/>
            <p:cNvSpPr/>
            <p:nvPr/>
          </p:nvSpPr>
          <p:spPr bwMode="auto">
            <a:xfrm>
              <a:off x="368" y="204"/>
              <a:ext cx="96" cy="18"/>
            </a:xfrm>
            <a:custGeom>
              <a:avLst/>
              <a:gdLst>
                <a:gd name="T0" fmla="*/ 5 w 27"/>
                <a:gd name="T1" fmla="*/ 6 h 6"/>
                <a:gd name="T2" fmla="*/ 24 w 27"/>
                <a:gd name="T3" fmla="*/ 5 h 6"/>
                <a:gd name="T4" fmla="*/ 24 w 27"/>
                <a:gd name="T5" fmla="*/ 0 h 6"/>
                <a:gd name="T6" fmla="*/ 3 w 27"/>
                <a:gd name="T7" fmla="*/ 1 h 6"/>
                <a:gd name="T8" fmla="*/ 5 w 27"/>
                <a:gd name="T9" fmla="*/ 6 h 6"/>
              </a:gdLst>
              <a:ahLst/>
              <a:cxnLst>
                <a:cxn ang="0">
                  <a:pos x="T0" y="T1"/>
                </a:cxn>
                <a:cxn ang="0">
                  <a:pos x="T2" y="T3"/>
                </a:cxn>
                <a:cxn ang="0">
                  <a:pos x="T4" y="T5"/>
                </a:cxn>
                <a:cxn ang="0">
                  <a:pos x="T6" y="T7"/>
                </a:cxn>
                <a:cxn ang="0">
                  <a:pos x="T8" y="T9"/>
                </a:cxn>
              </a:cxnLst>
              <a:rect l="0" t="0" r="r" b="b"/>
              <a:pathLst>
                <a:path w="27" h="6">
                  <a:moveTo>
                    <a:pt x="5" y="6"/>
                  </a:moveTo>
                  <a:cubicBezTo>
                    <a:pt x="11" y="5"/>
                    <a:pt x="18" y="5"/>
                    <a:pt x="24" y="5"/>
                  </a:cubicBezTo>
                  <a:cubicBezTo>
                    <a:pt x="27" y="5"/>
                    <a:pt x="27" y="0"/>
                    <a:pt x="24" y="0"/>
                  </a:cubicBezTo>
                  <a:cubicBezTo>
                    <a:pt x="17" y="0"/>
                    <a:pt x="10" y="0"/>
                    <a:pt x="3" y="1"/>
                  </a:cubicBezTo>
                  <a:cubicBezTo>
                    <a:pt x="0" y="2"/>
                    <a:pt x="2" y="6"/>
                    <a:pt x="5"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339" name="Freeform 178"/>
            <p:cNvSpPr/>
            <p:nvPr/>
          </p:nvSpPr>
          <p:spPr bwMode="auto">
            <a:xfrm>
              <a:off x="256" y="201"/>
              <a:ext cx="105"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grpSp>
      <p:pic>
        <p:nvPicPr>
          <p:cNvPr id="2097174" name="图片 223"/>
          <p:cNvPicPr>
            <a:picLocks noChangeAspect="1"/>
          </p:cNvPicPr>
          <p:nvPr/>
        </p:nvPicPr>
        <p:blipFill rotWithShape="1">
          <a:blip r:embed="rId2"/>
          <a:srcRect t="47438" r="7491"/>
          <a:stretch>
            <a:fillRect/>
          </a:stretch>
        </p:blipFill>
        <p:spPr>
          <a:xfrm flipH="1">
            <a:off x="-1" y="-1"/>
            <a:ext cx="2162470" cy="1423007"/>
          </a:xfrm>
          <a:prstGeom prst="rect">
            <a:avLst/>
          </a:prstGeom>
        </p:spPr>
      </p:pic>
      <p:sp>
        <p:nvSpPr>
          <p:cNvPr id="1051340" name="TextBox 1051339"/>
          <p:cNvSpPr txBox="1"/>
          <p:nvPr/>
        </p:nvSpPr>
        <p:spPr>
          <a:xfrm>
            <a:off x="1517295" y="944235"/>
            <a:ext cx="4572000" cy="574040"/>
          </a:xfrm>
          <a:prstGeom prst="rect">
            <a:avLst/>
          </a:prstGeom>
        </p:spPr>
        <p:txBody>
          <a:bodyPr wrap="square" rtlCol="0">
            <a:spAutoFit/>
          </a:bodyPr>
          <a:lstStyle/>
          <a:p>
            <a:r>
              <a:rPr lang="ru-RU" sz="3200">
                <a:solidFill>
                  <a:srgbClr val="000000"/>
                </a:solidFill>
              </a:rPr>
              <a:t>G‘arb adabiyotida:</a:t>
            </a:r>
            <a:endParaRPr lang="ru-RU" sz="2800">
              <a:solidFill>
                <a:srgbClr val="000000"/>
              </a:solidFill>
            </a:endParaRPr>
          </a:p>
        </p:txBody>
      </p:sp>
      <p:sp>
        <p:nvSpPr>
          <p:cNvPr id="1051341" name="TextBox 1051340"/>
          <p:cNvSpPr txBox="1"/>
          <p:nvPr/>
        </p:nvSpPr>
        <p:spPr>
          <a:xfrm>
            <a:off x="1594287" y="1732993"/>
            <a:ext cx="4572000" cy="4155440"/>
          </a:xfrm>
          <a:prstGeom prst="rect">
            <a:avLst/>
          </a:prstGeom>
        </p:spPr>
        <p:txBody>
          <a:bodyPr wrap="square" rtlCol="0">
            <a:spAutoFit/>
          </a:bodyPr>
          <a:lstStyle/>
          <a:p>
            <a:r>
              <a:rPr lang="ru-RU" sz="1400">
                <a:solidFill>
                  <a:srgbClr val="000000"/>
                </a:solidFill>
              </a:rPr>
              <a:t>1. Dante Aligyeriy
"Ilohiy komediya" asarida epik voqealar va lirik kechinmalar uyg‘unlashgan.
2. Vilyam Shekspir
Dramatik she’rlarida, ayniqsa, "Romeo va Juletta" asarida lirik va epik elementlar birgalikda namoyon bo‘ladi.
3. Jorj Gordon Bayron
"Chayld Haroldning ziyorati" kabi asarlari orqali leroepik uslubni namoyish qilgan.
</a:t>
            </a:r>
            <a:endParaRPr lang="ru-RU" sz="2800">
              <a:solidFill>
                <a:srgbClr val="000000"/>
              </a:solidFill>
            </a:endParaRPr>
          </a:p>
        </p:txBody>
      </p:sp>
      <p:pic>
        <p:nvPicPr>
          <p:cNvPr id="2097175" name="Рисунок 2097174"/>
          <p:cNvPicPr>
            <a:picLocks/>
          </p:cNvPicPr>
          <p:nvPr/>
        </p:nvPicPr>
        <p:blipFill>
          <a:blip r:embed="rId3"/>
          <a:stretch>
            <a:fillRect/>
          </a:stretch>
        </p:blipFill>
        <p:spPr>
          <a:xfrm>
            <a:off x="6334527" y="1017522"/>
            <a:ext cx="2120006" cy="2835419"/>
          </a:xfrm>
          <a:prstGeom prst="rect">
            <a:avLst/>
          </a:prstGeom>
        </p:spPr>
      </p:pic>
      <p:pic>
        <p:nvPicPr>
          <p:cNvPr id="2097176" name="Рисунок 2097175"/>
          <p:cNvPicPr>
            <a:picLocks/>
          </p:cNvPicPr>
          <p:nvPr/>
        </p:nvPicPr>
        <p:blipFill>
          <a:blip r:embed="rId4"/>
          <a:stretch>
            <a:fillRect/>
          </a:stretch>
        </p:blipFill>
        <p:spPr>
          <a:xfrm>
            <a:off x="8545771" y="2887504"/>
            <a:ext cx="2167648" cy="276046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Group 4"/>
          <p:cNvGrpSpPr>
            <a:grpSpLocks noChangeAspect="1"/>
          </p:cNvGrpSpPr>
          <p:nvPr/>
        </p:nvGrpSpPr>
        <p:grpSpPr bwMode="auto">
          <a:xfrm>
            <a:off x="166668" y="191589"/>
            <a:ext cx="11844464" cy="6500428"/>
            <a:chOff x="206" y="189"/>
            <a:chExt cx="7270" cy="3947"/>
          </a:xfrm>
        </p:grpSpPr>
        <p:sp>
          <p:nvSpPr>
            <p:cNvPr id="1051342" name="Freeform 5"/>
            <p:cNvSpPr/>
            <p:nvPr/>
          </p:nvSpPr>
          <p:spPr bwMode="auto">
            <a:xfrm>
              <a:off x="210" y="189"/>
              <a:ext cx="24" cy="62"/>
            </a:xfrm>
            <a:custGeom>
              <a:avLst/>
              <a:gdLst>
                <a:gd name="T0" fmla="*/ 6 w 7"/>
                <a:gd name="T1" fmla="*/ 14 h 21"/>
                <a:gd name="T2" fmla="*/ 6 w 7"/>
                <a:gd name="T3" fmla="*/ 14 h 21"/>
                <a:gd name="T4" fmla="*/ 5 w 7"/>
                <a:gd name="T5" fmla="*/ 3 h 21"/>
                <a:gd name="T6" fmla="*/ 0 w 7"/>
                <a:gd name="T7" fmla="*/ 3 h 21"/>
                <a:gd name="T8" fmla="*/ 1 w 7"/>
                <a:gd name="T9" fmla="*/ 18 h 21"/>
                <a:gd name="T10" fmla="*/ 5 w 7"/>
                <a:gd name="T11" fmla="*/ 20 h 21"/>
                <a:gd name="T12" fmla="*/ 7 w 7"/>
                <a:gd name="T13" fmla="*/ 17 h 21"/>
                <a:gd name="T14" fmla="*/ 6 w 7"/>
                <a:gd name="T15" fmla="*/ 14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1">
                  <a:moveTo>
                    <a:pt x="6" y="14"/>
                  </a:moveTo>
                  <a:cubicBezTo>
                    <a:pt x="6" y="14"/>
                    <a:pt x="6" y="14"/>
                    <a:pt x="6" y="14"/>
                  </a:cubicBezTo>
                  <a:cubicBezTo>
                    <a:pt x="6" y="10"/>
                    <a:pt x="5" y="7"/>
                    <a:pt x="5" y="3"/>
                  </a:cubicBezTo>
                  <a:cubicBezTo>
                    <a:pt x="5" y="0"/>
                    <a:pt x="0" y="0"/>
                    <a:pt x="0" y="3"/>
                  </a:cubicBezTo>
                  <a:cubicBezTo>
                    <a:pt x="0" y="8"/>
                    <a:pt x="1" y="13"/>
                    <a:pt x="1" y="18"/>
                  </a:cubicBezTo>
                  <a:cubicBezTo>
                    <a:pt x="1" y="19"/>
                    <a:pt x="3" y="21"/>
                    <a:pt x="5" y="20"/>
                  </a:cubicBezTo>
                  <a:cubicBezTo>
                    <a:pt x="6" y="19"/>
                    <a:pt x="6" y="18"/>
                    <a:pt x="7" y="17"/>
                  </a:cubicBezTo>
                  <a:cubicBezTo>
                    <a:pt x="7" y="16"/>
                    <a:pt x="6" y="15"/>
                    <a:pt x="6" y="1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43" name="Freeform 6"/>
            <p:cNvSpPr/>
            <p:nvPr/>
          </p:nvSpPr>
          <p:spPr bwMode="auto">
            <a:xfrm>
              <a:off x="217" y="266"/>
              <a:ext cx="21" cy="66"/>
            </a:xfrm>
            <a:custGeom>
              <a:avLst/>
              <a:gdLst>
                <a:gd name="T0" fmla="*/ 5 w 6"/>
                <a:gd name="T1" fmla="*/ 3 h 22"/>
                <a:gd name="T2" fmla="*/ 1 w 6"/>
                <a:gd name="T3" fmla="*/ 3 h 22"/>
                <a:gd name="T4" fmla="*/ 2 w 6"/>
                <a:gd name="T5" fmla="*/ 19 h 22"/>
                <a:gd name="T6" fmla="*/ 6 w 6"/>
                <a:gd name="T7" fmla="*/ 19 h 22"/>
                <a:gd name="T8" fmla="*/ 5 w 6"/>
                <a:gd name="T9" fmla="*/ 3 h 22"/>
              </a:gdLst>
              <a:ahLst/>
              <a:cxnLst>
                <a:cxn ang="0">
                  <a:pos x="T0" y="T1"/>
                </a:cxn>
                <a:cxn ang="0">
                  <a:pos x="T2" y="T3"/>
                </a:cxn>
                <a:cxn ang="0">
                  <a:pos x="T4" y="T5"/>
                </a:cxn>
                <a:cxn ang="0">
                  <a:pos x="T6" y="T7"/>
                </a:cxn>
                <a:cxn ang="0">
                  <a:pos x="T8" y="T9"/>
                </a:cxn>
              </a:cxnLst>
              <a:rect l="0" t="0" r="r" b="b"/>
              <a:pathLst>
                <a:path w="6" h="22">
                  <a:moveTo>
                    <a:pt x="5" y="3"/>
                  </a:moveTo>
                  <a:cubicBezTo>
                    <a:pt x="5" y="0"/>
                    <a:pt x="0" y="0"/>
                    <a:pt x="1" y="3"/>
                  </a:cubicBezTo>
                  <a:cubicBezTo>
                    <a:pt x="1" y="9"/>
                    <a:pt x="1" y="14"/>
                    <a:pt x="2" y="19"/>
                  </a:cubicBezTo>
                  <a:cubicBezTo>
                    <a:pt x="2" y="22"/>
                    <a:pt x="6" y="22"/>
                    <a:pt x="6" y="19"/>
                  </a:cubicBezTo>
                  <a:cubicBezTo>
                    <a:pt x="6" y="14"/>
                    <a:pt x="5" y="9"/>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44" name="Freeform 7"/>
            <p:cNvSpPr/>
            <p:nvPr/>
          </p:nvSpPr>
          <p:spPr bwMode="auto">
            <a:xfrm>
              <a:off x="220" y="355"/>
              <a:ext cx="18" cy="60"/>
            </a:xfrm>
            <a:custGeom>
              <a:avLst/>
              <a:gdLst>
                <a:gd name="T0" fmla="*/ 5 w 5"/>
                <a:gd name="T1" fmla="*/ 15 h 20"/>
                <a:gd name="T2" fmla="*/ 5 w 5"/>
                <a:gd name="T3" fmla="*/ 14 h 20"/>
                <a:gd name="T4" fmla="*/ 5 w 5"/>
                <a:gd name="T5" fmla="*/ 10 h 20"/>
                <a:gd name="T6" fmla="*/ 5 w 5"/>
                <a:gd name="T7" fmla="*/ 5 h 20"/>
                <a:gd name="T8" fmla="*/ 5 w 5"/>
                <a:gd name="T9" fmla="*/ 4 h 20"/>
                <a:gd name="T10" fmla="*/ 5 w 5"/>
                <a:gd name="T11" fmla="*/ 3 h 20"/>
                <a:gd name="T12" fmla="*/ 5 w 5"/>
                <a:gd name="T13" fmla="*/ 3 h 20"/>
                <a:gd name="T14" fmla="*/ 5 w 5"/>
                <a:gd name="T15" fmla="*/ 2 h 20"/>
                <a:gd name="T16" fmla="*/ 1 w 5"/>
                <a:gd name="T17" fmla="*/ 2 h 20"/>
                <a:gd name="T18" fmla="*/ 0 w 5"/>
                <a:gd name="T19" fmla="*/ 13 h 20"/>
                <a:gd name="T20" fmla="*/ 1 w 5"/>
                <a:gd name="T21" fmla="*/ 18 h 20"/>
                <a:gd name="T22" fmla="*/ 5 w 5"/>
                <a:gd name="T23" fmla="*/ 17 h 20"/>
                <a:gd name="T24" fmla="*/ 5 w 5"/>
                <a:gd name="T2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0">
                  <a:moveTo>
                    <a:pt x="5" y="15"/>
                  </a:moveTo>
                  <a:cubicBezTo>
                    <a:pt x="5" y="15"/>
                    <a:pt x="5" y="15"/>
                    <a:pt x="5" y="14"/>
                  </a:cubicBezTo>
                  <a:cubicBezTo>
                    <a:pt x="5" y="13"/>
                    <a:pt x="5" y="11"/>
                    <a:pt x="5" y="10"/>
                  </a:cubicBezTo>
                  <a:cubicBezTo>
                    <a:pt x="5" y="8"/>
                    <a:pt x="5" y="7"/>
                    <a:pt x="5" y="5"/>
                  </a:cubicBezTo>
                  <a:cubicBezTo>
                    <a:pt x="5" y="5"/>
                    <a:pt x="5" y="4"/>
                    <a:pt x="5" y="4"/>
                  </a:cubicBezTo>
                  <a:cubicBezTo>
                    <a:pt x="5" y="3"/>
                    <a:pt x="5" y="2"/>
                    <a:pt x="5" y="3"/>
                  </a:cubicBezTo>
                  <a:cubicBezTo>
                    <a:pt x="5" y="3"/>
                    <a:pt x="5" y="3"/>
                    <a:pt x="5" y="3"/>
                  </a:cubicBezTo>
                  <a:cubicBezTo>
                    <a:pt x="5" y="2"/>
                    <a:pt x="5" y="2"/>
                    <a:pt x="5" y="2"/>
                  </a:cubicBezTo>
                  <a:cubicBezTo>
                    <a:pt x="4" y="0"/>
                    <a:pt x="1" y="0"/>
                    <a:pt x="1" y="2"/>
                  </a:cubicBezTo>
                  <a:cubicBezTo>
                    <a:pt x="0" y="6"/>
                    <a:pt x="0" y="10"/>
                    <a:pt x="0" y="13"/>
                  </a:cubicBezTo>
                  <a:cubicBezTo>
                    <a:pt x="0" y="15"/>
                    <a:pt x="0" y="17"/>
                    <a:pt x="1" y="18"/>
                  </a:cubicBezTo>
                  <a:cubicBezTo>
                    <a:pt x="2" y="20"/>
                    <a:pt x="4" y="19"/>
                    <a:pt x="5" y="17"/>
                  </a:cubicBezTo>
                  <a:cubicBezTo>
                    <a:pt x="5" y="16"/>
                    <a:pt x="5" y="16"/>
                    <a:pt x="5" y="1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45" name="Freeform 8"/>
            <p:cNvSpPr/>
            <p:nvPr/>
          </p:nvSpPr>
          <p:spPr bwMode="auto">
            <a:xfrm>
              <a:off x="224" y="429"/>
              <a:ext cx="14" cy="69"/>
            </a:xfrm>
            <a:custGeom>
              <a:avLst/>
              <a:gdLst>
                <a:gd name="T0" fmla="*/ 0 w 4"/>
                <a:gd name="T1" fmla="*/ 3 h 23"/>
                <a:gd name="T2" fmla="*/ 0 w 4"/>
                <a:gd name="T3" fmla="*/ 20 h 23"/>
                <a:gd name="T4" fmla="*/ 4 w 4"/>
                <a:gd name="T5" fmla="*/ 20 h 23"/>
                <a:gd name="T6" fmla="*/ 4 w 4"/>
                <a:gd name="T7" fmla="*/ 3 h 23"/>
                <a:gd name="T8" fmla="*/ 0 w 4"/>
                <a:gd name="T9" fmla="*/ 3 h 23"/>
              </a:gdLst>
              <a:ahLst/>
              <a:cxnLst>
                <a:cxn ang="0">
                  <a:pos x="T0" y="T1"/>
                </a:cxn>
                <a:cxn ang="0">
                  <a:pos x="T2" y="T3"/>
                </a:cxn>
                <a:cxn ang="0">
                  <a:pos x="T4" y="T5"/>
                </a:cxn>
                <a:cxn ang="0">
                  <a:pos x="T6" y="T7"/>
                </a:cxn>
                <a:cxn ang="0">
                  <a:pos x="T8" y="T9"/>
                </a:cxn>
              </a:cxnLst>
              <a:rect l="0" t="0" r="r" b="b"/>
              <a:pathLst>
                <a:path w="4" h="23">
                  <a:moveTo>
                    <a:pt x="0" y="3"/>
                  </a:moveTo>
                  <a:cubicBezTo>
                    <a:pt x="0" y="20"/>
                    <a:pt x="0" y="20"/>
                    <a:pt x="0" y="20"/>
                  </a:cubicBezTo>
                  <a:cubicBezTo>
                    <a:pt x="0" y="23"/>
                    <a:pt x="4" y="23"/>
                    <a:pt x="4" y="20"/>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46" name="Freeform 9"/>
            <p:cNvSpPr/>
            <p:nvPr/>
          </p:nvSpPr>
          <p:spPr bwMode="auto">
            <a:xfrm>
              <a:off x="220" y="524"/>
              <a:ext cx="14" cy="57"/>
            </a:xfrm>
            <a:custGeom>
              <a:avLst/>
              <a:gdLst>
                <a:gd name="T0" fmla="*/ 0 w 4"/>
                <a:gd name="T1" fmla="*/ 3 h 19"/>
                <a:gd name="T2" fmla="*/ 0 w 4"/>
                <a:gd name="T3" fmla="*/ 16 h 19"/>
                <a:gd name="T4" fmla="*/ 4 w 4"/>
                <a:gd name="T5" fmla="*/ 16 h 19"/>
                <a:gd name="T6" fmla="*/ 4 w 4"/>
                <a:gd name="T7" fmla="*/ 3 h 19"/>
                <a:gd name="T8" fmla="*/ 0 w 4"/>
                <a:gd name="T9" fmla="*/ 3 h 19"/>
              </a:gdLst>
              <a:ahLst/>
              <a:cxnLst>
                <a:cxn ang="0">
                  <a:pos x="T0" y="T1"/>
                </a:cxn>
                <a:cxn ang="0">
                  <a:pos x="T2" y="T3"/>
                </a:cxn>
                <a:cxn ang="0">
                  <a:pos x="T4" y="T5"/>
                </a:cxn>
                <a:cxn ang="0">
                  <a:pos x="T6" y="T7"/>
                </a:cxn>
                <a:cxn ang="0">
                  <a:pos x="T8" y="T9"/>
                </a:cxn>
              </a:cxnLst>
              <a:rect l="0" t="0" r="r" b="b"/>
              <a:pathLst>
                <a:path w="4" h="19">
                  <a:moveTo>
                    <a:pt x="0" y="3"/>
                  </a:moveTo>
                  <a:cubicBezTo>
                    <a:pt x="0" y="16"/>
                    <a:pt x="0" y="16"/>
                    <a:pt x="0" y="16"/>
                  </a:cubicBezTo>
                  <a:cubicBezTo>
                    <a:pt x="0" y="19"/>
                    <a:pt x="4" y="19"/>
                    <a:pt x="4" y="16"/>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47" name="Freeform 10"/>
            <p:cNvSpPr/>
            <p:nvPr/>
          </p:nvSpPr>
          <p:spPr bwMode="auto">
            <a:xfrm>
              <a:off x="220" y="605"/>
              <a:ext cx="14" cy="65"/>
            </a:xfrm>
            <a:custGeom>
              <a:avLst/>
              <a:gdLst>
                <a:gd name="T0" fmla="*/ 0 w 4"/>
                <a:gd name="T1" fmla="*/ 3 h 22"/>
                <a:gd name="T2" fmla="*/ 0 w 4"/>
                <a:gd name="T3" fmla="*/ 19 h 22"/>
                <a:gd name="T4" fmla="*/ 4 w 4"/>
                <a:gd name="T5" fmla="*/ 19 h 22"/>
                <a:gd name="T6" fmla="*/ 4 w 4"/>
                <a:gd name="T7" fmla="*/ 3 h 22"/>
                <a:gd name="T8" fmla="*/ 0 w 4"/>
                <a:gd name="T9" fmla="*/ 3 h 22"/>
              </a:gdLst>
              <a:ahLst/>
              <a:cxnLst>
                <a:cxn ang="0">
                  <a:pos x="T0" y="T1"/>
                </a:cxn>
                <a:cxn ang="0">
                  <a:pos x="T2" y="T3"/>
                </a:cxn>
                <a:cxn ang="0">
                  <a:pos x="T4" y="T5"/>
                </a:cxn>
                <a:cxn ang="0">
                  <a:pos x="T6" y="T7"/>
                </a:cxn>
                <a:cxn ang="0">
                  <a:pos x="T8" y="T9"/>
                </a:cxn>
              </a:cxnLst>
              <a:rect l="0" t="0" r="r" b="b"/>
              <a:pathLst>
                <a:path w="4" h="22">
                  <a:moveTo>
                    <a:pt x="0" y="3"/>
                  </a:moveTo>
                  <a:cubicBezTo>
                    <a:pt x="0" y="19"/>
                    <a:pt x="0" y="19"/>
                    <a:pt x="0" y="19"/>
                  </a:cubicBezTo>
                  <a:cubicBezTo>
                    <a:pt x="0" y="22"/>
                    <a:pt x="4" y="22"/>
                    <a:pt x="4" y="19"/>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48" name="Freeform 11"/>
            <p:cNvSpPr/>
            <p:nvPr/>
          </p:nvSpPr>
          <p:spPr bwMode="auto">
            <a:xfrm>
              <a:off x="213" y="688"/>
              <a:ext cx="28" cy="80"/>
            </a:xfrm>
            <a:custGeom>
              <a:avLst/>
              <a:gdLst>
                <a:gd name="T0" fmla="*/ 5 w 8"/>
                <a:gd name="T1" fmla="*/ 3 h 27"/>
                <a:gd name="T2" fmla="*/ 1 w 8"/>
                <a:gd name="T3" fmla="*/ 4 h 27"/>
                <a:gd name="T4" fmla="*/ 3 w 8"/>
                <a:gd name="T5" fmla="*/ 24 h 27"/>
                <a:gd name="T6" fmla="*/ 7 w 8"/>
                <a:gd name="T7" fmla="*/ 23 h 27"/>
                <a:gd name="T8" fmla="*/ 5 w 8"/>
                <a:gd name="T9" fmla="*/ 3 h 27"/>
              </a:gdLst>
              <a:ahLst/>
              <a:cxnLst>
                <a:cxn ang="0">
                  <a:pos x="T0" y="T1"/>
                </a:cxn>
                <a:cxn ang="0">
                  <a:pos x="T2" y="T3"/>
                </a:cxn>
                <a:cxn ang="0">
                  <a:pos x="T4" y="T5"/>
                </a:cxn>
                <a:cxn ang="0">
                  <a:pos x="T6" y="T7"/>
                </a:cxn>
                <a:cxn ang="0">
                  <a:pos x="T8" y="T9"/>
                </a:cxn>
              </a:cxnLst>
              <a:rect l="0" t="0" r="r" b="b"/>
              <a:pathLst>
                <a:path w="8" h="27">
                  <a:moveTo>
                    <a:pt x="5" y="3"/>
                  </a:moveTo>
                  <a:cubicBezTo>
                    <a:pt x="5" y="0"/>
                    <a:pt x="0" y="1"/>
                    <a:pt x="1" y="4"/>
                  </a:cubicBezTo>
                  <a:cubicBezTo>
                    <a:pt x="2" y="11"/>
                    <a:pt x="1" y="18"/>
                    <a:pt x="3" y="24"/>
                  </a:cubicBezTo>
                  <a:cubicBezTo>
                    <a:pt x="3" y="27"/>
                    <a:pt x="8" y="26"/>
                    <a:pt x="7" y="23"/>
                  </a:cubicBezTo>
                  <a:cubicBezTo>
                    <a:pt x="6" y="16"/>
                    <a:pt x="6" y="10"/>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49" name="Freeform 12"/>
            <p:cNvSpPr/>
            <p:nvPr/>
          </p:nvSpPr>
          <p:spPr bwMode="auto">
            <a:xfrm>
              <a:off x="213" y="792"/>
              <a:ext cx="28" cy="74"/>
            </a:xfrm>
            <a:custGeom>
              <a:avLst/>
              <a:gdLst>
                <a:gd name="T0" fmla="*/ 3 w 8"/>
                <a:gd name="T1" fmla="*/ 3 h 25"/>
                <a:gd name="T2" fmla="*/ 1 w 8"/>
                <a:gd name="T3" fmla="*/ 21 h 25"/>
                <a:gd name="T4" fmla="*/ 5 w 8"/>
                <a:gd name="T5" fmla="*/ 22 h 25"/>
                <a:gd name="T6" fmla="*/ 7 w 8"/>
                <a:gd name="T7" fmla="*/ 4 h 25"/>
                <a:gd name="T8" fmla="*/ 3 w 8"/>
                <a:gd name="T9" fmla="*/ 3 h 25"/>
              </a:gdLst>
              <a:ahLst/>
              <a:cxnLst>
                <a:cxn ang="0">
                  <a:pos x="T0" y="T1"/>
                </a:cxn>
                <a:cxn ang="0">
                  <a:pos x="T2" y="T3"/>
                </a:cxn>
                <a:cxn ang="0">
                  <a:pos x="T4" y="T5"/>
                </a:cxn>
                <a:cxn ang="0">
                  <a:pos x="T6" y="T7"/>
                </a:cxn>
                <a:cxn ang="0">
                  <a:pos x="T8" y="T9"/>
                </a:cxn>
              </a:cxnLst>
              <a:rect l="0" t="0" r="r" b="b"/>
              <a:pathLst>
                <a:path w="8" h="25">
                  <a:moveTo>
                    <a:pt x="3" y="3"/>
                  </a:moveTo>
                  <a:cubicBezTo>
                    <a:pt x="2" y="9"/>
                    <a:pt x="2" y="15"/>
                    <a:pt x="1" y="21"/>
                  </a:cubicBezTo>
                  <a:cubicBezTo>
                    <a:pt x="0" y="24"/>
                    <a:pt x="4" y="25"/>
                    <a:pt x="5" y="22"/>
                  </a:cubicBezTo>
                  <a:cubicBezTo>
                    <a:pt x="6" y="16"/>
                    <a:pt x="6" y="10"/>
                    <a:pt x="7" y="4"/>
                  </a:cubicBezTo>
                  <a:cubicBezTo>
                    <a:pt x="8" y="1"/>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50" name="Freeform 13"/>
            <p:cNvSpPr/>
            <p:nvPr/>
          </p:nvSpPr>
          <p:spPr bwMode="auto">
            <a:xfrm>
              <a:off x="213" y="887"/>
              <a:ext cx="21" cy="74"/>
            </a:xfrm>
            <a:custGeom>
              <a:avLst/>
              <a:gdLst>
                <a:gd name="T0" fmla="*/ 2 w 6"/>
                <a:gd name="T1" fmla="*/ 3 h 25"/>
                <a:gd name="T2" fmla="*/ 0 w 6"/>
                <a:gd name="T3" fmla="*/ 22 h 25"/>
                <a:gd name="T4" fmla="*/ 5 w 6"/>
                <a:gd name="T5" fmla="*/ 22 h 25"/>
                <a:gd name="T6" fmla="*/ 6 w 6"/>
                <a:gd name="T7" fmla="*/ 3 h 25"/>
                <a:gd name="T8" fmla="*/ 2 w 6"/>
                <a:gd name="T9" fmla="*/ 3 h 25"/>
              </a:gdLst>
              <a:ahLst/>
              <a:cxnLst>
                <a:cxn ang="0">
                  <a:pos x="T0" y="T1"/>
                </a:cxn>
                <a:cxn ang="0">
                  <a:pos x="T2" y="T3"/>
                </a:cxn>
                <a:cxn ang="0">
                  <a:pos x="T4" y="T5"/>
                </a:cxn>
                <a:cxn ang="0">
                  <a:pos x="T6" y="T7"/>
                </a:cxn>
                <a:cxn ang="0">
                  <a:pos x="T8" y="T9"/>
                </a:cxn>
              </a:cxnLst>
              <a:rect l="0" t="0" r="r" b="b"/>
              <a:pathLst>
                <a:path w="6" h="25">
                  <a:moveTo>
                    <a:pt x="2" y="3"/>
                  </a:moveTo>
                  <a:cubicBezTo>
                    <a:pt x="1" y="9"/>
                    <a:pt x="1" y="16"/>
                    <a:pt x="0" y="22"/>
                  </a:cubicBezTo>
                  <a:cubicBezTo>
                    <a:pt x="0" y="25"/>
                    <a:pt x="5" y="25"/>
                    <a:pt x="5" y="22"/>
                  </a:cubicBezTo>
                  <a:cubicBezTo>
                    <a:pt x="5" y="16"/>
                    <a:pt x="6" y="9"/>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51" name="Freeform 14"/>
            <p:cNvSpPr/>
            <p:nvPr/>
          </p:nvSpPr>
          <p:spPr bwMode="auto">
            <a:xfrm>
              <a:off x="213" y="981"/>
              <a:ext cx="25" cy="75"/>
            </a:xfrm>
            <a:custGeom>
              <a:avLst/>
              <a:gdLst>
                <a:gd name="T0" fmla="*/ 3 w 7"/>
                <a:gd name="T1" fmla="*/ 3 h 25"/>
                <a:gd name="T2" fmla="*/ 2 w 7"/>
                <a:gd name="T3" fmla="*/ 13 h 25"/>
                <a:gd name="T4" fmla="*/ 2 w 7"/>
                <a:gd name="T5" fmla="*/ 18 h 25"/>
                <a:gd name="T6" fmla="*/ 2 w 7"/>
                <a:gd name="T7" fmla="*/ 20 h 25"/>
                <a:gd name="T8" fmla="*/ 2 w 7"/>
                <a:gd name="T9" fmla="*/ 20 h 25"/>
                <a:gd name="T10" fmla="*/ 5 w 7"/>
                <a:gd name="T11" fmla="*/ 24 h 25"/>
                <a:gd name="T12" fmla="*/ 7 w 7"/>
                <a:gd name="T13" fmla="*/ 16 h 25"/>
                <a:gd name="T14" fmla="*/ 7 w 7"/>
                <a:gd name="T15" fmla="*/ 3 h 25"/>
                <a:gd name="T16" fmla="*/ 3 w 7"/>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3" y="3"/>
                  </a:moveTo>
                  <a:cubicBezTo>
                    <a:pt x="3" y="6"/>
                    <a:pt x="3" y="9"/>
                    <a:pt x="2" y="13"/>
                  </a:cubicBezTo>
                  <a:cubicBezTo>
                    <a:pt x="2" y="14"/>
                    <a:pt x="2" y="16"/>
                    <a:pt x="2" y="18"/>
                  </a:cubicBezTo>
                  <a:cubicBezTo>
                    <a:pt x="2" y="19"/>
                    <a:pt x="2" y="19"/>
                    <a:pt x="2" y="20"/>
                  </a:cubicBezTo>
                  <a:cubicBezTo>
                    <a:pt x="2" y="20"/>
                    <a:pt x="2" y="20"/>
                    <a:pt x="2" y="20"/>
                  </a:cubicBezTo>
                  <a:cubicBezTo>
                    <a:pt x="0" y="22"/>
                    <a:pt x="3" y="25"/>
                    <a:pt x="5" y="24"/>
                  </a:cubicBezTo>
                  <a:cubicBezTo>
                    <a:pt x="7" y="23"/>
                    <a:pt x="7" y="18"/>
                    <a:pt x="7" y="16"/>
                  </a:cubicBezTo>
                  <a:cubicBezTo>
                    <a:pt x="7" y="12"/>
                    <a:pt x="7" y="7"/>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52" name="Freeform 15"/>
            <p:cNvSpPr/>
            <p:nvPr/>
          </p:nvSpPr>
          <p:spPr bwMode="auto">
            <a:xfrm>
              <a:off x="206" y="1079"/>
              <a:ext cx="28" cy="75"/>
            </a:xfrm>
            <a:custGeom>
              <a:avLst/>
              <a:gdLst>
                <a:gd name="T0" fmla="*/ 7 w 8"/>
                <a:gd name="T1" fmla="*/ 18 h 25"/>
                <a:gd name="T2" fmla="*/ 6 w 8"/>
                <a:gd name="T3" fmla="*/ 10 h 25"/>
                <a:gd name="T4" fmla="*/ 6 w 8"/>
                <a:gd name="T5" fmla="*/ 6 h 25"/>
                <a:gd name="T6" fmla="*/ 6 w 8"/>
                <a:gd name="T7" fmla="*/ 5 h 25"/>
                <a:gd name="T8" fmla="*/ 2 w 8"/>
                <a:gd name="T9" fmla="*/ 2 h 25"/>
                <a:gd name="T10" fmla="*/ 2 w 8"/>
                <a:gd name="T11" fmla="*/ 12 h 25"/>
                <a:gd name="T12" fmla="*/ 2 w 8"/>
                <a:gd name="T13" fmla="*/ 18 h 25"/>
                <a:gd name="T14" fmla="*/ 3 w 8"/>
                <a:gd name="T15" fmla="*/ 19 h 25"/>
                <a:gd name="T16" fmla="*/ 2 w 8"/>
                <a:gd name="T17" fmla="*/ 23 h 25"/>
                <a:gd name="T18" fmla="*/ 6 w 8"/>
                <a:gd name="T19" fmla="*/ 24 h 25"/>
                <a:gd name="T20" fmla="*/ 7 w 8"/>
                <a:gd name="T2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25">
                  <a:moveTo>
                    <a:pt x="7" y="18"/>
                  </a:moveTo>
                  <a:cubicBezTo>
                    <a:pt x="7" y="15"/>
                    <a:pt x="7" y="13"/>
                    <a:pt x="6" y="10"/>
                  </a:cubicBezTo>
                  <a:cubicBezTo>
                    <a:pt x="6" y="8"/>
                    <a:pt x="6" y="7"/>
                    <a:pt x="6" y="6"/>
                  </a:cubicBezTo>
                  <a:cubicBezTo>
                    <a:pt x="6" y="5"/>
                    <a:pt x="6" y="4"/>
                    <a:pt x="6" y="5"/>
                  </a:cubicBezTo>
                  <a:cubicBezTo>
                    <a:pt x="7" y="2"/>
                    <a:pt x="3" y="0"/>
                    <a:pt x="2" y="2"/>
                  </a:cubicBezTo>
                  <a:cubicBezTo>
                    <a:pt x="0" y="5"/>
                    <a:pt x="2" y="9"/>
                    <a:pt x="2" y="12"/>
                  </a:cubicBezTo>
                  <a:cubicBezTo>
                    <a:pt x="2" y="14"/>
                    <a:pt x="2" y="16"/>
                    <a:pt x="2" y="18"/>
                  </a:cubicBezTo>
                  <a:cubicBezTo>
                    <a:pt x="3" y="18"/>
                    <a:pt x="3" y="19"/>
                    <a:pt x="3" y="19"/>
                  </a:cubicBezTo>
                  <a:cubicBezTo>
                    <a:pt x="2" y="20"/>
                    <a:pt x="1" y="21"/>
                    <a:pt x="2" y="23"/>
                  </a:cubicBezTo>
                  <a:cubicBezTo>
                    <a:pt x="3" y="24"/>
                    <a:pt x="5" y="25"/>
                    <a:pt x="6" y="24"/>
                  </a:cubicBezTo>
                  <a:cubicBezTo>
                    <a:pt x="8" y="22"/>
                    <a:pt x="7" y="20"/>
                    <a:pt x="7" y="1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53" name="Freeform 16"/>
            <p:cNvSpPr/>
            <p:nvPr/>
          </p:nvSpPr>
          <p:spPr bwMode="auto">
            <a:xfrm>
              <a:off x="213" y="1189"/>
              <a:ext cx="28" cy="101"/>
            </a:xfrm>
            <a:custGeom>
              <a:avLst/>
              <a:gdLst>
                <a:gd name="T0" fmla="*/ 7 w 8"/>
                <a:gd name="T1" fmla="*/ 30 h 34"/>
                <a:gd name="T2" fmla="*/ 6 w 8"/>
                <a:gd name="T3" fmla="*/ 3 h 34"/>
                <a:gd name="T4" fmla="*/ 2 w 8"/>
                <a:gd name="T5" fmla="*/ 3 h 34"/>
                <a:gd name="T6" fmla="*/ 2 w 8"/>
                <a:gd name="T7" fmla="*/ 25 h 34"/>
                <a:gd name="T8" fmla="*/ 1 w 8"/>
                <a:gd name="T9" fmla="*/ 28 h 34"/>
                <a:gd name="T10" fmla="*/ 3 w 8"/>
                <a:gd name="T11" fmla="*/ 32 h 34"/>
                <a:gd name="T12" fmla="*/ 7 w 8"/>
                <a:gd name="T13" fmla="*/ 30 h 34"/>
              </a:gdLst>
              <a:ahLst/>
              <a:cxnLst>
                <a:cxn ang="0">
                  <a:pos x="T0" y="T1"/>
                </a:cxn>
                <a:cxn ang="0">
                  <a:pos x="T2" y="T3"/>
                </a:cxn>
                <a:cxn ang="0">
                  <a:pos x="T4" y="T5"/>
                </a:cxn>
                <a:cxn ang="0">
                  <a:pos x="T6" y="T7"/>
                </a:cxn>
                <a:cxn ang="0">
                  <a:pos x="T8" y="T9"/>
                </a:cxn>
                <a:cxn ang="0">
                  <a:pos x="T10" y="T11"/>
                </a:cxn>
                <a:cxn ang="0">
                  <a:pos x="T12" y="T13"/>
                </a:cxn>
              </a:cxnLst>
              <a:rect l="0" t="0" r="r" b="b"/>
              <a:pathLst>
                <a:path w="8" h="34">
                  <a:moveTo>
                    <a:pt x="7" y="30"/>
                  </a:moveTo>
                  <a:cubicBezTo>
                    <a:pt x="5" y="21"/>
                    <a:pt x="6" y="12"/>
                    <a:pt x="6" y="3"/>
                  </a:cubicBezTo>
                  <a:cubicBezTo>
                    <a:pt x="6" y="0"/>
                    <a:pt x="2" y="0"/>
                    <a:pt x="2" y="3"/>
                  </a:cubicBezTo>
                  <a:cubicBezTo>
                    <a:pt x="1" y="10"/>
                    <a:pt x="1" y="18"/>
                    <a:pt x="2" y="25"/>
                  </a:cubicBezTo>
                  <a:cubicBezTo>
                    <a:pt x="1" y="25"/>
                    <a:pt x="0" y="26"/>
                    <a:pt x="1" y="28"/>
                  </a:cubicBezTo>
                  <a:cubicBezTo>
                    <a:pt x="2" y="29"/>
                    <a:pt x="2" y="31"/>
                    <a:pt x="3" y="32"/>
                  </a:cubicBezTo>
                  <a:cubicBezTo>
                    <a:pt x="5" y="34"/>
                    <a:pt x="8" y="32"/>
                    <a:pt x="7" y="3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54" name="Freeform 17"/>
            <p:cNvSpPr/>
            <p:nvPr/>
          </p:nvSpPr>
          <p:spPr bwMode="auto">
            <a:xfrm>
              <a:off x="213" y="1323"/>
              <a:ext cx="21" cy="59"/>
            </a:xfrm>
            <a:custGeom>
              <a:avLst/>
              <a:gdLst>
                <a:gd name="T0" fmla="*/ 2 w 6"/>
                <a:gd name="T1" fmla="*/ 3 h 20"/>
                <a:gd name="T2" fmla="*/ 0 w 6"/>
                <a:gd name="T3" fmla="*/ 17 h 20"/>
                <a:gd name="T4" fmla="*/ 5 w 6"/>
                <a:gd name="T5" fmla="*/ 17 h 20"/>
                <a:gd name="T6" fmla="*/ 6 w 6"/>
                <a:gd name="T7" fmla="*/ 3 h 20"/>
                <a:gd name="T8" fmla="*/ 2 w 6"/>
                <a:gd name="T9" fmla="*/ 3 h 20"/>
              </a:gdLst>
              <a:ahLst/>
              <a:cxnLst>
                <a:cxn ang="0">
                  <a:pos x="T0" y="T1"/>
                </a:cxn>
                <a:cxn ang="0">
                  <a:pos x="T2" y="T3"/>
                </a:cxn>
                <a:cxn ang="0">
                  <a:pos x="T4" y="T5"/>
                </a:cxn>
                <a:cxn ang="0">
                  <a:pos x="T6" y="T7"/>
                </a:cxn>
                <a:cxn ang="0">
                  <a:pos x="T8" y="T9"/>
                </a:cxn>
              </a:cxnLst>
              <a:rect l="0" t="0" r="r" b="b"/>
              <a:pathLst>
                <a:path w="6" h="20">
                  <a:moveTo>
                    <a:pt x="2" y="3"/>
                  </a:moveTo>
                  <a:cubicBezTo>
                    <a:pt x="1" y="8"/>
                    <a:pt x="1" y="12"/>
                    <a:pt x="0" y="17"/>
                  </a:cubicBezTo>
                  <a:cubicBezTo>
                    <a:pt x="0" y="20"/>
                    <a:pt x="5" y="20"/>
                    <a:pt x="5" y="17"/>
                  </a:cubicBezTo>
                  <a:cubicBezTo>
                    <a:pt x="5" y="12"/>
                    <a:pt x="6" y="8"/>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55" name="Freeform 18"/>
            <p:cNvSpPr/>
            <p:nvPr/>
          </p:nvSpPr>
          <p:spPr bwMode="auto">
            <a:xfrm>
              <a:off x="210" y="1415"/>
              <a:ext cx="24" cy="83"/>
            </a:xfrm>
            <a:custGeom>
              <a:avLst/>
              <a:gdLst>
                <a:gd name="T0" fmla="*/ 5 w 7"/>
                <a:gd name="T1" fmla="*/ 3 h 28"/>
                <a:gd name="T2" fmla="*/ 0 w 7"/>
                <a:gd name="T3" fmla="*/ 3 h 28"/>
                <a:gd name="T4" fmla="*/ 3 w 7"/>
                <a:gd name="T5" fmla="*/ 25 h 28"/>
                <a:gd name="T6" fmla="*/ 7 w 7"/>
                <a:gd name="T7" fmla="*/ 25 h 28"/>
                <a:gd name="T8" fmla="*/ 5 w 7"/>
                <a:gd name="T9" fmla="*/ 3 h 28"/>
              </a:gdLst>
              <a:ahLst/>
              <a:cxnLst>
                <a:cxn ang="0">
                  <a:pos x="T0" y="T1"/>
                </a:cxn>
                <a:cxn ang="0">
                  <a:pos x="T2" y="T3"/>
                </a:cxn>
                <a:cxn ang="0">
                  <a:pos x="T4" y="T5"/>
                </a:cxn>
                <a:cxn ang="0">
                  <a:pos x="T6" y="T7"/>
                </a:cxn>
                <a:cxn ang="0">
                  <a:pos x="T8" y="T9"/>
                </a:cxn>
              </a:cxnLst>
              <a:rect l="0" t="0" r="r" b="b"/>
              <a:pathLst>
                <a:path w="7" h="28">
                  <a:moveTo>
                    <a:pt x="5" y="3"/>
                  </a:moveTo>
                  <a:cubicBezTo>
                    <a:pt x="5" y="0"/>
                    <a:pt x="0" y="0"/>
                    <a:pt x="0" y="3"/>
                  </a:cubicBezTo>
                  <a:cubicBezTo>
                    <a:pt x="1" y="11"/>
                    <a:pt x="2" y="18"/>
                    <a:pt x="3" y="25"/>
                  </a:cubicBezTo>
                  <a:cubicBezTo>
                    <a:pt x="3" y="28"/>
                    <a:pt x="7" y="28"/>
                    <a:pt x="7" y="25"/>
                  </a:cubicBezTo>
                  <a:cubicBezTo>
                    <a:pt x="6" y="18"/>
                    <a:pt x="6" y="11"/>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56" name="Freeform 19"/>
            <p:cNvSpPr/>
            <p:nvPr/>
          </p:nvSpPr>
          <p:spPr bwMode="auto">
            <a:xfrm>
              <a:off x="224" y="1530"/>
              <a:ext cx="21" cy="92"/>
            </a:xfrm>
            <a:custGeom>
              <a:avLst/>
              <a:gdLst>
                <a:gd name="T0" fmla="*/ 4 w 6"/>
                <a:gd name="T1" fmla="*/ 3 h 31"/>
                <a:gd name="T2" fmla="*/ 0 w 6"/>
                <a:gd name="T3" fmla="*/ 3 h 31"/>
                <a:gd name="T4" fmla="*/ 1 w 6"/>
                <a:gd name="T5" fmla="*/ 29 h 31"/>
                <a:gd name="T6" fmla="*/ 5 w 6"/>
                <a:gd name="T7" fmla="*/ 29 h 31"/>
                <a:gd name="T8" fmla="*/ 4 w 6"/>
                <a:gd name="T9" fmla="*/ 3 h 31"/>
              </a:gdLst>
              <a:ahLst/>
              <a:cxnLst>
                <a:cxn ang="0">
                  <a:pos x="T0" y="T1"/>
                </a:cxn>
                <a:cxn ang="0">
                  <a:pos x="T2" y="T3"/>
                </a:cxn>
                <a:cxn ang="0">
                  <a:pos x="T4" y="T5"/>
                </a:cxn>
                <a:cxn ang="0">
                  <a:pos x="T6" y="T7"/>
                </a:cxn>
                <a:cxn ang="0">
                  <a:pos x="T8" y="T9"/>
                </a:cxn>
              </a:cxnLst>
              <a:rect l="0" t="0" r="r" b="b"/>
              <a:pathLst>
                <a:path w="6" h="31">
                  <a:moveTo>
                    <a:pt x="4" y="3"/>
                  </a:moveTo>
                  <a:cubicBezTo>
                    <a:pt x="4" y="0"/>
                    <a:pt x="0" y="0"/>
                    <a:pt x="0" y="3"/>
                  </a:cubicBezTo>
                  <a:cubicBezTo>
                    <a:pt x="0" y="12"/>
                    <a:pt x="0" y="20"/>
                    <a:pt x="1" y="29"/>
                  </a:cubicBezTo>
                  <a:cubicBezTo>
                    <a:pt x="1" y="31"/>
                    <a:pt x="6" y="31"/>
                    <a:pt x="5" y="29"/>
                  </a:cubicBezTo>
                  <a:cubicBezTo>
                    <a:pt x="4" y="20"/>
                    <a:pt x="4" y="12"/>
                    <a:pt x="4"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57" name="Freeform 20"/>
            <p:cNvSpPr/>
            <p:nvPr/>
          </p:nvSpPr>
          <p:spPr bwMode="auto">
            <a:xfrm>
              <a:off x="220" y="1664"/>
              <a:ext cx="18" cy="80"/>
            </a:xfrm>
            <a:custGeom>
              <a:avLst/>
              <a:gdLst>
                <a:gd name="T0" fmla="*/ 4 w 5"/>
                <a:gd name="T1" fmla="*/ 24 h 27"/>
                <a:gd name="T2" fmla="*/ 4 w 5"/>
                <a:gd name="T3" fmla="*/ 24 h 27"/>
                <a:gd name="T4" fmla="*/ 5 w 5"/>
                <a:gd name="T5" fmla="*/ 3 h 27"/>
                <a:gd name="T6" fmla="*/ 1 w 5"/>
                <a:gd name="T7" fmla="*/ 3 h 27"/>
                <a:gd name="T8" fmla="*/ 0 w 5"/>
                <a:gd name="T9" fmla="*/ 14 h 27"/>
                <a:gd name="T10" fmla="*/ 0 w 5"/>
                <a:gd name="T11" fmla="*/ 20 h 27"/>
                <a:gd name="T12" fmla="*/ 0 w 5"/>
                <a:gd name="T13" fmla="*/ 23 h 27"/>
                <a:gd name="T14" fmla="*/ 0 w 5"/>
                <a:gd name="T15" fmla="*/ 24 h 27"/>
                <a:gd name="T16" fmla="*/ 0 w 5"/>
                <a:gd name="T17" fmla="*/ 24 h 27"/>
                <a:gd name="T18" fmla="*/ 4 w 5"/>
                <a:gd name="T19" fmla="*/ 24 h 27"/>
                <a:gd name="T20" fmla="*/ 4 w 5"/>
                <a:gd name="T21" fmla="*/ 24 h 27"/>
                <a:gd name="T22" fmla="*/ 4 w 5"/>
                <a:gd name="T23" fmla="*/ 24 h 27"/>
                <a:gd name="T24" fmla="*/ 4 w 5"/>
                <a:gd name="T2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7">
                  <a:moveTo>
                    <a:pt x="4" y="24"/>
                  </a:moveTo>
                  <a:cubicBezTo>
                    <a:pt x="4" y="24"/>
                    <a:pt x="4" y="24"/>
                    <a:pt x="4" y="24"/>
                  </a:cubicBezTo>
                  <a:cubicBezTo>
                    <a:pt x="5" y="17"/>
                    <a:pt x="5" y="9"/>
                    <a:pt x="5" y="3"/>
                  </a:cubicBezTo>
                  <a:cubicBezTo>
                    <a:pt x="5" y="0"/>
                    <a:pt x="1" y="0"/>
                    <a:pt x="1" y="3"/>
                  </a:cubicBezTo>
                  <a:cubicBezTo>
                    <a:pt x="1" y="6"/>
                    <a:pt x="0" y="10"/>
                    <a:pt x="0" y="14"/>
                  </a:cubicBezTo>
                  <a:cubicBezTo>
                    <a:pt x="0" y="16"/>
                    <a:pt x="0" y="18"/>
                    <a:pt x="0" y="20"/>
                  </a:cubicBezTo>
                  <a:cubicBezTo>
                    <a:pt x="0" y="21"/>
                    <a:pt x="0" y="23"/>
                    <a:pt x="0" y="23"/>
                  </a:cubicBezTo>
                  <a:cubicBezTo>
                    <a:pt x="0" y="23"/>
                    <a:pt x="0" y="23"/>
                    <a:pt x="0" y="24"/>
                  </a:cubicBezTo>
                  <a:cubicBezTo>
                    <a:pt x="0" y="24"/>
                    <a:pt x="0" y="24"/>
                    <a:pt x="0" y="24"/>
                  </a:cubicBezTo>
                  <a:cubicBezTo>
                    <a:pt x="0" y="26"/>
                    <a:pt x="4" y="27"/>
                    <a:pt x="4" y="24"/>
                  </a:cubicBezTo>
                  <a:cubicBezTo>
                    <a:pt x="4" y="24"/>
                    <a:pt x="4" y="24"/>
                    <a:pt x="4" y="24"/>
                  </a:cubicBezTo>
                  <a:cubicBezTo>
                    <a:pt x="4" y="24"/>
                    <a:pt x="4" y="24"/>
                    <a:pt x="4" y="24"/>
                  </a:cubicBezTo>
                  <a:cubicBezTo>
                    <a:pt x="4" y="24"/>
                    <a:pt x="4" y="24"/>
                    <a:pt x="4" y="2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58" name="Freeform 21"/>
            <p:cNvSpPr/>
            <p:nvPr/>
          </p:nvSpPr>
          <p:spPr bwMode="auto">
            <a:xfrm>
              <a:off x="206" y="1762"/>
              <a:ext cx="21" cy="101"/>
            </a:xfrm>
            <a:custGeom>
              <a:avLst/>
              <a:gdLst>
                <a:gd name="T0" fmla="*/ 1 w 6"/>
                <a:gd name="T1" fmla="*/ 3 h 34"/>
                <a:gd name="T2" fmla="*/ 1 w 6"/>
                <a:gd name="T3" fmla="*/ 23 h 34"/>
                <a:gd name="T4" fmla="*/ 0 w 6"/>
                <a:gd name="T5" fmla="*/ 25 h 34"/>
                <a:gd name="T6" fmla="*/ 1 w 6"/>
                <a:gd name="T7" fmla="*/ 31 h 34"/>
                <a:gd name="T8" fmla="*/ 6 w 6"/>
                <a:gd name="T9" fmla="*/ 31 h 34"/>
                <a:gd name="T10" fmla="*/ 6 w 6"/>
                <a:gd name="T11" fmla="*/ 3 h 34"/>
                <a:gd name="T12" fmla="*/ 1 w 6"/>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 h="34">
                  <a:moveTo>
                    <a:pt x="1" y="3"/>
                  </a:moveTo>
                  <a:cubicBezTo>
                    <a:pt x="1" y="23"/>
                    <a:pt x="1" y="23"/>
                    <a:pt x="1" y="23"/>
                  </a:cubicBezTo>
                  <a:cubicBezTo>
                    <a:pt x="1" y="24"/>
                    <a:pt x="0" y="24"/>
                    <a:pt x="0" y="25"/>
                  </a:cubicBezTo>
                  <a:cubicBezTo>
                    <a:pt x="1" y="27"/>
                    <a:pt x="1" y="29"/>
                    <a:pt x="1" y="31"/>
                  </a:cubicBezTo>
                  <a:cubicBezTo>
                    <a:pt x="2" y="34"/>
                    <a:pt x="6" y="34"/>
                    <a:pt x="6" y="31"/>
                  </a:cubicBezTo>
                  <a:cubicBezTo>
                    <a:pt x="6" y="3"/>
                    <a:pt x="6" y="3"/>
                    <a:pt x="6" y="3"/>
                  </a:cubicBezTo>
                  <a:cubicBezTo>
                    <a:pt x="6" y="0"/>
                    <a:pt x="1" y="0"/>
                    <a:pt x="1"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59" name="Freeform 22"/>
            <p:cNvSpPr/>
            <p:nvPr/>
          </p:nvSpPr>
          <p:spPr bwMode="auto">
            <a:xfrm>
              <a:off x="213" y="1893"/>
              <a:ext cx="25" cy="86"/>
            </a:xfrm>
            <a:custGeom>
              <a:avLst/>
              <a:gdLst>
                <a:gd name="T0" fmla="*/ 6 w 7"/>
                <a:gd name="T1" fmla="*/ 25 h 29"/>
                <a:gd name="T2" fmla="*/ 5 w 7"/>
                <a:gd name="T3" fmla="*/ 3 h 29"/>
                <a:gd name="T4" fmla="*/ 0 w 7"/>
                <a:gd name="T5" fmla="*/ 3 h 29"/>
                <a:gd name="T6" fmla="*/ 2 w 7"/>
                <a:gd name="T7" fmla="*/ 26 h 29"/>
                <a:gd name="T8" fmla="*/ 6 w 7"/>
                <a:gd name="T9" fmla="*/ 25 h 29"/>
              </a:gdLst>
              <a:ahLst/>
              <a:cxnLst>
                <a:cxn ang="0">
                  <a:pos x="T0" y="T1"/>
                </a:cxn>
                <a:cxn ang="0">
                  <a:pos x="T2" y="T3"/>
                </a:cxn>
                <a:cxn ang="0">
                  <a:pos x="T4" y="T5"/>
                </a:cxn>
                <a:cxn ang="0">
                  <a:pos x="T6" y="T7"/>
                </a:cxn>
                <a:cxn ang="0">
                  <a:pos x="T8" y="T9"/>
                </a:cxn>
              </a:cxnLst>
              <a:rect l="0" t="0" r="r" b="b"/>
              <a:pathLst>
                <a:path w="7" h="29">
                  <a:moveTo>
                    <a:pt x="6" y="25"/>
                  </a:moveTo>
                  <a:cubicBezTo>
                    <a:pt x="4" y="18"/>
                    <a:pt x="5" y="10"/>
                    <a:pt x="5" y="3"/>
                  </a:cubicBezTo>
                  <a:cubicBezTo>
                    <a:pt x="5" y="0"/>
                    <a:pt x="0" y="0"/>
                    <a:pt x="0" y="3"/>
                  </a:cubicBezTo>
                  <a:cubicBezTo>
                    <a:pt x="0" y="10"/>
                    <a:pt x="0" y="19"/>
                    <a:pt x="2" y="26"/>
                  </a:cubicBezTo>
                  <a:cubicBezTo>
                    <a:pt x="2" y="29"/>
                    <a:pt x="7" y="28"/>
                    <a:pt x="6" y="2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60" name="Freeform 23"/>
            <p:cNvSpPr/>
            <p:nvPr/>
          </p:nvSpPr>
          <p:spPr bwMode="auto">
            <a:xfrm>
              <a:off x="213" y="2008"/>
              <a:ext cx="18" cy="89"/>
            </a:xfrm>
            <a:custGeom>
              <a:avLst/>
              <a:gdLst>
                <a:gd name="T0" fmla="*/ 0 w 5"/>
                <a:gd name="T1" fmla="*/ 3 h 30"/>
                <a:gd name="T2" fmla="*/ 0 w 5"/>
                <a:gd name="T3" fmla="*/ 27 h 30"/>
                <a:gd name="T4" fmla="*/ 5 w 5"/>
                <a:gd name="T5" fmla="*/ 27 h 30"/>
                <a:gd name="T6" fmla="*/ 5 w 5"/>
                <a:gd name="T7" fmla="*/ 3 h 30"/>
                <a:gd name="T8" fmla="*/ 0 w 5"/>
                <a:gd name="T9" fmla="*/ 3 h 30"/>
              </a:gdLst>
              <a:ahLst/>
              <a:cxnLst>
                <a:cxn ang="0">
                  <a:pos x="T0" y="T1"/>
                </a:cxn>
                <a:cxn ang="0">
                  <a:pos x="T2" y="T3"/>
                </a:cxn>
                <a:cxn ang="0">
                  <a:pos x="T4" y="T5"/>
                </a:cxn>
                <a:cxn ang="0">
                  <a:pos x="T6" y="T7"/>
                </a:cxn>
                <a:cxn ang="0">
                  <a:pos x="T8" y="T9"/>
                </a:cxn>
              </a:cxnLst>
              <a:rect l="0" t="0" r="r" b="b"/>
              <a:pathLst>
                <a:path w="5" h="30">
                  <a:moveTo>
                    <a:pt x="0" y="3"/>
                  </a:moveTo>
                  <a:cubicBezTo>
                    <a:pt x="0" y="27"/>
                    <a:pt x="0" y="27"/>
                    <a:pt x="0" y="27"/>
                  </a:cubicBezTo>
                  <a:cubicBezTo>
                    <a:pt x="0" y="30"/>
                    <a:pt x="5" y="30"/>
                    <a:pt x="5" y="27"/>
                  </a:cubicBezTo>
                  <a:cubicBezTo>
                    <a:pt x="5" y="3"/>
                    <a:pt x="5" y="3"/>
                    <a:pt x="5" y="3"/>
                  </a:cubicBezTo>
                  <a:cubicBezTo>
                    <a:pt x="5"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61" name="Freeform 24"/>
            <p:cNvSpPr/>
            <p:nvPr/>
          </p:nvSpPr>
          <p:spPr bwMode="auto">
            <a:xfrm>
              <a:off x="217" y="2127"/>
              <a:ext cx="24" cy="89"/>
            </a:xfrm>
            <a:custGeom>
              <a:avLst/>
              <a:gdLst>
                <a:gd name="T0" fmla="*/ 6 w 7"/>
                <a:gd name="T1" fmla="*/ 26 h 30"/>
                <a:gd name="T2" fmla="*/ 5 w 7"/>
                <a:gd name="T3" fmla="*/ 3 h 30"/>
                <a:gd name="T4" fmla="*/ 1 w 7"/>
                <a:gd name="T5" fmla="*/ 3 h 30"/>
                <a:gd name="T6" fmla="*/ 2 w 7"/>
                <a:gd name="T7" fmla="*/ 27 h 30"/>
                <a:gd name="T8" fmla="*/ 6 w 7"/>
                <a:gd name="T9" fmla="*/ 26 h 30"/>
              </a:gdLst>
              <a:ahLst/>
              <a:cxnLst>
                <a:cxn ang="0">
                  <a:pos x="T0" y="T1"/>
                </a:cxn>
                <a:cxn ang="0">
                  <a:pos x="T2" y="T3"/>
                </a:cxn>
                <a:cxn ang="0">
                  <a:pos x="T4" y="T5"/>
                </a:cxn>
                <a:cxn ang="0">
                  <a:pos x="T6" y="T7"/>
                </a:cxn>
                <a:cxn ang="0">
                  <a:pos x="T8" y="T9"/>
                </a:cxn>
              </a:cxnLst>
              <a:rect l="0" t="0" r="r" b="b"/>
              <a:pathLst>
                <a:path w="7" h="30">
                  <a:moveTo>
                    <a:pt x="6" y="26"/>
                  </a:moveTo>
                  <a:cubicBezTo>
                    <a:pt x="4" y="19"/>
                    <a:pt x="5" y="10"/>
                    <a:pt x="5" y="3"/>
                  </a:cubicBezTo>
                  <a:cubicBezTo>
                    <a:pt x="5" y="0"/>
                    <a:pt x="1" y="0"/>
                    <a:pt x="1" y="3"/>
                  </a:cubicBezTo>
                  <a:cubicBezTo>
                    <a:pt x="1" y="11"/>
                    <a:pt x="0" y="20"/>
                    <a:pt x="2" y="27"/>
                  </a:cubicBezTo>
                  <a:cubicBezTo>
                    <a:pt x="2" y="30"/>
                    <a:pt x="7" y="29"/>
                    <a:pt x="6" y="2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62" name="Freeform 25"/>
            <p:cNvSpPr/>
            <p:nvPr/>
          </p:nvSpPr>
          <p:spPr bwMode="auto">
            <a:xfrm>
              <a:off x="224" y="2246"/>
              <a:ext cx="14" cy="109"/>
            </a:xfrm>
            <a:custGeom>
              <a:avLst/>
              <a:gdLst>
                <a:gd name="T0" fmla="*/ 0 w 4"/>
                <a:gd name="T1" fmla="*/ 3 h 37"/>
                <a:gd name="T2" fmla="*/ 0 w 4"/>
                <a:gd name="T3" fmla="*/ 34 h 37"/>
                <a:gd name="T4" fmla="*/ 4 w 4"/>
                <a:gd name="T5" fmla="*/ 34 h 37"/>
                <a:gd name="T6" fmla="*/ 4 w 4"/>
                <a:gd name="T7" fmla="*/ 3 h 37"/>
                <a:gd name="T8" fmla="*/ 0 w 4"/>
                <a:gd name="T9" fmla="*/ 3 h 37"/>
              </a:gdLst>
              <a:ahLst/>
              <a:cxnLst>
                <a:cxn ang="0">
                  <a:pos x="T0" y="T1"/>
                </a:cxn>
                <a:cxn ang="0">
                  <a:pos x="T2" y="T3"/>
                </a:cxn>
                <a:cxn ang="0">
                  <a:pos x="T4" y="T5"/>
                </a:cxn>
                <a:cxn ang="0">
                  <a:pos x="T6" y="T7"/>
                </a:cxn>
                <a:cxn ang="0">
                  <a:pos x="T8" y="T9"/>
                </a:cxn>
              </a:cxnLst>
              <a:rect l="0" t="0" r="r" b="b"/>
              <a:pathLst>
                <a:path w="4" h="37">
                  <a:moveTo>
                    <a:pt x="0" y="3"/>
                  </a:moveTo>
                  <a:cubicBezTo>
                    <a:pt x="0" y="34"/>
                    <a:pt x="0" y="34"/>
                    <a:pt x="0" y="34"/>
                  </a:cubicBezTo>
                  <a:cubicBezTo>
                    <a:pt x="0" y="37"/>
                    <a:pt x="4" y="37"/>
                    <a:pt x="4" y="34"/>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63" name="Freeform 26"/>
            <p:cNvSpPr/>
            <p:nvPr/>
          </p:nvSpPr>
          <p:spPr bwMode="auto">
            <a:xfrm>
              <a:off x="210" y="2370"/>
              <a:ext cx="28" cy="107"/>
            </a:xfrm>
            <a:custGeom>
              <a:avLst/>
              <a:gdLst>
                <a:gd name="T0" fmla="*/ 7 w 8"/>
                <a:gd name="T1" fmla="*/ 3 h 36"/>
                <a:gd name="T2" fmla="*/ 3 w 8"/>
                <a:gd name="T3" fmla="*/ 3 h 36"/>
                <a:gd name="T4" fmla="*/ 0 w 8"/>
                <a:gd name="T5" fmla="*/ 32 h 36"/>
                <a:gd name="T6" fmla="*/ 5 w 8"/>
                <a:gd name="T7" fmla="*/ 33 h 36"/>
                <a:gd name="T8" fmla="*/ 7 w 8"/>
                <a:gd name="T9" fmla="*/ 3 h 36"/>
              </a:gdLst>
              <a:ahLst/>
              <a:cxnLst>
                <a:cxn ang="0">
                  <a:pos x="T0" y="T1"/>
                </a:cxn>
                <a:cxn ang="0">
                  <a:pos x="T2" y="T3"/>
                </a:cxn>
                <a:cxn ang="0">
                  <a:pos x="T4" y="T5"/>
                </a:cxn>
                <a:cxn ang="0">
                  <a:pos x="T6" y="T7"/>
                </a:cxn>
                <a:cxn ang="0">
                  <a:pos x="T8" y="T9"/>
                </a:cxn>
              </a:cxnLst>
              <a:rect l="0" t="0" r="r" b="b"/>
              <a:pathLst>
                <a:path w="8" h="36">
                  <a:moveTo>
                    <a:pt x="7" y="3"/>
                  </a:moveTo>
                  <a:cubicBezTo>
                    <a:pt x="7" y="0"/>
                    <a:pt x="3" y="0"/>
                    <a:pt x="3" y="3"/>
                  </a:cubicBezTo>
                  <a:cubicBezTo>
                    <a:pt x="3" y="12"/>
                    <a:pt x="4" y="23"/>
                    <a:pt x="0" y="32"/>
                  </a:cubicBezTo>
                  <a:cubicBezTo>
                    <a:pt x="0" y="35"/>
                    <a:pt x="4" y="36"/>
                    <a:pt x="5" y="33"/>
                  </a:cubicBezTo>
                  <a:cubicBezTo>
                    <a:pt x="8" y="24"/>
                    <a:pt x="7" y="12"/>
                    <a:pt x="7"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64" name="Freeform 27"/>
            <p:cNvSpPr/>
            <p:nvPr/>
          </p:nvSpPr>
          <p:spPr bwMode="auto">
            <a:xfrm>
              <a:off x="213" y="2492"/>
              <a:ext cx="28" cy="83"/>
            </a:xfrm>
            <a:custGeom>
              <a:avLst/>
              <a:gdLst>
                <a:gd name="T0" fmla="*/ 5 w 8"/>
                <a:gd name="T1" fmla="*/ 23 h 28"/>
                <a:gd name="T2" fmla="*/ 5 w 8"/>
                <a:gd name="T3" fmla="*/ 3 h 28"/>
                <a:gd name="T4" fmla="*/ 0 w 8"/>
                <a:gd name="T5" fmla="*/ 3 h 28"/>
                <a:gd name="T6" fmla="*/ 0 w 8"/>
                <a:gd name="T7" fmla="*/ 19 h 28"/>
                <a:gd name="T8" fmla="*/ 4 w 8"/>
                <a:gd name="T9" fmla="*/ 27 h 28"/>
                <a:gd name="T10" fmla="*/ 5 w 8"/>
                <a:gd name="T11" fmla="*/ 23 h 28"/>
              </a:gdLst>
              <a:ahLst/>
              <a:cxnLst>
                <a:cxn ang="0">
                  <a:pos x="T0" y="T1"/>
                </a:cxn>
                <a:cxn ang="0">
                  <a:pos x="T2" y="T3"/>
                </a:cxn>
                <a:cxn ang="0">
                  <a:pos x="T4" y="T5"/>
                </a:cxn>
                <a:cxn ang="0">
                  <a:pos x="T6" y="T7"/>
                </a:cxn>
                <a:cxn ang="0">
                  <a:pos x="T8" y="T9"/>
                </a:cxn>
                <a:cxn ang="0">
                  <a:pos x="T10" y="T11"/>
                </a:cxn>
              </a:cxnLst>
              <a:rect l="0" t="0" r="r" b="b"/>
              <a:pathLst>
                <a:path w="8" h="28">
                  <a:moveTo>
                    <a:pt x="5" y="23"/>
                  </a:moveTo>
                  <a:cubicBezTo>
                    <a:pt x="4" y="23"/>
                    <a:pt x="5" y="5"/>
                    <a:pt x="5" y="3"/>
                  </a:cubicBezTo>
                  <a:cubicBezTo>
                    <a:pt x="5" y="0"/>
                    <a:pt x="0" y="0"/>
                    <a:pt x="0" y="3"/>
                  </a:cubicBezTo>
                  <a:cubicBezTo>
                    <a:pt x="0" y="8"/>
                    <a:pt x="0" y="14"/>
                    <a:pt x="0" y="19"/>
                  </a:cubicBezTo>
                  <a:cubicBezTo>
                    <a:pt x="1" y="22"/>
                    <a:pt x="1" y="27"/>
                    <a:pt x="4" y="27"/>
                  </a:cubicBezTo>
                  <a:cubicBezTo>
                    <a:pt x="7" y="28"/>
                    <a:pt x="8" y="23"/>
                    <a:pt x="5" y="2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65" name="Freeform 28"/>
            <p:cNvSpPr/>
            <p:nvPr/>
          </p:nvSpPr>
          <p:spPr bwMode="auto">
            <a:xfrm>
              <a:off x="213" y="2614"/>
              <a:ext cx="28" cy="89"/>
            </a:xfrm>
            <a:custGeom>
              <a:avLst/>
              <a:gdLst>
                <a:gd name="T0" fmla="*/ 3 w 8"/>
                <a:gd name="T1" fmla="*/ 2 h 30"/>
                <a:gd name="T2" fmla="*/ 2 w 8"/>
                <a:gd name="T3" fmla="*/ 27 h 30"/>
                <a:gd name="T4" fmla="*/ 6 w 8"/>
                <a:gd name="T5" fmla="*/ 27 h 30"/>
                <a:gd name="T6" fmla="*/ 7 w 8"/>
                <a:gd name="T7" fmla="*/ 4 h 30"/>
                <a:gd name="T8" fmla="*/ 3 w 8"/>
                <a:gd name="T9" fmla="*/ 2 h 30"/>
              </a:gdLst>
              <a:ahLst/>
              <a:cxnLst>
                <a:cxn ang="0">
                  <a:pos x="T0" y="T1"/>
                </a:cxn>
                <a:cxn ang="0">
                  <a:pos x="T2" y="T3"/>
                </a:cxn>
                <a:cxn ang="0">
                  <a:pos x="T4" y="T5"/>
                </a:cxn>
                <a:cxn ang="0">
                  <a:pos x="T6" y="T7"/>
                </a:cxn>
                <a:cxn ang="0">
                  <a:pos x="T8" y="T9"/>
                </a:cxn>
              </a:cxnLst>
              <a:rect l="0" t="0" r="r" b="b"/>
              <a:pathLst>
                <a:path w="8" h="30">
                  <a:moveTo>
                    <a:pt x="3" y="2"/>
                  </a:moveTo>
                  <a:cubicBezTo>
                    <a:pt x="0" y="10"/>
                    <a:pt x="1" y="19"/>
                    <a:pt x="2" y="27"/>
                  </a:cubicBezTo>
                  <a:cubicBezTo>
                    <a:pt x="2" y="30"/>
                    <a:pt x="6" y="30"/>
                    <a:pt x="6" y="27"/>
                  </a:cubicBezTo>
                  <a:cubicBezTo>
                    <a:pt x="6" y="20"/>
                    <a:pt x="4" y="11"/>
                    <a:pt x="7" y="4"/>
                  </a:cubicBezTo>
                  <a:cubicBezTo>
                    <a:pt x="8" y="1"/>
                    <a:pt x="4" y="0"/>
                    <a:pt x="3"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66" name="Freeform 29"/>
            <p:cNvSpPr/>
            <p:nvPr/>
          </p:nvSpPr>
          <p:spPr bwMode="auto">
            <a:xfrm>
              <a:off x="217" y="2735"/>
              <a:ext cx="21" cy="107"/>
            </a:xfrm>
            <a:custGeom>
              <a:avLst/>
              <a:gdLst>
                <a:gd name="T0" fmla="*/ 6 w 6"/>
                <a:gd name="T1" fmla="*/ 3 h 36"/>
                <a:gd name="T2" fmla="*/ 2 w 6"/>
                <a:gd name="T3" fmla="*/ 3 h 36"/>
                <a:gd name="T4" fmla="*/ 1 w 6"/>
                <a:gd name="T5" fmla="*/ 33 h 36"/>
                <a:gd name="T6" fmla="*/ 5 w 6"/>
                <a:gd name="T7" fmla="*/ 33 h 36"/>
                <a:gd name="T8" fmla="*/ 6 w 6"/>
                <a:gd name="T9" fmla="*/ 3 h 36"/>
              </a:gdLst>
              <a:ahLst/>
              <a:cxnLst>
                <a:cxn ang="0">
                  <a:pos x="T0" y="T1"/>
                </a:cxn>
                <a:cxn ang="0">
                  <a:pos x="T2" y="T3"/>
                </a:cxn>
                <a:cxn ang="0">
                  <a:pos x="T4" y="T5"/>
                </a:cxn>
                <a:cxn ang="0">
                  <a:pos x="T6" y="T7"/>
                </a:cxn>
                <a:cxn ang="0">
                  <a:pos x="T8" y="T9"/>
                </a:cxn>
              </a:cxnLst>
              <a:rect l="0" t="0" r="r" b="b"/>
              <a:pathLst>
                <a:path w="6" h="36">
                  <a:moveTo>
                    <a:pt x="6" y="3"/>
                  </a:moveTo>
                  <a:cubicBezTo>
                    <a:pt x="6" y="0"/>
                    <a:pt x="2" y="0"/>
                    <a:pt x="2" y="3"/>
                  </a:cubicBezTo>
                  <a:cubicBezTo>
                    <a:pt x="1" y="13"/>
                    <a:pt x="0" y="23"/>
                    <a:pt x="1" y="33"/>
                  </a:cubicBezTo>
                  <a:cubicBezTo>
                    <a:pt x="1" y="36"/>
                    <a:pt x="5" y="36"/>
                    <a:pt x="5" y="33"/>
                  </a:cubicBezTo>
                  <a:cubicBezTo>
                    <a:pt x="4" y="23"/>
                    <a:pt x="6" y="13"/>
                    <a:pt x="6"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67" name="Freeform 30"/>
            <p:cNvSpPr/>
            <p:nvPr/>
          </p:nvSpPr>
          <p:spPr bwMode="auto">
            <a:xfrm>
              <a:off x="210" y="2860"/>
              <a:ext cx="28" cy="104"/>
            </a:xfrm>
            <a:custGeom>
              <a:avLst/>
              <a:gdLst>
                <a:gd name="T0" fmla="*/ 8 w 8"/>
                <a:gd name="T1" fmla="*/ 3 h 35"/>
                <a:gd name="T2" fmla="*/ 4 w 8"/>
                <a:gd name="T3" fmla="*/ 3 h 35"/>
                <a:gd name="T4" fmla="*/ 3 w 8"/>
                <a:gd name="T5" fmla="*/ 32 h 35"/>
                <a:gd name="T6" fmla="*/ 7 w 8"/>
                <a:gd name="T7" fmla="*/ 31 h 35"/>
                <a:gd name="T8" fmla="*/ 8 w 8"/>
                <a:gd name="T9" fmla="*/ 3 h 35"/>
              </a:gdLst>
              <a:ahLst/>
              <a:cxnLst>
                <a:cxn ang="0">
                  <a:pos x="T0" y="T1"/>
                </a:cxn>
                <a:cxn ang="0">
                  <a:pos x="T2" y="T3"/>
                </a:cxn>
                <a:cxn ang="0">
                  <a:pos x="T4" y="T5"/>
                </a:cxn>
                <a:cxn ang="0">
                  <a:pos x="T6" y="T7"/>
                </a:cxn>
                <a:cxn ang="0">
                  <a:pos x="T8" y="T9"/>
                </a:cxn>
              </a:cxnLst>
              <a:rect l="0" t="0" r="r" b="b"/>
              <a:pathLst>
                <a:path w="8" h="35">
                  <a:moveTo>
                    <a:pt x="8" y="3"/>
                  </a:moveTo>
                  <a:cubicBezTo>
                    <a:pt x="8" y="0"/>
                    <a:pt x="4" y="0"/>
                    <a:pt x="4" y="3"/>
                  </a:cubicBezTo>
                  <a:cubicBezTo>
                    <a:pt x="3" y="13"/>
                    <a:pt x="0" y="23"/>
                    <a:pt x="3" y="32"/>
                  </a:cubicBezTo>
                  <a:cubicBezTo>
                    <a:pt x="3" y="35"/>
                    <a:pt x="8" y="34"/>
                    <a:pt x="7" y="31"/>
                  </a:cubicBezTo>
                  <a:cubicBezTo>
                    <a:pt x="5" y="22"/>
                    <a:pt x="8" y="12"/>
                    <a:pt x="8"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68" name="Freeform 31"/>
            <p:cNvSpPr/>
            <p:nvPr/>
          </p:nvSpPr>
          <p:spPr bwMode="auto">
            <a:xfrm>
              <a:off x="206" y="3014"/>
              <a:ext cx="25" cy="98"/>
            </a:xfrm>
            <a:custGeom>
              <a:avLst/>
              <a:gdLst>
                <a:gd name="T0" fmla="*/ 6 w 7"/>
                <a:gd name="T1" fmla="*/ 24 h 33"/>
                <a:gd name="T2" fmla="*/ 5 w 7"/>
                <a:gd name="T3" fmla="*/ 3 h 33"/>
                <a:gd name="T4" fmla="*/ 0 w 7"/>
                <a:gd name="T5" fmla="*/ 3 h 33"/>
                <a:gd name="T6" fmla="*/ 1 w 7"/>
                <a:gd name="T7" fmla="*/ 30 h 33"/>
                <a:gd name="T8" fmla="*/ 6 w 7"/>
                <a:gd name="T9" fmla="*/ 32 h 33"/>
                <a:gd name="T10" fmla="*/ 7 w 7"/>
                <a:gd name="T11" fmla="*/ 26 h 33"/>
                <a:gd name="T12" fmla="*/ 6 w 7"/>
                <a:gd name="T13" fmla="*/ 24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6" y="24"/>
                  </a:moveTo>
                  <a:cubicBezTo>
                    <a:pt x="6" y="17"/>
                    <a:pt x="6" y="10"/>
                    <a:pt x="5" y="3"/>
                  </a:cubicBezTo>
                  <a:cubicBezTo>
                    <a:pt x="5" y="0"/>
                    <a:pt x="0" y="0"/>
                    <a:pt x="0" y="3"/>
                  </a:cubicBezTo>
                  <a:cubicBezTo>
                    <a:pt x="1" y="12"/>
                    <a:pt x="1" y="21"/>
                    <a:pt x="1" y="30"/>
                  </a:cubicBezTo>
                  <a:cubicBezTo>
                    <a:pt x="1" y="33"/>
                    <a:pt x="4" y="33"/>
                    <a:pt x="6" y="32"/>
                  </a:cubicBezTo>
                  <a:cubicBezTo>
                    <a:pt x="7" y="30"/>
                    <a:pt x="7" y="28"/>
                    <a:pt x="7" y="26"/>
                  </a:cubicBezTo>
                  <a:cubicBezTo>
                    <a:pt x="7" y="25"/>
                    <a:pt x="7" y="25"/>
                    <a:pt x="6" y="2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69" name="Freeform 32"/>
            <p:cNvSpPr/>
            <p:nvPr/>
          </p:nvSpPr>
          <p:spPr bwMode="auto">
            <a:xfrm>
              <a:off x="210" y="3166"/>
              <a:ext cx="24" cy="92"/>
            </a:xfrm>
            <a:custGeom>
              <a:avLst/>
              <a:gdLst>
                <a:gd name="T0" fmla="*/ 3 w 7"/>
                <a:gd name="T1" fmla="*/ 3 h 31"/>
                <a:gd name="T2" fmla="*/ 2 w 7"/>
                <a:gd name="T3" fmla="*/ 17 h 31"/>
                <a:gd name="T4" fmla="*/ 1 w 7"/>
                <a:gd name="T5" fmla="*/ 24 h 31"/>
                <a:gd name="T6" fmla="*/ 1 w 7"/>
                <a:gd name="T7" fmla="*/ 27 h 31"/>
                <a:gd name="T8" fmla="*/ 0 w 7"/>
                <a:gd name="T9" fmla="*/ 28 h 31"/>
                <a:gd name="T10" fmla="*/ 1 w 7"/>
                <a:gd name="T11" fmla="*/ 29 h 31"/>
                <a:gd name="T12" fmla="*/ 4 w 7"/>
                <a:gd name="T13" fmla="*/ 30 h 31"/>
                <a:gd name="T14" fmla="*/ 6 w 7"/>
                <a:gd name="T15" fmla="*/ 20 h 31"/>
                <a:gd name="T16" fmla="*/ 7 w 7"/>
                <a:gd name="T17" fmla="*/ 3 h 31"/>
                <a:gd name="T18" fmla="*/ 3 w 7"/>
                <a:gd name="T19"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1">
                  <a:moveTo>
                    <a:pt x="3" y="3"/>
                  </a:moveTo>
                  <a:cubicBezTo>
                    <a:pt x="2" y="7"/>
                    <a:pt x="2" y="12"/>
                    <a:pt x="2" y="17"/>
                  </a:cubicBezTo>
                  <a:cubicBezTo>
                    <a:pt x="1" y="19"/>
                    <a:pt x="1" y="22"/>
                    <a:pt x="1" y="24"/>
                  </a:cubicBezTo>
                  <a:cubicBezTo>
                    <a:pt x="1" y="25"/>
                    <a:pt x="0" y="27"/>
                    <a:pt x="1" y="27"/>
                  </a:cubicBezTo>
                  <a:cubicBezTo>
                    <a:pt x="0" y="27"/>
                    <a:pt x="0" y="28"/>
                    <a:pt x="0" y="28"/>
                  </a:cubicBezTo>
                  <a:cubicBezTo>
                    <a:pt x="0" y="28"/>
                    <a:pt x="0" y="29"/>
                    <a:pt x="1" y="29"/>
                  </a:cubicBezTo>
                  <a:cubicBezTo>
                    <a:pt x="1" y="30"/>
                    <a:pt x="3" y="31"/>
                    <a:pt x="4" y="30"/>
                  </a:cubicBezTo>
                  <a:cubicBezTo>
                    <a:pt x="6" y="28"/>
                    <a:pt x="6" y="23"/>
                    <a:pt x="6" y="20"/>
                  </a:cubicBezTo>
                  <a:cubicBezTo>
                    <a:pt x="6" y="14"/>
                    <a:pt x="7" y="9"/>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70" name="Freeform 33"/>
            <p:cNvSpPr/>
            <p:nvPr/>
          </p:nvSpPr>
          <p:spPr bwMode="auto">
            <a:xfrm>
              <a:off x="213" y="3290"/>
              <a:ext cx="28" cy="101"/>
            </a:xfrm>
            <a:custGeom>
              <a:avLst/>
              <a:gdLst>
                <a:gd name="T0" fmla="*/ 7 w 8"/>
                <a:gd name="T1" fmla="*/ 25 h 34"/>
                <a:gd name="T2" fmla="*/ 5 w 8"/>
                <a:gd name="T3" fmla="*/ 3 h 34"/>
                <a:gd name="T4" fmla="*/ 0 w 8"/>
                <a:gd name="T5" fmla="*/ 3 h 34"/>
                <a:gd name="T6" fmla="*/ 2 w 8"/>
                <a:gd name="T7" fmla="*/ 17 h 34"/>
                <a:gd name="T8" fmla="*/ 3 w 8"/>
                <a:gd name="T9" fmla="*/ 25 h 34"/>
                <a:gd name="T10" fmla="*/ 3 w 8"/>
                <a:gd name="T11" fmla="*/ 29 h 34"/>
                <a:gd name="T12" fmla="*/ 3 w 8"/>
                <a:gd name="T13" fmla="*/ 29 h 34"/>
                <a:gd name="T14" fmla="*/ 3 w 8"/>
                <a:gd name="T15" fmla="*/ 31 h 34"/>
                <a:gd name="T16" fmla="*/ 7 w 8"/>
                <a:gd name="T17" fmla="*/ 32 h 34"/>
                <a:gd name="T18" fmla="*/ 7 w 8"/>
                <a:gd name="T19"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7" y="25"/>
                  </a:moveTo>
                  <a:cubicBezTo>
                    <a:pt x="7" y="18"/>
                    <a:pt x="5" y="10"/>
                    <a:pt x="5" y="3"/>
                  </a:cubicBezTo>
                  <a:cubicBezTo>
                    <a:pt x="5" y="0"/>
                    <a:pt x="0" y="0"/>
                    <a:pt x="0" y="3"/>
                  </a:cubicBezTo>
                  <a:cubicBezTo>
                    <a:pt x="1" y="8"/>
                    <a:pt x="1" y="12"/>
                    <a:pt x="2" y="17"/>
                  </a:cubicBezTo>
                  <a:cubicBezTo>
                    <a:pt x="2" y="20"/>
                    <a:pt x="3" y="23"/>
                    <a:pt x="3" y="25"/>
                  </a:cubicBezTo>
                  <a:cubicBezTo>
                    <a:pt x="3" y="27"/>
                    <a:pt x="3" y="28"/>
                    <a:pt x="3" y="29"/>
                  </a:cubicBezTo>
                  <a:cubicBezTo>
                    <a:pt x="3" y="29"/>
                    <a:pt x="3" y="29"/>
                    <a:pt x="3" y="29"/>
                  </a:cubicBezTo>
                  <a:cubicBezTo>
                    <a:pt x="3" y="30"/>
                    <a:pt x="2" y="31"/>
                    <a:pt x="3" y="31"/>
                  </a:cubicBezTo>
                  <a:cubicBezTo>
                    <a:pt x="4" y="33"/>
                    <a:pt x="6" y="34"/>
                    <a:pt x="7" y="32"/>
                  </a:cubicBezTo>
                  <a:cubicBezTo>
                    <a:pt x="8" y="30"/>
                    <a:pt x="8" y="28"/>
                    <a:pt x="7" y="2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71" name="Freeform 34"/>
            <p:cNvSpPr/>
            <p:nvPr/>
          </p:nvSpPr>
          <p:spPr bwMode="auto">
            <a:xfrm>
              <a:off x="217" y="3427"/>
              <a:ext cx="28" cy="110"/>
            </a:xfrm>
            <a:custGeom>
              <a:avLst/>
              <a:gdLst>
                <a:gd name="T0" fmla="*/ 6 w 8"/>
                <a:gd name="T1" fmla="*/ 30 h 37"/>
                <a:gd name="T2" fmla="*/ 6 w 8"/>
                <a:gd name="T3" fmla="*/ 29 h 37"/>
                <a:gd name="T4" fmla="*/ 6 w 8"/>
                <a:gd name="T5" fmla="*/ 20 h 37"/>
                <a:gd name="T6" fmla="*/ 7 w 8"/>
                <a:gd name="T7" fmla="*/ 4 h 37"/>
                <a:gd name="T8" fmla="*/ 3 w 8"/>
                <a:gd name="T9" fmla="*/ 3 h 37"/>
                <a:gd name="T10" fmla="*/ 1 w 8"/>
                <a:gd name="T11" fmla="*/ 20 h 37"/>
                <a:gd name="T12" fmla="*/ 3 w 8"/>
                <a:gd name="T13" fmla="*/ 35 h 37"/>
                <a:gd name="T14" fmla="*/ 7 w 8"/>
                <a:gd name="T15" fmla="*/ 33 h 37"/>
                <a:gd name="T16" fmla="*/ 6 w 8"/>
                <a:gd name="T17"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7">
                  <a:moveTo>
                    <a:pt x="6" y="30"/>
                  </a:moveTo>
                  <a:cubicBezTo>
                    <a:pt x="6" y="30"/>
                    <a:pt x="6" y="29"/>
                    <a:pt x="6" y="29"/>
                  </a:cubicBezTo>
                  <a:cubicBezTo>
                    <a:pt x="5" y="26"/>
                    <a:pt x="6" y="22"/>
                    <a:pt x="6" y="20"/>
                  </a:cubicBezTo>
                  <a:cubicBezTo>
                    <a:pt x="6" y="15"/>
                    <a:pt x="6" y="9"/>
                    <a:pt x="7" y="4"/>
                  </a:cubicBezTo>
                  <a:cubicBezTo>
                    <a:pt x="8" y="1"/>
                    <a:pt x="3" y="0"/>
                    <a:pt x="3" y="3"/>
                  </a:cubicBezTo>
                  <a:cubicBezTo>
                    <a:pt x="2" y="8"/>
                    <a:pt x="1" y="14"/>
                    <a:pt x="1" y="20"/>
                  </a:cubicBezTo>
                  <a:cubicBezTo>
                    <a:pt x="1" y="24"/>
                    <a:pt x="0" y="32"/>
                    <a:pt x="3" y="35"/>
                  </a:cubicBezTo>
                  <a:cubicBezTo>
                    <a:pt x="5" y="37"/>
                    <a:pt x="8" y="35"/>
                    <a:pt x="7" y="33"/>
                  </a:cubicBezTo>
                  <a:cubicBezTo>
                    <a:pt x="7" y="32"/>
                    <a:pt x="6" y="31"/>
                    <a:pt x="6" y="3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72" name="Freeform 35"/>
            <p:cNvSpPr/>
            <p:nvPr/>
          </p:nvSpPr>
          <p:spPr bwMode="auto">
            <a:xfrm>
              <a:off x="217" y="3590"/>
              <a:ext cx="24" cy="92"/>
            </a:xfrm>
            <a:custGeom>
              <a:avLst/>
              <a:gdLst>
                <a:gd name="T0" fmla="*/ 6 w 7"/>
                <a:gd name="T1" fmla="*/ 27 h 31"/>
                <a:gd name="T2" fmla="*/ 5 w 7"/>
                <a:gd name="T3" fmla="*/ 3 h 31"/>
                <a:gd name="T4" fmla="*/ 1 w 7"/>
                <a:gd name="T5" fmla="*/ 3 h 31"/>
                <a:gd name="T6" fmla="*/ 2 w 7"/>
                <a:gd name="T7" fmla="*/ 28 h 31"/>
                <a:gd name="T8" fmla="*/ 6 w 7"/>
                <a:gd name="T9" fmla="*/ 27 h 31"/>
              </a:gdLst>
              <a:ahLst/>
              <a:cxnLst>
                <a:cxn ang="0">
                  <a:pos x="T0" y="T1"/>
                </a:cxn>
                <a:cxn ang="0">
                  <a:pos x="T2" y="T3"/>
                </a:cxn>
                <a:cxn ang="0">
                  <a:pos x="T4" y="T5"/>
                </a:cxn>
                <a:cxn ang="0">
                  <a:pos x="T6" y="T7"/>
                </a:cxn>
                <a:cxn ang="0">
                  <a:pos x="T8" y="T9"/>
                </a:cxn>
              </a:cxnLst>
              <a:rect l="0" t="0" r="r" b="b"/>
              <a:pathLst>
                <a:path w="7" h="31">
                  <a:moveTo>
                    <a:pt x="6" y="27"/>
                  </a:moveTo>
                  <a:cubicBezTo>
                    <a:pt x="4" y="19"/>
                    <a:pt x="5" y="11"/>
                    <a:pt x="5" y="3"/>
                  </a:cubicBezTo>
                  <a:cubicBezTo>
                    <a:pt x="5" y="0"/>
                    <a:pt x="1" y="0"/>
                    <a:pt x="1" y="3"/>
                  </a:cubicBezTo>
                  <a:cubicBezTo>
                    <a:pt x="1" y="11"/>
                    <a:pt x="0" y="20"/>
                    <a:pt x="2" y="28"/>
                  </a:cubicBezTo>
                  <a:cubicBezTo>
                    <a:pt x="2" y="31"/>
                    <a:pt x="7" y="30"/>
                    <a:pt x="6" y="2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73" name="Freeform 36"/>
            <p:cNvSpPr/>
            <p:nvPr/>
          </p:nvSpPr>
          <p:spPr bwMode="auto">
            <a:xfrm>
              <a:off x="217" y="3721"/>
              <a:ext cx="24" cy="95"/>
            </a:xfrm>
            <a:custGeom>
              <a:avLst/>
              <a:gdLst>
                <a:gd name="T0" fmla="*/ 2 w 7"/>
                <a:gd name="T1" fmla="*/ 3 h 32"/>
                <a:gd name="T2" fmla="*/ 1 w 7"/>
                <a:gd name="T3" fmla="*/ 29 h 32"/>
                <a:gd name="T4" fmla="*/ 5 w 7"/>
                <a:gd name="T5" fmla="*/ 29 h 32"/>
                <a:gd name="T6" fmla="*/ 6 w 7"/>
                <a:gd name="T7" fmla="*/ 3 h 32"/>
                <a:gd name="T8" fmla="*/ 2 w 7"/>
                <a:gd name="T9" fmla="*/ 3 h 32"/>
              </a:gdLst>
              <a:ahLst/>
              <a:cxnLst>
                <a:cxn ang="0">
                  <a:pos x="T0" y="T1"/>
                </a:cxn>
                <a:cxn ang="0">
                  <a:pos x="T2" y="T3"/>
                </a:cxn>
                <a:cxn ang="0">
                  <a:pos x="T4" y="T5"/>
                </a:cxn>
                <a:cxn ang="0">
                  <a:pos x="T6" y="T7"/>
                </a:cxn>
                <a:cxn ang="0">
                  <a:pos x="T8" y="T9"/>
                </a:cxn>
              </a:cxnLst>
              <a:rect l="0" t="0" r="r" b="b"/>
              <a:pathLst>
                <a:path w="7" h="32">
                  <a:moveTo>
                    <a:pt x="2" y="3"/>
                  </a:moveTo>
                  <a:cubicBezTo>
                    <a:pt x="0" y="12"/>
                    <a:pt x="1" y="20"/>
                    <a:pt x="1" y="29"/>
                  </a:cubicBezTo>
                  <a:cubicBezTo>
                    <a:pt x="1" y="32"/>
                    <a:pt x="5" y="32"/>
                    <a:pt x="5" y="29"/>
                  </a:cubicBezTo>
                  <a:cubicBezTo>
                    <a:pt x="5" y="20"/>
                    <a:pt x="5" y="12"/>
                    <a:pt x="6" y="3"/>
                  </a:cubicBezTo>
                  <a:cubicBezTo>
                    <a:pt x="7"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74" name="Freeform 37"/>
            <p:cNvSpPr/>
            <p:nvPr/>
          </p:nvSpPr>
          <p:spPr bwMode="auto">
            <a:xfrm>
              <a:off x="210" y="3842"/>
              <a:ext cx="28" cy="95"/>
            </a:xfrm>
            <a:custGeom>
              <a:avLst/>
              <a:gdLst>
                <a:gd name="T0" fmla="*/ 7 w 8"/>
                <a:gd name="T1" fmla="*/ 28 h 32"/>
                <a:gd name="T2" fmla="*/ 6 w 8"/>
                <a:gd name="T3" fmla="*/ 3 h 32"/>
                <a:gd name="T4" fmla="*/ 1 w 8"/>
                <a:gd name="T5" fmla="*/ 3 h 32"/>
                <a:gd name="T6" fmla="*/ 3 w 8"/>
                <a:gd name="T7" fmla="*/ 29 h 32"/>
                <a:gd name="T8" fmla="*/ 7 w 8"/>
                <a:gd name="T9" fmla="*/ 28 h 32"/>
              </a:gdLst>
              <a:ahLst/>
              <a:cxnLst>
                <a:cxn ang="0">
                  <a:pos x="T0" y="T1"/>
                </a:cxn>
                <a:cxn ang="0">
                  <a:pos x="T2" y="T3"/>
                </a:cxn>
                <a:cxn ang="0">
                  <a:pos x="T4" y="T5"/>
                </a:cxn>
                <a:cxn ang="0">
                  <a:pos x="T6" y="T7"/>
                </a:cxn>
                <a:cxn ang="0">
                  <a:pos x="T8" y="T9"/>
                </a:cxn>
              </a:cxnLst>
              <a:rect l="0" t="0" r="r" b="b"/>
              <a:pathLst>
                <a:path w="8" h="32">
                  <a:moveTo>
                    <a:pt x="7" y="28"/>
                  </a:moveTo>
                  <a:cubicBezTo>
                    <a:pt x="5" y="21"/>
                    <a:pt x="6" y="11"/>
                    <a:pt x="6" y="3"/>
                  </a:cubicBezTo>
                  <a:cubicBezTo>
                    <a:pt x="6" y="0"/>
                    <a:pt x="1" y="0"/>
                    <a:pt x="1" y="3"/>
                  </a:cubicBezTo>
                  <a:cubicBezTo>
                    <a:pt x="1" y="12"/>
                    <a:pt x="0" y="21"/>
                    <a:pt x="3" y="29"/>
                  </a:cubicBezTo>
                  <a:cubicBezTo>
                    <a:pt x="3" y="32"/>
                    <a:pt x="8" y="31"/>
                    <a:pt x="7"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75" name="Freeform 38"/>
            <p:cNvSpPr/>
            <p:nvPr/>
          </p:nvSpPr>
          <p:spPr bwMode="auto">
            <a:xfrm>
              <a:off x="217" y="3967"/>
              <a:ext cx="24" cy="56"/>
            </a:xfrm>
            <a:custGeom>
              <a:avLst/>
              <a:gdLst>
                <a:gd name="T0" fmla="*/ 6 w 7"/>
                <a:gd name="T1" fmla="*/ 15 h 19"/>
                <a:gd name="T2" fmla="*/ 5 w 7"/>
                <a:gd name="T3" fmla="*/ 3 h 19"/>
                <a:gd name="T4" fmla="*/ 1 w 7"/>
                <a:gd name="T5" fmla="*/ 3 h 19"/>
                <a:gd name="T6" fmla="*/ 2 w 7"/>
                <a:gd name="T7" fmla="*/ 16 h 19"/>
                <a:gd name="T8" fmla="*/ 6 w 7"/>
                <a:gd name="T9" fmla="*/ 15 h 19"/>
              </a:gdLst>
              <a:ahLst/>
              <a:cxnLst>
                <a:cxn ang="0">
                  <a:pos x="T0" y="T1"/>
                </a:cxn>
                <a:cxn ang="0">
                  <a:pos x="T2" y="T3"/>
                </a:cxn>
                <a:cxn ang="0">
                  <a:pos x="T4" y="T5"/>
                </a:cxn>
                <a:cxn ang="0">
                  <a:pos x="T6" y="T7"/>
                </a:cxn>
                <a:cxn ang="0">
                  <a:pos x="T8" y="T9"/>
                </a:cxn>
              </a:cxnLst>
              <a:rect l="0" t="0" r="r" b="b"/>
              <a:pathLst>
                <a:path w="7" h="19">
                  <a:moveTo>
                    <a:pt x="6" y="15"/>
                  </a:moveTo>
                  <a:cubicBezTo>
                    <a:pt x="5" y="11"/>
                    <a:pt x="5" y="7"/>
                    <a:pt x="5" y="3"/>
                  </a:cubicBezTo>
                  <a:cubicBezTo>
                    <a:pt x="5" y="0"/>
                    <a:pt x="1" y="0"/>
                    <a:pt x="1" y="3"/>
                  </a:cubicBezTo>
                  <a:cubicBezTo>
                    <a:pt x="1" y="7"/>
                    <a:pt x="0" y="12"/>
                    <a:pt x="2" y="16"/>
                  </a:cubicBezTo>
                  <a:cubicBezTo>
                    <a:pt x="2" y="19"/>
                    <a:pt x="7" y="17"/>
                    <a:pt x="6" y="1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76" name="Freeform 39"/>
            <p:cNvSpPr/>
            <p:nvPr/>
          </p:nvSpPr>
          <p:spPr bwMode="auto">
            <a:xfrm>
              <a:off x="213" y="4050"/>
              <a:ext cx="28" cy="62"/>
            </a:xfrm>
            <a:custGeom>
              <a:avLst/>
              <a:gdLst>
                <a:gd name="T0" fmla="*/ 7 w 8"/>
                <a:gd name="T1" fmla="*/ 17 h 21"/>
                <a:gd name="T2" fmla="*/ 6 w 8"/>
                <a:gd name="T3" fmla="*/ 4 h 21"/>
                <a:gd name="T4" fmla="*/ 2 w 8"/>
                <a:gd name="T5" fmla="*/ 2 h 21"/>
                <a:gd name="T6" fmla="*/ 3 w 8"/>
                <a:gd name="T7" fmla="*/ 18 h 21"/>
                <a:gd name="T8" fmla="*/ 7 w 8"/>
                <a:gd name="T9" fmla="*/ 17 h 21"/>
              </a:gdLst>
              <a:ahLst/>
              <a:cxnLst>
                <a:cxn ang="0">
                  <a:pos x="T0" y="T1"/>
                </a:cxn>
                <a:cxn ang="0">
                  <a:pos x="T2" y="T3"/>
                </a:cxn>
                <a:cxn ang="0">
                  <a:pos x="T4" y="T5"/>
                </a:cxn>
                <a:cxn ang="0">
                  <a:pos x="T6" y="T7"/>
                </a:cxn>
                <a:cxn ang="0">
                  <a:pos x="T8" y="T9"/>
                </a:cxn>
              </a:cxnLst>
              <a:rect l="0" t="0" r="r" b="b"/>
              <a:pathLst>
                <a:path w="8" h="21">
                  <a:moveTo>
                    <a:pt x="7" y="17"/>
                  </a:moveTo>
                  <a:cubicBezTo>
                    <a:pt x="6" y="13"/>
                    <a:pt x="5" y="8"/>
                    <a:pt x="6" y="4"/>
                  </a:cubicBezTo>
                  <a:cubicBezTo>
                    <a:pt x="7" y="1"/>
                    <a:pt x="2" y="0"/>
                    <a:pt x="2" y="2"/>
                  </a:cubicBezTo>
                  <a:cubicBezTo>
                    <a:pt x="0" y="7"/>
                    <a:pt x="1" y="13"/>
                    <a:pt x="3" y="18"/>
                  </a:cubicBezTo>
                  <a:cubicBezTo>
                    <a:pt x="3" y="21"/>
                    <a:pt x="8" y="20"/>
                    <a:pt x="7" y="1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77" name="Freeform 40"/>
            <p:cNvSpPr/>
            <p:nvPr/>
          </p:nvSpPr>
          <p:spPr bwMode="auto">
            <a:xfrm>
              <a:off x="259" y="4100"/>
              <a:ext cx="92" cy="30"/>
            </a:xfrm>
            <a:custGeom>
              <a:avLst/>
              <a:gdLst>
                <a:gd name="T0" fmla="*/ 23 w 26"/>
                <a:gd name="T1" fmla="*/ 5 h 10"/>
                <a:gd name="T2" fmla="*/ 14 w 26"/>
                <a:gd name="T3" fmla="*/ 4 h 10"/>
                <a:gd name="T4" fmla="*/ 5 w 26"/>
                <a:gd name="T5" fmla="*/ 3 h 10"/>
                <a:gd name="T6" fmla="*/ 1 w 26"/>
                <a:gd name="T7" fmla="*/ 5 h 10"/>
                <a:gd name="T8" fmla="*/ 8 w 26"/>
                <a:gd name="T9" fmla="*/ 8 h 10"/>
                <a:gd name="T10" fmla="*/ 22 w 26"/>
                <a:gd name="T11" fmla="*/ 9 h 10"/>
                <a:gd name="T12" fmla="*/ 23 w 26"/>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26" h="10">
                  <a:moveTo>
                    <a:pt x="23" y="5"/>
                  </a:moveTo>
                  <a:cubicBezTo>
                    <a:pt x="20" y="4"/>
                    <a:pt x="17" y="4"/>
                    <a:pt x="14" y="4"/>
                  </a:cubicBezTo>
                  <a:cubicBezTo>
                    <a:pt x="12" y="4"/>
                    <a:pt x="6" y="5"/>
                    <a:pt x="5" y="3"/>
                  </a:cubicBezTo>
                  <a:cubicBezTo>
                    <a:pt x="4" y="0"/>
                    <a:pt x="0" y="2"/>
                    <a:pt x="1" y="5"/>
                  </a:cubicBezTo>
                  <a:cubicBezTo>
                    <a:pt x="3" y="8"/>
                    <a:pt x="6" y="8"/>
                    <a:pt x="8" y="8"/>
                  </a:cubicBezTo>
                  <a:cubicBezTo>
                    <a:pt x="13" y="9"/>
                    <a:pt x="17" y="9"/>
                    <a:pt x="22" y="9"/>
                  </a:cubicBezTo>
                  <a:cubicBezTo>
                    <a:pt x="25" y="10"/>
                    <a:pt x="26" y="5"/>
                    <a:pt x="2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78" name="Freeform 41"/>
            <p:cNvSpPr/>
            <p:nvPr/>
          </p:nvSpPr>
          <p:spPr bwMode="auto">
            <a:xfrm>
              <a:off x="397" y="4112"/>
              <a:ext cx="84" cy="21"/>
            </a:xfrm>
            <a:custGeom>
              <a:avLst/>
              <a:gdLst>
                <a:gd name="T0" fmla="*/ 21 w 24"/>
                <a:gd name="T1" fmla="*/ 0 h 7"/>
                <a:gd name="T2" fmla="*/ 3 w 24"/>
                <a:gd name="T3" fmla="*/ 2 h 7"/>
                <a:gd name="T4" fmla="*/ 4 w 24"/>
                <a:gd name="T5" fmla="*/ 6 h 7"/>
                <a:gd name="T6" fmla="*/ 21 w 24"/>
                <a:gd name="T7" fmla="*/ 4 h 7"/>
                <a:gd name="T8" fmla="*/ 21 w 24"/>
                <a:gd name="T9" fmla="*/ 0 h 7"/>
              </a:gdLst>
              <a:ahLst/>
              <a:cxnLst>
                <a:cxn ang="0">
                  <a:pos x="T0" y="T1"/>
                </a:cxn>
                <a:cxn ang="0">
                  <a:pos x="T2" y="T3"/>
                </a:cxn>
                <a:cxn ang="0">
                  <a:pos x="T4" y="T5"/>
                </a:cxn>
                <a:cxn ang="0">
                  <a:pos x="T6" y="T7"/>
                </a:cxn>
                <a:cxn ang="0">
                  <a:pos x="T8" y="T9"/>
                </a:cxn>
              </a:cxnLst>
              <a:rect l="0" t="0" r="r" b="b"/>
              <a:pathLst>
                <a:path w="24" h="7">
                  <a:moveTo>
                    <a:pt x="21" y="0"/>
                  </a:moveTo>
                  <a:cubicBezTo>
                    <a:pt x="15" y="0"/>
                    <a:pt x="9" y="0"/>
                    <a:pt x="3" y="2"/>
                  </a:cubicBezTo>
                  <a:cubicBezTo>
                    <a:pt x="0" y="3"/>
                    <a:pt x="1" y="7"/>
                    <a:pt x="4" y="6"/>
                  </a:cubicBezTo>
                  <a:cubicBezTo>
                    <a:pt x="10" y="4"/>
                    <a:pt x="16" y="4"/>
                    <a:pt x="21" y="4"/>
                  </a:cubicBezTo>
                  <a:cubicBezTo>
                    <a:pt x="24" y="4"/>
                    <a:pt x="24" y="0"/>
                    <a:pt x="21"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79" name="Freeform 42"/>
            <p:cNvSpPr/>
            <p:nvPr/>
          </p:nvSpPr>
          <p:spPr bwMode="auto">
            <a:xfrm>
              <a:off x="520" y="4100"/>
              <a:ext cx="99" cy="24"/>
            </a:xfrm>
            <a:custGeom>
              <a:avLst/>
              <a:gdLst>
                <a:gd name="T0" fmla="*/ 24 w 28"/>
                <a:gd name="T1" fmla="*/ 1 h 8"/>
                <a:gd name="T2" fmla="*/ 4 w 28"/>
                <a:gd name="T3" fmla="*/ 2 h 8"/>
                <a:gd name="T4" fmla="*/ 3 w 28"/>
                <a:gd name="T5" fmla="*/ 6 h 8"/>
                <a:gd name="T6" fmla="*/ 25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3"/>
                    <a:pt x="10" y="3"/>
                    <a:pt x="4" y="2"/>
                  </a:cubicBezTo>
                  <a:cubicBezTo>
                    <a:pt x="1" y="1"/>
                    <a:pt x="0" y="6"/>
                    <a:pt x="3" y="6"/>
                  </a:cubicBezTo>
                  <a:cubicBezTo>
                    <a:pt x="10" y="7"/>
                    <a:pt x="18" y="8"/>
                    <a:pt x="25" y="5"/>
                  </a:cubicBezTo>
                  <a:cubicBezTo>
                    <a:pt x="28" y="4"/>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80" name="Freeform 43"/>
            <p:cNvSpPr/>
            <p:nvPr/>
          </p:nvSpPr>
          <p:spPr bwMode="auto">
            <a:xfrm>
              <a:off x="654" y="4106"/>
              <a:ext cx="81" cy="24"/>
            </a:xfrm>
            <a:custGeom>
              <a:avLst/>
              <a:gdLst>
                <a:gd name="T0" fmla="*/ 20 w 23"/>
                <a:gd name="T1" fmla="*/ 0 h 8"/>
                <a:gd name="T2" fmla="*/ 3 w 23"/>
                <a:gd name="T3" fmla="*/ 3 h 8"/>
                <a:gd name="T4" fmla="*/ 5 w 23"/>
                <a:gd name="T5" fmla="*/ 7 h 8"/>
                <a:gd name="T6" fmla="*/ 20 w 23"/>
                <a:gd name="T7" fmla="*/ 4 h 8"/>
                <a:gd name="T8" fmla="*/ 20 w 23"/>
                <a:gd name="T9" fmla="*/ 0 h 8"/>
              </a:gdLst>
              <a:ahLst/>
              <a:cxnLst>
                <a:cxn ang="0">
                  <a:pos x="T0" y="T1"/>
                </a:cxn>
                <a:cxn ang="0">
                  <a:pos x="T2" y="T3"/>
                </a:cxn>
                <a:cxn ang="0">
                  <a:pos x="T4" y="T5"/>
                </a:cxn>
                <a:cxn ang="0">
                  <a:pos x="T6" y="T7"/>
                </a:cxn>
                <a:cxn ang="0">
                  <a:pos x="T8" y="T9"/>
                </a:cxn>
              </a:cxnLst>
              <a:rect l="0" t="0" r="r" b="b"/>
              <a:pathLst>
                <a:path w="23" h="8">
                  <a:moveTo>
                    <a:pt x="20" y="0"/>
                  </a:moveTo>
                  <a:cubicBezTo>
                    <a:pt x="14" y="0"/>
                    <a:pt x="8" y="1"/>
                    <a:pt x="3" y="3"/>
                  </a:cubicBezTo>
                  <a:cubicBezTo>
                    <a:pt x="0" y="4"/>
                    <a:pt x="3" y="8"/>
                    <a:pt x="5" y="7"/>
                  </a:cubicBezTo>
                  <a:cubicBezTo>
                    <a:pt x="10" y="5"/>
                    <a:pt x="15"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81" name="Freeform 44"/>
            <p:cNvSpPr/>
            <p:nvPr/>
          </p:nvSpPr>
          <p:spPr bwMode="auto">
            <a:xfrm>
              <a:off x="774" y="4106"/>
              <a:ext cx="88" cy="27"/>
            </a:xfrm>
            <a:custGeom>
              <a:avLst/>
              <a:gdLst>
                <a:gd name="T0" fmla="*/ 21 w 25"/>
                <a:gd name="T1" fmla="*/ 2 h 9"/>
                <a:gd name="T2" fmla="*/ 4 w 25"/>
                <a:gd name="T3" fmla="*/ 1 h 9"/>
                <a:gd name="T4" fmla="*/ 2 w 25"/>
                <a:gd name="T5" fmla="*/ 5 h 9"/>
                <a:gd name="T6" fmla="*/ 23 w 25"/>
                <a:gd name="T7" fmla="*/ 6 h 9"/>
                <a:gd name="T8" fmla="*/ 21 w 25"/>
                <a:gd name="T9" fmla="*/ 2 h 9"/>
              </a:gdLst>
              <a:ahLst/>
              <a:cxnLst>
                <a:cxn ang="0">
                  <a:pos x="T0" y="T1"/>
                </a:cxn>
                <a:cxn ang="0">
                  <a:pos x="T2" y="T3"/>
                </a:cxn>
                <a:cxn ang="0">
                  <a:pos x="T4" y="T5"/>
                </a:cxn>
                <a:cxn ang="0">
                  <a:pos x="T6" y="T7"/>
                </a:cxn>
                <a:cxn ang="0">
                  <a:pos x="T8" y="T9"/>
                </a:cxn>
              </a:cxnLst>
              <a:rect l="0" t="0" r="r" b="b"/>
              <a:pathLst>
                <a:path w="25" h="9">
                  <a:moveTo>
                    <a:pt x="21" y="2"/>
                  </a:moveTo>
                  <a:cubicBezTo>
                    <a:pt x="15" y="4"/>
                    <a:pt x="9" y="3"/>
                    <a:pt x="4" y="1"/>
                  </a:cubicBezTo>
                  <a:cubicBezTo>
                    <a:pt x="1" y="0"/>
                    <a:pt x="0" y="4"/>
                    <a:pt x="2" y="5"/>
                  </a:cubicBezTo>
                  <a:cubicBezTo>
                    <a:pt x="9" y="7"/>
                    <a:pt x="16" y="9"/>
                    <a:pt x="23" y="6"/>
                  </a:cubicBezTo>
                  <a:cubicBezTo>
                    <a:pt x="25" y="5"/>
                    <a:pt x="24" y="1"/>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82" name="Freeform 45"/>
            <p:cNvSpPr/>
            <p:nvPr/>
          </p:nvSpPr>
          <p:spPr bwMode="auto">
            <a:xfrm>
              <a:off x="898" y="4109"/>
              <a:ext cx="95" cy="27"/>
            </a:xfrm>
            <a:custGeom>
              <a:avLst/>
              <a:gdLst>
                <a:gd name="T0" fmla="*/ 24 w 27"/>
                <a:gd name="T1" fmla="*/ 2 h 9"/>
                <a:gd name="T2" fmla="*/ 3 w 27"/>
                <a:gd name="T3" fmla="*/ 3 h 9"/>
                <a:gd name="T4" fmla="*/ 5 w 27"/>
                <a:gd name="T5" fmla="*/ 7 h 9"/>
                <a:gd name="T6" fmla="*/ 23 w 27"/>
                <a:gd name="T7" fmla="*/ 6 h 9"/>
                <a:gd name="T8" fmla="*/ 24 w 27"/>
                <a:gd name="T9" fmla="*/ 2 h 9"/>
              </a:gdLst>
              <a:ahLst/>
              <a:cxnLst>
                <a:cxn ang="0">
                  <a:pos x="T0" y="T1"/>
                </a:cxn>
                <a:cxn ang="0">
                  <a:pos x="T2" y="T3"/>
                </a:cxn>
                <a:cxn ang="0">
                  <a:pos x="T4" y="T5"/>
                </a:cxn>
                <a:cxn ang="0">
                  <a:pos x="T6" y="T7"/>
                </a:cxn>
                <a:cxn ang="0">
                  <a:pos x="T8" y="T9"/>
                </a:cxn>
              </a:cxnLst>
              <a:rect l="0" t="0" r="r" b="b"/>
              <a:pathLst>
                <a:path w="27" h="9">
                  <a:moveTo>
                    <a:pt x="24" y="2"/>
                  </a:moveTo>
                  <a:cubicBezTo>
                    <a:pt x="17" y="1"/>
                    <a:pt x="9" y="0"/>
                    <a:pt x="3" y="3"/>
                  </a:cubicBezTo>
                  <a:cubicBezTo>
                    <a:pt x="0" y="5"/>
                    <a:pt x="2" y="9"/>
                    <a:pt x="5" y="7"/>
                  </a:cubicBezTo>
                  <a:cubicBezTo>
                    <a:pt x="10" y="4"/>
                    <a:pt x="17" y="5"/>
                    <a:pt x="23" y="6"/>
                  </a:cubicBezTo>
                  <a:cubicBezTo>
                    <a:pt x="26" y="7"/>
                    <a:pt x="27" y="2"/>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83" name="Freeform 46"/>
            <p:cNvSpPr/>
            <p:nvPr/>
          </p:nvSpPr>
          <p:spPr bwMode="auto">
            <a:xfrm>
              <a:off x="1035" y="4100"/>
              <a:ext cx="95" cy="33"/>
            </a:xfrm>
            <a:custGeom>
              <a:avLst/>
              <a:gdLst>
                <a:gd name="T0" fmla="*/ 21 w 27"/>
                <a:gd name="T1" fmla="*/ 2 h 11"/>
                <a:gd name="T2" fmla="*/ 4 w 27"/>
                <a:gd name="T3" fmla="*/ 3 h 11"/>
                <a:gd name="T4" fmla="*/ 3 w 27"/>
                <a:gd name="T5" fmla="*/ 7 h 11"/>
                <a:gd name="T6" fmla="*/ 24 w 27"/>
                <a:gd name="T7" fmla="*/ 6 h 11"/>
                <a:gd name="T8" fmla="*/ 21 w 27"/>
                <a:gd name="T9" fmla="*/ 2 h 11"/>
              </a:gdLst>
              <a:ahLst/>
              <a:cxnLst>
                <a:cxn ang="0">
                  <a:pos x="T0" y="T1"/>
                </a:cxn>
                <a:cxn ang="0">
                  <a:pos x="T2" y="T3"/>
                </a:cxn>
                <a:cxn ang="0">
                  <a:pos x="T4" y="T5"/>
                </a:cxn>
                <a:cxn ang="0">
                  <a:pos x="T6" y="T7"/>
                </a:cxn>
                <a:cxn ang="0">
                  <a:pos x="T8" y="T9"/>
                </a:cxn>
              </a:cxnLst>
              <a:rect l="0" t="0" r="r" b="b"/>
              <a:pathLst>
                <a:path w="27" h="11">
                  <a:moveTo>
                    <a:pt x="21" y="2"/>
                  </a:moveTo>
                  <a:cubicBezTo>
                    <a:pt x="17" y="6"/>
                    <a:pt x="9" y="4"/>
                    <a:pt x="4" y="3"/>
                  </a:cubicBezTo>
                  <a:cubicBezTo>
                    <a:pt x="2" y="2"/>
                    <a:pt x="0" y="7"/>
                    <a:pt x="3" y="7"/>
                  </a:cubicBezTo>
                  <a:cubicBezTo>
                    <a:pt x="10" y="8"/>
                    <a:pt x="18" y="11"/>
                    <a:pt x="24" y="6"/>
                  </a:cubicBezTo>
                  <a:cubicBezTo>
                    <a:pt x="27" y="4"/>
                    <a:pt x="23" y="0"/>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84" name="Freeform 47"/>
            <p:cNvSpPr/>
            <p:nvPr/>
          </p:nvSpPr>
          <p:spPr bwMode="auto">
            <a:xfrm>
              <a:off x="1155" y="4097"/>
              <a:ext cx="81" cy="24"/>
            </a:xfrm>
            <a:custGeom>
              <a:avLst/>
              <a:gdLst>
                <a:gd name="T0" fmla="*/ 20 w 23"/>
                <a:gd name="T1" fmla="*/ 1 h 8"/>
                <a:gd name="T2" fmla="*/ 3 w 23"/>
                <a:gd name="T3" fmla="*/ 3 h 8"/>
                <a:gd name="T4" fmla="*/ 4 w 23"/>
                <a:gd name="T5" fmla="*/ 7 h 8"/>
                <a:gd name="T6" fmla="*/ 20 w 23"/>
                <a:gd name="T7" fmla="*/ 5 h 8"/>
                <a:gd name="T8" fmla="*/ 20 w 23"/>
                <a:gd name="T9" fmla="*/ 1 h 8"/>
              </a:gdLst>
              <a:ahLst/>
              <a:cxnLst>
                <a:cxn ang="0">
                  <a:pos x="T0" y="T1"/>
                </a:cxn>
                <a:cxn ang="0">
                  <a:pos x="T2" y="T3"/>
                </a:cxn>
                <a:cxn ang="0">
                  <a:pos x="T4" y="T5"/>
                </a:cxn>
                <a:cxn ang="0">
                  <a:pos x="T6" y="T7"/>
                </a:cxn>
                <a:cxn ang="0">
                  <a:pos x="T8" y="T9"/>
                </a:cxn>
              </a:cxnLst>
              <a:rect l="0" t="0" r="r" b="b"/>
              <a:pathLst>
                <a:path w="23" h="8">
                  <a:moveTo>
                    <a:pt x="20" y="1"/>
                  </a:moveTo>
                  <a:cubicBezTo>
                    <a:pt x="15" y="1"/>
                    <a:pt x="9" y="1"/>
                    <a:pt x="3" y="3"/>
                  </a:cubicBezTo>
                  <a:cubicBezTo>
                    <a:pt x="0" y="3"/>
                    <a:pt x="1" y="8"/>
                    <a:pt x="4" y="7"/>
                  </a:cubicBezTo>
                  <a:cubicBezTo>
                    <a:pt x="9" y="6"/>
                    <a:pt x="15" y="5"/>
                    <a:pt x="20" y="5"/>
                  </a:cubicBezTo>
                  <a:cubicBezTo>
                    <a:pt x="23" y="5"/>
                    <a:pt x="23" y="0"/>
                    <a:pt x="20"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85" name="Freeform 48"/>
            <p:cNvSpPr/>
            <p:nvPr/>
          </p:nvSpPr>
          <p:spPr bwMode="auto">
            <a:xfrm>
              <a:off x="1275" y="4100"/>
              <a:ext cx="99" cy="18"/>
            </a:xfrm>
            <a:custGeom>
              <a:avLst/>
              <a:gdLst>
                <a:gd name="T0" fmla="*/ 24 w 28"/>
                <a:gd name="T1" fmla="*/ 1 h 6"/>
                <a:gd name="T2" fmla="*/ 3 w 28"/>
                <a:gd name="T3" fmla="*/ 2 h 6"/>
                <a:gd name="T4" fmla="*/ 3 w 28"/>
                <a:gd name="T5" fmla="*/ 6 h 6"/>
                <a:gd name="T6" fmla="*/ 25 w 28"/>
                <a:gd name="T7" fmla="*/ 5 h 6"/>
                <a:gd name="T8" fmla="*/ 24 w 28"/>
                <a:gd name="T9" fmla="*/ 1 h 6"/>
              </a:gdLst>
              <a:ahLst/>
              <a:cxnLst>
                <a:cxn ang="0">
                  <a:pos x="T0" y="T1"/>
                </a:cxn>
                <a:cxn ang="0">
                  <a:pos x="T2" y="T3"/>
                </a:cxn>
                <a:cxn ang="0">
                  <a:pos x="T4" y="T5"/>
                </a:cxn>
                <a:cxn ang="0">
                  <a:pos x="T6" y="T7"/>
                </a:cxn>
                <a:cxn ang="0">
                  <a:pos x="T8" y="T9"/>
                </a:cxn>
              </a:cxnLst>
              <a:rect l="0" t="0" r="r" b="b"/>
              <a:pathLst>
                <a:path w="28" h="6">
                  <a:moveTo>
                    <a:pt x="24" y="1"/>
                  </a:moveTo>
                  <a:cubicBezTo>
                    <a:pt x="17" y="2"/>
                    <a:pt x="10" y="2"/>
                    <a:pt x="3" y="2"/>
                  </a:cubicBezTo>
                  <a:cubicBezTo>
                    <a:pt x="0" y="2"/>
                    <a:pt x="0" y="6"/>
                    <a:pt x="3" y="6"/>
                  </a:cubicBezTo>
                  <a:cubicBezTo>
                    <a:pt x="11" y="6"/>
                    <a:pt x="18" y="6"/>
                    <a:pt x="25"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86" name="Freeform 49"/>
            <p:cNvSpPr/>
            <p:nvPr/>
          </p:nvSpPr>
          <p:spPr bwMode="auto">
            <a:xfrm>
              <a:off x="1420" y="4106"/>
              <a:ext cx="95" cy="18"/>
            </a:xfrm>
            <a:custGeom>
              <a:avLst/>
              <a:gdLst>
                <a:gd name="T0" fmla="*/ 24 w 27"/>
                <a:gd name="T1" fmla="*/ 0 h 6"/>
                <a:gd name="T2" fmla="*/ 3 w 27"/>
                <a:gd name="T3" fmla="*/ 1 h 6"/>
                <a:gd name="T4" fmla="*/ 3 w 27"/>
                <a:gd name="T5" fmla="*/ 5 h 6"/>
                <a:gd name="T6" fmla="*/ 24 w 27"/>
                <a:gd name="T7" fmla="*/ 4 h 6"/>
                <a:gd name="T8" fmla="*/ 24 w 27"/>
                <a:gd name="T9" fmla="*/ 0 h 6"/>
              </a:gdLst>
              <a:ahLst/>
              <a:cxnLst>
                <a:cxn ang="0">
                  <a:pos x="T0" y="T1"/>
                </a:cxn>
                <a:cxn ang="0">
                  <a:pos x="T2" y="T3"/>
                </a:cxn>
                <a:cxn ang="0">
                  <a:pos x="T4" y="T5"/>
                </a:cxn>
                <a:cxn ang="0">
                  <a:pos x="T6" y="T7"/>
                </a:cxn>
                <a:cxn ang="0">
                  <a:pos x="T8" y="T9"/>
                </a:cxn>
              </a:cxnLst>
              <a:rect l="0" t="0" r="r" b="b"/>
              <a:pathLst>
                <a:path w="27" h="6">
                  <a:moveTo>
                    <a:pt x="24" y="0"/>
                  </a:moveTo>
                  <a:cubicBezTo>
                    <a:pt x="17" y="0"/>
                    <a:pt x="10" y="0"/>
                    <a:pt x="3" y="1"/>
                  </a:cubicBezTo>
                  <a:cubicBezTo>
                    <a:pt x="1" y="1"/>
                    <a:pt x="0" y="6"/>
                    <a:pt x="3" y="5"/>
                  </a:cubicBezTo>
                  <a:cubicBezTo>
                    <a:pt x="10" y="4"/>
                    <a:pt x="17" y="4"/>
                    <a:pt x="24" y="4"/>
                  </a:cubicBezTo>
                  <a:cubicBezTo>
                    <a:pt x="27" y="4"/>
                    <a:pt x="27" y="0"/>
                    <a:pt x="24"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87" name="Freeform 50"/>
            <p:cNvSpPr/>
            <p:nvPr/>
          </p:nvSpPr>
          <p:spPr bwMode="auto">
            <a:xfrm>
              <a:off x="1554" y="4103"/>
              <a:ext cx="88" cy="18"/>
            </a:xfrm>
            <a:custGeom>
              <a:avLst/>
              <a:gdLst>
                <a:gd name="T0" fmla="*/ 22 w 25"/>
                <a:gd name="T1" fmla="*/ 0 h 6"/>
                <a:gd name="T2" fmla="*/ 3 w 25"/>
                <a:gd name="T3" fmla="*/ 1 h 6"/>
                <a:gd name="T4" fmla="*/ 4 w 25"/>
                <a:gd name="T5" fmla="*/ 5 h 6"/>
                <a:gd name="T6" fmla="*/ 22 w 25"/>
                <a:gd name="T7" fmla="*/ 4 h 6"/>
                <a:gd name="T8" fmla="*/ 22 w 25"/>
                <a:gd name="T9" fmla="*/ 0 h 6"/>
              </a:gdLst>
              <a:ahLst/>
              <a:cxnLst>
                <a:cxn ang="0">
                  <a:pos x="T0" y="T1"/>
                </a:cxn>
                <a:cxn ang="0">
                  <a:pos x="T2" y="T3"/>
                </a:cxn>
                <a:cxn ang="0">
                  <a:pos x="T4" y="T5"/>
                </a:cxn>
                <a:cxn ang="0">
                  <a:pos x="T6" y="T7"/>
                </a:cxn>
                <a:cxn ang="0">
                  <a:pos x="T8" y="T9"/>
                </a:cxn>
              </a:cxnLst>
              <a:rect l="0" t="0" r="r" b="b"/>
              <a:pathLst>
                <a:path w="25" h="6">
                  <a:moveTo>
                    <a:pt x="22" y="0"/>
                  </a:moveTo>
                  <a:cubicBezTo>
                    <a:pt x="16" y="0"/>
                    <a:pt x="9" y="0"/>
                    <a:pt x="3" y="1"/>
                  </a:cubicBezTo>
                  <a:cubicBezTo>
                    <a:pt x="0" y="1"/>
                    <a:pt x="1" y="6"/>
                    <a:pt x="4" y="5"/>
                  </a:cubicBezTo>
                  <a:cubicBezTo>
                    <a:pt x="10" y="4"/>
                    <a:pt x="16" y="4"/>
                    <a:pt x="22" y="4"/>
                  </a:cubicBezTo>
                  <a:cubicBezTo>
                    <a:pt x="25" y="4"/>
                    <a:pt x="25" y="0"/>
                    <a:pt x="22"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88" name="Freeform 51"/>
            <p:cNvSpPr/>
            <p:nvPr/>
          </p:nvSpPr>
          <p:spPr bwMode="auto">
            <a:xfrm>
              <a:off x="1681" y="4106"/>
              <a:ext cx="91" cy="21"/>
            </a:xfrm>
            <a:custGeom>
              <a:avLst/>
              <a:gdLst>
                <a:gd name="T0" fmla="*/ 23 w 26"/>
                <a:gd name="T1" fmla="*/ 0 h 7"/>
                <a:gd name="T2" fmla="*/ 3 w 26"/>
                <a:gd name="T3" fmla="*/ 2 h 7"/>
                <a:gd name="T4" fmla="*/ 4 w 26"/>
                <a:gd name="T5" fmla="*/ 6 h 7"/>
                <a:gd name="T6" fmla="*/ 23 w 26"/>
                <a:gd name="T7" fmla="*/ 4 h 7"/>
                <a:gd name="T8" fmla="*/ 23 w 26"/>
                <a:gd name="T9" fmla="*/ 0 h 7"/>
              </a:gdLst>
              <a:ahLst/>
              <a:cxnLst>
                <a:cxn ang="0">
                  <a:pos x="T0" y="T1"/>
                </a:cxn>
                <a:cxn ang="0">
                  <a:pos x="T2" y="T3"/>
                </a:cxn>
                <a:cxn ang="0">
                  <a:pos x="T4" y="T5"/>
                </a:cxn>
                <a:cxn ang="0">
                  <a:pos x="T6" y="T7"/>
                </a:cxn>
                <a:cxn ang="0">
                  <a:pos x="T8" y="T9"/>
                </a:cxn>
              </a:cxnLst>
              <a:rect l="0" t="0" r="r" b="b"/>
              <a:pathLst>
                <a:path w="26" h="7">
                  <a:moveTo>
                    <a:pt x="23" y="0"/>
                  </a:moveTo>
                  <a:cubicBezTo>
                    <a:pt x="16" y="0"/>
                    <a:pt x="9" y="1"/>
                    <a:pt x="3" y="2"/>
                  </a:cubicBezTo>
                  <a:cubicBezTo>
                    <a:pt x="0" y="2"/>
                    <a:pt x="1" y="7"/>
                    <a:pt x="4" y="6"/>
                  </a:cubicBezTo>
                  <a:cubicBezTo>
                    <a:pt x="10" y="5"/>
                    <a:pt x="17" y="4"/>
                    <a:pt x="23" y="4"/>
                  </a:cubicBezTo>
                  <a:cubicBezTo>
                    <a:pt x="26" y="4"/>
                    <a:pt x="26" y="0"/>
                    <a:pt x="23"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89" name="Freeform 52"/>
            <p:cNvSpPr/>
            <p:nvPr/>
          </p:nvSpPr>
          <p:spPr bwMode="auto">
            <a:xfrm>
              <a:off x="1829" y="4103"/>
              <a:ext cx="99" cy="18"/>
            </a:xfrm>
            <a:custGeom>
              <a:avLst/>
              <a:gdLst>
                <a:gd name="T0" fmla="*/ 26 w 28"/>
                <a:gd name="T1" fmla="*/ 1 h 6"/>
                <a:gd name="T2" fmla="*/ 3 w 28"/>
                <a:gd name="T3" fmla="*/ 2 h 6"/>
                <a:gd name="T4" fmla="*/ 3 w 28"/>
                <a:gd name="T5" fmla="*/ 6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2"/>
                    <a:pt x="3" y="2"/>
                  </a:cubicBezTo>
                  <a:cubicBezTo>
                    <a:pt x="0" y="2"/>
                    <a:pt x="0" y="6"/>
                    <a:pt x="3" y="6"/>
                  </a:cubicBezTo>
                  <a:cubicBezTo>
                    <a:pt x="11" y="6"/>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90" name="Freeform 53"/>
            <p:cNvSpPr/>
            <p:nvPr/>
          </p:nvSpPr>
          <p:spPr bwMode="auto">
            <a:xfrm>
              <a:off x="1952" y="4094"/>
              <a:ext cx="106" cy="24"/>
            </a:xfrm>
            <a:custGeom>
              <a:avLst/>
              <a:gdLst>
                <a:gd name="T0" fmla="*/ 26 w 30"/>
                <a:gd name="T1" fmla="*/ 2 h 8"/>
                <a:gd name="T2" fmla="*/ 15 w 30"/>
                <a:gd name="T3" fmla="*/ 2 h 8"/>
                <a:gd name="T4" fmla="*/ 5 w 30"/>
                <a:gd name="T5" fmla="*/ 1 h 8"/>
                <a:gd name="T6" fmla="*/ 3 w 30"/>
                <a:gd name="T7" fmla="*/ 5 h 8"/>
                <a:gd name="T8" fmla="*/ 13 w 30"/>
                <a:gd name="T9" fmla="*/ 7 h 8"/>
                <a:gd name="T10" fmla="*/ 27 w 30"/>
                <a:gd name="T11" fmla="*/ 6 h 8"/>
                <a:gd name="T12" fmla="*/ 26 w 30"/>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26" y="2"/>
                  </a:moveTo>
                  <a:cubicBezTo>
                    <a:pt x="22" y="3"/>
                    <a:pt x="19" y="3"/>
                    <a:pt x="15" y="2"/>
                  </a:cubicBezTo>
                  <a:cubicBezTo>
                    <a:pt x="12" y="2"/>
                    <a:pt x="8" y="2"/>
                    <a:pt x="5" y="1"/>
                  </a:cubicBezTo>
                  <a:cubicBezTo>
                    <a:pt x="3" y="0"/>
                    <a:pt x="0" y="4"/>
                    <a:pt x="3" y="5"/>
                  </a:cubicBezTo>
                  <a:cubicBezTo>
                    <a:pt x="6" y="6"/>
                    <a:pt x="10" y="6"/>
                    <a:pt x="13" y="7"/>
                  </a:cubicBezTo>
                  <a:cubicBezTo>
                    <a:pt x="18" y="7"/>
                    <a:pt x="23" y="8"/>
                    <a:pt x="27" y="6"/>
                  </a:cubicBezTo>
                  <a:cubicBezTo>
                    <a:pt x="30" y="5"/>
                    <a:pt x="29" y="1"/>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91" name="Freeform 54"/>
            <p:cNvSpPr/>
            <p:nvPr/>
          </p:nvSpPr>
          <p:spPr bwMode="auto">
            <a:xfrm>
              <a:off x="2104" y="4100"/>
              <a:ext cx="127" cy="24"/>
            </a:xfrm>
            <a:custGeom>
              <a:avLst/>
              <a:gdLst>
                <a:gd name="T0" fmla="*/ 34 w 36"/>
                <a:gd name="T1" fmla="*/ 3 h 8"/>
                <a:gd name="T2" fmla="*/ 3 w 36"/>
                <a:gd name="T3" fmla="*/ 2 h 8"/>
                <a:gd name="T4" fmla="*/ 3 w 36"/>
                <a:gd name="T5" fmla="*/ 6 h 8"/>
                <a:gd name="T6" fmla="*/ 32 w 36"/>
                <a:gd name="T7" fmla="*/ 7 h 8"/>
                <a:gd name="T8" fmla="*/ 34 w 36"/>
                <a:gd name="T9" fmla="*/ 3 h 8"/>
              </a:gdLst>
              <a:ahLst/>
              <a:cxnLst>
                <a:cxn ang="0">
                  <a:pos x="T0" y="T1"/>
                </a:cxn>
                <a:cxn ang="0">
                  <a:pos x="T2" y="T3"/>
                </a:cxn>
                <a:cxn ang="0">
                  <a:pos x="T4" y="T5"/>
                </a:cxn>
                <a:cxn ang="0">
                  <a:pos x="T6" y="T7"/>
                </a:cxn>
                <a:cxn ang="0">
                  <a:pos x="T8" y="T9"/>
                </a:cxn>
              </a:cxnLst>
              <a:rect l="0" t="0" r="r" b="b"/>
              <a:pathLst>
                <a:path w="36" h="8">
                  <a:moveTo>
                    <a:pt x="34" y="3"/>
                  </a:moveTo>
                  <a:cubicBezTo>
                    <a:pt x="24" y="0"/>
                    <a:pt x="14" y="1"/>
                    <a:pt x="3" y="2"/>
                  </a:cubicBezTo>
                  <a:cubicBezTo>
                    <a:pt x="1" y="2"/>
                    <a:pt x="0" y="7"/>
                    <a:pt x="3" y="6"/>
                  </a:cubicBezTo>
                  <a:cubicBezTo>
                    <a:pt x="13" y="5"/>
                    <a:pt x="23" y="4"/>
                    <a:pt x="32" y="7"/>
                  </a:cubicBezTo>
                  <a:cubicBezTo>
                    <a:pt x="35" y="8"/>
                    <a:pt x="36" y="4"/>
                    <a:pt x="34"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92" name="Freeform 55"/>
            <p:cNvSpPr/>
            <p:nvPr/>
          </p:nvSpPr>
          <p:spPr bwMode="auto">
            <a:xfrm>
              <a:off x="2280" y="4100"/>
              <a:ext cx="106" cy="15"/>
            </a:xfrm>
            <a:custGeom>
              <a:avLst/>
              <a:gdLst>
                <a:gd name="T0" fmla="*/ 27 w 30"/>
                <a:gd name="T1" fmla="*/ 1 h 5"/>
                <a:gd name="T2" fmla="*/ 3 w 30"/>
                <a:gd name="T3" fmla="*/ 0 h 5"/>
                <a:gd name="T4" fmla="*/ 3 w 30"/>
                <a:gd name="T5" fmla="*/ 4 h 5"/>
                <a:gd name="T6" fmla="*/ 27 w 30"/>
                <a:gd name="T7" fmla="*/ 5 h 5"/>
                <a:gd name="T8" fmla="*/ 27 w 30"/>
                <a:gd name="T9" fmla="*/ 1 h 5"/>
              </a:gdLst>
              <a:ahLst/>
              <a:cxnLst>
                <a:cxn ang="0">
                  <a:pos x="T0" y="T1"/>
                </a:cxn>
                <a:cxn ang="0">
                  <a:pos x="T2" y="T3"/>
                </a:cxn>
                <a:cxn ang="0">
                  <a:pos x="T4" y="T5"/>
                </a:cxn>
                <a:cxn ang="0">
                  <a:pos x="T6" y="T7"/>
                </a:cxn>
                <a:cxn ang="0">
                  <a:pos x="T8" y="T9"/>
                </a:cxn>
              </a:cxnLst>
              <a:rect l="0" t="0" r="r" b="b"/>
              <a:pathLst>
                <a:path w="30" h="5">
                  <a:moveTo>
                    <a:pt x="27" y="1"/>
                  </a:moveTo>
                  <a:cubicBezTo>
                    <a:pt x="19" y="1"/>
                    <a:pt x="11" y="0"/>
                    <a:pt x="3" y="0"/>
                  </a:cubicBezTo>
                  <a:cubicBezTo>
                    <a:pt x="0" y="0"/>
                    <a:pt x="0" y="4"/>
                    <a:pt x="3" y="4"/>
                  </a:cubicBezTo>
                  <a:cubicBezTo>
                    <a:pt x="11" y="4"/>
                    <a:pt x="19" y="5"/>
                    <a:pt x="27" y="5"/>
                  </a:cubicBezTo>
                  <a:cubicBezTo>
                    <a:pt x="30" y="5"/>
                    <a:pt x="30" y="1"/>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93" name="Freeform 56"/>
            <p:cNvSpPr/>
            <p:nvPr/>
          </p:nvSpPr>
          <p:spPr bwMode="auto">
            <a:xfrm>
              <a:off x="2414" y="4097"/>
              <a:ext cx="103" cy="30"/>
            </a:xfrm>
            <a:custGeom>
              <a:avLst/>
              <a:gdLst>
                <a:gd name="T0" fmla="*/ 24 w 29"/>
                <a:gd name="T1" fmla="*/ 1 h 10"/>
                <a:gd name="T2" fmla="*/ 4 w 29"/>
                <a:gd name="T3" fmla="*/ 3 h 10"/>
                <a:gd name="T4" fmla="*/ 2 w 29"/>
                <a:gd name="T5" fmla="*/ 7 h 10"/>
                <a:gd name="T6" fmla="*/ 26 w 29"/>
                <a:gd name="T7" fmla="*/ 5 h 10"/>
                <a:gd name="T8" fmla="*/ 24 w 29"/>
                <a:gd name="T9" fmla="*/ 1 h 10"/>
              </a:gdLst>
              <a:ahLst/>
              <a:cxnLst>
                <a:cxn ang="0">
                  <a:pos x="T0" y="T1"/>
                </a:cxn>
                <a:cxn ang="0">
                  <a:pos x="T2" y="T3"/>
                </a:cxn>
                <a:cxn ang="0">
                  <a:pos x="T4" y="T5"/>
                </a:cxn>
                <a:cxn ang="0">
                  <a:pos x="T6" y="T7"/>
                </a:cxn>
                <a:cxn ang="0">
                  <a:pos x="T8" y="T9"/>
                </a:cxn>
              </a:cxnLst>
              <a:rect l="0" t="0" r="r" b="b"/>
              <a:pathLst>
                <a:path w="29" h="10">
                  <a:moveTo>
                    <a:pt x="24" y="1"/>
                  </a:moveTo>
                  <a:cubicBezTo>
                    <a:pt x="18" y="2"/>
                    <a:pt x="10" y="5"/>
                    <a:pt x="4" y="3"/>
                  </a:cubicBezTo>
                  <a:cubicBezTo>
                    <a:pt x="1" y="2"/>
                    <a:pt x="0" y="6"/>
                    <a:pt x="2" y="7"/>
                  </a:cubicBezTo>
                  <a:cubicBezTo>
                    <a:pt x="10" y="10"/>
                    <a:pt x="18" y="6"/>
                    <a:pt x="26" y="5"/>
                  </a:cubicBezTo>
                  <a:cubicBezTo>
                    <a:pt x="29"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94" name="Freeform 57"/>
            <p:cNvSpPr/>
            <p:nvPr/>
          </p:nvSpPr>
          <p:spPr bwMode="auto">
            <a:xfrm>
              <a:off x="2534" y="4097"/>
              <a:ext cx="120" cy="21"/>
            </a:xfrm>
            <a:custGeom>
              <a:avLst/>
              <a:gdLst>
                <a:gd name="T0" fmla="*/ 31 w 34"/>
                <a:gd name="T1" fmla="*/ 2 h 7"/>
                <a:gd name="T2" fmla="*/ 3 w 34"/>
                <a:gd name="T3" fmla="*/ 2 h 7"/>
                <a:gd name="T4" fmla="*/ 3 w 34"/>
                <a:gd name="T5" fmla="*/ 6 h 7"/>
                <a:gd name="T6" fmla="*/ 29 w 34"/>
                <a:gd name="T7" fmla="*/ 6 h 7"/>
                <a:gd name="T8" fmla="*/ 31 w 34"/>
                <a:gd name="T9" fmla="*/ 2 h 7"/>
              </a:gdLst>
              <a:ahLst/>
              <a:cxnLst>
                <a:cxn ang="0">
                  <a:pos x="T0" y="T1"/>
                </a:cxn>
                <a:cxn ang="0">
                  <a:pos x="T2" y="T3"/>
                </a:cxn>
                <a:cxn ang="0">
                  <a:pos x="T4" y="T5"/>
                </a:cxn>
                <a:cxn ang="0">
                  <a:pos x="T6" y="T7"/>
                </a:cxn>
                <a:cxn ang="0">
                  <a:pos x="T8" y="T9"/>
                </a:cxn>
              </a:cxnLst>
              <a:rect l="0" t="0" r="r" b="b"/>
              <a:pathLst>
                <a:path w="34" h="7">
                  <a:moveTo>
                    <a:pt x="31" y="2"/>
                  </a:moveTo>
                  <a:cubicBezTo>
                    <a:pt x="21" y="0"/>
                    <a:pt x="12" y="0"/>
                    <a:pt x="3" y="2"/>
                  </a:cubicBezTo>
                  <a:cubicBezTo>
                    <a:pt x="0" y="2"/>
                    <a:pt x="0" y="7"/>
                    <a:pt x="3" y="6"/>
                  </a:cubicBezTo>
                  <a:cubicBezTo>
                    <a:pt x="12" y="5"/>
                    <a:pt x="21" y="4"/>
                    <a:pt x="29" y="6"/>
                  </a:cubicBezTo>
                  <a:cubicBezTo>
                    <a:pt x="32" y="7"/>
                    <a:pt x="34" y="2"/>
                    <a:pt x="31"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95" name="Freeform 58"/>
            <p:cNvSpPr/>
            <p:nvPr/>
          </p:nvSpPr>
          <p:spPr bwMode="auto">
            <a:xfrm>
              <a:off x="2682" y="4103"/>
              <a:ext cx="110" cy="21"/>
            </a:xfrm>
            <a:custGeom>
              <a:avLst/>
              <a:gdLst>
                <a:gd name="T0" fmla="*/ 26 w 31"/>
                <a:gd name="T1" fmla="*/ 1 h 7"/>
                <a:gd name="T2" fmla="*/ 4 w 31"/>
                <a:gd name="T3" fmla="*/ 1 h 7"/>
                <a:gd name="T4" fmla="*/ 3 w 31"/>
                <a:gd name="T5" fmla="*/ 5 h 7"/>
                <a:gd name="T6" fmla="*/ 28 w 31"/>
                <a:gd name="T7" fmla="*/ 5 h 7"/>
                <a:gd name="T8" fmla="*/ 26 w 31"/>
                <a:gd name="T9" fmla="*/ 1 h 7"/>
              </a:gdLst>
              <a:ahLst/>
              <a:cxnLst>
                <a:cxn ang="0">
                  <a:pos x="T0" y="T1"/>
                </a:cxn>
                <a:cxn ang="0">
                  <a:pos x="T2" y="T3"/>
                </a:cxn>
                <a:cxn ang="0">
                  <a:pos x="T4" y="T5"/>
                </a:cxn>
                <a:cxn ang="0">
                  <a:pos x="T6" y="T7"/>
                </a:cxn>
                <a:cxn ang="0">
                  <a:pos x="T8" y="T9"/>
                </a:cxn>
              </a:cxnLst>
              <a:rect l="0" t="0" r="r" b="b"/>
              <a:pathLst>
                <a:path w="31" h="7">
                  <a:moveTo>
                    <a:pt x="26" y="1"/>
                  </a:moveTo>
                  <a:cubicBezTo>
                    <a:pt x="19" y="2"/>
                    <a:pt x="12" y="3"/>
                    <a:pt x="4" y="1"/>
                  </a:cubicBezTo>
                  <a:cubicBezTo>
                    <a:pt x="2" y="0"/>
                    <a:pt x="0" y="4"/>
                    <a:pt x="3" y="5"/>
                  </a:cubicBezTo>
                  <a:cubicBezTo>
                    <a:pt x="11" y="7"/>
                    <a:pt x="20" y="6"/>
                    <a:pt x="28" y="5"/>
                  </a:cubicBezTo>
                  <a:cubicBezTo>
                    <a:pt x="31"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96" name="Freeform 59"/>
            <p:cNvSpPr/>
            <p:nvPr/>
          </p:nvSpPr>
          <p:spPr bwMode="auto">
            <a:xfrm>
              <a:off x="2848" y="4094"/>
              <a:ext cx="102" cy="24"/>
            </a:xfrm>
            <a:custGeom>
              <a:avLst/>
              <a:gdLst>
                <a:gd name="T0" fmla="*/ 26 w 29"/>
                <a:gd name="T1" fmla="*/ 3 h 8"/>
                <a:gd name="T2" fmla="*/ 3 w 29"/>
                <a:gd name="T3" fmla="*/ 3 h 8"/>
                <a:gd name="T4" fmla="*/ 3 w 29"/>
                <a:gd name="T5" fmla="*/ 7 h 8"/>
                <a:gd name="T6" fmla="*/ 25 w 29"/>
                <a:gd name="T7" fmla="*/ 7 h 8"/>
                <a:gd name="T8" fmla="*/ 26 w 29"/>
                <a:gd name="T9" fmla="*/ 3 h 8"/>
              </a:gdLst>
              <a:ahLst/>
              <a:cxnLst>
                <a:cxn ang="0">
                  <a:pos x="T0" y="T1"/>
                </a:cxn>
                <a:cxn ang="0">
                  <a:pos x="T2" y="T3"/>
                </a:cxn>
                <a:cxn ang="0">
                  <a:pos x="T4" y="T5"/>
                </a:cxn>
                <a:cxn ang="0">
                  <a:pos x="T6" y="T7"/>
                </a:cxn>
                <a:cxn ang="0">
                  <a:pos x="T8" y="T9"/>
                </a:cxn>
              </a:cxnLst>
              <a:rect l="0" t="0" r="r" b="b"/>
              <a:pathLst>
                <a:path w="29" h="8">
                  <a:moveTo>
                    <a:pt x="26" y="3"/>
                  </a:moveTo>
                  <a:cubicBezTo>
                    <a:pt x="18" y="0"/>
                    <a:pt x="11" y="2"/>
                    <a:pt x="3" y="3"/>
                  </a:cubicBezTo>
                  <a:cubicBezTo>
                    <a:pt x="0" y="3"/>
                    <a:pt x="0" y="7"/>
                    <a:pt x="3" y="7"/>
                  </a:cubicBezTo>
                  <a:cubicBezTo>
                    <a:pt x="11" y="7"/>
                    <a:pt x="18" y="4"/>
                    <a:pt x="25" y="7"/>
                  </a:cubicBezTo>
                  <a:cubicBezTo>
                    <a:pt x="28" y="8"/>
                    <a:pt x="29" y="4"/>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97" name="Freeform 60"/>
            <p:cNvSpPr/>
            <p:nvPr/>
          </p:nvSpPr>
          <p:spPr bwMode="auto">
            <a:xfrm>
              <a:off x="2993" y="4103"/>
              <a:ext cx="81" cy="12"/>
            </a:xfrm>
            <a:custGeom>
              <a:avLst/>
              <a:gdLst>
                <a:gd name="T0" fmla="*/ 20 w 23"/>
                <a:gd name="T1" fmla="*/ 0 h 4"/>
                <a:gd name="T2" fmla="*/ 3 w 23"/>
                <a:gd name="T3" fmla="*/ 0 h 4"/>
                <a:gd name="T4" fmla="*/ 3 w 23"/>
                <a:gd name="T5" fmla="*/ 4 h 4"/>
                <a:gd name="T6" fmla="*/ 20 w 23"/>
                <a:gd name="T7" fmla="*/ 4 h 4"/>
                <a:gd name="T8" fmla="*/ 20 w 23"/>
                <a:gd name="T9" fmla="*/ 0 h 4"/>
              </a:gdLst>
              <a:ahLst/>
              <a:cxnLst>
                <a:cxn ang="0">
                  <a:pos x="T0" y="T1"/>
                </a:cxn>
                <a:cxn ang="0">
                  <a:pos x="T2" y="T3"/>
                </a:cxn>
                <a:cxn ang="0">
                  <a:pos x="T4" y="T5"/>
                </a:cxn>
                <a:cxn ang="0">
                  <a:pos x="T6" y="T7"/>
                </a:cxn>
                <a:cxn ang="0">
                  <a:pos x="T8" y="T9"/>
                </a:cxn>
              </a:cxnLst>
              <a:rect l="0" t="0" r="r" b="b"/>
              <a:pathLst>
                <a:path w="23" h="4">
                  <a:moveTo>
                    <a:pt x="20" y="0"/>
                  </a:moveTo>
                  <a:cubicBezTo>
                    <a:pt x="3" y="0"/>
                    <a:pt x="3" y="0"/>
                    <a:pt x="3" y="0"/>
                  </a:cubicBezTo>
                  <a:cubicBezTo>
                    <a:pt x="0" y="0"/>
                    <a:pt x="0" y="4"/>
                    <a:pt x="3" y="4"/>
                  </a:cubicBezTo>
                  <a:cubicBezTo>
                    <a:pt x="20" y="4"/>
                    <a:pt x="20"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98" name="Freeform 61"/>
            <p:cNvSpPr/>
            <p:nvPr/>
          </p:nvSpPr>
          <p:spPr bwMode="auto">
            <a:xfrm>
              <a:off x="3155" y="4100"/>
              <a:ext cx="88" cy="24"/>
            </a:xfrm>
            <a:custGeom>
              <a:avLst/>
              <a:gdLst>
                <a:gd name="T0" fmla="*/ 22 w 25"/>
                <a:gd name="T1" fmla="*/ 3 h 8"/>
                <a:gd name="T2" fmla="*/ 3 w 25"/>
                <a:gd name="T3" fmla="*/ 3 h 8"/>
                <a:gd name="T4" fmla="*/ 5 w 25"/>
                <a:gd name="T5" fmla="*/ 7 h 8"/>
                <a:gd name="T6" fmla="*/ 21 w 25"/>
                <a:gd name="T7" fmla="*/ 7 h 8"/>
                <a:gd name="T8" fmla="*/ 22 w 25"/>
                <a:gd name="T9" fmla="*/ 3 h 8"/>
              </a:gdLst>
              <a:ahLst/>
              <a:cxnLst>
                <a:cxn ang="0">
                  <a:pos x="T0" y="T1"/>
                </a:cxn>
                <a:cxn ang="0">
                  <a:pos x="T2" y="T3"/>
                </a:cxn>
                <a:cxn ang="0">
                  <a:pos x="T4" y="T5"/>
                </a:cxn>
                <a:cxn ang="0">
                  <a:pos x="T6" y="T7"/>
                </a:cxn>
                <a:cxn ang="0">
                  <a:pos x="T8" y="T9"/>
                </a:cxn>
              </a:cxnLst>
              <a:rect l="0" t="0" r="r" b="b"/>
              <a:pathLst>
                <a:path w="25" h="8">
                  <a:moveTo>
                    <a:pt x="22" y="3"/>
                  </a:moveTo>
                  <a:cubicBezTo>
                    <a:pt x="16" y="2"/>
                    <a:pt x="9" y="0"/>
                    <a:pt x="3" y="3"/>
                  </a:cubicBezTo>
                  <a:cubicBezTo>
                    <a:pt x="0" y="4"/>
                    <a:pt x="2" y="8"/>
                    <a:pt x="5" y="7"/>
                  </a:cubicBezTo>
                  <a:cubicBezTo>
                    <a:pt x="10" y="5"/>
                    <a:pt x="16" y="6"/>
                    <a:pt x="21" y="7"/>
                  </a:cubicBezTo>
                  <a:cubicBezTo>
                    <a:pt x="24" y="8"/>
                    <a:pt x="25" y="3"/>
                    <a:pt x="2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399" name="Freeform 62"/>
            <p:cNvSpPr/>
            <p:nvPr/>
          </p:nvSpPr>
          <p:spPr bwMode="auto">
            <a:xfrm>
              <a:off x="3300" y="4106"/>
              <a:ext cx="109" cy="18"/>
            </a:xfrm>
            <a:custGeom>
              <a:avLst/>
              <a:gdLst>
                <a:gd name="T0" fmla="*/ 28 w 31"/>
                <a:gd name="T1" fmla="*/ 0 h 6"/>
                <a:gd name="T2" fmla="*/ 3 w 31"/>
                <a:gd name="T3" fmla="*/ 1 h 6"/>
                <a:gd name="T4" fmla="*/ 3 w 31"/>
                <a:gd name="T5" fmla="*/ 5 h 6"/>
                <a:gd name="T6" fmla="*/ 28 w 31"/>
                <a:gd name="T7" fmla="*/ 4 h 6"/>
                <a:gd name="T8" fmla="*/ 28 w 31"/>
                <a:gd name="T9" fmla="*/ 0 h 6"/>
              </a:gdLst>
              <a:ahLst/>
              <a:cxnLst>
                <a:cxn ang="0">
                  <a:pos x="T0" y="T1"/>
                </a:cxn>
                <a:cxn ang="0">
                  <a:pos x="T2" y="T3"/>
                </a:cxn>
                <a:cxn ang="0">
                  <a:pos x="T4" y="T5"/>
                </a:cxn>
                <a:cxn ang="0">
                  <a:pos x="T6" y="T7"/>
                </a:cxn>
                <a:cxn ang="0">
                  <a:pos x="T8" y="T9"/>
                </a:cxn>
              </a:cxnLst>
              <a:rect l="0" t="0" r="r" b="b"/>
              <a:pathLst>
                <a:path w="31" h="6">
                  <a:moveTo>
                    <a:pt x="28" y="0"/>
                  </a:moveTo>
                  <a:cubicBezTo>
                    <a:pt x="20" y="0"/>
                    <a:pt x="11" y="0"/>
                    <a:pt x="3" y="1"/>
                  </a:cubicBezTo>
                  <a:cubicBezTo>
                    <a:pt x="0" y="1"/>
                    <a:pt x="0" y="6"/>
                    <a:pt x="3" y="5"/>
                  </a:cubicBezTo>
                  <a:cubicBezTo>
                    <a:pt x="11" y="4"/>
                    <a:pt x="20" y="4"/>
                    <a:pt x="28" y="4"/>
                  </a:cubicBezTo>
                  <a:cubicBezTo>
                    <a:pt x="31" y="4"/>
                    <a:pt x="31" y="0"/>
                    <a:pt x="28"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00" name="Freeform 63"/>
            <p:cNvSpPr/>
            <p:nvPr/>
          </p:nvSpPr>
          <p:spPr bwMode="auto">
            <a:xfrm>
              <a:off x="3434" y="4100"/>
              <a:ext cx="99" cy="24"/>
            </a:xfrm>
            <a:custGeom>
              <a:avLst/>
              <a:gdLst>
                <a:gd name="T0" fmla="*/ 24 w 28"/>
                <a:gd name="T1" fmla="*/ 1 h 8"/>
                <a:gd name="T2" fmla="*/ 4 w 28"/>
                <a:gd name="T3" fmla="*/ 2 h 8"/>
                <a:gd name="T4" fmla="*/ 3 w 28"/>
                <a:gd name="T5" fmla="*/ 6 h 8"/>
                <a:gd name="T6" fmla="*/ 26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2"/>
                    <a:pt x="11" y="4"/>
                    <a:pt x="4" y="2"/>
                  </a:cubicBezTo>
                  <a:cubicBezTo>
                    <a:pt x="2" y="1"/>
                    <a:pt x="0" y="5"/>
                    <a:pt x="3" y="6"/>
                  </a:cubicBezTo>
                  <a:cubicBezTo>
                    <a:pt x="11" y="8"/>
                    <a:pt x="18" y="6"/>
                    <a:pt x="26"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01" name="Freeform 64"/>
            <p:cNvSpPr/>
            <p:nvPr/>
          </p:nvSpPr>
          <p:spPr bwMode="auto">
            <a:xfrm>
              <a:off x="3564" y="4097"/>
              <a:ext cx="103" cy="21"/>
            </a:xfrm>
            <a:custGeom>
              <a:avLst/>
              <a:gdLst>
                <a:gd name="T0" fmla="*/ 26 w 29"/>
                <a:gd name="T1" fmla="*/ 3 h 7"/>
                <a:gd name="T2" fmla="*/ 4 w 29"/>
                <a:gd name="T3" fmla="*/ 1 h 7"/>
                <a:gd name="T4" fmla="*/ 3 w 29"/>
                <a:gd name="T5" fmla="*/ 5 h 7"/>
                <a:gd name="T6" fmla="*/ 26 w 29"/>
                <a:gd name="T7" fmla="*/ 7 h 7"/>
                <a:gd name="T8" fmla="*/ 26 w 29"/>
                <a:gd name="T9" fmla="*/ 3 h 7"/>
              </a:gdLst>
              <a:ahLst/>
              <a:cxnLst>
                <a:cxn ang="0">
                  <a:pos x="T0" y="T1"/>
                </a:cxn>
                <a:cxn ang="0">
                  <a:pos x="T2" y="T3"/>
                </a:cxn>
                <a:cxn ang="0">
                  <a:pos x="T4" y="T5"/>
                </a:cxn>
                <a:cxn ang="0">
                  <a:pos x="T6" y="T7"/>
                </a:cxn>
                <a:cxn ang="0">
                  <a:pos x="T8" y="T9"/>
                </a:cxn>
              </a:cxnLst>
              <a:rect l="0" t="0" r="r" b="b"/>
              <a:pathLst>
                <a:path w="29" h="7">
                  <a:moveTo>
                    <a:pt x="26" y="3"/>
                  </a:moveTo>
                  <a:cubicBezTo>
                    <a:pt x="19" y="3"/>
                    <a:pt x="11" y="3"/>
                    <a:pt x="4" y="1"/>
                  </a:cubicBezTo>
                  <a:cubicBezTo>
                    <a:pt x="2" y="0"/>
                    <a:pt x="0" y="4"/>
                    <a:pt x="3" y="5"/>
                  </a:cubicBezTo>
                  <a:cubicBezTo>
                    <a:pt x="10" y="7"/>
                    <a:pt x="19" y="7"/>
                    <a:pt x="26" y="7"/>
                  </a:cubicBezTo>
                  <a:cubicBezTo>
                    <a:pt x="29" y="7"/>
                    <a:pt x="29" y="3"/>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02" name="Freeform 65"/>
            <p:cNvSpPr/>
            <p:nvPr/>
          </p:nvSpPr>
          <p:spPr bwMode="auto">
            <a:xfrm>
              <a:off x="3698" y="4094"/>
              <a:ext cx="106" cy="18"/>
            </a:xfrm>
            <a:custGeom>
              <a:avLst/>
              <a:gdLst>
                <a:gd name="T0" fmla="*/ 27 w 30"/>
                <a:gd name="T1" fmla="*/ 1 h 6"/>
                <a:gd name="T2" fmla="*/ 3 w 30"/>
                <a:gd name="T3" fmla="*/ 2 h 6"/>
                <a:gd name="T4" fmla="*/ 3 w 30"/>
                <a:gd name="T5" fmla="*/ 6 h 6"/>
                <a:gd name="T6" fmla="*/ 27 w 30"/>
                <a:gd name="T7" fmla="*/ 5 h 6"/>
                <a:gd name="T8" fmla="*/ 27 w 30"/>
                <a:gd name="T9" fmla="*/ 1 h 6"/>
              </a:gdLst>
              <a:ahLst/>
              <a:cxnLst>
                <a:cxn ang="0">
                  <a:pos x="T0" y="T1"/>
                </a:cxn>
                <a:cxn ang="0">
                  <a:pos x="T2" y="T3"/>
                </a:cxn>
                <a:cxn ang="0">
                  <a:pos x="T4" y="T5"/>
                </a:cxn>
                <a:cxn ang="0">
                  <a:pos x="T6" y="T7"/>
                </a:cxn>
                <a:cxn ang="0">
                  <a:pos x="T8" y="T9"/>
                </a:cxn>
              </a:cxnLst>
              <a:rect l="0" t="0" r="r" b="b"/>
              <a:pathLst>
                <a:path w="30" h="6">
                  <a:moveTo>
                    <a:pt x="27" y="1"/>
                  </a:moveTo>
                  <a:cubicBezTo>
                    <a:pt x="19" y="1"/>
                    <a:pt x="11" y="1"/>
                    <a:pt x="3" y="2"/>
                  </a:cubicBezTo>
                  <a:cubicBezTo>
                    <a:pt x="0" y="2"/>
                    <a:pt x="0" y="6"/>
                    <a:pt x="3" y="6"/>
                  </a:cubicBezTo>
                  <a:cubicBezTo>
                    <a:pt x="11" y="6"/>
                    <a:pt x="19" y="5"/>
                    <a:pt x="27" y="5"/>
                  </a:cubicBezTo>
                  <a:cubicBezTo>
                    <a:pt x="30" y="5"/>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03" name="Freeform 66"/>
            <p:cNvSpPr/>
            <p:nvPr/>
          </p:nvSpPr>
          <p:spPr bwMode="auto">
            <a:xfrm>
              <a:off x="3846" y="4103"/>
              <a:ext cx="85" cy="18"/>
            </a:xfrm>
            <a:custGeom>
              <a:avLst/>
              <a:gdLst>
                <a:gd name="T0" fmla="*/ 21 w 24"/>
                <a:gd name="T1" fmla="*/ 1 h 6"/>
                <a:gd name="T2" fmla="*/ 3 w 24"/>
                <a:gd name="T3" fmla="*/ 0 h 6"/>
                <a:gd name="T4" fmla="*/ 3 w 24"/>
                <a:gd name="T5" fmla="*/ 4 h 6"/>
                <a:gd name="T6" fmla="*/ 20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5" y="0"/>
                    <a:pt x="9" y="0"/>
                    <a:pt x="3" y="0"/>
                  </a:cubicBezTo>
                  <a:cubicBezTo>
                    <a:pt x="0" y="0"/>
                    <a:pt x="0" y="4"/>
                    <a:pt x="3" y="4"/>
                  </a:cubicBezTo>
                  <a:cubicBezTo>
                    <a:pt x="9" y="4"/>
                    <a:pt x="14" y="4"/>
                    <a:pt x="20" y="5"/>
                  </a:cubicBezTo>
                  <a:cubicBezTo>
                    <a:pt x="23" y="6"/>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04" name="Freeform 67"/>
            <p:cNvSpPr/>
            <p:nvPr/>
          </p:nvSpPr>
          <p:spPr bwMode="auto">
            <a:xfrm>
              <a:off x="3977" y="4094"/>
              <a:ext cx="109" cy="24"/>
            </a:xfrm>
            <a:custGeom>
              <a:avLst/>
              <a:gdLst>
                <a:gd name="T0" fmla="*/ 28 w 31"/>
                <a:gd name="T1" fmla="*/ 2 h 8"/>
                <a:gd name="T2" fmla="*/ 3 w 31"/>
                <a:gd name="T3" fmla="*/ 3 h 8"/>
                <a:gd name="T4" fmla="*/ 4 w 31"/>
                <a:gd name="T5" fmla="*/ 7 h 8"/>
                <a:gd name="T6" fmla="*/ 28 w 31"/>
                <a:gd name="T7" fmla="*/ 6 h 8"/>
                <a:gd name="T8" fmla="*/ 28 w 31"/>
                <a:gd name="T9" fmla="*/ 2 h 8"/>
              </a:gdLst>
              <a:ahLst/>
              <a:cxnLst>
                <a:cxn ang="0">
                  <a:pos x="T0" y="T1"/>
                </a:cxn>
                <a:cxn ang="0">
                  <a:pos x="T2" y="T3"/>
                </a:cxn>
                <a:cxn ang="0">
                  <a:pos x="T4" y="T5"/>
                </a:cxn>
                <a:cxn ang="0">
                  <a:pos x="T6" y="T7"/>
                </a:cxn>
                <a:cxn ang="0">
                  <a:pos x="T8" y="T9"/>
                </a:cxn>
              </a:cxnLst>
              <a:rect l="0" t="0" r="r" b="b"/>
              <a:pathLst>
                <a:path w="31" h="8">
                  <a:moveTo>
                    <a:pt x="28" y="2"/>
                  </a:moveTo>
                  <a:cubicBezTo>
                    <a:pt x="20" y="2"/>
                    <a:pt x="11" y="0"/>
                    <a:pt x="3" y="3"/>
                  </a:cubicBezTo>
                  <a:cubicBezTo>
                    <a:pt x="0" y="4"/>
                    <a:pt x="2" y="8"/>
                    <a:pt x="4" y="7"/>
                  </a:cubicBezTo>
                  <a:cubicBezTo>
                    <a:pt x="12" y="5"/>
                    <a:pt x="20"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05" name="Freeform 68"/>
            <p:cNvSpPr/>
            <p:nvPr/>
          </p:nvSpPr>
          <p:spPr bwMode="auto">
            <a:xfrm>
              <a:off x="4129" y="4092"/>
              <a:ext cx="102" cy="17"/>
            </a:xfrm>
            <a:custGeom>
              <a:avLst/>
              <a:gdLst>
                <a:gd name="T0" fmla="*/ 25 w 29"/>
                <a:gd name="T1" fmla="*/ 1 h 6"/>
                <a:gd name="T2" fmla="*/ 3 w 29"/>
                <a:gd name="T3" fmla="*/ 2 h 6"/>
                <a:gd name="T4" fmla="*/ 3 w 29"/>
                <a:gd name="T5" fmla="*/ 6 h 6"/>
                <a:gd name="T6" fmla="*/ 26 w 29"/>
                <a:gd name="T7" fmla="*/ 5 h 6"/>
                <a:gd name="T8" fmla="*/ 25 w 29"/>
                <a:gd name="T9" fmla="*/ 1 h 6"/>
              </a:gdLst>
              <a:ahLst/>
              <a:cxnLst>
                <a:cxn ang="0">
                  <a:pos x="T0" y="T1"/>
                </a:cxn>
                <a:cxn ang="0">
                  <a:pos x="T2" y="T3"/>
                </a:cxn>
                <a:cxn ang="0">
                  <a:pos x="T4" y="T5"/>
                </a:cxn>
                <a:cxn ang="0">
                  <a:pos x="T6" y="T7"/>
                </a:cxn>
                <a:cxn ang="0">
                  <a:pos x="T8" y="T9"/>
                </a:cxn>
              </a:cxnLst>
              <a:rect l="0" t="0" r="r" b="b"/>
              <a:pathLst>
                <a:path w="29" h="6">
                  <a:moveTo>
                    <a:pt x="25" y="1"/>
                  </a:moveTo>
                  <a:cubicBezTo>
                    <a:pt x="17" y="2"/>
                    <a:pt x="10" y="2"/>
                    <a:pt x="3" y="2"/>
                  </a:cubicBezTo>
                  <a:cubicBezTo>
                    <a:pt x="0" y="2"/>
                    <a:pt x="0" y="6"/>
                    <a:pt x="3" y="6"/>
                  </a:cubicBezTo>
                  <a:cubicBezTo>
                    <a:pt x="11" y="6"/>
                    <a:pt x="18" y="6"/>
                    <a:pt x="26" y="5"/>
                  </a:cubicBezTo>
                  <a:cubicBezTo>
                    <a:pt x="29" y="4"/>
                    <a:pt x="27" y="0"/>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06" name="Freeform 69"/>
            <p:cNvSpPr/>
            <p:nvPr/>
          </p:nvSpPr>
          <p:spPr bwMode="auto">
            <a:xfrm>
              <a:off x="4273" y="4103"/>
              <a:ext cx="110" cy="21"/>
            </a:xfrm>
            <a:custGeom>
              <a:avLst/>
              <a:gdLst>
                <a:gd name="T0" fmla="*/ 28 w 31"/>
                <a:gd name="T1" fmla="*/ 2 h 7"/>
                <a:gd name="T2" fmla="*/ 3 w 31"/>
                <a:gd name="T3" fmla="*/ 2 h 7"/>
                <a:gd name="T4" fmla="*/ 3 w 31"/>
                <a:gd name="T5" fmla="*/ 6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2"/>
                    <a:pt x="3" y="2"/>
                  </a:cubicBezTo>
                  <a:cubicBezTo>
                    <a:pt x="0" y="2"/>
                    <a:pt x="0" y="6"/>
                    <a:pt x="3" y="6"/>
                  </a:cubicBezTo>
                  <a:cubicBezTo>
                    <a:pt x="11" y="6"/>
                    <a:pt x="19" y="4"/>
                    <a:pt x="27" y="6"/>
                  </a:cubicBezTo>
                  <a:cubicBezTo>
                    <a:pt x="30" y="7"/>
                    <a:pt x="31" y="3"/>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07" name="Freeform 70"/>
            <p:cNvSpPr/>
            <p:nvPr/>
          </p:nvSpPr>
          <p:spPr bwMode="auto">
            <a:xfrm>
              <a:off x="4432" y="4097"/>
              <a:ext cx="95" cy="24"/>
            </a:xfrm>
            <a:custGeom>
              <a:avLst/>
              <a:gdLst>
                <a:gd name="T0" fmla="*/ 23 w 27"/>
                <a:gd name="T1" fmla="*/ 1 h 8"/>
                <a:gd name="T2" fmla="*/ 4 w 27"/>
                <a:gd name="T3" fmla="*/ 2 h 8"/>
                <a:gd name="T4" fmla="*/ 3 w 27"/>
                <a:gd name="T5" fmla="*/ 6 h 8"/>
                <a:gd name="T6" fmla="*/ 24 w 27"/>
                <a:gd name="T7" fmla="*/ 5 h 8"/>
                <a:gd name="T8" fmla="*/ 23 w 27"/>
                <a:gd name="T9" fmla="*/ 1 h 8"/>
              </a:gdLst>
              <a:ahLst/>
              <a:cxnLst>
                <a:cxn ang="0">
                  <a:pos x="T0" y="T1"/>
                </a:cxn>
                <a:cxn ang="0">
                  <a:pos x="T2" y="T3"/>
                </a:cxn>
                <a:cxn ang="0">
                  <a:pos x="T4" y="T5"/>
                </a:cxn>
                <a:cxn ang="0">
                  <a:pos x="T6" y="T7"/>
                </a:cxn>
                <a:cxn ang="0">
                  <a:pos x="T8" y="T9"/>
                </a:cxn>
              </a:cxnLst>
              <a:rect l="0" t="0" r="r" b="b"/>
              <a:pathLst>
                <a:path w="27" h="8">
                  <a:moveTo>
                    <a:pt x="23" y="1"/>
                  </a:moveTo>
                  <a:cubicBezTo>
                    <a:pt x="17" y="2"/>
                    <a:pt x="10" y="3"/>
                    <a:pt x="4" y="2"/>
                  </a:cubicBezTo>
                  <a:cubicBezTo>
                    <a:pt x="1" y="1"/>
                    <a:pt x="0" y="6"/>
                    <a:pt x="3" y="6"/>
                  </a:cubicBezTo>
                  <a:cubicBezTo>
                    <a:pt x="10" y="8"/>
                    <a:pt x="17" y="6"/>
                    <a:pt x="24" y="5"/>
                  </a:cubicBezTo>
                  <a:cubicBezTo>
                    <a:pt x="27" y="5"/>
                    <a:pt x="26"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08" name="Freeform 71"/>
            <p:cNvSpPr/>
            <p:nvPr/>
          </p:nvSpPr>
          <p:spPr bwMode="auto">
            <a:xfrm>
              <a:off x="4580" y="4094"/>
              <a:ext cx="120" cy="27"/>
            </a:xfrm>
            <a:custGeom>
              <a:avLst/>
              <a:gdLst>
                <a:gd name="T0" fmla="*/ 31 w 34"/>
                <a:gd name="T1" fmla="*/ 1 h 9"/>
                <a:gd name="T2" fmla="*/ 18 w 34"/>
                <a:gd name="T3" fmla="*/ 2 h 9"/>
                <a:gd name="T4" fmla="*/ 5 w 34"/>
                <a:gd name="T5" fmla="*/ 1 h 9"/>
                <a:gd name="T6" fmla="*/ 2 w 34"/>
                <a:gd name="T7" fmla="*/ 5 h 9"/>
                <a:gd name="T8" fmla="*/ 31 w 34"/>
                <a:gd name="T9" fmla="*/ 5 h 9"/>
                <a:gd name="T10" fmla="*/ 31 w 34"/>
                <a:gd name="T11" fmla="*/ 1 h 9"/>
              </a:gdLst>
              <a:ahLst/>
              <a:cxnLst>
                <a:cxn ang="0">
                  <a:pos x="T0" y="T1"/>
                </a:cxn>
                <a:cxn ang="0">
                  <a:pos x="T2" y="T3"/>
                </a:cxn>
                <a:cxn ang="0">
                  <a:pos x="T4" y="T5"/>
                </a:cxn>
                <a:cxn ang="0">
                  <a:pos x="T6" y="T7"/>
                </a:cxn>
                <a:cxn ang="0">
                  <a:pos x="T8" y="T9"/>
                </a:cxn>
                <a:cxn ang="0">
                  <a:pos x="T10" y="T11"/>
                </a:cxn>
              </a:cxnLst>
              <a:rect l="0" t="0" r="r" b="b"/>
              <a:pathLst>
                <a:path w="34" h="9">
                  <a:moveTo>
                    <a:pt x="31" y="1"/>
                  </a:moveTo>
                  <a:cubicBezTo>
                    <a:pt x="27" y="1"/>
                    <a:pt x="22" y="1"/>
                    <a:pt x="18" y="2"/>
                  </a:cubicBezTo>
                  <a:cubicBezTo>
                    <a:pt x="14" y="2"/>
                    <a:pt x="9" y="3"/>
                    <a:pt x="5" y="1"/>
                  </a:cubicBezTo>
                  <a:cubicBezTo>
                    <a:pt x="2" y="0"/>
                    <a:pt x="0" y="3"/>
                    <a:pt x="2" y="5"/>
                  </a:cubicBezTo>
                  <a:cubicBezTo>
                    <a:pt x="11" y="9"/>
                    <a:pt x="22" y="5"/>
                    <a:pt x="31" y="5"/>
                  </a:cubicBezTo>
                  <a:cubicBezTo>
                    <a:pt x="34" y="5"/>
                    <a:pt x="34" y="0"/>
                    <a:pt x="31"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09" name="Freeform 72"/>
            <p:cNvSpPr/>
            <p:nvPr/>
          </p:nvSpPr>
          <p:spPr bwMode="auto">
            <a:xfrm>
              <a:off x="4735" y="4092"/>
              <a:ext cx="110" cy="20"/>
            </a:xfrm>
            <a:custGeom>
              <a:avLst/>
              <a:gdLst>
                <a:gd name="T0" fmla="*/ 28 w 31"/>
                <a:gd name="T1" fmla="*/ 2 h 7"/>
                <a:gd name="T2" fmla="*/ 3 w 31"/>
                <a:gd name="T3" fmla="*/ 3 h 7"/>
                <a:gd name="T4" fmla="*/ 5 w 31"/>
                <a:gd name="T5" fmla="*/ 7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1"/>
                    <a:pt x="3" y="3"/>
                  </a:cubicBezTo>
                  <a:cubicBezTo>
                    <a:pt x="0" y="3"/>
                    <a:pt x="2" y="7"/>
                    <a:pt x="5" y="7"/>
                  </a:cubicBezTo>
                  <a:cubicBezTo>
                    <a:pt x="12" y="6"/>
                    <a:pt x="19" y="4"/>
                    <a:pt x="27" y="6"/>
                  </a:cubicBezTo>
                  <a:cubicBezTo>
                    <a:pt x="29" y="7"/>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10" name="Freeform 73"/>
            <p:cNvSpPr/>
            <p:nvPr/>
          </p:nvSpPr>
          <p:spPr bwMode="auto">
            <a:xfrm>
              <a:off x="4912" y="4097"/>
              <a:ext cx="84" cy="18"/>
            </a:xfrm>
            <a:custGeom>
              <a:avLst/>
              <a:gdLst>
                <a:gd name="T0" fmla="*/ 21 w 24"/>
                <a:gd name="T1" fmla="*/ 1 h 6"/>
                <a:gd name="T2" fmla="*/ 4 w 24"/>
                <a:gd name="T3" fmla="*/ 1 h 6"/>
                <a:gd name="T4" fmla="*/ 3 w 24"/>
                <a:gd name="T5" fmla="*/ 5 h 6"/>
                <a:gd name="T6" fmla="*/ 21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6" y="1"/>
                    <a:pt x="10" y="2"/>
                    <a:pt x="4" y="1"/>
                  </a:cubicBezTo>
                  <a:cubicBezTo>
                    <a:pt x="1" y="0"/>
                    <a:pt x="0" y="5"/>
                    <a:pt x="3" y="5"/>
                  </a:cubicBezTo>
                  <a:cubicBezTo>
                    <a:pt x="9" y="6"/>
                    <a:pt x="15" y="5"/>
                    <a:pt x="21" y="5"/>
                  </a:cubicBezTo>
                  <a:cubicBezTo>
                    <a:pt x="24" y="5"/>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11" name="Freeform 74"/>
            <p:cNvSpPr/>
            <p:nvPr/>
          </p:nvSpPr>
          <p:spPr bwMode="auto">
            <a:xfrm>
              <a:off x="5060" y="4100"/>
              <a:ext cx="92" cy="18"/>
            </a:xfrm>
            <a:custGeom>
              <a:avLst/>
              <a:gdLst>
                <a:gd name="T0" fmla="*/ 23 w 26"/>
                <a:gd name="T1" fmla="*/ 1 h 6"/>
                <a:gd name="T2" fmla="*/ 3 w 26"/>
                <a:gd name="T3" fmla="*/ 0 h 6"/>
                <a:gd name="T4" fmla="*/ 3 w 26"/>
                <a:gd name="T5" fmla="*/ 4 h 6"/>
                <a:gd name="T6" fmla="*/ 22 w 26"/>
                <a:gd name="T7" fmla="*/ 5 h 6"/>
                <a:gd name="T8" fmla="*/ 23 w 26"/>
                <a:gd name="T9" fmla="*/ 1 h 6"/>
              </a:gdLst>
              <a:ahLst/>
              <a:cxnLst>
                <a:cxn ang="0">
                  <a:pos x="T0" y="T1"/>
                </a:cxn>
                <a:cxn ang="0">
                  <a:pos x="T2" y="T3"/>
                </a:cxn>
                <a:cxn ang="0">
                  <a:pos x="T4" y="T5"/>
                </a:cxn>
                <a:cxn ang="0">
                  <a:pos x="T6" y="T7"/>
                </a:cxn>
                <a:cxn ang="0">
                  <a:pos x="T8" y="T9"/>
                </a:cxn>
              </a:cxnLst>
              <a:rect l="0" t="0" r="r" b="b"/>
              <a:pathLst>
                <a:path w="26" h="6">
                  <a:moveTo>
                    <a:pt x="23" y="1"/>
                  </a:moveTo>
                  <a:cubicBezTo>
                    <a:pt x="16" y="0"/>
                    <a:pt x="9" y="0"/>
                    <a:pt x="3" y="0"/>
                  </a:cubicBezTo>
                  <a:cubicBezTo>
                    <a:pt x="0" y="0"/>
                    <a:pt x="0" y="4"/>
                    <a:pt x="3" y="4"/>
                  </a:cubicBezTo>
                  <a:cubicBezTo>
                    <a:pt x="9" y="4"/>
                    <a:pt x="16" y="4"/>
                    <a:pt x="22" y="5"/>
                  </a:cubicBezTo>
                  <a:cubicBezTo>
                    <a:pt x="25" y="6"/>
                    <a:pt x="26" y="1"/>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12" name="Freeform 75"/>
            <p:cNvSpPr/>
            <p:nvPr/>
          </p:nvSpPr>
          <p:spPr bwMode="auto">
            <a:xfrm>
              <a:off x="5190" y="4094"/>
              <a:ext cx="103" cy="18"/>
            </a:xfrm>
            <a:custGeom>
              <a:avLst/>
              <a:gdLst>
                <a:gd name="T0" fmla="*/ 26 w 29"/>
                <a:gd name="T1" fmla="*/ 1 h 6"/>
                <a:gd name="T2" fmla="*/ 2 w 29"/>
                <a:gd name="T3" fmla="*/ 2 h 6"/>
                <a:gd name="T4" fmla="*/ 2 w 29"/>
                <a:gd name="T5" fmla="*/ 6 h 6"/>
                <a:gd name="T6" fmla="*/ 26 w 29"/>
                <a:gd name="T7" fmla="*/ 5 h 6"/>
                <a:gd name="T8" fmla="*/ 26 w 29"/>
                <a:gd name="T9" fmla="*/ 1 h 6"/>
              </a:gdLst>
              <a:ahLst/>
              <a:cxnLst>
                <a:cxn ang="0">
                  <a:pos x="T0" y="T1"/>
                </a:cxn>
                <a:cxn ang="0">
                  <a:pos x="T2" y="T3"/>
                </a:cxn>
                <a:cxn ang="0">
                  <a:pos x="T4" y="T5"/>
                </a:cxn>
                <a:cxn ang="0">
                  <a:pos x="T6" y="T7"/>
                </a:cxn>
                <a:cxn ang="0">
                  <a:pos x="T8" y="T9"/>
                </a:cxn>
              </a:cxnLst>
              <a:rect l="0" t="0" r="r" b="b"/>
              <a:pathLst>
                <a:path w="29" h="6">
                  <a:moveTo>
                    <a:pt x="26" y="1"/>
                  </a:moveTo>
                  <a:cubicBezTo>
                    <a:pt x="18" y="2"/>
                    <a:pt x="10" y="2"/>
                    <a:pt x="2" y="2"/>
                  </a:cubicBezTo>
                  <a:cubicBezTo>
                    <a:pt x="0" y="2"/>
                    <a:pt x="0" y="6"/>
                    <a:pt x="2" y="6"/>
                  </a:cubicBezTo>
                  <a:cubicBezTo>
                    <a:pt x="10" y="6"/>
                    <a:pt x="18" y="6"/>
                    <a:pt x="26" y="5"/>
                  </a:cubicBezTo>
                  <a:cubicBezTo>
                    <a:pt x="29"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13" name="Freeform 76"/>
            <p:cNvSpPr/>
            <p:nvPr/>
          </p:nvSpPr>
          <p:spPr bwMode="auto">
            <a:xfrm>
              <a:off x="5339" y="4092"/>
              <a:ext cx="116" cy="20"/>
            </a:xfrm>
            <a:custGeom>
              <a:avLst/>
              <a:gdLst>
                <a:gd name="T0" fmla="*/ 30 w 33"/>
                <a:gd name="T1" fmla="*/ 2 h 7"/>
                <a:gd name="T2" fmla="*/ 3 w 33"/>
                <a:gd name="T3" fmla="*/ 0 h 7"/>
                <a:gd name="T4" fmla="*/ 3 w 33"/>
                <a:gd name="T5" fmla="*/ 0 h 7"/>
                <a:gd name="T6" fmla="*/ 3 w 33"/>
                <a:gd name="T7" fmla="*/ 0 h 7"/>
                <a:gd name="T8" fmla="*/ 3 w 33"/>
                <a:gd name="T9" fmla="*/ 5 h 7"/>
                <a:gd name="T10" fmla="*/ 28 w 33"/>
                <a:gd name="T11" fmla="*/ 6 h 7"/>
                <a:gd name="T12" fmla="*/ 30 w 33"/>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33" h="7">
                  <a:moveTo>
                    <a:pt x="30" y="2"/>
                  </a:moveTo>
                  <a:cubicBezTo>
                    <a:pt x="21" y="0"/>
                    <a:pt x="12" y="1"/>
                    <a:pt x="3" y="0"/>
                  </a:cubicBezTo>
                  <a:cubicBezTo>
                    <a:pt x="3" y="0"/>
                    <a:pt x="3" y="0"/>
                    <a:pt x="3" y="0"/>
                  </a:cubicBezTo>
                  <a:cubicBezTo>
                    <a:pt x="3" y="0"/>
                    <a:pt x="3" y="0"/>
                    <a:pt x="3" y="0"/>
                  </a:cubicBezTo>
                  <a:cubicBezTo>
                    <a:pt x="0" y="0"/>
                    <a:pt x="0" y="5"/>
                    <a:pt x="3" y="5"/>
                  </a:cubicBezTo>
                  <a:cubicBezTo>
                    <a:pt x="11" y="6"/>
                    <a:pt x="20" y="4"/>
                    <a:pt x="28" y="6"/>
                  </a:cubicBezTo>
                  <a:cubicBezTo>
                    <a:pt x="31" y="7"/>
                    <a:pt x="33" y="2"/>
                    <a:pt x="30"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14" name="Freeform 77"/>
            <p:cNvSpPr/>
            <p:nvPr/>
          </p:nvSpPr>
          <p:spPr bwMode="auto">
            <a:xfrm>
              <a:off x="5480" y="4089"/>
              <a:ext cx="102" cy="14"/>
            </a:xfrm>
            <a:custGeom>
              <a:avLst/>
              <a:gdLst>
                <a:gd name="T0" fmla="*/ 26 w 29"/>
                <a:gd name="T1" fmla="*/ 0 h 5"/>
                <a:gd name="T2" fmla="*/ 3 w 29"/>
                <a:gd name="T3" fmla="*/ 0 h 5"/>
                <a:gd name="T4" fmla="*/ 3 w 29"/>
                <a:gd name="T5" fmla="*/ 5 h 5"/>
                <a:gd name="T6" fmla="*/ 26 w 29"/>
                <a:gd name="T7" fmla="*/ 5 h 5"/>
                <a:gd name="T8" fmla="*/ 26 w 29"/>
                <a:gd name="T9" fmla="*/ 0 h 5"/>
              </a:gdLst>
              <a:ahLst/>
              <a:cxnLst>
                <a:cxn ang="0">
                  <a:pos x="T0" y="T1"/>
                </a:cxn>
                <a:cxn ang="0">
                  <a:pos x="T2" y="T3"/>
                </a:cxn>
                <a:cxn ang="0">
                  <a:pos x="T4" y="T5"/>
                </a:cxn>
                <a:cxn ang="0">
                  <a:pos x="T6" y="T7"/>
                </a:cxn>
                <a:cxn ang="0">
                  <a:pos x="T8" y="T9"/>
                </a:cxn>
              </a:cxnLst>
              <a:rect l="0" t="0" r="r" b="b"/>
              <a:pathLst>
                <a:path w="29" h="5">
                  <a:moveTo>
                    <a:pt x="26" y="0"/>
                  </a:moveTo>
                  <a:cubicBezTo>
                    <a:pt x="3" y="0"/>
                    <a:pt x="3" y="0"/>
                    <a:pt x="3" y="0"/>
                  </a:cubicBezTo>
                  <a:cubicBezTo>
                    <a:pt x="0" y="0"/>
                    <a:pt x="0" y="5"/>
                    <a:pt x="3" y="5"/>
                  </a:cubicBezTo>
                  <a:cubicBezTo>
                    <a:pt x="26" y="5"/>
                    <a:pt x="26" y="5"/>
                    <a:pt x="26" y="5"/>
                  </a:cubicBezTo>
                  <a:cubicBezTo>
                    <a:pt x="29" y="5"/>
                    <a:pt x="29" y="0"/>
                    <a:pt x="26"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15" name="Freeform 78"/>
            <p:cNvSpPr/>
            <p:nvPr/>
          </p:nvSpPr>
          <p:spPr bwMode="auto">
            <a:xfrm>
              <a:off x="5600" y="4089"/>
              <a:ext cx="98" cy="23"/>
            </a:xfrm>
            <a:custGeom>
              <a:avLst/>
              <a:gdLst>
                <a:gd name="T0" fmla="*/ 24 w 28"/>
                <a:gd name="T1" fmla="*/ 2 h 8"/>
                <a:gd name="T2" fmla="*/ 4 w 28"/>
                <a:gd name="T3" fmla="*/ 0 h 8"/>
                <a:gd name="T4" fmla="*/ 3 w 28"/>
                <a:gd name="T5" fmla="*/ 5 h 8"/>
                <a:gd name="T6" fmla="*/ 25 w 28"/>
                <a:gd name="T7" fmla="*/ 6 h 8"/>
                <a:gd name="T8" fmla="*/ 24 w 28"/>
                <a:gd name="T9" fmla="*/ 2 h 8"/>
              </a:gdLst>
              <a:ahLst/>
              <a:cxnLst>
                <a:cxn ang="0">
                  <a:pos x="T0" y="T1"/>
                </a:cxn>
                <a:cxn ang="0">
                  <a:pos x="T2" y="T3"/>
                </a:cxn>
                <a:cxn ang="0">
                  <a:pos x="T4" y="T5"/>
                </a:cxn>
                <a:cxn ang="0">
                  <a:pos x="T6" y="T7"/>
                </a:cxn>
                <a:cxn ang="0">
                  <a:pos x="T8" y="T9"/>
                </a:cxn>
              </a:cxnLst>
              <a:rect l="0" t="0" r="r" b="b"/>
              <a:pathLst>
                <a:path w="28" h="8">
                  <a:moveTo>
                    <a:pt x="24" y="2"/>
                  </a:moveTo>
                  <a:cubicBezTo>
                    <a:pt x="17" y="3"/>
                    <a:pt x="11" y="3"/>
                    <a:pt x="4" y="0"/>
                  </a:cubicBezTo>
                  <a:cubicBezTo>
                    <a:pt x="1" y="0"/>
                    <a:pt x="0" y="4"/>
                    <a:pt x="3" y="5"/>
                  </a:cubicBezTo>
                  <a:cubicBezTo>
                    <a:pt x="10" y="7"/>
                    <a:pt x="18" y="8"/>
                    <a:pt x="25" y="6"/>
                  </a:cubicBezTo>
                  <a:cubicBezTo>
                    <a:pt x="28" y="5"/>
                    <a:pt x="27" y="1"/>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16" name="Freeform 79"/>
            <p:cNvSpPr/>
            <p:nvPr/>
          </p:nvSpPr>
          <p:spPr bwMode="auto">
            <a:xfrm>
              <a:off x="5727" y="4103"/>
              <a:ext cx="98" cy="18"/>
            </a:xfrm>
            <a:custGeom>
              <a:avLst/>
              <a:gdLst>
                <a:gd name="T0" fmla="*/ 26 w 28"/>
                <a:gd name="T1" fmla="*/ 1 h 6"/>
                <a:gd name="T2" fmla="*/ 3 w 28"/>
                <a:gd name="T3" fmla="*/ 0 h 6"/>
                <a:gd name="T4" fmla="*/ 3 w 28"/>
                <a:gd name="T5" fmla="*/ 4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0"/>
                    <a:pt x="3" y="0"/>
                  </a:cubicBezTo>
                  <a:cubicBezTo>
                    <a:pt x="0" y="0"/>
                    <a:pt x="0" y="4"/>
                    <a:pt x="3" y="4"/>
                  </a:cubicBezTo>
                  <a:cubicBezTo>
                    <a:pt x="11" y="4"/>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17" name="Freeform 80"/>
            <p:cNvSpPr/>
            <p:nvPr/>
          </p:nvSpPr>
          <p:spPr bwMode="auto">
            <a:xfrm>
              <a:off x="5850" y="4092"/>
              <a:ext cx="109" cy="20"/>
            </a:xfrm>
            <a:custGeom>
              <a:avLst/>
              <a:gdLst>
                <a:gd name="T0" fmla="*/ 27 w 31"/>
                <a:gd name="T1" fmla="*/ 1 h 7"/>
                <a:gd name="T2" fmla="*/ 3 w 31"/>
                <a:gd name="T3" fmla="*/ 3 h 7"/>
                <a:gd name="T4" fmla="*/ 3 w 31"/>
                <a:gd name="T5" fmla="*/ 7 h 7"/>
                <a:gd name="T6" fmla="*/ 28 w 31"/>
                <a:gd name="T7" fmla="*/ 5 h 7"/>
                <a:gd name="T8" fmla="*/ 27 w 31"/>
                <a:gd name="T9" fmla="*/ 1 h 7"/>
              </a:gdLst>
              <a:ahLst/>
              <a:cxnLst>
                <a:cxn ang="0">
                  <a:pos x="T0" y="T1"/>
                </a:cxn>
                <a:cxn ang="0">
                  <a:pos x="T2" y="T3"/>
                </a:cxn>
                <a:cxn ang="0">
                  <a:pos x="T4" y="T5"/>
                </a:cxn>
                <a:cxn ang="0">
                  <a:pos x="T6" y="T7"/>
                </a:cxn>
                <a:cxn ang="0">
                  <a:pos x="T8" y="T9"/>
                </a:cxn>
              </a:cxnLst>
              <a:rect l="0" t="0" r="r" b="b"/>
              <a:pathLst>
                <a:path w="31" h="7">
                  <a:moveTo>
                    <a:pt x="27" y="1"/>
                  </a:moveTo>
                  <a:cubicBezTo>
                    <a:pt x="19" y="2"/>
                    <a:pt x="11" y="3"/>
                    <a:pt x="3" y="3"/>
                  </a:cubicBezTo>
                  <a:cubicBezTo>
                    <a:pt x="0" y="3"/>
                    <a:pt x="0" y="7"/>
                    <a:pt x="3" y="7"/>
                  </a:cubicBezTo>
                  <a:cubicBezTo>
                    <a:pt x="11" y="7"/>
                    <a:pt x="20" y="6"/>
                    <a:pt x="28" y="5"/>
                  </a:cubicBezTo>
                  <a:cubicBezTo>
                    <a:pt x="31" y="4"/>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18" name="Freeform 81"/>
            <p:cNvSpPr/>
            <p:nvPr/>
          </p:nvSpPr>
          <p:spPr bwMode="auto">
            <a:xfrm>
              <a:off x="5988" y="4097"/>
              <a:ext cx="102" cy="18"/>
            </a:xfrm>
            <a:custGeom>
              <a:avLst/>
              <a:gdLst>
                <a:gd name="T0" fmla="*/ 26 w 29"/>
                <a:gd name="T1" fmla="*/ 2 h 6"/>
                <a:gd name="T2" fmla="*/ 3 w 29"/>
                <a:gd name="T3" fmla="*/ 1 h 6"/>
                <a:gd name="T4" fmla="*/ 3 w 29"/>
                <a:gd name="T5" fmla="*/ 5 h 6"/>
                <a:gd name="T6" fmla="*/ 26 w 29"/>
                <a:gd name="T7" fmla="*/ 6 h 6"/>
                <a:gd name="T8" fmla="*/ 26 w 29"/>
                <a:gd name="T9" fmla="*/ 2 h 6"/>
              </a:gdLst>
              <a:ahLst/>
              <a:cxnLst>
                <a:cxn ang="0">
                  <a:pos x="T0" y="T1"/>
                </a:cxn>
                <a:cxn ang="0">
                  <a:pos x="T2" y="T3"/>
                </a:cxn>
                <a:cxn ang="0">
                  <a:pos x="T4" y="T5"/>
                </a:cxn>
                <a:cxn ang="0">
                  <a:pos x="T6" y="T7"/>
                </a:cxn>
                <a:cxn ang="0">
                  <a:pos x="T8" y="T9"/>
                </a:cxn>
              </a:cxnLst>
              <a:rect l="0" t="0" r="r" b="b"/>
              <a:pathLst>
                <a:path w="29" h="6">
                  <a:moveTo>
                    <a:pt x="26" y="2"/>
                  </a:moveTo>
                  <a:cubicBezTo>
                    <a:pt x="19" y="1"/>
                    <a:pt x="11" y="0"/>
                    <a:pt x="3" y="1"/>
                  </a:cubicBezTo>
                  <a:cubicBezTo>
                    <a:pt x="0" y="1"/>
                    <a:pt x="0" y="5"/>
                    <a:pt x="3" y="5"/>
                  </a:cubicBezTo>
                  <a:cubicBezTo>
                    <a:pt x="11" y="4"/>
                    <a:pt x="19" y="6"/>
                    <a:pt x="26" y="6"/>
                  </a:cubicBezTo>
                  <a:cubicBezTo>
                    <a:pt x="29" y="6"/>
                    <a:pt x="29" y="2"/>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19" name="Freeform 82"/>
            <p:cNvSpPr/>
            <p:nvPr/>
          </p:nvSpPr>
          <p:spPr bwMode="auto">
            <a:xfrm>
              <a:off x="6136" y="4100"/>
              <a:ext cx="102" cy="18"/>
            </a:xfrm>
            <a:custGeom>
              <a:avLst/>
              <a:gdLst>
                <a:gd name="T0" fmla="*/ 27 w 29"/>
                <a:gd name="T1" fmla="*/ 0 h 6"/>
                <a:gd name="T2" fmla="*/ 3 w 29"/>
                <a:gd name="T3" fmla="*/ 1 h 6"/>
                <a:gd name="T4" fmla="*/ 3 w 29"/>
                <a:gd name="T5" fmla="*/ 5 h 6"/>
                <a:gd name="T6" fmla="*/ 27 w 29"/>
                <a:gd name="T7" fmla="*/ 4 h 6"/>
                <a:gd name="T8" fmla="*/ 27 w 29"/>
                <a:gd name="T9" fmla="*/ 0 h 6"/>
              </a:gdLst>
              <a:ahLst/>
              <a:cxnLst>
                <a:cxn ang="0">
                  <a:pos x="T0" y="T1"/>
                </a:cxn>
                <a:cxn ang="0">
                  <a:pos x="T2" y="T3"/>
                </a:cxn>
                <a:cxn ang="0">
                  <a:pos x="T4" y="T5"/>
                </a:cxn>
                <a:cxn ang="0">
                  <a:pos x="T6" y="T7"/>
                </a:cxn>
                <a:cxn ang="0">
                  <a:pos x="T8" y="T9"/>
                </a:cxn>
              </a:cxnLst>
              <a:rect l="0" t="0" r="r" b="b"/>
              <a:pathLst>
                <a:path w="29" h="6">
                  <a:moveTo>
                    <a:pt x="27" y="0"/>
                  </a:moveTo>
                  <a:cubicBezTo>
                    <a:pt x="19" y="0"/>
                    <a:pt x="11" y="0"/>
                    <a:pt x="3" y="1"/>
                  </a:cubicBezTo>
                  <a:cubicBezTo>
                    <a:pt x="0" y="1"/>
                    <a:pt x="0" y="6"/>
                    <a:pt x="3" y="5"/>
                  </a:cubicBezTo>
                  <a:cubicBezTo>
                    <a:pt x="11" y="4"/>
                    <a:pt x="19" y="4"/>
                    <a:pt x="27" y="4"/>
                  </a:cubicBezTo>
                  <a:cubicBezTo>
                    <a:pt x="29" y="4"/>
                    <a:pt x="29"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20" name="Freeform 83"/>
            <p:cNvSpPr/>
            <p:nvPr/>
          </p:nvSpPr>
          <p:spPr bwMode="auto">
            <a:xfrm>
              <a:off x="6298" y="4100"/>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6"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21" name="Freeform 84"/>
            <p:cNvSpPr/>
            <p:nvPr/>
          </p:nvSpPr>
          <p:spPr bwMode="auto">
            <a:xfrm>
              <a:off x="6428" y="4103"/>
              <a:ext cx="99" cy="18"/>
            </a:xfrm>
            <a:custGeom>
              <a:avLst/>
              <a:gdLst>
                <a:gd name="T0" fmla="*/ 25 w 28"/>
                <a:gd name="T1" fmla="*/ 1 h 6"/>
                <a:gd name="T2" fmla="*/ 3 w 28"/>
                <a:gd name="T3" fmla="*/ 1 h 6"/>
                <a:gd name="T4" fmla="*/ 3 w 28"/>
                <a:gd name="T5" fmla="*/ 5 h 6"/>
                <a:gd name="T6" fmla="*/ 25 w 28"/>
                <a:gd name="T7" fmla="*/ 5 h 6"/>
                <a:gd name="T8" fmla="*/ 25 w 28"/>
                <a:gd name="T9" fmla="*/ 1 h 6"/>
              </a:gdLst>
              <a:ahLst/>
              <a:cxnLst>
                <a:cxn ang="0">
                  <a:pos x="T0" y="T1"/>
                </a:cxn>
                <a:cxn ang="0">
                  <a:pos x="T2" y="T3"/>
                </a:cxn>
                <a:cxn ang="0">
                  <a:pos x="T4" y="T5"/>
                </a:cxn>
                <a:cxn ang="0">
                  <a:pos x="T6" y="T7"/>
                </a:cxn>
                <a:cxn ang="0">
                  <a:pos x="T8" y="T9"/>
                </a:cxn>
              </a:cxnLst>
              <a:rect l="0" t="0" r="r" b="b"/>
              <a:pathLst>
                <a:path w="28" h="6">
                  <a:moveTo>
                    <a:pt x="25" y="1"/>
                  </a:moveTo>
                  <a:cubicBezTo>
                    <a:pt x="17" y="1"/>
                    <a:pt x="10" y="2"/>
                    <a:pt x="3" y="1"/>
                  </a:cubicBezTo>
                  <a:cubicBezTo>
                    <a:pt x="0" y="0"/>
                    <a:pt x="0" y="5"/>
                    <a:pt x="3" y="5"/>
                  </a:cubicBezTo>
                  <a:cubicBezTo>
                    <a:pt x="10" y="6"/>
                    <a:pt x="17" y="5"/>
                    <a:pt x="25" y="5"/>
                  </a:cubicBezTo>
                  <a:cubicBezTo>
                    <a:pt x="28" y="5"/>
                    <a:pt x="28" y="1"/>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22" name="Freeform 85"/>
            <p:cNvSpPr/>
            <p:nvPr/>
          </p:nvSpPr>
          <p:spPr bwMode="auto">
            <a:xfrm>
              <a:off x="6545" y="4103"/>
              <a:ext cx="92" cy="21"/>
            </a:xfrm>
            <a:custGeom>
              <a:avLst/>
              <a:gdLst>
                <a:gd name="T0" fmla="*/ 22 w 26"/>
                <a:gd name="T1" fmla="*/ 1 h 7"/>
                <a:gd name="T2" fmla="*/ 4 w 26"/>
                <a:gd name="T3" fmla="*/ 1 h 7"/>
                <a:gd name="T4" fmla="*/ 3 w 26"/>
                <a:gd name="T5" fmla="*/ 5 h 7"/>
                <a:gd name="T6" fmla="*/ 23 w 26"/>
                <a:gd name="T7" fmla="*/ 5 h 7"/>
                <a:gd name="T8" fmla="*/ 22 w 26"/>
                <a:gd name="T9" fmla="*/ 1 h 7"/>
              </a:gdLst>
              <a:ahLst/>
              <a:cxnLst>
                <a:cxn ang="0">
                  <a:pos x="T0" y="T1"/>
                </a:cxn>
                <a:cxn ang="0">
                  <a:pos x="T2" y="T3"/>
                </a:cxn>
                <a:cxn ang="0">
                  <a:pos x="T4" y="T5"/>
                </a:cxn>
                <a:cxn ang="0">
                  <a:pos x="T6" y="T7"/>
                </a:cxn>
                <a:cxn ang="0">
                  <a:pos x="T8" y="T9"/>
                </a:cxn>
              </a:cxnLst>
              <a:rect l="0" t="0" r="r" b="b"/>
              <a:pathLst>
                <a:path w="26" h="7">
                  <a:moveTo>
                    <a:pt x="22" y="1"/>
                  </a:moveTo>
                  <a:cubicBezTo>
                    <a:pt x="16" y="2"/>
                    <a:pt x="10" y="3"/>
                    <a:pt x="4" y="1"/>
                  </a:cubicBezTo>
                  <a:cubicBezTo>
                    <a:pt x="1" y="0"/>
                    <a:pt x="0" y="4"/>
                    <a:pt x="3" y="5"/>
                  </a:cubicBezTo>
                  <a:cubicBezTo>
                    <a:pt x="9" y="7"/>
                    <a:pt x="16" y="6"/>
                    <a:pt x="23" y="5"/>
                  </a:cubicBezTo>
                  <a:cubicBezTo>
                    <a:pt x="26" y="5"/>
                    <a:pt x="25" y="0"/>
                    <a:pt x="22"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23" name="Freeform 86"/>
            <p:cNvSpPr/>
            <p:nvPr/>
          </p:nvSpPr>
          <p:spPr bwMode="auto">
            <a:xfrm>
              <a:off x="6682" y="4103"/>
              <a:ext cx="110" cy="18"/>
            </a:xfrm>
            <a:custGeom>
              <a:avLst/>
              <a:gdLst>
                <a:gd name="T0" fmla="*/ 28 w 31"/>
                <a:gd name="T1" fmla="*/ 2 h 6"/>
                <a:gd name="T2" fmla="*/ 3 w 31"/>
                <a:gd name="T3" fmla="*/ 1 h 6"/>
                <a:gd name="T4" fmla="*/ 3 w 31"/>
                <a:gd name="T5" fmla="*/ 5 h 6"/>
                <a:gd name="T6" fmla="*/ 28 w 31"/>
                <a:gd name="T7" fmla="*/ 6 h 6"/>
                <a:gd name="T8" fmla="*/ 28 w 31"/>
                <a:gd name="T9" fmla="*/ 2 h 6"/>
              </a:gdLst>
              <a:ahLst/>
              <a:cxnLst>
                <a:cxn ang="0">
                  <a:pos x="T0" y="T1"/>
                </a:cxn>
                <a:cxn ang="0">
                  <a:pos x="T2" y="T3"/>
                </a:cxn>
                <a:cxn ang="0">
                  <a:pos x="T4" y="T5"/>
                </a:cxn>
                <a:cxn ang="0">
                  <a:pos x="T6" y="T7"/>
                </a:cxn>
                <a:cxn ang="0">
                  <a:pos x="T8" y="T9"/>
                </a:cxn>
              </a:cxnLst>
              <a:rect l="0" t="0" r="r" b="b"/>
              <a:pathLst>
                <a:path w="31" h="6">
                  <a:moveTo>
                    <a:pt x="28" y="2"/>
                  </a:moveTo>
                  <a:cubicBezTo>
                    <a:pt x="19" y="2"/>
                    <a:pt x="11" y="2"/>
                    <a:pt x="3" y="1"/>
                  </a:cubicBezTo>
                  <a:cubicBezTo>
                    <a:pt x="0" y="0"/>
                    <a:pt x="0" y="5"/>
                    <a:pt x="3" y="5"/>
                  </a:cubicBezTo>
                  <a:cubicBezTo>
                    <a:pt x="11" y="6"/>
                    <a:pt x="19"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24" name="Freeform 87"/>
            <p:cNvSpPr/>
            <p:nvPr/>
          </p:nvSpPr>
          <p:spPr bwMode="auto">
            <a:xfrm>
              <a:off x="6820" y="4103"/>
              <a:ext cx="106" cy="21"/>
            </a:xfrm>
            <a:custGeom>
              <a:avLst/>
              <a:gdLst>
                <a:gd name="T0" fmla="*/ 27 w 30"/>
                <a:gd name="T1" fmla="*/ 2 h 7"/>
                <a:gd name="T2" fmla="*/ 3 w 30"/>
                <a:gd name="T3" fmla="*/ 1 h 7"/>
                <a:gd name="T4" fmla="*/ 3 w 30"/>
                <a:gd name="T5" fmla="*/ 5 h 7"/>
                <a:gd name="T6" fmla="*/ 26 w 30"/>
                <a:gd name="T7" fmla="*/ 6 h 7"/>
                <a:gd name="T8" fmla="*/ 27 w 30"/>
                <a:gd name="T9" fmla="*/ 2 h 7"/>
              </a:gdLst>
              <a:ahLst/>
              <a:cxnLst>
                <a:cxn ang="0">
                  <a:pos x="T0" y="T1"/>
                </a:cxn>
                <a:cxn ang="0">
                  <a:pos x="T2" y="T3"/>
                </a:cxn>
                <a:cxn ang="0">
                  <a:pos x="T4" y="T5"/>
                </a:cxn>
                <a:cxn ang="0">
                  <a:pos x="T6" y="T7"/>
                </a:cxn>
                <a:cxn ang="0">
                  <a:pos x="T8" y="T9"/>
                </a:cxn>
              </a:cxnLst>
              <a:rect l="0" t="0" r="r" b="b"/>
              <a:pathLst>
                <a:path w="30" h="7">
                  <a:moveTo>
                    <a:pt x="27" y="2"/>
                  </a:moveTo>
                  <a:cubicBezTo>
                    <a:pt x="19" y="0"/>
                    <a:pt x="11" y="1"/>
                    <a:pt x="3" y="1"/>
                  </a:cubicBezTo>
                  <a:cubicBezTo>
                    <a:pt x="0" y="1"/>
                    <a:pt x="0" y="5"/>
                    <a:pt x="3" y="5"/>
                  </a:cubicBezTo>
                  <a:cubicBezTo>
                    <a:pt x="11" y="5"/>
                    <a:pt x="19" y="4"/>
                    <a:pt x="26" y="6"/>
                  </a:cubicBezTo>
                  <a:cubicBezTo>
                    <a:pt x="29" y="7"/>
                    <a:pt x="30" y="3"/>
                    <a:pt x="27"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25" name="Freeform 88"/>
            <p:cNvSpPr/>
            <p:nvPr/>
          </p:nvSpPr>
          <p:spPr bwMode="auto">
            <a:xfrm>
              <a:off x="6961" y="4106"/>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7"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26" name="Freeform 89"/>
            <p:cNvSpPr/>
            <p:nvPr/>
          </p:nvSpPr>
          <p:spPr bwMode="auto">
            <a:xfrm>
              <a:off x="7081" y="4106"/>
              <a:ext cx="113" cy="24"/>
            </a:xfrm>
            <a:custGeom>
              <a:avLst/>
              <a:gdLst>
                <a:gd name="T0" fmla="*/ 28 w 32"/>
                <a:gd name="T1" fmla="*/ 1 h 8"/>
                <a:gd name="T2" fmla="*/ 3 w 32"/>
                <a:gd name="T3" fmla="*/ 2 h 8"/>
                <a:gd name="T4" fmla="*/ 3 w 32"/>
                <a:gd name="T5" fmla="*/ 6 h 8"/>
                <a:gd name="T6" fmla="*/ 29 w 32"/>
                <a:gd name="T7" fmla="*/ 5 h 8"/>
                <a:gd name="T8" fmla="*/ 28 w 32"/>
                <a:gd name="T9" fmla="*/ 1 h 8"/>
              </a:gdLst>
              <a:ahLst/>
              <a:cxnLst>
                <a:cxn ang="0">
                  <a:pos x="T0" y="T1"/>
                </a:cxn>
                <a:cxn ang="0">
                  <a:pos x="T2" y="T3"/>
                </a:cxn>
                <a:cxn ang="0">
                  <a:pos x="T4" y="T5"/>
                </a:cxn>
                <a:cxn ang="0">
                  <a:pos x="T6" y="T7"/>
                </a:cxn>
                <a:cxn ang="0">
                  <a:pos x="T8" y="T9"/>
                </a:cxn>
              </a:cxnLst>
              <a:rect l="0" t="0" r="r" b="b"/>
              <a:pathLst>
                <a:path w="32" h="8">
                  <a:moveTo>
                    <a:pt x="28" y="1"/>
                  </a:moveTo>
                  <a:cubicBezTo>
                    <a:pt x="20" y="3"/>
                    <a:pt x="11" y="2"/>
                    <a:pt x="3" y="2"/>
                  </a:cubicBezTo>
                  <a:cubicBezTo>
                    <a:pt x="0" y="2"/>
                    <a:pt x="0" y="6"/>
                    <a:pt x="3" y="6"/>
                  </a:cubicBezTo>
                  <a:cubicBezTo>
                    <a:pt x="12" y="6"/>
                    <a:pt x="21" y="8"/>
                    <a:pt x="29" y="5"/>
                  </a:cubicBezTo>
                  <a:cubicBezTo>
                    <a:pt x="32" y="4"/>
                    <a:pt x="31" y="0"/>
                    <a:pt x="28"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27" name="Freeform 90"/>
            <p:cNvSpPr/>
            <p:nvPr/>
          </p:nvSpPr>
          <p:spPr bwMode="auto">
            <a:xfrm>
              <a:off x="7219" y="4103"/>
              <a:ext cx="95" cy="18"/>
            </a:xfrm>
            <a:custGeom>
              <a:avLst/>
              <a:gdLst>
                <a:gd name="T0" fmla="*/ 23 w 27"/>
                <a:gd name="T1" fmla="*/ 1 h 6"/>
                <a:gd name="T2" fmla="*/ 3 w 27"/>
                <a:gd name="T3" fmla="*/ 2 h 6"/>
                <a:gd name="T4" fmla="*/ 3 w 27"/>
                <a:gd name="T5" fmla="*/ 6 h 6"/>
                <a:gd name="T6" fmla="*/ 24 w 27"/>
                <a:gd name="T7" fmla="*/ 5 h 6"/>
                <a:gd name="T8" fmla="*/ 23 w 27"/>
                <a:gd name="T9" fmla="*/ 1 h 6"/>
              </a:gdLst>
              <a:ahLst/>
              <a:cxnLst>
                <a:cxn ang="0">
                  <a:pos x="T0" y="T1"/>
                </a:cxn>
                <a:cxn ang="0">
                  <a:pos x="T2" y="T3"/>
                </a:cxn>
                <a:cxn ang="0">
                  <a:pos x="T4" y="T5"/>
                </a:cxn>
                <a:cxn ang="0">
                  <a:pos x="T6" y="T7"/>
                </a:cxn>
                <a:cxn ang="0">
                  <a:pos x="T8" y="T9"/>
                </a:cxn>
              </a:cxnLst>
              <a:rect l="0" t="0" r="r" b="b"/>
              <a:pathLst>
                <a:path w="27" h="6">
                  <a:moveTo>
                    <a:pt x="23" y="1"/>
                  </a:moveTo>
                  <a:cubicBezTo>
                    <a:pt x="16" y="2"/>
                    <a:pt x="10" y="2"/>
                    <a:pt x="3" y="2"/>
                  </a:cubicBezTo>
                  <a:cubicBezTo>
                    <a:pt x="0" y="2"/>
                    <a:pt x="0" y="6"/>
                    <a:pt x="3" y="6"/>
                  </a:cubicBezTo>
                  <a:cubicBezTo>
                    <a:pt x="10" y="6"/>
                    <a:pt x="17" y="6"/>
                    <a:pt x="24" y="5"/>
                  </a:cubicBezTo>
                  <a:cubicBezTo>
                    <a:pt x="27" y="5"/>
                    <a:pt x="25"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28" name="Freeform 91"/>
            <p:cNvSpPr/>
            <p:nvPr/>
          </p:nvSpPr>
          <p:spPr bwMode="auto">
            <a:xfrm>
              <a:off x="7321" y="4109"/>
              <a:ext cx="106" cy="15"/>
            </a:xfrm>
            <a:custGeom>
              <a:avLst/>
              <a:gdLst>
                <a:gd name="T0" fmla="*/ 27 w 30"/>
                <a:gd name="T1" fmla="*/ 0 h 5"/>
                <a:gd name="T2" fmla="*/ 3 w 30"/>
                <a:gd name="T3" fmla="*/ 1 h 5"/>
                <a:gd name="T4" fmla="*/ 3 w 30"/>
                <a:gd name="T5" fmla="*/ 5 h 5"/>
                <a:gd name="T6" fmla="*/ 27 w 30"/>
                <a:gd name="T7" fmla="*/ 4 h 5"/>
                <a:gd name="T8" fmla="*/ 27 w 30"/>
                <a:gd name="T9" fmla="*/ 0 h 5"/>
              </a:gdLst>
              <a:ahLst/>
              <a:cxnLst>
                <a:cxn ang="0">
                  <a:pos x="T0" y="T1"/>
                </a:cxn>
                <a:cxn ang="0">
                  <a:pos x="T2" y="T3"/>
                </a:cxn>
                <a:cxn ang="0">
                  <a:pos x="T4" y="T5"/>
                </a:cxn>
                <a:cxn ang="0">
                  <a:pos x="T6" y="T7"/>
                </a:cxn>
                <a:cxn ang="0">
                  <a:pos x="T8" y="T9"/>
                </a:cxn>
              </a:cxnLst>
              <a:rect l="0" t="0" r="r" b="b"/>
              <a:pathLst>
                <a:path w="30" h="5">
                  <a:moveTo>
                    <a:pt x="27" y="0"/>
                  </a:moveTo>
                  <a:cubicBezTo>
                    <a:pt x="19" y="0"/>
                    <a:pt x="11" y="1"/>
                    <a:pt x="3" y="1"/>
                  </a:cubicBezTo>
                  <a:cubicBezTo>
                    <a:pt x="0" y="1"/>
                    <a:pt x="0" y="5"/>
                    <a:pt x="3" y="5"/>
                  </a:cubicBezTo>
                  <a:cubicBezTo>
                    <a:pt x="11" y="5"/>
                    <a:pt x="19" y="4"/>
                    <a:pt x="27" y="4"/>
                  </a:cubicBezTo>
                  <a:cubicBezTo>
                    <a:pt x="30" y="4"/>
                    <a:pt x="30"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29" name="Freeform 92"/>
            <p:cNvSpPr/>
            <p:nvPr/>
          </p:nvSpPr>
          <p:spPr bwMode="auto">
            <a:xfrm>
              <a:off x="7448" y="4077"/>
              <a:ext cx="25" cy="59"/>
            </a:xfrm>
            <a:custGeom>
              <a:avLst/>
              <a:gdLst>
                <a:gd name="T0" fmla="*/ 1 w 7"/>
                <a:gd name="T1" fmla="*/ 7 h 20"/>
                <a:gd name="T2" fmla="*/ 1 w 7"/>
                <a:gd name="T3" fmla="*/ 7 h 20"/>
                <a:gd name="T4" fmla="*/ 2 w 7"/>
                <a:gd name="T5" fmla="*/ 17 h 20"/>
                <a:gd name="T6" fmla="*/ 7 w 7"/>
                <a:gd name="T7" fmla="*/ 17 h 20"/>
                <a:gd name="T8" fmla="*/ 6 w 7"/>
                <a:gd name="T9" fmla="*/ 3 h 20"/>
                <a:gd name="T10" fmla="*/ 2 w 7"/>
                <a:gd name="T11" fmla="*/ 1 h 20"/>
                <a:gd name="T12" fmla="*/ 0 w 7"/>
                <a:gd name="T13" fmla="*/ 3 h 20"/>
                <a:gd name="T14" fmla="*/ 1 w 7"/>
                <a:gd name="T15" fmla="*/ 7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1" y="7"/>
                  </a:moveTo>
                  <a:cubicBezTo>
                    <a:pt x="1" y="7"/>
                    <a:pt x="1" y="7"/>
                    <a:pt x="1" y="7"/>
                  </a:cubicBezTo>
                  <a:cubicBezTo>
                    <a:pt x="2" y="10"/>
                    <a:pt x="2" y="14"/>
                    <a:pt x="2" y="17"/>
                  </a:cubicBezTo>
                  <a:cubicBezTo>
                    <a:pt x="2" y="20"/>
                    <a:pt x="7" y="20"/>
                    <a:pt x="7" y="17"/>
                  </a:cubicBezTo>
                  <a:cubicBezTo>
                    <a:pt x="7" y="13"/>
                    <a:pt x="6" y="8"/>
                    <a:pt x="6" y="3"/>
                  </a:cubicBezTo>
                  <a:cubicBezTo>
                    <a:pt x="6" y="1"/>
                    <a:pt x="4" y="0"/>
                    <a:pt x="2" y="1"/>
                  </a:cubicBezTo>
                  <a:cubicBezTo>
                    <a:pt x="1" y="2"/>
                    <a:pt x="1" y="2"/>
                    <a:pt x="0" y="3"/>
                  </a:cubicBezTo>
                  <a:cubicBezTo>
                    <a:pt x="0" y="4"/>
                    <a:pt x="1" y="5"/>
                    <a:pt x="1"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30" name="Freeform 93"/>
            <p:cNvSpPr/>
            <p:nvPr/>
          </p:nvSpPr>
          <p:spPr bwMode="auto">
            <a:xfrm>
              <a:off x="7444" y="3994"/>
              <a:ext cx="22" cy="65"/>
            </a:xfrm>
            <a:custGeom>
              <a:avLst/>
              <a:gdLst>
                <a:gd name="T0" fmla="*/ 1 w 6"/>
                <a:gd name="T1" fmla="*/ 19 h 22"/>
                <a:gd name="T2" fmla="*/ 6 w 6"/>
                <a:gd name="T3" fmla="*/ 19 h 22"/>
                <a:gd name="T4" fmla="*/ 5 w 6"/>
                <a:gd name="T5" fmla="*/ 3 h 22"/>
                <a:gd name="T6" fmla="*/ 0 w 6"/>
                <a:gd name="T7" fmla="*/ 3 h 22"/>
                <a:gd name="T8" fmla="*/ 1 w 6"/>
                <a:gd name="T9" fmla="*/ 19 h 22"/>
              </a:gdLst>
              <a:ahLst/>
              <a:cxnLst>
                <a:cxn ang="0">
                  <a:pos x="T0" y="T1"/>
                </a:cxn>
                <a:cxn ang="0">
                  <a:pos x="T2" y="T3"/>
                </a:cxn>
                <a:cxn ang="0">
                  <a:pos x="T4" y="T5"/>
                </a:cxn>
                <a:cxn ang="0">
                  <a:pos x="T6" y="T7"/>
                </a:cxn>
                <a:cxn ang="0">
                  <a:pos x="T8" y="T9"/>
                </a:cxn>
              </a:cxnLst>
              <a:rect l="0" t="0" r="r" b="b"/>
              <a:pathLst>
                <a:path w="6" h="22">
                  <a:moveTo>
                    <a:pt x="1" y="19"/>
                  </a:moveTo>
                  <a:cubicBezTo>
                    <a:pt x="1" y="22"/>
                    <a:pt x="6" y="22"/>
                    <a:pt x="6" y="19"/>
                  </a:cubicBezTo>
                  <a:cubicBezTo>
                    <a:pt x="6" y="14"/>
                    <a:pt x="5" y="9"/>
                    <a:pt x="5" y="3"/>
                  </a:cubicBezTo>
                  <a:cubicBezTo>
                    <a:pt x="4" y="0"/>
                    <a:pt x="0" y="0"/>
                    <a:pt x="0" y="3"/>
                  </a:cubicBezTo>
                  <a:cubicBezTo>
                    <a:pt x="1" y="9"/>
                    <a:pt x="1" y="14"/>
                    <a:pt x="1" y="1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31" name="Freeform 94"/>
            <p:cNvSpPr/>
            <p:nvPr/>
          </p:nvSpPr>
          <p:spPr bwMode="auto">
            <a:xfrm>
              <a:off x="7444" y="3910"/>
              <a:ext cx="18" cy="63"/>
            </a:xfrm>
            <a:custGeom>
              <a:avLst/>
              <a:gdLst>
                <a:gd name="T0" fmla="*/ 0 w 5"/>
                <a:gd name="T1" fmla="*/ 5 h 21"/>
                <a:gd name="T2" fmla="*/ 1 w 5"/>
                <a:gd name="T3" fmla="*/ 6 h 21"/>
                <a:gd name="T4" fmla="*/ 0 w 5"/>
                <a:gd name="T5" fmla="*/ 11 h 21"/>
                <a:gd name="T6" fmla="*/ 0 w 5"/>
                <a:gd name="T7" fmla="*/ 15 h 21"/>
                <a:gd name="T8" fmla="*/ 0 w 5"/>
                <a:gd name="T9" fmla="*/ 17 h 21"/>
                <a:gd name="T10" fmla="*/ 0 w 5"/>
                <a:gd name="T11" fmla="*/ 17 h 21"/>
                <a:gd name="T12" fmla="*/ 0 w 5"/>
                <a:gd name="T13" fmla="*/ 18 h 21"/>
                <a:gd name="T14" fmla="*/ 0 w 5"/>
                <a:gd name="T15" fmla="*/ 19 h 21"/>
                <a:gd name="T16" fmla="*/ 5 w 5"/>
                <a:gd name="T17" fmla="*/ 18 h 21"/>
                <a:gd name="T18" fmla="*/ 5 w 5"/>
                <a:gd name="T19" fmla="*/ 7 h 21"/>
                <a:gd name="T20" fmla="*/ 5 w 5"/>
                <a:gd name="T21" fmla="*/ 2 h 21"/>
                <a:gd name="T22" fmla="*/ 0 w 5"/>
                <a:gd name="T23" fmla="*/ 3 h 21"/>
                <a:gd name="T24" fmla="*/ 0 w 5"/>
                <a:gd name="T2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1">
                  <a:moveTo>
                    <a:pt x="0" y="5"/>
                  </a:moveTo>
                  <a:cubicBezTo>
                    <a:pt x="0" y="5"/>
                    <a:pt x="1" y="6"/>
                    <a:pt x="1" y="6"/>
                  </a:cubicBezTo>
                  <a:cubicBezTo>
                    <a:pt x="1" y="8"/>
                    <a:pt x="0" y="9"/>
                    <a:pt x="0" y="11"/>
                  </a:cubicBezTo>
                  <a:cubicBezTo>
                    <a:pt x="0" y="12"/>
                    <a:pt x="0" y="14"/>
                    <a:pt x="0" y="15"/>
                  </a:cubicBezTo>
                  <a:cubicBezTo>
                    <a:pt x="0" y="16"/>
                    <a:pt x="0" y="16"/>
                    <a:pt x="0" y="17"/>
                  </a:cubicBezTo>
                  <a:cubicBezTo>
                    <a:pt x="0" y="17"/>
                    <a:pt x="0" y="18"/>
                    <a:pt x="0" y="17"/>
                  </a:cubicBezTo>
                  <a:cubicBezTo>
                    <a:pt x="0" y="17"/>
                    <a:pt x="0" y="17"/>
                    <a:pt x="0" y="18"/>
                  </a:cubicBezTo>
                  <a:cubicBezTo>
                    <a:pt x="0" y="18"/>
                    <a:pt x="0" y="18"/>
                    <a:pt x="0" y="19"/>
                  </a:cubicBezTo>
                  <a:cubicBezTo>
                    <a:pt x="1" y="21"/>
                    <a:pt x="4" y="20"/>
                    <a:pt x="5" y="18"/>
                  </a:cubicBezTo>
                  <a:cubicBezTo>
                    <a:pt x="5" y="15"/>
                    <a:pt x="5" y="11"/>
                    <a:pt x="5" y="7"/>
                  </a:cubicBezTo>
                  <a:cubicBezTo>
                    <a:pt x="5" y="6"/>
                    <a:pt x="5" y="3"/>
                    <a:pt x="5" y="2"/>
                  </a:cubicBezTo>
                  <a:cubicBezTo>
                    <a:pt x="3" y="0"/>
                    <a:pt x="1" y="1"/>
                    <a:pt x="0" y="3"/>
                  </a:cubicBezTo>
                  <a:cubicBezTo>
                    <a:pt x="0" y="4"/>
                    <a:pt x="0" y="5"/>
                    <a:pt x="0"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32" name="Freeform 95"/>
            <p:cNvSpPr/>
            <p:nvPr/>
          </p:nvSpPr>
          <p:spPr bwMode="auto">
            <a:xfrm>
              <a:off x="7444" y="3827"/>
              <a:ext cx="18" cy="69"/>
            </a:xfrm>
            <a:custGeom>
              <a:avLst/>
              <a:gdLst>
                <a:gd name="T0" fmla="*/ 5 w 5"/>
                <a:gd name="T1" fmla="*/ 20 h 23"/>
                <a:gd name="T2" fmla="*/ 5 w 5"/>
                <a:gd name="T3" fmla="*/ 3 h 23"/>
                <a:gd name="T4" fmla="*/ 0 w 5"/>
                <a:gd name="T5" fmla="*/ 3 h 23"/>
                <a:gd name="T6" fmla="*/ 0 w 5"/>
                <a:gd name="T7" fmla="*/ 20 h 23"/>
                <a:gd name="T8" fmla="*/ 5 w 5"/>
                <a:gd name="T9" fmla="*/ 20 h 23"/>
              </a:gdLst>
              <a:ahLst/>
              <a:cxnLst>
                <a:cxn ang="0">
                  <a:pos x="T0" y="T1"/>
                </a:cxn>
                <a:cxn ang="0">
                  <a:pos x="T2" y="T3"/>
                </a:cxn>
                <a:cxn ang="0">
                  <a:pos x="T4" y="T5"/>
                </a:cxn>
                <a:cxn ang="0">
                  <a:pos x="T6" y="T7"/>
                </a:cxn>
                <a:cxn ang="0">
                  <a:pos x="T8" y="T9"/>
                </a:cxn>
              </a:cxnLst>
              <a:rect l="0" t="0" r="r" b="b"/>
              <a:pathLst>
                <a:path w="5" h="23">
                  <a:moveTo>
                    <a:pt x="5" y="20"/>
                  </a:moveTo>
                  <a:cubicBezTo>
                    <a:pt x="5" y="3"/>
                    <a:pt x="5" y="3"/>
                    <a:pt x="5" y="3"/>
                  </a:cubicBezTo>
                  <a:cubicBezTo>
                    <a:pt x="5" y="0"/>
                    <a:pt x="0" y="0"/>
                    <a:pt x="0" y="3"/>
                  </a:cubicBezTo>
                  <a:cubicBezTo>
                    <a:pt x="0" y="20"/>
                    <a:pt x="0" y="20"/>
                    <a:pt x="0" y="20"/>
                  </a:cubicBezTo>
                  <a:cubicBezTo>
                    <a:pt x="0" y="23"/>
                    <a:pt x="5" y="23"/>
                    <a:pt x="5" y="2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33" name="Freeform 96"/>
            <p:cNvSpPr/>
            <p:nvPr/>
          </p:nvSpPr>
          <p:spPr bwMode="auto">
            <a:xfrm>
              <a:off x="7448" y="3747"/>
              <a:ext cx="18" cy="57"/>
            </a:xfrm>
            <a:custGeom>
              <a:avLst/>
              <a:gdLst>
                <a:gd name="T0" fmla="*/ 5 w 5"/>
                <a:gd name="T1" fmla="*/ 16 h 19"/>
                <a:gd name="T2" fmla="*/ 5 w 5"/>
                <a:gd name="T3" fmla="*/ 3 h 19"/>
                <a:gd name="T4" fmla="*/ 0 w 5"/>
                <a:gd name="T5" fmla="*/ 3 h 19"/>
                <a:gd name="T6" fmla="*/ 0 w 5"/>
                <a:gd name="T7" fmla="*/ 16 h 19"/>
                <a:gd name="T8" fmla="*/ 5 w 5"/>
                <a:gd name="T9" fmla="*/ 16 h 19"/>
              </a:gdLst>
              <a:ahLst/>
              <a:cxnLst>
                <a:cxn ang="0">
                  <a:pos x="T0" y="T1"/>
                </a:cxn>
                <a:cxn ang="0">
                  <a:pos x="T2" y="T3"/>
                </a:cxn>
                <a:cxn ang="0">
                  <a:pos x="T4" y="T5"/>
                </a:cxn>
                <a:cxn ang="0">
                  <a:pos x="T6" y="T7"/>
                </a:cxn>
                <a:cxn ang="0">
                  <a:pos x="T8" y="T9"/>
                </a:cxn>
              </a:cxnLst>
              <a:rect l="0" t="0" r="r" b="b"/>
              <a:pathLst>
                <a:path w="5" h="19">
                  <a:moveTo>
                    <a:pt x="5" y="16"/>
                  </a:moveTo>
                  <a:cubicBezTo>
                    <a:pt x="5" y="3"/>
                    <a:pt x="5" y="3"/>
                    <a:pt x="5" y="3"/>
                  </a:cubicBezTo>
                  <a:cubicBezTo>
                    <a:pt x="5" y="0"/>
                    <a:pt x="0" y="0"/>
                    <a:pt x="0" y="3"/>
                  </a:cubicBezTo>
                  <a:cubicBezTo>
                    <a:pt x="0" y="16"/>
                    <a:pt x="0" y="16"/>
                    <a:pt x="0" y="16"/>
                  </a:cubicBezTo>
                  <a:cubicBezTo>
                    <a:pt x="0" y="19"/>
                    <a:pt x="5" y="19"/>
                    <a:pt x="5" y="1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34" name="Freeform 97"/>
            <p:cNvSpPr/>
            <p:nvPr/>
          </p:nvSpPr>
          <p:spPr bwMode="auto">
            <a:xfrm>
              <a:off x="7448" y="3658"/>
              <a:ext cx="18" cy="63"/>
            </a:xfrm>
            <a:custGeom>
              <a:avLst/>
              <a:gdLst>
                <a:gd name="T0" fmla="*/ 5 w 5"/>
                <a:gd name="T1" fmla="*/ 18 h 21"/>
                <a:gd name="T2" fmla="*/ 5 w 5"/>
                <a:gd name="T3" fmla="*/ 2 h 21"/>
                <a:gd name="T4" fmla="*/ 0 w 5"/>
                <a:gd name="T5" fmla="*/ 2 h 21"/>
                <a:gd name="T6" fmla="*/ 0 w 5"/>
                <a:gd name="T7" fmla="*/ 18 h 21"/>
                <a:gd name="T8" fmla="*/ 5 w 5"/>
                <a:gd name="T9" fmla="*/ 18 h 21"/>
              </a:gdLst>
              <a:ahLst/>
              <a:cxnLst>
                <a:cxn ang="0">
                  <a:pos x="T0" y="T1"/>
                </a:cxn>
                <a:cxn ang="0">
                  <a:pos x="T2" y="T3"/>
                </a:cxn>
                <a:cxn ang="0">
                  <a:pos x="T4" y="T5"/>
                </a:cxn>
                <a:cxn ang="0">
                  <a:pos x="T6" y="T7"/>
                </a:cxn>
                <a:cxn ang="0">
                  <a:pos x="T8" y="T9"/>
                </a:cxn>
              </a:cxnLst>
              <a:rect l="0" t="0" r="r" b="b"/>
              <a:pathLst>
                <a:path w="5" h="21">
                  <a:moveTo>
                    <a:pt x="5" y="18"/>
                  </a:moveTo>
                  <a:cubicBezTo>
                    <a:pt x="5" y="2"/>
                    <a:pt x="5" y="2"/>
                    <a:pt x="5" y="2"/>
                  </a:cubicBezTo>
                  <a:cubicBezTo>
                    <a:pt x="5" y="0"/>
                    <a:pt x="0" y="0"/>
                    <a:pt x="0" y="2"/>
                  </a:cubicBezTo>
                  <a:cubicBezTo>
                    <a:pt x="0" y="18"/>
                    <a:pt x="0" y="18"/>
                    <a:pt x="0" y="18"/>
                  </a:cubicBezTo>
                  <a:cubicBezTo>
                    <a:pt x="0" y="21"/>
                    <a:pt x="5"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35" name="Freeform 98"/>
            <p:cNvSpPr/>
            <p:nvPr/>
          </p:nvSpPr>
          <p:spPr bwMode="auto">
            <a:xfrm>
              <a:off x="7444" y="3557"/>
              <a:ext cx="25" cy="80"/>
            </a:xfrm>
            <a:custGeom>
              <a:avLst/>
              <a:gdLst>
                <a:gd name="T0" fmla="*/ 2 w 7"/>
                <a:gd name="T1" fmla="*/ 24 h 27"/>
                <a:gd name="T2" fmla="*/ 7 w 7"/>
                <a:gd name="T3" fmla="*/ 23 h 27"/>
                <a:gd name="T4" fmla="*/ 5 w 7"/>
                <a:gd name="T5" fmla="*/ 3 h 27"/>
                <a:gd name="T6" fmla="*/ 0 w 7"/>
                <a:gd name="T7" fmla="*/ 4 h 27"/>
                <a:gd name="T8" fmla="*/ 2 w 7"/>
                <a:gd name="T9" fmla="*/ 24 h 27"/>
              </a:gdLst>
              <a:ahLst/>
              <a:cxnLst>
                <a:cxn ang="0">
                  <a:pos x="T0" y="T1"/>
                </a:cxn>
                <a:cxn ang="0">
                  <a:pos x="T2" y="T3"/>
                </a:cxn>
                <a:cxn ang="0">
                  <a:pos x="T4" y="T5"/>
                </a:cxn>
                <a:cxn ang="0">
                  <a:pos x="T6" y="T7"/>
                </a:cxn>
                <a:cxn ang="0">
                  <a:pos x="T8" y="T9"/>
                </a:cxn>
              </a:cxnLst>
              <a:rect l="0" t="0" r="r" b="b"/>
              <a:pathLst>
                <a:path w="7" h="27">
                  <a:moveTo>
                    <a:pt x="2" y="24"/>
                  </a:moveTo>
                  <a:cubicBezTo>
                    <a:pt x="3" y="27"/>
                    <a:pt x="7" y="26"/>
                    <a:pt x="7" y="23"/>
                  </a:cubicBezTo>
                  <a:cubicBezTo>
                    <a:pt x="6" y="17"/>
                    <a:pt x="6" y="10"/>
                    <a:pt x="5" y="3"/>
                  </a:cubicBezTo>
                  <a:cubicBezTo>
                    <a:pt x="4" y="0"/>
                    <a:pt x="0" y="1"/>
                    <a:pt x="0" y="4"/>
                  </a:cubicBezTo>
                  <a:cubicBezTo>
                    <a:pt x="1" y="11"/>
                    <a:pt x="1" y="18"/>
                    <a:pt x="2" y="2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36" name="Freeform 99"/>
            <p:cNvSpPr/>
            <p:nvPr/>
          </p:nvSpPr>
          <p:spPr bwMode="auto">
            <a:xfrm>
              <a:off x="7444" y="3462"/>
              <a:ext cx="25" cy="75"/>
            </a:xfrm>
            <a:custGeom>
              <a:avLst/>
              <a:gdLst>
                <a:gd name="T0" fmla="*/ 5 w 7"/>
                <a:gd name="T1" fmla="*/ 22 h 25"/>
                <a:gd name="T2" fmla="*/ 7 w 7"/>
                <a:gd name="T3" fmla="*/ 4 h 25"/>
                <a:gd name="T4" fmla="*/ 2 w 7"/>
                <a:gd name="T5" fmla="*/ 2 h 25"/>
                <a:gd name="T6" fmla="*/ 0 w 7"/>
                <a:gd name="T7" fmla="*/ 20 h 25"/>
                <a:gd name="T8" fmla="*/ 5 w 7"/>
                <a:gd name="T9" fmla="*/ 22 h 25"/>
              </a:gdLst>
              <a:ahLst/>
              <a:cxnLst>
                <a:cxn ang="0">
                  <a:pos x="T0" y="T1"/>
                </a:cxn>
                <a:cxn ang="0">
                  <a:pos x="T2" y="T3"/>
                </a:cxn>
                <a:cxn ang="0">
                  <a:pos x="T4" y="T5"/>
                </a:cxn>
                <a:cxn ang="0">
                  <a:pos x="T6" y="T7"/>
                </a:cxn>
                <a:cxn ang="0">
                  <a:pos x="T8" y="T9"/>
                </a:cxn>
              </a:cxnLst>
              <a:rect l="0" t="0" r="r" b="b"/>
              <a:pathLst>
                <a:path w="7" h="25">
                  <a:moveTo>
                    <a:pt x="5" y="22"/>
                  </a:moveTo>
                  <a:cubicBezTo>
                    <a:pt x="6" y="16"/>
                    <a:pt x="5" y="10"/>
                    <a:pt x="7" y="4"/>
                  </a:cubicBezTo>
                  <a:cubicBezTo>
                    <a:pt x="7" y="1"/>
                    <a:pt x="3" y="0"/>
                    <a:pt x="2" y="2"/>
                  </a:cubicBezTo>
                  <a:cubicBezTo>
                    <a:pt x="1" y="8"/>
                    <a:pt x="1" y="14"/>
                    <a:pt x="0" y="20"/>
                  </a:cubicBezTo>
                  <a:cubicBezTo>
                    <a:pt x="0" y="23"/>
                    <a:pt x="4"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37" name="Freeform 100"/>
            <p:cNvSpPr/>
            <p:nvPr/>
          </p:nvSpPr>
          <p:spPr bwMode="auto">
            <a:xfrm>
              <a:off x="7448" y="3364"/>
              <a:ext cx="21" cy="75"/>
            </a:xfrm>
            <a:custGeom>
              <a:avLst/>
              <a:gdLst>
                <a:gd name="T0" fmla="*/ 5 w 6"/>
                <a:gd name="T1" fmla="*/ 22 h 25"/>
                <a:gd name="T2" fmla="*/ 6 w 6"/>
                <a:gd name="T3" fmla="*/ 3 h 25"/>
                <a:gd name="T4" fmla="*/ 1 w 6"/>
                <a:gd name="T5" fmla="*/ 3 h 25"/>
                <a:gd name="T6" fmla="*/ 0 w 6"/>
                <a:gd name="T7" fmla="*/ 22 h 25"/>
                <a:gd name="T8" fmla="*/ 5 w 6"/>
                <a:gd name="T9" fmla="*/ 22 h 25"/>
              </a:gdLst>
              <a:ahLst/>
              <a:cxnLst>
                <a:cxn ang="0">
                  <a:pos x="T0" y="T1"/>
                </a:cxn>
                <a:cxn ang="0">
                  <a:pos x="T2" y="T3"/>
                </a:cxn>
                <a:cxn ang="0">
                  <a:pos x="T4" y="T5"/>
                </a:cxn>
                <a:cxn ang="0">
                  <a:pos x="T6" y="T7"/>
                </a:cxn>
                <a:cxn ang="0">
                  <a:pos x="T8" y="T9"/>
                </a:cxn>
              </a:cxnLst>
              <a:rect l="0" t="0" r="r" b="b"/>
              <a:pathLst>
                <a:path w="6" h="25">
                  <a:moveTo>
                    <a:pt x="5" y="22"/>
                  </a:moveTo>
                  <a:cubicBezTo>
                    <a:pt x="5" y="16"/>
                    <a:pt x="6" y="10"/>
                    <a:pt x="6" y="3"/>
                  </a:cubicBezTo>
                  <a:cubicBezTo>
                    <a:pt x="6" y="0"/>
                    <a:pt x="1" y="0"/>
                    <a:pt x="1" y="3"/>
                  </a:cubicBezTo>
                  <a:cubicBezTo>
                    <a:pt x="1" y="10"/>
                    <a:pt x="0" y="16"/>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38" name="Freeform 101"/>
            <p:cNvSpPr/>
            <p:nvPr/>
          </p:nvSpPr>
          <p:spPr bwMode="auto">
            <a:xfrm>
              <a:off x="7444" y="3272"/>
              <a:ext cx="25" cy="75"/>
            </a:xfrm>
            <a:custGeom>
              <a:avLst/>
              <a:gdLst>
                <a:gd name="T0" fmla="*/ 5 w 7"/>
                <a:gd name="T1" fmla="*/ 22 h 25"/>
                <a:gd name="T2" fmla="*/ 5 w 7"/>
                <a:gd name="T3" fmla="*/ 12 h 25"/>
                <a:gd name="T4" fmla="*/ 5 w 7"/>
                <a:gd name="T5" fmla="*/ 7 h 25"/>
                <a:gd name="T6" fmla="*/ 5 w 7"/>
                <a:gd name="T7" fmla="*/ 5 h 25"/>
                <a:gd name="T8" fmla="*/ 5 w 7"/>
                <a:gd name="T9" fmla="*/ 4 h 25"/>
                <a:gd name="T10" fmla="*/ 2 w 7"/>
                <a:gd name="T11" fmla="*/ 1 h 25"/>
                <a:gd name="T12" fmla="*/ 0 w 7"/>
                <a:gd name="T13" fmla="*/ 8 h 25"/>
                <a:gd name="T14" fmla="*/ 0 w 7"/>
                <a:gd name="T15" fmla="*/ 22 h 25"/>
                <a:gd name="T16" fmla="*/ 5 w 7"/>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5" y="22"/>
                  </a:moveTo>
                  <a:cubicBezTo>
                    <a:pt x="5" y="18"/>
                    <a:pt x="5" y="15"/>
                    <a:pt x="5" y="12"/>
                  </a:cubicBezTo>
                  <a:cubicBezTo>
                    <a:pt x="5" y="10"/>
                    <a:pt x="5" y="8"/>
                    <a:pt x="5" y="7"/>
                  </a:cubicBezTo>
                  <a:cubicBezTo>
                    <a:pt x="5" y="6"/>
                    <a:pt x="5" y="5"/>
                    <a:pt x="5" y="5"/>
                  </a:cubicBezTo>
                  <a:cubicBezTo>
                    <a:pt x="5" y="4"/>
                    <a:pt x="5" y="4"/>
                    <a:pt x="5" y="4"/>
                  </a:cubicBezTo>
                  <a:cubicBezTo>
                    <a:pt x="7" y="3"/>
                    <a:pt x="5" y="0"/>
                    <a:pt x="2" y="1"/>
                  </a:cubicBezTo>
                  <a:cubicBezTo>
                    <a:pt x="0" y="2"/>
                    <a:pt x="0" y="6"/>
                    <a:pt x="0" y="8"/>
                  </a:cubicBezTo>
                  <a:cubicBezTo>
                    <a:pt x="0" y="13"/>
                    <a:pt x="0" y="17"/>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39" name="Freeform 102"/>
            <p:cNvSpPr/>
            <p:nvPr/>
          </p:nvSpPr>
          <p:spPr bwMode="auto">
            <a:xfrm>
              <a:off x="7451" y="3172"/>
              <a:ext cx="25" cy="77"/>
            </a:xfrm>
            <a:custGeom>
              <a:avLst/>
              <a:gdLst>
                <a:gd name="T0" fmla="*/ 0 w 7"/>
                <a:gd name="T1" fmla="*/ 7 h 26"/>
                <a:gd name="T2" fmla="*/ 1 w 7"/>
                <a:gd name="T3" fmla="*/ 16 h 26"/>
                <a:gd name="T4" fmla="*/ 1 w 7"/>
                <a:gd name="T5" fmla="*/ 19 h 26"/>
                <a:gd name="T6" fmla="*/ 2 w 7"/>
                <a:gd name="T7" fmla="*/ 21 h 26"/>
                <a:gd name="T8" fmla="*/ 5 w 7"/>
                <a:gd name="T9" fmla="*/ 23 h 26"/>
                <a:gd name="T10" fmla="*/ 5 w 7"/>
                <a:gd name="T11" fmla="*/ 14 h 26"/>
                <a:gd name="T12" fmla="*/ 5 w 7"/>
                <a:gd name="T13" fmla="*/ 8 h 26"/>
                <a:gd name="T14" fmla="*/ 5 w 7"/>
                <a:gd name="T15" fmla="*/ 6 h 26"/>
                <a:gd name="T16" fmla="*/ 5 w 7"/>
                <a:gd name="T17" fmla="*/ 3 h 26"/>
                <a:gd name="T18" fmla="*/ 1 w 7"/>
                <a:gd name="T19" fmla="*/ 2 h 26"/>
                <a:gd name="T20" fmla="*/ 0 w 7"/>
                <a:gd name="T21"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6">
                  <a:moveTo>
                    <a:pt x="0" y="7"/>
                  </a:moveTo>
                  <a:cubicBezTo>
                    <a:pt x="0" y="10"/>
                    <a:pt x="1" y="13"/>
                    <a:pt x="1" y="16"/>
                  </a:cubicBezTo>
                  <a:cubicBezTo>
                    <a:pt x="1" y="17"/>
                    <a:pt x="1" y="18"/>
                    <a:pt x="1" y="19"/>
                  </a:cubicBezTo>
                  <a:cubicBezTo>
                    <a:pt x="1" y="20"/>
                    <a:pt x="1" y="22"/>
                    <a:pt x="2" y="21"/>
                  </a:cubicBezTo>
                  <a:cubicBezTo>
                    <a:pt x="0" y="23"/>
                    <a:pt x="4" y="26"/>
                    <a:pt x="5" y="23"/>
                  </a:cubicBezTo>
                  <a:cubicBezTo>
                    <a:pt x="7" y="21"/>
                    <a:pt x="6" y="16"/>
                    <a:pt x="5" y="14"/>
                  </a:cubicBezTo>
                  <a:cubicBezTo>
                    <a:pt x="5" y="12"/>
                    <a:pt x="5" y="10"/>
                    <a:pt x="5" y="8"/>
                  </a:cubicBezTo>
                  <a:cubicBezTo>
                    <a:pt x="5" y="7"/>
                    <a:pt x="5" y="7"/>
                    <a:pt x="5" y="6"/>
                  </a:cubicBezTo>
                  <a:cubicBezTo>
                    <a:pt x="6" y="5"/>
                    <a:pt x="6" y="4"/>
                    <a:pt x="5" y="3"/>
                  </a:cubicBezTo>
                  <a:cubicBezTo>
                    <a:pt x="4" y="1"/>
                    <a:pt x="3" y="0"/>
                    <a:pt x="1" y="2"/>
                  </a:cubicBezTo>
                  <a:cubicBezTo>
                    <a:pt x="0" y="3"/>
                    <a:pt x="0" y="6"/>
                    <a:pt x="0"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40" name="Freeform 103"/>
            <p:cNvSpPr/>
            <p:nvPr/>
          </p:nvSpPr>
          <p:spPr bwMode="auto">
            <a:xfrm>
              <a:off x="7444" y="3035"/>
              <a:ext cx="25" cy="101"/>
            </a:xfrm>
            <a:custGeom>
              <a:avLst/>
              <a:gdLst>
                <a:gd name="T0" fmla="*/ 0 w 7"/>
                <a:gd name="T1" fmla="*/ 4 h 34"/>
                <a:gd name="T2" fmla="*/ 1 w 7"/>
                <a:gd name="T3" fmla="*/ 31 h 34"/>
                <a:gd name="T4" fmla="*/ 6 w 7"/>
                <a:gd name="T5" fmla="*/ 31 h 34"/>
                <a:gd name="T6" fmla="*/ 6 w 7"/>
                <a:gd name="T7" fmla="*/ 10 h 34"/>
                <a:gd name="T8" fmla="*/ 6 w 7"/>
                <a:gd name="T9" fmla="*/ 7 h 34"/>
                <a:gd name="T10" fmla="*/ 4 w 7"/>
                <a:gd name="T11" fmla="*/ 2 h 34"/>
                <a:gd name="T12" fmla="*/ 0 w 7"/>
                <a:gd name="T13" fmla="*/ 4 h 34"/>
              </a:gdLst>
              <a:ahLst/>
              <a:cxnLst>
                <a:cxn ang="0">
                  <a:pos x="T0" y="T1"/>
                </a:cxn>
                <a:cxn ang="0">
                  <a:pos x="T2" y="T3"/>
                </a:cxn>
                <a:cxn ang="0">
                  <a:pos x="T4" y="T5"/>
                </a:cxn>
                <a:cxn ang="0">
                  <a:pos x="T6" y="T7"/>
                </a:cxn>
                <a:cxn ang="0">
                  <a:pos x="T8" y="T9"/>
                </a:cxn>
                <a:cxn ang="0">
                  <a:pos x="T10" y="T11"/>
                </a:cxn>
                <a:cxn ang="0">
                  <a:pos x="T12" y="T13"/>
                </a:cxn>
              </a:cxnLst>
              <a:rect l="0" t="0" r="r" b="b"/>
              <a:pathLst>
                <a:path w="7" h="34">
                  <a:moveTo>
                    <a:pt x="0" y="4"/>
                  </a:moveTo>
                  <a:cubicBezTo>
                    <a:pt x="2" y="13"/>
                    <a:pt x="1" y="22"/>
                    <a:pt x="1" y="31"/>
                  </a:cubicBezTo>
                  <a:cubicBezTo>
                    <a:pt x="1" y="34"/>
                    <a:pt x="6" y="34"/>
                    <a:pt x="6" y="31"/>
                  </a:cubicBezTo>
                  <a:cubicBezTo>
                    <a:pt x="6" y="24"/>
                    <a:pt x="6" y="17"/>
                    <a:pt x="6" y="10"/>
                  </a:cubicBezTo>
                  <a:cubicBezTo>
                    <a:pt x="6" y="9"/>
                    <a:pt x="7" y="8"/>
                    <a:pt x="6" y="7"/>
                  </a:cubicBezTo>
                  <a:cubicBezTo>
                    <a:pt x="6" y="5"/>
                    <a:pt x="5" y="4"/>
                    <a:pt x="4" y="2"/>
                  </a:cubicBezTo>
                  <a:cubicBezTo>
                    <a:pt x="2" y="0"/>
                    <a:pt x="0" y="2"/>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41" name="Freeform 104"/>
            <p:cNvSpPr/>
            <p:nvPr/>
          </p:nvSpPr>
          <p:spPr bwMode="auto">
            <a:xfrm>
              <a:off x="7448" y="2943"/>
              <a:ext cx="21" cy="62"/>
            </a:xfrm>
            <a:custGeom>
              <a:avLst/>
              <a:gdLst>
                <a:gd name="T0" fmla="*/ 5 w 6"/>
                <a:gd name="T1" fmla="*/ 18 h 21"/>
                <a:gd name="T2" fmla="*/ 6 w 6"/>
                <a:gd name="T3" fmla="*/ 3 h 21"/>
                <a:gd name="T4" fmla="*/ 1 w 6"/>
                <a:gd name="T5" fmla="*/ 3 h 21"/>
                <a:gd name="T6" fmla="*/ 0 w 6"/>
                <a:gd name="T7" fmla="*/ 18 h 21"/>
                <a:gd name="T8" fmla="*/ 5 w 6"/>
                <a:gd name="T9" fmla="*/ 18 h 21"/>
              </a:gdLst>
              <a:ahLst/>
              <a:cxnLst>
                <a:cxn ang="0">
                  <a:pos x="T0" y="T1"/>
                </a:cxn>
                <a:cxn ang="0">
                  <a:pos x="T2" y="T3"/>
                </a:cxn>
                <a:cxn ang="0">
                  <a:pos x="T4" y="T5"/>
                </a:cxn>
                <a:cxn ang="0">
                  <a:pos x="T6" y="T7"/>
                </a:cxn>
                <a:cxn ang="0">
                  <a:pos x="T8" y="T9"/>
                </a:cxn>
              </a:cxnLst>
              <a:rect l="0" t="0" r="r" b="b"/>
              <a:pathLst>
                <a:path w="6" h="21">
                  <a:moveTo>
                    <a:pt x="5" y="18"/>
                  </a:moveTo>
                  <a:cubicBezTo>
                    <a:pt x="5" y="13"/>
                    <a:pt x="6" y="8"/>
                    <a:pt x="6" y="3"/>
                  </a:cubicBezTo>
                  <a:cubicBezTo>
                    <a:pt x="6" y="0"/>
                    <a:pt x="1" y="0"/>
                    <a:pt x="1" y="3"/>
                  </a:cubicBezTo>
                  <a:cubicBezTo>
                    <a:pt x="1" y="8"/>
                    <a:pt x="1" y="13"/>
                    <a:pt x="0" y="18"/>
                  </a:cubicBezTo>
                  <a:cubicBezTo>
                    <a:pt x="0" y="21"/>
                    <a:pt x="4"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42" name="Freeform 105"/>
            <p:cNvSpPr/>
            <p:nvPr/>
          </p:nvSpPr>
          <p:spPr bwMode="auto">
            <a:xfrm>
              <a:off x="7448" y="2827"/>
              <a:ext cx="25" cy="83"/>
            </a:xfrm>
            <a:custGeom>
              <a:avLst/>
              <a:gdLst>
                <a:gd name="T0" fmla="*/ 2 w 7"/>
                <a:gd name="T1" fmla="*/ 25 h 28"/>
                <a:gd name="T2" fmla="*/ 7 w 7"/>
                <a:gd name="T3" fmla="*/ 25 h 28"/>
                <a:gd name="T4" fmla="*/ 5 w 7"/>
                <a:gd name="T5" fmla="*/ 3 h 28"/>
                <a:gd name="T6" fmla="*/ 0 w 7"/>
                <a:gd name="T7" fmla="*/ 3 h 28"/>
                <a:gd name="T8" fmla="*/ 2 w 7"/>
                <a:gd name="T9" fmla="*/ 25 h 28"/>
              </a:gdLst>
              <a:ahLst/>
              <a:cxnLst>
                <a:cxn ang="0">
                  <a:pos x="T0" y="T1"/>
                </a:cxn>
                <a:cxn ang="0">
                  <a:pos x="T2" y="T3"/>
                </a:cxn>
                <a:cxn ang="0">
                  <a:pos x="T4" y="T5"/>
                </a:cxn>
                <a:cxn ang="0">
                  <a:pos x="T6" y="T7"/>
                </a:cxn>
                <a:cxn ang="0">
                  <a:pos x="T8" y="T9"/>
                </a:cxn>
              </a:cxnLst>
              <a:rect l="0" t="0" r="r" b="b"/>
              <a:pathLst>
                <a:path w="7" h="28">
                  <a:moveTo>
                    <a:pt x="2" y="25"/>
                  </a:moveTo>
                  <a:cubicBezTo>
                    <a:pt x="3" y="28"/>
                    <a:pt x="7" y="28"/>
                    <a:pt x="7" y="25"/>
                  </a:cubicBezTo>
                  <a:cubicBezTo>
                    <a:pt x="6" y="18"/>
                    <a:pt x="6" y="10"/>
                    <a:pt x="5" y="3"/>
                  </a:cubicBezTo>
                  <a:cubicBezTo>
                    <a:pt x="4" y="0"/>
                    <a:pt x="0" y="0"/>
                    <a:pt x="0" y="3"/>
                  </a:cubicBezTo>
                  <a:cubicBezTo>
                    <a:pt x="1" y="10"/>
                    <a:pt x="1" y="18"/>
                    <a:pt x="2" y="2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43" name="Freeform 106"/>
            <p:cNvSpPr/>
            <p:nvPr/>
          </p:nvSpPr>
          <p:spPr bwMode="auto">
            <a:xfrm>
              <a:off x="7441" y="2703"/>
              <a:ext cx="21" cy="92"/>
            </a:xfrm>
            <a:custGeom>
              <a:avLst/>
              <a:gdLst>
                <a:gd name="T0" fmla="*/ 1 w 6"/>
                <a:gd name="T1" fmla="*/ 28 h 31"/>
                <a:gd name="T2" fmla="*/ 6 w 6"/>
                <a:gd name="T3" fmla="*/ 28 h 31"/>
                <a:gd name="T4" fmla="*/ 5 w 6"/>
                <a:gd name="T5" fmla="*/ 3 h 31"/>
                <a:gd name="T6" fmla="*/ 0 w 6"/>
                <a:gd name="T7" fmla="*/ 3 h 31"/>
                <a:gd name="T8" fmla="*/ 1 w 6"/>
                <a:gd name="T9" fmla="*/ 28 h 31"/>
              </a:gdLst>
              <a:ahLst/>
              <a:cxnLst>
                <a:cxn ang="0">
                  <a:pos x="T0" y="T1"/>
                </a:cxn>
                <a:cxn ang="0">
                  <a:pos x="T2" y="T3"/>
                </a:cxn>
                <a:cxn ang="0">
                  <a:pos x="T4" y="T5"/>
                </a:cxn>
                <a:cxn ang="0">
                  <a:pos x="T6" y="T7"/>
                </a:cxn>
                <a:cxn ang="0">
                  <a:pos x="T8" y="T9"/>
                </a:cxn>
              </a:cxnLst>
              <a:rect l="0" t="0" r="r" b="b"/>
              <a:pathLst>
                <a:path w="6" h="31">
                  <a:moveTo>
                    <a:pt x="1" y="28"/>
                  </a:moveTo>
                  <a:cubicBezTo>
                    <a:pt x="1" y="31"/>
                    <a:pt x="6" y="31"/>
                    <a:pt x="6" y="28"/>
                  </a:cubicBezTo>
                  <a:cubicBezTo>
                    <a:pt x="6" y="20"/>
                    <a:pt x="6" y="11"/>
                    <a:pt x="5" y="3"/>
                  </a:cubicBezTo>
                  <a:cubicBezTo>
                    <a:pt x="4" y="0"/>
                    <a:pt x="0" y="0"/>
                    <a:pt x="0" y="3"/>
                  </a:cubicBezTo>
                  <a:cubicBezTo>
                    <a:pt x="1" y="11"/>
                    <a:pt x="1" y="20"/>
                    <a:pt x="1"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44" name="Freeform 107"/>
            <p:cNvSpPr/>
            <p:nvPr/>
          </p:nvSpPr>
          <p:spPr bwMode="auto">
            <a:xfrm>
              <a:off x="7444" y="2581"/>
              <a:ext cx="22" cy="83"/>
            </a:xfrm>
            <a:custGeom>
              <a:avLst/>
              <a:gdLst>
                <a:gd name="T0" fmla="*/ 1 w 6"/>
                <a:gd name="T1" fmla="*/ 4 h 28"/>
                <a:gd name="T2" fmla="*/ 1 w 6"/>
                <a:gd name="T3" fmla="*/ 4 h 28"/>
                <a:gd name="T4" fmla="*/ 0 w 6"/>
                <a:gd name="T5" fmla="*/ 25 h 28"/>
                <a:gd name="T6" fmla="*/ 5 w 6"/>
                <a:gd name="T7" fmla="*/ 25 h 28"/>
                <a:gd name="T8" fmla="*/ 5 w 6"/>
                <a:gd name="T9" fmla="*/ 13 h 28"/>
                <a:gd name="T10" fmla="*/ 5 w 6"/>
                <a:gd name="T11" fmla="*/ 7 h 28"/>
                <a:gd name="T12" fmla="*/ 6 w 6"/>
                <a:gd name="T13" fmla="*/ 4 h 28"/>
                <a:gd name="T14" fmla="*/ 6 w 6"/>
                <a:gd name="T15" fmla="*/ 4 h 28"/>
                <a:gd name="T16" fmla="*/ 6 w 6"/>
                <a:gd name="T17" fmla="*/ 4 h 28"/>
                <a:gd name="T18" fmla="*/ 1 w 6"/>
                <a:gd name="T19" fmla="*/ 3 h 28"/>
                <a:gd name="T20" fmla="*/ 1 w 6"/>
                <a:gd name="T21" fmla="*/ 4 h 28"/>
                <a:gd name="T22" fmla="*/ 1 w 6"/>
                <a:gd name="T23" fmla="*/ 4 h 28"/>
                <a:gd name="T24" fmla="*/ 1 w 6"/>
                <a:gd name="T2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8">
                  <a:moveTo>
                    <a:pt x="1" y="4"/>
                  </a:moveTo>
                  <a:cubicBezTo>
                    <a:pt x="1" y="4"/>
                    <a:pt x="1" y="4"/>
                    <a:pt x="1" y="4"/>
                  </a:cubicBezTo>
                  <a:cubicBezTo>
                    <a:pt x="0" y="11"/>
                    <a:pt x="0" y="18"/>
                    <a:pt x="0" y="25"/>
                  </a:cubicBezTo>
                  <a:cubicBezTo>
                    <a:pt x="0" y="28"/>
                    <a:pt x="5" y="28"/>
                    <a:pt x="5" y="25"/>
                  </a:cubicBezTo>
                  <a:cubicBezTo>
                    <a:pt x="5" y="21"/>
                    <a:pt x="5" y="17"/>
                    <a:pt x="5" y="13"/>
                  </a:cubicBezTo>
                  <a:cubicBezTo>
                    <a:pt x="5" y="11"/>
                    <a:pt x="5" y="9"/>
                    <a:pt x="5" y="7"/>
                  </a:cubicBezTo>
                  <a:cubicBezTo>
                    <a:pt x="5" y="7"/>
                    <a:pt x="6" y="4"/>
                    <a:pt x="6" y="4"/>
                  </a:cubicBezTo>
                  <a:cubicBezTo>
                    <a:pt x="6" y="4"/>
                    <a:pt x="6" y="4"/>
                    <a:pt x="6" y="4"/>
                  </a:cubicBezTo>
                  <a:cubicBezTo>
                    <a:pt x="6" y="4"/>
                    <a:pt x="6" y="4"/>
                    <a:pt x="6" y="4"/>
                  </a:cubicBezTo>
                  <a:cubicBezTo>
                    <a:pt x="5" y="1"/>
                    <a:pt x="2" y="0"/>
                    <a:pt x="1" y="3"/>
                  </a:cubicBezTo>
                  <a:cubicBezTo>
                    <a:pt x="1" y="3"/>
                    <a:pt x="1" y="4"/>
                    <a:pt x="1" y="4"/>
                  </a:cubicBezTo>
                  <a:cubicBezTo>
                    <a:pt x="1" y="4"/>
                    <a:pt x="1" y="4"/>
                    <a:pt x="1" y="4"/>
                  </a:cubicBezTo>
                  <a:cubicBezTo>
                    <a:pt x="1" y="4"/>
                    <a:pt x="1" y="4"/>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45" name="Freeform 108"/>
            <p:cNvSpPr/>
            <p:nvPr/>
          </p:nvSpPr>
          <p:spPr bwMode="auto">
            <a:xfrm>
              <a:off x="7455" y="2465"/>
              <a:ext cx="21" cy="98"/>
            </a:xfrm>
            <a:custGeom>
              <a:avLst/>
              <a:gdLst>
                <a:gd name="T0" fmla="*/ 5 w 6"/>
                <a:gd name="T1" fmla="*/ 30 h 33"/>
                <a:gd name="T2" fmla="*/ 5 w 6"/>
                <a:gd name="T3" fmla="*/ 10 h 33"/>
                <a:gd name="T4" fmla="*/ 6 w 6"/>
                <a:gd name="T5" fmla="*/ 8 h 33"/>
                <a:gd name="T6" fmla="*/ 5 w 6"/>
                <a:gd name="T7" fmla="*/ 3 h 33"/>
                <a:gd name="T8" fmla="*/ 0 w 6"/>
                <a:gd name="T9" fmla="*/ 3 h 33"/>
                <a:gd name="T10" fmla="*/ 0 w 6"/>
                <a:gd name="T11" fmla="*/ 30 h 33"/>
                <a:gd name="T12" fmla="*/ 5 w 6"/>
                <a:gd name="T13" fmla="*/ 30 h 33"/>
              </a:gdLst>
              <a:ahLst/>
              <a:cxnLst>
                <a:cxn ang="0">
                  <a:pos x="T0" y="T1"/>
                </a:cxn>
                <a:cxn ang="0">
                  <a:pos x="T2" y="T3"/>
                </a:cxn>
                <a:cxn ang="0">
                  <a:pos x="T4" y="T5"/>
                </a:cxn>
                <a:cxn ang="0">
                  <a:pos x="T6" y="T7"/>
                </a:cxn>
                <a:cxn ang="0">
                  <a:pos x="T8" y="T9"/>
                </a:cxn>
                <a:cxn ang="0">
                  <a:pos x="T10" y="T11"/>
                </a:cxn>
                <a:cxn ang="0">
                  <a:pos x="T12" y="T13"/>
                </a:cxn>
              </a:cxnLst>
              <a:rect l="0" t="0" r="r" b="b"/>
              <a:pathLst>
                <a:path w="6" h="33">
                  <a:moveTo>
                    <a:pt x="5" y="30"/>
                  </a:moveTo>
                  <a:cubicBezTo>
                    <a:pt x="5" y="10"/>
                    <a:pt x="5" y="10"/>
                    <a:pt x="5" y="10"/>
                  </a:cubicBezTo>
                  <a:cubicBezTo>
                    <a:pt x="5" y="10"/>
                    <a:pt x="6" y="9"/>
                    <a:pt x="6" y="8"/>
                  </a:cubicBezTo>
                  <a:cubicBezTo>
                    <a:pt x="6" y="6"/>
                    <a:pt x="5" y="5"/>
                    <a:pt x="5" y="3"/>
                  </a:cubicBezTo>
                  <a:cubicBezTo>
                    <a:pt x="4" y="0"/>
                    <a:pt x="0" y="0"/>
                    <a:pt x="0" y="3"/>
                  </a:cubicBezTo>
                  <a:cubicBezTo>
                    <a:pt x="0" y="30"/>
                    <a:pt x="0" y="30"/>
                    <a:pt x="0" y="30"/>
                  </a:cubicBezTo>
                  <a:cubicBezTo>
                    <a:pt x="0" y="33"/>
                    <a:pt x="5" y="33"/>
                    <a:pt x="5" y="3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46" name="Freeform 109"/>
            <p:cNvSpPr/>
            <p:nvPr/>
          </p:nvSpPr>
          <p:spPr bwMode="auto">
            <a:xfrm>
              <a:off x="7444" y="2347"/>
              <a:ext cx="29" cy="89"/>
            </a:xfrm>
            <a:custGeom>
              <a:avLst/>
              <a:gdLst>
                <a:gd name="T0" fmla="*/ 1 w 8"/>
                <a:gd name="T1" fmla="*/ 4 h 30"/>
                <a:gd name="T2" fmla="*/ 2 w 8"/>
                <a:gd name="T3" fmla="*/ 27 h 30"/>
                <a:gd name="T4" fmla="*/ 7 w 8"/>
                <a:gd name="T5" fmla="*/ 27 h 30"/>
                <a:gd name="T6" fmla="*/ 6 w 8"/>
                <a:gd name="T7" fmla="*/ 3 h 30"/>
                <a:gd name="T8" fmla="*/ 1 w 8"/>
                <a:gd name="T9" fmla="*/ 4 h 30"/>
              </a:gdLst>
              <a:ahLst/>
              <a:cxnLst>
                <a:cxn ang="0">
                  <a:pos x="T0" y="T1"/>
                </a:cxn>
                <a:cxn ang="0">
                  <a:pos x="T2" y="T3"/>
                </a:cxn>
                <a:cxn ang="0">
                  <a:pos x="T4" y="T5"/>
                </a:cxn>
                <a:cxn ang="0">
                  <a:pos x="T6" y="T7"/>
                </a:cxn>
                <a:cxn ang="0">
                  <a:pos x="T8" y="T9"/>
                </a:cxn>
              </a:cxnLst>
              <a:rect l="0" t="0" r="r" b="b"/>
              <a:pathLst>
                <a:path w="8" h="30">
                  <a:moveTo>
                    <a:pt x="1" y="4"/>
                  </a:moveTo>
                  <a:cubicBezTo>
                    <a:pt x="3" y="11"/>
                    <a:pt x="2" y="20"/>
                    <a:pt x="2" y="27"/>
                  </a:cubicBezTo>
                  <a:cubicBezTo>
                    <a:pt x="2" y="30"/>
                    <a:pt x="7" y="30"/>
                    <a:pt x="7" y="27"/>
                  </a:cubicBezTo>
                  <a:cubicBezTo>
                    <a:pt x="7" y="19"/>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47" name="Freeform 110"/>
            <p:cNvSpPr/>
            <p:nvPr/>
          </p:nvSpPr>
          <p:spPr bwMode="auto">
            <a:xfrm>
              <a:off x="7451" y="2231"/>
              <a:ext cx="18" cy="89"/>
            </a:xfrm>
            <a:custGeom>
              <a:avLst/>
              <a:gdLst>
                <a:gd name="T0" fmla="*/ 5 w 5"/>
                <a:gd name="T1" fmla="*/ 27 h 30"/>
                <a:gd name="T2" fmla="*/ 5 w 5"/>
                <a:gd name="T3" fmla="*/ 3 h 30"/>
                <a:gd name="T4" fmla="*/ 0 w 5"/>
                <a:gd name="T5" fmla="*/ 3 h 30"/>
                <a:gd name="T6" fmla="*/ 0 w 5"/>
                <a:gd name="T7" fmla="*/ 27 h 30"/>
                <a:gd name="T8" fmla="*/ 5 w 5"/>
                <a:gd name="T9" fmla="*/ 27 h 30"/>
              </a:gdLst>
              <a:ahLst/>
              <a:cxnLst>
                <a:cxn ang="0">
                  <a:pos x="T0" y="T1"/>
                </a:cxn>
                <a:cxn ang="0">
                  <a:pos x="T2" y="T3"/>
                </a:cxn>
                <a:cxn ang="0">
                  <a:pos x="T4" y="T5"/>
                </a:cxn>
                <a:cxn ang="0">
                  <a:pos x="T6" y="T7"/>
                </a:cxn>
                <a:cxn ang="0">
                  <a:pos x="T8" y="T9"/>
                </a:cxn>
              </a:cxnLst>
              <a:rect l="0" t="0" r="r" b="b"/>
              <a:pathLst>
                <a:path w="5" h="30">
                  <a:moveTo>
                    <a:pt x="5" y="27"/>
                  </a:moveTo>
                  <a:cubicBezTo>
                    <a:pt x="5" y="3"/>
                    <a:pt x="5" y="3"/>
                    <a:pt x="5" y="3"/>
                  </a:cubicBezTo>
                  <a:cubicBezTo>
                    <a:pt x="5" y="0"/>
                    <a:pt x="0" y="0"/>
                    <a:pt x="0" y="3"/>
                  </a:cubicBezTo>
                  <a:cubicBezTo>
                    <a:pt x="0" y="27"/>
                    <a:pt x="0" y="27"/>
                    <a:pt x="0" y="27"/>
                  </a:cubicBezTo>
                  <a:cubicBezTo>
                    <a:pt x="0" y="30"/>
                    <a:pt x="5" y="30"/>
                    <a:pt x="5" y="2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48" name="Freeform 111"/>
            <p:cNvSpPr/>
            <p:nvPr/>
          </p:nvSpPr>
          <p:spPr bwMode="auto">
            <a:xfrm>
              <a:off x="7441" y="2109"/>
              <a:ext cx="28" cy="92"/>
            </a:xfrm>
            <a:custGeom>
              <a:avLst/>
              <a:gdLst>
                <a:gd name="T0" fmla="*/ 1 w 8"/>
                <a:gd name="T1" fmla="*/ 4 h 31"/>
                <a:gd name="T2" fmla="*/ 2 w 8"/>
                <a:gd name="T3" fmla="*/ 28 h 31"/>
                <a:gd name="T4" fmla="*/ 7 w 8"/>
                <a:gd name="T5" fmla="*/ 28 h 31"/>
                <a:gd name="T6" fmla="*/ 6 w 8"/>
                <a:gd name="T7" fmla="*/ 3 h 31"/>
                <a:gd name="T8" fmla="*/ 1 w 8"/>
                <a:gd name="T9" fmla="*/ 4 h 31"/>
              </a:gdLst>
              <a:ahLst/>
              <a:cxnLst>
                <a:cxn ang="0">
                  <a:pos x="T0" y="T1"/>
                </a:cxn>
                <a:cxn ang="0">
                  <a:pos x="T2" y="T3"/>
                </a:cxn>
                <a:cxn ang="0">
                  <a:pos x="T4" y="T5"/>
                </a:cxn>
                <a:cxn ang="0">
                  <a:pos x="T6" y="T7"/>
                </a:cxn>
                <a:cxn ang="0">
                  <a:pos x="T8" y="T9"/>
                </a:cxn>
              </a:cxnLst>
              <a:rect l="0" t="0" r="r" b="b"/>
              <a:pathLst>
                <a:path w="8" h="31">
                  <a:moveTo>
                    <a:pt x="1" y="4"/>
                  </a:moveTo>
                  <a:cubicBezTo>
                    <a:pt x="3" y="11"/>
                    <a:pt x="2" y="20"/>
                    <a:pt x="2" y="28"/>
                  </a:cubicBezTo>
                  <a:cubicBezTo>
                    <a:pt x="2" y="31"/>
                    <a:pt x="7" y="31"/>
                    <a:pt x="7" y="28"/>
                  </a:cubicBezTo>
                  <a:cubicBezTo>
                    <a:pt x="7" y="20"/>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49" name="Freeform 112"/>
            <p:cNvSpPr/>
            <p:nvPr/>
          </p:nvSpPr>
          <p:spPr bwMode="auto">
            <a:xfrm>
              <a:off x="7444" y="1970"/>
              <a:ext cx="18" cy="112"/>
            </a:xfrm>
            <a:custGeom>
              <a:avLst/>
              <a:gdLst>
                <a:gd name="T0" fmla="*/ 5 w 5"/>
                <a:gd name="T1" fmla="*/ 35 h 38"/>
                <a:gd name="T2" fmla="*/ 5 w 5"/>
                <a:gd name="T3" fmla="*/ 3 h 38"/>
                <a:gd name="T4" fmla="*/ 0 w 5"/>
                <a:gd name="T5" fmla="*/ 3 h 38"/>
                <a:gd name="T6" fmla="*/ 0 w 5"/>
                <a:gd name="T7" fmla="*/ 35 h 38"/>
                <a:gd name="T8" fmla="*/ 5 w 5"/>
                <a:gd name="T9" fmla="*/ 35 h 38"/>
              </a:gdLst>
              <a:ahLst/>
              <a:cxnLst>
                <a:cxn ang="0">
                  <a:pos x="T0" y="T1"/>
                </a:cxn>
                <a:cxn ang="0">
                  <a:pos x="T2" y="T3"/>
                </a:cxn>
                <a:cxn ang="0">
                  <a:pos x="T4" y="T5"/>
                </a:cxn>
                <a:cxn ang="0">
                  <a:pos x="T6" y="T7"/>
                </a:cxn>
                <a:cxn ang="0">
                  <a:pos x="T8" y="T9"/>
                </a:cxn>
              </a:cxnLst>
              <a:rect l="0" t="0" r="r" b="b"/>
              <a:pathLst>
                <a:path w="5" h="38">
                  <a:moveTo>
                    <a:pt x="5" y="35"/>
                  </a:moveTo>
                  <a:cubicBezTo>
                    <a:pt x="5" y="3"/>
                    <a:pt x="5" y="3"/>
                    <a:pt x="5" y="3"/>
                  </a:cubicBezTo>
                  <a:cubicBezTo>
                    <a:pt x="5" y="0"/>
                    <a:pt x="0" y="0"/>
                    <a:pt x="0" y="3"/>
                  </a:cubicBezTo>
                  <a:cubicBezTo>
                    <a:pt x="0" y="35"/>
                    <a:pt x="0" y="35"/>
                    <a:pt x="0" y="35"/>
                  </a:cubicBezTo>
                  <a:cubicBezTo>
                    <a:pt x="0" y="38"/>
                    <a:pt x="5" y="38"/>
                    <a:pt x="5" y="3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50" name="Freeform 113"/>
            <p:cNvSpPr/>
            <p:nvPr/>
          </p:nvSpPr>
          <p:spPr bwMode="auto">
            <a:xfrm>
              <a:off x="7444" y="1851"/>
              <a:ext cx="32" cy="107"/>
            </a:xfrm>
            <a:custGeom>
              <a:avLst/>
              <a:gdLst>
                <a:gd name="T0" fmla="*/ 1 w 9"/>
                <a:gd name="T1" fmla="*/ 33 h 36"/>
                <a:gd name="T2" fmla="*/ 6 w 9"/>
                <a:gd name="T3" fmla="*/ 33 h 36"/>
                <a:gd name="T4" fmla="*/ 8 w 9"/>
                <a:gd name="T5" fmla="*/ 4 h 36"/>
                <a:gd name="T6" fmla="*/ 3 w 9"/>
                <a:gd name="T7" fmla="*/ 2 h 36"/>
                <a:gd name="T8" fmla="*/ 1 w 9"/>
                <a:gd name="T9" fmla="*/ 33 h 36"/>
              </a:gdLst>
              <a:ahLst/>
              <a:cxnLst>
                <a:cxn ang="0">
                  <a:pos x="T0" y="T1"/>
                </a:cxn>
                <a:cxn ang="0">
                  <a:pos x="T2" y="T3"/>
                </a:cxn>
                <a:cxn ang="0">
                  <a:pos x="T4" y="T5"/>
                </a:cxn>
                <a:cxn ang="0">
                  <a:pos x="T6" y="T7"/>
                </a:cxn>
                <a:cxn ang="0">
                  <a:pos x="T8" y="T9"/>
                </a:cxn>
              </a:cxnLst>
              <a:rect l="0" t="0" r="r" b="b"/>
              <a:pathLst>
                <a:path w="9" h="36">
                  <a:moveTo>
                    <a:pt x="1" y="33"/>
                  </a:moveTo>
                  <a:cubicBezTo>
                    <a:pt x="1" y="36"/>
                    <a:pt x="6" y="36"/>
                    <a:pt x="6" y="33"/>
                  </a:cubicBezTo>
                  <a:cubicBezTo>
                    <a:pt x="6" y="23"/>
                    <a:pt x="5" y="13"/>
                    <a:pt x="8" y="4"/>
                  </a:cubicBezTo>
                  <a:cubicBezTo>
                    <a:pt x="9" y="1"/>
                    <a:pt x="4" y="0"/>
                    <a:pt x="3" y="2"/>
                  </a:cubicBezTo>
                  <a:cubicBezTo>
                    <a:pt x="0" y="12"/>
                    <a:pt x="1" y="23"/>
                    <a:pt x="1" y="3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51" name="Freeform 114"/>
            <p:cNvSpPr/>
            <p:nvPr/>
          </p:nvSpPr>
          <p:spPr bwMode="auto">
            <a:xfrm>
              <a:off x="7441" y="1753"/>
              <a:ext cx="28" cy="80"/>
            </a:xfrm>
            <a:custGeom>
              <a:avLst/>
              <a:gdLst>
                <a:gd name="T0" fmla="*/ 3 w 8"/>
                <a:gd name="T1" fmla="*/ 5 h 27"/>
                <a:gd name="T2" fmla="*/ 3 w 8"/>
                <a:gd name="T3" fmla="*/ 24 h 27"/>
                <a:gd name="T4" fmla="*/ 8 w 8"/>
                <a:gd name="T5" fmla="*/ 24 h 27"/>
                <a:gd name="T6" fmla="*/ 8 w 8"/>
                <a:gd name="T7" fmla="*/ 9 h 27"/>
                <a:gd name="T8" fmla="*/ 4 w 8"/>
                <a:gd name="T9" fmla="*/ 0 h 27"/>
                <a:gd name="T10" fmla="*/ 3 w 8"/>
                <a:gd name="T11" fmla="*/ 5 h 27"/>
              </a:gdLst>
              <a:ahLst/>
              <a:cxnLst>
                <a:cxn ang="0">
                  <a:pos x="T0" y="T1"/>
                </a:cxn>
                <a:cxn ang="0">
                  <a:pos x="T2" y="T3"/>
                </a:cxn>
                <a:cxn ang="0">
                  <a:pos x="T4" y="T5"/>
                </a:cxn>
                <a:cxn ang="0">
                  <a:pos x="T6" y="T7"/>
                </a:cxn>
                <a:cxn ang="0">
                  <a:pos x="T8" y="T9"/>
                </a:cxn>
                <a:cxn ang="0">
                  <a:pos x="T10" y="T11"/>
                </a:cxn>
              </a:cxnLst>
              <a:rect l="0" t="0" r="r" b="b"/>
              <a:pathLst>
                <a:path w="8" h="27">
                  <a:moveTo>
                    <a:pt x="3" y="5"/>
                  </a:moveTo>
                  <a:cubicBezTo>
                    <a:pt x="4" y="5"/>
                    <a:pt x="3" y="22"/>
                    <a:pt x="3" y="24"/>
                  </a:cubicBezTo>
                  <a:cubicBezTo>
                    <a:pt x="3" y="27"/>
                    <a:pt x="8" y="27"/>
                    <a:pt x="8" y="24"/>
                  </a:cubicBezTo>
                  <a:cubicBezTo>
                    <a:pt x="8" y="19"/>
                    <a:pt x="8" y="14"/>
                    <a:pt x="8" y="9"/>
                  </a:cubicBezTo>
                  <a:cubicBezTo>
                    <a:pt x="8" y="6"/>
                    <a:pt x="7"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52" name="Freeform 115"/>
            <p:cNvSpPr/>
            <p:nvPr/>
          </p:nvSpPr>
          <p:spPr bwMode="auto">
            <a:xfrm>
              <a:off x="7441" y="1622"/>
              <a:ext cx="28" cy="92"/>
            </a:xfrm>
            <a:custGeom>
              <a:avLst/>
              <a:gdLst>
                <a:gd name="T0" fmla="*/ 6 w 8"/>
                <a:gd name="T1" fmla="*/ 28 h 31"/>
                <a:gd name="T2" fmla="*/ 7 w 8"/>
                <a:gd name="T3" fmla="*/ 3 h 31"/>
                <a:gd name="T4" fmla="*/ 2 w 8"/>
                <a:gd name="T5" fmla="*/ 3 h 31"/>
                <a:gd name="T6" fmla="*/ 1 w 8"/>
                <a:gd name="T7" fmla="*/ 27 h 31"/>
                <a:gd name="T8" fmla="*/ 6 w 8"/>
                <a:gd name="T9" fmla="*/ 28 h 31"/>
              </a:gdLst>
              <a:ahLst/>
              <a:cxnLst>
                <a:cxn ang="0">
                  <a:pos x="T0" y="T1"/>
                </a:cxn>
                <a:cxn ang="0">
                  <a:pos x="T2" y="T3"/>
                </a:cxn>
                <a:cxn ang="0">
                  <a:pos x="T4" y="T5"/>
                </a:cxn>
                <a:cxn ang="0">
                  <a:pos x="T6" y="T7"/>
                </a:cxn>
                <a:cxn ang="0">
                  <a:pos x="T8" y="T9"/>
                </a:cxn>
              </a:cxnLst>
              <a:rect l="0" t="0" r="r" b="b"/>
              <a:pathLst>
                <a:path w="8" h="31">
                  <a:moveTo>
                    <a:pt x="6" y="28"/>
                  </a:moveTo>
                  <a:cubicBezTo>
                    <a:pt x="8" y="20"/>
                    <a:pt x="7" y="11"/>
                    <a:pt x="7" y="3"/>
                  </a:cubicBezTo>
                  <a:cubicBezTo>
                    <a:pt x="7" y="0"/>
                    <a:pt x="2" y="0"/>
                    <a:pt x="2" y="3"/>
                  </a:cubicBezTo>
                  <a:cubicBezTo>
                    <a:pt x="2" y="11"/>
                    <a:pt x="4" y="19"/>
                    <a:pt x="1" y="27"/>
                  </a:cubicBezTo>
                  <a:cubicBezTo>
                    <a:pt x="0" y="30"/>
                    <a:pt x="5" y="31"/>
                    <a:pt x="6"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53" name="Freeform 116"/>
            <p:cNvSpPr/>
            <p:nvPr/>
          </p:nvSpPr>
          <p:spPr bwMode="auto">
            <a:xfrm>
              <a:off x="7444" y="1486"/>
              <a:ext cx="25" cy="104"/>
            </a:xfrm>
            <a:custGeom>
              <a:avLst/>
              <a:gdLst>
                <a:gd name="T0" fmla="*/ 0 w 7"/>
                <a:gd name="T1" fmla="*/ 32 h 35"/>
                <a:gd name="T2" fmla="*/ 5 w 7"/>
                <a:gd name="T3" fmla="*/ 32 h 35"/>
                <a:gd name="T4" fmla="*/ 6 w 7"/>
                <a:gd name="T5" fmla="*/ 3 h 35"/>
                <a:gd name="T6" fmla="*/ 1 w 7"/>
                <a:gd name="T7" fmla="*/ 3 h 35"/>
                <a:gd name="T8" fmla="*/ 0 w 7"/>
                <a:gd name="T9" fmla="*/ 32 h 35"/>
              </a:gdLst>
              <a:ahLst/>
              <a:cxnLst>
                <a:cxn ang="0">
                  <a:pos x="T0" y="T1"/>
                </a:cxn>
                <a:cxn ang="0">
                  <a:pos x="T2" y="T3"/>
                </a:cxn>
                <a:cxn ang="0">
                  <a:pos x="T4" y="T5"/>
                </a:cxn>
                <a:cxn ang="0">
                  <a:pos x="T6" y="T7"/>
                </a:cxn>
                <a:cxn ang="0">
                  <a:pos x="T8" y="T9"/>
                </a:cxn>
              </a:cxnLst>
              <a:rect l="0" t="0" r="r" b="b"/>
              <a:pathLst>
                <a:path w="7" h="35">
                  <a:moveTo>
                    <a:pt x="0" y="32"/>
                  </a:moveTo>
                  <a:cubicBezTo>
                    <a:pt x="0" y="35"/>
                    <a:pt x="5" y="35"/>
                    <a:pt x="5" y="32"/>
                  </a:cubicBezTo>
                  <a:cubicBezTo>
                    <a:pt x="5" y="22"/>
                    <a:pt x="7" y="13"/>
                    <a:pt x="6" y="3"/>
                  </a:cubicBezTo>
                  <a:cubicBezTo>
                    <a:pt x="5" y="0"/>
                    <a:pt x="1" y="0"/>
                    <a:pt x="1" y="3"/>
                  </a:cubicBezTo>
                  <a:cubicBezTo>
                    <a:pt x="2" y="13"/>
                    <a:pt x="0" y="22"/>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54" name="Freeform 117"/>
            <p:cNvSpPr/>
            <p:nvPr/>
          </p:nvSpPr>
          <p:spPr bwMode="auto">
            <a:xfrm>
              <a:off x="7444" y="1361"/>
              <a:ext cx="29" cy="104"/>
            </a:xfrm>
            <a:custGeom>
              <a:avLst/>
              <a:gdLst>
                <a:gd name="T0" fmla="*/ 0 w 8"/>
                <a:gd name="T1" fmla="*/ 32 h 35"/>
                <a:gd name="T2" fmla="*/ 5 w 8"/>
                <a:gd name="T3" fmla="*/ 32 h 35"/>
                <a:gd name="T4" fmla="*/ 6 w 8"/>
                <a:gd name="T5" fmla="*/ 3 h 35"/>
                <a:gd name="T6" fmla="*/ 1 w 8"/>
                <a:gd name="T7" fmla="*/ 4 h 35"/>
                <a:gd name="T8" fmla="*/ 0 w 8"/>
                <a:gd name="T9" fmla="*/ 32 h 35"/>
              </a:gdLst>
              <a:ahLst/>
              <a:cxnLst>
                <a:cxn ang="0">
                  <a:pos x="T0" y="T1"/>
                </a:cxn>
                <a:cxn ang="0">
                  <a:pos x="T2" y="T3"/>
                </a:cxn>
                <a:cxn ang="0">
                  <a:pos x="T4" y="T5"/>
                </a:cxn>
                <a:cxn ang="0">
                  <a:pos x="T6" y="T7"/>
                </a:cxn>
                <a:cxn ang="0">
                  <a:pos x="T8" y="T9"/>
                </a:cxn>
              </a:cxnLst>
              <a:rect l="0" t="0" r="r" b="b"/>
              <a:pathLst>
                <a:path w="8" h="35">
                  <a:moveTo>
                    <a:pt x="0" y="32"/>
                  </a:moveTo>
                  <a:cubicBezTo>
                    <a:pt x="0" y="35"/>
                    <a:pt x="5" y="35"/>
                    <a:pt x="5" y="32"/>
                  </a:cubicBezTo>
                  <a:cubicBezTo>
                    <a:pt x="5" y="23"/>
                    <a:pt x="8" y="12"/>
                    <a:pt x="6" y="3"/>
                  </a:cubicBezTo>
                  <a:cubicBezTo>
                    <a:pt x="5" y="0"/>
                    <a:pt x="0" y="1"/>
                    <a:pt x="1" y="4"/>
                  </a:cubicBezTo>
                  <a:cubicBezTo>
                    <a:pt x="4" y="13"/>
                    <a:pt x="0" y="23"/>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55" name="Freeform 118"/>
            <p:cNvSpPr/>
            <p:nvPr/>
          </p:nvSpPr>
          <p:spPr bwMode="auto">
            <a:xfrm>
              <a:off x="7451" y="1213"/>
              <a:ext cx="25" cy="98"/>
            </a:xfrm>
            <a:custGeom>
              <a:avLst/>
              <a:gdLst>
                <a:gd name="T0" fmla="*/ 1 w 7"/>
                <a:gd name="T1" fmla="*/ 9 h 33"/>
                <a:gd name="T2" fmla="*/ 2 w 7"/>
                <a:gd name="T3" fmla="*/ 30 h 33"/>
                <a:gd name="T4" fmla="*/ 7 w 7"/>
                <a:gd name="T5" fmla="*/ 30 h 33"/>
                <a:gd name="T6" fmla="*/ 6 w 7"/>
                <a:gd name="T7" fmla="*/ 3 h 33"/>
                <a:gd name="T8" fmla="*/ 2 w 7"/>
                <a:gd name="T9" fmla="*/ 2 h 33"/>
                <a:gd name="T10" fmla="*/ 0 w 7"/>
                <a:gd name="T11" fmla="*/ 7 h 33"/>
                <a:gd name="T12" fmla="*/ 1 w 7"/>
                <a:gd name="T13" fmla="*/ 9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1" y="9"/>
                  </a:moveTo>
                  <a:cubicBezTo>
                    <a:pt x="1" y="16"/>
                    <a:pt x="1" y="23"/>
                    <a:pt x="2" y="30"/>
                  </a:cubicBezTo>
                  <a:cubicBezTo>
                    <a:pt x="3" y="33"/>
                    <a:pt x="7" y="33"/>
                    <a:pt x="7" y="30"/>
                  </a:cubicBezTo>
                  <a:cubicBezTo>
                    <a:pt x="6" y="21"/>
                    <a:pt x="6" y="12"/>
                    <a:pt x="6" y="3"/>
                  </a:cubicBezTo>
                  <a:cubicBezTo>
                    <a:pt x="6" y="1"/>
                    <a:pt x="3" y="0"/>
                    <a:pt x="2" y="2"/>
                  </a:cubicBezTo>
                  <a:cubicBezTo>
                    <a:pt x="0" y="3"/>
                    <a:pt x="0" y="5"/>
                    <a:pt x="0" y="7"/>
                  </a:cubicBezTo>
                  <a:cubicBezTo>
                    <a:pt x="0" y="8"/>
                    <a:pt x="1" y="9"/>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56" name="Freeform 119"/>
            <p:cNvSpPr/>
            <p:nvPr/>
          </p:nvSpPr>
          <p:spPr bwMode="auto">
            <a:xfrm>
              <a:off x="7448" y="1068"/>
              <a:ext cx="25" cy="94"/>
            </a:xfrm>
            <a:custGeom>
              <a:avLst/>
              <a:gdLst>
                <a:gd name="T0" fmla="*/ 5 w 7"/>
                <a:gd name="T1" fmla="*/ 29 h 32"/>
                <a:gd name="T2" fmla="*/ 6 w 7"/>
                <a:gd name="T3" fmla="*/ 14 h 32"/>
                <a:gd name="T4" fmla="*/ 6 w 7"/>
                <a:gd name="T5" fmla="*/ 7 h 32"/>
                <a:gd name="T6" fmla="*/ 7 w 7"/>
                <a:gd name="T7" fmla="*/ 4 h 32"/>
                <a:gd name="T8" fmla="*/ 7 w 7"/>
                <a:gd name="T9" fmla="*/ 3 h 32"/>
                <a:gd name="T10" fmla="*/ 7 w 7"/>
                <a:gd name="T11" fmla="*/ 3 h 32"/>
                <a:gd name="T12" fmla="*/ 3 w 7"/>
                <a:gd name="T13" fmla="*/ 2 h 32"/>
                <a:gd name="T14" fmla="*/ 1 w 7"/>
                <a:gd name="T15" fmla="*/ 11 h 32"/>
                <a:gd name="T16" fmla="*/ 0 w 7"/>
                <a:gd name="T17" fmla="*/ 29 h 32"/>
                <a:gd name="T18" fmla="*/ 5 w 7"/>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2">
                  <a:moveTo>
                    <a:pt x="5" y="29"/>
                  </a:moveTo>
                  <a:cubicBezTo>
                    <a:pt x="5" y="24"/>
                    <a:pt x="5" y="19"/>
                    <a:pt x="6" y="14"/>
                  </a:cubicBezTo>
                  <a:cubicBezTo>
                    <a:pt x="6" y="12"/>
                    <a:pt x="6" y="10"/>
                    <a:pt x="6" y="7"/>
                  </a:cubicBezTo>
                  <a:cubicBezTo>
                    <a:pt x="6" y="6"/>
                    <a:pt x="7" y="5"/>
                    <a:pt x="7" y="4"/>
                  </a:cubicBezTo>
                  <a:cubicBezTo>
                    <a:pt x="7" y="4"/>
                    <a:pt x="7" y="4"/>
                    <a:pt x="7" y="3"/>
                  </a:cubicBezTo>
                  <a:cubicBezTo>
                    <a:pt x="7" y="3"/>
                    <a:pt x="7" y="3"/>
                    <a:pt x="7" y="3"/>
                  </a:cubicBezTo>
                  <a:cubicBezTo>
                    <a:pt x="6" y="1"/>
                    <a:pt x="4" y="0"/>
                    <a:pt x="3" y="2"/>
                  </a:cubicBezTo>
                  <a:cubicBezTo>
                    <a:pt x="1" y="4"/>
                    <a:pt x="2" y="8"/>
                    <a:pt x="1" y="11"/>
                  </a:cubicBezTo>
                  <a:cubicBezTo>
                    <a:pt x="1" y="17"/>
                    <a:pt x="0" y="23"/>
                    <a:pt x="0" y="29"/>
                  </a:cubicBezTo>
                  <a:cubicBezTo>
                    <a:pt x="0" y="32"/>
                    <a:pt x="5" y="32"/>
                    <a:pt x="5" y="2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57" name="Freeform 120"/>
            <p:cNvSpPr/>
            <p:nvPr/>
          </p:nvSpPr>
          <p:spPr bwMode="auto">
            <a:xfrm>
              <a:off x="7441" y="934"/>
              <a:ext cx="28" cy="104"/>
            </a:xfrm>
            <a:custGeom>
              <a:avLst/>
              <a:gdLst>
                <a:gd name="T0" fmla="*/ 1 w 8"/>
                <a:gd name="T1" fmla="*/ 9 h 35"/>
                <a:gd name="T2" fmla="*/ 3 w 8"/>
                <a:gd name="T3" fmla="*/ 32 h 35"/>
                <a:gd name="T4" fmla="*/ 8 w 8"/>
                <a:gd name="T5" fmla="*/ 32 h 35"/>
                <a:gd name="T6" fmla="*/ 6 w 8"/>
                <a:gd name="T7" fmla="*/ 17 h 35"/>
                <a:gd name="T8" fmla="*/ 5 w 8"/>
                <a:gd name="T9" fmla="*/ 9 h 35"/>
                <a:gd name="T10" fmla="*/ 5 w 8"/>
                <a:gd name="T11" fmla="*/ 6 h 35"/>
                <a:gd name="T12" fmla="*/ 5 w 8"/>
                <a:gd name="T13" fmla="*/ 5 h 35"/>
                <a:gd name="T14" fmla="*/ 5 w 8"/>
                <a:gd name="T15" fmla="*/ 3 h 35"/>
                <a:gd name="T16" fmla="*/ 1 w 8"/>
                <a:gd name="T17" fmla="*/ 2 h 35"/>
                <a:gd name="T18" fmla="*/ 1 w 8"/>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1" y="9"/>
                  </a:moveTo>
                  <a:cubicBezTo>
                    <a:pt x="1" y="16"/>
                    <a:pt x="3" y="24"/>
                    <a:pt x="3" y="32"/>
                  </a:cubicBezTo>
                  <a:cubicBezTo>
                    <a:pt x="3" y="35"/>
                    <a:pt x="8" y="35"/>
                    <a:pt x="8" y="32"/>
                  </a:cubicBezTo>
                  <a:cubicBezTo>
                    <a:pt x="8" y="27"/>
                    <a:pt x="7" y="22"/>
                    <a:pt x="6" y="17"/>
                  </a:cubicBezTo>
                  <a:cubicBezTo>
                    <a:pt x="6" y="14"/>
                    <a:pt x="6" y="12"/>
                    <a:pt x="5" y="9"/>
                  </a:cubicBezTo>
                  <a:cubicBezTo>
                    <a:pt x="5" y="8"/>
                    <a:pt x="5" y="7"/>
                    <a:pt x="5" y="6"/>
                  </a:cubicBezTo>
                  <a:cubicBezTo>
                    <a:pt x="5" y="6"/>
                    <a:pt x="5" y="6"/>
                    <a:pt x="5" y="5"/>
                  </a:cubicBezTo>
                  <a:cubicBezTo>
                    <a:pt x="5" y="5"/>
                    <a:pt x="6" y="4"/>
                    <a:pt x="5" y="3"/>
                  </a:cubicBezTo>
                  <a:cubicBezTo>
                    <a:pt x="5" y="1"/>
                    <a:pt x="2" y="0"/>
                    <a:pt x="1" y="2"/>
                  </a:cubicBezTo>
                  <a:cubicBezTo>
                    <a:pt x="0" y="4"/>
                    <a:pt x="1" y="7"/>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58" name="Freeform 121"/>
            <p:cNvSpPr/>
            <p:nvPr/>
          </p:nvSpPr>
          <p:spPr bwMode="auto">
            <a:xfrm>
              <a:off x="7441" y="792"/>
              <a:ext cx="25" cy="109"/>
            </a:xfrm>
            <a:custGeom>
              <a:avLst/>
              <a:gdLst>
                <a:gd name="T0" fmla="*/ 1 w 7"/>
                <a:gd name="T1" fmla="*/ 6 h 37"/>
                <a:gd name="T2" fmla="*/ 2 w 7"/>
                <a:gd name="T3" fmla="*/ 7 h 37"/>
                <a:gd name="T4" fmla="*/ 1 w 7"/>
                <a:gd name="T5" fmla="*/ 16 h 37"/>
                <a:gd name="T6" fmla="*/ 0 w 7"/>
                <a:gd name="T7" fmla="*/ 33 h 37"/>
                <a:gd name="T8" fmla="*/ 4 w 7"/>
                <a:gd name="T9" fmla="*/ 34 h 37"/>
                <a:gd name="T10" fmla="*/ 6 w 7"/>
                <a:gd name="T11" fmla="*/ 16 h 37"/>
                <a:gd name="T12" fmla="*/ 4 w 7"/>
                <a:gd name="T13" fmla="*/ 1 h 37"/>
                <a:gd name="T14" fmla="*/ 0 w 7"/>
                <a:gd name="T15" fmla="*/ 3 h 37"/>
                <a:gd name="T16" fmla="*/ 1 w 7"/>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7">
                  <a:moveTo>
                    <a:pt x="1" y="6"/>
                  </a:moveTo>
                  <a:cubicBezTo>
                    <a:pt x="1" y="7"/>
                    <a:pt x="1" y="7"/>
                    <a:pt x="2" y="7"/>
                  </a:cubicBezTo>
                  <a:cubicBezTo>
                    <a:pt x="2" y="10"/>
                    <a:pt x="1" y="15"/>
                    <a:pt x="1" y="16"/>
                  </a:cubicBezTo>
                  <a:cubicBezTo>
                    <a:pt x="1" y="22"/>
                    <a:pt x="1" y="27"/>
                    <a:pt x="0" y="33"/>
                  </a:cubicBezTo>
                  <a:cubicBezTo>
                    <a:pt x="0" y="35"/>
                    <a:pt x="4" y="37"/>
                    <a:pt x="4" y="34"/>
                  </a:cubicBezTo>
                  <a:cubicBezTo>
                    <a:pt x="6" y="28"/>
                    <a:pt x="6" y="22"/>
                    <a:pt x="6" y="16"/>
                  </a:cubicBezTo>
                  <a:cubicBezTo>
                    <a:pt x="6" y="12"/>
                    <a:pt x="7" y="4"/>
                    <a:pt x="4" y="1"/>
                  </a:cubicBezTo>
                  <a:cubicBezTo>
                    <a:pt x="2" y="0"/>
                    <a:pt x="0" y="1"/>
                    <a:pt x="0" y="3"/>
                  </a:cubicBezTo>
                  <a:cubicBezTo>
                    <a:pt x="1" y="4"/>
                    <a:pt x="1" y="5"/>
                    <a:pt x="1"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59" name="Freeform 122"/>
            <p:cNvSpPr/>
            <p:nvPr/>
          </p:nvSpPr>
          <p:spPr bwMode="auto">
            <a:xfrm>
              <a:off x="7444" y="646"/>
              <a:ext cx="22" cy="89"/>
            </a:xfrm>
            <a:custGeom>
              <a:avLst/>
              <a:gdLst>
                <a:gd name="T0" fmla="*/ 0 w 6"/>
                <a:gd name="T1" fmla="*/ 4 h 30"/>
                <a:gd name="T2" fmla="*/ 1 w 6"/>
                <a:gd name="T3" fmla="*/ 27 h 30"/>
                <a:gd name="T4" fmla="*/ 6 w 6"/>
                <a:gd name="T5" fmla="*/ 27 h 30"/>
                <a:gd name="T6" fmla="*/ 5 w 6"/>
                <a:gd name="T7" fmla="*/ 3 h 30"/>
                <a:gd name="T8" fmla="*/ 0 w 6"/>
                <a:gd name="T9" fmla="*/ 4 h 30"/>
              </a:gdLst>
              <a:ahLst/>
              <a:cxnLst>
                <a:cxn ang="0">
                  <a:pos x="T0" y="T1"/>
                </a:cxn>
                <a:cxn ang="0">
                  <a:pos x="T2" y="T3"/>
                </a:cxn>
                <a:cxn ang="0">
                  <a:pos x="T4" y="T5"/>
                </a:cxn>
                <a:cxn ang="0">
                  <a:pos x="T6" y="T7"/>
                </a:cxn>
                <a:cxn ang="0">
                  <a:pos x="T8" y="T9"/>
                </a:cxn>
              </a:cxnLst>
              <a:rect l="0" t="0" r="r" b="b"/>
              <a:pathLst>
                <a:path w="6" h="30">
                  <a:moveTo>
                    <a:pt x="0" y="4"/>
                  </a:moveTo>
                  <a:cubicBezTo>
                    <a:pt x="2" y="11"/>
                    <a:pt x="1" y="20"/>
                    <a:pt x="1" y="27"/>
                  </a:cubicBezTo>
                  <a:cubicBezTo>
                    <a:pt x="1" y="30"/>
                    <a:pt x="6" y="30"/>
                    <a:pt x="6" y="27"/>
                  </a:cubicBezTo>
                  <a:cubicBezTo>
                    <a:pt x="6" y="19"/>
                    <a:pt x="6" y="11"/>
                    <a:pt x="5" y="3"/>
                  </a:cubicBezTo>
                  <a:cubicBezTo>
                    <a:pt x="4" y="0"/>
                    <a:pt x="0" y="1"/>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60" name="Freeform 123"/>
            <p:cNvSpPr/>
            <p:nvPr/>
          </p:nvSpPr>
          <p:spPr bwMode="auto">
            <a:xfrm>
              <a:off x="7444" y="513"/>
              <a:ext cx="22" cy="92"/>
            </a:xfrm>
            <a:custGeom>
              <a:avLst/>
              <a:gdLst>
                <a:gd name="T0" fmla="*/ 5 w 6"/>
                <a:gd name="T1" fmla="*/ 28 h 31"/>
                <a:gd name="T2" fmla="*/ 6 w 6"/>
                <a:gd name="T3" fmla="*/ 3 h 31"/>
                <a:gd name="T4" fmla="*/ 1 w 6"/>
                <a:gd name="T5" fmla="*/ 3 h 31"/>
                <a:gd name="T6" fmla="*/ 0 w 6"/>
                <a:gd name="T7" fmla="*/ 28 h 31"/>
                <a:gd name="T8" fmla="*/ 5 w 6"/>
                <a:gd name="T9" fmla="*/ 28 h 31"/>
              </a:gdLst>
              <a:ahLst/>
              <a:cxnLst>
                <a:cxn ang="0">
                  <a:pos x="T0" y="T1"/>
                </a:cxn>
                <a:cxn ang="0">
                  <a:pos x="T2" y="T3"/>
                </a:cxn>
                <a:cxn ang="0">
                  <a:pos x="T4" y="T5"/>
                </a:cxn>
                <a:cxn ang="0">
                  <a:pos x="T6" y="T7"/>
                </a:cxn>
                <a:cxn ang="0">
                  <a:pos x="T8" y="T9"/>
                </a:cxn>
              </a:cxnLst>
              <a:rect l="0" t="0" r="r" b="b"/>
              <a:pathLst>
                <a:path w="6" h="31">
                  <a:moveTo>
                    <a:pt x="5" y="28"/>
                  </a:moveTo>
                  <a:cubicBezTo>
                    <a:pt x="6" y="20"/>
                    <a:pt x="6" y="11"/>
                    <a:pt x="6" y="3"/>
                  </a:cubicBezTo>
                  <a:cubicBezTo>
                    <a:pt x="6" y="0"/>
                    <a:pt x="1" y="0"/>
                    <a:pt x="1" y="3"/>
                  </a:cubicBezTo>
                  <a:cubicBezTo>
                    <a:pt x="1" y="11"/>
                    <a:pt x="1" y="20"/>
                    <a:pt x="0" y="28"/>
                  </a:cubicBezTo>
                  <a:cubicBezTo>
                    <a:pt x="0" y="31"/>
                    <a:pt x="4" y="31"/>
                    <a:pt x="5"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61" name="Freeform 124"/>
            <p:cNvSpPr/>
            <p:nvPr/>
          </p:nvSpPr>
          <p:spPr bwMode="auto">
            <a:xfrm>
              <a:off x="7444" y="388"/>
              <a:ext cx="29" cy="95"/>
            </a:xfrm>
            <a:custGeom>
              <a:avLst/>
              <a:gdLst>
                <a:gd name="T0" fmla="*/ 1 w 8"/>
                <a:gd name="T1" fmla="*/ 4 h 32"/>
                <a:gd name="T2" fmla="*/ 2 w 8"/>
                <a:gd name="T3" fmla="*/ 29 h 32"/>
                <a:gd name="T4" fmla="*/ 7 w 8"/>
                <a:gd name="T5" fmla="*/ 29 h 32"/>
                <a:gd name="T6" fmla="*/ 6 w 8"/>
                <a:gd name="T7" fmla="*/ 3 h 32"/>
                <a:gd name="T8" fmla="*/ 1 w 8"/>
                <a:gd name="T9" fmla="*/ 4 h 32"/>
              </a:gdLst>
              <a:ahLst/>
              <a:cxnLst>
                <a:cxn ang="0">
                  <a:pos x="T0" y="T1"/>
                </a:cxn>
                <a:cxn ang="0">
                  <a:pos x="T2" y="T3"/>
                </a:cxn>
                <a:cxn ang="0">
                  <a:pos x="T4" y="T5"/>
                </a:cxn>
                <a:cxn ang="0">
                  <a:pos x="T6" y="T7"/>
                </a:cxn>
                <a:cxn ang="0">
                  <a:pos x="T8" y="T9"/>
                </a:cxn>
              </a:cxnLst>
              <a:rect l="0" t="0" r="r" b="b"/>
              <a:pathLst>
                <a:path w="8" h="32">
                  <a:moveTo>
                    <a:pt x="1" y="4"/>
                  </a:moveTo>
                  <a:cubicBezTo>
                    <a:pt x="3" y="12"/>
                    <a:pt x="2" y="21"/>
                    <a:pt x="2" y="29"/>
                  </a:cubicBezTo>
                  <a:cubicBezTo>
                    <a:pt x="2" y="32"/>
                    <a:pt x="7" y="32"/>
                    <a:pt x="7" y="29"/>
                  </a:cubicBezTo>
                  <a:cubicBezTo>
                    <a:pt x="7" y="21"/>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62" name="Freeform 125"/>
            <p:cNvSpPr/>
            <p:nvPr/>
          </p:nvSpPr>
          <p:spPr bwMode="auto">
            <a:xfrm>
              <a:off x="7441" y="305"/>
              <a:ext cx="25" cy="56"/>
            </a:xfrm>
            <a:custGeom>
              <a:avLst/>
              <a:gdLst>
                <a:gd name="T0" fmla="*/ 1 w 7"/>
                <a:gd name="T1" fmla="*/ 4 h 19"/>
                <a:gd name="T2" fmla="*/ 2 w 7"/>
                <a:gd name="T3" fmla="*/ 16 h 19"/>
                <a:gd name="T4" fmla="*/ 7 w 7"/>
                <a:gd name="T5" fmla="*/ 16 h 19"/>
                <a:gd name="T6" fmla="*/ 6 w 7"/>
                <a:gd name="T7" fmla="*/ 3 h 19"/>
                <a:gd name="T8" fmla="*/ 1 w 7"/>
                <a:gd name="T9" fmla="*/ 4 h 19"/>
              </a:gdLst>
              <a:ahLst/>
              <a:cxnLst>
                <a:cxn ang="0">
                  <a:pos x="T0" y="T1"/>
                </a:cxn>
                <a:cxn ang="0">
                  <a:pos x="T2" y="T3"/>
                </a:cxn>
                <a:cxn ang="0">
                  <a:pos x="T4" y="T5"/>
                </a:cxn>
                <a:cxn ang="0">
                  <a:pos x="T6" y="T7"/>
                </a:cxn>
                <a:cxn ang="0">
                  <a:pos x="T8" y="T9"/>
                </a:cxn>
              </a:cxnLst>
              <a:rect l="0" t="0" r="r" b="b"/>
              <a:pathLst>
                <a:path w="7" h="19">
                  <a:moveTo>
                    <a:pt x="1" y="4"/>
                  </a:moveTo>
                  <a:cubicBezTo>
                    <a:pt x="2" y="8"/>
                    <a:pt x="2" y="12"/>
                    <a:pt x="2" y="16"/>
                  </a:cubicBezTo>
                  <a:cubicBezTo>
                    <a:pt x="2" y="19"/>
                    <a:pt x="7" y="19"/>
                    <a:pt x="7" y="16"/>
                  </a:cubicBezTo>
                  <a:cubicBezTo>
                    <a:pt x="7" y="11"/>
                    <a:pt x="7" y="7"/>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63" name="Freeform 126"/>
            <p:cNvSpPr/>
            <p:nvPr/>
          </p:nvSpPr>
          <p:spPr bwMode="auto">
            <a:xfrm>
              <a:off x="7441" y="213"/>
              <a:ext cx="28" cy="65"/>
            </a:xfrm>
            <a:custGeom>
              <a:avLst/>
              <a:gdLst>
                <a:gd name="T0" fmla="*/ 1 w 8"/>
                <a:gd name="T1" fmla="*/ 4 h 22"/>
                <a:gd name="T2" fmla="*/ 2 w 8"/>
                <a:gd name="T3" fmla="*/ 18 h 22"/>
                <a:gd name="T4" fmla="*/ 7 w 8"/>
                <a:gd name="T5" fmla="*/ 19 h 22"/>
                <a:gd name="T6" fmla="*/ 6 w 8"/>
                <a:gd name="T7" fmla="*/ 3 h 22"/>
                <a:gd name="T8" fmla="*/ 1 w 8"/>
                <a:gd name="T9" fmla="*/ 4 h 22"/>
              </a:gdLst>
              <a:ahLst/>
              <a:cxnLst>
                <a:cxn ang="0">
                  <a:pos x="T0" y="T1"/>
                </a:cxn>
                <a:cxn ang="0">
                  <a:pos x="T2" y="T3"/>
                </a:cxn>
                <a:cxn ang="0">
                  <a:pos x="T4" y="T5"/>
                </a:cxn>
                <a:cxn ang="0">
                  <a:pos x="T6" y="T7"/>
                </a:cxn>
                <a:cxn ang="0">
                  <a:pos x="T8" y="T9"/>
                </a:cxn>
              </a:cxnLst>
              <a:rect l="0" t="0" r="r" b="b"/>
              <a:pathLst>
                <a:path w="8" h="22">
                  <a:moveTo>
                    <a:pt x="1" y="4"/>
                  </a:moveTo>
                  <a:cubicBezTo>
                    <a:pt x="2" y="8"/>
                    <a:pt x="3" y="14"/>
                    <a:pt x="2" y="18"/>
                  </a:cubicBezTo>
                  <a:cubicBezTo>
                    <a:pt x="1" y="21"/>
                    <a:pt x="6" y="22"/>
                    <a:pt x="7" y="19"/>
                  </a:cubicBezTo>
                  <a:cubicBezTo>
                    <a:pt x="8" y="14"/>
                    <a:pt x="7" y="8"/>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64" name="Freeform 127"/>
            <p:cNvSpPr/>
            <p:nvPr/>
          </p:nvSpPr>
          <p:spPr bwMode="auto">
            <a:xfrm>
              <a:off x="7331" y="198"/>
              <a:ext cx="92" cy="27"/>
            </a:xfrm>
            <a:custGeom>
              <a:avLst/>
              <a:gdLst>
                <a:gd name="T0" fmla="*/ 3 w 26"/>
                <a:gd name="T1" fmla="*/ 5 h 9"/>
                <a:gd name="T2" fmla="*/ 12 w 26"/>
                <a:gd name="T3" fmla="*/ 5 h 9"/>
                <a:gd name="T4" fmla="*/ 21 w 26"/>
                <a:gd name="T5" fmla="*/ 7 h 9"/>
                <a:gd name="T6" fmla="*/ 25 w 26"/>
                <a:gd name="T7" fmla="*/ 4 h 9"/>
                <a:gd name="T8" fmla="*/ 18 w 26"/>
                <a:gd name="T9" fmla="*/ 1 h 9"/>
                <a:gd name="T10" fmla="*/ 4 w 26"/>
                <a:gd name="T11" fmla="*/ 0 h 9"/>
                <a:gd name="T12" fmla="*/ 3 w 26"/>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3" y="5"/>
                  </a:moveTo>
                  <a:cubicBezTo>
                    <a:pt x="6" y="5"/>
                    <a:pt x="9" y="5"/>
                    <a:pt x="12" y="5"/>
                  </a:cubicBezTo>
                  <a:cubicBezTo>
                    <a:pt x="14" y="5"/>
                    <a:pt x="20" y="5"/>
                    <a:pt x="21" y="7"/>
                  </a:cubicBezTo>
                  <a:cubicBezTo>
                    <a:pt x="22" y="9"/>
                    <a:pt x="26" y="7"/>
                    <a:pt x="25" y="4"/>
                  </a:cubicBezTo>
                  <a:cubicBezTo>
                    <a:pt x="23" y="2"/>
                    <a:pt x="20" y="1"/>
                    <a:pt x="18" y="1"/>
                  </a:cubicBezTo>
                  <a:cubicBezTo>
                    <a:pt x="13" y="1"/>
                    <a:pt x="9"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65" name="Freeform 128"/>
            <p:cNvSpPr/>
            <p:nvPr/>
          </p:nvSpPr>
          <p:spPr bwMode="auto">
            <a:xfrm>
              <a:off x="7201" y="192"/>
              <a:ext cx="85" cy="24"/>
            </a:xfrm>
            <a:custGeom>
              <a:avLst/>
              <a:gdLst>
                <a:gd name="T0" fmla="*/ 3 w 24"/>
                <a:gd name="T1" fmla="*/ 8 h 8"/>
                <a:gd name="T2" fmla="*/ 21 w 24"/>
                <a:gd name="T3" fmla="*/ 5 h 8"/>
                <a:gd name="T4" fmla="*/ 20 w 24"/>
                <a:gd name="T5" fmla="*/ 1 h 8"/>
                <a:gd name="T6" fmla="*/ 3 w 24"/>
                <a:gd name="T7" fmla="*/ 3 h 8"/>
                <a:gd name="T8" fmla="*/ 3 w 24"/>
                <a:gd name="T9" fmla="*/ 8 h 8"/>
              </a:gdLst>
              <a:ahLst/>
              <a:cxnLst>
                <a:cxn ang="0">
                  <a:pos x="T0" y="T1"/>
                </a:cxn>
                <a:cxn ang="0">
                  <a:pos x="T2" y="T3"/>
                </a:cxn>
                <a:cxn ang="0">
                  <a:pos x="T4" y="T5"/>
                </a:cxn>
                <a:cxn ang="0">
                  <a:pos x="T6" y="T7"/>
                </a:cxn>
                <a:cxn ang="0">
                  <a:pos x="T8" y="T9"/>
                </a:cxn>
              </a:cxnLst>
              <a:rect l="0" t="0" r="r" b="b"/>
              <a:pathLst>
                <a:path w="24" h="8">
                  <a:moveTo>
                    <a:pt x="3" y="8"/>
                  </a:moveTo>
                  <a:cubicBezTo>
                    <a:pt x="9" y="8"/>
                    <a:pt x="15" y="8"/>
                    <a:pt x="21" y="5"/>
                  </a:cubicBezTo>
                  <a:cubicBezTo>
                    <a:pt x="24" y="4"/>
                    <a:pt x="23" y="0"/>
                    <a:pt x="20" y="1"/>
                  </a:cubicBezTo>
                  <a:cubicBezTo>
                    <a:pt x="15" y="3"/>
                    <a:pt x="9" y="3"/>
                    <a:pt x="3" y="3"/>
                  </a:cubicBezTo>
                  <a:cubicBezTo>
                    <a:pt x="0" y="3"/>
                    <a:pt x="0" y="8"/>
                    <a:pt x="3"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66" name="Freeform 129"/>
            <p:cNvSpPr/>
            <p:nvPr/>
          </p:nvSpPr>
          <p:spPr bwMode="auto">
            <a:xfrm>
              <a:off x="7063" y="204"/>
              <a:ext cx="99" cy="24"/>
            </a:xfrm>
            <a:custGeom>
              <a:avLst/>
              <a:gdLst>
                <a:gd name="T0" fmla="*/ 4 w 28"/>
                <a:gd name="T1" fmla="*/ 7 h 8"/>
                <a:gd name="T2" fmla="*/ 24 w 28"/>
                <a:gd name="T3" fmla="*/ 6 h 8"/>
                <a:gd name="T4" fmla="*/ 26 w 28"/>
                <a:gd name="T5" fmla="*/ 1 h 8"/>
                <a:gd name="T6" fmla="*/ 3 w 28"/>
                <a:gd name="T7" fmla="*/ 2 h 8"/>
                <a:gd name="T8" fmla="*/ 4 w 28"/>
                <a:gd name="T9" fmla="*/ 7 h 8"/>
              </a:gdLst>
              <a:ahLst/>
              <a:cxnLst>
                <a:cxn ang="0">
                  <a:pos x="T0" y="T1"/>
                </a:cxn>
                <a:cxn ang="0">
                  <a:pos x="T2" y="T3"/>
                </a:cxn>
                <a:cxn ang="0">
                  <a:pos x="T4" y="T5"/>
                </a:cxn>
                <a:cxn ang="0">
                  <a:pos x="T6" y="T7"/>
                </a:cxn>
                <a:cxn ang="0">
                  <a:pos x="T8" y="T9"/>
                </a:cxn>
              </a:cxnLst>
              <a:rect l="0" t="0" r="r" b="b"/>
              <a:pathLst>
                <a:path w="28" h="8">
                  <a:moveTo>
                    <a:pt x="4" y="7"/>
                  </a:moveTo>
                  <a:cubicBezTo>
                    <a:pt x="11" y="4"/>
                    <a:pt x="18" y="5"/>
                    <a:pt x="24" y="6"/>
                  </a:cubicBezTo>
                  <a:cubicBezTo>
                    <a:pt x="27" y="6"/>
                    <a:pt x="28" y="2"/>
                    <a:pt x="26" y="1"/>
                  </a:cubicBezTo>
                  <a:cubicBezTo>
                    <a:pt x="18" y="0"/>
                    <a:pt x="10" y="0"/>
                    <a:pt x="3" y="2"/>
                  </a:cubicBezTo>
                  <a:cubicBezTo>
                    <a:pt x="0" y="3"/>
                    <a:pt x="2"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67" name="Freeform 130"/>
            <p:cNvSpPr/>
            <p:nvPr/>
          </p:nvSpPr>
          <p:spPr bwMode="auto">
            <a:xfrm>
              <a:off x="6947" y="195"/>
              <a:ext cx="81" cy="27"/>
            </a:xfrm>
            <a:custGeom>
              <a:avLst/>
              <a:gdLst>
                <a:gd name="T0" fmla="*/ 3 w 23"/>
                <a:gd name="T1" fmla="*/ 9 h 9"/>
                <a:gd name="T2" fmla="*/ 20 w 23"/>
                <a:gd name="T3" fmla="*/ 5 h 9"/>
                <a:gd name="T4" fmla="*/ 18 w 23"/>
                <a:gd name="T5" fmla="*/ 1 h 9"/>
                <a:gd name="T6" fmla="*/ 3 w 23"/>
                <a:gd name="T7" fmla="*/ 4 h 9"/>
                <a:gd name="T8" fmla="*/ 3 w 23"/>
                <a:gd name="T9" fmla="*/ 9 h 9"/>
              </a:gdLst>
              <a:ahLst/>
              <a:cxnLst>
                <a:cxn ang="0">
                  <a:pos x="T0" y="T1"/>
                </a:cxn>
                <a:cxn ang="0">
                  <a:pos x="T2" y="T3"/>
                </a:cxn>
                <a:cxn ang="0">
                  <a:pos x="T4" y="T5"/>
                </a:cxn>
                <a:cxn ang="0">
                  <a:pos x="T6" y="T7"/>
                </a:cxn>
                <a:cxn ang="0">
                  <a:pos x="T8" y="T9"/>
                </a:cxn>
              </a:cxnLst>
              <a:rect l="0" t="0" r="r" b="b"/>
              <a:pathLst>
                <a:path w="23" h="9">
                  <a:moveTo>
                    <a:pt x="3" y="9"/>
                  </a:moveTo>
                  <a:cubicBezTo>
                    <a:pt x="9" y="9"/>
                    <a:pt x="15" y="8"/>
                    <a:pt x="20" y="5"/>
                  </a:cubicBezTo>
                  <a:cubicBezTo>
                    <a:pt x="23" y="4"/>
                    <a:pt x="20" y="0"/>
                    <a:pt x="18" y="1"/>
                  </a:cubicBezTo>
                  <a:cubicBezTo>
                    <a:pt x="13" y="3"/>
                    <a:pt x="8"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68" name="Freeform 131"/>
            <p:cNvSpPr/>
            <p:nvPr/>
          </p:nvSpPr>
          <p:spPr bwMode="auto">
            <a:xfrm>
              <a:off x="6820" y="195"/>
              <a:ext cx="92" cy="27"/>
            </a:xfrm>
            <a:custGeom>
              <a:avLst/>
              <a:gdLst>
                <a:gd name="T0" fmla="*/ 4 w 26"/>
                <a:gd name="T1" fmla="*/ 7 h 9"/>
                <a:gd name="T2" fmla="*/ 22 w 26"/>
                <a:gd name="T3" fmla="*/ 8 h 9"/>
                <a:gd name="T4" fmla="*/ 23 w 26"/>
                <a:gd name="T5" fmla="*/ 3 h 9"/>
                <a:gd name="T6" fmla="*/ 3 w 26"/>
                <a:gd name="T7" fmla="*/ 2 h 9"/>
                <a:gd name="T8" fmla="*/ 4 w 26"/>
                <a:gd name="T9" fmla="*/ 7 h 9"/>
              </a:gdLst>
              <a:ahLst/>
              <a:cxnLst>
                <a:cxn ang="0">
                  <a:pos x="T0" y="T1"/>
                </a:cxn>
                <a:cxn ang="0">
                  <a:pos x="T2" y="T3"/>
                </a:cxn>
                <a:cxn ang="0">
                  <a:pos x="T4" y="T5"/>
                </a:cxn>
                <a:cxn ang="0">
                  <a:pos x="T6" y="T7"/>
                </a:cxn>
                <a:cxn ang="0">
                  <a:pos x="T8" y="T9"/>
                </a:cxn>
              </a:cxnLst>
              <a:rect l="0" t="0" r="r" b="b"/>
              <a:pathLst>
                <a:path w="26" h="9">
                  <a:moveTo>
                    <a:pt x="4" y="7"/>
                  </a:moveTo>
                  <a:cubicBezTo>
                    <a:pt x="10" y="4"/>
                    <a:pt x="16" y="6"/>
                    <a:pt x="22" y="8"/>
                  </a:cubicBezTo>
                  <a:cubicBezTo>
                    <a:pt x="24" y="9"/>
                    <a:pt x="26" y="4"/>
                    <a:pt x="23" y="3"/>
                  </a:cubicBezTo>
                  <a:cubicBezTo>
                    <a:pt x="16" y="1"/>
                    <a:pt x="9" y="0"/>
                    <a:pt x="3" y="2"/>
                  </a:cubicBezTo>
                  <a:cubicBezTo>
                    <a:pt x="0" y="3"/>
                    <a:pt x="1"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69" name="Freeform 132"/>
            <p:cNvSpPr/>
            <p:nvPr/>
          </p:nvSpPr>
          <p:spPr bwMode="auto">
            <a:xfrm>
              <a:off x="6690" y="192"/>
              <a:ext cx="95" cy="27"/>
            </a:xfrm>
            <a:custGeom>
              <a:avLst/>
              <a:gdLst>
                <a:gd name="T0" fmla="*/ 3 w 27"/>
                <a:gd name="T1" fmla="*/ 7 h 9"/>
                <a:gd name="T2" fmla="*/ 25 w 27"/>
                <a:gd name="T3" fmla="*/ 5 h 9"/>
                <a:gd name="T4" fmla="*/ 22 w 27"/>
                <a:gd name="T5" fmla="*/ 1 h 9"/>
                <a:gd name="T6" fmla="*/ 4 w 27"/>
                <a:gd name="T7" fmla="*/ 2 h 9"/>
                <a:gd name="T8" fmla="*/ 3 w 27"/>
                <a:gd name="T9" fmla="*/ 7 h 9"/>
              </a:gdLst>
              <a:ahLst/>
              <a:cxnLst>
                <a:cxn ang="0">
                  <a:pos x="T0" y="T1"/>
                </a:cxn>
                <a:cxn ang="0">
                  <a:pos x="T2" y="T3"/>
                </a:cxn>
                <a:cxn ang="0">
                  <a:pos x="T4" y="T5"/>
                </a:cxn>
                <a:cxn ang="0">
                  <a:pos x="T6" y="T7"/>
                </a:cxn>
                <a:cxn ang="0">
                  <a:pos x="T8" y="T9"/>
                </a:cxn>
              </a:cxnLst>
              <a:rect l="0" t="0" r="r" b="b"/>
              <a:pathLst>
                <a:path w="27" h="9">
                  <a:moveTo>
                    <a:pt x="3" y="7"/>
                  </a:moveTo>
                  <a:cubicBezTo>
                    <a:pt x="10" y="8"/>
                    <a:pt x="18" y="9"/>
                    <a:pt x="25" y="5"/>
                  </a:cubicBezTo>
                  <a:cubicBezTo>
                    <a:pt x="27" y="4"/>
                    <a:pt x="25" y="0"/>
                    <a:pt x="22" y="1"/>
                  </a:cubicBezTo>
                  <a:cubicBezTo>
                    <a:pt x="17" y="4"/>
                    <a:pt x="10" y="3"/>
                    <a:pt x="4" y="2"/>
                  </a:cubicBezTo>
                  <a:cubicBezTo>
                    <a:pt x="1" y="2"/>
                    <a:pt x="0" y="6"/>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70" name="Freeform 133"/>
            <p:cNvSpPr/>
            <p:nvPr/>
          </p:nvSpPr>
          <p:spPr bwMode="auto">
            <a:xfrm>
              <a:off x="6555" y="195"/>
              <a:ext cx="92" cy="30"/>
            </a:xfrm>
            <a:custGeom>
              <a:avLst/>
              <a:gdLst>
                <a:gd name="T0" fmla="*/ 5 w 26"/>
                <a:gd name="T1" fmla="*/ 8 h 10"/>
                <a:gd name="T2" fmla="*/ 22 w 26"/>
                <a:gd name="T3" fmla="*/ 8 h 10"/>
                <a:gd name="T4" fmla="*/ 23 w 26"/>
                <a:gd name="T5" fmla="*/ 3 h 10"/>
                <a:gd name="T6" fmla="*/ 2 w 26"/>
                <a:gd name="T7" fmla="*/ 5 h 10"/>
                <a:gd name="T8" fmla="*/ 5 w 26"/>
                <a:gd name="T9" fmla="*/ 8 h 10"/>
              </a:gdLst>
              <a:ahLst/>
              <a:cxnLst>
                <a:cxn ang="0">
                  <a:pos x="T0" y="T1"/>
                </a:cxn>
                <a:cxn ang="0">
                  <a:pos x="T2" y="T3"/>
                </a:cxn>
                <a:cxn ang="0">
                  <a:pos x="T4" y="T5"/>
                </a:cxn>
                <a:cxn ang="0">
                  <a:pos x="T6" y="T7"/>
                </a:cxn>
                <a:cxn ang="0">
                  <a:pos x="T8" y="T9"/>
                </a:cxn>
              </a:cxnLst>
              <a:rect l="0" t="0" r="r" b="b"/>
              <a:pathLst>
                <a:path w="26" h="10">
                  <a:moveTo>
                    <a:pt x="5" y="8"/>
                  </a:moveTo>
                  <a:cubicBezTo>
                    <a:pt x="9" y="4"/>
                    <a:pt x="17" y="7"/>
                    <a:pt x="22" y="8"/>
                  </a:cubicBezTo>
                  <a:cubicBezTo>
                    <a:pt x="25" y="8"/>
                    <a:pt x="26" y="4"/>
                    <a:pt x="23" y="3"/>
                  </a:cubicBezTo>
                  <a:cubicBezTo>
                    <a:pt x="16" y="2"/>
                    <a:pt x="8" y="0"/>
                    <a:pt x="2" y="5"/>
                  </a:cubicBezTo>
                  <a:cubicBezTo>
                    <a:pt x="0" y="7"/>
                    <a:pt x="3" y="10"/>
                    <a:pt x="5"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71" name="Freeform 134"/>
            <p:cNvSpPr/>
            <p:nvPr/>
          </p:nvSpPr>
          <p:spPr bwMode="auto">
            <a:xfrm>
              <a:off x="6446" y="207"/>
              <a:ext cx="81" cy="21"/>
            </a:xfrm>
            <a:custGeom>
              <a:avLst/>
              <a:gdLst>
                <a:gd name="T0" fmla="*/ 3 w 23"/>
                <a:gd name="T1" fmla="*/ 7 h 7"/>
                <a:gd name="T2" fmla="*/ 20 w 23"/>
                <a:gd name="T3" fmla="*/ 5 h 7"/>
                <a:gd name="T4" fmla="*/ 19 w 23"/>
                <a:gd name="T5" fmla="*/ 0 h 7"/>
                <a:gd name="T6" fmla="*/ 3 w 23"/>
                <a:gd name="T7" fmla="*/ 2 h 7"/>
                <a:gd name="T8" fmla="*/ 3 w 23"/>
                <a:gd name="T9" fmla="*/ 7 h 7"/>
              </a:gdLst>
              <a:ahLst/>
              <a:cxnLst>
                <a:cxn ang="0">
                  <a:pos x="T0" y="T1"/>
                </a:cxn>
                <a:cxn ang="0">
                  <a:pos x="T2" y="T3"/>
                </a:cxn>
                <a:cxn ang="0">
                  <a:pos x="T4" y="T5"/>
                </a:cxn>
                <a:cxn ang="0">
                  <a:pos x="T6" y="T7"/>
                </a:cxn>
                <a:cxn ang="0">
                  <a:pos x="T8" y="T9"/>
                </a:cxn>
              </a:cxnLst>
              <a:rect l="0" t="0" r="r" b="b"/>
              <a:pathLst>
                <a:path w="23" h="7">
                  <a:moveTo>
                    <a:pt x="3" y="7"/>
                  </a:moveTo>
                  <a:cubicBezTo>
                    <a:pt x="9" y="7"/>
                    <a:pt x="15" y="6"/>
                    <a:pt x="20" y="5"/>
                  </a:cubicBezTo>
                  <a:cubicBezTo>
                    <a:pt x="23" y="4"/>
                    <a:pt x="22" y="0"/>
                    <a:pt x="19" y="0"/>
                  </a:cubicBezTo>
                  <a:cubicBezTo>
                    <a:pt x="14" y="1"/>
                    <a:pt x="8"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72" name="Freeform 135"/>
            <p:cNvSpPr/>
            <p:nvPr/>
          </p:nvSpPr>
          <p:spPr bwMode="auto">
            <a:xfrm>
              <a:off x="6309" y="207"/>
              <a:ext cx="98" cy="18"/>
            </a:xfrm>
            <a:custGeom>
              <a:avLst/>
              <a:gdLst>
                <a:gd name="T0" fmla="*/ 4 w 28"/>
                <a:gd name="T1" fmla="*/ 6 h 6"/>
                <a:gd name="T2" fmla="*/ 25 w 28"/>
                <a:gd name="T3" fmla="*/ 5 h 6"/>
                <a:gd name="T4" fmla="*/ 25 w 28"/>
                <a:gd name="T5" fmla="*/ 0 h 6"/>
                <a:gd name="T6" fmla="*/ 3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3" y="1"/>
                  </a:cubicBezTo>
                  <a:cubicBezTo>
                    <a:pt x="0" y="2"/>
                    <a:pt x="2"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73" name="Freeform 136"/>
            <p:cNvSpPr/>
            <p:nvPr/>
          </p:nvSpPr>
          <p:spPr bwMode="auto">
            <a:xfrm>
              <a:off x="6167" y="204"/>
              <a:ext cx="96" cy="18"/>
            </a:xfrm>
            <a:custGeom>
              <a:avLst/>
              <a:gdLst>
                <a:gd name="T0" fmla="*/ 3 w 27"/>
                <a:gd name="T1" fmla="*/ 6 h 6"/>
                <a:gd name="T2" fmla="*/ 24 w 27"/>
                <a:gd name="T3" fmla="*/ 5 h 6"/>
                <a:gd name="T4" fmla="*/ 24 w 27"/>
                <a:gd name="T5" fmla="*/ 0 h 6"/>
                <a:gd name="T6" fmla="*/ 3 w 27"/>
                <a:gd name="T7" fmla="*/ 1 h 6"/>
                <a:gd name="T8" fmla="*/ 3 w 27"/>
                <a:gd name="T9" fmla="*/ 6 h 6"/>
              </a:gdLst>
              <a:ahLst/>
              <a:cxnLst>
                <a:cxn ang="0">
                  <a:pos x="T0" y="T1"/>
                </a:cxn>
                <a:cxn ang="0">
                  <a:pos x="T2" y="T3"/>
                </a:cxn>
                <a:cxn ang="0">
                  <a:pos x="T4" y="T5"/>
                </a:cxn>
                <a:cxn ang="0">
                  <a:pos x="T6" y="T7"/>
                </a:cxn>
                <a:cxn ang="0">
                  <a:pos x="T8" y="T9"/>
                </a:cxn>
              </a:cxnLst>
              <a:rect l="0" t="0" r="r" b="b"/>
              <a:pathLst>
                <a:path w="27" h="6">
                  <a:moveTo>
                    <a:pt x="3" y="6"/>
                  </a:moveTo>
                  <a:cubicBezTo>
                    <a:pt x="10" y="6"/>
                    <a:pt x="17" y="6"/>
                    <a:pt x="24" y="5"/>
                  </a:cubicBezTo>
                  <a:cubicBezTo>
                    <a:pt x="27" y="4"/>
                    <a:pt x="27" y="0"/>
                    <a:pt x="24" y="0"/>
                  </a:cubicBezTo>
                  <a:cubicBezTo>
                    <a:pt x="17"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74" name="Freeform 137"/>
            <p:cNvSpPr/>
            <p:nvPr/>
          </p:nvSpPr>
          <p:spPr bwMode="auto">
            <a:xfrm>
              <a:off x="6040" y="207"/>
              <a:ext cx="89" cy="18"/>
            </a:xfrm>
            <a:custGeom>
              <a:avLst/>
              <a:gdLst>
                <a:gd name="T0" fmla="*/ 3 w 25"/>
                <a:gd name="T1" fmla="*/ 6 h 6"/>
                <a:gd name="T2" fmla="*/ 22 w 25"/>
                <a:gd name="T3" fmla="*/ 5 h 6"/>
                <a:gd name="T4" fmla="*/ 21 w 25"/>
                <a:gd name="T5" fmla="*/ 0 h 6"/>
                <a:gd name="T6" fmla="*/ 3 w 25"/>
                <a:gd name="T7" fmla="*/ 1 h 6"/>
                <a:gd name="T8" fmla="*/ 3 w 25"/>
                <a:gd name="T9" fmla="*/ 6 h 6"/>
              </a:gdLst>
              <a:ahLst/>
              <a:cxnLst>
                <a:cxn ang="0">
                  <a:pos x="T0" y="T1"/>
                </a:cxn>
                <a:cxn ang="0">
                  <a:pos x="T2" y="T3"/>
                </a:cxn>
                <a:cxn ang="0">
                  <a:pos x="T4" y="T5"/>
                </a:cxn>
                <a:cxn ang="0">
                  <a:pos x="T6" y="T7"/>
                </a:cxn>
                <a:cxn ang="0">
                  <a:pos x="T8" y="T9"/>
                </a:cxn>
              </a:cxnLst>
              <a:rect l="0" t="0" r="r" b="b"/>
              <a:pathLst>
                <a:path w="25" h="6">
                  <a:moveTo>
                    <a:pt x="3" y="6"/>
                  </a:moveTo>
                  <a:cubicBezTo>
                    <a:pt x="9" y="6"/>
                    <a:pt x="16" y="6"/>
                    <a:pt x="22" y="5"/>
                  </a:cubicBezTo>
                  <a:cubicBezTo>
                    <a:pt x="25" y="4"/>
                    <a:pt x="24" y="0"/>
                    <a:pt x="21" y="0"/>
                  </a:cubicBezTo>
                  <a:cubicBezTo>
                    <a:pt x="15" y="1"/>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75" name="Freeform 138"/>
            <p:cNvSpPr/>
            <p:nvPr/>
          </p:nvSpPr>
          <p:spPr bwMode="auto">
            <a:xfrm>
              <a:off x="5910" y="201"/>
              <a:ext cx="92" cy="21"/>
            </a:xfrm>
            <a:custGeom>
              <a:avLst/>
              <a:gdLst>
                <a:gd name="T0" fmla="*/ 3 w 26"/>
                <a:gd name="T1" fmla="*/ 7 h 7"/>
                <a:gd name="T2" fmla="*/ 24 w 26"/>
                <a:gd name="T3" fmla="*/ 5 h 7"/>
                <a:gd name="T4" fmla="*/ 22 w 26"/>
                <a:gd name="T5" fmla="*/ 0 h 7"/>
                <a:gd name="T6" fmla="*/ 3 w 26"/>
                <a:gd name="T7" fmla="*/ 2 h 7"/>
                <a:gd name="T8" fmla="*/ 3 w 26"/>
                <a:gd name="T9" fmla="*/ 7 h 7"/>
              </a:gdLst>
              <a:ahLst/>
              <a:cxnLst>
                <a:cxn ang="0">
                  <a:pos x="T0" y="T1"/>
                </a:cxn>
                <a:cxn ang="0">
                  <a:pos x="T2" y="T3"/>
                </a:cxn>
                <a:cxn ang="0">
                  <a:pos x="T4" y="T5"/>
                </a:cxn>
                <a:cxn ang="0">
                  <a:pos x="T6" y="T7"/>
                </a:cxn>
                <a:cxn ang="0">
                  <a:pos x="T8" y="T9"/>
                </a:cxn>
              </a:cxnLst>
              <a:rect l="0" t="0" r="r" b="b"/>
              <a:pathLst>
                <a:path w="26" h="7">
                  <a:moveTo>
                    <a:pt x="3" y="7"/>
                  </a:moveTo>
                  <a:cubicBezTo>
                    <a:pt x="10" y="7"/>
                    <a:pt x="17" y="6"/>
                    <a:pt x="24" y="5"/>
                  </a:cubicBezTo>
                  <a:cubicBezTo>
                    <a:pt x="26" y="4"/>
                    <a:pt x="25" y="0"/>
                    <a:pt x="22" y="0"/>
                  </a:cubicBezTo>
                  <a:cubicBezTo>
                    <a:pt x="16" y="1"/>
                    <a:pt x="9"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76" name="Freeform 139"/>
            <p:cNvSpPr/>
            <p:nvPr/>
          </p:nvSpPr>
          <p:spPr bwMode="auto">
            <a:xfrm>
              <a:off x="5755" y="204"/>
              <a:ext cx="99" cy="21"/>
            </a:xfrm>
            <a:custGeom>
              <a:avLst/>
              <a:gdLst>
                <a:gd name="T0" fmla="*/ 3 w 28"/>
                <a:gd name="T1" fmla="*/ 6 h 7"/>
                <a:gd name="T2" fmla="*/ 25 w 28"/>
                <a:gd name="T3" fmla="*/ 5 h 7"/>
                <a:gd name="T4" fmla="*/ 25 w 28"/>
                <a:gd name="T5" fmla="*/ 0 h 7"/>
                <a:gd name="T6" fmla="*/ 3 w 28"/>
                <a:gd name="T7" fmla="*/ 1 h 7"/>
                <a:gd name="T8" fmla="*/ 3 w 28"/>
                <a:gd name="T9" fmla="*/ 6 h 7"/>
              </a:gdLst>
              <a:ahLst/>
              <a:cxnLst>
                <a:cxn ang="0">
                  <a:pos x="T0" y="T1"/>
                </a:cxn>
                <a:cxn ang="0">
                  <a:pos x="T2" y="T3"/>
                </a:cxn>
                <a:cxn ang="0">
                  <a:pos x="T4" y="T5"/>
                </a:cxn>
                <a:cxn ang="0">
                  <a:pos x="T6" y="T7"/>
                </a:cxn>
                <a:cxn ang="0">
                  <a:pos x="T8" y="T9"/>
                </a:cxn>
              </a:cxnLst>
              <a:rect l="0" t="0" r="r" b="b"/>
              <a:pathLst>
                <a:path w="28" h="7">
                  <a:moveTo>
                    <a:pt x="3" y="6"/>
                  </a:moveTo>
                  <a:cubicBezTo>
                    <a:pt x="10" y="7"/>
                    <a:pt x="17" y="5"/>
                    <a:pt x="25" y="5"/>
                  </a:cubicBezTo>
                  <a:cubicBezTo>
                    <a:pt x="28" y="5"/>
                    <a:pt x="28" y="0"/>
                    <a:pt x="25" y="0"/>
                  </a:cubicBezTo>
                  <a:cubicBezTo>
                    <a:pt x="17" y="0"/>
                    <a:pt x="10" y="2"/>
                    <a:pt x="3" y="1"/>
                  </a:cubicBezTo>
                  <a:cubicBezTo>
                    <a:pt x="0"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77" name="Freeform 140"/>
            <p:cNvSpPr/>
            <p:nvPr/>
          </p:nvSpPr>
          <p:spPr bwMode="auto">
            <a:xfrm>
              <a:off x="5624" y="210"/>
              <a:ext cx="106" cy="24"/>
            </a:xfrm>
            <a:custGeom>
              <a:avLst/>
              <a:gdLst>
                <a:gd name="T0" fmla="*/ 4 w 30"/>
                <a:gd name="T1" fmla="*/ 6 h 8"/>
                <a:gd name="T2" fmla="*/ 15 w 30"/>
                <a:gd name="T3" fmla="*/ 5 h 8"/>
                <a:gd name="T4" fmla="*/ 25 w 30"/>
                <a:gd name="T5" fmla="*/ 7 h 8"/>
                <a:gd name="T6" fmla="*/ 27 w 30"/>
                <a:gd name="T7" fmla="*/ 3 h 8"/>
                <a:gd name="T8" fmla="*/ 17 w 30"/>
                <a:gd name="T9" fmla="*/ 1 h 8"/>
                <a:gd name="T10" fmla="*/ 3 w 30"/>
                <a:gd name="T11" fmla="*/ 1 h 8"/>
                <a:gd name="T12" fmla="*/ 4 w 30"/>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4" y="6"/>
                  </a:moveTo>
                  <a:cubicBezTo>
                    <a:pt x="8" y="5"/>
                    <a:pt x="12" y="5"/>
                    <a:pt x="15" y="5"/>
                  </a:cubicBezTo>
                  <a:cubicBezTo>
                    <a:pt x="18" y="5"/>
                    <a:pt x="22" y="5"/>
                    <a:pt x="25" y="7"/>
                  </a:cubicBezTo>
                  <a:cubicBezTo>
                    <a:pt x="27" y="8"/>
                    <a:pt x="30" y="4"/>
                    <a:pt x="27" y="3"/>
                  </a:cubicBezTo>
                  <a:cubicBezTo>
                    <a:pt x="24" y="1"/>
                    <a:pt x="20" y="1"/>
                    <a:pt x="17" y="1"/>
                  </a:cubicBezTo>
                  <a:cubicBezTo>
                    <a:pt x="13" y="0"/>
                    <a:pt x="8" y="0"/>
                    <a:pt x="3" y="1"/>
                  </a:cubicBezTo>
                  <a:cubicBezTo>
                    <a:pt x="0" y="2"/>
                    <a:pt x="2"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78" name="Freeform 141"/>
            <p:cNvSpPr/>
            <p:nvPr/>
          </p:nvSpPr>
          <p:spPr bwMode="auto">
            <a:xfrm>
              <a:off x="5451" y="201"/>
              <a:ext cx="127" cy="27"/>
            </a:xfrm>
            <a:custGeom>
              <a:avLst/>
              <a:gdLst>
                <a:gd name="T0" fmla="*/ 3 w 36"/>
                <a:gd name="T1" fmla="*/ 6 h 9"/>
                <a:gd name="T2" fmla="*/ 33 w 36"/>
                <a:gd name="T3" fmla="*/ 7 h 9"/>
                <a:gd name="T4" fmla="*/ 33 w 36"/>
                <a:gd name="T5" fmla="*/ 2 h 9"/>
                <a:gd name="T6" fmla="*/ 4 w 36"/>
                <a:gd name="T7" fmla="*/ 1 h 9"/>
                <a:gd name="T8" fmla="*/ 3 w 36"/>
                <a:gd name="T9" fmla="*/ 6 h 9"/>
              </a:gdLst>
              <a:ahLst/>
              <a:cxnLst>
                <a:cxn ang="0">
                  <a:pos x="T0" y="T1"/>
                </a:cxn>
                <a:cxn ang="0">
                  <a:pos x="T2" y="T3"/>
                </a:cxn>
                <a:cxn ang="0">
                  <a:pos x="T4" y="T5"/>
                </a:cxn>
                <a:cxn ang="0">
                  <a:pos x="T6" y="T7"/>
                </a:cxn>
                <a:cxn ang="0">
                  <a:pos x="T8" y="T9"/>
                </a:cxn>
              </a:cxnLst>
              <a:rect l="0" t="0" r="r" b="b"/>
              <a:pathLst>
                <a:path w="36" h="9">
                  <a:moveTo>
                    <a:pt x="3" y="6"/>
                  </a:moveTo>
                  <a:cubicBezTo>
                    <a:pt x="13" y="9"/>
                    <a:pt x="23" y="8"/>
                    <a:pt x="33" y="7"/>
                  </a:cubicBezTo>
                  <a:cubicBezTo>
                    <a:pt x="36" y="6"/>
                    <a:pt x="36" y="2"/>
                    <a:pt x="33" y="2"/>
                  </a:cubicBezTo>
                  <a:cubicBezTo>
                    <a:pt x="23" y="3"/>
                    <a:pt x="13" y="4"/>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79" name="Freeform 142"/>
            <p:cNvSpPr/>
            <p:nvPr/>
          </p:nvSpPr>
          <p:spPr bwMode="auto">
            <a:xfrm>
              <a:off x="5296" y="210"/>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6"/>
                    <a:pt x="27" y="6"/>
                  </a:cubicBezTo>
                  <a:cubicBezTo>
                    <a:pt x="30" y="6"/>
                    <a:pt x="30" y="1"/>
                    <a:pt x="27" y="1"/>
                  </a:cubicBezTo>
                  <a:cubicBezTo>
                    <a:pt x="19" y="1"/>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80" name="Freeform 143"/>
            <p:cNvSpPr/>
            <p:nvPr/>
          </p:nvSpPr>
          <p:spPr bwMode="auto">
            <a:xfrm>
              <a:off x="5169" y="201"/>
              <a:ext cx="103" cy="27"/>
            </a:xfrm>
            <a:custGeom>
              <a:avLst/>
              <a:gdLst>
                <a:gd name="T0" fmla="*/ 4 w 29"/>
                <a:gd name="T1" fmla="*/ 9 h 9"/>
                <a:gd name="T2" fmla="*/ 25 w 29"/>
                <a:gd name="T3" fmla="*/ 7 h 9"/>
                <a:gd name="T4" fmla="*/ 26 w 29"/>
                <a:gd name="T5" fmla="*/ 2 h 9"/>
                <a:gd name="T6" fmla="*/ 3 w 29"/>
                <a:gd name="T7" fmla="*/ 4 h 9"/>
                <a:gd name="T8" fmla="*/ 4 w 29"/>
                <a:gd name="T9" fmla="*/ 9 h 9"/>
              </a:gdLst>
              <a:ahLst/>
              <a:cxnLst>
                <a:cxn ang="0">
                  <a:pos x="T0" y="T1"/>
                </a:cxn>
                <a:cxn ang="0">
                  <a:pos x="T2" y="T3"/>
                </a:cxn>
                <a:cxn ang="0">
                  <a:pos x="T4" y="T5"/>
                </a:cxn>
                <a:cxn ang="0">
                  <a:pos x="T6" y="T7"/>
                </a:cxn>
                <a:cxn ang="0">
                  <a:pos x="T8" y="T9"/>
                </a:cxn>
              </a:cxnLst>
              <a:rect l="0" t="0" r="r" b="b"/>
              <a:pathLst>
                <a:path w="29" h="9">
                  <a:moveTo>
                    <a:pt x="4" y="9"/>
                  </a:moveTo>
                  <a:cubicBezTo>
                    <a:pt x="10" y="8"/>
                    <a:pt x="18" y="5"/>
                    <a:pt x="25" y="7"/>
                  </a:cubicBezTo>
                  <a:cubicBezTo>
                    <a:pt x="27" y="8"/>
                    <a:pt x="29" y="3"/>
                    <a:pt x="26" y="2"/>
                  </a:cubicBezTo>
                  <a:cubicBezTo>
                    <a:pt x="18" y="0"/>
                    <a:pt x="10" y="3"/>
                    <a:pt x="3" y="4"/>
                  </a:cubicBezTo>
                  <a:cubicBezTo>
                    <a:pt x="0" y="5"/>
                    <a:pt x="1" y="9"/>
                    <a:pt x="4"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81" name="Freeform 144"/>
            <p:cNvSpPr/>
            <p:nvPr/>
          </p:nvSpPr>
          <p:spPr bwMode="auto">
            <a:xfrm>
              <a:off x="5032" y="210"/>
              <a:ext cx="116" cy="21"/>
            </a:xfrm>
            <a:custGeom>
              <a:avLst/>
              <a:gdLst>
                <a:gd name="T0" fmla="*/ 3 w 33"/>
                <a:gd name="T1" fmla="*/ 5 h 7"/>
                <a:gd name="T2" fmla="*/ 31 w 33"/>
                <a:gd name="T3" fmla="*/ 5 h 7"/>
                <a:gd name="T4" fmla="*/ 31 w 33"/>
                <a:gd name="T5" fmla="*/ 0 h 7"/>
                <a:gd name="T6" fmla="*/ 4 w 33"/>
                <a:gd name="T7" fmla="*/ 0 h 7"/>
                <a:gd name="T8" fmla="*/ 3 w 33"/>
                <a:gd name="T9" fmla="*/ 5 h 7"/>
              </a:gdLst>
              <a:ahLst/>
              <a:cxnLst>
                <a:cxn ang="0">
                  <a:pos x="T0" y="T1"/>
                </a:cxn>
                <a:cxn ang="0">
                  <a:pos x="T2" y="T3"/>
                </a:cxn>
                <a:cxn ang="0">
                  <a:pos x="T4" y="T5"/>
                </a:cxn>
                <a:cxn ang="0">
                  <a:pos x="T6" y="T7"/>
                </a:cxn>
                <a:cxn ang="0">
                  <a:pos x="T8" y="T9"/>
                </a:cxn>
              </a:cxnLst>
              <a:rect l="0" t="0" r="r" b="b"/>
              <a:pathLst>
                <a:path w="33" h="7">
                  <a:moveTo>
                    <a:pt x="3" y="5"/>
                  </a:moveTo>
                  <a:cubicBezTo>
                    <a:pt x="12" y="7"/>
                    <a:pt x="21" y="6"/>
                    <a:pt x="31" y="5"/>
                  </a:cubicBezTo>
                  <a:cubicBezTo>
                    <a:pt x="33" y="4"/>
                    <a:pt x="33" y="0"/>
                    <a:pt x="31" y="0"/>
                  </a:cubicBezTo>
                  <a:cubicBezTo>
                    <a:pt x="22" y="1"/>
                    <a:pt x="13"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82" name="Freeform 145"/>
            <p:cNvSpPr/>
            <p:nvPr/>
          </p:nvSpPr>
          <p:spPr bwMode="auto">
            <a:xfrm>
              <a:off x="4894" y="201"/>
              <a:ext cx="106" cy="21"/>
            </a:xfrm>
            <a:custGeom>
              <a:avLst/>
              <a:gdLst>
                <a:gd name="T0" fmla="*/ 4 w 30"/>
                <a:gd name="T1" fmla="*/ 7 h 7"/>
                <a:gd name="T2" fmla="*/ 26 w 30"/>
                <a:gd name="T3" fmla="*/ 7 h 7"/>
                <a:gd name="T4" fmla="*/ 27 w 30"/>
                <a:gd name="T5" fmla="*/ 2 h 7"/>
                <a:gd name="T6" fmla="*/ 2 w 30"/>
                <a:gd name="T7" fmla="*/ 2 h 7"/>
                <a:gd name="T8" fmla="*/ 4 w 30"/>
                <a:gd name="T9" fmla="*/ 7 h 7"/>
              </a:gdLst>
              <a:ahLst/>
              <a:cxnLst>
                <a:cxn ang="0">
                  <a:pos x="T0" y="T1"/>
                </a:cxn>
                <a:cxn ang="0">
                  <a:pos x="T2" y="T3"/>
                </a:cxn>
                <a:cxn ang="0">
                  <a:pos x="T4" y="T5"/>
                </a:cxn>
                <a:cxn ang="0">
                  <a:pos x="T6" y="T7"/>
                </a:cxn>
                <a:cxn ang="0">
                  <a:pos x="T8" y="T9"/>
                </a:cxn>
              </a:cxnLst>
              <a:rect l="0" t="0" r="r" b="b"/>
              <a:pathLst>
                <a:path w="30" h="7">
                  <a:moveTo>
                    <a:pt x="4" y="7"/>
                  </a:moveTo>
                  <a:cubicBezTo>
                    <a:pt x="11" y="6"/>
                    <a:pt x="18" y="5"/>
                    <a:pt x="26" y="7"/>
                  </a:cubicBezTo>
                  <a:cubicBezTo>
                    <a:pt x="29" y="7"/>
                    <a:pt x="30" y="3"/>
                    <a:pt x="27" y="2"/>
                  </a:cubicBezTo>
                  <a:cubicBezTo>
                    <a:pt x="19" y="0"/>
                    <a:pt x="11" y="1"/>
                    <a:pt x="2"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83" name="Freeform 146"/>
            <p:cNvSpPr/>
            <p:nvPr/>
          </p:nvSpPr>
          <p:spPr bwMode="auto">
            <a:xfrm>
              <a:off x="4732" y="207"/>
              <a:ext cx="102" cy="27"/>
            </a:xfrm>
            <a:custGeom>
              <a:avLst/>
              <a:gdLst>
                <a:gd name="T0" fmla="*/ 3 w 29"/>
                <a:gd name="T1" fmla="*/ 6 h 9"/>
                <a:gd name="T2" fmla="*/ 26 w 29"/>
                <a:gd name="T3" fmla="*/ 6 h 9"/>
                <a:gd name="T4" fmla="*/ 26 w 29"/>
                <a:gd name="T5" fmla="*/ 1 h 9"/>
                <a:gd name="T6" fmla="*/ 4 w 29"/>
                <a:gd name="T7" fmla="*/ 1 h 9"/>
                <a:gd name="T8" fmla="*/ 3 w 29"/>
                <a:gd name="T9" fmla="*/ 6 h 9"/>
              </a:gdLst>
              <a:ahLst/>
              <a:cxnLst>
                <a:cxn ang="0">
                  <a:pos x="T0" y="T1"/>
                </a:cxn>
                <a:cxn ang="0">
                  <a:pos x="T2" y="T3"/>
                </a:cxn>
                <a:cxn ang="0">
                  <a:pos x="T4" y="T5"/>
                </a:cxn>
                <a:cxn ang="0">
                  <a:pos x="T6" y="T7"/>
                </a:cxn>
                <a:cxn ang="0">
                  <a:pos x="T8" y="T9"/>
                </a:cxn>
              </a:cxnLst>
              <a:rect l="0" t="0" r="r" b="b"/>
              <a:pathLst>
                <a:path w="29" h="9">
                  <a:moveTo>
                    <a:pt x="3" y="6"/>
                  </a:moveTo>
                  <a:cubicBezTo>
                    <a:pt x="11" y="9"/>
                    <a:pt x="18" y="6"/>
                    <a:pt x="26" y="6"/>
                  </a:cubicBezTo>
                  <a:cubicBezTo>
                    <a:pt x="29" y="6"/>
                    <a:pt x="29" y="1"/>
                    <a:pt x="26" y="1"/>
                  </a:cubicBezTo>
                  <a:cubicBezTo>
                    <a:pt x="19" y="1"/>
                    <a:pt x="11" y="4"/>
                    <a:pt x="4" y="1"/>
                  </a:cubicBezTo>
                  <a:cubicBezTo>
                    <a:pt x="2"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84" name="Freeform 147"/>
            <p:cNvSpPr/>
            <p:nvPr/>
          </p:nvSpPr>
          <p:spPr bwMode="auto">
            <a:xfrm>
              <a:off x="4608" y="210"/>
              <a:ext cx="81" cy="15"/>
            </a:xfrm>
            <a:custGeom>
              <a:avLst/>
              <a:gdLst>
                <a:gd name="T0" fmla="*/ 3 w 23"/>
                <a:gd name="T1" fmla="*/ 5 h 5"/>
                <a:gd name="T2" fmla="*/ 20 w 23"/>
                <a:gd name="T3" fmla="*/ 5 h 5"/>
                <a:gd name="T4" fmla="*/ 20 w 23"/>
                <a:gd name="T5" fmla="*/ 0 h 5"/>
                <a:gd name="T6" fmla="*/ 3 w 23"/>
                <a:gd name="T7" fmla="*/ 0 h 5"/>
                <a:gd name="T8" fmla="*/ 3 w 23"/>
                <a:gd name="T9" fmla="*/ 5 h 5"/>
              </a:gdLst>
              <a:ahLst/>
              <a:cxnLst>
                <a:cxn ang="0">
                  <a:pos x="T0" y="T1"/>
                </a:cxn>
                <a:cxn ang="0">
                  <a:pos x="T2" y="T3"/>
                </a:cxn>
                <a:cxn ang="0">
                  <a:pos x="T4" y="T5"/>
                </a:cxn>
                <a:cxn ang="0">
                  <a:pos x="T6" y="T7"/>
                </a:cxn>
                <a:cxn ang="0">
                  <a:pos x="T8" y="T9"/>
                </a:cxn>
              </a:cxnLst>
              <a:rect l="0" t="0" r="r" b="b"/>
              <a:pathLst>
                <a:path w="23" h="5">
                  <a:moveTo>
                    <a:pt x="3" y="5"/>
                  </a:moveTo>
                  <a:cubicBezTo>
                    <a:pt x="20" y="5"/>
                    <a:pt x="20" y="5"/>
                    <a:pt x="20" y="5"/>
                  </a:cubicBezTo>
                  <a:cubicBezTo>
                    <a:pt x="23" y="5"/>
                    <a:pt x="23" y="0"/>
                    <a:pt x="20"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85" name="Freeform 148"/>
            <p:cNvSpPr/>
            <p:nvPr/>
          </p:nvSpPr>
          <p:spPr bwMode="auto">
            <a:xfrm>
              <a:off x="4439" y="201"/>
              <a:ext cx="88" cy="24"/>
            </a:xfrm>
            <a:custGeom>
              <a:avLst/>
              <a:gdLst>
                <a:gd name="T0" fmla="*/ 3 w 25"/>
                <a:gd name="T1" fmla="*/ 6 h 8"/>
                <a:gd name="T2" fmla="*/ 23 w 25"/>
                <a:gd name="T3" fmla="*/ 5 h 8"/>
                <a:gd name="T4" fmla="*/ 20 w 25"/>
                <a:gd name="T5" fmla="*/ 1 h 8"/>
                <a:gd name="T6" fmla="*/ 4 w 25"/>
                <a:gd name="T7" fmla="*/ 1 h 8"/>
                <a:gd name="T8" fmla="*/ 3 w 25"/>
                <a:gd name="T9" fmla="*/ 6 h 8"/>
              </a:gdLst>
              <a:ahLst/>
              <a:cxnLst>
                <a:cxn ang="0">
                  <a:pos x="T0" y="T1"/>
                </a:cxn>
                <a:cxn ang="0">
                  <a:pos x="T2" y="T3"/>
                </a:cxn>
                <a:cxn ang="0">
                  <a:pos x="T4" y="T5"/>
                </a:cxn>
                <a:cxn ang="0">
                  <a:pos x="T6" y="T7"/>
                </a:cxn>
                <a:cxn ang="0">
                  <a:pos x="T8" y="T9"/>
                </a:cxn>
              </a:cxnLst>
              <a:rect l="0" t="0" r="r" b="b"/>
              <a:pathLst>
                <a:path w="25" h="8">
                  <a:moveTo>
                    <a:pt x="3" y="6"/>
                  </a:moveTo>
                  <a:cubicBezTo>
                    <a:pt x="9" y="7"/>
                    <a:pt x="16" y="8"/>
                    <a:pt x="23" y="5"/>
                  </a:cubicBezTo>
                  <a:cubicBezTo>
                    <a:pt x="25" y="4"/>
                    <a:pt x="23" y="0"/>
                    <a:pt x="20" y="1"/>
                  </a:cubicBezTo>
                  <a:cubicBezTo>
                    <a:pt x="15" y="4"/>
                    <a:pt x="9" y="2"/>
                    <a:pt x="4" y="1"/>
                  </a:cubicBezTo>
                  <a:cubicBezTo>
                    <a:pt x="1"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86" name="Freeform 149"/>
            <p:cNvSpPr/>
            <p:nvPr/>
          </p:nvSpPr>
          <p:spPr bwMode="auto">
            <a:xfrm>
              <a:off x="4273" y="204"/>
              <a:ext cx="110" cy="18"/>
            </a:xfrm>
            <a:custGeom>
              <a:avLst/>
              <a:gdLst>
                <a:gd name="T0" fmla="*/ 3 w 31"/>
                <a:gd name="T1" fmla="*/ 6 h 6"/>
                <a:gd name="T2" fmla="*/ 28 w 31"/>
                <a:gd name="T3" fmla="*/ 5 h 6"/>
                <a:gd name="T4" fmla="*/ 28 w 31"/>
                <a:gd name="T5" fmla="*/ 0 h 6"/>
                <a:gd name="T6" fmla="*/ 3 w 31"/>
                <a:gd name="T7" fmla="*/ 1 h 6"/>
                <a:gd name="T8" fmla="*/ 3 w 31"/>
                <a:gd name="T9" fmla="*/ 6 h 6"/>
              </a:gdLst>
              <a:ahLst/>
              <a:cxnLst>
                <a:cxn ang="0">
                  <a:pos x="T0" y="T1"/>
                </a:cxn>
                <a:cxn ang="0">
                  <a:pos x="T2" y="T3"/>
                </a:cxn>
                <a:cxn ang="0">
                  <a:pos x="T4" y="T5"/>
                </a:cxn>
                <a:cxn ang="0">
                  <a:pos x="T6" y="T7"/>
                </a:cxn>
                <a:cxn ang="0">
                  <a:pos x="T8" y="T9"/>
                </a:cxn>
              </a:cxnLst>
              <a:rect l="0" t="0" r="r" b="b"/>
              <a:pathLst>
                <a:path w="31" h="6">
                  <a:moveTo>
                    <a:pt x="3" y="6"/>
                  </a:moveTo>
                  <a:cubicBezTo>
                    <a:pt x="11" y="6"/>
                    <a:pt x="20" y="6"/>
                    <a:pt x="28" y="5"/>
                  </a:cubicBezTo>
                  <a:cubicBezTo>
                    <a:pt x="31" y="4"/>
                    <a:pt x="31" y="0"/>
                    <a:pt x="28" y="0"/>
                  </a:cubicBezTo>
                  <a:cubicBezTo>
                    <a:pt x="20" y="1"/>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87" name="Freeform 150"/>
            <p:cNvSpPr/>
            <p:nvPr/>
          </p:nvSpPr>
          <p:spPr bwMode="auto">
            <a:xfrm>
              <a:off x="4150" y="201"/>
              <a:ext cx="99" cy="24"/>
            </a:xfrm>
            <a:custGeom>
              <a:avLst/>
              <a:gdLst>
                <a:gd name="T0" fmla="*/ 4 w 28"/>
                <a:gd name="T1" fmla="*/ 8 h 8"/>
                <a:gd name="T2" fmla="*/ 24 w 28"/>
                <a:gd name="T3" fmla="*/ 7 h 8"/>
                <a:gd name="T4" fmla="*/ 25 w 28"/>
                <a:gd name="T5" fmla="*/ 2 h 8"/>
                <a:gd name="T6" fmla="*/ 3 w 28"/>
                <a:gd name="T7" fmla="*/ 3 h 8"/>
                <a:gd name="T8" fmla="*/ 4 w 28"/>
                <a:gd name="T9" fmla="*/ 8 h 8"/>
              </a:gdLst>
              <a:ahLst/>
              <a:cxnLst>
                <a:cxn ang="0">
                  <a:pos x="T0" y="T1"/>
                </a:cxn>
                <a:cxn ang="0">
                  <a:pos x="T2" y="T3"/>
                </a:cxn>
                <a:cxn ang="0">
                  <a:pos x="T4" y="T5"/>
                </a:cxn>
                <a:cxn ang="0">
                  <a:pos x="T6" y="T7"/>
                </a:cxn>
                <a:cxn ang="0">
                  <a:pos x="T8" y="T9"/>
                </a:cxn>
              </a:cxnLst>
              <a:rect l="0" t="0" r="r" b="b"/>
              <a:pathLst>
                <a:path w="28" h="8">
                  <a:moveTo>
                    <a:pt x="4" y="8"/>
                  </a:moveTo>
                  <a:cubicBezTo>
                    <a:pt x="10" y="7"/>
                    <a:pt x="17" y="5"/>
                    <a:pt x="24" y="7"/>
                  </a:cubicBezTo>
                  <a:cubicBezTo>
                    <a:pt x="27" y="7"/>
                    <a:pt x="28" y="3"/>
                    <a:pt x="25" y="2"/>
                  </a:cubicBezTo>
                  <a:cubicBezTo>
                    <a:pt x="18" y="0"/>
                    <a:pt x="10" y="2"/>
                    <a:pt x="3" y="3"/>
                  </a:cubicBezTo>
                  <a:cubicBezTo>
                    <a:pt x="0" y="4"/>
                    <a:pt x="1" y="8"/>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88" name="Freeform 151"/>
            <p:cNvSpPr/>
            <p:nvPr/>
          </p:nvSpPr>
          <p:spPr bwMode="auto">
            <a:xfrm>
              <a:off x="4016" y="207"/>
              <a:ext cx="102" cy="24"/>
            </a:xfrm>
            <a:custGeom>
              <a:avLst/>
              <a:gdLst>
                <a:gd name="T0" fmla="*/ 3 w 29"/>
                <a:gd name="T1" fmla="*/ 5 h 8"/>
                <a:gd name="T2" fmla="*/ 25 w 29"/>
                <a:gd name="T3" fmla="*/ 7 h 8"/>
                <a:gd name="T4" fmla="*/ 26 w 29"/>
                <a:gd name="T5" fmla="*/ 2 h 8"/>
                <a:gd name="T6" fmla="*/ 3 w 29"/>
                <a:gd name="T7" fmla="*/ 0 h 8"/>
                <a:gd name="T8" fmla="*/ 3 w 29"/>
                <a:gd name="T9" fmla="*/ 5 h 8"/>
              </a:gdLst>
              <a:ahLst/>
              <a:cxnLst>
                <a:cxn ang="0">
                  <a:pos x="T0" y="T1"/>
                </a:cxn>
                <a:cxn ang="0">
                  <a:pos x="T2" y="T3"/>
                </a:cxn>
                <a:cxn ang="0">
                  <a:pos x="T4" y="T5"/>
                </a:cxn>
                <a:cxn ang="0">
                  <a:pos x="T6" y="T7"/>
                </a:cxn>
                <a:cxn ang="0">
                  <a:pos x="T8" y="T9"/>
                </a:cxn>
              </a:cxnLst>
              <a:rect l="0" t="0" r="r" b="b"/>
              <a:pathLst>
                <a:path w="29" h="8">
                  <a:moveTo>
                    <a:pt x="3" y="5"/>
                  </a:moveTo>
                  <a:cubicBezTo>
                    <a:pt x="10" y="5"/>
                    <a:pt x="18" y="5"/>
                    <a:pt x="25" y="7"/>
                  </a:cubicBezTo>
                  <a:cubicBezTo>
                    <a:pt x="28" y="8"/>
                    <a:pt x="29" y="3"/>
                    <a:pt x="26" y="2"/>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89" name="Freeform 152"/>
            <p:cNvSpPr/>
            <p:nvPr/>
          </p:nvSpPr>
          <p:spPr bwMode="auto">
            <a:xfrm>
              <a:off x="3878" y="213"/>
              <a:ext cx="106"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90" name="Freeform 153"/>
            <p:cNvSpPr/>
            <p:nvPr/>
          </p:nvSpPr>
          <p:spPr bwMode="auto">
            <a:xfrm>
              <a:off x="3751" y="207"/>
              <a:ext cx="85" cy="18"/>
            </a:xfrm>
            <a:custGeom>
              <a:avLst/>
              <a:gdLst>
                <a:gd name="T0" fmla="*/ 3 w 24"/>
                <a:gd name="T1" fmla="*/ 5 h 6"/>
                <a:gd name="T2" fmla="*/ 21 w 24"/>
                <a:gd name="T3" fmla="*/ 6 h 6"/>
                <a:gd name="T4" fmla="*/ 21 w 24"/>
                <a:gd name="T5" fmla="*/ 1 h 6"/>
                <a:gd name="T6" fmla="*/ 4 w 24"/>
                <a:gd name="T7" fmla="*/ 0 h 6"/>
                <a:gd name="T8" fmla="*/ 3 w 24"/>
                <a:gd name="T9" fmla="*/ 5 h 6"/>
              </a:gdLst>
              <a:ahLst/>
              <a:cxnLst>
                <a:cxn ang="0">
                  <a:pos x="T0" y="T1"/>
                </a:cxn>
                <a:cxn ang="0">
                  <a:pos x="T2" y="T3"/>
                </a:cxn>
                <a:cxn ang="0">
                  <a:pos x="T4" y="T5"/>
                </a:cxn>
                <a:cxn ang="0">
                  <a:pos x="T6" y="T7"/>
                </a:cxn>
                <a:cxn ang="0">
                  <a:pos x="T8" y="T9"/>
                </a:cxn>
              </a:cxnLst>
              <a:rect l="0" t="0" r="r" b="b"/>
              <a:pathLst>
                <a:path w="24" h="6">
                  <a:moveTo>
                    <a:pt x="3" y="5"/>
                  </a:moveTo>
                  <a:cubicBezTo>
                    <a:pt x="9" y="6"/>
                    <a:pt x="15" y="6"/>
                    <a:pt x="21" y="6"/>
                  </a:cubicBezTo>
                  <a:cubicBezTo>
                    <a:pt x="24" y="6"/>
                    <a:pt x="24" y="1"/>
                    <a:pt x="21" y="1"/>
                  </a:cubicBezTo>
                  <a:cubicBezTo>
                    <a:pt x="16" y="1"/>
                    <a:pt x="10"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91" name="Freeform 154"/>
            <p:cNvSpPr/>
            <p:nvPr/>
          </p:nvSpPr>
          <p:spPr bwMode="auto">
            <a:xfrm>
              <a:off x="3596" y="207"/>
              <a:ext cx="109" cy="24"/>
            </a:xfrm>
            <a:custGeom>
              <a:avLst/>
              <a:gdLst>
                <a:gd name="T0" fmla="*/ 3 w 31"/>
                <a:gd name="T1" fmla="*/ 7 h 8"/>
                <a:gd name="T2" fmla="*/ 28 w 31"/>
                <a:gd name="T3" fmla="*/ 6 h 8"/>
                <a:gd name="T4" fmla="*/ 27 w 31"/>
                <a:gd name="T5" fmla="*/ 1 h 8"/>
                <a:gd name="T6" fmla="*/ 3 w 31"/>
                <a:gd name="T7" fmla="*/ 2 h 8"/>
                <a:gd name="T8" fmla="*/ 3 w 31"/>
                <a:gd name="T9" fmla="*/ 7 h 8"/>
              </a:gdLst>
              <a:ahLst/>
              <a:cxnLst>
                <a:cxn ang="0">
                  <a:pos x="T0" y="T1"/>
                </a:cxn>
                <a:cxn ang="0">
                  <a:pos x="T2" y="T3"/>
                </a:cxn>
                <a:cxn ang="0">
                  <a:pos x="T4" y="T5"/>
                </a:cxn>
                <a:cxn ang="0">
                  <a:pos x="T6" y="T7"/>
                </a:cxn>
                <a:cxn ang="0">
                  <a:pos x="T8" y="T9"/>
                </a:cxn>
              </a:cxnLst>
              <a:rect l="0" t="0" r="r" b="b"/>
              <a:pathLst>
                <a:path w="31" h="8">
                  <a:moveTo>
                    <a:pt x="3" y="7"/>
                  </a:moveTo>
                  <a:cubicBezTo>
                    <a:pt x="11" y="7"/>
                    <a:pt x="20" y="8"/>
                    <a:pt x="28" y="6"/>
                  </a:cubicBezTo>
                  <a:cubicBezTo>
                    <a:pt x="31" y="5"/>
                    <a:pt x="30" y="0"/>
                    <a:pt x="27" y="1"/>
                  </a:cubicBezTo>
                  <a:cubicBezTo>
                    <a:pt x="19" y="4"/>
                    <a:pt x="11"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92" name="Freeform 155"/>
            <p:cNvSpPr/>
            <p:nvPr/>
          </p:nvSpPr>
          <p:spPr bwMode="auto">
            <a:xfrm>
              <a:off x="3455" y="216"/>
              <a:ext cx="99" cy="18"/>
            </a:xfrm>
            <a:custGeom>
              <a:avLst/>
              <a:gdLst>
                <a:gd name="T0" fmla="*/ 4 w 28"/>
                <a:gd name="T1" fmla="*/ 6 h 6"/>
                <a:gd name="T2" fmla="*/ 25 w 28"/>
                <a:gd name="T3" fmla="*/ 5 h 6"/>
                <a:gd name="T4" fmla="*/ 25 w 28"/>
                <a:gd name="T5" fmla="*/ 0 h 6"/>
                <a:gd name="T6" fmla="*/ 2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2" y="1"/>
                  </a:cubicBezTo>
                  <a:cubicBezTo>
                    <a:pt x="0" y="2"/>
                    <a:pt x="1"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93" name="Freeform 156"/>
            <p:cNvSpPr/>
            <p:nvPr/>
          </p:nvSpPr>
          <p:spPr bwMode="auto">
            <a:xfrm>
              <a:off x="3300" y="204"/>
              <a:ext cx="109" cy="21"/>
            </a:xfrm>
            <a:custGeom>
              <a:avLst/>
              <a:gdLst>
                <a:gd name="T0" fmla="*/ 3 w 31"/>
                <a:gd name="T1" fmla="*/ 5 h 7"/>
                <a:gd name="T2" fmla="*/ 28 w 31"/>
                <a:gd name="T3" fmla="*/ 5 h 7"/>
                <a:gd name="T4" fmla="*/ 28 w 31"/>
                <a:gd name="T5" fmla="*/ 0 h 7"/>
                <a:gd name="T6" fmla="*/ 4 w 31"/>
                <a:gd name="T7" fmla="*/ 0 h 7"/>
                <a:gd name="T8" fmla="*/ 3 w 31"/>
                <a:gd name="T9" fmla="*/ 5 h 7"/>
              </a:gdLst>
              <a:ahLst/>
              <a:cxnLst>
                <a:cxn ang="0">
                  <a:pos x="T0" y="T1"/>
                </a:cxn>
                <a:cxn ang="0">
                  <a:pos x="T2" y="T3"/>
                </a:cxn>
                <a:cxn ang="0">
                  <a:pos x="T4" y="T5"/>
                </a:cxn>
                <a:cxn ang="0">
                  <a:pos x="T6" y="T7"/>
                </a:cxn>
                <a:cxn ang="0">
                  <a:pos x="T8" y="T9"/>
                </a:cxn>
              </a:cxnLst>
              <a:rect l="0" t="0" r="r" b="b"/>
              <a:pathLst>
                <a:path w="31" h="7">
                  <a:moveTo>
                    <a:pt x="3" y="5"/>
                  </a:moveTo>
                  <a:cubicBezTo>
                    <a:pt x="11" y="7"/>
                    <a:pt x="20" y="5"/>
                    <a:pt x="28" y="5"/>
                  </a:cubicBezTo>
                  <a:cubicBezTo>
                    <a:pt x="31" y="5"/>
                    <a:pt x="31" y="0"/>
                    <a:pt x="28" y="0"/>
                  </a:cubicBezTo>
                  <a:cubicBezTo>
                    <a:pt x="20" y="0"/>
                    <a:pt x="12" y="2"/>
                    <a:pt x="4" y="0"/>
                  </a:cubicBezTo>
                  <a:cubicBezTo>
                    <a:pt x="2"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94" name="Freeform 157"/>
            <p:cNvSpPr/>
            <p:nvPr/>
          </p:nvSpPr>
          <p:spPr bwMode="auto">
            <a:xfrm>
              <a:off x="3155" y="207"/>
              <a:ext cx="95" cy="21"/>
            </a:xfrm>
            <a:custGeom>
              <a:avLst/>
              <a:gdLst>
                <a:gd name="T0" fmla="*/ 4 w 27"/>
                <a:gd name="T1" fmla="*/ 7 h 7"/>
                <a:gd name="T2" fmla="*/ 23 w 27"/>
                <a:gd name="T3" fmla="*/ 6 h 7"/>
                <a:gd name="T4" fmla="*/ 24 w 27"/>
                <a:gd name="T5" fmla="*/ 1 h 7"/>
                <a:gd name="T6" fmla="*/ 3 w 27"/>
                <a:gd name="T7" fmla="*/ 2 h 7"/>
                <a:gd name="T8" fmla="*/ 4 w 27"/>
                <a:gd name="T9" fmla="*/ 7 h 7"/>
              </a:gdLst>
              <a:ahLst/>
              <a:cxnLst>
                <a:cxn ang="0">
                  <a:pos x="T0" y="T1"/>
                </a:cxn>
                <a:cxn ang="0">
                  <a:pos x="T2" y="T3"/>
                </a:cxn>
                <a:cxn ang="0">
                  <a:pos x="T4" y="T5"/>
                </a:cxn>
                <a:cxn ang="0">
                  <a:pos x="T6" y="T7"/>
                </a:cxn>
                <a:cxn ang="0">
                  <a:pos x="T8" y="T9"/>
                </a:cxn>
              </a:cxnLst>
              <a:rect l="0" t="0" r="r" b="b"/>
              <a:pathLst>
                <a:path w="27" h="7">
                  <a:moveTo>
                    <a:pt x="4" y="7"/>
                  </a:moveTo>
                  <a:cubicBezTo>
                    <a:pt x="10" y="6"/>
                    <a:pt x="17" y="4"/>
                    <a:pt x="23" y="6"/>
                  </a:cubicBezTo>
                  <a:cubicBezTo>
                    <a:pt x="26" y="6"/>
                    <a:pt x="27" y="2"/>
                    <a:pt x="24" y="1"/>
                  </a:cubicBezTo>
                  <a:cubicBezTo>
                    <a:pt x="17" y="0"/>
                    <a:pt x="10"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95" name="Freeform 158"/>
            <p:cNvSpPr/>
            <p:nvPr/>
          </p:nvSpPr>
          <p:spPr bwMode="auto">
            <a:xfrm>
              <a:off x="2982" y="204"/>
              <a:ext cx="120" cy="30"/>
            </a:xfrm>
            <a:custGeom>
              <a:avLst/>
              <a:gdLst>
                <a:gd name="T0" fmla="*/ 3 w 34"/>
                <a:gd name="T1" fmla="*/ 9 h 10"/>
                <a:gd name="T2" fmla="*/ 16 w 34"/>
                <a:gd name="T3" fmla="*/ 8 h 10"/>
                <a:gd name="T4" fmla="*/ 29 w 34"/>
                <a:gd name="T5" fmla="*/ 9 h 10"/>
                <a:gd name="T6" fmla="*/ 32 w 34"/>
                <a:gd name="T7" fmla="*/ 5 h 10"/>
                <a:gd name="T8" fmla="*/ 3 w 34"/>
                <a:gd name="T9" fmla="*/ 4 h 10"/>
                <a:gd name="T10" fmla="*/ 3 w 34"/>
                <a:gd name="T11" fmla="*/ 9 h 10"/>
              </a:gdLst>
              <a:ahLst/>
              <a:cxnLst>
                <a:cxn ang="0">
                  <a:pos x="T0" y="T1"/>
                </a:cxn>
                <a:cxn ang="0">
                  <a:pos x="T2" y="T3"/>
                </a:cxn>
                <a:cxn ang="0">
                  <a:pos x="T4" y="T5"/>
                </a:cxn>
                <a:cxn ang="0">
                  <a:pos x="T6" y="T7"/>
                </a:cxn>
                <a:cxn ang="0">
                  <a:pos x="T8" y="T9"/>
                </a:cxn>
                <a:cxn ang="0">
                  <a:pos x="T10" y="T11"/>
                </a:cxn>
              </a:cxnLst>
              <a:rect l="0" t="0" r="r" b="b"/>
              <a:pathLst>
                <a:path w="34" h="10">
                  <a:moveTo>
                    <a:pt x="3" y="9"/>
                  </a:moveTo>
                  <a:cubicBezTo>
                    <a:pt x="8" y="9"/>
                    <a:pt x="12" y="8"/>
                    <a:pt x="16" y="8"/>
                  </a:cubicBezTo>
                  <a:cubicBezTo>
                    <a:pt x="21" y="7"/>
                    <a:pt x="26" y="7"/>
                    <a:pt x="29" y="9"/>
                  </a:cubicBezTo>
                  <a:cubicBezTo>
                    <a:pt x="32" y="10"/>
                    <a:pt x="34" y="6"/>
                    <a:pt x="32" y="5"/>
                  </a:cubicBezTo>
                  <a:cubicBezTo>
                    <a:pt x="23" y="0"/>
                    <a:pt x="12"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96" name="Freeform 159"/>
            <p:cNvSpPr/>
            <p:nvPr/>
          </p:nvSpPr>
          <p:spPr bwMode="auto">
            <a:xfrm>
              <a:off x="2841" y="213"/>
              <a:ext cx="106" cy="24"/>
            </a:xfrm>
            <a:custGeom>
              <a:avLst/>
              <a:gdLst>
                <a:gd name="T0" fmla="*/ 2 w 30"/>
                <a:gd name="T1" fmla="*/ 6 h 8"/>
                <a:gd name="T2" fmla="*/ 27 w 30"/>
                <a:gd name="T3" fmla="*/ 5 h 8"/>
                <a:gd name="T4" fmla="*/ 26 w 30"/>
                <a:gd name="T5" fmla="*/ 0 h 8"/>
                <a:gd name="T6" fmla="*/ 4 w 30"/>
                <a:gd name="T7" fmla="*/ 1 h 8"/>
                <a:gd name="T8" fmla="*/ 2 w 30"/>
                <a:gd name="T9" fmla="*/ 6 h 8"/>
              </a:gdLst>
              <a:ahLst/>
              <a:cxnLst>
                <a:cxn ang="0">
                  <a:pos x="T0" y="T1"/>
                </a:cxn>
                <a:cxn ang="0">
                  <a:pos x="T2" y="T3"/>
                </a:cxn>
                <a:cxn ang="0">
                  <a:pos x="T4" y="T5"/>
                </a:cxn>
                <a:cxn ang="0">
                  <a:pos x="T6" y="T7"/>
                </a:cxn>
                <a:cxn ang="0">
                  <a:pos x="T8" y="T9"/>
                </a:cxn>
              </a:cxnLst>
              <a:rect l="0" t="0" r="r" b="b"/>
              <a:pathLst>
                <a:path w="30" h="8">
                  <a:moveTo>
                    <a:pt x="2" y="6"/>
                  </a:moveTo>
                  <a:cubicBezTo>
                    <a:pt x="11" y="8"/>
                    <a:pt x="19" y="6"/>
                    <a:pt x="27" y="5"/>
                  </a:cubicBezTo>
                  <a:cubicBezTo>
                    <a:pt x="30" y="4"/>
                    <a:pt x="29" y="0"/>
                    <a:pt x="26" y="0"/>
                  </a:cubicBezTo>
                  <a:cubicBezTo>
                    <a:pt x="18" y="1"/>
                    <a:pt x="11" y="3"/>
                    <a:pt x="4" y="1"/>
                  </a:cubicBezTo>
                  <a:cubicBezTo>
                    <a:pt x="1" y="1"/>
                    <a:pt x="0" y="5"/>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97" name="Freeform 160"/>
            <p:cNvSpPr/>
            <p:nvPr/>
          </p:nvSpPr>
          <p:spPr bwMode="auto">
            <a:xfrm>
              <a:off x="2686" y="210"/>
              <a:ext cx="85" cy="18"/>
            </a:xfrm>
            <a:custGeom>
              <a:avLst/>
              <a:gdLst>
                <a:gd name="T0" fmla="*/ 3 w 24"/>
                <a:gd name="T1" fmla="*/ 6 h 6"/>
                <a:gd name="T2" fmla="*/ 20 w 24"/>
                <a:gd name="T3" fmla="*/ 6 h 6"/>
                <a:gd name="T4" fmla="*/ 21 w 24"/>
                <a:gd name="T5" fmla="*/ 1 h 6"/>
                <a:gd name="T6" fmla="*/ 3 w 24"/>
                <a:gd name="T7" fmla="*/ 1 h 6"/>
                <a:gd name="T8" fmla="*/ 3 w 24"/>
                <a:gd name="T9" fmla="*/ 6 h 6"/>
              </a:gdLst>
              <a:ahLst/>
              <a:cxnLst>
                <a:cxn ang="0">
                  <a:pos x="T0" y="T1"/>
                </a:cxn>
                <a:cxn ang="0">
                  <a:pos x="T2" y="T3"/>
                </a:cxn>
                <a:cxn ang="0">
                  <a:pos x="T4" y="T5"/>
                </a:cxn>
                <a:cxn ang="0">
                  <a:pos x="T6" y="T7"/>
                </a:cxn>
                <a:cxn ang="0">
                  <a:pos x="T8" y="T9"/>
                </a:cxn>
              </a:cxnLst>
              <a:rect l="0" t="0" r="r" b="b"/>
              <a:pathLst>
                <a:path w="24" h="6">
                  <a:moveTo>
                    <a:pt x="3" y="6"/>
                  </a:moveTo>
                  <a:cubicBezTo>
                    <a:pt x="9" y="6"/>
                    <a:pt x="14" y="5"/>
                    <a:pt x="20" y="6"/>
                  </a:cubicBezTo>
                  <a:cubicBezTo>
                    <a:pt x="23" y="6"/>
                    <a:pt x="24" y="2"/>
                    <a:pt x="21" y="1"/>
                  </a:cubicBezTo>
                  <a:cubicBezTo>
                    <a:pt x="15" y="0"/>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98" name="Freeform 161"/>
            <p:cNvSpPr/>
            <p:nvPr/>
          </p:nvSpPr>
          <p:spPr bwMode="auto">
            <a:xfrm>
              <a:off x="2531" y="210"/>
              <a:ext cx="95" cy="18"/>
            </a:xfrm>
            <a:custGeom>
              <a:avLst/>
              <a:gdLst>
                <a:gd name="T0" fmla="*/ 3 w 27"/>
                <a:gd name="T1" fmla="*/ 5 h 6"/>
                <a:gd name="T2" fmla="*/ 24 w 27"/>
                <a:gd name="T3" fmla="*/ 6 h 6"/>
                <a:gd name="T4" fmla="*/ 24 w 27"/>
                <a:gd name="T5" fmla="*/ 1 h 6"/>
                <a:gd name="T6" fmla="*/ 4 w 27"/>
                <a:gd name="T7" fmla="*/ 0 h 6"/>
                <a:gd name="T8" fmla="*/ 3 w 27"/>
                <a:gd name="T9" fmla="*/ 5 h 6"/>
              </a:gdLst>
              <a:ahLst/>
              <a:cxnLst>
                <a:cxn ang="0">
                  <a:pos x="T0" y="T1"/>
                </a:cxn>
                <a:cxn ang="0">
                  <a:pos x="T2" y="T3"/>
                </a:cxn>
                <a:cxn ang="0">
                  <a:pos x="T4" y="T5"/>
                </a:cxn>
                <a:cxn ang="0">
                  <a:pos x="T6" y="T7"/>
                </a:cxn>
                <a:cxn ang="0">
                  <a:pos x="T8" y="T9"/>
                </a:cxn>
              </a:cxnLst>
              <a:rect l="0" t="0" r="r" b="b"/>
              <a:pathLst>
                <a:path w="27" h="6">
                  <a:moveTo>
                    <a:pt x="3" y="5"/>
                  </a:moveTo>
                  <a:cubicBezTo>
                    <a:pt x="10" y="6"/>
                    <a:pt x="17" y="6"/>
                    <a:pt x="24" y="6"/>
                  </a:cubicBezTo>
                  <a:cubicBezTo>
                    <a:pt x="27" y="6"/>
                    <a:pt x="27" y="1"/>
                    <a:pt x="24" y="1"/>
                  </a:cubicBezTo>
                  <a:cubicBezTo>
                    <a:pt x="17" y="1"/>
                    <a:pt x="11"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499" name="Freeform 162"/>
            <p:cNvSpPr/>
            <p:nvPr/>
          </p:nvSpPr>
          <p:spPr bwMode="auto">
            <a:xfrm>
              <a:off x="2393" y="213"/>
              <a:ext cx="102" cy="18"/>
            </a:xfrm>
            <a:custGeom>
              <a:avLst/>
              <a:gdLst>
                <a:gd name="T0" fmla="*/ 2 w 29"/>
                <a:gd name="T1" fmla="*/ 6 h 6"/>
                <a:gd name="T2" fmla="*/ 26 w 29"/>
                <a:gd name="T3" fmla="*/ 5 h 6"/>
                <a:gd name="T4" fmla="*/ 26 w 29"/>
                <a:gd name="T5" fmla="*/ 0 h 6"/>
                <a:gd name="T6" fmla="*/ 2 w 29"/>
                <a:gd name="T7" fmla="*/ 1 h 6"/>
                <a:gd name="T8" fmla="*/ 2 w 29"/>
                <a:gd name="T9" fmla="*/ 6 h 6"/>
              </a:gdLst>
              <a:ahLst/>
              <a:cxnLst>
                <a:cxn ang="0">
                  <a:pos x="T0" y="T1"/>
                </a:cxn>
                <a:cxn ang="0">
                  <a:pos x="T2" y="T3"/>
                </a:cxn>
                <a:cxn ang="0">
                  <a:pos x="T4" y="T5"/>
                </a:cxn>
                <a:cxn ang="0">
                  <a:pos x="T6" y="T7"/>
                </a:cxn>
                <a:cxn ang="0">
                  <a:pos x="T8" y="T9"/>
                </a:cxn>
              </a:cxnLst>
              <a:rect l="0" t="0" r="r" b="b"/>
              <a:pathLst>
                <a:path w="29" h="6">
                  <a:moveTo>
                    <a:pt x="2" y="6"/>
                  </a:moveTo>
                  <a:cubicBezTo>
                    <a:pt x="10" y="5"/>
                    <a:pt x="18" y="5"/>
                    <a:pt x="26" y="5"/>
                  </a:cubicBezTo>
                  <a:cubicBezTo>
                    <a:pt x="29" y="5"/>
                    <a:pt x="29" y="0"/>
                    <a:pt x="26" y="0"/>
                  </a:cubicBezTo>
                  <a:cubicBezTo>
                    <a:pt x="18" y="0"/>
                    <a:pt x="10" y="0"/>
                    <a:pt x="2" y="1"/>
                  </a:cubicBezTo>
                  <a:cubicBezTo>
                    <a:pt x="0" y="2"/>
                    <a:pt x="0" y="6"/>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500" name="Freeform 163"/>
            <p:cNvSpPr/>
            <p:nvPr/>
          </p:nvSpPr>
          <p:spPr bwMode="auto">
            <a:xfrm>
              <a:off x="2231" y="216"/>
              <a:ext cx="116" cy="18"/>
            </a:xfrm>
            <a:custGeom>
              <a:avLst/>
              <a:gdLst>
                <a:gd name="T0" fmla="*/ 3 w 33"/>
                <a:gd name="T1" fmla="*/ 5 h 6"/>
                <a:gd name="T2" fmla="*/ 29 w 33"/>
                <a:gd name="T3" fmla="*/ 6 h 6"/>
                <a:gd name="T4" fmla="*/ 30 w 33"/>
                <a:gd name="T5" fmla="*/ 6 h 6"/>
                <a:gd name="T6" fmla="*/ 30 w 33"/>
                <a:gd name="T7" fmla="*/ 6 h 6"/>
                <a:gd name="T8" fmla="*/ 30 w 33"/>
                <a:gd name="T9" fmla="*/ 1 h 6"/>
                <a:gd name="T10" fmla="*/ 4 w 33"/>
                <a:gd name="T11" fmla="*/ 0 h 6"/>
                <a:gd name="T12" fmla="*/ 3 w 3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3" h="6">
                  <a:moveTo>
                    <a:pt x="3" y="5"/>
                  </a:moveTo>
                  <a:cubicBezTo>
                    <a:pt x="11" y="6"/>
                    <a:pt x="21" y="5"/>
                    <a:pt x="29" y="6"/>
                  </a:cubicBezTo>
                  <a:cubicBezTo>
                    <a:pt x="30" y="6"/>
                    <a:pt x="30" y="6"/>
                    <a:pt x="30" y="6"/>
                  </a:cubicBezTo>
                  <a:cubicBezTo>
                    <a:pt x="30" y="6"/>
                    <a:pt x="30" y="6"/>
                    <a:pt x="30" y="6"/>
                  </a:cubicBezTo>
                  <a:cubicBezTo>
                    <a:pt x="33" y="6"/>
                    <a:pt x="33" y="2"/>
                    <a:pt x="30" y="1"/>
                  </a:cubicBezTo>
                  <a:cubicBezTo>
                    <a:pt x="21" y="1"/>
                    <a:pt x="12"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501" name="Freeform 164"/>
            <p:cNvSpPr/>
            <p:nvPr/>
          </p:nvSpPr>
          <p:spPr bwMode="auto">
            <a:xfrm>
              <a:off x="2100" y="222"/>
              <a:ext cx="103" cy="15"/>
            </a:xfrm>
            <a:custGeom>
              <a:avLst/>
              <a:gdLst>
                <a:gd name="T0" fmla="*/ 3 w 29"/>
                <a:gd name="T1" fmla="*/ 5 h 5"/>
                <a:gd name="T2" fmla="*/ 26 w 29"/>
                <a:gd name="T3" fmla="*/ 5 h 5"/>
                <a:gd name="T4" fmla="*/ 26 w 29"/>
                <a:gd name="T5" fmla="*/ 0 h 5"/>
                <a:gd name="T6" fmla="*/ 3 w 29"/>
                <a:gd name="T7" fmla="*/ 0 h 5"/>
                <a:gd name="T8" fmla="*/ 3 w 29"/>
                <a:gd name="T9" fmla="*/ 5 h 5"/>
              </a:gdLst>
              <a:ahLst/>
              <a:cxnLst>
                <a:cxn ang="0">
                  <a:pos x="T0" y="T1"/>
                </a:cxn>
                <a:cxn ang="0">
                  <a:pos x="T2" y="T3"/>
                </a:cxn>
                <a:cxn ang="0">
                  <a:pos x="T4" y="T5"/>
                </a:cxn>
                <a:cxn ang="0">
                  <a:pos x="T6" y="T7"/>
                </a:cxn>
                <a:cxn ang="0">
                  <a:pos x="T8" y="T9"/>
                </a:cxn>
              </a:cxnLst>
              <a:rect l="0" t="0" r="r" b="b"/>
              <a:pathLst>
                <a:path w="29" h="5">
                  <a:moveTo>
                    <a:pt x="3" y="5"/>
                  </a:moveTo>
                  <a:cubicBezTo>
                    <a:pt x="26" y="5"/>
                    <a:pt x="26" y="5"/>
                    <a:pt x="26" y="5"/>
                  </a:cubicBezTo>
                  <a:cubicBezTo>
                    <a:pt x="29" y="5"/>
                    <a:pt x="29" y="0"/>
                    <a:pt x="26"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502" name="Freeform 165"/>
            <p:cNvSpPr/>
            <p:nvPr/>
          </p:nvSpPr>
          <p:spPr bwMode="auto">
            <a:xfrm>
              <a:off x="1984" y="216"/>
              <a:ext cx="99" cy="24"/>
            </a:xfrm>
            <a:custGeom>
              <a:avLst/>
              <a:gdLst>
                <a:gd name="T0" fmla="*/ 4 w 28"/>
                <a:gd name="T1" fmla="*/ 6 h 8"/>
                <a:gd name="T2" fmla="*/ 24 w 28"/>
                <a:gd name="T3" fmla="*/ 7 h 8"/>
                <a:gd name="T4" fmla="*/ 25 w 28"/>
                <a:gd name="T5" fmla="*/ 3 h 8"/>
                <a:gd name="T6" fmla="*/ 3 w 28"/>
                <a:gd name="T7" fmla="*/ 1 h 8"/>
                <a:gd name="T8" fmla="*/ 4 w 28"/>
                <a:gd name="T9" fmla="*/ 6 h 8"/>
              </a:gdLst>
              <a:ahLst/>
              <a:cxnLst>
                <a:cxn ang="0">
                  <a:pos x="T0" y="T1"/>
                </a:cxn>
                <a:cxn ang="0">
                  <a:pos x="T2" y="T3"/>
                </a:cxn>
                <a:cxn ang="0">
                  <a:pos x="T4" y="T5"/>
                </a:cxn>
                <a:cxn ang="0">
                  <a:pos x="T6" y="T7"/>
                </a:cxn>
                <a:cxn ang="0">
                  <a:pos x="T8" y="T9"/>
                </a:cxn>
              </a:cxnLst>
              <a:rect l="0" t="0" r="r" b="b"/>
              <a:pathLst>
                <a:path w="28" h="8">
                  <a:moveTo>
                    <a:pt x="4" y="6"/>
                  </a:moveTo>
                  <a:cubicBezTo>
                    <a:pt x="11" y="4"/>
                    <a:pt x="17" y="5"/>
                    <a:pt x="24" y="7"/>
                  </a:cubicBezTo>
                  <a:cubicBezTo>
                    <a:pt x="27" y="8"/>
                    <a:pt x="28" y="3"/>
                    <a:pt x="25" y="3"/>
                  </a:cubicBezTo>
                  <a:cubicBezTo>
                    <a:pt x="18" y="0"/>
                    <a:pt x="10" y="0"/>
                    <a:pt x="3" y="1"/>
                  </a:cubicBezTo>
                  <a:cubicBezTo>
                    <a:pt x="0" y="2"/>
                    <a:pt x="1"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503" name="Freeform 166"/>
            <p:cNvSpPr/>
            <p:nvPr/>
          </p:nvSpPr>
          <p:spPr bwMode="auto">
            <a:xfrm>
              <a:off x="1857" y="207"/>
              <a:ext cx="99" cy="18"/>
            </a:xfrm>
            <a:custGeom>
              <a:avLst/>
              <a:gdLst>
                <a:gd name="T0" fmla="*/ 3 w 28"/>
                <a:gd name="T1" fmla="*/ 5 h 6"/>
                <a:gd name="T2" fmla="*/ 25 w 28"/>
                <a:gd name="T3" fmla="*/ 6 h 6"/>
                <a:gd name="T4" fmla="*/ 25 w 28"/>
                <a:gd name="T5" fmla="*/ 1 h 6"/>
                <a:gd name="T6" fmla="*/ 3 w 28"/>
                <a:gd name="T7" fmla="*/ 0 h 6"/>
                <a:gd name="T8" fmla="*/ 3 w 28"/>
                <a:gd name="T9" fmla="*/ 5 h 6"/>
              </a:gdLst>
              <a:ahLst/>
              <a:cxnLst>
                <a:cxn ang="0">
                  <a:pos x="T0" y="T1"/>
                </a:cxn>
                <a:cxn ang="0">
                  <a:pos x="T2" y="T3"/>
                </a:cxn>
                <a:cxn ang="0">
                  <a:pos x="T4" y="T5"/>
                </a:cxn>
                <a:cxn ang="0">
                  <a:pos x="T6" y="T7"/>
                </a:cxn>
                <a:cxn ang="0">
                  <a:pos x="T8" y="T9"/>
                </a:cxn>
              </a:cxnLst>
              <a:rect l="0" t="0" r="r" b="b"/>
              <a:pathLst>
                <a:path w="28" h="6">
                  <a:moveTo>
                    <a:pt x="3" y="5"/>
                  </a:moveTo>
                  <a:cubicBezTo>
                    <a:pt x="10" y="6"/>
                    <a:pt x="17" y="6"/>
                    <a:pt x="25" y="6"/>
                  </a:cubicBezTo>
                  <a:cubicBezTo>
                    <a:pt x="28" y="6"/>
                    <a:pt x="28" y="1"/>
                    <a:pt x="25" y="1"/>
                  </a:cubicBezTo>
                  <a:cubicBezTo>
                    <a:pt x="17" y="1"/>
                    <a:pt x="10" y="1"/>
                    <a:pt x="3" y="0"/>
                  </a:cubicBezTo>
                  <a:cubicBezTo>
                    <a:pt x="0"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504" name="Freeform 167"/>
            <p:cNvSpPr/>
            <p:nvPr/>
          </p:nvSpPr>
          <p:spPr bwMode="auto">
            <a:xfrm>
              <a:off x="1723" y="213"/>
              <a:ext cx="109" cy="21"/>
            </a:xfrm>
            <a:custGeom>
              <a:avLst/>
              <a:gdLst>
                <a:gd name="T0" fmla="*/ 4 w 31"/>
                <a:gd name="T1" fmla="*/ 7 h 7"/>
                <a:gd name="T2" fmla="*/ 28 w 31"/>
                <a:gd name="T3" fmla="*/ 5 h 7"/>
                <a:gd name="T4" fmla="*/ 28 w 31"/>
                <a:gd name="T5" fmla="*/ 0 h 7"/>
                <a:gd name="T6" fmla="*/ 3 w 31"/>
                <a:gd name="T7" fmla="*/ 2 h 7"/>
                <a:gd name="T8" fmla="*/ 4 w 31"/>
                <a:gd name="T9" fmla="*/ 7 h 7"/>
              </a:gdLst>
              <a:ahLst/>
              <a:cxnLst>
                <a:cxn ang="0">
                  <a:pos x="T0" y="T1"/>
                </a:cxn>
                <a:cxn ang="0">
                  <a:pos x="T2" y="T3"/>
                </a:cxn>
                <a:cxn ang="0">
                  <a:pos x="T4" y="T5"/>
                </a:cxn>
                <a:cxn ang="0">
                  <a:pos x="T6" y="T7"/>
                </a:cxn>
                <a:cxn ang="0">
                  <a:pos x="T8" y="T9"/>
                </a:cxn>
              </a:cxnLst>
              <a:rect l="0" t="0" r="r" b="b"/>
              <a:pathLst>
                <a:path w="31" h="7">
                  <a:moveTo>
                    <a:pt x="4" y="7"/>
                  </a:moveTo>
                  <a:cubicBezTo>
                    <a:pt x="12" y="5"/>
                    <a:pt x="20" y="5"/>
                    <a:pt x="28" y="5"/>
                  </a:cubicBezTo>
                  <a:cubicBezTo>
                    <a:pt x="31" y="5"/>
                    <a:pt x="31" y="0"/>
                    <a:pt x="28" y="0"/>
                  </a:cubicBezTo>
                  <a:cubicBezTo>
                    <a:pt x="20" y="0"/>
                    <a:pt x="11"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505" name="Freeform 168"/>
            <p:cNvSpPr/>
            <p:nvPr/>
          </p:nvSpPr>
          <p:spPr bwMode="auto">
            <a:xfrm>
              <a:off x="1592" y="210"/>
              <a:ext cx="103" cy="21"/>
            </a:xfrm>
            <a:custGeom>
              <a:avLst/>
              <a:gdLst>
                <a:gd name="T0" fmla="*/ 3 w 29"/>
                <a:gd name="T1" fmla="*/ 5 h 7"/>
                <a:gd name="T2" fmla="*/ 26 w 29"/>
                <a:gd name="T3" fmla="*/ 6 h 7"/>
                <a:gd name="T4" fmla="*/ 26 w 29"/>
                <a:gd name="T5" fmla="*/ 1 h 7"/>
                <a:gd name="T6" fmla="*/ 3 w 29"/>
                <a:gd name="T7" fmla="*/ 0 h 7"/>
                <a:gd name="T8" fmla="*/ 3 w 29"/>
                <a:gd name="T9" fmla="*/ 5 h 7"/>
              </a:gdLst>
              <a:ahLst/>
              <a:cxnLst>
                <a:cxn ang="0">
                  <a:pos x="T0" y="T1"/>
                </a:cxn>
                <a:cxn ang="0">
                  <a:pos x="T2" y="T3"/>
                </a:cxn>
                <a:cxn ang="0">
                  <a:pos x="T4" y="T5"/>
                </a:cxn>
                <a:cxn ang="0">
                  <a:pos x="T6" y="T7"/>
                </a:cxn>
                <a:cxn ang="0">
                  <a:pos x="T8" y="T9"/>
                </a:cxn>
              </a:cxnLst>
              <a:rect l="0" t="0" r="r" b="b"/>
              <a:pathLst>
                <a:path w="29" h="7">
                  <a:moveTo>
                    <a:pt x="3" y="5"/>
                  </a:moveTo>
                  <a:cubicBezTo>
                    <a:pt x="11" y="5"/>
                    <a:pt x="18" y="7"/>
                    <a:pt x="26" y="6"/>
                  </a:cubicBezTo>
                  <a:cubicBezTo>
                    <a:pt x="29" y="6"/>
                    <a:pt x="29" y="1"/>
                    <a:pt x="26" y="1"/>
                  </a:cubicBezTo>
                  <a:cubicBezTo>
                    <a:pt x="18" y="2"/>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506" name="Freeform 169"/>
            <p:cNvSpPr/>
            <p:nvPr/>
          </p:nvSpPr>
          <p:spPr bwMode="auto">
            <a:xfrm>
              <a:off x="1444" y="210"/>
              <a:ext cx="103" cy="18"/>
            </a:xfrm>
            <a:custGeom>
              <a:avLst/>
              <a:gdLst>
                <a:gd name="T0" fmla="*/ 3 w 29"/>
                <a:gd name="T1" fmla="*/ 6 h 6"/>
                <a:gd name="T2" fmla="*/ 26 w 29"/>
                <a:gd name="T3" fmla="*/ 5 h 6"/>
                <a:gd name="T4" fmla="*/ 26 w 29"/>
                <a:gd name="T5" fmla="*/ 0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0" y="6"/>
                    <a:pt x="18" y="6"/>
                    <a:pt x="26" y="5"/>
                  </a:cubicBezTo>
                  <a:cubicBezTo>
                    <a:pt x="29" y="4"/>
                    <a:pt x="29" y="0"/>
                    <a:pt x="26" y="0"/>
                  </a:cubicBezTo>
                  <a:cubicBezTo>
                    <a:pt x="18"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507" name="Freeform 170"/>
            <p:cNvSpPr/>
            <p:nvPr/>
          </p:nvSpPr>
          <p:spPr bwMode="auto">
            <a:xfrm>
              <a:off x="1296" y="207"/>
              <a:ext cx="88" cy="18"/>
            </a:xfrm>
            <a:custGeom>
              <a:avLst/>
              <a:gdLst>
                <a:gd name="T0" fmla="*/ 2 w 25"/>
                <a:gd name="T1" fmla="*/ 5 h 6"/>
                <a:gd name="T2" fmla="*/ 21 w 25"/>
                <a:gd name="T3" fmla="*/ 6 h 6"/>
                <a:gd name="T4" fmla="*/ 22 w 25"/>
                <a:gd name="T5" fmla="*/ 1 h 6"/>
                <a:gd name="T6" fmla="*/ 2 w 25"/>
                <a:gd name="T7" fmla="*/ 0 h 6"/>
                <a:gd name="T8" fmla="*/ 2 w 25"/>
                <a:gd name="T9" fmla="*/ 5 h 6"/>
              </a:gdLst>
              <a:ahLst/>
              <a:cxnLst>
                <a:cxn ang="0">
                  <a:pos x="T0" y="T1"/>
                </a:cxn>
                <a:cxn ang="0">
                  <a:pos x="T2" y="T3"/>
                </a:cxn>
                <a:cxn ang="0">
                  <a:pos x="T4" y="T5"/>
                </a:cxn>
                <a:cxn ang="0">
                  <a:pos x="T6" y="T7"/>
                </a:cxn>
                <a:cxn ang="0">
                  <a:pos x="T8" y="T9"/>
                </a:cxn>
              </a:cxnLst>
              <a:rect l="0" t="0" r="r" b="b"/>
              <a:pathLst>
                <a:path w="25" h="6">
                  <a:moveTo>
                    <a:pt x="2" y="5"/>
                  </a:moveTo>
                  <a:cubicBezTo>
                    <a:pt x="9" y="5"/>
                    <a:pt x="15" y="5"/>
                    <a:pt x="21" y="6"/>
                  </a:cubicBezTo>
                  <a:cubicBezTo>
                    <a:pt x="24" y="6"/>
                    <a:pt x="25" y="2"/>
                    <a:pt x="22" y="1"/>
                  </a:cubicBezTo>
                  <a:cubicBezTo>
                    <a:pt x="16" y="0"/>
                    <a:pt x="9" y="0"/>
                    <a:pt x="2" y="0"/>
                  </a:cubicBezTo>
                  <a:cubicBezTo>
                    <a:pt x="0" y="0"/>
                    <a:pt x="0" y="5"/>
                    <a:pt x="2"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508" name="Freeform 171"/>
            <p:cNvSpPr/>
            <p:nvPr/>
          </p:nvSpPr>
          <p:spPr bwMode="auto">
            <a:xfrm>
              <a:off x="1155" y="204"/>
              <a:ext cx="102" cy="18"/>
            </a:xfrm>
            <a:custGeom>
              <a:avLst/>
              <a:gdLst>
                <a:gd name="T0" fmla="*/ 3 w 29"/>
                <a:gd name="T1" fmla="*/ 6 h 6"/>
                <a:gd name="T2" fmla="*/ 26 w 29"/>
                <a:gd name="T3" fmla="*/ 6 h 6"/>
                <a:gd name="T4" fmla="*/ 26 w 29"/>
                <a:gd name="T5" fmla="*/ 1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1" y="6"/>
                    <a:pt x="18" y="5"/>
                    <a:pt x="26" y="6"/>
                  </a:cubicBezTo>
                  <a:cubicBezTo>
                    <a:pt x="29" y="6"/>
                    <a:pt x="28" y="2"/>
                    <a:pt x="26" y="1"/>
                  </a:cubicBezTo>
                  <a:cubicBezTo>
                    <a:pt x="18" y="0"/>
                    <a:pt x="11" y="1"/>
                    <a:pt x="3" y="1"/>
                  </a:cubicBezTo>
                  <a:cubicBezTo>
                    <a:pt x="1"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509" name="Freeform 172"/>
            <p:cNvSpPr/>
            <p:nvPr/>
          </p:nvSpPr>
          <p:spPr bwMode="auto">
            <a:xfrm>
              <a:off x="1046" y="201"/>
              <a:ext cx="91" cy="24"/>
            </a:xfrm>
            <a:custGeom>
              <a:avLst/>
              <a:gdLst>
                <a:gd name="T0" fmla="*/ 4 w 26"/>
                <a:gd name="T1" fmla="*/ 7 h 8"/>
                <a:gd name="T2" fmla="*/ 22 w 26"/>
                <a:gd name="T3" fmla="*/ 7 h 8"/>
                <a:gd name="T4" fmla="*/ 23 w 26"/>
                <a:gd name="T5" fmla="*/ 2 h 8"/>
                <a:gd name="T6" fmla="*/ 3 w 26"/>
                <a:gd name="T7" fmla="*/ 2 h 8"/>
                <a:gd name="T8" fmla="*/ 4 w 26"/>
                <a:gd name="T9" fmla="*/ 7 h 8"/>
              </a:gdLst>
              <a:ahLst/>
              <a:cxnLst>
                <a:cxn ang="0">
                  <a:pos x="T0" y="T1"/>
                </a:cxn>
                <a:cxn ang="0">
                  <a:pos x="T2" y="T3"/>
                </a:cxn>
                <a:cxn ang="0">
                  <a:pos x="T4" y="T5"/>
                </a:cxn>
                <a:cxn ang="0">
                  <a:pos x="T6" y="T7"/>
                </a:cxn>
                <a:cxn ang="0">
                  <a:pos x="T8" y="T9"/>
                </a:cxn>
              </a:cxnLst>
              <a:rect l="0" t="0" r="r" b="b"/>
              <a:pathLst>
                <a:path w="26" h="8">
                  <a:moveTo>
                    <a:pt x="4" y="7"/>
                  </a:moveTo>
                  <a:cubicBezTo>
                    <a:pt x="10" y="6"/>
                    <a:pt x="17" y="5"/>
                    <a:pt x="22" y="7"/>
                  </a:cubicBezTo>
                  <a:cubicBezTo>
                    <a:pt x="25" y="8"/>
                    <a:pt x="26" y="3"/>
                    <a:pt x="23" y="2"/>
                  </a:cubicBezTo>
                  <a:cubicBezTo>
                    <a:pt x="17" y="0"/>
                    <a:pt x="10" y="1"/>
                    <a:pt x="3" y="2"/>
                  </a:cubicBezTo>
                  <a:cubicBezTo>
                    <a:pt x="0" y="3"/>
                    <a:pt x="2"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510" name="Freeform 173"/>
            <p:cNvSpPr/>
            <p:nvPr/>
          </p:nvSpPr>
          <p:spPr bwMode="auto">
            <a:xfrm>
              <a:off x="894" y="204"/>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5"/>
                    <a:pt x="27" y="6"/>
                  </a:cubicBezTo>
                  <a:cubicBezTo>
                    <a:pt x="30" y="6"/>
                    <a:pt x="30" y="2"/>
                    <a:pt x="27" y="1"/>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511" name="Freeform 174"/>
            <p:cNvSpPr/>
            <p:nvPr/>
          </p:nvSpPr>
          <p:spPr bwMode="auto">
            <a:xfrm>
              <a:off x="756" y="201"/>
              <a:ext cx="106" cy="24"/>
            </a:xfrm>
            <a:custGeom>
              <a:avLst/>
              <a:gdLst>
                <a:gd name="T0" fmla="*/ 3 w 30"/>
                <a:gd name="T1" fmla="*/ 6 h 8"/>
                <a:gd name="T2" fmla="*/ 27 w 30"/>
                <a:gd name="T3" fmla="*/ 7 h 8"/>
                <a:gd name="T4" fmla="*/ 27 w 30"/>
                <a:gd name="T5" fmla="*/ 2 h 8"/>
                <a:gd name="T6" fmla="*/ 4 w 30"/>
                <a:gd name="T7" fmla="*/ 1 h 8"/>
                <a:gd name="T8" fmla="*/ 3 w 30"/>
                <a:gd name="T9" fmla="*/ 6 h 8"/>
              </a:gdLst>
              <a:ahLst/>
              <a:cxnLst>
                <a:cxn ang="0">
                  <a:pos x="T0" y="T1"/>
                </a:cxn>
                <a:cxn ang="0">
                  <a:pos x="T2" y="T3"/>
                </a:cxn>
                <a:cxn ang="0">
                  <a:pos x="T4" y="T5"/>
                </a:cxn>
                <a:cxn ang="0">
                  <a:pos x="T6" y="T7"/>
                </a:cxn>
                <a:cxn ang="0">
                  <a:pos x="T8" y="T9"/>
                </a:cxn>
              </a:cxnLst>
              <a:rect l="0" t="0" r="r" b="b"/>
              <a:pathLst>
                <a:path w="30" h="8">
                  <a:moveTo>
                    <a:pt x="3" y="6"/>
                  </a:moveTo>
                  <a:cubicBezTo>
                    <a:pt x="11" y="8"/>
                    <a:pt x="19" y="7"/>
                    <a:pt x="27" y="7"/>
                  </a:cubicBezTo>
                  <a:cubicBezTo>
                    <a:pt x="30" y="7"/>
                    <a:pt x="30" y="2"/>
                    <a:pt x="27" y="2"/>
                  </a:cubicBezTo>
                  <a:cubicBezTo>
                    <a:pt x="19" y="2"/>
                    <a:pt x="12" y="3"/>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512" name="Freeform 175"/>
            <p:cNvSpPr/>
            <p:nvPr/>
          </p:nvSpPr>
          <p:spPr bwMode="auto">
            <a:xfrm>
              <a:off x="629" y="201"/>
              <a:ext cx="92" cy="18"/>
            </a:xfrm>
            <a:custGeom>
              <a:avLst/>
              <a:gdLst>
                <a:gd name="T0" fmla="*/ 3 w 26"/>
                <a:gd name="T1" fmla="*/ 5 h 6"/>
                <a:gd name="T2" fmla="*/ 22 w 26"/>
                <a:gd name="T3" fmla="*/ 6 h 6"/>
                <a:gd name="T4" fmla="*/ 23 w 26"/>
                <a:gd name="T5" fmla="*/ 1 h 6"/>
                <a:gd name="T6" fmla="*/ 3 w 26"/>
                <a:gd name="T7" fmla="*/ 0 h 6"/>
                <a:gd name="T8" fmla="*/ 3 w 26"/>
                <a:gd name="T9" fmla="*/ 5 h 6"/>
              </a:gdLst>
              <a:ahLst/>
              <a:cxnLst>
                <a:cxn ang="0">
                  <a:pos x="T0" y="T1"/>
                </a:cxn>
                <a:cxn ang="0">
                  <a:pos x="T2" y="T3"/>
                </a:cxn>
                <a:cxn ang="0">
                  <a:pos x="T4" y="T5"/>
                </a:cxn>
                <a:cxn ang="0">
                  <a:pos x="T6" y="T7"/>
                </a:cxn>
                <a:cxn ang="0">
                  <a:pos x="T8" y="T9"/>
                </a:cxn>
              </a:cxnLst>
              <a:rect l="0" t="0" r="r" b="b"/>
              <a:pathLst>
                <a:path w="26" h="6">
                  <a:moveTo>
                    <a:pt x="3" y="5"/>
                  </a:moveTo>
                  <a:cubicBezTo>
                    <a:pt x="9" y="5"/>
                    <a:pt x="16" y="5"/>
                    <a:pt x="22" y="6"/>
                  </a:cubicBezTo>
                  <a:cubicBezTo>
                    <a:pt x="25" y="6"/>
                    <a:pt x="26" y="2"/>
                    <a:pt x="23" y="1"/>
                  </a:cubicBezTo>
                  <a:cubicBezTo>
                    <a:pt x="17" y="0"/>
                    <a:pt x="10"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513" name="Freeform 176"/>
            <p:cNvSpPr/>
            <p:nvPr/>
          </p:nvSpPr>
          <p:spPr bwMode="auto">
            <a:xfrm>
              <a:off x="488" y="195"/>
              <a:ext cx="113" cy="27"/>
            </a:xfrm>
            <a:custGeom>
              <a:avLst/>
              <a:gdLst>
                <a:gd name="T0" fmla="*/ 4 w 32"/>
                <a:gd name="T1" fmla="*/ 8 h 9"/>
                <a:gd name="T2" fmla="*/ 29 w 32"/>
                <a:gd name="T3" fmla="*/ 7 h 9"/>
                <a:gd name="T4" fmla="*/ 29 w 32"/>
                <a:gd name="T5" fmla="*/ 2 h 9"/>
                <a:gd name="T6" fmla="*/ 3 w 32"/>
                <a:gd name="T7" fmla="*/ 3 h 9"/>
                <a:gd name="T8" fmla="*/ 4 w 32"/>
                <a:gd name="T9" fmla="*/ 8 h 9"/>
              </a:gdLst>
              <a:ahLst/>
              <a:cxnLst>
                <a:cxn ang="0">
                  <a:pos x="T0" y="T1"/>
                </a:cxn>
                <a:cxn ang="0">
                  <a:pos x="T2" y="T3"/>
                </a:cxn>
                <a:cxn ang="0">
                  <a:pos x="T4" y="T5"/>
                </a:cxn>
                <a:cxn ang="0">
                  <a:pos x="T6" y="T7"/>
                </a:cxn>
                <a:cxn ang="0">
                  <a:pos x="T8" y="T9"/>
                </a:cxn>
              </a:cxnLst>
              <a:rect l="0" t="0" r="r" b="b"/>
              <a:pathLst>
                <a:path w="32" h="9">
                  <a:moveTo>
                    <a:pt x="4" y="8"/>
                  </a:moveTo>
                  <a:cubicBezTo>
                    <a:pt x="12" y="5"/>
                    <a:pt x="21" y="7"/>
                    <a:pt x="29" y="7"/>
                  </a:cubicBezTo>
                  <a:cubicBezTo>
                    <a:pt x="32" y="7"/>
                    <a:pt x="32" y="2"/>
                    <a:pt x="29" y="2"/>
                  </a:cubicBezTo>
                  <a:cubicBezTo>
                    <a:pt x="21" y="2"/>
                    <a:pt x="11" y="0"/>
                    <a:pt x="3" y="3"/>
                  </a:cubicBezTo>
                  <a:cubicBezTo>
                    <a:pt x="0" y="4"/>
                    <a:pt x="2" y="9"/>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514" name="Freeform 177"/>
            <p:cNvSpPr/>
            <p:nvPr/>
          </p:nvSpPr>
          <p:spPr bwMode="auto">
            <a:xfrm>
              <a:off x="368" y="204"/>
              <a:ext cx="96" cy="18"/>
            </a:xfrm>
            <a:custGeom>
              <a:avLst/>
              <a:gdLst>
                <a:gd name="T0" fmla="*/ 5 w 27"/>
                <a:gd name="T1" fmla="*/ 6 h 6"/>
                <a:gd name="T2" fmla="*/ 24 w 27"/>
                <a:gd name="T3" fmla="*/ 5 h 6"/>
                <a:gd name="T4" fmla="*/ 24 w 27"/>
                <a:gd name="T5" fmla="*/ 0 h 6"/>
                <a:gd name="T6" fmla="*/ 3 w 27"/>
                <a:gd name="T7" fmla="*/ 1 h 6"/>
                <a:gd name="T8" fmla="*/ 5 w 27"/>
                <a:gd name="T9" fmla="*/ 6 h 6"/>
              </a:gdLst>
              <a:ahLst/>
              <a:cxnLst>
                <a:cxn ang="0">
                  <a:pos x="T0" y="T1"/>
                </a:cxn>
                <a:cxn ang="0">
                  <a:pos x="T2" y="T3"/>
                </a:cxn>
                <a:cxn ang="0">
                  <a:pos x="T4" y="T5"/>
                </a:cxn>
                <a:cxn ang="0">
                  <a:pos x="T6" y="T7"/>
                </a:cxn>
                <a:cxn ang="0">
                  <a:pos x="T8" y="T9"/>
                </a:cxn>
              </a:cxnLst>
              <a:rect l="0" t="0" r="r" b="b"/>
              <a:pathLst>
                <a:path w="27" h="6">
                  <a:moveTo>
                    <a:pt x="5" y="6"/>
                  </a:moveTo>
                  <a:cubicBezTo>
                    <a:pt x="11" y="5"/>
                    <a:pt x="18" y="5"/>
                    <a:pt x="24" y="5"/>
                  </a:cubicBezTo>
                  <a:cubicBezTo>
                    <a:pt x="27" y="5"/>
                    <a:pt x="27" y="0"/>
                    <a:pt x="24" y="0"/>
                  </a:cubicBezTo>
                  <a:cubicBezTo>
                    <a:pt x="17" y="0"/>
                    <a:pt x="10" y="0"/>
                    <a:pt x="3" y="1"/>
                  </a:cubicBezTo>
                  <a:cubicBezTo>
                    <a:pt x="0" y="2"/>
                    <a:pt x="2" y="6"/>
                    <a:pt x="5"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515" name="Freeform 178"/>
            <p:cNvSpPr/>
            <p:nvPr/>
          </p:nvSpPr>
          <p:spPr bwMode="auto">
            <a:xfrm>
              <a:off x="256" y="201"/>
              <a:ext cx="105"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grpSp>
      <p:pic>
        <p:nvPicPr>
          <p:cNvPr id="2097177" name="图片 2"/>
          <p:cNvPicPr>
            <a:picLocks noChangeAspect="1"/>
          </p:cNvPicPr>
          <p:nvPr/>
        </p:nvPicPr>
        <p:blipFill>
          <a:blip r:embed="rId2"/>
          <a:stretch>
            <a:fillRect/>
          </a:stretch>
        </p:blipFill>
        <p:spPr>
          <a:xfrm>
            <a:off x="8759199" y="-1"/>
            <a:ext cx="3432801" cy="3975663"/>
          </a:xfrm>
          <a:prstGeom prst="rect">
            <a:avLst/>
          </a:prstGeom>
        </p:spPr>
      </p:pic>
      <p:sp>
        <p:nvSpPr>
          <p:cNvPr id="1051516" name="TextBox 1051515"/>
          <p:cNvSpPr txBox="1"/>
          <p:nvPr/>
        </p:nvSpPr>
        <p:spPr>
          <a:xfrm>
            <a:off x="1443781" y="513932"/>
            <a:ext cx="4572000" cy="574040"/>
          </a:xfrm>
          <a:prstGeom prst="rect">
            <a:avLst/>
          </a:prstGeom>
        </p:spPr>
        <p:txBody>
          <a:bodyPr wrap="square" rtlCol="0">
            <a:spAutoFit/>
          </a:bodyPr>
          <a:lstStyle/>
          <a:p>
            <a:r>
              <a:rPr lang="ru-RU" sz="3200">
                <a:solidFill>
                  <a:srgbClr val="000000"/>
                </a:solidFill>
              </a:rPr>
              <a:t>Zamonaviy adabiyotda</a:t>
            </a:r>
            <a:endParaRPr lang="ru-RU" sz="2800">
              <a:solidFill>
                <a:srgbClr val="000000"/>
              </a:solidFill>
            </a:endParaRPr>
          </a:p>
        </p:txBody>
      </p:sp>
      <p:sp>
        <p:nvSpPr>
          <p:cNvPr id="1051517" name="TextBox 1051516"/>
          <p:cNvSpPr txBox="1"/>
          <p:nvPr/>
        </p:nvSpPr>
        <p:spPr>
          <a:xfrm>
            <a:off x="1294091" y="969058"/>
            <a:ext cx="4481323" cy="5400041"/>
          </a:xfrm>
          <a:prstGeom prst="rect">
            <a:avLst/>
          </a:prstGeom>
        </p:spPr>
        <p:txBody>
          <a:bodyPr wrap="square" rtlCol="0">
            <a:spAutoFit/>
          </a:bodyPr>
          <a:lstStyle/>
          <a:p>
            <a:r>
              <a:rPr lang="ru-RU" sz="1600">
                <a:solidFill>
                  <a:srgbClr val="000000"/>
                </a:solidFill>
              </a:rPr>
              <a:t>
1. Abdulla Qodiriy
"O‘tgan kunlar" romanida epik voqealar bilan birga qahramonlarning ichki kechinmalari, lirik tuyg‘ulari aniq tasvirlangan.
2. Mirzo Tursunzoda
Tojik va o‘zbek she’riyatida leroepik uslubda asarlar yaratgan. Uning balladalari va dostonlari bu yo‘nalishda muhim o‘rin tutadi.
3. Chingiz Aytmatov
"Jamila", "Oq kema" kabi asarlarida lirik va epik elementlarni o‘zaro uyg‘unlashtirgan.
</a:t>
            </a:r>
            <a:endParaRPr lang="ru-RU" sz="2800">
              <a:solidFill>
                <a:srgbClr val="000000"/>
              </a:solidFill>
            </a:endParaRPr>
          </a:p>
        </p:txBody>
      </p:sp>
      <p:pic>
        <p:nvPicPr>
          <p:cNvPr id="2097178" name="Рисунок 2097177"/>
          <p:cNvPicPr>
            <a:picLocks/>
          </p:cNvPicPr>
          <p:nvPr/>
        </p:nvPicPr>
        <p:blipFill>
          <a:blip r:embed="rId3"/>
          <a:stretch>
            <a:fillRect/>
          </a:stretch>
        </p:blipFill>
        <p:spPr>
          <a:xfrm>
            <a:off x="5460018" y="532972"/>
            <a:ext cx="1797705" cy="2690144"/>
          </a:xfrm>
          <a:prstGeom prst="rect">
            <a:avLst/>
          </a:prstGeom>
        </p:spPr>
      </p:pic>
      <p:pic>
        <p:nvPicPr>
          <p:cNvPr id="2097179" name="Рисунок 2097178"/>
          <p:cNvPicPr>
            <a:picLocks/>
          </p:cNvPicPr>
          <p:nvPr/>
        </p:nvPicPr>
        <p:blipFill>
          <a:blip r:embed="rId4"/>
          <a:stretch>
            <a:fillRect/>
          </a:stretch>
        </p:blipFill>
        <p:spPr>
          <a:xfrm>
            <a:off x="7350891" y="1613866"/>
            <a:ext cx="1803236" cy="2370599"/>
          </a:xfrm>
          <a:prstGeom prst="rect">
            <a:avLst/>
          </a:prstGeom>
        </p:spPr>
      </p:pic>
      <p:pic>
        <p:nvPicPr>
          <p:cNvPr id="2097180" name="Рисунок 2097179"/>
          <p:cNvPicPr>
            <a:picLocks/>
          </p:cNvPicPr>
          <p:nvPr/>
        </p:nvPicPr>
        <p:blipFill>
          <a:blip r:embed="rId5"/>
          <a:stretch>
            <a:fillRect/>
          </a:stretch>
        </p:blipFill>
        <p:spPr>
          <a:xfrm>
            <a:off x="5952689" y="2964053"/>
            <a:ext cx="1452594" cy="2084353"/>
          </a:xfrm>
          <a:prstGeom prst="rect">
            <a:avLst/>
          </a:prstGeom>
        </p:spPr>
      </p:pic>
      <p:pic>
        <p:nvPicPr>
          <p:cNvPr id="2097181" name="Рисунок 2097180"/>
          <p:cNvPicPr>
            <a:picLocks/>
          </p:cNvPicPr>
          <p:nvPr/>
        </p:nvPicPr>
        <p:blipFill>
          <a:blip r:embed="rId6"/>
          <a:stretch>
            <a:fillRect/>
          </a:stretch>
        </p:blipFill>
        <p:spPr>
          <a:xfrm>
            <a:off x="7470482" y="3906878"/>
            <a:ext cx="1956880" cy="237523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4"/>
          <p:cNvGrpSpPr>
            <a:grpSpLocks noChangeAspect="1"/>
          </p:cNvGrpSpPr>
          <p:nvPr/>
        </p:nvGrpSpPr>
        <p:grpSpPr bwMode="auto">
          <a:xfrm>
            <a:off x="166668" y="191589"/>
            <a:ext cx="11844464" cy="6500428"/>
            <a:chOff x="206" y="189"/>
            <a:chExt cx="7270" cy="3947"/>
          </a:xfrm>
        </p:grpSpPr>
        <p:sp>
          <p:nvSpPr>
            <p:cNvPr id="1051518" name="Freeform 5"/>
            <p:cNvSpPr/>
            <p:nvPr/>
          </p:nvSpPr>
          <p:spPr bwMode="auto">
            <a:xfrm>
              <a:off x="210" y="189"/>
              <a:ext cx="24" cy="62"/>
            </a:xfrm>
            <a:custGeom>
              <a:avLst/>
              <a:gdLst>
                <a:gd name="T0" fmla="*/ 6 w 7"/>
                <a:gd name="T1" fmla="*/ 14 h 21"/>
                <a:gd name="T2" fmla="*/ 6 w 7"/>
                <a:gd name="T3" fmla="*/ 14 h 21"/>
                <a:gd name="T4" fmla="*/ 5 w 7"/>
                <a:gd name="T5" fmla="*/ 3 h 21"/>
                <a:gd name="T6" fmla="*/ 0 w 7"/>
                <a:gd name="T7" fmla="*/ 3 h 21"/>
                <a:gd name="T8" fmla="*/ 1 w 7"/>
                <a:gd name="T9" fmla="*/ 18 h 21"/>
                <a:gd name="T10" fmla="*/ 5 w 7"/>
                <a:gd name="T11" fmla="*/ 20 h 21"/>
                <a:gd name="T12" fmla="*/ 7 w 7"/>
                <a:gd name="T13" fmla="*/ 17 h 21"/>
                <a:gd name="T14" fmla="*/ 6 w 7"/>
                <a:gd name="T15" fmla="*/ 14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1">
                  <a:moveTo>
                    <a:pt x="6" y="14"/>
                  </a:moveTo>
                  <a:cubicBezTo>
                    <a:pt x="6" y="14"/>
                    <a:pt x="6" y="14"/>
                    <a:pt x="6" y="14"/>
                  </a:cubicBezTo>
                  <a:cubicBezTo>
                    <a:pt x="6" y="10"/>
                    <a:pt x="5" y="7"/>
                    <a:pt x="5" y="3"/>
                  </a:cubicBezTo>
                  <a:cubicBezTo>
                    <a:pt x="5" y="0"/>
                    <a:pt x="0" y="0"/>
                    <a:pt x="0" y="3"/>
                  </a:cubicBezTo>
                  <a:cubicBezTo>
                    <a:pt x="0" y="8"/>
                    <a:pt x="1" y="13"/>
                    <a:pt x="1" y="18"/>
                  </a:cubicBezTo>
                  <a:cubicBezTo>
                    <a:pt x="1" y="19"/>
                    <a:pt x="3" y="21"/>
                    <a:pt x="5" y="20"/>
                  </a:cubicBezTo>
                  <a:cubicBezTo>
                    <a:pt x="6" y="19"/>
                    <a:pt x="6" y="18"/>
                    <a:pt x="7" y="17"/>
                  </a:cubicBezTo>
                  <a:cubicBezTo>
                    <a:pt x="7" y="16"/>
                    <a:pt x="6" y="15"/>
                    <a:pt x="6" y="1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19" name="Freeform 6"/>
            <p:cNvSpPr/>
            <p:nvPr/>
          </p:nvSpPr>
          <p:spPr bwMode="auto">
            <a:xfrm>
              <a:off x="217" y="266"/>
              <a:ext cx="21" cy="66"/>
            </a:xfrm>
            <a:custGeom>
              <a:avLst/>
              <a:gdLst>
                <a:gd name="T0" fmla="*/ 5 w 6"/>
                <a:gd name="T1" fmla="*/ 3 h 22"/>
                <a:gd name="T2" fmla="*/ 1 w 6"/>
                <a:gd name="T3" fmla="*/ 3 h 22"/>
                <a:gd name="T4" fmla="*/ 2 w 6"/>
                <a:gd name="T5" fmla="*/ 19 h 22"/>
                <a:gd name="T6" fmla="*/ 6 w 6"/>
                <a:gd name="T7" fmla="*/ 19 h 22"/>
                <a:gd name="T8" fmla="*/ 5 w 6"/>
                <a:gd name="T9" fmla="*/ 3 h 22"/>
              </a:gdLst>
              <a:ahLst/>
              <a:cxnLst>
                <a:cxn ang="0">
                  <a:pos x="T0" y="T1"/>
                </a:cxn>
                <a:cxn ang="0">
                  <a:pos x="T2" y="T3"/>
                </a:cxn>
                <a:cxn ang="0">
                  <a:pos x="T4" y="T5"/>
                </a:cxn>
                <a:cxn ang="0">
                  <a:pos x="T6" y="T7"/>
                </a:cxn>
                <a:cxn ang="0">
                  <a:pos x="T8" y="T9"/>
                </a:cxn>
              </a:cxnLst>
              <a:rect l="0" t="0" r="r" b="b"/>
              <a:pathLst>
                <a:path w="6" h="22">
                  <a:moveTo>
                    <a:pt x="5" y="3"/>
                  </a:moveTo>
                  <a:cubicBezTo>
                    <a:pt x="5" y="0"/>
                    <a:pt x="0" y="0"/>
                    <a:pt x="1" y="3"/>
                  </a:cubicBezTo>
                  <a:cubicBezTo>
                    <a:pt x="1" y="9"/>
                    <a:pt x="1" y="14"/>
                    <a:pt x="2" y="19"/>
                  </a:cubicBezTo>
                  <a:cubicBezTo>
                    <a:pt x="2" y="22"/>
                    <a:pt x="6" y="22"/>
                    <a:pt x="6" y="19"/>
                  </a:cubicBezTo>
                  <a:cubicBezTo>
                    <a:pt x="6" y="14"/>
                    <a:pt x="5" y="9"/>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20" name="Freeform 7"/>
            <p:cNvSpPr/>
            <p:nvPr/>
          </p:nvSpPr>
          <p:spPr bwMode="auto">
            <a:xfrm>
              <a:off x="220" y="355"/>
              <a:ext cx="18" cy="60"/>
            </a:xfrm>
            <a:custGeom>
              <a:avLst/>
              <a:gdLst>
                <a:gd name="T0" fmla="*/ 5 w 5"/>
                <a:gd name="T1" fmla="*/ 15 h 20"/>
                <a:gd name="T2" fmla="*/ 5 w 5"/>
                <a:gd name="T3" fmla="*/ 14 h 20"/>
                <a:gd name="T4" fmla="*/ 5 w 5"/>
                <a:gd name="T5" fmla="*/ 10 h 20"/>
                <a:gd name="T6" fmla="*/ 5 w 5"/>
                <a:gd name="T7" fmla="*/ 5 h 20"/>
                <a:gd name="T8" fmla="*/ 5 w 5"/>
                <a:gd name="T9" fmla="*/ 4 h 20"/>
                <a:gd name="T10" fmla="*/ 5 w 5"/>
                <a:gd name="T11" fmla="*/ 3 h 20"/>
                <a:gd name="T12" fmla="*/ 5 w 5"/>
                <a:gd name="T13" fmla="*/ 3 h 20"/>
                <a:gd name="T14" fmla="*/ 5 w 5"/>
                <a:gd name="T15" fmla="*/ 2 h 20"/>
                <a:gd name="T16" fmla="*/ 1 w 5"/>
                <a:gd name="T17" fmla="*/ 2 h 20"/>
                <a:gd name="T18" fmla="*/ 0 w 5"/>
                <a:gd name="T19" fmla="*/ 13 h 20"/>
                <a:gd name="T20" fmla="*/ 1 w 5"/>
                <a:gd name="T21" fmla="*/ 18 h 20"/>
                <a:gd name="T22" fmla="*/ 5 w 5"/>
                <a:gd name="T23" fmla="*/ 17 h 20"/>
                <a:gd name="T24" fmla="*/ 5 w 5"/>
                <a:gd name="T2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0">
                  <a:moveTo>
                    <a:pt x="5" y="15"/>
                  </a:moveTo>
                  <a:cubicBezTo>
                    <a:pt x="5" y="15"/>
                    <a:pt x="5" y="15"/>
                    <a:pt x="5" y="14"/>
                  </a:cubicBezTo>
                  <a:cubicBezTo>
                    <a:pt x="5" y="13"/>
                    <a:pt x="5" y="11"/>
                    <a:pt x="5" y="10"/>
                  </a:cubicBezTo>
                  <a:cubicBezTo>
                    <a:pt x="5" y="8"/>
                    <a:pt x="5" y="7"/>
                    <a:pt x="5" y="5"/>
                  </a:cubicBezTo>
                  <a:cubicBezTo>
                    <a:pt x="5" y="5"/>
                    <a:pt x="5" y="4"/>
                    <a:pt x="5" y="4"/>
                  </a:cubicBezTo>
                  <a:cubicBezTo>
                    <a:pt x="5" y="3"/>
                    <a:pt x="5" y="2"/>
                    <a:pt x="5" y="3"/>
                  </a:cubicBezTo>
                  <a:cubicBezTo>
                    <a:pt x="5" y="3"/>
                    <a:pt x="5" y="3"/>
                    <a:pt x="5" y="3"/>
                  </a:cubicBezTo>
                  <a:cubicBezTo>
                    <a:pt x="5" y="2"/>
                    <a:pt x="5" y="2"/>
                    <a:pt x="5" y="2"/>
                  </a:cubicBezTo>
                  <a:cubicBezTo>
                    <a:pt x="4" y="0"/>
                    <a:pt x="1" y="0"/>
                    <a:pt x="1" y="2"/>
                  </a:cubicBezTo>
                  <a:cubicBezTo>
                    <a:pt x="0" y="6"/>
                    <a:pt x="0" y="10"/>
                    <a:pt x="0" y="13"/>
                  </a:cubicBezTo>
                  <a:cubicBezTo>
                    <a:pt x="0" y="15"/>
                    <a:pt x="0" y="17"/>
                    <a:pt x="1" y="18"/>
                  </a:cubicBezTo>
                  <a:cubicBezTo>
                    <a:pt x="2" y="20"/>
                    <a:pt x="4" y="19"/>
                    <a:pt x="5" y="17"/>
                  </a:cubicBezTo>
                  <a:cubicBezTo>
                    <a:pt x="5" y="16"/>
                    <a:pt x="5" y="16"/>
                    <a:pt x="5" y="1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21" name="Freeform 8"/>
            <p:cNvSpPr/>
            <p:nvPr/>
          </p:nvSpPr>
          <p:spPr bwMode="auto">
            <a:xfrm>
              <a:off x="224" y="429"/>
              <a:ext cx="14" cy="69"/>
            </a:xfrm>
            <a:custGeom>
              <a:avLst/>
              <a:gdLst>
                <a:gd name="T0" fmla="*/ 0 w 4"/>
                <a:gd name="T1" fmla="*/ 3 h 23"/>
                <a:gd name="T2" fmla="*/ 0 w 4"/>
                <a:gd name="T3" fmla="*/ 20 h 23"/>
                <a:gd name="T4" fmla="*/ 4 w 4"/>
                <a:gd name="T5" fmla="*/ 20 h 23"/>
                <a:gd name="T6" fmla="*/ 4 w 4"/>
                <a:gd name="T7" fmla="*/ 3 h 23"/>
                <a:gd name="T8" fmla="*/ 0 w 4"/>
                <a:gd name="T9" fmla="*/ 3 h 23"/>
              </a:gdLst>
              <a:ahLst/>
              <a:cxnLst>
                <a:cxn ang="0">
                  <a:pos x="T0" y="T1"/>
                </a:cxn>
                <a:cxn ang="0">
                  <a:pos x="T2" y="T3"/>
                </a:cxn>
                <a:cxn ang="0">
                  <a:pos x="T4" y="T5"/>
                </a:cxn>
                <a:cxn ang="0">
                  <a:pos x="T6" y="T7"/>
                </a:cxn>
                <a:cxn ang="0">
                  <a:pos x="T8" y="T9"/>
                </a:cxn>
              </a:cxnLst>
              <a:rect l="0" t="0" r="r" b="b"/>
              <a:pathLst>
                <a:path w="4" h="23">
                  <a:moveTo>
                    <a:pt x="0" y="3"/>
                  </a:moveTo>
                  <a:cubicBezTo>
                    <a:pt x="0" y="20"/>
                    <a:pt x="0" y="20"/>
                    <a:pt x="0" y="20"/>
                  </a:cubicBezTo>
                  <a:cubicBezTo>
                    <a:pt x="0" y="23"/>
                    <a:pt x="4" y="23"/>
                    <a:pt x="4" y="20"/>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22" name="Freeform 9"/>
            <p:cNvSpPr/>
            <p:nvPr/>
          </p:nvSpPr>
          <p:spPr bwMode="auto">
            <a:xfrm>
              <a:off x="220" y="524"/>
              <a:ext cx="14" cy="57"/>
            </a:xfrm>
            <a:custGeom>
              <a:avLst/>
              <a:gdLst>
                <a:gd name="T0" fmla="*/ 0 w 4"/>
                <a:gd name="T1" fmla="*/ 3 h 19"/>
                <a:gd name="T2" fmla="*/ 0 w 4"/>
                <a:gd name="T3" fmla="*/ 16 h 19"/>
                <a:gd name="T4" fmla="*/ 4 w 4"/>
                <a:gd name="T5" fmla="*/ 16 h 19"/>
                <a:gd name="T6" fmla="*/ 4 w 4"/>
                <a:gd name="T7" fmla="*/ 3 h 19"/>
                <a:gd name="T8" fmla="*/ 0 w 4"/>
                <a:gd name="T9" fmla="*/ 3 h 19"/>
              </a:gdLst>
              <a:ahLst/>
              <a:cxnLst>
                <a:cxn ang="0">
                  <a:pos x="T0" y="T1"/>
                </a:cxn>
                <a:cxn ang="0">
                  <a:pos x="T2" y="T3"/>
                </a:cxn>
                <a:cxn ang="0">
                  <a:pos x="T4" y="T5"/>
                </a:cxn>
                <a:cxn ang="0">
                  <a:pos x="T6" y="T7"/>
                </a:cxn>
                <a:cxn ang="0">
                  <a:pos x="T8" y="T9"/>
                </a:cxn>
              </a:cxnLst>
              <a:rect l="0" t="0" r="r" b="b"/>
              <a:pathLst>
                <a:path w="4" h="19">
                  <a:moveTo>
                    <a:pt x="0" y="3"/>
                  </a:moveTo>
                  <a:cubicBezTo>
                    <a:pt x="0" y="16"/>
                    <a:pt x="0" y="16"/>
                    <a:pt x="0" y="16"/>
                  </a:cubicBezTo>
                  <a:cubicBezTo>
                    <a:pt x="0" y="19"/>
                    <a:pt x="4" y="19"/>
                    <a:pt x="4" y="16"/>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23" name="Freeform 10"/>
            <p:cNvSpPr/>
            <p:nvPr/>
          </p:nvSpPr>
          <p:spPr bwMode="auto">
            <a:xfrm>
              <a:off x="220" y="605"/>
              <a:ext cx="14" cy="65"/>
            </a:xfrm>
            <a:custGeom>
              <a:avLst/>
              <a:gdLst>
                <a:gd name="T0" fmla="*/ 0 w 4"/>
                <a:gd name="T1" fmla="*/ 3 h 22"/>
                <a:gd name="T2" fmla="*/ 0 w 4"/>
                <a:gd name="T3" fmla="*/ 19 h 22"/>
                <a:gd name="T4" fmla="*/ 4 w 4"/>
                <a:gd name="T5" fmla="*/ 19 h 22"/>
                <a:gd name="T6" fmla="*/ 4 w 4"/>
                <a:gd name="T7" fmla="*/ 3 h 22"/>
                <a:gd name="T8" fmla="*/ 0 w 4"/>
                <a:gd name="T9" fmla="*/ 3 h 22"/>
              </a:gdLst>
              <a:ahLst/>
              <a:cxnLst>
                <a:cxn ang="0">
                  <a:pos x="T0" y="T1"/>
                </a:cxn>
                <a:cxn ang="0">
                  <a:pos x="T2" y="T3"/>
                </a:cxn>
                <a:cxn ang="0">
                  <a:pos x="T4" y="T5"/>
                </a:cxn>
                <a:cxn ang="0">
                  <a:pos x="T6" y="T7"/>
                </a:cxn>
                <a:cxn ang="0">
                  <a:pos x="T8" y="T9"/>
                </a:cxn>
              </a:cxnLst>
              <a:rect l="0" t="0" r="r" b="b"/>
              <a:pathLst>
                <a:path w="4" h="22">
                  <a:moveTo>
                    <a:pt x="0" y="3"/>
                  </a:moveTo>
                  <a:cubicBezTo>
                    <a:pt x="0" y="19"/>
                    <a:pt x="0" y="19"/>
                    <a:pt x="0" y="19"/>
                  </a:cubicBezTo>
                  <a:cubicBezTo>
                    <a:pt x="0" y="22"/>
                    <a:pt x="4" y="22"/>
                    <a:pt x="4" y="19"/>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24" name="Freeform 11"/>
            <p:cNvSpPr/>
            <p:nvPr/>
          </p:nvSpPr>
          <p:spPr bwMode="auto">
            <a:xfrm>
              <a:off x="213" y="688"/>
              <a:ext cx="28" cy="80"/>
            </a:xfrm>
            <a:custGeom>
              <a:avLst/>
              <a:gdLst>
                <a:gd name="T0" fmla="*/ 5 w 8"/>
                <a:gd name="T1" fmla="*/ 3 h 27"/>
                <a:gd name="T2" fmla="*/ 1 w 8"/>
                <a:gd name="T3" fmla="*/ 4 h 27"/>
                <a:gd name="T4" fmla="*/ 3 w 8"/>
                <a:gd name="T5" fmla="*/ 24 h 27"/>
                <a:gd name="T6" fmla="*/ 7 w 8"/>
                <a:gd name="T7" fmla="*/ 23 h 27"/>
                <a:gd name="T8" fmla="*/ 5 w 8"/>
                <a:gd name="T9" fmla="*/ 3 h 27"/>
              </a:gdLst>
              <a:ahLst/>
              <a:cxnLst>
                <a:cxn ang="0">
                  <a:pos x="T0" y="T1"/>
                </a:cxn>
                <a:cxn ang="0">
                  <a:pos x="T2" y="T3"/>
                </a:cxn>
                <a:cxn ang="0">
                  <a:pos x="T4" y="T5"/>
                </a:cxn>
                <a:cxn ang="0">
                  <a:pos x="T6" y="T7"/>
                </a:cxn>
                <a:cxn ang="0">
                  <a:pos x="T8" y="T9"/>
                </a:cxn>
              </a:cxnLst>
              <a:rect l="0" t="0" r="r" b="b"/>
              <a:pathLst>
                <a:path w="8" h="27">
                  <a:moveTo>
                    <a:pt x="5" y="3"/>
                  </a:moveTo>
                  <a:cubicBezTo>
                    <a:pt x="5" y="0"/>
                    <a:pt x="0" y="1"/>
                    <a:pt x="1" y="4"/>
                  </a:cubicBezTo>
                  <a:cubicBezTo>
                    <a:pt x="2" y="11"/>
                    <a:pt x="1" y="18"/>
                    <a:pt x="3" y="24"/>
                  </a:cubicBezTo>
                  <a:cubicBezTo>
                    <a:pt x="3" y="27"/>
                    <a:pt x="8" y="26"/>
                    <a:pt x="7" y="23"/>
                  </a:cubicBezTo>
                  <a:cubicBezTo>
                    <a:pt x="6" y="16"/>
                    <a:pt x="6" y="10"/>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25" name="Freeform 12"/>
            <p:cNvSpPr/>
            <p:nvPr/>
          </p:nvSpPr>
          <p:spPr bwMode="auto">
            <a:xfrm>
              <a:off x="213" y="792"/>
              <a:ext cx="28" cy="74"/>
            </a:xfrm>
            <a:custGeom>
              <a:avLst/>
              <a:gdLst>
                <a:gd name="T0" fmla="*/ 3 w 8"/>
                <a:gd name="T1" fmla="*/ 3 h 25"/>
                <a:gd name="T2" fmla="*/ 1 w 8"/>
                <a:gd name="T3" fmla="*/ 21 h 25"/>
                <a:gd name="T4" fmla="*/ 5 w 8"/>
                <a:gd name="T5" fmla="*/ 22 h 25"/>
                <a:gd name="T6" fmla="*/ 7 w 8"/>
                <a:gd name="T7" fmla="*/ 4 h 25"/>
                <a:gd name="T8" fmla="*/ 3 w 8"/>
                <a:gd name="T9" fmla="*/ 3 h 25"/>
              </a:gdLst>
              <a:ahLst/>
              <a:cxnLst>
                <a:cxn ang="0">
                  <a:pos x="T0" y="T1"/>
                </a:cxn>
                <a:cxn ang="0">
                  <a:pos x="T2" y="T3"/>
                </a:cxn>
                <a:cxn ang="0">
                  <a:pos x="T4" y="T5"/>
                </a:cxn>
                <a:cxn ang="0">
                  <a:pos x="T6" y="T7"/>
                </a:cxn>
                <a:cxn ang="0">
                  <a:pos x="T8" y="T9"/>
                </a:cxn>
              </a:cxnLst>
              <a:rect l="0" t="0" r="r" b="b"/>
              <a:pathLst>
                <a:path w="8" h="25">
                  <a:moveTo>
                    <a:pt x="3" y="3"/>
                  </a:moveTo>
                  <a:cubicBezTo>
                    <a:pt x="2" y="9"/>
                    <a:pt x="2" y="15"/>
                    <a:pt x="1" y="21"/>
                  </a:cubicBezTo>
                  <a:cubicBezTo>
                    <a:pt x="0" y="24"/>
                    <a:pt x="4" y="25"/>
                    <a:pt x="5" y="22"/>
                  </a:cubicBezTo>
                  <a:cubicBezTo>
                    <a:pt x="6" y="16"/>
                    <a:pt x="6" y="10"/>
                    <a:pt x="7" y="4"/>
                  </a:cubicBezTo>
                  <a:cubicBezTo>
                    <a:pt x="8" y="1"/>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26" name="Freeform 13"/>
            <p:cNvSpPr/>
            <p:nvPr/>
          </p:nvSpPr>
          <p:spPr bwMode="auto">
            <a:xfrm>
              <a:off x="213" y="887"/>
              <a:ext cx="21" cy="74"/>
            </a:xfrm>
            <a:custGeom>
              <a:avLst/>
              <a:gdLst>
                <a:gd name="T0" fmla="*/ 2 w 6"/>
                <a:gd name="T1" fmla="*/ 3 h 25"/>
                <a:gd name="T2" fmla="*/ 0 w 6"/>
                <a:gd name="T3" fmla="*/ 22 h 25"/>
                <a:gd name="T4" fmla="*/ 5 w 6"/>
                <a:gd name="T5" fmla="*/ 22 h 25"/>
                <a:gd name="T6" fmla="*/ 6 w 6"/>
                <a:gd name="T7" fmla="*/ 3 h 25"/>
                <a:gd name="T8" fmla="*/ 2 w 6"/>
                <a:gd name="T9" fmla="*/ 3 h 25"/>
              </a:gdLst>
              <a:ahLst/>
              <a:cxnLst>
                <a:cxn ang="0">
                  <a:pos x="T0" y="T1"/>
                </a:cxn>
                <a:cxn ang="0">
                  <a:pos x="T2" y="T3"/>
                </a:cxn>
                <a:cxn ang="0">
                  <a:pos x="T4" y="T5"/>
                </a:cxn>
                <a:cxn ang="0">
                  <a:pos x="T6" y="T7"/>
                </a:cxn>
                <a:cxn ang="0">
                  <a:pos x="T8" y="T9"/>
                </a:cxn>
              </a:cxnLst>
              <a:rect l="0" t="0" r="r" b="b"/>
              <a:pathLst>
                <a:path w="6" h="25">
                  <a:moveTo>
                    <a:pt x="2" y="3"/>
                  </a:moveTo>
                  <a:cubicBezTo>
                    <a:pt x="1" y="9"/>
                    <a:pt x="1" y="16"/>
                    <a:pt x="0" y="22"/>
                  </a:cubicBezTo>
                  <a:cubicBezTo>
                    <a:pt x="0" y="25"/>
                    <a:pt x="5" y="25"/>
                    <a:pt x="5" y="22"/>
                  </a:cubicBezTo>
                  <a:cubicBezTo>
                    <a:pt x="5" y="16"/>
                    <a:pt x="6" y="9"/>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27" name="Freeform 14"/>
            <p:cNvSpPr/>
            <p:nvPr/>
          </p:nvSpPr>
          <p:spPr bwMode="auto">
            <a:xfrm>
              <a:off x="213" y="981"/>
              <a:ext cx="25" cy="75"/>
            </a:xfrm>
            <a:custGeom>
              <a:avLst/>
              <a:gdLst>
                <a:gd name="T0" fmla="*/ 3 w 7"/>
                <a:gd name="T1" fmla="*/ 3 h 25"/>
                <a:gd name="T2" fmla="*/ 2 w 7"/>
                <a:gd name="T3" fmla="*/ 13 h 25"/>
                <a:gd name="T4" fmla="*/ 2 w 7"/>
                <a:gd name="T5" fmla="*/ 18 h 25"/>
                <a:gd name="T6" fmla="*/ 2 w 7"/>
                <a:gd name="T7" fmla="*/ 20 h 25"/>
                <a:gd name="T8" fmla="*/ 2 w 7"/>
                <a:gd name="T9" fmla="*/ 20 h 25"/>
                <a:gd name="T10" fmla="*/ 5 w 7"/>
                <a:gd name="T11" fmla="*/ 24 h 25"/>
                <a:gd name="T12" fmla="*/ 7 w 7"/>
                <a:gd name="T13" fmla="*/ 16 h 25"/>
                <a:gd name="T14" fmla="*/ 7 w 7"/>
                <a:gd name="T15" fmla="*/ 3 h 25"/>
                <a:gd name="T16" fmla="*/ 3 w 7"/>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3" y="3"/>
                  </a:moveTo>
                  <a:cubicBezTo>
                    <a:pt x="3" y="6"/>
                    <a:pt x="3" y="9"/>
                    <a:pt x="2" y="13"/>
                  </a:cubicBezTo>
                  <a:cubicBezTo>
                    <a:pt x="2" y="14"/>
                    <a:pt x="2" y="16"/>
                    <a:pt x="2" y="18"/>
                  </a:cubicBezTo>
                  <a:cubicBezTo>
                    <a:pt x="2" y="19"/>
                    <a:pt x="2" y="19"/>
                    <a:pt x="2" y="20"/>
                  </a:cubicBezTo>
                  <a:cubicBezTo>
                    <a:pt x="2" y="20"/>
                    <a:pt x="2" y="20"/>
                    <a:pt x="2" y="20"/>
                  </a:cubicBezTo>
                  <a:cubicBezTo>
                    <a:pt x="0" y="22"/>
                    <a:pt x="3" y="25"/>
                    <a:pt x="5" y="24"/>
                  </a:cubicBezTo>
                  <a:cubicBezTo>
                    <a:pt x="7" y="23"/>
                    <a:pt x="7" y="18"/>
                    <a:pt x="7" y="16"/>
                  </a:cubicBezTo>
                  <a:cubicBezTo>
                    <a:pt x="7" y="12"/>
                    <a:pt x="7" y="7"/>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28" name="Freeform 15"/>
            <p:cNvSpPr/>
            <p:nvPr/>
          </p:nvSpPr>
          <p:spPr bwMode="auto">
            <a:xfrm>
              <a:off x="206" y="1079"/>
              <a:ext cx="28" cy="75"/>
            </a:xfrm>
            <a:custGeom>
              <a:avLst/>
              <a:gdLst>
                <a:gd name="T0" fmla="*/ 7 w 8"/>
                <a:gd name="T1" fmla="*/ 18 h 25"/>
                <a:gd name="T2" fmla="*/ 6 w 8"/>
                <a:gd name="T3" fmla="*/ 10 h 25"/>
                <a:gd name="T4" fmla="*/ 6 w 8"/>
                <a:gd name="T5" fmla="*/ 6 h 25"/>
                <a:gd name="T6" fmla="*/ 6 w 8"/>
                <a:gd name="T7" fmla="*/ 5 h 25"/>
                <a:gd name="T8" fmla="*/ 2 w 8"/>
                <a:gd name="T9" fmla="*/ 2 h 25"/>
                <a:gd name="T10" fmla="*/ 2 w 8"/>
                <a:gd name="T11" fmla="*/ 12 h 25"/>
                <a:gd name="T12" fmla="*/ 2 w 8"/>
                <a:gd name="T13" fmla="*/ 18 h 25"/>
                <a:gd name="T14" fmla="*/ 3 w 8"/>
                <a:gd name="T15" fmla="*/ 19 h 25"/>
                <a:gd name="T16" fmla="*/ 2 w 8"/>
                <a:gd name="T17" fmla="*/ 23 h 25"/>
                <a:gd name="T18" fmla="*/ 6 w 8"/>
                <a:gd name="T19" fmla="*/ 24 h 25"/>
                <a:gd name="T20" fmla="*/ 7 w 8"/>
                <a:gd name="T2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25">
                  <a:moveTo>
                    <a:pt x="7" y="18"/>
                  </a:moveTo>
                  <a:cubicBezTo>
                    <a:pt x="7" y="15"/>
                    <a:pt x="7" y="13"/>
                    <a:pt x="6" y="10"/>
                  </a:cubicBezTo>
                  <a:cubicBezTo>
                    <a:pt x="6" y="8"/>
                    <a:pt x="6" y="7"/>
                    <a:pt x="6" y="6"/>
                  </a:cubicBezTo>
                  <a:cubicBezTo>
                    <a:pt x="6" y="5"/>
                    <a:pt x="6" y="4"/>
                    <a:pt x="6" y="5"/>
                  </a:cubicBezTo>
                  <a:cubicBezTo>
                    <a:pt x="7" y="2"/>
                    <a:pt x="3" y="0"/>
                    <a:pt x="2" y="2"/>
                  </a:cubicBezTo>
                  <a:cubicBezTo>
                    <a:pt x="0" y="5"/>
                    <a:pt x="2" y="9"/>
                    <a:pt x="2" y="12"/>
                  </a:cubicBezTo>
                  <a:cubicBezTo>
                    <a:pt x="2" y="14"/>
                    <a:pt x="2" y="16"/>
                    <a:pt x="2" y="18"/>
                  </a:cubicBezTo>
                  <a:cubicBezTo>
                    <a:pt x="3" y="18"/>
                    <a:pt x="3" y="19"/>
                    <a:pt x="3" y="19"/>
                  </a:cubicBezTo>
                  <a:cubicBezTo>
                    <a:pt x="2" y="20"/>
                    <a:pt x="1" y="21"/>
                    <a:pt x="2" y="23"/>
                  </a:cubicBezTo>
                  <a:cubicBezTo>
                    <a:pt x="3" y="24"/>
                    <a:pt x="5" y="25"/>
                    <a:pt x="6" y="24"/>
                  </a:cubicBezTo>
                  <a:cubicBezTo>
                    <a:pt x="8" y="22"/>
                    <a:pt x="7" y="20"/>
                    <a:pt x="7" y="1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29" name="Freeform 16"/>
            <p:cNvSpPr/>
            <p:nvPr/>
          </p:nvSpPr>
          <p:spPr bwMode="auto">
            <a:xfrm>
              <a:off x="213" y="1189"/>
              <a:ext cx="28" cy="101"/>
            </a:xfrm>
            <a:custGeom>
              <a:avLst/>
              <a:gdLst>
                <a:gd name="T0" fmla="*/ 7 w 8"/>
                <a:gd name="T1" fmla="*/ 30 h 34"/>
                <a:gd name="T2" fmla="*/ 6 w 8"/>
                <a:gd name="T3" fmla="*/ 3 h 34"/>
                <a:gd name="T4" fmla="*/ 2 w 8"/>
                <a:gd name="T5" fmla="*/ 3 h 34"/>
                <a:gd name="T6" fmla="*/ 2 w 8"/>
                <a:gd name="T7" fmla="*/ 25 h 34"/>
                <a:gd name="T8" fmla="*/ 1 w 8"/>
                <a:gd name="T9" fmla="*/ 28 h 34"/>
                <a:gd name="T10" fmla="*/ 3 w 8"/>
                <a:gd name="T11" fmla="*/ 32 h 34"/>
                <a:gd name="T12" fmla="*/ 7 w 8"/>
                <a:gd name="T13" fmla="*/ 30 h 34"/>
              </a:gdLst>
              <a:ahLst/>
              <a:cxnLst>
                <a:cxn ang="0">
                  <a:pos x="T0" y="T1"/>
                </a:cxn>
                <a:cxn ang="0">
                  <a:pos x="T2" y="T3"/>
                </a:cxn>
                <a:cxn ang="0">
                  <a:pos x="T4" y="T5"/>
                </a:cxn>
                <a:cxn ang="0">
                  <a:pos x="T6" y="T7"/>
                </a:cxn>
                <a:cxn ang="0">
                  <a:pos x="T8" y="T9"/>
                </a:cxn>
                <a:cxn ang="0">
                  <a:pos x="T10" y="T11"/>
                </a:cxn>
                <a:cxn ang="0">
                  <a:pos x="T12" y="T13"/>
                </a:cxn>
              </a:cxnLst>
              <a:rect l="0" t="0" r="r" b="b"/>
              <a:pathLst>
                <a:path w="8" h="34">
                  <a:moveTo>
                    <a:pt x="7" y="30"/>
                  </a:moveTo>
                  <a:cubicBezTo>
                    <a:pt x="5" y="21"/>
                    <a:pt x="6" y="12"/>
                    <a:pt x="6" y="3"/>
                  </a:cubicBezTo>
                  <a:cubicBezTo>
                    <a:pt x="6" y="0"/>
                    <a:pt x="2" y="0"/>
                    <a:pt x="2" y="3"/>
                  </a:cubicBezTo>
                  <a:cubicBezTo>
                    <a:pt x="1" y="10"/>
                    <a:pt x="1" y="18"/>
                    <a:pt x="2" y="25"/>
                  </a:cubicBezTo>
                  <a:cubicBezTo>
                    <a:pt x="1" y="25"/>
                    <a:pt x="0" y="26"/>
                    <a:pt x="1" y="28"/>
                  </a:cubicBezTo>
                  <a:cubicBezTo>
                    <a:pt x="2" y="29"/>
                    <a:pt x="2" y="31"/>
                    <a:pt x="3" y="32"/>
                  </a:cubicBezTo>
                  <a:cubicBezTo>
                    <a:pt x="5" y="34"/>
                    <a:pt x="8" y="32"/>
                    <a:pt x="7" y="3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30" name="Freeform 17"/>
            <p:cNvSpPr/>
            <p:nvPr/>
          </p:nvSpPr>
          <p:spPr bwMode="auto">
            <a:xfrm>
              <a:off x="213" y="1323"/>
              <a:ext cx="21" cy="59"/>
            </a:xfrm>
            <a:custGeom>
              <a:avLst/>
              <a:gdLst>
                <a:gd name="T0" fmla="*/ 2 w 6"/>
                <a:gd name="T1" fmla="*/ 3 h 20"/>
                <a:gd name="T2" fmla="*/ 0 w 6"/>
                <a:gd name="T3" fmla="*/ 17 h 20"/>
                <a:gd name="T4" fmla="*/ 5 w 6"/>
                <a:gd name="T5" fmla="*/ 17 h 20"/>
                <a:gd name="T6" fmla="*/ 6 w 6"/>
                <a:gd name="T7" fmla="*/ 3 h 20"/>
                <a:gd name="T8" fmla="*/ 2 w 6"/>
                <a:gd name="T9" fmla="*/ 3 h 20"/>
              </a:gdLst>
              <a:ahLst/>
              <a:cxnLst>
                <a:cxn ang="0">
                  <a:pos x="T0" y="T1"/>
                </a:cxn>
                <a:cxn ang="0">
                  <a:pos x="T2" y="T3"/>
                </a:cxn>
                <a:cxn ang="0">
                  <a:pos x="T4" y="T5"/>
                </a:cxn>
                <a:cxn ang="0">
                  <a:pos x="T6" y="T7"/>
                </a:cxn>
                <a:cxn ang="0">
                  <a:pos x="T8" y="T9"/>
                </a:cxn>
              </a:cxnLst>
              <a:rect l="0" t="0" r="r" b="b"/>
              <a:pathLst>
                <a:path w="6" h="20">
                  <a:moveTo>
                    <a:pt x="2" y="3"/>
                  </a:moveTo>
                  <a:cubicBezTo>
                    <a:pt x="1" y="8"/>
                    <a:pt x="1" y="12"/>
                    <a:pt x="0" y="17"/>
                  </a:cubicBezTo>
                  <a:cubicBezTo>
                    <a:pt x="0" y="20"/>
                    <a:pt x="5" y="20"/>
                    <a:pt x="5" y="17"/>
                  </a:cubicBezTo>
                  <a:cubicBezTo>
                    <a:pt x="5" y="12"/>
                    <a:pt x="6" y="8"/>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31" name="Freeform 18"/>
            <p:cNvSpPr/>
            <p:nvPr/>
          </p:nvSpPr>
          <p:spPr bwMode="auto">
            <a:xfrm>
              <a:off x="210" y="1415"/>
              <a:ext cx="24" cy="83"/>
            </a:xfrm>
            <a:custGeom>
              <a:avLst/>
              <a:gdLst>
                <a:gd name="T0" fmla="*/ 5 w 7"/>
                <a:gd name="T1" fmla="*/ 3 h 28"/>
                <a:gd name="T2" fmla="*/ 0 w 7"/>
                <a:gd name="T3" fmla="*/ 3 h 28"/>
                <a:gd name="T4" fmla="*/ 3 w 7"/>
                <a:gd name="T5" fmla="*/ 25 h 28"/>
                <a:gd name="T6" fmla="*/ 7 w 7"/>
                <a:gd name="T7" fmla="*/ 25 h 28"/>
                <a:gd name="T8" fmla="*/ 5 w 7"/>
                <a:gd name="T9" fmla="*/ 3 h 28"/>
              </a:gdLst>
              <a:ahLst/>
              <a:cxnLst>
                <a:cxn ang="0">
                  <a:pos x="T0" y="T1"/>
                </a:cxn>
                <a:cxn ang="0">
                  <a:pos x="T2" y="T3"/>
                </a:cxn>
                <a:cxn ang="0">
                  <a:pos x="T4" y="T5"/>
                </a:cxn>
                <a:cxn ang="0">
                  <a:pos x="T6" y="T7"/>
                </a:cxn>
                <a:cxn ang="0">
                  <a:pos x="T8" y="T9"/>
                </a:cxn>
              </a:cxnLst>
              <a:rect l="0" t="0" r="r" b="b"/>
              <a:pathLst>
                <a:path w="7" h="28">
                  <a:moveTo>
                    <a:pt x="5" y="3"/>
                  </a:moveTo>
                  <a:cubicBezTo>
                    <a:pt x="5" y="0"/>
                    <a:pt x="0" y="0"/>
                    <a:pt x="0" y="3"/>
                  </a:cubicBezTo>
                  <a:cubicBezTo>
                    <a:pt x="1" y="11"/>
                    <a:pt x="2" y="18"/>
                    <a:pt x="3" y="25"/>
                  </a:cubicBezTo>
                  <a:cubicBezTo>
                    <a:pt x="3" y="28"/>
                    <a:pt x="7" y="28"/>
                    <a:pt x="7" y="25"/>
                  </a:cubicBezTo>
                  <a:cubicBezTo>
                    <a:pt x="6" y="18"/>
                    <a:pt x="6" y="11"/>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32" name="Freeform 19"/>
            <p:cNvSpPr/>
            <p:nvPr/>
          </p:nvSpPr>
          <p:spPr bwMode="auto">
            <a:xfrm>
              <a:off x="224" y="1530"/>
              <a:ext cx="21" cy="92"/>
            </a:xfrm>
            <a:custGeom>
              <a:avLst/>
              <a:gdLst>
                <a:gd name="T0" fmla="*/ 4 w 6"/>
                <a:gd name="T1" fmla="*/ 3 h 31"/>
                <a:gd name="T2" fmla="*/ 0 w 6"/>
                <a:gd name="T3" fmla="*/ 3 h 31"/>
                <a:gd name="T4" fmla="*/ 1 w 6"/>
                <a:gd name="T5" fmla="*/ 29 h 31"/>
                <a:gd name="T6" fmla="*/ 5 w 6"/>
                <a:gd name="T7" fmla="*/ 29 h 31"/>
                <a:gd name="T8" fmla="*/ 4 w 6"/>
                <a:gd name="T9" fmla="*/ 3 h 31"/>
              </a:gdLst>
              <a:ahLst/>
              <a:cxnLst>
                <a:cxn ang="0">
                  <a:pos x="T0" y="T1"/>
                </a:cxn>
                <a:cxn ang="0">
                  <a:pos x="T2" y="T3"/>
                </a:cxn>
                <a:cxn ang="0">
                  <a:pos x="T4" y="T5"/>
                </a:cxn>
                <a:cxn ang="0">
                  <a:pos x="T6" y="T7"/>
                </a:cxn>
                <a:cxn ang="0">
                  <a:pos x="T8" y="T9"/>
                </a:cxn>
              </a:cxnLst>
              <a:rect l="0" t="0" r="r" b="b"/>
              <a:pathLst>
                <a:path w="6" h="31">
                  <a:moveTo>
                    <a:pt x="4" y="3"/>
                  </a:moveTo>
                  <a:cubicBezTo>
                    <a:pt x="4" y="0"/>
                    <a:pt x="0" y="0"/>
                    <a:pt x="0" y="3"/>
                  </a:cubicBezTo>
                  <a:cubicBezTo>
                    <a:pt x="0" y="12"/>
                    <a:pt x="0" y="20"/>
                    <a:pt x="1" y="29"/>
                  </a:cubicBezTo>
                  <a:cubicBezTo>
                    <a:pt x="1" y="31"/>
                    <a:pt x="6" y="31"/>
                    <a:pt x="5" y="29"/>
                  </a:cubicBezTo>
                  <a:cubicBezTo>
                    <a:pt x="4" y="20"/>
                    <a:pt x="4" y="12"/>
                    <a:pt x="4"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33" name="Freeform 20"/>
            <p:cNvSpPr/>
            <p:nvPr/>
          </p:nvSpPr>
          <p:spPr bwMode="auto">
            <a:xfrm>
              <a:off x="220" y="1664"/>
              <a:ext cx="18" cy="80"/>
            </a:xfrm>
            <a:custGeom>
              <a:avLst/>
              <a:gdLst>
                <a:gd name="T0" fmla="*/ 4 w 5"/>
                <a:gd name="T1" fmla="*/ 24 h 27"/>
                <a:gd name="T2" fmla="*/ 4 w 5"/>
                <a:gd name="T3" fmla="*/ 24 h 27"/>
                <a:gd name="T4" fmla="*/ 5 w 5"/>
                <a:gd name="T5" fmla="*/ 3 h 27"/>
                <a:gd name="T6" fmla="*/ 1 w 5"/>
                <a:gd name="T7" fmla="*/ 3 h 27"/>
                <a:gd name="T8" fmla="*/ 0 w 5"/>
                <a:gd name="T9" fmla="*/ 14 h 27"/>
                <a:gd name="T10" fmla="*/ 0 w 5"/>
                <a:gd name="T11" fmla="*/ 20 h 27"/>
                <a:gd name="T12" fmla="*/ 0 w 5"/>
                <a:gd name="T13" fmla="*/ 23 h 27"/>
                <a:gd name="T14" fmla="*/ 0 w 5"/>
                <a:gd name="T15" fmla="*/ 24 h 27"/>
                <a:gd name="T16" fmla="*/ 0 w 5"/>
                <a:gd name="T17" fmla="*/ 24 h 27"/>
                <a:gd name="T18" fmla="*/ 4 w 5"/>
                <a:gd name="T19" fmla="*/ 24 h 27"/>
                <a:gd name="T20" fmla="*/ 4 w 5"/>
                <a:gd name="T21" fmla="*/ 24 h 27"/>
                <a:gd name="T22" fmla="*/ 4 w 5"/>
                <a:gd name="T23" fmla="*/ 24 h 27"/>
                <a:gd name="T24" fmla="*/ 4 w 5"/>
                <a:gd name="T2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7">
                  <a:moveTo>
                    <a:pt x="4" y="24"/>
                  </a:moveTo>
                  <a:cubicBezTo>
                    <a:pt x="4" y="24"/>
                    <a:pt x="4" y="24"/>
                    <a:pt x="4" y="24"/>
                  </a:cubicBezTo>
                  <a:cubicBezTo>
                    <a:pt x="5" y="17"/>
                    <a:pt x="5" y="9"/>
                    <a:pt x="5" y="3"/>
                  </a:cubicBezTo>
                  <a:cubicBezTo>
                    <a:pt x="5" y="0"/>
                    <a:pt x="1" y="0"/>
                    <a:pt x="1" y="3"/>
                  </a:cubicBezTo>
                  <a:cubicBezTo>
                    <a:pt x="1" y="6"/>
                    <a:pt x="0" y="10"/>
                    <a:pt x="0" y="14"/>
                  </a:cubicBezTo>
                  <a:cubicBezTo>
                    <a:pt x="0" y="16"/>
                    <a:pt x="0" y="18"/>
                    <a:pt x="0" y="20"/>
                  </a:cubicBezTo>
                  <a:cubicBezTo>
                    <a:pt x="0" y="21"/>
                    <a:pt x="0" y="23"/>
                    <a:pt x="0" y="23"/>
                  </a:cubicBezTo>
                  <a:cubicBezTo>
                    <a:pt x="0" y="23"/>
                    <a:pt x="0" y="23"/>
                    <a:pt x="0" y="24"/>
                  </a:cubicBezTo>
                  <a:cubicBezTo>
                    <a:pt x="0" y="24"/>
                    <a:pt x="0" y="24"/>
                    <a:pt x="0" y="24"/>
                  </a:cubicBezTo>
                  <a:cubicBezTo>
                    <a:pt x="0" y="26"/>
                    <a:pt x="4" y="27"/>
                    <a:pt x="4" y="24"/>
                  </a:cubicBezTo>
                  <a:cubicBezTo>
                    <a:pt x="4" y="24"/>
                    <a:pt x="4" y="24"/>
                    <a:pt x="4" y="24"/>
                  </a:cubicBezTo>
                  <a:cubicBezTo>
                    <a:pt x="4" y="24"/>
                    <a:pt x="4" y="24"/>
                    <a:pt x="4" y="24"/>
                  </a:cubicBezTo>
                  <a:cubicBezTo>
                    <a:pt x="4" y="24"/>
                    <a:pt x="4" y="24"/>
                    <a:pt x="4" y="2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34" name="Freeform 21"/>
            <p:cNvSpPr/>
            <p:nvPr/>
          </p:nvSpPr>
          <p:spPr bwMode="auto">
            <a:xfrm>
              <a:off x="206" y="1762"/>
              <a:ext cx="21" cy="101"/>
            </a:xfrm>
            <a:custGeom>
              <a:avLst/>
              <a:gdLst>
                <a:gd name="T0" fmla="*/ 1 w 6"/>
                <a:gd name="T1" fmla="*/ 3 h 34"/>
                <a:gd name="T2" fmla="*/ 1 w 6"/>
                <a:gd name="T3" fmla="*/ 23 h 34"/>
                <a:gd name="T4" fmla="*/ 0 w 6"/>
                <a:gd name="T5" fmla="*/ 25 h 34"/>
                <a:gd name="T6" fmla="*/ 1 w 6"/>
                <a:gd name="T7" fmla="*/ 31 h 34"/>
                <a:gd name="T8" fmla="*/ 6 w 6"/>
                <a:gd name="T9" fmla="*/ 31 h 34"/>
                <a:gd name="T10" fmla="*/ 6 w 6"/>
                <a:gd name="T11" fmla="*/ 3 h 34"/>
                <a:gd name="T12" fmla="*/ 1 w 6"/>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 h="34">
                  <a:moveTo>
                    <a:pt x="1" y="3"/>
                  </a:moveTo>
                  <a:cubicBezTo>
                    <a:pt x="1" y="23"/>
                    <a:pt x="1" y="23"/>
                    <a:pt x="1" y="23"/>
                  </a:cubicBezTo>
                  <a:cubicBezTo>
                    <a:pt x="1" y="24"/>
                    <a:pt x="0" y="24"/>
                    <a:pt x="0" y="25"/>
                  </a:cubicBezTo>
                  <a:cubicBezTo>
                    <a:pt x="1" y="27"/>
                    <a:pt x="1" y="29"/>
                    <a:pt x="1" y="31"/>
                  </a:cubicBezTo>
                  <a:cubicBezTo>
                    <a:pt x="2" y="34"/>
                    <a:pt x="6" y="34"/>
                    <a:pt x="6" y="31"/>
                  </a:cubicBezTo>
                  <a:cubicBezTo>
                    <a:pt x="6" y="3"/>
                    <a:pt x="6" y="3"/>
                    <a:pt x="6" y="3"/>
                  </a:cubicBezTo>
                  <a:cubicBezTo>
                    <a:pt x="6" y="0"/>
                    <a:pt x="1" y="0"/>
                    <a:pt x="1"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35" name="Freeform 22"/>
            <p:cNvSpPr/>
            <p:nvPr/>
          </p:nvSpPr>
          <p:spPr bwMode="auto">
            <a:xfrm>
              <a:off x="213" y="1893"/>
              <a:ext cx="25" cy="86"/>
            </a:xfrm>
            <a:custGeom>
              <a:avLst/>
              <a:gdLst>
                <a:gd name="T0" fmla="*/ 6 w 7"/>
                <a:gd name="T1" fmla="*/ 25 h 29"/>
                <a:gd name="T2" fmla="*/ 5 w 7"/>
                <a:gd name="T3" fmla="*/ 3 h 29"/>
                <a:gd name="T4" fmla="*/ 0 w 7"/>
                <a:gd name="T5" fmla="*/ 3 h 29"/>
                <a:gd name="T6" fmla="*/ 2 w 7"/>
                <a:gd name="T7" fmla="*/ 26 h 29"/>
                <a:gd name="T8" fmla="*/ 6 w 7"/>
                <a:gd name="T9" fmla="*/ 25 h 29"/>
              </a:gdLst>
              <a:ahLst/>
              <a:cxnLst>
                <a:cxn ang="0">
                  <a:pos x="T0" y="T1"/>
                </a:cxn>
                <a:cxn ang="0">
                  <a:pos x="T2" y="T3"/>
                </a:cxn>
                <a:cxn ang="0">
                  <a:pos x="T4" y="T5"/>
                </a:cxn>
                <a:cxn ang="0">
                  <a:pos x="T6" y="T7"/>
                </a:cxn>
                <a:cxn ang="0">
                  <a:pos x="T8" y="T9"/>
                </a:cxn>
              </a:cxnLst>
              <a:rect l="0" t="0" r="r" b="b"/>
              <a:pathLst>
                <a:path w="7" h="29">
                  <a:moveTo>
                    <a:pt x="6" y="25"/>
                  </a:moveTo>
                  <a:cubicBezTo>
                    <a:pt x="4" y="18"/>
                    <a:pt x="5" y="10"/>
                    <a:pt x="5" y="3"/>
                  </a:cubicBezTo>
                  <a:cubicBezTo>
                    <a:pt x="5" y="0"/>
                    <a:pt x="0" y="0"/>
                    <a:pt x="0" y="3"/>
                  </a:cubicBezTo>
                  <a:cubicBezTo>
                    <a:pt x="0" y="10"/>
                    <a:pt x="0" y="19"/>
                    <a:pt x="2" y="26"/>
                  </a:cubicBezTo>
                  <a:cubicBezTo>
                    <a:pt x="2" y="29"/>
                    <a:pt x="7" y="28"/>
                    <a:pt x="6" y="2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36" name="Freeform 23"/>
            <p:cNvSpPr/>
            <p:nvPr/>
          </p:nvSpPr>
          <p:spPr bwMode="auto">
            <a:xfrm>
              <a:off x="213" y="2008"/>
              <a:ext cx="18" cy="89"/>
            </a:xfrm>
            <a:custGeom>
              <a:avLst/>
              <a:gdLst>
                <a:gd name="T0" fmla="*/ 0 w 5"/>
                <a:gd name="T1" fmla="*/ 3 h 30"/>
                <a:gd name="T2" fmla="*/ 0 w 5"/>
                <a:gd name="T3" fmla="*/ 27 h 30"/>
                <a:gd name="T4" fmla="*/ 5 w 5"/>
                <a:gd name="T5" fmla="*/ 27 h 30"/>
                <a:gd name="T6" fmla="*/ 5 w 5"/>
                <a:gd name="T7" fmla="*/ 3 h 30"/>
                <a:gd name="T8" fmla="*/ 0 w 5"/>
                <a:gd name="T9" fmla="*/ 3 h 30"/>
              </a:gdLst>
              <a:ahLst/>
              <a:cxnLst>
                <a:cxn ang="0">
                  <a:pos x="T0" y="T1"/>
                </a:cxn>
                <a:cxn ang="0">
                  <a:pos x="T2" y="T3"/>
                </a:cxn>
                <a:cxn ang="0">
                  <a:pos x="T4" y="T5"/>
                </a:cxn>
                <a:cxn ang="0">
                  <a:pos x="T6" y="T7"/>
                </a:cxn>
                <a:cxn ang="0">
                  <a:pos x="T8" y="T9"/>
                </a:cxn>
              </a:cxnLst>
              <a:rect l="0" t="0" r="r" b="b"/>
              <a:pathLst>
                <a:path w="5" h="30">
                  <a:moveTo>
                    <a:pt x="0" y="3"/>
                  </a:moveTo>
                  <a:cubicBezTo>
                    <a:pt x="0" y="27"/>
                    <a:pt x="0" y="27"/>
                    <a:pt x="0" y="27"/>
                  </a:cubicBezTo>
                  <a:cubicBezTo>
                    <a:pt x="0" y="30"/>
                    <a:pt x="5" y="30"/>
                    <a:pt x="5" y="27"/>
                  </a:cubicBezTo>
                  <a:cubicBezTo>
                    <a:pt x="5" y="3"/>
                    <a:pt x="5" y="3"/>
                    <a:pt x="5" y="3"/>
                  </a:cubicBezTo>
                  <a:cubicBezTo>
                    <a:pt x="5"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37" name="Freeform 24"/>
            <p:cNvSpPr/>
            <p:nvPr/>
          </p:nvSpPr>
          <p:spPr bwMode="auto">
            <a:xfrm>
              <a:off x="217" y="2127"/>
              <a:ext cx="24" cy="89"/>
            </a:xfrm>
            <a:custGeom>
              <a:avLst/>
              <a:gdLst>
                <a:gd name="T0" fmla="*/ 6 w 7"/>
                <a:gd name="T1" fmla="*/ 26 h 30"/>
                <a:gd name="T2" fmla="*/ 5 w 7"/>
                <a:gd name="T3" fmla="*/ 3 h 30"/>
                <a:gd name="T4" fmla="*/ 1 w 7"/>
                <a:gd name="T5" fmla="*/ 3 h 30"/>
                <a:gd name="T6" fmla="*/ 2 w 7"/>
                <a:gd name="T7" fmla="*/ 27 h 30"/>
                <a:gd name="T8" fmla="*/ 6 w 7"/>
                <a:gd name="T9" fmla="*/ 26 h 30"/>
              </a:gdLst>
              <a:ahLst/>
              <a:cxnLst>
                <a:cxn ang="0">
                  <a:pos x="T0" y="T1"/>
                </a:cxn>
                <a:cxn ang="0">
                  <a:pos x="T2" y="T3"/>
                </a:cxn>
                <a:cxn ang="0">
                  <a:pos x="T4" y="T5"/>
                </a:cxn>
                <a:cxn ang="0">
                  <a:pos x="T6" y="T7"/>
                </a:cxn>
                <a:cxn ang="0">
                  <a:pos x="T8" y="T9"/>
                </a:cxn>
              </a:cxnLst>
              <a:rect l="0" t="0" r="r" b="b"/>
              <a:pathLst>
                <a:path w="7" h="30">
                  <a:moveTo>
                    <a:pt x="6" y="26"/>
                  </a:moveTo>
                  <a:cubicBezTo>
                    <a:pt x="4" y="19"/>
                    <a:pt x="5" y="10"/>
                    <a:pt x="5" y="3"/>
                  </a:cubicBezTo>
                  <a:cubicBezTo>
                    <a:pt x="5" y="0"/>
                    <a:pt x="1" y="0"/>
                    <a:pt x="1" y="3"/>
                  </a:cubicBezTo>
                  <a:cubicBezTo>
                    <a:pt x="1" y="11"/>
                    <a:pt x="0" y="20"/>
                    <a:pt x="2" y="27"/>
                  </a:cubicBezTo>
                  <a:cubicBezTo>
                    <a:pt x="2" y="30"/>
                    <a:pt x="7" y="29"/>
                    <a:pt x="6" y="2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38" name="Freeform 25"/>
            <p:cNvSpPr/>
            <p:nvPr/>
          </p:nvSpPr>
          <p:spPr bwMode="auto">
            <a:xfrm>
              <a:off x="224" y="2246"/>
              <a:ext cx="14" cy="109"/>
            </a:xfrm>
            <a:custGeom>
              <a:avLst/>
              <a:gdLst>
                <a:gd name="T0" fmla="*/ 0 w 4"/>
                <a:gd name="T1" fmla="*/ 3 h 37"/>
                <a:gd name="T2" fmla="*/ 0 w 4"/>
                <a:gd name="T3" fmla="*/ 34 h 37"/>
                <a:gd name="T4" fmla="*/ 4 w 4"/>
                <a:gd name="T5" fmla="*/ 34 h 37"/>
                <a:gd name="T6" fmla="*/ 4 w 4"/>
                <a:gd name="T7" fmla="*/ 3 h 37"/>
                <a:gd name="T8" fmla="*/ 0 w 4"/>
                <a:gd name="T9" fmla="*/ 3 h 37"/>
              </a:gdLst>
              <a:ahLst/>
              <a:cxnLst>
                <a:cxn ang="0">
                  <a:pos x="T0" y="T1"/>
                </a:cxn>
                <a:cxn ang="0">
                  <a:pos x="T2" y="T3"/>
                </a:cxn>
                <a:cxn ang="0">
                  <a:pos x="T4" y="T5"/>
                </a:cxn>
                <a:cxn ang="0">
                  <a:pos x="T6" y="T7"/>
                </a:cxn>
                <a:cxn ang="0">
                  <a:pos x="T8" y="T9"/>
                </a:cxn>
              </a:cxnLst>
              <a:rect l="0" t="0" r="r" b="b"/>
              <a:pathLst>
                <a:path w="4" h="37">
                  <a:moveTo>
                    <a:pt x="0" y="3"/>
                  </a:moveTo>
                  <a:cubicBezTo>
                    <a:pt x="0" y="34"/>
                    <a:pt x="0" y="34"/>
                    <a:pt x="0" y="34"/>
                  </a:cubicBezTo>
                  <a:cubicBezTo>
                    <a:pt x="0" y="37"/>
                    <a:pt x="4" y="37"/>
                    <a:pt x="4" y="34"/>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39" name="Freeform 26"/>
            <p:cNvSpPr/>
            <p:nvPr/>
          </p:nvSpPr>
          <p:spPr bwMode="auto">
            <a:xfrm>
              <a:off x="210" y="2370"/>
              <a:ext cx="28" cy="107"/>
            </a:xfrm>
            <a:custGeom>
              <a:avLst/>
              <a:gdLst>
                <a:gd name="T0" fmla="*/ 7 w 8"/>
                <a:gd name="T1" fmla="*/ 3 h 36"/>
                <a:gd name="T2" fmla="*/ 3 w 8"/>
                <a:gd name="T3" fmla="*/ 3 h 36"/>
                <a:gd name="T4" fmla="*/ 0 w 8"/>
                <a:gd name="T5" fmla="*/ 32 h 36"/>
                <a:gd name="T6" fmla="*/ 5 w 8"/>
                <a:gd name="T7" fmla="*/ 33 h 36"/>
                <a:gd name="T8" fmla="*/ 7 w 8"/>
                <a:gd name="T9" fmla="*/ 3 h 36"/>
              </a:gdLst>
              <a:ahLst/>
              <a:cxnLst>
                <a:cxn ang="0">
                  <a:pos x="T0" y="T1"/>
                </a:cxn>
                <a:cxn ang="0">
                  <a:pos x="T2" y="T3"/>
                </a:cxn>
                <a:cxn ang="0">
                  <a:pos x="T4" y="T5"/>
                </a:cxn>
                <a:cxn ang="0">
                  <a:pos x="T6" y="T7"/>
                </a:cxn>
                <a:cxn ang="0">
                  <a:pos x="T8" y="T9"/>
                </a:cxn>
              </a:cxnLst>
              <a:rect l="0" t="0" r="r" b="b"/>
              <a:pathLst>
                <a:path w="8" h="36">
                  <a:moveTo>
                    <a:pt x="7" y="3"/>
                  </a:moveTo>
                  <a:cubicBezTo>
                    <a:pt x="7" y="0"/>
                    <a:pt x="3" y="0"/>
                    <a:pt x="3" y="3"/>
                  </a:cubicBezTo>
                  <a:cubicBezTo>
                    <a:pt x="3" y="12"/>
                    <a:pt x="4" y="23"/>
                    <a:pt x="0" y="32"/>
                  </a:cubicBezTo>
                  <a:cubicBezTo>
                    <a:pt x="0" y="35"/>
                    <a:pt x="4" y="36"/>
                    <a:pt x="5" y="33"/>
                  </a:cubicBezTo>
                  <a:cubicBezTo>
                    <a:pt x="8" y="24"/>
                    <a:pt x="7" y="12"/>
                    <a:pt x="7"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40" name="Freeform 27"/>
            <p:cNvSpPr/>
            <p:nvPr/>
          </p:nvSpPr>
          <p:spPr bwMode="auto">
            <a:xfrm>
              <a:off x="213" y="2492"/>
              <a:ext cx="28" cy="83"/>
            </a:xfrm>
            <a:custGeom>
              <a:avLst/>
              <a:gdLst>
                <a:gd name="T0" fmla="*/ 5 w 8"/>
                <a:gd name="T1" fmla="*/ 23 h 28"/>
                <a:gd name="T2" fmla="*/ 5 w 8"/>
                <a:gd name="T3" fmla="*/ 3 h 28"/>
                <a:gd name="T4" fmla="*/ 0 w 8"/>
                <a:gd name="T5" fmla="*/ 3 h 28"/>
                <a:gd name="T6" fmla="*/ 0 w 8"/>
                <a:gd name="T7" fmla="*/ 19 h 28"/>
                <a:gd name="T8" fmla="*/ 4 w 8"/>
                <a:gd name="T9" fmla="*/ 27 h 28"/>
                <a:gd name="T10" fmla="*/ 5 w 8"/>
                <a:gd name="T11" fmla="*/ 23 h 28"/>
              </a:gdLst>
              <a:ahLst/>
              <a:cxnLst>
                <a:cxn ang="0">
                  <a:pos x="T0" y="T1"/>
                </a:cxn>
                <a:cxn ang="0">
                  <a:pos x="T2" y="T3"/>
                </a:cxn>
                <a:cxn ang="0">
                  <a:pos x="T4" y="T5"/>
                </a:cxn>
                <a:cxn ang="0">
                  <a:pos x="T6" y="T7"/>
                </a:cxn>
                <a:cxn ang="0">
                  <a:pos x="T8" y="T9"/>
                </a:cxn>
                <a:cxn ang="0">
                  <a:pos x="T10" y="T11"/>
                </a:cxn>
              </a:cxnLst>
              <a:rect l="0" t="0" r="r" b="b"/>
              <a:pathLst>
                <a:path w="8" h="28">
                  <a:moveTo>
                    <a:pt x="5" y="23"/>
                  </a:moveTo>
                  <a:cubicBezTo>
                    <a:pt x="4" y="23"/>
                    <a:pt x="5" y="5"/>
                    <a:pt x="5" y="3"/>
                  </a:cubicBezTo>
                  <a:cubicBezTo>
                    <a:pt x="5" y="0"/>
                    <a:pt x="0" y="0"/>
                    <a:pt x="0" y="3"/>
                  </a:cubicBezTo>
                  <a:cubicBezTo>
                    <a:pt x="0" y="8"/>
                    <a:pt x="0" y="14"/>
                    <a:pt x="0" y="19"/>
                  </a:cubicBezTo>
                  <a:cubicBezTo>
                    <a:pt x="1" y="22"/>
                    <a:pt x="1" y="27"/>
                    <a:pt x="4" y="27"/>
                  </a:cubicBezTo>
                  <a:cubicBezTo>
                    <a:pt x="7" y="28"/>
                    <a:pt x="8" y="23"/>
                    <a:pt x="5" y="2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41" name="Freeform 28"/>
            <p:cNvSpPr/>
            <p:nvPr/>
          </p:nvSpPr>
          <p:spPr bwMode="auto">
            <a:xfrm>
              <a:off x="213" y="2614"/>
              <a:ext cx="28" cy="89"/>
            </a:xfrm>
            <a:custGeom>
              <a:avLst/>
              <a:gdLst>
                <a:gd name="T0" fmla="*/ 3 w 8"/>
                <a:gd name="T1" fmla="*/ 2 h 30"/>
                <a:gd name="T2" fmla="*/ 2 w 8"/>
                <a:gd name="T3" fmla="*/ 27 h 30"/>
                <a:gd name="T4" fmla="*/ 6 w 8"/>
                <a:gd name="T5" fmla="*/ 27 h 30"/>
                <a:gd name="T6" fmla="*/ 7 w 8"/>
                <a:gd name="T7" fmla="*/ 4 h 30"/>
                <a:gd name="T8" fmla="*/ 3 w 8"/>
                <a:gd name="T9" fmla="*/ 2 h 30"/>
              </a:gdLst>
              <a:ahLst/>
              <a:cxnLst>
                <a:cxn ang="0">
                  <a:pos x="T0" y="T1"/>
                </a:cxn>
                <a:cxn ang="0">
                  <a:pos x="T2" y="T3"/>
                </a:cxn>
                <a:cxn ang="0">
                  <a:pos x="T4" y="T5"/>
                </a:cxn>
                <a:cxn ang="0">
                  <a:pos x="T6" y="T7"/>
                </a:cxn>
                <a:cxn ang="0">
                  <a:pos x="T8" y="T9"/>
                </a:cxn>
              </a:cxnLst>
              <a:rect l="0" t="0" r="r" b="b"/>
              <a:pathLst>
                <a:path w="8" h="30">
                  <a:moveTo>
                    <a:pt x="3" y="2"/>
                  </a:moveTo>
                  <a:cubicBezTo>
                    <a:pt x="0" y="10"/>
                    <a:pt x="1" y="19"/>
                    <a:pt x="2" y="27"/>
                  </a:cubicBezTo>
                  <a:cubicBezTo>
                    <a:pt x="2" y="30"/>
                    <a:pt x="6" y="30"/>
                    <a:pt x="6" y="27"/>
                  </a:cubicBezTo>
                  <a:cubicBezTo>
                    <a:pt x="6" y="20"/>
                    <a:pt x="4" y="11"/>
                    <a:pt x="7" y="4"/>
                  </a:cubicBezTo>
                  <a:cubicBezTo>
                    <a:pt x="8" y="1"/>
                    <a:pt x="4" y="0"/>
                    <a:pt x="3"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42" name="Freeform 29"/>
            <p:cNvSpPr/>
            <p:nvPr/>
          </p:nvSpPr>
          <p:spPr bwMode="auto">
            <a:xfrm>
              <a:off x="217" y="2735"/>
              <a:ext cx="21" cy="107"/>
            </a:xfrm>
            <a:custGeom>
              <a:avLst/>
              <a:gdLst>
                <a:gd name="T0" fmla="*/ 6 w 6"/>
                <a:gd name="T1" fmla="*/ 3 h 36"/>
                <a:gd name="T2" fmla="*/ 2 w 6"/>
                <a:gd name="T3" fmla="*/ 3 h 36"/>
                <a:gd name="T4" fmla="*/ 1 w 6"/>
                <a:gd name="T5" fmla="*/ 33 h 36"/>
                <a:gd name="T6" fmla="*/ 5 w 6"/>
                <a:gd name="T7" fmla="*/ 33 h 36"/>
                <a:gd name="T8" fmla="*/ 6 w 6"/>
                <a:gd name="T9" fmla="*/ 3 h 36"/>
              </a:gdLst>
              <a:ahLst/>
              <a:cxnLst>
                <a:cxn ang="0">
                  <a:pos x="T0" y="T1"/>
                </a:cxn>
                <a:cxn ang="0">
                  <a:pos x="T2" y="T3"/>
                </a:cxn>
                <a:cxn ang="0">
                  <a:pos x="T4" y="T5"/>
                </a:cxn>
                <a:cxn ang="0">
                  <a:pos x="T6" y="T7"/>
                </a:cxn>
                <a:cxn ang="0">
                  <a:pos x="T8" y="T9"/>
                </a:cxn>
              </a:cxnLst>
              <a:rect l="0" t="0" r="r" b="b"/>
              <a:pathLst>
                <a:path w="6" h="36">
                  <a:moveTo>
                    <a:pt x="6" y="3"/>
                  </a:moveTo>
                  <a:cubicBezTo>
                    <a:pt x="6" y="0"/>
                    <a:pt x="2" y="0"/>
                    <a:pt x="2" y="3"/>
                  </a:cubicBezTo>
                  <a:cubicBezTo>
                    <a:pt x="1" y="13"/>
                    <a:pt x="0" y="23"/>
                    <a:pt x="1" y="33"/>
                  </a:cubicBezTo>
                  <a:cubicBezTo>
                    <a:pt x="1" y="36"/>
                    <a:pt x="5" y="36"/>
                    <a:pt x="5" y="33"/>
                  </a:cubicBezTo>
                  <a:cubicBezTo>
                    <a:pt x="4" y="23"/>
                    <a:pt x="6" y="13"/>
                    <a:pt x="6"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43" name="Freeform 30"/>
            <p:cNvSpPr/>
            <p:nvPr/>
          </p:nvSpPr>
          <p:spPr bwMode="auto">
            <a:xfrm>
              <a:off x="210" y="2860"/>
              <a:ext cx="28" cy="104"/>
            </a:xfrm>
            <a:custGeom>
              <a:avLst/>
              <a:gdLst>
                <a:gd name="T0" fmla="*/ 8 w 8"/>
                <a:gd name="T1" fmla="*/ 3 h 35"/>
                <a:gd name="T2" fmla="*/ 4 w 8"/>
                <a:gd name="T3" fmla="*/ 3 h 35"/>
                <a:gd name="T4" fmla="*/ 3 w 8"/>
                <a:gd name="T5" fmla="*/ 32 h 35"/>
                <a:gd name="T6" fmla="*/ 7 w 8"/>
                <a:gd name="T7" fmla="*/ 31 h 35"/>
                <a:gd name="T8" fmla="*/ 8 w 8"/>
                <a:gd name="T9" fmla="*/ 3 h 35"/>
              </a:gdLst>
              <a:ahLst/>
              <a:cxnLst>
                <a:cxn ang="0">
                  <a:pos x="T0" y="T1"/>
                </a:cxn>
                <a:cxn ang="0">
                  <a:pos x="T2" y="T3"/>
                </a:cxn>
                <a:cxn ang="0">
                  <a:pos x="T4" y="T5"/>
                </a:cxn>
                <a:cxn ang="0">
                  <a:pos x="T6" y="T7"/>
                </a:cxn>
                <a:cxn ang="0">
                  <a:pos x="T8" y="T9"/>
                </a:cxn>
              </a:cxnLst>
              <a:rect l="0" t="0" r="r" b="b"/>
              <a:pathLst>
                <a:path w="8" h="35">
                  <a:moveTo>
                    <a:pt x="8" y="3"/>
                  </a:moveTo>
                  <a:cubicBezTo>
                    <a:pt x="8" y="0"/>
                    <a:pt x="4" y="0"/>
                    <a:pt x="4" y="3"/>
                  </a:cubicBezTo>
                  <a:cubicBezTo>
                    <a:pt x="3" y="13"/>
                    <a:pt x="0" y="23"/>
                    <a:pt x="3" y="32"/>
                  </a:cubicBezTo>
                  <a:cubicBezTo>
                    <a:pt x="3" y="35"/>
                    <a:pt x="8" y="34"/>
                    <a:pt x="7" y="31"/>
                  </a:cubicBezTo>
                  <a:cubicBezTo>
                    <a:pt x="5" y="22"/>
                    <a:pt x="8" y="12"/>
                    <a:pt x="8"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44" name="Freeform 31"/>
            <p:cNvSpPr/>
            <p:nvPr/>
          </p:nvSpPr>
          <p:spPr bwMode="auto">
            <a:xfrm>
              <a:off x="206" y="3014"/>
              <a:ext cx="25" cy="98"/>
            </a:xfrm>
            <a:custGeom>
              <a:avLst/>
              <a:gdLst>
                <a:gd name="T0" fmla="*/ 6 w 7"/>
                <a:gd name="T1" fmla="*/ 24 h 33"/>
                <a:gd name="T2" fmla="*/ 5 w 7"/>
                <a:gd name="T3" fmla="*/ 3 h 33"/>
                <a:gd name="T4" fmla="*/ 0 w 7"/>
                <a:gd name="T5" fmla="*/ 3 h 33"/>
                <a:gd name="T6" fmla="*/ 1 w 7"/>
                <a:gd name="T7" fmla="*/ 30 h 33"/>
                <a:gd name="T8" fmla="*/ 6 w 7"/>
                <a:gd name="T9" fmla="*/ 32 h 33"/>
                <a:gd name="T10" fmla="*/ 7 w 7"/>
                <a:gd name="T11" fmla="*/ 26 h 33"/>
                <a:gd name="T12" fmla="*/ 6 w 7"/>
                <a:gd name="T13" fmla="*/ 24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6" y="24"/>
                  </a:moveTo>
                  <a:cubicBezTo>
                    <a:pt x="6" y="17"/>
                    <a:pt x="6" y="10"/>
                    <a:pt x="5" y="3"/>
                  </a:cubicBezTo>
                  <a:cubicBezTo>
                    <a:pt x="5" y="0"/>
                    <a:pt x="0" y="0"/>
                    <a:pt x="0" y="3"/>
                  </a:cubicBezTo>
                  <a:cubicBezTo>
                    <a:pt x="1" y="12"/>
                    <a:pt x="1" y="21"/>
                    <a:pt x="1" y="30"/>
                  </a:cubicBezTo>
                  <a:cubicBezTo>
                    <a:pt x="1" y="33"/>
                    <a:pt x="4" y="33"/>
                    <a:pt x="6" y="32"/>
                  </a:cubicBezTo>
                  <a:cubicBezTo>
                    <a:pt x="7" y="30"/>
                    <a:pt x="7" y="28"/>
                    <a:pt x="7" y="26"/>
                  </a:cubicBezTo>
                  <a:cubicBezTo>
                    <a:pt x="7" y="25"/>
                    <a:pt x="7" y="25"/>
                    <a:pt x="6" y="2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45" name="Freeform 32"/>
            <p:cNvSpPr/>
            <p:nvPr/>
          </p:nvSpPr>
          <p:spPr bwMode="auto">
            <a:xfrm>
              <a:off x="210" y="3166"/>
              <a:ext cx="24" cy="92"/>
            </a:xfrm>
            <a:custGeom>
              <a:avLst/>
              <a:gdLst>
                <a:gd name="T0" fmla="*/ 3 w 7"/>
                <a:gd name="T1" fmla="*/ 3 h 31"/>
                <a:gd name="T2" fmla="*/ 2 w 7"/>
                <a:gd name="T3" fmla="*/ 17 h 31"/>
                <a:gd name="T4" fmla="*/ 1 w 7"/>
                <a:gd name="T5" fmla="*/ 24 h 31"/>
                <a:gd name="T6" fmla="*/ 1 w 7"/>
                <a:gd name="T7" fmla="*/ 27 h 31"/>
                <a:gd name="T8" fmla="*/ 0 w 7"/>
                <a:gd name="T9" fmla="*/ 28 h 31"/>
                <a:gd name="T10" fmla="*/ 1 w 7"/>
                <a:gd name="T11" fmla="*/ 29 h 31"/>
                <a:gd name="T12" fmla="*/ 4 w 7"/>
                <a:gd name="T13" fmla="*/ 30 h 31"/>
                <a:gd name="T14" fmla="*/ 6 w 7"/>
                <a:gd name="T15" fmla="*/ 20 h 31"/>
                <a:gd name="T16" fmla="*/ 7 w 7"/>
                <a:gd name="T17" fmla="*/ 3 h 31"/>
                <a:gd name="T18" fmla="*/ 3 w 7"/>
                <a:gd name="T19"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1">
                  <a:moveTo>
                    <a:pt x="3" y="3"/>
                  </a:moveTo>
                  <a:cubicBezTo>
                    <a:pt x="2" y="7"/>
                    <a:pt x="2" y="12"/>
                    <a:pt x="2" y="17"/>
                  </a:cubicBezTo>
                  <a:cubicBezTo>
                    <a:pt x="1" y="19"/>
                    <a:pt x="1" y="22"/>
                    <a:pt x="1" y="24"/>
                  </a:cubicBezTo>
                  <a:cubicBezTo>
                    <a:pt x="1" y="25"/>
                    <a:pt x="0" y="27"/>
                    <a:pt x="1" y="27"/>
                  </a:cubicBezTo>
                  <a:cubicBezTo>
                    <a:pt x="0" y="27"/>
                    <a:pt x="0" y="28"/>
                    <a:pt x="0" y="28"/>
                  </a:cubicBezTo>
                  <a:cubicBezTo>
                    <a:pt x="0" y="28"/>
                    <a:pt x="0" y="29"/>
                    <a:pt x="1" y="29"/>
                  </a:cubicBezTo>
                  <a:cubicBezTo>
                    <a:pt x="1" y="30"/>
                    <a:pt x="3" y="31"/>
                    <a:pt x="4" y="30"/>
                  </a:cubicBezTo>
                  <a:cubicBezTo>
                    <a:pt x="6" y="28"/>
                    <a:pt x="6" y="23"/>
                    <a:pt x="6" y="20"/>
                  </a:cubicBezTo>
                  <a:cubicBezTo>
                    <a:pt x="6" y="14"/>
                    <a:pt x="7" y="9"/>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46" name="Freeform 33"/>
            <p:cNvSpPr/>
            <p:nvPr/>
          </p:nvSpPr>
          <p:spPr bwMode="auto">
            <a:xfrm>
              <a:off x="213" y="3290"/>
              <a:ext cx="28" cy="101"/>
            </a:xfrm>
            <a:custGeom>
              <a:avLst/>
              <a:gdLst>
                <a:gd name="T0" fmla="*/ 7 w 8"/>
                <a:gd name="T1" fmla="*/ 25 h 34"/>
                <a:gd name="T2" fmla="*/ 5 w 8"/>
                <a:gd name="T3" fmla="*/ 3 h 34"/>
                <a:gd name="T4" fmla="*/ 0 w 8"/>
                <a:gd name="T5" fmla="*/ 3 h 34"/>
                <a:gd name="T6" fmla="*/ 2 w 8"/>
                <a:gd name="T7" fmla="*/ 17 h 34"/>
                <a:gd name="T8" fmla="*/ 3 w 8"/>
                <a:gd name="T9" fmla="*/ 25 h 34"/>
                <a:gd name="T10" fmla="*/ 3 w 8"/>
                <a:gd name="T11" fmla="*/ 29 h 34"/>
                <a:gd name="T12" fmla="*/ 3 w 8"/>
                <a:gd name="T13" fmla="*/ 29 h 34"/>
                <a:gd name="T14" fmla="*/ 3 w 8"/>
                <a:gd name="T15" fmla="*/ 31 h 34"/>
                <a:gd name="T16" fmla="*/ 7 w 8"/>
                <a:gd name="T17" fmla="*/ 32 h 34"/>
                <a:gd name="T18" fmla="*/ 7 w 8"/>
                <a:gd name="T19"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7" y="25"/>
                  </a:moveTo>
                  <a:cubicBezTo>
                    <a:pt x="7" y="18"/>
                    <a:pt x="5" y="10"/>
                    <a:pt x="5" y="3"/>
                  </a:cubicBezTo>
                  <a:cubicBezTo>
                    <a:pt x="5" y="0"/>
                    <a:pt x="0" y="0"/>
                    <a:pt x="0" y="3"/>
                  </a:cubicBezTo>
                  <a:cubicBezTo>
                    <a:pt x="1" y="8"/>
                    <a:pt x="1" y="12"/>
                    <a:pt x="2" y="17"/>
                  </a:cubicBezTo>
                  <a:cubicBezTo>
                    <a:pt x="2" y="20"/>
                    <a:pt x="3" y="23"/>
                    <a:pt x="3" y="25"/>
                  </a:cubicBezTo>
                  <a:cubicBezTo>
                    <a:pt x="3" y="27"/>
                    <a:pt x="3" y="28"/>
                    <a:pt x="3" y="29"/>
                  </a:cubicBezTo>
                  <a:cubicBezTo>
                    <a:pt x="3" y="29"/>
                    <a:pt x="3" y="29"/>
                    <a:pt x="3" y="29"/>
                  </a:cubicBezTo>
                  <a:cubicBezTo>
                    <a:pt x="3" y="30"/>
                    <a:pt x="2" y="31"/>
                    <a:pt x="3" y="31"/>
                  </a:cubicBezTo>
                  <a:cubicBezTo>
                    <a:pt x="4" y="33"/>
                    <a:pt x="6" y="34"/>
                    <a:pt x="7" y="32"/>
                  </a:cubicBezTo>
                  <a:cubicBezTo>
                    <a:pt x="8" y="30"/>
                    <a:pt x="8" y="28"/>
                    <a:pt x="7" y="2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47" name="Freeform 34"/>
            <p:cNvSpPr/>
            <p:nvPr/>
          </p:nvSpPr>
          <p:spPr bwMode="auto">
            <a:xfrm>
              <a:off x="217" y="3427"/>
              <a:ext cx="28" cy="110"/>
            </a:xfrm>
            <a:custGeom>
              <a:avLst/>
              <a:gdLst>
                <a:gd name="T0" fmla="*/ 6 w 8"/>
                <a:gd name="T1" fmla="*/ 30 h 37"/>
                <a:gd name="T2" fmla="*/ 6 w 8"/>
                <a:gd name="T3" fmla="*/ 29 h 37"/>
                <a:gd name="T4" fmla="*/ 6 w 8"/>
                <a:gd name="T5" fmla="*/ 20 h 37"/>
                <a:gd name="T6" fmla="*/ 7 w 8"/>
                <a:gd name="T7" fmla="*/ 4 h 37"/>
                <a:gd name="T8" fmla="*/ 3 w 8"/>
                <a:gd name="T9" fmla="*/ 3 h 37"/>
                <a:gd name="T10" fmla="*/ 1 w 8"/>
                <a:gd name="T11" fmla="*/ 20 h 37"/>
                <a:gd name="T12" fmla="*/ 3 w 8"/>
                <a:gd name="T13" fmla="*/ 35 h 37"/>
                <a:gd name="T14" fmla="*/ 7 w 8"/>
                <a:gd name="T15" fmla="*/ 33 h 37"/>
                <a:gd name="T16" fmla="*/ 6 w 8"/>
                <a:gd name="T17"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7">
                  <a:moveTo>
                    <a:pt x="6" y="30"/>
                  </a:moveTo>
                  <a:cubicBezTo>
                    <a:pt x="6" y="30"/>
                    <a:pt x="6" y="29"/>
                    <a:pt x="6" y="29"/>
                  </a:cubicBezTo>
                  <a:cubicBezTo>
                    <a:pt x="5" y="26"/>
                    <a:pt x="6" y="22"/>
                    <a:pt x="6" y="20"/>
                  </a:cubicBezTo>
                  <a:cubicBezTo>
                    <a:pt x="6" y="15"/>
                    <a:pt x="6" y="9"/>
                    <a:pt x="7" y="4"/>
                  </a:cubicBezTo>
                  <a:cubicBezTo>
                    <a:pt x="8" y="1"/>
                    <a:pt x="3" y="0"/>
                    <a:pt x="3" y="3"/>
                  </a:cubicBezTo>
                  <a:cubicBezTo>
                    <a:pt x="2" y="8"/>
                    <a:pt x="1" y="14"/>
                    <a:pt x="1" y="20"/>
                  </a:cubicBezTo>
                  <a:cubicBezTo>
                    <a:pt x="1" y="24"/>
                    <a:pt x="0" y="32"/>
                    <a:pt x="3" y="35"/>
                  </a:cubicBezTo>
                  <a:cubicBezTo>
                    <a:pt x="5" y="37"/>
                    <a:pt x="8" y="35"/>
                    <a:pt x="7" y="33"/>
                  </a:cubicBezTo>
                  <a:cubicBezTo>
                    <a:pt x="7" y="32"/>
                    <a:pt x="6" y="31"/>
                    <a:pt x="6" y="3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48" name="Freeform 35"/>
            <p:cNvSpPr/>
            <p:nvPr/>
          </p:nvSpPr>
          <p:spPr bwMode="auto">
            <a:xfrm>
              <a:off x="217" y="3590"/>
              <a:ext cx="24" cy="92"/>
            </a:xfrm>
            <a:custGeom>
              <a:avLst/>
              <a:gdLst>
                <a:gd name="T0" fmla="*/ 6 w 7"/>
                <a:gd name="T1" fmla="*/ 27 h 31"/>
                <a:gd name="T2" fmla="*/ 5 w 7"/>
                <a:gd name="T3" fmla="*/ 3 h 31"/>
                <a:gd name="T4" fmla="*/ 1 w 7"/>
                <a:gd name="T5" fmla="*/ 3 h 31"/>
                <a:gd name="T6" fmla="*/ 2 w 7"/>
                <a:gd name="T7" fmla="*/ 28 h 31"/>
                <a:gd name="T8" fmla="*/ 6 w 7"/>
                <a:gd name="T9" fmla="*/ 27 h 31"/>
              </a:gdLst>
              <a:ahLst/>
              <a:cxnLst>
                <a:cxn ang="0">
                  <a:pos x="T0" y="T1"/>
                </a:cxn>
                <a:cxn ang="0">
                  <a:pos x="T2" y="T3"/>
                </a:cxn>
                <a:cxn ang="0">
                  <a:pos x="T4" y="T5"/>
                </a:cxn>
                <a:cxn ang="0">
                  <a:pos x="T6" y="T7"/>
                </a:cxn>
                <a:cxn ang="0">
                  <a:pos x="T8" y="T9"/>
                </a:cxn>
              </a:cxnLst>
              <a:rect l="0" t="0" r="r" b="b"/>
              <a:pathLst>
                <a:path w="7" h="31">
                  <a:moveTo>
                    <a:pt x="6" y="27"/>
                  </a:moveTo>
                  <a:cubicBezTo>
                    <a:pt x="4" y="19"/>
                    <a:pt x="5" y="11"/>
                    <a:pt x="5" y="3"/>
                  </a:cubicBezTo>
                  <a:cubicBezTo>
                    <a:pt x="5" y="0"/>
                    <a:pt x="1" y="0"/>
                    <a:pt x="1" y="3"/>
                  </a:cubicBezTo>
                  <a:cubicBezTo>
                    <a:pt x="1" y="11"/>
                    <a:pt x="0" y="20"/>
                    <a:pt x="2" y="28"/>
                  </a:cubicBezTo>
                  <a:cubicBezTo>
                    <a:pt x="2" y="31"/>
                    <a:pt x="7" y="30"/>
                    <a:pt x="6" y="2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49" name="Freeform 36"/>
            <p:cNvSpPr/>
            <p:nvPr/>
          </p:nvSpPr>
          <p:spPr bwMode="auto">
            <a:xfrm>
              <a:off x="217" y="3721"/>
              <a:ext cx="24" cy="95"/>
            </a:xfrm>
            <a:custGeom>
              <a:avLst/>
              <a:gdLst>
                <a:gd name="T0" fmla="*/ 2 w 7"/>
                <a:gd name="T1" fmla="*/ 3 h 32"/>
                <a:gd name="T2" fmla="*/ 1 w 7"/>
                <a:gd name="T3" fmla="*/ 29 h 32"/>
                <a:gd name="T4" fmla="*/ 5 w 7"/>
                <a:gd name="T5" fmla="*/ 29 h 32"/>
                <a:gd name="T6" fmla="*/ 6 w 7"/>
                <a:gd name="T7" fmla="*/ 3 h 32"/>
                <a:gd name="T8" fmla="*/ 2 w 7"/>
                <a:gd name="T9" fmla="*/ 3 h 32"/>
              </a:gdLst>
              <a:ahLst/>
              <a:cxnLst>
                <a:cxn ang="0">
                  <a:pos x="T0" y="T1"/>
                </a:cxn>
                <a:cxn ang="0">
                  <a:pos x="T2" y="T3"/>
                </a:cxn>
                <a:cxn ang="0">
                  <a:pos x="T4" y="T5"/>
                </a:cxn>
                <a:cxn ang="0">
                  <a:pos x="T6" y="T7"/>
                </a:cxn>
                <a:cxn ang="0">
                  <a:pos x="T8" y="T9"/>
                </a:cxn>
              </a:cxnLst>
              <a:rect l="0" t="0" r="r" b="b"/>
              <a:pathLst>
                <a:path w="7" h="32">
                  <a:moveTo>
                    <a:pt x="2" y="3"/>
                  </a:moveTo>
                  <a:cubicBezTo>
                    <a:pt x="0" y="12"/>
                    <a:pt x="1" y="20"/>
                    <a:pt x="1" y="29"/>
                  </a:cubicBezTo>
                  <a:cubicBezTo>
                    <a:pt x="1" y="32"/>
                    <a:pt x="5" y="32"/>
                    <a:pt x="5" y="29"/>
                  </a:cubicBezTo>
                  <a:cubicBezTo>
                    <a:pt x="5" y="20"/>
                    <a:pt x="5" y="12"/>
                    <a:pt x="6" y="3"/>
                  </a:cubicBezTo>
                  <a:cubicBezTo>
                    <a:pt x="7"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50" name="Freeform 37"/>
            <p:cNvSpPr/>
            <p:nvPr/>
          </p:nvSpPr>
          <p:spPr bwMode="auto">
            <a:xfrm>
              <a:off x="210" y="3842"/>
              <a:ext cx="28" cy="95"/>
            </a:xfrm>
            <a:custGeom>
              <a:avLst/>
              <a:gdLst>
                <a:gd name="T0" fmla="*/ 7 w 8"/>
                <a:gd name="T1" fmla="*/ 28 h 32"/>
                <a:gd name="T2" fmla="*/ 6 w 8"/>
                <a:gd name="T3" fmla="*/ 3 h 32"/>
                <a:gd name="T4" fmla="*/ 1 w 8"/>
                <a:gd name="T5" fmla="*/ 3 h 32"/>
                <a:gd name="T6" fmla="*/ 3 w 8"/>
                <a:gd name="T7" fmla="*/ 29 h 32"/>
                <a:gd name="T8" fmla="*/ 7 w 8"/>
                <a:gd name="T9" fmla="*/ 28 h 32"/>
              </a:gdLst>
              <a:ahLst/>
              <a:cxnLst>
                <a:cxn ang="0">
                  <a:pos x="T0" y="T1"/>
                </a:cxn>
                <a:cxn ang="0">
                  <a:pos x="T2" y="T3"/>
                </a:cxn>
                <a:cxn ang="0">
                  <a:pos x="T4" y="T5"/>
                </a:cxn>
                <a:cxn ang="0">
                  <a:pos x="T6" y="T7"/>
                </a:cxn>
                <a:cxn ang="0">
                  <a:pos x="T8" y="T9"/>
                </a:cxn>
              </a:cxnLst>
              <a:rect l="0" t="0" r="r" b="b"/>
              <a:pathLst>
                <a:path w="8" h="32">
                  <a:moveTo>
                    <a:pt x="7" y="28"/>
                  </a:moveTo>
                  <a:cubicBezTo>
                    <a:pt x="5" y="21"/>
                    <a:pt x="6" y="11"/>
                    <a:pt x="6" y="3"/>
                  </a:cubicBezTo>
                  <a:cubicBezTo>
                    <a:pt x="6" y="0"/>
                    <a:pt x="1" y="0"/>
                    <a:pt x="1" y="3"/>
                  </a:cubicBezTo>
                  <a:cubicBezTo>
                    <a:pt x="1" y="12"/>
                    <a:pt x="0" y="21"/>
                    <a:pt x="3" y="29"/>
                  </a:cubicBezTo>
                  <a:cubicBezTo>
                    <a:pt x="3" y="32"/>
                    <a:pt x="8" y="31"/>
                    <a:pt x="7"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51" name="Freeform 38"/>
            <p:cNvSpPr/>
            <p:nvPr/>
          </p:nvSpPr>
          <p:spPr bwMode="auto">
            <a:xfrm>
              <a:off x="217" y="3967"/>
              <a:ext cx="24" cy="56"/>
            </a:xfrm>
            <a:custGeom>
              <a:avLst/>
              <a:gdLst>
                <a:gd name="T0" fmla="*/ 6 w 7"/>
                <a:gd name="T1" fmla="*/ 15 h 19"/>
                <a:gd name="T2" fmla="*/ 5 w 7"/>
                <a:gd name="T3" fmla="*/ 3 h 19"/>
                <a:gd name="T4" fmla="*/ 1 w 7"/>
                <a:gd name="T5" fmla="*/ 3 h 19"/>
                <a:gd name="T6" fmla="*/ 2 w 7"/>
                <a:gd name="T7" fmla="*/ 16 h 19"/>
                <a:gd name="T8" fmla="*/ 6 w 7"/>
                <a:gd name="T9" fmla="*/ 15 h 19"/>
              </a:gdLst>
              <a:ahLst/>
              <a:cxnLst>
                <a:cxn ang="0">
                  <a:pos x="T0" y="T1"/>
                </a:cxn>
                <a:cxn ang="0">
                  <a:pos x="T2" y="T3"/>
                </a:cxn>
                <a:cxn ang="0">
                  <a:pos x="T4" y="T5"/>
                </a:cxn>
                <a:cxn ang="0">
                  <a:pos x="T6" y="T7"/>
                </a:cxn>
                <a:cxn ang="0">
                  <a:pos x="T8" y="T9"/>
                </a:cxn>
              </a:cxnLst>
              <a:rect l="0" t="0" r="r" b="b"/>
              <a:pathLst>
                <a:path w="7" h="19">
                  <a:moveTo>
                    <a:pt x="6" y="15"/>
                  </a:moveTo>
                  <a:cubicBezTo>
                    <a:pt x="5" y="11"/>
                    <a:pt x="5" y="7"/>
                    <a:pt x="5" y="3"/>
                  </a:cubicBezTo>
                  <a:cubicBezTo>
                    <a:pt x="5" y="0"/>
                    <a:pt x="1" y="0"/>
                    <a:pt x="1" y="3"/>
                  </a:cubicBezTo>
                  <a:cubicBezTo>
                    <a:pt x="1" y="7"/>
                    <a:pt x="0" y="12"/>
                    <a:pt x="2" y="16"/>
                  </a:cubicBezTo>
                  <a:cubicBezTo>
                    <a:pt x="2" y="19"/>
                    <a:pt x="7" y="17"/>
                    <a:pt x="6" y="1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52" name="Freeform 39"/>
            <p:cNvSpPr/>
            <p:nvPr/>
          </p:nvSpPr>
          <p:spPr bwMode="auto">
            <a:xfrm>
              <a:off x="213" y="4050"/>
              <a:ext cx="28" cy="62"/>
            </a:xfrm>
            <a:custGeom>
              <a:avLst/>
              <a:gdLst>
                <a:gd name="T0" fmla="*/ 7 w 8"/>
                <a:gd name="T1" fmla="*/ 17 h 21"/>
                <a:gd name="T2" fmla="*/ 6 w 8"/>
                <a:gd name="T3" fmla="*/ 4 h 21"/>
                <a:gd name="T4" fmla="*/ 2 w 8"/>
                <a:gd name="T5" fmla="*/ 2 h 21"/>
                <a:gd name="T6" fmla="*/ 3 w 8"/>
                <a:gd name="T7" fmla="*/ 18 h 21"/>
                <a:gd name="T8" fmla="*/ 7 w 8"/>
                <a:gd name="T9" fmla="*/ 17 h 21"/>
              </a:gdLst>
              <a:ahLst/>
              <a:cxnLst>
                <a:cxn ang="0">
                  <a:pos x="T0" y="T1"/>
                </a:cxn>
                <a:cxn ang="0">
                  <a:pos x="T2" y="T3"/>
                </a:cxn>
                <a:cxn ang="0">
                  <a:pos x="T4" y="T5"/>
                </a:cxn>
                <a:cxn ang="0">
                  <a:pos x="T6" y="T7"/>
                </a:cxn>
                <a:cxn ang="0">
                  <a:pos x="T8" y="T9"/>
                </a:cxn>
              </a:cxnLst>
              <a:rect l="0" t="0" r="r" b="b"/>
              <a:pathLst>
                <a:path w="8" h="21">
                  <a:moveTo>
                    <a:pt x="7" y="17"/>
                  </a:moveTo>
                  <a:cubicBezTo>
                    <a:pt x="6" y="13"/>
                    <a:pt x="5" y="8"/>
                    <a:pt x="6" y="4"/>
                  </a:cubicBezTo>
                  <a:cubicBezTo>
                    <a:pt x="7" y="1"/>
                    <a:pt x="2" y="0"/>
                    <a:pt x="2" y="2"/>
                  </a:cubicBezTo>
                  <a:cubicBezTo>
                    <a:pt x="0" y="7"/>
                    <a:pt x="1" y="13"/>
                    <a:pt x="3" y="18"/>
                  </a:cubicBezTo>
                  <a:cubicBezTo>
                    <a:pt x="3" y="21"/>
                    <a:pt x="8" y="20"/>
                    <a:pt x="7" y="1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53" name="Freeform 40"/>
            <p:cNvSpPr/>
            <p:nvPr/>
          </p:nvSpPr>
          <p:spPr bwMode="auto">
            <a:xfrm>
              <a:off x="259" y="4100"/>
              <a:ext cx="92" cy="30"/>
            </a:xfrm>
            <a:custGeom>
              <a:avLst/>
              <a:gdLst>
                <a:gd name="T0" fmla="*/ 23 w 26"/>
                <a:gd name="T1" fmla="*/ 5 h 10"/>
                <a:gd name="T2" fmla="*/ 14 w 26"/>
                <a:gd name="T3" fmla="*/ 4 h 10"/>
                <a:gd name="T4" fmla="*/ 5 w 26"/>
                <a:gd name="T5" fmla="*/ 3 h 10"/>
                <a:gd name="T6" fmla="*/ 1 w 26"/>
                <a:gd name="T7" fmla="*/ 5 h 10"/>
                <a:gd name="T8" fmla="*/ 8 w 26"/>
                <a:gd name="T9" fmla="*/ 8 h 10"/>
                <a:gd name="T10" fmla="*/ 22 w 26"/>
                <a:gd name="T11" fmla="*/ 9 h 10"/>
                <a:gd name="T12" fmla="*/ 23 w 26"/>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26" h="10">
                  <a:moveTo>
                    <a:pt x="23" y="5"/>
                  </a:moveTo>
                  <a:cubicBezTo>
                    <a:pt x="20" y="4"/>
                    <a:pt x="17" y="4"/>
                    <a:pt x="14" y="4"/>
                  </a:cubicBezTo>
                  <a:cubicBezTo>
                    <a:pt x="12" y="4"/>
                    <a:pt x="6" y="5"/>
                    <a:pt x="5" y="3"/>
                  </a:cubicBezTo>
                  <a:cubicBezTo>
                    <a:pt x="4" y="0"/>
                    <a:pt x="0" y="2"/>
                    <a:pt x="1" y="5"/>
                  </a:cubicBezTo>
                  <a:cubicBezTo>
                    <a:pt x="3" y="8"/>
                    <a:pt x="6" y="8"/>
                    <a:pt x="8" y="8"/>
                  </a:cubicBezTo>
                  <a:cubicBezTo>
                    <a:pt x="13" y="9"/>
                    <a:pt x="17" y="9"/>
                    <a:pt x="22" y="9"/>
                  </a:cubicBezTo>
                  <a:cubicBezTo>
                    <a:pt x="25" y="10"/>
                    <a:pt x="26" y="5"/>
                    <a:pt x="2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54" name="Freeform 41"/>
            <p:cNvSpPr/>
            <p:nvPr/>
          </p:nvSpPr>
          <p:spPr bwMode="auto">
            <a:xfrm>
              <a:off x="397" y="4112"/>
              <a:ext cx="84" cy="21"/>
            </a:xfrm>
            <a:custGeom>
              <a:avLst/>
              <a:gdLst>
                <a:gd name="T0" fmla="*/ 21 w 24"/>
                <a:gd name="T1" fmla="*/ 0 h 7"/>
                <a:gd name="T2" fmla="*/ 3 w 24"/>
                <a:gd name="T3" fmla="*/ 2 h 7"/>
                <a:gd name="T4" fmla="*/ 4 w 24"/>
                <a:gd name="T5" fmla="*/ 6 h 7"/>
                <a:gd name="T6" fmla="*/ 21 w 24"/>
                <a:gd name="T7" fmla="*/ 4 h 7"/>
                <a:gd name="T8" fmla="*/ 21 w 24"/>
                <a:gd name="T9" fmla="*/ 0 h 7"/>
              </a:gdLst>
              <a:ahLst/>
              <a:cxnLst>
                <a:cxn ang="0">
                  <a:pos x="T0" y="T1"/>
                </a:cxn>
                <a:cxn ang="0">
                  <a:pos x="T2" y="T3"/>
                </a:cxn>
                <a:cxn ang="0">
                  <a:pos x="T4" y="T5"/>
                </a:cxn>
                <a:cxn ang="0">
                  <a:pos x="T6" y="T7"/>
                </a:cxn>
                <a:cxn ang="0">
                  <a:pos x="T8" y="T9"/>
                </a:cxn>
              </a:cxnLst>
              <a:rect l="0" t="0" r="r" b="b"/>
              <a:pathLst>
                <a:path w="24" h="7">
                  <a:moveTo>
                    <a:pt x="21" y="0"/>
                  </a:moveTo>
                  <a:cubicBezTo>
                    <a:pt x="15" y="0"/>
                    <a:pt x="9" y="0"/>
                    <a:pt x="3" y="2"/>
                  </a:cubicBezTo>
                  <a:cubicBezTo>
                    <a:pt x="0" y="3"/>
                    <a:pt x="1" y="7"/>
                    <a:pt x="4" y="6"/>
                  </a:cubicBezTo>
                  <a:cubicBezTo>
                    <a:pt x="10" y="4"/>
                    <a:pt x="16" y="4"/>
                    <a:pt x="21" y="4"/>
                  </a:cubicBezTo>
                  <a:cubicBezTo>
                    <a:pt x="24" y="4"/>
                    <a:pt x="24" y="0"/>
                    <a:pt x="21"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55" name="Freeform 42"/>
            <p:cNvSpPr/>
            <p:nvPr/>
          </p:nvSpPr>
          <p:spPr bwMode="auto">
            <a:xfrm>
              <a:off x="520" y="4100"/>
              <a:ext cx="99" cy="24"/>
            </a:xfrm>
            <a:custGeom>
              <a:avLst/>
              <a:gdLst>
                <a:gd name="T0" fmla="*/ 24 w 28"/>
                <a:gd name="T1" fmla="*/ 1 h 8"/>
                <a:gd name="T2" fmla="*/ 4 w 28"/>
                <a:gd name="T3" fmla="*/ 2 h 8"/>
                <a:gd name="T4" fmla="*/ 3 w 28"/>
                <a:gd name="T5" fmla="*/ 6 h 8"/>
                <a:gd name="T6" fmla="*/ 25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3"/>
                    <a:pt x="10" y="3"/>
                    <a:pt x="4" y="2"/>
                  </a:cubicBezTo>
                  <a:cubicBezTo>
                    <a:pt x="1" y="1"/>
                    <a:pt x="0" y="6"/>
                    <a:pt x="3" y="6"/>
                  </a:cubicBezTo>
                  <a:cubicBezTo>
                    <a:pt x="10" y="7"/>
                    <a:pt x="18" y="8"/>
                    <a:pt x="25" y="5"/>
                  </a:cubicBezTo>
                  <a:cubicBezTo>
                    <a:pt x="28" y="4"/>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56" name="Freeform 43"/>
            <p:cNvSpPr/>
            <p:nvPr/>
          </p:nvSpPr>
          <p:spPr bwMode="auto">
            <a:xfrm>
              <a:off x="654" y="4106"/>
              <a:ext cx="81" cy="24"/>
            </a:xfrm>
            <a:custGeom>
              <a:avLst/>
              <a:gdLst>
                <a:gd name="T0" fmla="*/ 20 w 23"/>
                <a:gd name="T1" fmla="*/ 0 h 8"/>
                <a:gd name="T2" fmla="*/ 3 w 23"/>
                <a:gd name="T3" fmla="*/ 3 h 8"/>
                <a:gd name="T4" fmla="*/ 5 w 23"/>
                <a:gd name="T5" fmla="*/ 7 h 8"/>
                <a:gd name="T6" fmla="*/ 20 w 23"/>
                <a:gd name="T7" fmla="*/ 4 h 8"/>
                <a:gd name="T8" fmla="*/ 20 w 23"/>
                <a:gd name="T9" fmla="*/ 0 h 8"/>
              </a:gdLst>
              <a:ahLst/>
              <a:cxnLst>
                <a:cxn ang="0">
                  <a:pos x="T0" y="T1"/>
                </a:cxn>
                <a:cxn ang="0">
                  <a:pos x="T2" y="T3"/>
                </a:cxn>
                <a:cxn ang="0">
                  <a:pos x="T4" y="T5"/>
                </a:cxn>
                <a:cxn ang="0">
                  <a:pos x="T6" y="T7"/>
                </a:cxn>
                <a:cxn ang="0">
                  <a:pos x="T8" y="T9"/>
                </a:cxn>
              </a:cxnLst>
              <a:rect l="0" t="0" r="r" b="b"/>
              <a:pathLst>
                <a:path w="23" h="8">
                  <a:moveTo>
                    <a:pt x="20" y="0"/>
                  </a:moveTo>
                  <a:cubicBezTo>
                    <a:pt x="14" y="0"/>
                    <a:pt x="8" y="1"/>
                    <a:pt x="3" y="3"/>
                  </a:cubicBezTo>
                  <a:cubicBezTo>
                    <a:pt x="0" y="4"/>
                    <a:pt x="3" y="8"/>
                    <a:pt x="5" y="7"/>
                  </a:cubicBezTo>
                  <a:cubicBezTo>
                    <a:pt x="10" y="5"/>
                    <a:pt x="15"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57" name="Freeform 44"/>
            <p:cNvSpPr/>
            <p:nvPr/>
          </p:nvSpPr>
          <p:spPr bwMode="auto">
            <a:xfrm>
              <a:off x="774" y="4106"/>
              <a:ext cx="88" cy="27"/>
            </a:xfrm>
            <a:custGeom>
              <a:avLst/>
              <a:gdLst>
                <a:gd name="T0" fmla="*/ 21 w 25"/>
                <a:gd name="T1" fmla="*/ 2 h 9"/>
                <a:gd name="T2" fmla="*/ 4 w 25"/>
                <a:gd name="T3" fmla="*/ 1 h 9"/>
                <a:gd name="T4" fmla="*/ 2 w 25"/>
                <a:gd name="T5" fmla="*/ 5 h 9"/>
                <a:gd name="T6" fmla="*/ 23 w 25"/>
                <a:gd name="T7" fmla="*/ 6 h 9"/>
                <a:gd name="T8" fmla="*/ 21 w 25"/>
                <a:gd name="T9" fmla="*/ 2 h 9"/>
              </a:gdLst>
              <a:ahLst/>
              <a:cxnLst>
                <a:cxn ang="0">
                  <a:pos x="T0" y="T1"/>
                </a:cxn>
                <a:cxn ang="0">
                  <a:pos x="T2" y="T3"/>
                </a:cxn>
                <a:cxn ang="0">
                  <a:pos x="T4" y="T5"/>
                </a:cxn>
                <a:cxn ang="0">
                  <a:pos x="T6" y="T7"/>
                </a:cxn>
                <a:cxn ang="0">
                  <a:pos x="T8" y="T9"/>
                </a:cxn>
              </a:cxnLst>
              <a:rect l="0" t="0" r="r" b="b"/>
              <a:pathLst>
                <a:path w="25" h="9">
                  <a:moveTo>
                    <a:pt x="21" y="2"/>
                  </a:moveTo>
                  <a:cubicBezTo>
                    <a:pt x="15" y="4"/>
                    <a:pt x="9" y="3"/>
                    <a:pt x="4" y="1"/>
                  </a:cubicBezTo>
                  <a:cubicBezTo>
                    <a:pt x="1" y="0"/>
                    <a:pt x="0" y="4"/>
                    <a:pt x="2" y="5"/>
                  </a:cubicBezTo>
                  <a:cubicBezTo>
                    <a:pt x="9" y="7"/>
                    <a:pt x="16" y="9"/>
                    <a:pt x="23" y="6"/>
                  </a:cubicBezTo>
                  <a:cubicBezTo>
                    <a:pt x="25" y="5"/>
                    <a:pt x="24" y="1"/>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58" name="Freeform 45"/>
            <p:cNvSpPr/>
            <p:nvPr/>
          </p:nvSpPr>
          <p:spPr bwMode="auto">
            <a:xfrm>
              <a:off x="898" y="4109"/>
              <a:ext cx="95" cy="27"/>
            </a:xfrm>
            <a:custGeom>
              <a:avLst/>
              <a:gdLst>
                <a:gd name="T0" fmla="*/ 24 w 27"/>
                <a:gd name="T1" fmla="*/ 2 h 9"/>
                <a:gd name="T2" fmla="*/ 3 w 27"/>
                <a:gd name="T3" fmla="*/ 3 h 9"/>
                <a:gd name="T4" fmla="*/ 5 w 27"/>
                <a:gd name="T5" fmla="*/ 7 h 9"/>
                <a:gd name="T6" fmla="*/ 23 w 27"/>
                <a:gd name="T7" fmla="*/ 6 h 9"/>
                <a:gd name="T8" fmla="*/ 24 w 27"/>
                <a:gd name="T9" fmla="*/ 2 h 9"/>
              </a:gdLst>
              <a:ahLst/>
              <a:cxnLst>
                <a:cxn ang="0">
                  <a:pos x="T0" y="T1"/>
                </a:cxn>
                <a:cxn ang="0">
                  <a:pos x="T2" y="T3"/>
                </a:cxn>
                <a:cxn ang="0">
                  <a:pos x="T4" y="T5"/>
                </a:cxn>
                <a:cxn ang="0">
                  <a:pos x="T6" y="T7"/>
                </a:cxn>
                <a:cxn ang="0">
                  <a:pos x="T8" y="T9"/>
                </a:cxn>
              </a:cxnLst>
              <a:rect l="0" t="0" r="r" b="b"/>
              <a:pathLst>
                <a:path w="27" h="9">
                  <a:moveTo>
                    <a:pt x="24" y="2"/>
                  </a:moveTo>
                  <a:cubicBezTo>
                    <a:pt x="17" y="1"/>
                    <a:pt x="9" y="0"/>
                    <a:pt x="3" y="3"/>
                  </a:cubicBezTo>
                  <a:cubicBezTo>
                    <a:pt x="0" y="5"/>
                    <a:pt x="2" y="9"/>
                    <a:pt x="5" y="7"/>
                  </a:cubicBezTo>
                  <a:cubicBezTo>
                    <a:pt x="10" y="4"/>
                    <a:pt x="17" y="5"/>
                    <a:pt x="23" y="6"/>
                  </a:cubicBezTo>
                  <a:cubicBezTo>
                    <a:pt x="26" y="7"/>
                    <a:pt x="27" y="2"/>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59" name="Freeform 46"/>
            <p:cNvSpPr/>
            <p:nvPr/>
          </p:nvSpPr>
          <p:spPr bwMode="auto">
            <a:xfrm>
              <a:off x="1035" y="4100"/>
              <a:ext cx="95" cy="33"/>
            </a:xfrm>
            <a:custGeom>
              <a:avLst/>
              <a:gdLst>
                <a:gd name="T0" fmla="*/ 21 w 27"/>
                <a:gd name="T1" fmla="*/ 2 h 11"/>
                <a:gd name="T2" fmla="*/ 4 w 27"/>
                <a:gd name="T3" fmla="*/ 3 h 11"/>
                <a:gd name="T4" fmla="*/ 3 w 27"/>
                <a:gd name="T5" fmla="*/ 7 h 11"/>
                <a:gd name="T6" fmla="*/ 24 w 27"/>
                <a:gd name="T7" fmla="*/ 6 h 11"/>
                <a:gd name="T8" fmla="*/ 21 w 27"/>
                <a:gd name="T9" fmla="*/ 2 h 11"/>
              </a:gdLst>
              <a:ahLst/>
              <a:cxnLst>
                <a:cxn ang="0">
                  <a:pos x="T0" y="T1"/>
                </a:cxn>
                <a:cxn ang="0">
                  <a:pos x="T2" y="T3"/>
                </a:cxn>
                <a:cxn ang="0">
                  <a:pos x="T4" y="T5"/>
                </a:cxn>
                <a:cxn ang="0">
                  <a:pos x="T6" y="T7"/>
                </a:cxn>
                <a:cxn ang="0">
                  <a:pos x="T8" y="T9"/>
                </a:cxn>
              </a:cxnLst>
              <a:rect l="0" t="0" r="r" b="b"/>
              <a:pathLst>
                <a:path w="27" h="11">
                  <a:moveTo>
                    <a:pt x="21" y="2"/>
                  </a:moveTo>
                  <a:cubicBezTo>
                    <a:pt x="17" y="6"/>
                    <a:pt x="9" y="4"/>
                    <a:pt x="4" y="3"/>
                  </a:cubicBezTo>
                  <a:cubicBezTo>
                    <a:pt x="2" y="2"/>
                    <a:pt x="0" y="7"/>
                    <a:pt x="3" y="7"/>
                  </a:cubicBezTo>
                  <a:cubicBezTo>
                    <a:pt x="10" y="8"/>
                    <a:pt x="18" y="11"/>
                    <a:pt x="24" y="6"/>
                  </a:cubicBezTo>
                  <a:cubicBezTo>
                    <a:pt x="27" y="4"/>
                    <a:pt x="23" y="0"/>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60" name="Freeform 47"/>
            <p:cNvSpPr/>
            <p:nvPr/>
          </p:nvSpPr>
          <p:spPr bwMode="auto">
            <a:xfrm>
              <a:off x="1155" y="4097"/>
              <a:ext cx="81" cy="24"/>
            </a:xfrm>
            <a:custGeom>
              <a:avLst/>
              <a:gdLst>
                <a:gd name="T0" fmla="*/ 20 w 23"/>
                <a:gd name="T1" fmla="*/ 1 h 8"/>
                <a:gd name="T2" fmla="*/ 3 w 23"/>
                <a:gd name="T3" fmla="*/ 3 h 8"/>
                <a:gd name="T4" fmla="*/ 4 w 23"/>
                <a:gd name="T5" fmla="*/ 7 h 8"/>
                <a:gd name="T6" fmla="*/ 20 w 23"/>
                <a:gd name="T7" fmla="*/ 5 h 8"/>
                <a:gd name="T8" fmla="*/ 20 w 23"/>
                <a:gd name="T9" fmla="*/ 1 h 8"/>
              </a:gdLst>
              <a:ahLst/>
              <a:cxnLst>
                <a:cxn ang="0">
                  <a:pos x="T0" y="T1"/>
                </a:cxn>
                <a:cxn ang="0">
                  <a:pos x="T2" y="T3"/>
                </a:cxn>
                <a:cxn ang="0">
                  <a:pos x="T4" y="T5"/>
                </a:cxn>
                <a:cxn ang="0">
                  <a:pos x="T6" y="T7"/>
                </a:cxn>
                <a:cxn ang="0">
                  <a:pos x="T8" y="T9"/>
                </a:cxn>
              </a:cxnLst>
              <a:rect l="0" t="0" r="r" b="b"/>
              <a:pathLst>
                <a:path w="23" h="8">
                  <a:moveTo>
                    <a:pt x="20" y="1"/>
                  </a:moveTo>
                  <a:cubicBezTo>
                    <a:pt x="15" y="1"/>
                    <a:pt x="9" y="1"/>
                    <a:pt x="3" y="3"/>
                  </a:cubicBezTo>
                  <a:cubicBezTo>
                    <a:pt x="0" y="3"/>
                    <a:pt x="1" y="8"/>
                    <a:pt x="4" y="7"/>
                  </a:cubicBezTo>
                  <a:cubicBezTo>
                    <a:pt x="9" y="6"/>
                    <a:pt x="15" y="5"/>
                    <a:pt x="20" y="5"/>
                  </a:cubicBezTo>
                  <a:cubicBezTo>
                    <a:pt x="23" y="5"/>
                    <a:pt x="23" y="0"/>
                    <a:pt x="20"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61" name="Freeform 48"/>
            <p:cNvSpPr/>
            <p:nvPr/>
          </p:nvSpPr>
          <p:spPr bwMode="auto">
            <a:xfrm>
              <a:off x="1275" y="4100"/>
              <a:ext cx="99" cy="18"/>
            </a:xfrm>
            <a:custGeom>
              <a:avLst/>
              <a:gdLst>
                <a:gd name="T0" fmla="*/ 24 w 28"/>
                <a:gd name="T1" fmla="*/ 1 h 6"/>
                <a:gd name="T2" fmla="*/ 3 w 28"/>
                <a:gd name="T3" fmla="*/ 2 h 6"/>
                <a:gd name="T4" fmla="*/ 3 w 28"/>
                <a:gd name="T5" fmla="*/ 6 h 6"/>
                <a:gd name="T6" fmla="*/ 25 w 28"/>
                <a:gd name="T7" fmla="*/ 5 h 6"/>
                <a:gd name="T8" fmla="*/ 24 w 28"/>
                <a:gd name="T9" fmla="*/ 1 h 6"/>
              </a:gdLst>
              <a:ahLst/>
              <a:cxnLst>
                <a:cxn ang="0">
                  <a:pos x="T0" y="T1"/>
                </a:cxn>
                <a:cxn ang="0">
                  <a:pos x="T2" y="T3"/>
                </a:cxn>
                <a:cxn ang="0">
                  <a:pos x="T4" y="T5"/>
                </a:cxn>
                <a:cxn ang="0">
                  <a:pos x="T6" y="T7"/>
                </a:cxn>
                <a:cxn ang="0">
                  <a:pos x="T8" y="T9"/>
                </a:cxn>
              </a:cxnLst>
              <a:rect l="0" t="0" r="r" b="b"/>
              <a:pathLst>
                <a:path w="28" h="6">
                  <a:moveTo>
                    <a:pt x="24" y="1"/>
                  </a:moveTo>
                  <a:cubicBezTo>
                    <a:pt x="17" y="2"/>
                    <a:pt x="10" y="2"/>
                    <a:pt x="3" y="2"/>
                  </a:cubicBezTo>
                  <a:cubicBezTo>
                    <a:pt x="0" y="2"/>
                    <a:pt x="0" y="6"/>
                    <a:pt x="3" y="6"/>
                  </a:cubicBezTo>
                  <a:cubicBezTo>
                    <a:pt x="11" y="6"/>
                    <a:pt x="18" y="6"/>
                    <a:pt x="25"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62" name="Freeform 49"/>
            <p:cNvSpPr/>
            <p:nvPr/>
          </p:nvSpPr>
          <p:spPr bwMode="auto">
            <a:xfrm>
              <a:off x="1420" y="4106"/>
              <a:ext cx="95" cy="18"/>
            </a:xfrm>
            <a:custGeom>
              <a:avLst/>
              <a:gdLst>
                <a:gd name="T0" fmla="*/ 24 w 27"/>
                <a:gd name="T1" fmla="*/ 0 h 6"/>
                <a:gd name="T2" fmla="*/ 3 w 27"/>
                <a:gd name="T3" fmla="*/ 1 h 6"/>
                <a:gd name="T4" fmla="*/ 3 w 27"/>
                <a:gd name="T5" fmla="*/ 5 h 6"/>
                <a:gd name="T6" fmla="*/ 24 w 27"/>
                <a:gd name="T7" fmla="*/ 4 h 6"/>
                <a:gd name="T8" fmla="*/ 24 w 27"/>
                <a:gd name="T9" fmla="*/ 0 h 6"/>
              </a:gdLst>
              <a:ahLst/>
              <a:cxnLst>
                <a:cxn ang="0">
                  <a:pos x="T0" y="T1"/>
                </a:cxn>
                <a:cxn ang="0">
                  <a:pos x="T2" y="T3"/>
                </a:cxn>
                <a:cxn ang="0">
                  <a:pos x="T4" y="T5"/>
                </a:cxn>
                <a:cxn ang="0">
                  <a:pos x="T6" y="T7"/>
                </a:cxn>
                <a:cxn ang="0">
                  <a:pos x="T8" y="T9"/>
                </a:cxn>
              </a:cxnLst>
              <a:rect l="0" t="0" r="r" b="b"/>
              <a:pathLst>
                <a:path w="27" h="6">
                  <a:moveTo>
                    <a:pt x="24" y="0"/>
                  </a:moveTo>
                  <a:cubicBezTo>
                    <a:pt x="17" y="0"/>
                    <a:pt x="10" y="0"/>
                    <a:pt x="3" y="1"/>
                  </a:cubicBezTo>
                  <a:cubicBezTo>
                    <a:pt x="1" y="1"/>
                    <a:pt x="0" y="6"/>
                    <a:pt x="3" y="5"/>
                  </a:cubicBezTo>
                  <a:cubicBezTo>
                    <a:pt x="10" y="4"/>
                    <a:pt x="17" y="4"/>
                    <a:pt x="24" y="4"/>
                  </a:cubicBezTo>
                  <a:cubicBezTo>
                    <a:pt x="27" y="4"/>
                    <a:pt x="27" y="0"/>
                    <a:pt x="24"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63" name="Freeform 50"/>
            <p:cNvSpPr/>
            <p:nvPr/>
          </p:nvSpPr>
          <p:spPr bwMode="auto">
            <a:xfrm>
              <a:off x="1554" y="4103"/>
              <a:ext cx="88" cy="18"/>
            </a:xfrm>
            <a:custGeom>
              <a:avLst/>
              <a:gdLst>
                <a:gd name="T0" fmla="*/ 22 w 25"/>
                <a:gd name="T1" fmla="*/ 0 h 6"/>
                <a:gd name="T2" fmla="*/ 3 w 25"/>
                <a:gd name="T3" fmla="*/ 1 h 6"/>
                <a:gd name="T4" fmla="*/ 4 w 25"/>
                <a:gd name="T5" fmla="*/ 5 h 6"/>
                <a:gd name="T6" fmla="*/ 22 w 25"/>
                <a:gd name="T7" fmla="*/ 4 h 6"/>
                <a:gd name="T8" fmla="*/ 22 w 25"/>
                <a:gd name="T9" fmla="*/ 0 h 6"/>
              </a:gdLst>
              <a:ahLst/>
              <a:cxnLst>
                <a:cxn ang="0">
                  <a:pos x="T0" y="T1"/>
                </a:cxn>
                <a:cxn ang="0">
                  <a:pos x="T2" y="T3"/>
                </a:cxn>
                <a:cxn ang="0">
                  <a:pos x="T4" y="T5"/>
                </a:cxn>
                <a:cxn ang="0">
                  <a:pos x="T6" y="T7"/>
                </a:cxn>
                <a:cxn ang="0">
                  <a:pos x="T8" y="T9"/>
                </a:cxn>
              </a:cxnLst>
              <a:rect l="0" t="0" r="r" b="b"/>
              <a:pathLst>
                <a:path w="25" h="6">
                  <a:moveTo>
                    <a:pt x="22" y="0"/>
                  </a:moveTo>
                  <a:cubicBezTo>
                    <a:pt x="16" y="0"/>
                    <a:pt x="9" y="0"/>
                    <a:pt x="3" y="1"/>
                  </a:cubicBezTo>
                  <a:cubicBezTo>
                    <a:pt x="0" y="1"/>
                    <a:pt x="1" y="6"/>
                    <a:pt x="4" y="5"/>
                  </a:cubicBezTo>
                  <a:cubicBezTo>
                    <a:pt x="10" y="4"/>
                    <a:pt x="16" y="4"/>
                    <a:pt x="22" y="4"/>
                  </a:cubicBezTo>
                  <a:cubicBezTo>
                    <a:pt x="25" y="4"/>
                    <a:pt x="25" y="0"/>
                    <a:pt x="22"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64" name="Freeform 51"/>
            <p:cNvSpPr/>
            <p:nvPr/>
          </p:nvSpPr>
          <p:spPr bwMode="auto">
            <a:xfrm>
              <a:off x="1681" y="4106"/>
              <a:ext cx="91" cy="21"/>
            </a:xfrm>
            <a:custGeom>
              <a:avLst/>
              <a:gdLst>
                <a:gd name="T0" fmla="*/ 23 w 26"/>
                <a:gd name="T1" fmla="*/ 0 h 7"/>
                <a:gd name="T2" fmla="*/ 3 w 26"/>
                <a:gd name="T3" fmla="*/ 2 h 7"/>
                <a:gd name="T4" fmla="*/ 4 w 26"/>
                <a:gd name="T5" fmla="*/ 6 h 7"/>
                <a:gd name="T6" fmla="*/ 23 w 26"/>
                <a:gd name="T7" fmla="*/ 4 h 7"/>
                <a:gd name="T8" fmla="*/ 23 w 26"/>
                <a:gd name="T9" fmla="*/ 0 h 7"/>
              </a:gdLst>
              <a:ahLst/>
              <a:cxnLst>
                <a:cxn ang="0">
                  <a:pos x="T0" y="T1"/>
                </a:cxn>
                <a:cxn ang="0">
                  <a:pos x="T2" y="T3"/>
                </a:cxn>
                <a:cxn ang="0">
                  <a:pos x="T4" y="T5"/>
                </a:cxn>
                <a:cxn ang="0">
                  <a:pos x="T6" y="T7"/>
                </a:cxn>
                <a:cxn ang="0">
                  <a:pos x="T8" y="T9"/>
                </a:cxn>
              </a:cxnLst>
              <a:rect l="0" t="0" r="r" b="b"/>
              <a:pathLst>
                <a:path w="26" h="7">
                  <a:moveTo>
                    <a:pt x="23" y="0"/>
                  </a:moveTo>
                  <a:cubicBezTo>
                    <a:pt x="16" y="0"/>
                    <a:pt x="9" y="1"/>
                    <a:pt x="3" y="2"/>
                  </a:cubicBezTo>
                  <a:cubicBezTo>
                    <a:pt x="0" y="2"/>
                    <a:pt x="1" y="7"/>
                    <a:pt x="4" y="6"/>
                  </a:cubicBezTo>
                  <a:cubicBezTo>
                    <a:pt x="10" y="5"/>
                    <a:pt x="17" y="4"/>
                    <a:pt x="23" y="4"/>
                  </a:cubicBezTo>
                  <a:cubicBezTo>
                    <a:pt x="26" y="4"/>
                    <a:pt x="26" y="0"/>
                    <a:pt x="23"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65" name="Freeform 52"/>
            <p:cNvSpPr/>
            <p:nvPr/>
          </p:nvSpPr>
          <p:spPr bwMode="auto">
            <a:xfrm>
              <a:off x="1829" y="4103"/>
              <a:ext cx="99" cy="18"/>
            </a:xfrm>
            <a:custGeom>
              <a:avLst/>
              <a:gdLst>
                <a:gd name="T0" fmla="*/ 26 w 28"/>
                <a:gd name="T1" fmla="*/ 1 h 6"/>
                <a:gd name="T2" fmla="*/ 3 w 28"/>
                <a:gd name="T3" fmla="*/ 2 h 6"/>
                <a:gd name="T4" fmla="*/ 3 w 28"/>
                <a:gd name="T5" fmla="*/ 6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2"/>
                    <a:pt x="3" y="2"/>
                  </a:cubicBezTo>
                  <a:cubicBezTo>
                    <a:pt x="0" y="2"/>
                    <a:pt x="0" y="6"/>
                    <a:pt x="3" y="6"/>
                  </a:cubicBezTo>
                  <a:cubicBezTo>
                    <a:pt x="11" y="6"/>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66" name="Freeform 53"/>
            <p:cNvSpPr/>
            <p:nvPr/>
          </p:nvSpPr>
          <p:spPr bwMode="auto">
            <a:xfrm>
              <a:off x="1952" y="4094"/>
              <a:ext cx="106" cy="24"/>
            </a:xfrm>
            <a:custGeom>
              <a:avLst/>
              <a:gdLst>
                <a:gd name="T0" fmla="*/ 26 w 30"/>
                <a:gd name="T1" fmla="*/ 2 h 8"/>
                <a:gd name="T2" fmla="*/ 15 w 30"/>
                <a:gd name="T3" fmla="*/ 2 h 8"/>
                <a:gd name="T4" fmla="*/ 5 w 30"/>
                <a:gd name="T5" fmla="*/ 1 h 8"/>
                <a:gd name="T6" fmla="*/ 3 w 30"/>
                <a:gd name="T7" fmla="*/ 5 h 8"/>
                <a:gd name="T8" fmla="*/ 13 w 30"/>
                <a:gd name="T9" fmla="*/ 7 h 8"/>
                <a:gd name="T10" fmla="*/ 27 w 30"/>
                <a:gd name="T11" fmla="*/ 6 h 8"/>
                <a:gd name="T12" fmla="*/ 26 w 30"/>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26" y="2"/>
                  </a:moveTo>
                  <a:cubicBezTo>
                    <a:pt x="22" y="3"/>
                    <a:pt x="19" y="3"/>
                    <a:pt x="15" y="2"/>
                  </a:cubicBezTo>
                  <a:cubicBezTo>
                    <a:pt x="12" y="2"/>
                    <a:pt x="8" y="2"/>
                    <a:pt x="5" y="1"/>
                  </a:cubicBezTo>
                  <a:cubicBezTo>
                    <a:pt x="3" y="0"/>
                    <a:pt x="0" y="4"/>
                    <a:pt x="3" y="5"/>
                  </a:cubicBezTo>
                  <a:cubicBezTo>
                    <a:pt x="6" y="6"/>
                    <a:pt x="10" y="6"/>
                    <a:pt x="13" y="7"/>
                  </a:cubicBezTo>
                  <a:cubicBezTo>
                    <a:pt x="18" y="7"/>
                    <a:pt x="23" y="8"/>
                    <a:pt x="27" y="6"/>
                  </a:cubicBezTo>
                  <a:cubicBezTo>
                    <a:pt x="30" y="5"/>
                    <a:pt x="29" y="1"/>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67" name="Freeform 54"/>
            <p:cNvSpPr/>
            <p:nvPr/>
          </p:nvSpPr>
          <p:spPr bwMode="auto">
            <a:xfrm>
              <a:off x="2104" y="4100"/>
              <a:ext cx="127" cy="24"/>
            </a:xfrm>
            <a:custGeom>
              <a:avLst/>
              <a:gdLst>
                <a:gd name="T0" fmla="*/ 34 w 36"/>
                <a:gd name="T1" fmla="*/ 3 h 8"/>
                <a:gd name="T2" fmla="*/ 3 w 36"/>
                <a:gd name="T3" fmla="*/ 2 h 8"/>
                <a:gd name="T4" fmla="*/ 3 w 36"/>
                <a:gd name="T5" fmla="*/ 6 h 8"/>
                <a:gd name="T6" fmla="*/ 32 w 36"/>
                <a:gd name="T7" fmla="*/ 7 h 8"/>
                <a:gd name="T8" fmla="*/ 34 w 36"/>
                <a:gd name="T9" fmla="*/ 3 h 8"/>
              </a:gdLst>
              <a:ahLst/>
              <a:cxnLst>
                <a:cxn ang="0">
                  <a:pos x="T0" y="T1"/>
                </a:cxn>
                <a:cxn ang="0">
                  <a:pos x="T2" y="T3"/>
                </a:cxn>
                <a:cxn ang="0">
                  <a:pos x="T4" y="T5"/>
                </a:cxn>
                <a:cxn ang="0">
                  <a:pos x="T6" y="T7"/>
                </a:cxn>
                <a:cxn ang="0">
                  <a:pos x="T8" y="T9"/>
                </a:cxn>
              </a:cxnLst>
              <a:rect l="0" t="0" r="r" b="b"/>
              <a:pathLst>
                <a:path w="36" h="8">
                  <a:moveTo>
                    <a:pt x="34" y="3"/>
                  </a:moveTo>
                  <a:cubicBezTo>
                    <a:pt x="24" y="0"/>
                    <a:pt x="14" y="1"/>
                    <a:pt x="3" y="2"/>
                  </a:cubicBezTo>
                  <a:cubicBezTo>
                    <a:pt x="1" y="2"/>
                    <a:pt x="0" y="7"/>
                    <a:pt x="3" y="6"/>
                  </a:cubicBezTo>
                  <a:cubicBezTo>
                    <a:pt x="13" y="5"/>
                    <a:pt x="23" y="4"/>
                    <a:pt x="32" y="7"/>
                  </a:cubicBezTo>
                  <a:cubicBezTo>
                    <a:pt x="35" y="8"/>
                    <a:pt x="36" y="4"/>
                    <a:pt x="34"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68" name="Freeform 55"/>
            <p:cNvSpPr/>
            <p:nvPr/>
          </p:nvSpPr>
          <p:spPr bwMode="auto">
            <a:xfrm>
              <a:off x="2280" y="4100"/>
              <a:ext cx="106" cy="15"/>
            </a:xfrm>
            <a:custGeom>
              <a:avLst/>
              <a:gdLst>
                <a:gd name="T0" fmla="*/ 27 w 30"/>
                <a:gd name="T1" fmla="*/ 1 h 5"/>
                <a:gd name="T2" fmla="*/ 3 w 30"/>
                <a:gd name="T3" fmla="*/ 0 h 5"/>
                <a:gd name="T4" fmla="*/ 3 w 30"/>
                <a:gd name="T5" fmla="*/ 4 h 5"/>
                <a:gd name="T6" fmla="*/ 27 w 30"/>
                <a:gd name="T7" fmla="*/ 5 h 5"/>
                <a:gd name="T8" fmla="*/ 27 w 30"/>
                <a:gd name="T9" fmla="*/ 1 h 5"/>
              </a:gdLst>
              <a:ahLst/>
              <a:cxnLst>
                <a:cxn ang="0">
                  <a:pos x="T0" y="T1"/>
                </a:cxn>
                <a:cxn ang="0">
                  <a:pos x="T2" y="T3"/>
                </a:cxn>
                <a:cxn ang="0">
                  <a:pos x="T4" y="T5"/>
                </a:cxn>
                <a:cxn ang="0">
                  <a:pos x="T6" y="T7"/>
                </a:cxn>
                <a:cxn ang="0">
                  <a:pos x="T8" y="T9"/>
                </a:cxn>
              </a:cxnLst>
              <a:rect l="0" t="0" r="r" b="b"/>
              <a:pathLst>
                <a:path w="30" h="5">
                  <a:moveTo>
                    <a:pt x="27" y="1"/>
                  </a:moveTo>
                  <a:cubicBezTo>
                    <a:pt x="19" y="1"/>
                    <a:pt x="11" y="0"/>
                    <a:pt x="3" y="0"/>
                  </a:cubicBezTo>
                  <a:cubicBezTo>
                    <a:pt x="0" y="0"/>
                    <a:pt x="0" y="4"/>
                    <a:pt x="3" y="4"/>
                  </a:cubicBezTo>
                  <a:cubicBezTo>
                    <a:pt x="11" y="4"/>
                    <a:pt x="19" y="5"/>
                    <a:pt x="27" y="5"/>
                  </a:cubicBezTo>
                  <a:cubicBezTo>
                    <a:pt x="30" y="5"/>
                    <a:pt x="30" y="1"/>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69" name="Freeform 56"/>
            <p:cNvSpPr/>
            <p:nvPr/>
          </p:nvSpPr>
          <p:spPr bwMode="auto">
            <a:xfrm>
              <a:off x="2414" y="4097"/>
              <a:ext cx="103" cy="30"/>
            </a:xfrm>
            <a:custGeom>
              <a:avLst/>
              <a:gdLst>
                <a:gd name="T0" fmla="*/ 24 w 29"/>
                <a:gd name="T1" fmla="*/ 1 h 10"/>
                <a:gd name="T2" fmla="*/ 4 w 29"/>
                <a:gd name="T3" fmla="*/ 3 h 10"/>
                <a:gd name="T4" fmla="*/ 2 w 29"/>
                <a:gd name="T5" fmla="*/ 7 h 10"/>
                <a:gd name="T6" fmla="*/ 26 w 29"/>
                <a:gd name="T7" fmla="*/ 5 h 10"/>
                <a:gd name="T8" fmla="*/ 24 w 29"/>
                <a:gd name="T9" fmla="*/ 1 h 10"/>
              </a:gdLst>
              <a:ahLst/>
              <a:cxnLst>
                <a:cxn ang="0">
                  <a:pos x="T0" y="T1"/>
                </a:cxn>
                <a:cxn ang="0">
                  <a:pos x="T2" y="T3"/>
                </a:cxn>
                <a:cxn ang="0">
                  <a:pos x="T4" y="T5"/>
                </a:cxn>
                <a:cxn ang="0">
                  <a:pos x="T6" y="T7"/>
                </a:cxn>
                <a:cxn ang="0">
                  <a:pos x="T8" y="T9"/>
                </a:cxn>
              </a:cxnLst>
              <a:rect l="0" t="0" r="r" b="b"/>
              <a:pathLst>
                <a:path w="29" h="10">
                  <a:moveTo>
                    <a:pt x="24" y="1"/>
                  </a:moveTo>
                  <a:cubicBezTo>
                    <a:pt x="18" y="2"/>
                    <a:pt x="10" y="5"/>
                    <a:pt x="4" y="3"/>
                  </a:cubicBezTo>
                  <a:cubicBezTo>
                    <a:pt x="1" y="2"/>
                    <a:pt x="0" y="6"/>
                    <a:pt x="2" y="7"/>
                  </a:cubicBezTo>
                  <a:cubicBezTo>
                    <a:pt x="10" y="10"/>
                    <a:pt x="18" y="6"/>
                    <a:pt x="26" y="5"/>
                  </a:cubicBezTo>
                  <a:cubicBezTo>
                    <a:pt x="29"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70" name="Freeform 57"/>
            <p:cNvSpPr/>
            <p:nvPr/>
          </p:nvSpPr>
          <p:spPr bwMode="auto">
            <a:xfrm>
              <a:off x="2534" y="4097"/>
              <a:ext cx="120" cy="21"/>
            </a:xfrm>
            <a:custGeom>
              <a:avLst/>
              <a:gdLst>
                <a:gd name="T0" fmla="*/ 31 w 34"/>
                <a:gd name="T1" fmla="*/ 2 h 7"/>
                <a:gd name="T2" fmla="*/ 3 w 34"/>
                <a:gd name="T3" fmla="*/ 2 h 7"/>
                <a:gd name="T4" fmla="*/ 3 w 34"/>
                <a:gd name="T5" fmla="*/ 6 h 7"/>
                <a:gd name="T6" fmla="*/ 29 w 34"/>
                <a:gd name="T7" fmla="*/ 6 h 7"/>
                <a:gd name="T8" fmla="*/ 31 w 34"/>
                <a:gd name="T9" fmla="*/ 2 h 7"/>
              </a:gdLst>
              <a:ahLst/>
              <a:cxnLst>
                <a:cxn ang="0">
                  <a:pos x="T0" y="T1"/>
                </a:cxn>
                <a:cxn ang="0">
                  <a:pos x="T2" y="T3"/>
                </a:cxn>
                <a:cxn ang="0">
                  <a:pos x="T4" y="T5"/>
                </a:cxn>
                <a:cxn ang="0">
                  <a:pos x="T6" y="T7"/>
                </a:cxn>
                <a:cxn ang="0">
                  <a:pos x="T8" y="T9"/>
                </a:cxn>
              </a:cxnLst>
              <a:rect l="0" t="0" r="r" b="b"/>
              <a:pathLst>
                <a:path w="34" h="7">
                  <a:moveTo>
                    <a:pt x="31" y="2"/>
                  </a:moveTo>
                  <a:cubicBezTo>
                    <a:pt x="21" y="0"/>
                    <a:pt x="12" y="0"/>
                    <a:pt x="3" y="2"/>
                  </a:cubicBezTo>
                  <a:cubicBezTo>
                    <a:pt x="0" y="2"/>
                    <a:pt x="0" y="7"/>
                    <a:pt x="3" y="6"/>
                  </a:cubicBezTo>
                  <a:cubicBezTo>
                    <a:pt x="12" y="5"/>
                    <a:pt x="21" y="4"/>
                    <a:pt x="29" y="6"/>
                  </a:cubicBezTo>
                  <a:cubicBezTo>
                    <a:pt x="32" y="7"/>
                    <a:pt x="34" y="2"/>
                    <a:pt x="31"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71" name="Freeform 58"/>
            <p:cNvSpPr/>
            <p:nvPr/>
          </p:nvSpPr>
          <p:spPr bwMode="auto">
            <a:xfrm>
              <a:off x="2682" y="4103"/>
              <a:ext cx="110" cy="21"/>
            </a:xfrm>
            <a:custGeom>
              <a:avLst/>
              <a:gdLst>
                <a:gd name="T0" fmla="*/ 26 w 31"/>
                <a:gd name="T1" fmla="*/ 1 h 7"/>
                <a:gd name="T2" fmla="*/ 4 w 31"/>
                <a:gd name="T3" fmla="*/ 1 h 7"/>
                <a:gd name="T4" fmla="*/ 3 w 31"/>
                <a:gd name="T5" fmla="*/ 5 h 7"/>
                <a:gd name="T6" fmla="*/ 28 w 31"/>
                <a:gd name="T7" fmla="*/ 5 h 7"/>
                <a:gd name="T8" fmla="*/ 26 w 31"/>
                <a:gd name="T9" fmla="*/ 1 h 7"/>
              </a:gdLst>
              <a:ahLst/>
              <a:cxnLst>
                <a:cxn ang="0">
                  <a:pos x="T0" y="T1"/>
                </a:cxn>
                <a:cxn ang="0">
                  <a:pos x="T2" y="T3"/>
                </a:cxn>
                <a:cxn ang="0">
                  <a:pos x="T4" y="T5"/>
                </a:cxn>
                <a:cxn ang="0">
                  <a:pos x="T6" y="T7"/>
                </a:cxn>
                <a:cxn ang="0">
                  <a:pos x="T8" y="T9"/>
                </a:cxn>
              </a:cxnLst>
              <a:rect l="0" t="0" r="r" b="b"/>
              <a:pathLst>
                <a:path w="31" h="7">
                  <a:moveTo>
                    <a:pt x="26" y="1"/>
                  </a:moveTo>
                  <a:cubicBezTo>
                    <a:pt x="19" y="2"/>
                    <a:pt x="12" y="3"/>
                    <a:pt x="4" y="1"/>
                  </a:cubicBezTo>
                  <a:cubicBezTo>
                    <a:pt x="2" y="0"/>
                    <a:pt x="0" y="4"/>
                    <a:pt x="3" y="5"/>
                  </a:cubicBezTo>
                  <a:cubicBezTo>
                    <a:pt x="11" y="7"/>
                    <a:pt x="20" y="6"/>
                    <a:pt x="28" y="5"/>
                  </a:cubicBezTo>
                  <a:cubicBezTo>
                    <a:pt x="31"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72" name="Freeform 59"/>
            <p:cNvSpPr/>
            <p:nvPr/>
          </p:nvSpPr>
          <p:spPr bwMode="auto">
            <a:xfrm>
              <a:off x="2848" y="4094"/>
              <a:ext cx="102" cy="24"/>
            </a:xfrm>
            <a:custGeom>
              <a:avLst/>
              <a:gdLst>
                <a:gd name="T0" fmla="*/ 26 w 29"/>
                <a:gd name="T1" fmla="*/ 3 h 8"/>
                <a:gd name="T2" fmla="*/ 3 w 29"/>
                <a:gd name="T3" fmla="*/ 3 h 8"/>
                <a:gd name="T4" fmla="*/ 3 w 29"/>
                <a:gd name="T5" fmla="*/ 7 h 8"/>
                <a:gd name="T6" fmla="*/ 25 w 29"/>
                <a:gd name="T7" fmla="*/ 7 h 8"/>
                <a:gd name="T8" fmla="*/ 26 w 29"/>
                <a:gd name="T9" fmla="*/ 3 h 8"/>
              </a:gdLst>
              <a:ahLst/>
              <a:cxnLst>
                <a:cxn ang="0">
                  <a:pos x="T0" y="T1"/>
                </a:cxn>
                <a:cxn ang="0">
                  <a:pos x="T2" y="T3"/>
                </a:cxn>
                <a:cxn ang="0">
                  <a:pos x="T4" y="T5"/>
                </a:cxn>
                <a:cxn ang="0">
                  <a:pos x="T6" y="T7"/>
                </a:cxn>
                <a:cxn ang="0">
                  <a:pos x="T8" y="T9"/>
                </a:cxn>
              </a:cxnLst>
              <a:rect l="0" t="0" r="r" b="b"/>
              <a:pathLst>
                <a:path w="29" h="8">
                  <a:moveTo>
                    <a:pt x="26" y="3"/>
                  </a:moveTo>
                  <a:cubicBezTo>
                    <a:pt x="18" y="0"/>
                    <a:pt x="11" y="2"/>
                    <a:pt x="3" y="3"/>
                  </a:cubicBezTo>
                  <a:cubicBezTo>
                    <a:pt x="0" y="3"/>
                    <a:pt x="0" y="7"/>
                    <a:pt x="3" y="7"/>
                  </a:cubicBezTo>
                  <a:cubicBezTo>
                    <a:pt x="11" y="7"/>
                    <a:pt x="18" y="4"/>
                    <a:pt x="25" y="7"/>
                  </a:cubicBezTo>
                  <a:cubicBezTo>
                    <a:pt x="28" y="8"/>
                    <a:pt x="29" y="4"/>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73" name="Freeform 60"/>
            <p:cNvSpPr/>
            <p:nvPr/>
          </p:nvSpPr>
          <p:spPr bwMode="auto">
            <a:xfrm>
              <a:off x="2993" y="4103"/>
              <a:ext cx="81" cy="12"/>
            </a:xfrm>
            <a:custGeom>
              <a:avLst/>
              <a:gdLst>
                <a:gd name="T0" fmla="*/ 20 w 23"/>
                <a:gd name="T1" fmla="*/ 0 h 4"/>
                <a:gd name="T2" fmla="*/ 3 w 23"/>
                <a:gd name="T3" fmla="*/ 0 h 4"/>
                <a:gd name="T4" fmla="*/ 3 w 23"/>
                <a:gd name="T5" fmla="*/ 4 h 4"/>
                <a:gd name="T6" fmla="*/ 20 w 23"/>
                <a:gd name="T7" fmla="*/ 4 h 4"/>
                <a:gd name="T8" fmla="*/ 20 w 23"/>
                <a:gd name="T9" fmla="*/ 0 h 4"/>
              </a:gdLst>
              <a:ahLst/>
              <a:cxnLst>
                <a:cxn ang="0">
                  <a:pos x="T0" y="T1"/>
                </a:cxn>
                <a:cxn ang="0">
                  <a:pos x="T2" y="T3"/>
                </a:cxn>
                <a:cxn ang="0">
                  <a:pos x="T4" y="T5"/>
                </a:cxn>
                <a:cxn ang="0">
                  <a:pos x="T6" y="T7"/>
                </a:cxn>
                <a:cxn ang="0">
                  <a:pos x="T8" y="T9"/>
                </a:cxn>
              </a:cxnLst>
              <a:rect l="0" t="0" r="r" b="b"/>
              <a:pathLst>
                <a:path w="23" h="4">
                  <a:moveTo>
                    <a:pt x="20" y="0"/>
                  </a:moveTo>
                  <a:cubicBezTo>
                    <a:pt x="3" y="0"/>
                    <a:pt x="3" y="0"/>
                    <a:pt x="3" y="0"/>
                  </a:cubicBezTo>
                  <a:cubicBezTo>
                    <a:pt x="0" y="0"/>
                    <a:pt x="0" y="4"/>
                    <a:pt x="3" y="4"/>
                  </a:cubicBezTo>
                  <a:cubicBezTo>
                    <a:pt x="20" y="4"/>
                    <a:pt x="20"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74" name="Freeform 61"/>
            <p:cNvSpPr/>
            <p:nvPr/>
          </p:nvSpPr>
          <p:spPr bwMode="auto">
            <a:xfrm>
              <a:off x="3155" y="4100"/>
              <a:ext cx="88" cy="24"/>
            </a:xfrm>
            <a:custGeom>
              <a:avLst/>
              <a:gdLst>
                <a:gd name="T0" fmla="*/ 22 w 25"/>
                <a:gd name="T1" fmla="*/ 3 h 8"/>
                <a:gd name="T2" fmla="*/ 3 w 25"/>
                <a:gd name="T3" fmla="*/ 3 h 8"/>
                <a:gd name="T4" fmla="*/ 5 w 25"/>
                <a:gd name="T5" fmla="*/ 7 h 8"/>
                <a:gd name="T6" fmla="*/ 21 w 25"/>
                <a:gd name="T7" fmla="*/ 7 h 8"/>
                <a:gd name="T8" fmla="*/ 22 w 25"/>
                <a:gd name="T9" fmla="*/ 3 h 8"/>
              </a:gdLst>
              <a:ahLst/>
              <a:cxnLst>
                <a:cxn ang="0">
                  <a:pos x="T0" y="T1"/>
                </a:cxn>
                <a:cxn ang="0">
                  <a:pos x="T2" y="T3"/>
                </a:cxn>
                <a:cxn ang="0">
                  <a:pos x="T4" y="T5"/>
                </a:cxn>
                <a:cxn ang="0">
                  <a:pos x="T6" y="T7"/>
                </a:cxn>
                <a:cxn ang="0">
                  <a:pos x="T8" y="T9"/>
                </a:cxn>
              </a:cxnLst>
              <a:rect l="0" t="0" r="r" b="b"/>
              <a:pathLst>
                <a:path w="25" h="8">
                  <a:moveTo>
                    <a:pt x="22" y="3"/>
                  </a:moveTo>
                  <a:cubicBezTo>
                    <a:pt x="16" y="2"/>
                    <a:pt x="9" y="0"/>
                    <a:pt x="3" y="3"/>
                  </a:cubicBezTo>
                  <a:cubicBezTo>
                    <a:pt x="0" y="4"/>
                    <a:pt x="2" y="8"/>
                    <a:pt x="5" y="7"/>
                  </a:cubicBezTo>
                  <a:cubicBezTo>
                    <a:pt x="10" y="5"/>
                    <a:pt x="16" y="6"/>
                    <a:pt x="21" y="7"/>
                  </a:cubicBezTo>
                  <a:cubicBezTo>
                    <a:pt x="24" y="8"/>
                    <a:pt x="25" y="3"/>
                    <a:pt x="2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75" name="Freeform 62"/>
            <p:cNvSpPr/>
            <p:nvPr/>
          </p:nvSpPr>
          <p:spPr bwMode="auto">
            <a:xfrm>
              <a:off x="3300" y="4106"/>
              <a:ext cx="109" cy="18"/>
            </a:xfrm>
            <a:custGeom>
              <a:avLst/>
              <a:gdLst>
                <a:gd name="T0" fmla="*/ 28 w 31"/>
                <a:gd name="T1" fmla="*/ 0 h 6"/>
                <a:gd name="T2" fmla="*/ 3 w 31"/>
                <a:gd name="T3" fmla="*/ 1 h 6"/>
                <a:gd name="T4" fmla="*/ 3 w 31"/>
                <a:gd name="T5" fmla="*/ 5 h 6"/>
                <a:gd name="T6" fmla="*/ 28 w 31"/>
                <a:gd name="T7" fmla="*/ 4 h 6"/>
                <a:gd name="T8" fmla="*/ 28 w 31"/>
                <a:gd name="T9" fmla="*/ 0 h 6"/>
              </a:gdLst>
              <a:ahLst/>
              <a:cxnLst>
                <a:cxn ang="0">
                  <a:pos x="T0" y="T1"/>
                </a:cxn>
                <a:cxn ang="0">
                  <a:pos x="T2" y="T3"/>
                </a:cxn>
                <a:cxn ang="0">
                  <a:pos x="T4" y="T5"/>
                </a:cxn>
                <a:cxn ang="0">
                  <a:pos x="T6" y="T7"/>
                </a:cxn>
                <a:cxn ang="0">
                  <a:pos x="T8" y="T9"/>
                </a:cxn>
              </a:cxnLst>
              <a:rect l="0" t="0" r="r" b="b"/>
              <a:pathLst>
                <a:path w="31" h="6">
                  <a:moveTo>
                    <a:pt x="28" y="0"/>
                  </a:moveTo>
                  <a:cubicBezTo>
                    <a:pt x="20" y="0"/>
                    <a:pt x="11" y="0"/>
                    <a:pt x="3" y="1"/>
                  </a:cubicBezTo>
                  <a:cubicBezTo>
                    <a:pt x="0" y="1"/>
                    <a:pt x="0" y="6"/>
                    <a:pt x="3" y="5"/>
                  </a:cubicBezTo>
                  <a:cubicBezTo>
                    <a:pt x="11" y="4"/>
                    <a:pt x="20" y="4"/>
                    <a:pt x="28" y="4"/>
                  </a:cubicBezTo>
                  <a:cubicBezTo>
                    <a:pt x="31" y="4"/>
                    <a:pt x="31" y="0"/>
                    <a:pt x="28"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76" name="Freeform 63"/>
            <p:cNvSpPr/>
            <p:nvPr/>
          </p:nvSpPr>
          <p:spPr bwMode="auto">
            <a:xfrm>
              <a:off x="3434" y="4100"/>
              <a:ext cx="99" cy="24"/>
            </a:xfrm>
            <a:custGeom>
              <a:avLst/>
              <a:gdLst>
                <a:gd name="T0" fmla="*/ 24 w 28"/>
                <a:gd name="T1" fmla="*/ 1 h 8"/>
                <a:gd name="T2" fmla="*/ 4 w 28"/>
                <a:gd name="T3" fmla="*/ 2 h 8"/>
                <a:gd name="T4" fmla="*/ 3 w 28"/>
                <a:gd name="T5" fmla="*/ 6 h 8"/>
                <a:gd name="T6" fmla="*/ 26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2"/>
                    <a:pt x="11" y="4"/>
                    <a:pt x="4" y="2"/>
                  </a:cubicBezTo>
                  <a:cubicBezTo>
                    <a:pt x="2" y="1"/>
                    <a:pt x="0" y="5"/>
                    <a:pt x="3" y="6"/>
                  </a:cubicBezTo>
                  <a:cubicBezTo>
                    <a:pt x="11" y="8"/>
                    <a:pt x="18" y="6"/>
                    <a:pt x="26"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77" name="Freeform 64"/>
            <p:cNvSpPr/>
            <p:nvPr/>
          </p:nvSpPr>
          <p:spPr bwMode="auto">
            <a:xfrm>
              <a:off x="3564" y="4097"/>
              <a:ext cx="103" cy="21"/>
            </a:xfrm>
            <a:custGeom>
              <a:avLst/>
              <a:gdLst>
                <a:gd name="T0" fmla="*/ 26 w 29"/>
                <a:gd name="T1" fmla="*/ 3 h 7"/>
                <a:gd name="T2" fmla="*/ 4 w 29"/>
                <a:gd name="T3" fmla="*/ 1 h 7"/>
                <a:gd name="T4" fmla="*/ 3 w 29"/>
                <a:gd name="T5" fmla="*/ 5 h 7"/>
                <a:gd name="T6" fmla="*/ 26 w 29"/>
                <a:gd name="T7" fmla="*/ 7 h 7"/>
                <a:gd name="T8" fmla="*/ 26 w 29"/>
                <a:gd name="T9" fmla="*/ 3 h 7"/>
              </a:gdLst>
              <a:ahLst/>
              <a:cxnLst>
                <a:cxn ang="0">
                  <a:pos x="T0" y="T1"/>
                </a:cxn>
                <a:cxn ang="0">
                  <a:pos x="T2" y="T3"/>
                </a:cxn>
                <a:cxn ang="0">
                  <a:pos x="T4" y="T5"/>
                </a:cxn>
                <a:cxn ang="0">
                  <a:pos x="T6" y="T7"/>
                </a:cxn>
                <a:cxn ang="0">
                  <a:pos x="T8" y="T9"/>
                </a:cxn>
              </a:cxnLst>
              <a:rect l="0" t="0" r="r" b="b"/>
              <a:pathLst>
                <a:path w="29" h="7">
                  <a:moveTo>
                    <a:pt x="26" y="3"/>
                  </a:moveTo>
                  <a:cubicBezTo>
                    <a:pt x="19" y="3"/>
                    <a:pt x="11" y="3"/>
                    <a:pt x="4" y="1"/>
                  </a:cubicBezTo>
                  <a:cubicBezTo>
                    <a:pt x="2" y="0"/>
                    <a:pt x="0" y="4"/>
                    <a:pt x="3" y="5"/>
                  </a:cubicBezTo>
                  <a:cubicBezTo>
                    <a:pt x="10" y="7"/>
                    <a:pt x="19" y="7"/>
                    <a:pt x="26" y="7"/>
                  </a:cubicBezTo>
                  <a:cubicBezTo>
                    <a:pt x="29" y="7"/>
                    <a:pt x="29" y="3"/>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78" name="Freeform 65"/>
            <p:cNvSpPr/>
            <p:nvPr/>
          </p:nvSpPr>
          <p:spPr bwMode="auto">
            <a:xfrm>
              <a:off x="3698" y="4094"/>
              <a:ext cx="106" cy="18"/>
            </a:xfrm>
            <a:custGeom>
              <a:avLst/>
              <a:gdLst>
                <a:gd name="T0" fmla="*/ 27 w 30"/>
                <a:gd name="T1" fmla="*/ 1 h 6"/>
                <a:gd name="T2" fmla="*/ 3 w 30"/>
                <a:gd name="T3" fmla="*/ 2 h 6"/>
                <a:gd name="T4" fmla="*/ 3 w 30"/>
                <a:gd name="T5" fmla="*/ 6 h 6"/>
                <a:gd name="T6" fmla="*/ 27 w 30"/>
                <a:gd name="T7" fmla="*/ 5 h 6"/>
                <a:gd name="T8" fmla="*/ 27 w 30"/>
                <a:gd name="T9" fmla="*/ 1 h 6"/>
              </a:gdLst>
              <a:ahLst/>
              <a:cxnLst>
                <a:cxn ang="0">
                  <a:pos x="T0" y="T1"/>
                </a:cxn>
                <a:cxn ang="0">
                  <a:pos x="T2" y="T3"/>
                </a:cxn>
                <a:cxn ang="0">
                  <a:pos x="T4" y="T5"/>
                </a:cxn>
                <a:cxn ang="0">
                  <a:pos x="T6" y="T7"/>
                </a:cxn>
                <a:cxn ang="0">
                  <a:pos x="T8" y="T9"/>
                </a:cxn>
              </a:cxnLst>
              <a:rect l="0" t="0" r="r" b="b"/>
              <a:pathLst>
                <a:path w="30" h="6">
                  <a:moveTo>
                    <a:pt x="27" y="1"/>
                  </a:moveTo>
                  <a:cubicBezTo>
                    <a:pt x="19" y="1"/>
                    <a:pt x="11" y="1"/>
                    <a:pt x="3" y="2"/>
                  </a:cubicBezTo>
                  <a:cubicBezTo>
                    <a:pt x="0" y="2"/>
                    <a:pt x="0" y="6"/>
                    <a:pt x="3" y="6"/>
                  </a:cubicBezTo>
                  <a:cubicBezTo>
                    <a:pt x="11" y="6"/>
                    <a:pt x="19" y="5"/>
                    <a:pt x="27" y="5"/>
                  </a:cubicBezTo>
                  <a:cubicBezTo>
                    <a:pt x="30" y="5"/>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79" name="Freeform 66"/>
            <p:cNvSpPr/>
            <p:nvPr/>
          </p:nvSpPr>
          <p:spPr bwMode="auto">
            <a:xfrm>
              <a:off x="3846" y="4103"/>
              <a:ext cx="85" cy="18"/>
            </a:xfrm>
            <a:custGeom>
              <a:avLst/>
              <a:gdLst>
                <a:gd name="T0" fmla="*/ 21 w 24"/>
                <a:gd name="T1" fmla="*/ 1 h 6"/>
                <a:gd name="T2" fmla="*/ 3 w 24"/>
                <a:gd name="T3" fmla="*/ 0 h 6"/>
                <a:gd name="T4" fmla="*/ 3 w 24"/>
                <a:gd name="T5" fmla="*/ 4 h 6"/>
                <a:gd name="T6" fmla="*/ 20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5" y="0"/>
                    <a:pt x="9" y="0"/>
                    <a:pt x="3" y="0"/>
                  </a:cubicBezTo>
                  <a:cubicBezTo>
                    <a:pt x="0" y="0"/>
                    <a:pt x="0" y="4"/>
                    <a:pt x="3" y="4"/>
                  </a:cubicBezTo>
                  <a:cubicBezTo>
                    <a:pt x="9" y="4"/>
                    <a:pt x="14" y="4"/>
                    <a:pt x="20" y="5"/>
                  </a:cubicBezTo>
                  <a:cubicBezTo>
                    <a:pt x="23" y="6"/>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80" name="Freeform 67"/>
            <p:cNvSpPr/>
            <p:nvPr/>
          </p:nvSpPr>
          <p:spPr bwMode="auto">
            <a:xfrm>
              <a:off x="3977" y="4094"/>
              <a:ext cx="109" cy="24"/>
            </a:xfrm>
            <a:custGeom>
              <a:avLst/>
              <a:gdLst>
                <a:gd name="T0" fmla="*/ 28 w 31"/>
                <a:gd name="T1" fmla="*/ 2 h 8"/>
                <a:gd name="T2" fmla="*/ 3 w 31"/>
                <a:gd name="T3" fmla="*/ 3 h 8"/>
                <a:gd name="T4" fmla="*/ 4 w 31"/>
                <a:gd name="T5" fmla="*/ 7 h 8"/>
                <a:gd name="T6" fmla="*/ 28 w 31"/>
                <a:gd name="T7" fmla="*/ 6 h 8"/>
                <a:gd name="T8" fmla="*/ 28 w 31"/>
                <a:gd name="T9" fmla="*/ 2 h 8"/>
              </a:gdLst>
              <a:ahLst/>
              <a:cxnLst>
                <a:cxn ang="0">
                  <a:pos x="T0" y="T1"/>
                </a:cxn>
                <a:cxn ang="0">
                  <a:pos x="T2" y="T3"/>
                </a:cxn>
                <a:cxn ang="0">
                  <a:pos x="T4" y="T5"/>
                </a:cxn>
                <a:cxn ang="0">
                  <a:pos x="T6" y="T7"/>
                </a:cxn>
                <a:cxn ang="0">
                  <a:pos x="T8" y="T9"/>
                </a:cxn>
              </a:cxnLst>
              <a:rect l="0" t="0" r="r" b="b"/>
              <a:pathLst>
                <a:path w="31" h="8">
                  <a:moveTo>
                    <a:pt x="28" y="2"/>
                  </a:moveTo>
                  <a:cubicBezTo>
                    <a:pt x="20" y="2"/>
                    <a:pt x="11" y="0"/>
                    <a:pt x="3" y="3"/>
                  </a:cubicBezTo>
                  <a:cubicBezTo>
                    <a:pt x="0" y="4"/>
                    <a:pt x="2" y="8"/>
                    <a:pt x="4" y="7"/>
                  </a:cubicBezTo>
                  <a:cubicBezTo>
                    <a:pt x="12" y="5"/>
                    <a:pt x="20"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81" name="Freeform 68"/>
            <p:cNvSpPr/>
            <p:nvPr/>
          </p:nvSpPr>
          <p:spPr bwMode="auto">
            <a:xfrm>
              <a:off x="4129" y="4092"/>
              <a:ext cx="102" cy="17"/>
            </a:xfrm>
            <a:custGeom>
              <a:avLst/>
              <a:gdLst>
                <a:gd name="T0" fmla="*/ 25 w 29"/>
                <a:gd name="T1" fmla="*/ 1 h 6"/>
                <a:gd name="T2" fmla="*/ 3 w 29"/>
                <a:gd name="T3" fmla="*/ 2 h 6"/>
                <a:gd name="T4" fmla="*/ 3 w 29"/>
                <a:gd name="T5" fmla="*/ 6 h 6"/>
                <a:gd name="T6" fmla="*/ 26 w 29"/>
                <a:gd name="T7" fmla="*/ 5 h 6"/>
                <a:gd name="T8" fmla="*/ 25 w 29"/>
                <a:gd name="T9" fmla="*/ 1 h 6"/>
              </a:gdLst>
              <a:ahLst/>
              <a:cxnLst>
                <a:cxn ang="0">
                  <a:pos x="T0" y="T1"/>
                </a:cxn>
                <a:cxn ang="0">
                  <a:pos x="T2" y="T3"/>
                </a:cxn>
                <a:cxn ang="0">
                  <a:pos x="T4" y="T5"/>
                </a:cxn>
                <a:cxn ang="0">
                  <a:pos x="T6" y="T7"/>
                </a:cxn>
                <a:cxn ang="0">
                  <a:pos x="T8" y="T9"/>
                </a:cxn>
              </a:cxnLst>
              <a:rect l="0" t="0" r="r" b="b"/>
              <a:pathLst>
                <a:path w="29" h="6">
                  <a:moveTo>
                    <a:pt x="25" y="1"/>
                  </a:moveTo>
                  <a:cubicBezTo>
                    <a:pt x="17" y="2"/>
                    <a:pt x="10" y="2"/>
                    <a:pt x="3" y="2"/>
                  </a:cubicBezTo>
                  <a:cubicBezTo>
                    <a:pt x="0" y="2"/>
                    <a:pt x="0" y="6"/>
                    <a:pt x="3" y="6"/>
                  </a:cubicBezTo>
                  <a:cubicBezTo>
                    <a:pt x="11" y="6"/>
                    <a:pt x="18" y="6"/>
                    <a:pt x="26" y="5"/>
                  </a:cubicBezTo>
                  <a:cubicBezTo>
                    <a:pt x="29" y="4"/>
                    <a:pt x="27" y="0"/>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82" name="Freeform 69"/>
            <p:cNvSpPr/>
            <p:nvPr/>
          </p:nvSpPr>
          <p:spPr bwMode="auto">
            <a:xfrm>
              <a:off x="4273" y="4103"/>
              <a:ext cx="110" cy="21"/>
            </a:xfrm>
            <a:custGeom>
              <a:avLst/>
              <a:gdLst>
                <a:gd name="T0" fmla="*/ 28 w 31"/>
                <a:gd name="T1" fmla="*/ 2 h 7"/>
                <a:gd name="T2" fmla="*/ 3 w 31"/>
                <a:gd name="T3" fmla="*/ 2 h 7"/>
                <a:gd name="T4" fmla="*/ 3 w 31"/>
                <a:gd name="T5" fmla="*/ 6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2"/>
                    <a:pt x="3" y="2"/>
                  </a:cubicBezTo>
                  <a:cubicBezTo>
                    <a:pt x="0" y="2"/>
                    <a:pt x="0" y="6"/>
                    <a:pt x="3" y="6"/>
                  </a:cubicBezTo>
                  <a:cubicBezTo>
                    <a:pt x="11" y="6"/>
                    <a:pt x="19" y="4"/>
                    <a:pt x="27" y="6"/>
                  </a:cubicBezTo>
                  <a:cubicBezTo>
                    <a:pt x="30" y="7"/>
                    <a:pt x="31" y="3"/>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83" name="Freeform 70"/>
            <p:cNvSpPr/>
            <p:nvPr/>
          </p:nvSpPr>
          <p:spPr bwMode="auto">
            <a:xfrm>
              <a:off x="4432" y="4097"/>
              <a:ext cx="95" cy="24"/>
            </a:xfrm>
            <a:custGeom>
              <a:avLst/>
              <a:gdLst>
                <a:gd name="T0" fmla="*/ 23 w 27"/>
                <a:gd name="T1" fmla="*/ 1 h 8"/>
                <a:gd name="T2" fmla="*/ 4 w 27"/>
                <a:gd name="T3" fmla="*/ 2 h 8"/>
                <a:gd name="T4" fmla="*/ 3 w 27"/>
                <a:gd name="T5" fmla="*/ 6 h 8"/>
                <a:gd name="T6" fmla="*/ 24 w 27"/>
                <a:gd name="T7" fmla="*/ 5 h 8"/>
                <a:gd name="T8" fmla="*/ 23 w 27"/>
                <a:gd name="T9" fmla="*/ 1 h 8"/>
              </a:gdLst>
              <a:ahLst/>
              <a:cxnLst>
                <a:cxn ang="0">
                  <a:pos x="T0" y="T1"/>
                </a:cxn>
                <a:cxn ang="0">
                  <a:pos x="T2" y="T3"/>
                </a:cxn>
                <a:cxn ang="0">
                  <a:pos x="T4" y="T5"/>
                </a:cxn>
                <a:cxn ang="0">
                  <a:pos x="T6" y="T7"/>
                </a:cxn>
                <a:cxn ang="0">
                  <a:pos x="T8" y="T9"/>
                </a:cxn>
              </a:cxnLst>
              <a:rect l="0" t="0" r="r" b="b"/>
              <a:pathLst>
                <a:path w="27" h="8">
                  <a:moveTo>
                    <a:pt x="23" y="1"/>
                  </a:moveTo>
                  <a:cubicBezTo>
                    <a:pt x="17" y="2"/>
                    <a:pt x="10" y="3"/>
                    <a:pt x="4" y="2"/>
                  </a:cubicBezTo>
                  <a:cubicBezTo>
                    <a:pt x="1" y="1"/>
                    <a:pt x="0" y="6"/>
                    <a:pt x="3" y="6"/>
                  </a:cubicBezTo>
                  <a:cubicBezTo>
                    <a:pt x="10" y="8"/>
                    <a:pt x="17" y="6"/>
                    <a:pt x="24" y="5"/>
                  </a:cubicBezTo>
                  <a:cubicBezTo>
                    <a:pt x="27" y="5"/>
                    <a:pt x="26"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84" name="Freeform 71"/>
            <p:cNvSpPr/>
            <p:nvPr/>
          </p:nvSpPr>
          <p:spPr bwMode="auto">
            <a:xfrm>
              <a:off x="4580" y="4094"/>
              <a:ext cx="120" cy="27"/>
            </a:xfrm>
            <a:custGeom>
              <a:avLst/>
              <a:gdLst>
                <a:gd name="T0" fmla="*/ 31 w 34"/>
                <a:gd name="T1" fmla="*/ 1 h 9"/>
                <a:gd name="T2" fmla="*/ 18 w 34"/>
                <a:gd name="T3" fmla="*/ 2 h 9"/>
                <a:gd name="T4" fmla="*/ 5 w 34"/>
                <a:gd name="T5" fmla="*/ 1 h 9"/>
                <a:gd name="T6" fmla="*/ 2 w 34"/>
                <a:gd name="T7" fmla="*/ 5 h 9"/>
                <a:gd name="T8" fmla="*/ 31 w 34"/>
                <a:gd name="T9" fmla="*/ 5 h 9"/>
                <a:gd name="T10" fmla="*/ 31 w 34"/>
                <a:gd name="T11" fmla="*/ 1 h 9"/>
              </a:gdLst>
              <a:ahLst/>
              <a:cxnLst>
                <a:cxn ang="0">
                  <a:pos x="T0" y="T1"/>
                </a:cxn>
                <a:cxn ang="0">
                  <a:pos x="T2" y="T3"/>
                </a:cxn>
                <a:cxn ang="0">
                  <a:pos x="T4" y="T5"/>
                </a:cxn>
                <a:cxn ang="0">
                  <a:pos x="T6" y="T7"/>
                </a:cxn>
                <a:cxn ang="0">
                  <a:pos x="T8" y="T9"/>
                </a:cxn>
                <a:cxn ang="0">
                  <a:pos x="T10" y="T11"/>
                </a:cxn>
              </a:cxnLst>
              <a:rect l="0" t="0" r="r" b="b"/>
              <a:pathLst>
                <a:path w="34" h="9">
                  <a:moveTo>
                    <a:pt x="31" y="1"/>
                  </a:moveTo>
                  <a:cubicBezTo>
                    <a:pt x="27" y="1"/>
                    <a:pt x="22" y="1"/>
                    <a:pt x="18" y="2"/>
                  </a:cubicBezTo>
                  <a:cubicBezTo>
                    <a:pt x="14" y="2"/>
                    <a:pt x="9" y="3"/>
                    <a:pt x="5" y="1"/>
                  </a:cubicBezTo>
                  <a:cubicBezTo>
                    <a:pt x="2" y="0"/>
                    <a:pt x="0" y="3"/>
                    <a:pt x="2" y="5"/>
                  </a:cubicBezTo>
                  <a:cubicBezTo>
                    <a:pt x="11" y="9"/>
                    <a:pt x="22" y="5"/>
                    <a:pt x="31" y="5"/>
                  </a:cubicBezTo>
                  <a:cubicBezTo>
                    <a:pt x="34" y="5"/>
                    <a:pt x="34" y="0"/>
                    <a:pt x="31"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85" name="Freeform 72"/>
            <p:cNvSpPr/>
            <p:nvPr/>
          </p:nvSpPr>
          <p:spPr bwMode="auto">
            <a:xfrm>
              <a:off x="4735" y="4092"/>
              <a:ext cx="110" cy="20"/>
            </a:xfrm>
            <a:custGeom>
              <a:avLst/>
              <a:gdLst>
                <a:gd name="T0" fmla="*/ 28 w 31"/>
                <a:gd name="T1" fmla="*/ 2 h 7"/>
                <a:gd name="T2" fmla="*/ 3 w 31"/>
                <a:gd name="T3" fmla="*/ 3 h 7"/>
                <a:gd name="T4" fmla="*/ 5 w 31"/>
                <a:gd name="T5" fmla="*/ 7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1"/>
                    <a:pt x="3" y="3"/>
                  </a:cubicBezTo>
                  <a:cubicBezTo>
                    <a:pt x="0" y="3"/>
                    <a:pt x="2" y="7"/>
                    <a:pt x="5" y="7"/>
                  </a:cubicBezTo>
                  <a:cubicBezTo>
                    <a:pt x="12" y="6"/>
                    <a:pt x="19" y="4"/>
                    <a:pt x="27" y="6"/>
                  </a:cubicBezTo>
                  <a:cubicBezTo>
                    <a:pt x="29" y="7"/>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86" name="Freeform 73"/>
            <p:cNvSpPr/>
            <p:nvPr/>
          </p:nvSpPr>
          <p:spPr bwMode="auto">
            <a:xfrm>
              <a:off x="4912" y="4097"/>
              <a:ext cx="84" cy="18"/>
            </a:xfrm>
            <a:custGeom>
              <a:avLst/>
              <a:gdLst>
                <a:gd name="T0" fmla="*/ 21 w 24"/>
                <a:gd name="T1" fmla="*/ 1 h 6"/>
                <a:gd name="T2" fmla="*/ 4 w 24"/>
                <a:gd name="T3" fmla="*/ 1 h 6"/>
                <a:gd name="T4" fmla="*/ 3 w 24"/>
                <a:gd name="T5" fmla="*/ 5 h 6"/>
                <a:gd name="T6" fmla="*/ 21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6" y="1"/>
                    <a:pt x="10" y="2"/>
                    <a:pt x="4" y="1"/>
                  </a:cubicBezTo>
                  <a:cubicBezTo>
                    <a:pt x="1" y="0"/>
                    <a:pt x="0" y="5"/>
                    <a:pt x="3" y="5"/>
                  </a:cubicBezTo>
                  <a:cubicBezTo>
                    <a:pt x="9" y="6"/>
                    <a:pt x="15" y="5"/>
                    <a:pt x="21" y="5"/>
                  </a:cubicBezTo>
                  <a:cubicBezTo>
                    <a:pt x="24" y="5"/>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87" name="Freeform 74"/>
            <p:cNvSpPr/>
            <p:nvPr/>
          </p:nvSpPr>
          <p:spPr bwMode="auto">
            <a:xfrm>
              <a:off x="5060" y="4100"/>
              <a:ext cx="92" cy="18"/>
            </a:xfrm>
            <a:custGeom>
              <a:avLst/>
              <a:gdLst>
                <a:gd name="T0" fmla="*/ 23 w 26"/>
                <a:gd name="T1" fmla="*/ 1 h 6"/>
                <a:gd name="T2" fmla="*/ 3 w 26"/>
                <a:gd name="T3" fmla="*/ 0 h 6"/>
                <a:gd name="T4" fmla="*/ 3 w 26"/>
                <a:gd name="T5" fmla="*/ 4 h 6"/>
                <a:gd name="T6" fmla="*/ 22 w 26"/>
                <a:gd name="T7" fmla="*/ 5 h 6"/>
                <a:gd name="T8" fmla="*/ 23 w 26"/>
                <a:gd name="T9" fmla="*/ 1 h 6"/>
              </a:gdLst>
              <a:ahLst/>
              <a:cxnLst>
                <a:cxn ang="0">
                  <a:pos x="T0" y="T1"/>
                </a:cxn>
                <a:cxn ang="0">
                  <a:pos x="T2" y="T3"/>
                </a:cxn>
                <a:cxn ang="0">
                  <a:pos x="T4" y="T5"/>
                </a:cxn>
                <a:cxn ang="0">
                  <a:pos x="T6" y="T7"/>
                </a:cxn>
                <a:cxn ang="0">
                  <a:pos x="T8" y="T9"/>
                </a:cxn>
              </a:cxnLst>
              <a:rect l="0" t="0" r="r" b="b"/>
              <a:pathLst>
                <a:path w="26" h="6">
                  <a:moveTo>
                    <a:pt x="23" y="1"/>
                  </a:moveTo>
                  <a:cubicBezTo>
                    <a:pt x="16" y="0"/>
                    <a:pt x="9" y="0"/>
                    <a:pt x="3" y="0"/>
                  </a:cubicBezTo>
                  <a:cubicBezTo>
                    <a:pt x="0" y="0"/>
                    <a:pt x="0" y="4"/>
                    <a:pt x="3" y="4"/>
                  </a:cubicBezTo>
                  <a:cubicBezTo>
                    <a:pt x="9" y="4"/>
                    <a:pt x="16" y="4"/>
                    <a:pt x="22" y="5"/>
                  </a:cubicBezTo>
                  <a:cubicBezTo>
                    <a:pt x="25" y="6"/>
                    <a:pt x="26" y="1"/>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88" name="Freeform 75"/>
            <p:cNvSpPr/>
            <p:nvPr/>
          </p:nvSpPr>
          <p:spPr bwMode="auto">
            <a:xfrm>
              <a:off x="5190" y="4094"/>
              <a:ext cx="103" cy="18"/>
            </a:xfrm>
            <a:custGeom>
              <a:avLst/>
              <a:gdLst>
                <a:gd name="T0" fmla="*/ 26 w 29"/>
                <a:gd name="T1" fmla="*/ 1 h 6"/>
                <a:gd name="T2" fmla="*/ 2 w 29"/>
                <a:gd name="T3" fmla="*/ 2 h 6"/>
                <a:gd name="T4" fmla="*/ 2 w 29"/>
                <a:gd name="T5" fmla="*/ 6 h 6"/>
                <a:gd name="T6" fmla="*/ 26 w 29"/>
                <a:gd name="T7" fmla="*/ 5 h 6"/>
                <a:gd name="T8" fmla="*/ 26 w 29"/>
                <a:gd name="T9" fmla="*/ 1 h 6"/>
              </a:gdLst>
              <a:ahLst/>
              <a:cxnLst>
                <a:cxn ang="0">
                  <a:pos x="T0" y="T1"/>
                </a:cxn>
                <a:cxn ang="0">
                  <a:pos x="T2" y="T3"/>
                </a:cxn>
                <a:cxn ang="0">
                  <a:pos x="T4" y="T5"/>
                </a:cxn>
                <a:cxn ang="0">
                  <a:pos x="T6" y="T7"/>
                </a:cxn>
                <a:cxn ang="0">
                  <a:pos x="T8" y="T9"/>
                </a:cxn>
              </a:cxnLst>
              <a:rect l="0" t="0" r="r" b="b"/>
              <a:pathLst>
                <a:path w="29" h="6">
                  <a:moveTo>
                    <a:pt x="26" y="1"/>
                  </a:moveTo>
                  <a:cubicBezTo>
                    <a:pt x="18" y="2"/>
                    <a:pt x="10" y="2"/>
                    <a:pt x="2" y="2"/>
                  </a:cubicBezTo>
                  <a:cubicBezTo>
                    <a:pt x="0" y="2"/>
                    <a:pt x="0" y="6"/>
                    <a:pt x="2" y="6"/>
                  </a:cubicBezTo>
                  <a:cubicBezTo>
                    <a:pt x="10" y="6"/>
                    <a:pt x="18" y="6"/>
                    <a:pt x="26" y="5"/>
                  </a:cubicBezTo>
                  <a:cubicBezTo>
                    <a:pt x="29"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89" name="Freeform 76"/>
            <p:cNvSpPr/>
            <p:nvPr/>
          </p:nvSpPr>
          <p:spPr bwMode="auto">
            <a:xfrm>
              <a:off x="5339" y="4092"/>
              <a:ext cx="116" cy="20"/>
            </a:xfrm>
            <a:custGeom>
              <a:avLst/>
              <a:gdLst>
                <a:gd name="T0" fmla="*/ 30 w 33"/>
                <a:gd name="T1" fmla="*/ 2 h 7"/>
                <a:gd name="T2" fmla="*/ 3 w 33"/>
                <a:gd name="T3" fmla="*/ 0 h 7"/>
                <a:gd name="T4" fmla="*/ 3 w 33"/>
                <a:gd name="T5" fmla="*/ 0 h 7"/>
                <a:gd name="T6" fmla="*/ 3 w 33"/>
                <a:gd name="T7" fmla="*/ 0 h 7"/>
                <a:gd name="T8" fmla="*/ 3 w 33"/>
                <a:gd name="T9" fmla="*/ 5 h 7"/>
                <a:gd name="T10" fmla="*/ 28 w 33"/>
                <a:gd name="T11" fmla="*/ 6 h 7"/>
                <a:gd name="T12" fmla="*/ 30 w 33"/>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33" h="7">
                  <a:moveTo>
                    <a:pt x="30" y="2"/>
                  </a:moveTo>
                  <a:cubicBezTo>
                    <a:pt x="21" y="0"/>
                    <a:pt x="12" y="1"/>
                    <a:pt x="3" y="0"/>
                  </a:cubicBezTo>
                  <a:cubicBezTo>
                    <a:pt x="3" y="0"/>
                    <a:pt x="3" y="0"/>
                    <a:pt x="3" y="0"/>
                  </a:cubicBezTo>
                  <a:cubicBezTo>
                    <a:pt x="3" y="0"/>
                    <a:pt x="3" y="0"/>
                    <a:pt x="3" y="0"/>
                  </a:cubicBezTo>
                  <a:cubicBezTo>
                    <a:pt x="0" y="0"/>
                    <a:pt x="0" y="5"/>
                    <a:pt x="3" y="5"/>
                  </a:cubicBezTo>
                  <a:cubicBezTo>
                    <a:pt x="11" y="6"/>
                    <a:pt x="20" y="4"/>
                    <a:pt x="28" y="6"/>
                  </a:cubicBezTo>
                  <a:cubicBezTo>
                    <a:pt x="31" y="7"/>
                    <a:pt x="33" y="2"/>
                    <a:pt x="30"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90" name="Freeform 77"/>
            <p:cNvSpPr/>
            <p:nvPr/>
          </p:nvSpPr>
          <p:spPr bwMode="auto">
            <a:xfrm>
              <a:off x="5480" y="4089"/>
              <a:ext cx="102" cy="14"/>
            </a:xfrm>
            <a:custGeom>
              <a:avLst/>
              <a:gdLst>
                <a:gd name="T0" fmla="*/ 26 w 29"/>
                <a:gd name="T1" fmla="*/ 0 h 5"/>
                <a:gd name="T2" fmla="*/ 3 w 29"/>
                <a:gd name="T3" fmla="*/ 0 h 5"/>
                <a:gd name="T4" fmla="*/ 3 w 29"/>
                <a:gd name="T5" fmla="*/ 5 h 5"/>
                <a:gd name="T6" fmla="*/ 26 w 29"/>
                <a:gd name="T7" fmla="*/ 5 h 5"/>
                <a:gd name="T8" fmla="*/ 26 w 29"/>
                <a:gd name="T9" fmla="*/ 0 h 5"/>
              </a:gdLst>
              <a:ahLst/>
              <a:cxnLst>
                <a:cxn ang="0">
                  <a:pos x="T0" y="T1"/>
                </a:cxn>
                <a:cxn ang="0">
                  <a:pos x="T2" y="T3"/>
                </a:cxn>
                <a:cxn ang="0">
                  <a:pos x="T4" y="T5"/>
                </a:cxn>
                <a:cxn ang="0">
                  <a:pos x="T6" y="T7"/>
                </a:cxn>
                <a:cxn ang="0">
                  <a:pos x="T8" y="T9"/>
                </a:cxn>
              </a:cxnLst>
              <a:rect l="0" t="0" r="r" b="b"/>
              <a:pathLst>
                <a:path w="29" h="5">
                  <a:moveTo>
                    <a:pt x="26" y="0"/>
                  </a:moveTo>
                  <a:cubicBezTo>
                    <a:pt x="3" y="0"/>
                    <a:pt x="3" y="0"/>
                    <a:pt x="3" y="0"/>
                  </a:cubicBezTo>
                  <a:cubicBezTo>
                    <a:pt x="0" y="0"/>
                    <a:pt x="0" y="5"/>
                    <a:pt x="3" y="5"/>
                  </a:cubicBezTo>
                  <a:cubicBezTo>
                    <a:pt x="26" y="5"/>
                    <a:pt x="26" y="5"/>
                    <a:pt x="26" y="5"/>
                  </a:cubicBezTo>
                  <a:cubicBezTo>
                    <a:pt x="29" y="5"/>
                    <a:pt x="29" y="0"/>
                    <a:pt x="26"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91" name="Freeform 78"/>
            <p:cNvSpPr/>
            <p:nvPr/>
          </p:nvSpPr>
          <p:spPr bwMode="auto">
            <a:xfrm>
              <a:off x="5600" y="4089"/>
              <a:ext cx="98" cy="23"/>
            </a:xfrm>
            <a:custGeom>
              <a:avLst/>
              <a:gdLst>
                <a:gd name="T0" fmla="*/ 24 w 28"/>
                <a:gd name="T1" fmla="*/ 2 h 8"/>
                <a:gd name="T2" fmla="*/ 4 w 28"/>
                <a:gd name="T3" fmla="*/ 0 h 8"/>
                <a:gd name="T4" fmla="*/ 3 w 28"/>
                <a:gd name="T5" fmla="*/ 5 h 8"/>
                <a:gd name="T6" fmla="*/ 25 w 28"/>
                <a:gd name="T7" fmla="*/ 6 h 8"/>
                <a:gd name="T8" fmla="*/ 24 w 28"/>
                <a:gd name="T9" fmla="*/ 2 h 8"/>
              </a:gdLst>
              <a:ahLst/>
              <a:cxnLst>
                <a:cxn ang="0">
                  <a:pos x="T0" y="T1"/>
                </a:cxn>
                <a:cxn ang="0">
                  <a:pos x="T2" y="T3"/>
                </a:cxn>
                <a:cxn ang="0">
                  <a:pos x="T4" y="T5"/>
                </a:cxn>
                <a:cxn ang="0">
                  <a:pos x="T6" y="T7"/>
                </a:cxn>
                <a:cxn ang="0">
                  <a:pos x="T8" y="T9"/>
                </a:cxn>
              </a:cxnLst>
              <a:rect l="0" t="0" r="r" b="b"/>
              <a:pathLst>
                <a:path w="28" h="8">
                  <a:moveTo>
                    <a:pt x="24" y="2"/>
                  </a:moveTo>
                  <a:cubicBezTo>
                    <a:pt x="17" y="3"/>
                    <a:pt x="11" y="3"/>
                    <a:pt x="4" y="0"/>
                  </a:cubicBezTo>
                  <a:cubicBezTo>
                    <a:pt x="1" y="0"/>
                    <a:pt x="0" y="4"/>
                    <a:pt x="3" y="5"/>
                  </a:cubicBezTo>
                  <a:cubicBezTo>
                    <a:pt x="10" y="7"/>
                    <a:pt x="18" y="8"/>
                    <a:pt x="25" y="6"/>
                  </a:cubicBezTo>
                  <a:cubicBezTo>
                    <a:pt x="28" y="5"/>
                    <a:pt x="27" y="1"/>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92" name="Freeform 79"/>
            <p:cNvSpPr/>
            <p:nvPr/>
          </p:nvSpPr>
          <p:spPr bwMode="auto">
            <a:xfrm>
              <a:off x="5727" y="4103"/>
              <a:ext cx="98" cy="18"/>
            </a:xfrm>
            <a:custGeom>
              <a:avLst/>
              <a:gdLst>
                <a:gd name="T0" fmla="*/ 26 w 28"/>
                <a:gd name="T1" fmla="*/ 1 h 6"/>
                <a:gd name="T2" fmla="*/ 3 w 28"/>
                <a:gd name="T3" fmla="*/ 0 h 6"/>
                <a:gd name="T4" fmla="*/ 3 w 28"/>
                <a:gd name="T5" fmla="*/ 4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0"/>
                    <a:pt x="3" y="0"/>
                  </a:cubicBezTo>
                  <a:cubicBezTo>
                    <a:pt x="0" y="0"/>
                    <a:pt x="0" y="4"/>
                    <a:pt x="3" y="4"/>
                  </a:cubicBezTo>
                  <a:cubicBezTo>
                    <a:pt x="11" y="4"/>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93" name="Freeform 80"/>
            <p:cNvSpPr/>
            <p:nvPr/>
          </p:nvSpPr>
          <p:spPr bwMode="auto">
            <a:xfrm>
              <a:off x="5850" y="4092"/>
              <a:ext cx="109" cy="20"/>
            </a:xfrm>
            <a:custGeom>
              <a:avLst/>
              <a:gdLst>
                <a:gd name="T0" fmla="*/ 27 w 31"/>
                <a:gd name="T1" fmla="*/ 1 h 7"/>
                <a:gd name="T2" fmla="*/ 3 w 31"/>
                <a:gd name="T3" fmla="*/ 3 h 7"/>
                <a:gd name="T4" fmla="*/ 3 w 31"/>
                <a:gd name="T5" fmla="*/ 7 h 7"/>
                <a:gd name="T6" fmla="*/ 28 w 31"/>
                <a:gd name="T7" fmla="*/ 5 h 7"/>
                <a:gd name="T8" fmla="*/ 27 w 31"/>
                <a:gd name="T9" fmla="*/ 1 h 7"/>
              </a:gdLst>
              <a:ahLst/>
              <a:cxnLst>
                <a:cxn ang="0">
                  <a:pos x="T0" y="T1"/>
                </a:cxn>
                <a:cxn ang="0">
                  <a:pos x="T2" y="T3"/>
                </a:cxn>
                <a:cxn ang="0">
                  <a:pos x="T4" y="T5"/>
                </a:cxn>
                <a:cxn ang="0">
                  <a:pos x="T6" y="T7"/>
                </a:cxn>
                <a:cxn ang="0">
                  <a:pos x="T8" y="T9"/>
                </a:cxn>
              </a:cxnLst>
              <a:rect l="0" t="0" r="r" b="b"/>
              <a:pathLst>
                <a:path w="31" h="7">
                  <a:moveTo>
                    <a:pt x="27" y="1"/>
                  </a:moveTo>
                  <a:cubicBezTo>
                    <a:pt x="19" y="2"/>
                    <a:pt x="11" y="3"/>
                    <a:pt x="3" y="3"/>
                  </a:cubicBezTo>
                  <a:cubicBezTo>
                    <a:pt x="0" y="3"/>
                    <a:pt x="0" y="7"/>
                    <a:pt x="3" y="7"/>
                  </a:cubicBezTo>
                  <a:cubicBezTo>
                    <a:pt x="11" y="7"/>
                    <a:pt x="20" y="6"/>
                    <a:pt x="28" y="5"/>
                  </a:cubicBezTo>
                  <a:cubicBezTo>
                    <a:pt x="31" y="4"/>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94" name="Freeform 81"/>
            <p:cNvSpPr/>
            <p:nvPr/>
          </p:nvSpPr>
          <p:spPr bwMode="auto">
            <a:xfrm>
              <a:off x="5988" y="4097"/>
              <a:ext cx="102" cy="18"/>
            </a:xfrm>
            <a:custGeom>
              <a:avLst/>
              <a:gdLst>
                <a:gd name="T0" fmla="*/ 26 w 29"/>
                <a:gd name="T1" fmla="*/ 2 h 6"/>
                <a:gd name="T2" fmla="*/ 3 w 29"/>
                <a:gd name="T3" fmla="*/ 1 h 6"/>
                <a:gd name="T4" fmla="*/ 3 w 29"/>
                <a:gd name="T5" fmla="*/ 5 h 6"/>
                <a:gd name="T6" fmla="*/ 26 w 29"/>
                <a:gd name="T7" fmla="*/ 6 h 6"/>
                <a:gd name="T8" fmla="*/ 26 w 29"/>
                <a:gd name="T9" fmla="*/ 2 h 6"/>
              </a:gdLst>
              <a:ahLst/>
              <a:cxnLst>
                <a:cxn ang="0">
                  <a:pos x="T0" y="T1"/>
                </a:cxn>
                <a:cxn ang="0">
                  <a:pos x="T2" y="T3"/>
                </a:cxn>
                <a:cxn ang="0">
                  <a:pos x="T4" y="T5"/>
                </a:cxn>
                <a:cxn ang="0">
                  <a:pos x="T6" y="T7"/>
                </a:cxn>
                <a:cxn ang="0">
                  <a:pos x="T8" y="T9"/>
                </a:cxn>
              </a:cxnLst>
              <a:rect l="0" t="0" r="r" b="b"/>
              <a:pathLst>
                <a:path w="29" h="6">
                  <a:moveTo>
                    <a:pt x="26" y="2"/>
                  </a:moveTo>
                  <a:cubicBezTo>
                    <a:pt x="19" y="1"/>
                    <a:pt x="11" y="0"/>
                    <a:pt x="3" y="1"/>
                  </a:cubicBezTo>
                  <a:cubicBezTo>
                    <a:pt x="0" y="1"/>
                    <a:pt x="0" y="5"/>
                    <a:pt x="3" y="5"/>
                  </a:cubicBezTo>
                  <a:cubicBezTo>
                    <a:pt x="11" y="4"/>
                    <a:pt x="19" y="6"/>
                    <a:pt x="26" y="6"/>
                  </a:cubicBezTo>
                  <a:cubicBezTo>
                    <a:pt x="29" y="6"/>
                    <a:pt x="29" y="2"/>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95" name="Freeform 82"/>
            <p:cNvSpPr/>
            <p:nvPr/>
          </p:nvSpPr>
          <p:spPr bwMode="auto">
            <a:xfrm>
              <a:off x="6136" y="4100"/>
              <a:ext cx="102" cy="18"/>
            </a:xfrm>
            <a:custGeom>
              <a:avLst/>
              <a:gdLst>
                <a:gd name="T0" fmla="*/ 27 w 29"/>
                <a:gd name="T1" fmla="*/ 0 h 6"/>
                <a:gd name="T2" fmla="*/ 3 w 29"/>
                <a:gd name="T3" fmla="*/ 1 h 6"/>
                <a:gd name="T4" fmla="*/ 3 w 29"/>
                <a:gd name="T5" fmla="*/ 5 h 6"/>
                <a:gd name="T6" fmla="*/ 27 w 29"/>
                <a:gd name="T7" fmla="*/ 4 h 6"/>
                <a:gd name="T8" fmla="*/ 27 w 29"/>
                <a:gd name="T9" fmla="*/ 0 h 6"/>
              </a:gdLst>
              <a:ahLst/>
              <a:cxnLst>
                <a:cxn ang="0">
                  <a:pos x="T0" y="T1"/>
                </a:cxn>
                <a:cxn ang="0">
                  <a:pos x="T2" y="T3"/>
                </a:cxn>
                <a:cxn ang="0">
                  <a:pos x="T4" y="T5"/>
                </a:cxn>
                <a:cxn ang="0">
                  <a:pos x="T6" y="T7"/>
                </a:cxn>
                <a:cxn ang="0">
                  <a:pos x="T8" y="T9"/>
                </a:cxn>
              </a:cxnLst>
              <a:rect l="0" t="0" r="r" b="b"/>
              <a:pathLst>
                <a:path w="29" h="6">
                  <a:moveTo>
                    <a:pt x="27" y="0"/>
                  </a:moveTo>
                  <a:cubicBezTo>
                    <a:pt x="19" y="0"/>
                    <a:pt x="11" y="0"/>
                    <a:pt x="3" y="1"/>
                  </a:cubicBezTo>
                  <a:cubicBezTo>
                    <a:pt x="0" y="1"/>
                    <a:pt x="0" y="6"/>
                    <a:pt x="3" y="5"/>
                  </a:cubicBezTo>
                  <a:cubicBezTo>
                    <a:pt x="11" y="4"/>
                    <a:pt x="19" y="4"/>
                    <a:pt x="27" y="4"/>
                  </a:cubicBezTo>
                  <a:cubicBezTo>
                    <a:pt x="29" y="4"/>
                    <a:pt x="29"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96" name="Freeform 83"/>
            <p:cNvSpPr/>
            <p:nvPr/>
          </p:nvSpPr>
          <p:spPr bwMode="auto">
            <a:xfrm>
              <a:off x="6298" y="4100"/>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6"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97" name="Freeform 84"/>
            <p:cNvSpPr/>
            <p:nvPr/>
          </p:nvSpPr>
          <p:spPr bwMode="auto">
            <a:xfrm>
              <a:off x="6428" y="4103"/>
              <a:ext cx="99" cy="18"/>
            </a:xfrm>
            <a:custGeom>
              <a:avLst/>
              <a:gdLst>
                <a:gd name="T0" fmla="*/ 25 w 28"/>
                <a:gd name="T1" fmla="*/ 1 h 6"/>
                <a:gd name="T2" fmla="*/ 3 w 28"/>
                <a:gd name="T3" fmla="*/ 1 h 6"/>
                <a:gd name="T4" fmla="*/ 3 w 28"/>
                <a:gd name="T5" fmla="*/ 5 h 6"/>
                <a:gd name="T6" fmla="*/ 25 w 28"/>
                <a:gd name="T7" fmla="*/ 5 h 6"/>
                <a:gd name="T8" fmla="*/ 25 w 28"/>
                <a:gd name="T9" fmla="*/ 1 h 6"/>
              </a:gdLst>
              <a:ahLst/>
              <a:cxnLst>
                <a:cxn ang="0">
                  <a:pos x="T0" y="T1"/>
                </a:cxn>
                <a:cxn ang="0">
                  <a:pos x="T2" y="T3"/>
                </a:cxn>
                <a:cxn ang="0">
                  <a:pos x="T4" y="T5"/>
                </a:cxn>
                <a:cxn ang="0">
                  <a:pos x="T6" y="T7"/>
                </a:cxn>
                <a:cxn ang="0">
                  <a:pos x="T8" y="T9"/>
                </a:cxn>
              </a:cxnLst>
              <a:rect l="0" t="0" r="r" b="b"/>
              <a:pathLst>
                <a:path w="28" h="6">
                  <a:moveTo>
                    <a:pt x="25" y="1"/>
                  </a:moveTo>
                  <a:cubicBezTo>
                    <a:pt x="17" y="1"/>
                    <a:pt x="10" y="2"/>
                    <a:pt x="3" y="1"/>
                  </a:cubicBezTo>
                  <a:cubicBezTo>
                    <a:pt x="0" y="0"/>
                    <a:pt x="0" y="5"/>
                    <a:pt x="3" y="5"/>
                  </a:cubicBezTo>
                  <a:cubicBezTo>
                    <a:pt x="10" y="6"/>
                    <a:pt x="17" y="5"/>
                    <a:pt x="25" y="5"/>
                  </a:cubicBezTo>
                  <a:cubicBezTo>
                    <a:pt x="28" y="5"/>
                    <a:pt x="28" y="1"/>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98" name="Freeform 85"/>
            <p:cNvSpPr/>
            <p:nvPr/>
          </p:nvSpPr>
          <p:spPr bwMode="auto">
            <a:xfrm>
              <a:off x="6545" y="4103"/>
              <a:ext cx="92" cy="21"/>
            </a:xfrm>
            <a:custGeom>
              <a:avLst/>
              <a:gdLst>
                <a:gd name="T0" fmla="*/ 22 w 26"/>
                <a:gd name="T1" fmla="*/ 1 h 7"/>
                <a:gd name="T2" fmla="*/ 4 w 26"/>
                <a:gd name="T3" fmla="*/ 1 h 7"/>
                <a:gd name="T4" fmla="*/ 3 w 26"/>
                <a:gd name="T5" fmla="*/ 5 h 7"/>
                <a:gd name="T6" fmla="*/ 23 w 26"/>
                <a:gd name="T7" fmla="*/ 5 h 7"/>
                <a:gd name="T8" fmla="*/ 22 w 26"/>
                <a:gd name="T9" fmla="*/ 1 h 7"/>
              </a:gdLst>
              <a:ahLst/>
              <a:cxnLst>
                <a:cxn ang="0">
                  <a:pos x="T0" y="T1"/>
                </a:cxn>
                <a:cxn ang="0">
                  <a:pos x="T2" y="T3"/>
                </a:cxn>
                <a:cxn ang="0">
                  <a:pos x="T4" y="T5"/>
                </a:cxn>
                <a:cxn ang="0">
                  <a:pos x="T6" y="T7"/>
                </a:cxn>
                <a:cxn ang="0">
                  <a:pos x="T8" y="T9"/>
                </a:cxn>
              </a:cxnLst>
              <a:rect l="0" t="0" r="r" b="b"/>
              <a:pathLst>
                <a:path w="26" h="7">
                  <a:moveTo>
                    <a:pt x="22" y="1"/>
                  </a:moveTo>
                  <a:cubicBezTo>
                    <a:pt x="16" y="2"/>
                    <a:pt x="10" y="3"/>
                    <a:pt x="4" y="1"/>
                  </a:cubicBezTo>
                  <a:cubicBezTo>
                    <a:pt x="1" y="0"/>
                    <a:pt x="0" y="4"/>
                    <a:pt x="3" y="5"/>
                  </a:cubicBezTo>
                  <a:cubicBezTo>
                    <a:pt x="9" y="7"/>
                    <a:pt x="16" y="6"/>
                    <a:pt x="23" y="5"/>
                  </a:cubicBezTo>
                  <a:cubicBezTo>
                    <a:pt x="26" y="5"/>
                    <a:pt x="25" y="0"/>
                    <a:pt x="22"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599" name="Freeform 86"/>
            <p:cNvSpPr/>
            <p:nvPr/>
          </p:nvSpPr>
          <p:spPr bwMode="auto">
            <a:xfrm>
              <a:off x="6682" y="4103"/>
              <a:ext cx="110" cy="18"/>
            </a:xfrm>
            <a:custGeom>
              <a:avLst/>
              <a:gdLst>
                <a:gd name="T0" fmla="*/ 28 w 31"/>
                <a:gd name="T1" fmla="*/ 2 h 6"/>
                <a:gd name="T2" fmla="*/ 3 w 31"/>
                <a:gd name="T3" fmla="*/ 1 h 6"/>
                <a:gd name="T4" fmla="*/ 3 w 31"/>
                <a:gd name="T5" fmla="*/ 5 h 6"/>
                <a:gd name="T6" fmla="*/ 28 w 31"/>
                <a:gd name="T7" fmla="*/ 6 h 6"/>
                <a:gd name="T8" fmla="*/ 28 w 31"/>
                <a:gd name="T9" fmla="*/ 2 h 6"/>
              </a:gdLst>
              <a:ahLst/>
              <a:cxnLst>
                <a:cxn ang="0">
                  <a:pos x="T0" y="T1"/>
                </a:cxn>
                <a:cxn ang="0">
                  <a:pos x="T2" y="T3"/>
                </a:cxn>
                <a:cxn ang="0">
                  <a:pos x="T4" y="T5"/>
                </a:cxn>
                <a:cxn ang="0">
                  <a:pos x="T6" y="T7"/>
                </a:cxn>
                <a:cxn ang="0">
                  <a:pos x="T8" y="T9"/>
                </a:cxn>
              </a:cxnLst>
              <a:rect l="0" t="0" r="r" b="b"/>
              <a:pathLst>
                <a:path w="31" h="6">
                  <a:moveTo>
                    <a:pt x="28" y="2"/>
                  </a:moveTo>
                  <a:cubicBezTo>
                    <a:pt x="19" y="2"/>
                    <a:pt x="11" y="2"/>
                    <a:pt x="3" y="1"/>
                  </a:cubicBezTo>
                  <a:cubicBezTo>
                    <a:pt x="0" y="0"/>
                    <a:pt x="0" y="5"/>
                    <a:pt x="3" y="5"/>
                  </a:cubicBezTo>
                  <a:cubicBezTo>
                    <a:pt x="11" y="6"/>
                    <a:pt x="19"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00" name="Freeform 87"/>
            <p:cNvSpPr/>
            <p:nvPr/>
          </p:nvSpPr>
          <p:spPr bwMode="auto">
            <a:xfrm>
              <a:off x="6820" y="4103"/>
              <a:ext cx="106" cy="21"/>
            </a:xfrm>
            <a:custGeom>
              <a:avLst/>
              <a:gdLst>
                <a:gd name="T0" fmla="*/ 27 w 30"/>
                <a:gd name="T1" fmla="*/ 2 h 7"/>
                <a:gd name="T2" fmla="*/ 3 w 30"/>
                <a:gd name="T3" fmla="*/ 1 h 7"/>
                <a:gd name="T4" fmla="*/ 3 w 30"/>
                <a:gd name="T5" fmla="*/ 5 h 7"/>
                <a:gd name="T6" fmla="*/ 26 w 30"/>
                <a:gd name="T7" fmla="*/ 6 h 7"/>
                <a:gd name="T8" fmla="*/ 27 w 30"/>
                <a:gd name="T9" fmla="*/ 2 h 7"/>
              </a:gdLst>
              <a:ahLst/>
              <a:cxnLst>
                <a:cxn ang="0">
                  <a:pos x="T0" y="T1"/>
                </a:cxn>
                <a:cxn ang="0">
                  <a:pos x="T2" y="T3"/>
                </a:cxn>
                <a:cxn ang="0">
                  <a:pos x="T4" y="T5"/>
                </a:cxn>
                <a:cxn ang="0">
                  <a:pos x="T6" y="T7"/>
                </a:cxn>
                <a:cxn ang="0">
                  <a:pos x="T8" y="T9"/>
                </a:cxn>
              </a:cxnLst>
              <a:rect l="0" t="0" r="r" b="b"/>
              <a:pathLst>
                <a:path w="30" h="7">
                  <a:moveTo>
                    <a:pt x="27" y="2"/>
                  </a:moveTo>
                  <a:cubicBezTo>
                    <a:pt x="19" y="0"/>
                    <a:pt x="11" y="1"/>
                    <a:pt x="3" y="1"/>
                  </a:cubicBezTo>
                  <a:cubicBezTo>
                    <a:pt x="0" y="1"/>
                    <a:pt x="0" y="5"/>
                    <a:pt x="3" y="5"/>
                  </a:cubicBezTo>
                  <a:cubicBezTo>
                    <a:pt x="11" y="5"/>
                    <a:pt x="19" y="4"/>
                    <a:pt x="26" y="6"/>
                  </a:cubicBezTo>
                  <a:cubicBezTo>
                    <a:pt x="29" y="7"/>
                    <a:pt x="30" y="3"/>
                    <a:pt x="27"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01" name="Freeform 88"/>
            <p:cNvSpPr/>
            <p:nvPr/>
          </p:nvSpPr>
          <p:spPr bwMode="auto">
            <a:xfrm>
              <a:off x="6961" y="4106"/>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7"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02" name="Freeform 89"/>
            <p:cNvSpPr/>
            <p:nvPr/>
          </p:nvSpPr>
          <p:spPr bwMode="auto">
            <a:xfrm>
              <a:off x="7081" y="4106"/>
              <a:ext cx="113" cy="24"/>
            </a:xfrm>
            <a:custGeom>
              <a:avLst/>
              <a:gdLst>
                <a:gd name="T0" fmla="*/ 28 w 32"/>
                <a:gd name="T1" fmla="*/ 1 h 8"/>
                <a:gd name="T2" fmla="*/ 3 w 32"/>
                <a:gd name="T3" fmla="*/ 2 h 8"/>
                <a:gd name="T4" fmla="*/ 3 w 32"/>
                <a:gd name="T5" fmla="*/ 6 h 8"/>
                <a:gd name="T6" fmla="*/ 29 w 32"/>
                <a:gd name="T7" fmla="*/ 5 h 8"/>
                <a:gd name="T8" fmla="*/ 28 w 32"/>
                <a:gd name="T9" fmla="*/ 1 h 8"/>
              </a:gdLst>
              <a:ahLst/>
              <a:cxnLst>
                <a:cxn ang="0">
                  <a:pos x="T0" y="T1"/>
                </a:cxn>
                <a:cxn ang="0">
                  <a:pos x="T2" y="T3"/>
                </a:cxn>
                <a:cxn ang="0">
                  <a:pos x="T4" y="T5"/>
                </a:cxn>
                <a:cxn ang="0">
                  <a:pos x="T6" y="T7"/>
                </a:cxn>
                <a:cxn ang="0">
                  <a:pos x="T8" y="T9"/>
                </a:cxn>
              </a:cxnLst>
              <a:rect l="0" t="0" r="r" b="b"/>
              <a:pathLst>
                <a:path w="32" h="8">
                  <a:moveTo>
                    <a:pt x="28" y="1"/>
                  </a:moveTo>
                  <a:cubicBezTo>
                    <a:pt x="20" y="3"/>
                    <a:pt x="11" y="2"/>
                    <a:pt x="3" y="2"/>
                  </a:cubicBezTo>
                  <a:cubicBezTo>
                    <a:pt x="0" y="2"/>
                    <a:pt x="0" y="6"/>
                    <a:pt x="3" y="6"/>
                  </a:cubicBezTo>
                  <a:cubicBezTo>
                    <a:pt x="12" y="6"/>
                    <a:pt x="21" y="8"/>
                    <a:pt x="29" y="5"/>
                  </a:cubicBezTo>
                  <a:cubicBezTo>
                    <a:pt x="32" y="4"/>
                    <a:pt x="31" y="0"/>
                    <a:pt x="28"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03" name="Freeform 90"/>
            <p:cNvSpPr/>
            <p:nvPr/>
          </p:nvSpPr>
          <p:spPr bwMode="auto">
            <a:xfrm>
              <a:off x="7219" y="4103"/>
              <a:ext cx="95" cy="18"/>
            </a:xfrm>
            <a:custGeom>
              <a:avLst/>
              <a:gdLst>
                <a:gd name="T0" fmla="*/ 23 w 27"/>
                <a:gd name="T1" fmla="*/ 1 h 6"/>
                <a:gd name="T2" fmla="*/ 3 w 27"/>
                <a:gd name="T3" fmla="*/ 2 h 6"/>
                <a:gd name="T4" fmla="*/ 3 w 27"/>
                <a:gd name="T5" fmla="*/ 6 h 6"/>
                <a:gd name="T6" fmla="*/ 24 w 27"/>
                <a:gd name="T7" fmla="*/ 5 h 6"/>
                <a:gd name="T8" fmla="*/ 23 w 27"/>
                <a:gd name="T9" fmla="*/ 1 h 6"/>
              </a:gdLst>
              <a:ahLst/>
              <a:cxnLst>
                <a:cxn ang="0">
                  <a:pos x="T0" y="T1"/>
                </a:cxn>
                <a:cxn ang="0">
                  <a:pos x="T2" y="T3"/>
                </a:cxn>
                <a:cxn ang="0">
                  <a:pos x="T4" y="T5"/>
                </a:cxn>
                <a:cxn ang="0">
                  <a:pos x="T6" y="T7"/>
                </a:cxn>
                <a:cxn ang="0">
                  <a:pos x="T8" y="T9"/>
                </a:cxn>
              </a:cxnLst>
              <a:rect l="0" t="0" r="r" b="b"/>
              <a:pathLst>
                <a:path w="27" h="6">
                  <a:moveTo>
                    <a:pt x="23" y="1"/>
                  </a:moveTo>
                  <a:cubicBezTo>
                    <a:pt x="16" y="2"/>
                    <a:pt x="10" y="2"/>
                    <a:pt x="3" y="2"/>
                  </a:cubicBezTo>
                  <a:cubicBezTo>
                    <a:pt x="0" y="2"/>
                    <a:pt x="0" y="6"/>
                    <a:pt x="3" y="6"/>
                  </a:cubicBezTo>
                  <a:cubicBezTo>
                    <a:pt x="10" y="6"/>
                    <a:pt x="17" y="6"/>
                    <a:pt x="24" y="5"/>
                  </a:cubicBezTo>
                  <a:cubicBezTo>
                    <a:pt x="27" y="5"/>
                    <a:pt x="25"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04" name="Freeform 91"/>
            <p:cNvSpPr/>
            <p:nvPr/>
          </p:nvSpPr>
          <p:spPr bwMode="auto">
            <a:xfrm>
              <a:off x="7321" y="4109"/>
              <a:ext cx="106" cy="15"/>
            </a:xfrm>
            <a:custGeom>
              <a:avLst/>
              <a:gdLst>
                <a:gd name="T0" fmla="*/ 27 w 30"/>
                <a:gd name="T1" fmla="*/ 0 h 5"/>
                <a:gd name="T2" fmla="*/ 3 w 30"/>
                <a:gd name="T3" fmla="*/ 1 h 5"/>
                <a:gd name="T4" fmla="*/ 3 w 30"/>
                <a:gd name="T5" fmla="*/ 5 h 5"/>
                <a:gd name="T6" fmla="*/ 27 w 30"/>
                <a:gd name="T7" fmla="*/ 4 h 5"/>
                <a:gd name="T8" fmla="*/ 27 w 30"/>
                <a:gd name="T9" fmla="*/ 0 h 5"/>
              </a:gdLst>
              <a:ahLst/>
              <a:cxnLst>
                <a:cxn ang="0">
                  <a:pos x="T0" y="T1"/>
                </a:cxn>
                <a:cxn ang="0">
                  <a:pos x="T2" y="T3"/>
                </a:cxn>
                <a:cxn ang="0">
                  <a:pos x="T4" y="T5"/>
                </a:cxn>
                <a:cxn ang="0">
                  <a:pos x="T6" y="T7"/>
                </a:cxn>
                <a:cxn ang="0">
                  <a:pos x="T8" y="T9"/>
                </a:cxn>
              </a:cxnLst>
              <a:rect l="0" t="0" r="r" b="b"/>
              <a:pathLst>
                <a:path w="30" h="5">
                  <a:moveTo>
                    <a:pt x="27" y="0"/>
                  </a:moveTo>
                  <a:cubicBezTo>
                    <a:pt x="19" y="0"/>
                    <a:pt x="11" y="1"/>
                    <a:pt x="3" y="1"/>
                  </a:cubicBezTo>
                  <a:cubicBezTo>
                    <a:pt x="0" y="1"/>
                    <a:pt x="0" y="5"/>
                    <a:pt x="3" y="5"/>
                  </a:cubicBezTo>
                  <a:cubicBezTo>
                    <a:pt x="11" y="5"/>
                    <a:pt x="19" y="4"/>
                    <a:pt x="27" y="4"/>
                  </a:cubicBezTo>
                  <a:cubicBezTo>
                    <a:pt x="30" y="4"/>
                    <a:pt x="30"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05" name="Freeform 92"/>
            <p:cNvSpPr/>
            <p:nvPr/>
          </p:nvSpPr>
          <p:spPr bwMode="auto">
            <a:xfrm>
              <a:off x="7448" y="4077"/>
              <a:ext cx="25" cy="59"/>
            </a:xfrm>
            <a:custGeom>
              <a:avLst/>
              <a:gdLst>
                <a:gd name="T0" fmla="*/ 1 w 7"/>
                <a:gd name="T1" fmla="*/ 7 h 20"/>
                <a:gd name="T2" fmla="*/ 1 w 7"/>
                <a:gd name="T3" fmla="*/ 7 h 20"/>
                <a:gd name="T4" fmla="*/ 2 w 7"/>
                <a:gd name="T5" fmla="*/ 17 h 20"/>
                <a:gd name="T6" fmla="*/ 7 w 7"/>
                <a:gd name="T7" fmla="*/ 17 h 20"/>
                <a:gd name="T8" fmla="*/ 6 w 7"/>
                <a:gd name="T9" fmla="*/ 3 h 20"/>
                <a:gd name="T10" fmla="*/ 2 w 7"/>
                <a:gd name="T11" fmla="*/ 1 h 20"/>
                <a:gd name="T12" fmla="*/ 0 w 7"/>
                <a:gd name="T13" fmla="*/ 3 h 20"/>
                <a:gd name="T14" fmla="*/ 1 w 7"/>
                <a:gd name="T15" fmla="*/ 7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1" y="7"/>
                  </a:moveTo>
                  <a:cubicBezTo>
                    <a:pt x="1" y="7"/>
                    <a:pt x="1" y="7"/>
                    <a:pt x="1" y="7"/>
                  </a:cubicBezTo>
                  <a:cubicBezTo>
                    <a:pt x="2" y="10"/>
                    <a:pt x="2" y="14"/>
                    <a:pt x="2" y="17"/>
                  </a:cubicBezTo>
                  <a:cubicBezTo>
                    <a:pt x="2" y="20"/>
                    <a:pt x="7" y="20"/>
                    <a:pt x="7" y="17"/>
                  </a:cubicBezTo>
                  <a:cubicBezTo>
                    <a:pt x="7" y="13"/>
                    <a:pt x="6" y="8"/>
                    <a:pt x="6" y="3"/>
                  </a:cubicBezTo>
                  <a:cubicBezTo>
                    <a:pt x="6" y="1"/>
                    <a:pt x="4" y="0"/>
                    <a:pt x="2" y="1"/>
                  </a:cubicBezTo>
                  <a:cubicBezTo>
                    <a:pt x="1" y="2"/>
                    <a:pt x="1" y="2"/>
                    <a:pt x="0" y="3"/>
                  </a:cubicBezTo>
                  <a:cubicBezTo>
                    <a:pt x="0" y="4"/>
                    <a:pt x="1" y="5"/>
                    <a:pt x="1"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06" name="Freeform 93"/>
            <p:cNvSpPr/>
            <p:nvPr/>
          </p:nvSpPr>
          <p:spPr bwMode="auto">
            <a:xfrm>
              <a:off x="7444" y="3994"/>
              <a:ext cx="22" cy="65"/>
            </a:xfrm>
            <a:custGeom>
              <a:avLst/>
              <a:gdLst>
                <a:gd name="T0" fmla="*/ 1 w 6"/>
                <a:gd name="T1" fmla="*/ 19 h 22"/>
                <a:gd name="T2" fmla="*/ 6 w 6"/>
                <a:gd name="T3" fmla="*/ 19 h 22"/>
                <a:gd name="T4" fmla="*/ 5 w 6"/>
                <a:gd name="T5" fmla="*/ 3 h 22"/>
                <a:gd name="T6" fmla="*/ 0 w 6"/>
                <a:gd name="T7" fmla="*/ 3 h 22"/>
                <a:gd name="T8" fmla="*/ 1 w 6"/>
                <a:gd name="T9" fmla="*/ 19 h 22"/>
              </a:gdLst>
              <a:ahLst/>
              <a:cxnLst>
                <a:cxn ang="0">
                  <a:pos x="T0" y="T1"/>
                </a:cxn>
                <a:cxn ang="0">
                  <a:pos x="T2" y="T3"/>
                </a:cxn>
                <a:cxn ang="0">
                  <a:pos x="T4" y="T5"/>
                </a:cxn>
                <a:cxn ang="0">
                  <a:pos x="T6" y="T7"/>
                </a:cxn>
                <a:cxn ang="0">
                  <a:pos x="T8" y="T9"/>
                </a:cxn>
              </a:cxnLst>
              <a:rect l="0" t="0" r="r" b="b"/>
              <a:pathLst>
                <a:path w="6" h="22">
                  <a:moveTo>
                    <a:pt x="1" y="19"/>
                  </a:moveTo>
                  <a:cubicBezTo>
                    <a:pt x="1" y="22"/>
                    <a:pt x="6" y="22"/>
                    <a:pt x="6" y="19"/>
                  </a:cubicBezTo>
                  <a:cubicBezTo>
                    <a:pt x="6" y="14"/>
                    <a:pt x="5" y="9"/>
                    <a:pt x="5" y="3"/>
                  </a:cubicBezTo>
                  <a:cubicBezTo>
                    <a:pt x="4" y="0"/>
                    <a:pt x="0" y="0"/>
                    <a:pt x="0" y="3"/>
                  </a:cubicBezTo>
                  <a:cubicBezTo>
                    <a:pt x="1" y="9"/>
                    <a:pt x="1" y="14"/>
                    <a:pt x="1" y="1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07" name="Freeform 94"/>
            <p:cNvSpPr/>
            <p:nvPr/>
          </p:nvSpPr>
          <p:spPr bwMode="auto">
            <a:xfrm>
              <a:off x="7444" y="3910"/>
              <a:ext cx="18" cy="63"/>
            </a:xfrm>
            <a:custGeom>
              <a:avLst/>
              <a:gdLst>
                <a:gd name="T0" fmla="*/ 0 w 5"/>
                <a:gd name="T1" fmla="*/ 5 h 21"/>
                <a:gd name="T2" fmla="*/ 1 w 5"/>
                <a:gd name="T3" fmla="*/ 6 h 21"/>
                <a:gd name="T4" fmla="*/ 0 w 5"/>
                <a:gd name="T5" fmla="*/ 11 h 21"/>
                <a:gd name="T6" fmla="*/ 0 w 5"/>
                <a:gd name="T7" fmla="*/ 15 h 21"/>
                <a:gd name="T8" fmla="*/ 0 w 5"/>
                <a:gd name="T9" fmla="*/ 17 h 21"/>
                <a:gd name="T10" fmla="*/ 0 w 5"/>
                <a:gd name="T11" fmla="*/ 17 h 21"/>
                <a:gd name="T12" fmla="*/ 0 w 5"/>
                <a:gd name="T13" fmla="*/ 18 h 21"/>
                <a:gd name="T14" fmla="*/ 0 w 5"/>
                <a:gd name="T15" fmla="*/ 19 h 21"/>
                <a:gd name="T16" fmla="*/ 5 w 5"/>
                <a:gd name="T17" fmla="*/ 18 h 21"/>
                <a:gd name="T18" fmla="*/ 5 w 5"/>
                <a:gd name="T19" fmla="*/ 7 h 21"/>
                <a:gd name="T20" fmla="*/ 5 w 5"/>
                <a:gd name="T21" fmla="*/ 2 h 21"/>
                <a:gd name="T22" fmla="*/ 0 w 5"/>
                <a:gd name="T23" fmla="*/ 3 h 21"/>
                <a:gd name="T24" fmla="*/ 0 w 5"/>
                <a:gd name="T2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1">
                  <a:moveTo>
                    <a:pt x="0" y="5"/>
                  </a:moveTo>
                  <a:cubicBezTo>
                    <a:pt x="0" y="5"/>
                    <a:pt x="1" y="6"/>
                    <a:pt x="1" y="6"/>
                  </a:cubicBezTo>
                  <a:cubicBezTo>
                    <a:pt x="1" y="8"/>
                    <a:pt x="0" y="9"/>
                    <a:pt x="0" y="11"/>
                  </a:cubicBezTo>
                  <a:cubicBezTo>
                    <a:pt x="0" y="12"/>
                    <a:pt x="0" y="14"/>
                    <a:pt x="0" y="15"/>
                  </a:cubicBezTo>
                  <a:cubicBezTo>
                    <a:pt x="0" y="16"/>
                    <a:pt x="0" y="16"/>
                    <a:pt x="0" y="17"/>
                  </a:cubicBezTo>
                  <a:cubicBezTo>
                    <a:pt x="0" y="17"/>
                    <a:pt x="0" y="18"/>
                    <a:pt x="0" y="17"/>
                  </a:cubicBezTo>
                  <a:cubicBezTo>
                    <a:pt x="0" y="17"/>
                    <a:pt x="0" y="17"/>
                    <a:pt x="0" y="18"/>
                  </a:cubicBezTo>
                  <a:cubicBezTo>
                    <a:pt x="0" y="18"/>
                    <a:pt x="0" y="18"/>
                    <a:pt x="0" y="19"/>
                  </a:cubicBezTo>
                  <a:cubicBezTo>
                    <a:pt x="1" y="21"/>
                    <a:pt x="4" y="20"/>
                    <a:pt x="5" y="18"/>
                  </a:cubicBezTo>
                  <a:cubicBezTo>
                    <a:pt x="5" y="15"/>
                    <a:pt x="5" y="11"/>
                    <a:pt x="5" y="7"/>
                  </a:cubicBezTo>
                  <a:cubicBezTo>
                    <a:pt x="5" y="6"/>
                    <a:pt x="5" y="3"/>
                    <a:pt x="5" y="2"/>
                  </a:cubicBezTo>
                  <a:cubicBezTo>
                    <a:pt x="3" y="0"/>
                    <a:pt x="1" y="1"/>
                    <a:pt x="0" y="3"/>
                  </a:cubicBezTo>
                  <a:cubicBezTo>
                    <a:pt x="0" y="4"/>
                    <a:pt x="0" y="5"/>
                    <a:pt x="0"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08" name="Freeform 95"/>
            <p:cNvSpPr/>
            <p:nvPr/>
          </p:nvSpPr>
          <p:spPr bwMode="auto">
            <a:xfrm>
              <a:off x="7444" y="3827"/>
              <a:ext cx="18" cy="69"/>
            </a:xfrm>
            <a:custGeom>
              <a:avLst/>
              <a:gdLst>
                <a:gd name="T0" fmla="*/ 5 w 5"/>
                <a:gd name="T1" fmla="*/ 20 h 23"/>
                <a:gd name="T2" fmla="*/ 5 w 5"/>
                <a:gd name="T3" fmla="*/ 3 h 23"/>
                <a:gd name="T4" fmla="*/ 0 w 5"/>
                <a:gd name="T5" fmla="*/ 3 h 23"/>
                <a:gd name="T6" fmla="*/ 0 w 5"/>
                <a:gd name="T7" fmla="*/ 20 h 23"/>
                <a:gd name="T8" fmla="*/ 5 w 5"/>
                <a:gd name="T9" fmla="*/ 20 h 23"/>
              </a:gdLst>
              <a:ahLst/>
              <a:cxnLst>
                <a:cxn ang="0">
                  <a:pos x="T0" y="T1"/>
                </a:cxn>
                <a:cxn ang="0">
                  <a:pos x="T2" y="T3"/>
                </a:cxn>
                <a:cxn ang="0">
                  <a:pos x="T4" y="T5"/>
                </a:cxn>
                <a:cxn ang="0">
                  <a:pos x="T6" y="T7"/>
                </a:cxn>
                <a:cxn ang="0">
                  <a:pos x="T8" y="T9"/>
                </a:cxn>
              </a:cxnLst>
              <a:rect l="0" t="0" r="r" b="b"/>
              <a:pathLst>
                <a:path w="5" h="23">
                  <a:moveTo>
                    <a:pt x="5" y="20"/>
                  </a:moveTo>
                  <a:cubicBezTo>
                    <a:pt x="5" y="3"/>
                    <a:pt x="5" y="3"/>
                    <a:pt x="5" y="3"/>
                  </a:cubicBezTo>
                  <a:cubicBezTo>
                    <a:pt x="5" y="0"/>
                    <a:pt x="0" y="0"/>
                    <a:pt x="0" y="3"/>
                  </a:cubicBezTo>
                  <a:cubicBezTo>
                    <a:pt x="0" y="20"/>
                    <a:pt x="0" y="20"/>
                    <a:pt x="0" y="20"/>
                  </a:cubicBezTo>
                  <a:cubicBezTo>
                    <a:pt x="0" y="23"/>
                    <a:pt x="5" y="23"/>
                    <a:pt x="5" y="2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09" name="Freeform 96"/>
            <p:cNvSpPr/>
            <p:nvPr/>
          </p:nvSpPr>
          <p:spPr bwMode="auto">
            <a:xfrm>
              <a:off x="7448" y="3747"/>
              <a:ext cx="18" cy="57"/>
            </a:xfrm>
            <a:custGeom>
              <a:avLst/>
              <a:gdLst>
                <a:gd name="T0" fmla="*/ 5 w 5"/>
                <a:gd name="T1" fmla="*/ 16 h 19"/>
                <a:gd name="T2" fmla="*/ 5 w 5"/>
                <a:gd name="T3" fmla="*/ 3 h 19"/>
                <a:gd name="T4" fmla="*/ 0 w 5"/>
                <a:gd name="T5" fmla="*/ 3 h 19"/>
                <a:gd name="T6" fmla="*/ 0 w 5"/>
                <a:gd name="T7" fmla="*/ 16 h 19"/>
                <a:gd name="T8" fmla="*/ 5 w 5"/>
                <a:gd name="T9" fmla="*/ 16 h 19"/>
              </a:gdLst>
              <a:ahLst/>
              <a:cxnLst>
                <a:cxn ang="0">
                  <a:pos x="T0" y="T1"/>
                </a:cxn>
                <a:cxn ang="0">
                  <a:pos x="T2" y="T3"/>
                </a:cxn>
                <a:cxn ang="0">
                  <a:pos x="T4" y="T5"/>
                </a:cxn>
                <a:cxn ang="0">
                  <a:pos x="T6" y="T7"/>
                </a:cxn>
                <a:cxn ang="0">
                  <a:pos x="T8" y="T9"/>
                </a:cxn>
              </a:cxnLst>
              <a:rect l="0" t="0" r="r" b="b"/>
              <a:pathLst>
                <a:path w="5" h="19">
                  <a:moveTo>
                    <a:pt x="5" y="16"/>
                  </a:moveTo>
                  <a:cubicBezTo>
                    <a:pt x="5" y="3"/>
                    <a:pt x="5" y="3"/>
                    <a:pt x="5" y="3"/>
                  </a:cubicBezTo>
                  <a:cubicBezTo>
                    <a:pt x="5" y="0"/>
                    <a:pt x="0" y="0"/>
                    <a:pt x="0" y="3"/>
                  </a:cubicBezTo>
                  <a:cubicBezTo>
                    <a:pt x="0" y="16"/>
                    <a:pt x="0" y="16"/>
                    <a:pt x="0" y="16"/>
                  </a:cubicBezTo>
                  <a:cubicBezTo>
                    <a:pt x="0" y="19"/>
                    <a:pt x="5" y="19"/>
                    <a:pt x="5" y="1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10" name="Freeform 97"/>
            <p:cNvSpPr/>
            <p:nvPr/>
          </p:nvSpPr>
          <p:spPr bwMode="auto">
            <a:xfrm>
              <a:off x="7448" y="3658"/>
              <a:ext cx="18" cy="63"/>
            </a:xfrm>
            <a:custGeom>
              <a:avLst/>
              <a:gdLst>
                <a:gd name="T0" fmla="*/ 5 w 5"/>
                <a:gd name="T1" fmla="*/ 18 h 21"/>
                <a:gd name="T2" fmla="*/ 5 w 5"/>
                <a:gd name="T3" fmla="*/ 2 h 21"/>
                <a:gd name="T4" fmla="*/ 0 w 5"/>
                <a:gd name="T5" fmla="*/ 2 h 21"/>
                <a:gd name="T6" fmla="*/ 0 w 5"/>
                <a:gd name="T7" fmla="*/ 18 h 21"/>
                <a:gd name="T8" fmla="*/ 5 w 5"/>
                <a:gd name="T9" fmla="*/ 18 h 21"/>
              </a:gdLst>
              <a:ahLst/>
              <a:cxnLst>
                <a:cxn ang="0">
                  <a:pos x="T0" y="T1"/>
                </a:cxn>
                <a:cxn ang="0">
                  <a:pos x="T2" y="T3"/>
                </a:cxn>
                <a:cxn ang="0">
                  <a:pos x="T4" y="T5"/>
                </a:cxn>
                <a:cxn ang="0">
                  <a:pos x="T6" y="T7"/>
                </a:cxn>
                <a:cxn ang="0">
                  <a:pos x="T8" y="T9"/>
                </a:cxn>
              </a:cxnLst>
              <a:rect l="0" t="0" r="r" b="b"/>
              <a:pathLst>
                <a:path w="5" h="21">
                  <a:moveTo>
                    <a:pt x="5" y="18"/>
                  </a:moveTo>
                  <a:cubicBezTo>
                    <a:pt x="5" y="2"/>
                    <a:pt x="5" y="2"/>
                    <a:pt x="5" y="2"/>
                  </a:cubicBezTo>
                  <a:cubicBezTo>
                    <a:pt x="5" y="0"/>
                    <a:pt x="0" y="0"/>
                    <a:pt x="0" y="2"/>
                  </a:cubicBezTo>
                  <a:cubicBezTo>
                    <a:pt x="0" y="18"/>
                    <a:pt x="0" y="18"/>
                    <a:pt x="0" y="18"/>
                  </a:cubicBezTo>
                  <a:cubicBezTo>
                    <a:pt x="0" y="21"/>
                    <a:pt x="5"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11" name="Freeform 98"/>
            <p:cNvSpPr/>
            <p:nvPr/>
          </p:nvSpPr>
          <p:spPr bwMode="auto">
            <a:xfrm>
              <a:off x="7444" y="3557"/>
              <a:ext cx="25" cy="80"/>
            </a:xfrm>
            <a:custGeom>
              <a:avLst/>
              <a:gdLst>
                <a:gd name="T0" fmla="*/ 2 w 7"/>
                <a:gd name="T1" fmla="*/ 24 h 27"/>
                <a:gd name="T2" fmla="*/ 7 w 7"/>
                <a:gd name="T3" fmla="*/ 23 h 27"/>
                <a:gd name="T4" fmla="*/ 5 w 7"/>
                <a:gd name="T5" fmla="*/ 3 h 27"/>
                <a:gd name="T6" fmla="*/ 0 w 7"/>
                <a:gd name="T7" fmla="*/ 4 h 27"/>
                <a:gd name="T8" fmla="*/ 2 w 7"/>
                <a:gd name="T9" fmla="*/ 24 h 27"/>
              </a:gdLst>
              <a:ahLst/>
              <a:cxnLst>
                <a:cxn ang="0">
                  <a:pos x="T0" y="T1"/>
                </a:cxn>
                <a:cxn ang="0">
                  <a:pos x="T2" y="T3"/>
                </a:cxn>
                <a:cxn ang="0">
                  <a:pos x="T4" y="T5"/>
                </a:cxn>
                <a:cxn ang="0">
                  <a:pos x="T6" y="T7"/>
                </a:cxn>
                <a:cxn ang="0">
                  <a:pos x="T8" y="T9"/>
                </a:cxn>
              </a:cxnLst>
              <a:rect l="0" t="0" r="r" b="b"/>
              <a:pathLst>
                <a:path w="7" h="27">
                  <a:moveTo>
                    <a:pt x="2" y="24"/>
                  </a:moveTo>
                  <a:cubicBezTo>
                    <a:pt x="3" y="27"/>
                    <a:pt x="7" y="26"/>
                    <a:pt x="7" y="23"/>
                  </a:cubicBezTo>
                  <a:cubicBezTo>
                    <a:pt x="6" y="17"/>
                    <a:pt x="6" y="10"/>
                    <a:pt x="5" y="3"/>
                  </a:cubicBezTo>
                  <a:cubicBezTo>
                    <a:pt x="4" y="0"/>
                    <a:pt x="0" y="1"/>
                    <a:pt x="0" y="4"/>
                  </a:cubicBezTo>
                  <a:cubicBezTo>
                    <a:pt x="1" y="11"/>
                    <a:pt x="1" y="18"/>
                    <a:pt x="2" y="2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12" name="Freeform 99"/>
            <p:cNvSpPr/>
            <p:nvPr/>
          </p:nvSpPr>
          <p:spPr bwMode="auto">
            <a:xfrm>
              <a:off x="7444" y="3462"/>
              <a:ext cx="25" cy="75"/>
            </a:xfrm>
            <a:custGeom>
              <a:avLst/>
              <a:gdLst>
                <a:gd name="T0" fmla="*/ 5 w 7"/>
                <a:gd name="T1" fmla="*/ 22 h 25"/>
                <a:gd name="T2" fmla="*/ 7 w 7"/>
                <a:gd name="T3" fmla="*/ 4 h 25"/>
                <a:gd name="T4" fmla="*/ 2 w 7"/>
                <a:gd name="T5" fmla="*/ 2 h 25"/>
                <a:gd name="T6" fmla="*/ 0 w 7"/>
                <a:gd name="T7" fmla="*/ 20 h 25"/>
                <a:gd name="T8" fmla="*/ 5 w 7"/>
                <a:gd name="T9" fmla="*/ 22 h 25"/>
              </a:gdLst>
              <a:ahLst/>
              <a:cxnLst>
                <a:cxn ang="0">
                  <a:pos x="T0" y="T1"/>
                </a:cxn>
                <a:cxn ang="0">
                  <a:pos x="T2" y="T3"/>
                </a:cxn>
                <a:cxn ang="0">
                  <a:pos x="T4" y="T5"/>
                </a:cxn>
                <a:cxn ang="0">
                  <a:pos x="T6" y="T7"/>
                </a:cxn>
                <a:cxn ang="0">
                  <a:pos x="T8" y="T9"/>
                </a:cxn>
              </a:cxnLst>
              <a:rect l="0" t="0" r="r" b="b"/>
              <a:pathLst>
                <a:path w="7" h="25">
                  <a:moveTo>
                    <a:pt x="5" y="22"/>
                  </a:moveTo>
                  <a:cubicBezTo>
                    <a:pt x="6" y="16"/>
                    <a:pt x="5" y="10"/>
                    <a:pt x="7" y="4"/>
                  </a:cubicBezTo>
                  <a:cubicBezTo>
                    <a:pt x="7" y="1"/>
                    <a:pt x="3" y="0"/>
                    <a:pt x="2" y="2"/>
                  </a:cubicBezTo>
                  <a:cubicBezTo>
                    <a:pt x="1" y="8"/>
                    <a:pt x="1" y="14"/>
                    <a:pt x="0" y="20"/>
                  </a:cubicBezTo>
                  <a:cubicBezTo>
                    <a:pt x="0" y="23"/>
                    <a:pt x="4"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13" name="Freeform 100"/>
            <p:cNvSpPr/>
            <p:nvPr/>
          </p:nvSpPr>
          <p:spPr bwMode="auto">
            <a:xfrm>
              <a:off x="7448" y="3364"/>
              <a:ext cx="21" cy="75"/>
            </a:xfrm>
            <a:custGeom>
              <a:avLst/>
              <a:gdLst>
                <a:gd name="T0" fmla="*/ 5 w 6"/>
                <a:gd name="T1" fmla="*/ 22 h 25"/>
                <a:gd name="T2" fmla="*/ 6 w 6"/>
                <a:gd name="T3" fmla="*/ 3 h 25"/>
                <a:gd name="T4" fmla="*/ 1 w 6"/>
                <a:gd name="T5" fmla="*/ 3 h 25"/>
                <a:gd name="T6" fmla="*/ 0 w 6"/>
                <a:gd name="T7" fmla="*/ 22 h 25"/>
                <a:gd name="T8" fmla="*/ 5 w 6"/>
                <a:gd name="T9" fmla="*/ 22 h 25"/>
              </a:gdLst>
              <a:ahLst/>
              <a:cxnLst>
                <a:cxn ang="0">
                  <a:pos x="T0" y="T1"/>
                </a:cxn>
                <a:cxn ang="0">
                  <a:pos x="T2" y="T3"/>
                </a:cxn>
                <a:cxn ang="0">
                  <a:pos x="T4" y="T5"/>
                </a:cxn>
                <a:cxn ang="0">
                  <a:pos x="T6" y="T7"/>
                </a:cxn>
                <a:cxn ang="0">
                  <a:pos x="T8" y="T9"/>
                </a:cxn>
              </a:cxnLst>
              <a:rect l="0" t="0" r="r" b="b"/>
              <a:pathLst>
                <a:path w="6" h="25">
                  <a:moveTo>
                    <a:pt x="5" y="22"/>
                  </a:moveTo>
                  <a:cubicBezTo>
                    <a:pt x="5" y="16"/>
                    <a:pt x="6" y="10"/>
                    <a:pt x="6" y="3"/>
                  </a:cubicBezTo>
                  <a:cubicBezTo>
                    <a:pt x="6" y="0"/>
                    <a:pt x="1" y="0"/>
                    <a:pt x="1" y="3"/>
                  </a:cubicBezTo>
                  <a:cubicBezTo>
                    <a:pt x="1" y="10"/>
                    <a:pt x="0" y="16"/>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14" name="Freeform 101"/>
            <p:cNvSpPr/>
            <p:nvPr/>
          </p:nvSpPr>
          <p:spPr bwMode="auto">
            <a:xfrm>
              <a:off x="7444" y="3272"/>
              <a:ext cx="25" cy="75"/>
            </a:xfrm>
            <a:custGeom>
              <a:avLst/>
              <a:gdLst>
                <a:gd name="T0" fmla="*/ 5 w 7"/>
                <a:gd name="T1" fmla="*/ 22 h 25"/>
                <a:gd name="T2" fmla="*/ 5 w 7"/>
                <a:gd name="T3" fmla="*/ 12 h 25"/>
                <a:gd name="T4" fmla="*/ 5 w 7"/>
                <a:gd name="T5" fmla="*/ 7 h 25"/>
                <a:gd name="T6" fmla="*/ 5 w 7"/>
                <a:gd name="T7" fmla="*/ 5 h 25"/>
                <a:gd name="T8" fmla="*/ 5 w 7"/>
                <a:gd name="T9" fmla="*/ 4 h 25"/>
                <a:gd name="T10" fmla="*/ 2 w 7"/>
                <a:gd name="T11" fmla="*/ 1 h 25"/>
                <a:gd name="T12" fmla="*/ 0 w 7"/>
                <a:gd name="T13" fmla="*/ 8 h 25"/>
                <a:gd name="T14" fmla="*/ 0 w 7"/>
                <a:gd name="T15" fmla="*/ 22 h 25"/>
                <a:gd name="T16" fmla="*/ 5 w 7"/>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5" y="22"/>
                  </a:moveTo>
                  <a:cubicBezTo>
                    <a:pt x="5" y="18"/>
                    <a:pt x="5" y="15"/>
                    <a:pt x="5" y="12"/>
                  </a:cubicBezTo>
                  <a:cubicBezTo>
                    <a:pt x="5" y="10"/>
                    <a:pt x="5" y="8"/>
                    <a:pt x="5" y="7"/>
                  </a:cubicBezTo>
                  <a:cubicBezTo>
                    <a:pt x="5" y="6"/>
                    <a:pt x="5" y="5"/>
                    <a:pt x="5" y="5"/>
                  </a:cubicBezTo>
                  <a:cubicBezTo>
                    <a:pt x="5" y="4"/>
                    <a:pt x="5" y="4"/>
                    <a:pt x="5" y="4"/>
                  </a:cubicBezTo>
                  <a:cubicBezTo>
                    <a:pt x="7" y="3"/>
                    <a:pt x="5" y="0"/>
                    <a:pt x="2" y="1"/>
                  </a:cubicBezTo>
                  <a:cubicBezTo>
                    <a:pt x="0" y="2"/>
                    <a:pt x="0" y="6"/>
                    <a:pt x="0" y="8"/>
                  </a:cubicBezTo>
                  <a:cubicBezTo>
                    <a:pt x="0" y="13"/>
                    <a:pt x="0" y="17"/>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15" name="Freeform 102"/>
            <p:cNvSpPr/>
            <p:nvPr/>
          </p:nvSpPr>
          <p:spPr bwMode="auto">
            <a:xfrm>
              <a:off x="7451" y="3172"/>
              <a:ext cx="25" cy="77"/>
            </a:xfrm>
            <a:custGeom>
              <a:avLst/>
              <a:gdLst>
                <a:gd name="T0" fmla="*/ 0 w 7"/>
                <a:gd name="T1" fmla="*/ 7 h 26"/>
                <a:gd name="T2" fmla="*/ 1 w 7"/>
                <a:gd name="T3" fmla="*/ 16 h 26"/>
                <a:gd name="T4" fmla="*/ 1 w 7"/>
                <a:gd name="T5" fmla="*/ 19 h 26"/>
                <a:gd name="T6" fmla="*/ 2 w 7"/>
                <a:gd name="T7" fmla="*/ 21 h 26"/>
                <a:gd name="T8" fmla="*/ 5 w 7"/>
                <a:gd name="T9" fmla="*/ 23 h 26"/>
                <a:gd name="T10" fmla="*/ 5 w 7"/>
                <a:gd name="T11" fmla="*/ 14 h 26"/>
                <a:gd name="T12" fmla="*/ 5 w 7"/>
                <a:gd name="T13" fmla="*/ 8 h 26"/>
                <a:gd name="T14" fmla="*/ 5 w 7"/>
                <a:gd name="T15" fmla="*/ 6 h 26"/>
                <a:gd name="T16" fmla="*/ 5 w 7"/>
                <a:gd name="T17" fmla="*/ 3 h 26"/>
                <a:gd name="T18" fmla="*/ 1 w 7"/>
                <a:gd name="T19" fmla="*/ 2 h 26"/>
                <a:gd name="T20" fmla="*/ 0 w 7"/>
                <a:gd name="T21"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6">
                  <a:moveTo>
                    <a:pt x="0" y="7"/>
                  </a:moveTo>
                  <a:cubicBezTo>
                    <a:pt x="0" y="10"/>
                    <a:pt x="1" y="13"/>
                    <a:pt x="1" y="16"/>
                  </a:cubicBezTo>
                  <a:cubicBezTo>
                    <a:pt x="1" y="17"/>
                    <a:pt x="1" y="18"/>
                    <a:pt x="1" y="19"/>
                  </a:cubicBezTo>
                  <a:cubicBezTo>
                    <a:pt x="1" y="20"/>
                    <a:pt x="1" y="22"/>
                    <a:pt x="2" y="21"/>
                  </a:cubicBezTo>
                  <a:cubicBezTo>
                    <a:pt x="0" y="23"/>
                    <a:pt x="4" y="26"/>
                    <a:pt x="5" y="23"/>
                  </a:cubicBezTo>
                  <a:cubicBezTo>
                    <a:pt x="7" y="21"/>
                    <a:pt x="6" y="16"/>
                    <a:pt x="5" y="14"/>
                  </a:cubicBezTo>
                  <a:cubicBezTo>
                    <a:pt x="5" y="12"/>
                    <a:pt x="5" y="10"/>
                    <a:pt x="5" y="8"/>
                  </a:cubicBezTo>
                  <a:cubicBezTo>
                    <a:pt x="5" y="7"/>
                    <a:pt x="5" y="7"/>
                    <a:pt x="5" y="6"/>
                  </a:cubicBezTo>
                  <a:cubicBezTo>
                    <a:pt x="6" y="5"/>
                    <a:pt x="6" y="4"/>
                    <a:pt x="5" y="3"/>
                  </a:cubicBezTo>
                  <a:cubicBezTo>
                    <a:pt x="4" y="1"/>
                    <a:pt x="3" y="0"/>
                    <a:pt x="1" y="2"/>
                  </a:cubicBezTo>
                  <a:cubicBezTo>
                    <a:pt x="0" y="3"/>
                    <a:pt x="0" y="6"/>
                    <a:pt x="0"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16" name="Freeform 103"/>
            <p:cNvSpPr/>
            <p:nvPr/>
          </p:nvSpPr>
          <p:spPr bwMode="auto">
            <a:xfrm>
              <a:off x="7444" y="3035"/>
              <a:ext cx="25" cy="101"/>
            </a:xfrm>
            <a:custGeom>
              <a:avLst/>
              <a:gdLst>
                <a:gd name="T0" fmla="*/ 0 w 7"/>
                <a:gd name="T1" fmla="*/ 4 h 34"/>
                <a:gd name="T2" fmla="*/ 1 w 7"/>
                <a:gd name="T3" fmla="*/ 31 h 34"/>
                <a:gd name="T4" fmla="*/ 6 w 7"/>
                <a:gd name="T5" fmla="*/ 31 h 34"/>
                <a:gd name="T6" fmla="*/ 6 w 7"/>
                <a:gd name="T7" fmla="*/ 10 h 34"/>
                <a:gd name="T8" fmla="*/ 6 w 7"/>
                <a:gd name="T9" fmla="*/ 7 h 34"/>
                <a:gd name="T10" fmla="*/ 4 w 7"/>
                <a:gd name="T11" fmla="*/ 2 h 34"/>
                <a:gd name="T12" fmla="*/ 0 w 7"/>
                <a:gd name="T13" fmla="*/ 4 h 34"/>
              </a:gdLst>
              <a:ahLst/>
              <a:cxnLst>
                <a:cxn ang="0">
                  <a:pos x="T0" y="T1"/>
                </a:cxn>
                <a:cxn ang="0">
                  <a:pos x="T2" y="T3"/>
                </a:cxn>
                <a:cxn ang="0">
                  <a:pos x="T4" y="T5"/>
                </a:cxn>
                <a:cxn ang="0">
                  <a:pos x="T6" y="T7"/>
                </a:cxn>
                <a:cxn ang="0">
                  <a:pos x="T8" y="T9"/>
                </a:cxn>
                <a:cxn ang="0">
                  <a:pos x="T10" y="T11"/>
                </a:cxn>
                <a:cxn ang="0">
                  <a:pos x="T12" y="T13"/>
                </a:cxn>
              </a:cxnLst>
              <a:rect l="0" t="0" r="r" b="b"/>
              <a:pathLst>
                <a:path w="7" h="34">
                  <a:moveTo>
                    <a:pt x="0" y="4"/>
                  </a:moveTo>
                  <a:cubicBezTo>
                    <a:pt x="2" y="13"/>
                    <a:pt x="1" y="22"/>
                    <a:pt x="1" y="31"/>
                  </a:cubicBezTo>
                  <a:cubicBezTo>
                    <a:pt x="1" y="34"/>
                    <a:pt x="6" y="34"/>
                    <a:pt x="6" y="31"/>
                  </a:cubicBezTo>
                  <a:cubicBezTo>
                    <a:pt x="6" y="24"/>
                    <a:pt x="6" y="17"/>
                    <a:pt x="6" y="10"/>
                  </a:cubicBezTo>
                  <a:cubicBezTo>
                    <a:pt x="6" y="9"/>
                    <a:pt x="7" y="8"/>
                    <a:pt x="6" y="7"/>
                  </a:cubicBezTo>
                  <a:cubicBezTo>
                    <a:pt x="6" y="5"/>
                    <a:pt x="5" y="4"/>
                    <a:pt x="4" y="2"/>
                  </a:cubicBezTo>
                  <a:cubicBezTo>
                    <a:pt x="2" y="0"/>
                    <a:pt x="0" y="2"/>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17" name="Freeform 104"/>
            <p:cNvSpPr/>
            <p:nvPr/>
          </p:nvSpPr>
          <p:spPr bwMode="auto">
            <a:xfrm>
              <a:off x="7448" y="2943"/>
              <a:ext cx="21" cy="62"/>
            </a:xfrm>
            <a:custGeom>
              <a:avLst/>
              <a:gdLst>
                <a:gd name="T0" fmla="*/ 5 w 6"/>
                <a:gd name="T1" fmla="*/ 18 h 21"/>
                <a:gd name="T2" fmla="*/ 6 w 6"/>
                <a:gd name="T3" fmla="*/ 3 h 21"/>
                <a:gd name="T4" fmla="*/ 1 w 6"/>
                <a:gd name="T5" fmla="*/ 3 h 21"/>
                <a:gd name="T6" fmla="*/ 0 w 6"/>
                <a:gd name="T7" fmla="*/ 18 h 21"/>
                <a:gd name="T8" fmla="*/ 5 w 6"/>
                <a:gd name="T9" fmla="*/ 18 h 21"/>
              </a:gdLst>
              <a:ahLst/>
              <a:cxnLst>
                <a:cxn ang="0">
                  <a:pos x="T0" y="T1"/>
                </a:cxn>
                <a:cxn ang="0">
                  <a:pos x="T2" y="T3"/>
                </a:cxn>
                <a:cxn ang="0">
                  <a:pos x="T4" y="T5"/>
                </a:cxn>
                <a:cxn ang="0">
                  <a:pos x="T6" y="T7"/>
                </a:cxn>
                <a:cxn ang="0">
                  <a:pos x="T8" y="T9"/>
                </a:cxn>
              </a:cxnLst>
              <a:rect l="0" t="0" r="r" b="b"/>
              <a:pathLst>
                <a:path w="6" h="21">
                  <a:moveTo>
                    <a:pt x="5" y="18"/>
                  </a:moveTo>
                  <a:cubicBezTo>
                    <a:pt x="5" y="13"/>
                    <a:pt x="6" y="8"/>
                    <a:pt x="6" y="3"/>
                  </a:cubicBezTo>
                  <a:cubicBezTo>
                    <a:pt x="6" y="0"/>
                    <a:pt x="1" y="0"/>
                    <a:pt x="1" y="3"/>
                  </a:cubicBezTo>
                  <a:cubicBezTo>
                    <a:pt x="1" y="8"/>
                    <a:pt x="1" y="13"/>
                    <a:pt x="0" y="18"/>
                  </a:cubicBezTo>
                  <a:cubicBezTo>
                    <a:pt x="0" y="21"/>
                    <a:pt x="4"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18" name="Freeform 105"/>
            <p:cNvSpPr/>
            <p:nvPr/>
          </p:nvSpPr>
          <p:spPr bwMode="auto">
            <a:xfrm>
              <a:off x="7448" y="2827"/>
              <a:ext cx="25" cy="83"/>
            </a:xfrm>
            <a:custGeom>
              <a:avLst/>
              <a:gdLst>
                <a:gd name="T0" fmla="*/ 2 w 7"/>
                <a:gd name="T1" fmla="*/ 25 h 28"/>
                <a:gd name="T2" fmla="*/ 7 w 7"/>
                <a:gd name="T3" fmla="*/ 25 h 28"/>
                <a:gd name="T4" fmla="*/ 5 w 7"/>
                <a:gd name="T5" fmla="*/ 3 h 28"/>
                <a:gd name="T6" fmla="*/ 0 w 7"/>
                <a:gd name="T7" fmla="*/ 3 h 28"/>
                <a:gd name="T8" fmla="*/ 2 w 7"/>
                <a:gd name="T9" fmla="*/ 25 h 28"/>
              </a:gdLst>
              <a:ahLst/>
              <a:cxnLst>
                <a:cxn ang="0">
                  <a:pos x="T0" y="T1"/>
                </a:cxn>
                <a:cxn ang="0">
                  <a:pos x="T2" y="T3"/>
                </a:cxn>
                <a:cxn ang="0">
                  <a:pos x="T4" y="T5"/>
                </a:cxn>
                <a:cxn ang="0">
                  <a:pos x="T6" y="T7"/>
                </a:cxn>
                <a:cxn ang="0">
                  <a:pos x="T8" y="T9"/>
                </a:cxn>
              </a:cxnLst>
              <a:rect l="0" t="0" r="r" b="b"/>
              <a:pathLst>
                <a:path w="7" h="28">
                  <a:moveTo>
                    <a:pt x="2" y="25"/>
                  </a:moveTo>
                  <a:cubicBezTo>
                    <a:pt x="3" y="28"/>
                    <a:pt x="7" y="28"/>
                    <a:pt x="7" y="25"/>
                  </a:cubicBezTo>
                  <a:cubicBezTo>
                    <a:pt x="6" y="18"/>
                    <a:pt x="6" y="10"/>
                    <a:pt x="5" y="3"/>
                  </a:cubicBezTo>
                  <a:cubicBezTo>
                    <a:pt x="4" y="0"/>
                    <a:pt x="0" y="0"/>
                    <a:pt x="0" y="3"/>
                  </a:cubicBezTo>
                  <a:cubicBezTo>
                    <a:pt x="1" y="10"/>
                    <a:pt x="1" y="18"/>
                    <a:pt x="2" y="2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19" name="Freeform 106"/>
            <p:cNvSpPr/>
            <p:nvPr/>
          </p:nvSpPr>
          <p:spPr bwMode="auto">
            <a:xfrm>
              <a:off x="7441" y="2703"/>
              <a:ext cx="21" cy="92"/>
            </a:xfrm>
            <a:custGeom>
              <a:avLst/>
              <a:gdLst>
                <a:gd name="T0" fmla="*/ 1 w 6"/>
                <a:gd name="T1" fmla="*/ 28 h 31"/>
                <a:gd name="T2" fmla="*/ 6 w 6"/>
                <a:gd name="T3" fmla="*/ 28 h 31"/>
                <a:gd name="T4" fmla="*/ 5 w 6"/>
                <a:gd name="T5" fmla="*/ 3 h 31"/>
                <a:gd name="T6" fmla="*/ 0 w 6"/>
                <a:gd name="T7" fmla="*/ 3 h 31"/>
                <a:gd name="T8" fmla="*/ 1 w 6"/>
                <a:gd name="T9" fmla="*/ 28 h 31"/>
              </a:gdLst>
              <a:ahLst/>
              <a:cxnLst>
                <a:cxn ang="0">
                  <a:pos x="T0" y="T1"/>
                </a:cxn>
                <a:cxn ang="0">
                  <a:pos x="T2" y="T3"/>
                </a:cxn>
                <a:cxn ang="0">
                  <a:pos x="T4" y="T5"/>
                </a:cxn>
                <a:cxn ang="0">
                  <a:pos x="T6" y="T7"/>
                </a:cxn>
                <a:cxn ang="0">
                  <a:pos x="T8" y="T9"/>
                </a:cxn>
              </a:cxnLst>
              <a:rect l="0" t="0" r="r" b="b"/>
              <a:pathLst>
                <a:path w="6" h="31">
                  <a:moveTo>
                    <a:pt x="1" y="28"/>
                  </a:moveTo>
                  <a:cubicBezTo>
                    <a:pt x="1" y="31"/>
                    <a:pt x="6" y="31"/>
                    <a:pt x="6" y="28"/>
                  </a:cubicBezTo>
                  <a:cubicBezTo>
                    <a:pt x="6" y="20"/>
                    <a:pt x="6" y="11"/>
                    <a:pt x="5" y="3"/>
                  </a:cubicBezTo>
                  <a:cubicBezTo>
                    <a:pt x="4" y="0"/>
                    <a:pt x="0" y="0"/>
                    <a:pt x="0" y="3"/>
                  </a:cubicBezTo>
                  <a:cubicBezTo>
                    <a:pt x="1" y="11"/>
                    <a:pt x="1" y="20"/>
                    <a:pt x="1"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20" name="Freeform 107"/>
            <p:cNvSpPr/>
            <p:nvPr/>
          </p:nvSpPr>
          <p:spPr bwMode="auto">
            <a:xfrm>
              <a:off x="7444" y="2581"/>
              <a:ext cx="22" cy="83"/>
            </a:xfrm>
            <a:custGeom>
              <a:avLst/>
              <a:gdLst>
                <a:gd name="T0" fmla="*/ 1 w 6"/>
                <a:gd name="T1" fmla="*/ 4 h 28"/>
                <a:gd name="T2" fmla="*/ 1 w 6"/>
                <a:gd name="T3" fmla="*/ 4 h 28"/>
                <a:gd name="T4" fmla="*/ 0 w 6"/>
                <a:gd name="T5" fmla="*/ 25 h 28"/>
                <a:gd name="T6" fmla="*/ 5 w 6"/>
                <a:gd name="T7" fmla="*/ 25 h 28"/>
                <a:gd name="T8" fmla="*/ 5 w 6"/>
                <a:gd name="T9" fmla="*/ 13 h 28"/>
                <a:gd name="T10" fmla="*/ 5 w 6"/>
                <a:gd name="T11" fmla="*/ 7 h 28"/>
                <a:gd name="T12" fmla="*/ 6 w 6"/>
                <a:gd name="T13" fmla="*/ 4 h 28"/>
                <a:gd name="T14" fmla="*/ 6 w 6"/>
                <a:gd name="T15" fmla="*/ 4 h 28"/>
                <a:gd name="T16" fmla="*/ 6 w 6"/>
                <a:gd name="T17" fmla="*/ 4 h 28"/>
                <a:gd name="T18" fmla="*/ 1 w 6"/>
                <a:gd name="T19" fmla="*/ 3 h 28"/>
                <a:gd name="T20" fmla="*/ 1 w 6"/>
                <a:gd name="T21" fmla="*/ 4 h 28"/>
                <a:gd name="T22" fmla="*/ 1 w 6"/>
                <a:gd name="T23" fmla="*/ 4 h 28"/>
                <a:gd name="T24" fmla="*/ 1 w 6"/>
                <a:gd name="T2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8">
                  <a:moveTo>
                    <a:pt x="1" y="4"/>
                  </a:moveTo>
                  <a:cubicBezTo>
                    <a:pt x="1" y="4"/>
                    <a:pt x="1" y="4"/>
                    <a:pt x="1" y="4"/>
                  </a:cubicBezTo>
                  <a:cubicBezTo>
                    <a:pt x="0" y="11"/>
                    <a:pt x="0" y="18"/>
                    <a:pt x="0" y="25"/>
                  </a:cubicBezTo>
                  <a:cubicBezTo>
                    <a:pt x="0" y="28"/>
                    <a:pt x="5" y="28"/>
                    <a:pt x="5" y="25"/>
                  </a:cubicBezTo>
                  <a:cubicBezTo>
                    <a:pt x="5" y="21"/>
                    <a:pt x="5" y="17"/>
                    <a:pt x="5" y="13"/>
                  </a:cubicBezTo>
                  <a:cubicBezTo>
                    <a:pt x="5" y="11"/>
                    <a:pt x="5" y="9"/>
                    <a:pt x="5" y="7"/>
                  </a:cubicBezTo>
                  <a:cubicBezTo>
                    <a:pt x="5" y="7"/>
                    <a:pt x="6" y="4"/>
                    <a:pt x="6" y="4"/>
                  </a:cubicBezTo>
                  <a:cubicBezTo>
                    <a:pt x="6" y="4"/>
                    <a:pt x="6" y="4"/>
                    <a:pt x="6" y="4"/>
                  </a:cubicBezTo>
                  <a:cubicBezTo>
                    <a:pt x="6" y="4"/>
                    <a:pt x="6" y="4"/>
                    <a:pt x="6" y="4"/>
                  </a:cubicBezTo>
                  <a:cubicBezTo>
                    <a:pt x="5" y="1"/>
                    <a:pt x="2" y="0"/>
                    <a:pt x="1" y="3"/>
                  </a:cubicBezTo>
                  <a:cubicBezTo>
                    <a:pt x="1" y="3"/>
                    <a:pt x="1" y="4"/>
                    <a:pt x="1" y="4"/>
                  </a:cubicBezTo>
                  <a:cubicBezTo>
                    <a:pt x="1" y="4"/>
                    <a:pt x="1" y="4"/>
                    <a:pt x="1" y="4"/>
                  </a:cubicBezTo>
                  <a:cubicBezTo>
                    <a:pt x="1" y="4"/>
                    <a:pt x="1" y="4"/>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21" name="Freeform 108"/>
            <p:cNvSpPr/>
            <p:nvPr/>
          </p:nvSpPr>
          <p:spPr bwMode="auto">
            <a:xfrm>
              <a:off x="7455" y="2465"/>
              <a:ext cx="21" cy="98"/>
            </a:xfrm>
            <a:custGeom>
              <a:avLst/>
              <a:gdLst>
                <a:gd name="T0" fmla="*/ 5 w 6"/>
                <a:gd name="T1" fmla="*/ 30 h 33"/>
                <a:gd name="T2" fmla="*/ 5 w 6"/>
                <a:gd name="T3" fmla="*/ 10 h 33"/>
                <a:gd name="T4" fmla="*/ 6 w 6"/>
                <a:gd name="T5" fmla="*/ 8 h 33"/>
                <a:gd name="T6" fmla="*/ 5 w 6"/>
                <a:gd name="T7" fmla="*/ 3 h 33"/>
                <a:gd name="T8" fmla="*/ 0 w 6"/>
                <a:gd name="T9" fmla="*/ 3 h 33"/>
                <a:gd name="T10" fmla="*/ 0 w 6"/>
                <a:gd name="T11" fmla="*/ 30 h 33"/>
                <a:gd name="T12" fmla="*/ 5 w 6"/>
                <a:gd name="T13" fmla="*/ 30 h 33"/>
              </a:gdLst>
              <a:ahLst/>
              <a:cxnLst>
                <a:cxn ang="0">
                  <a:pos x="T0" y="T1"/>
                </a:cxn>
                <a:cxn ang="0">
                  <a:pos x="T2" y="T3"/>
                </a:cxn>
                <a:cxn ang="0">
                  <a:pos x="T4" y="T5"/>
                </a:cxn>
                <a:cxn ang="0">
                  <a:pos x="T6" y="T7"/>
                </a:cxn>
                <a:cxn ang="0">
                  <a:pos x="T8" y="T9"/>
                </a:cxn>
                <a:cxn ang="0">
                  <a:pos x="T10" y="T11"/>
                </a:cxn>
                <a:cxn ang="0">
                  <a:pos x="T12" y="T13"/>
                </a:cxn>
              </a:cxnLst>
              <a:rect l="0" t="0" r="r" b="b"/>
              <a:pathLst>
                <a:path w="6" h="33">
                  <a:moveTo>
                    <a:pt x="5" y="30"/>
                  </a:moveTo>
                  <a:cubicBezTo>
                    <a:pt x="5" y="10"/>
                    <a:pt x="5" y="10"/>
                    <a:pt x="5" y="10"/>
                  </a:cubicBezTo>
                  <a:cubicBezTo>
                    <a:pt x="5" y="10"/>
                    <a:pt x="6" y="9"/>
                    <a:pt x="6" y="8"/>
                  </a:cubicBezTo>
                  <a:cubicBezTo>
                    <a:pt x="6" y="6"/>
                    <a:pt x="5" y="5"/>
                    <a:pt x="5" y="3"/>
                  </a:cubicBezTo>
                  <a:cubicBezTo>
                    <a:pt x="4" y="0"/>
                    <a:pt x="0" y="0"/>
                    <a:pt x="0" y="3"/>
                  </a:cubicBezTo>
                  <a:cubicBezTo>
                    <a:pt x="0" y="30"/>
                    <a:pt x="0" y="30"/>
                    <a:pt x="0" y="30"/>
                  </a:cubicBezTo>
                  <a:cubicBezTo>
                    <a:pt x="0" y="33"/>
                    <a:pt x="5" y="33"/>
                    <a:pt x="5" y="3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22" name="Freeform 109"/>
            <p:cNvSpPr/>
            <p:nvPr/>
          </p:nvSpPr>
          <p:spPr bwMode="auto">
            <a:xfrm>
              <a:off x="7444" y="2347"/>
              <a:ext cx="29" cy="89"/>
            </a:xfrm>
            <a:custGeom>
              <a:avLst/>
              <a:gdLst>
                <a:gd name="T0" fmla="*/ 1 w 8"/>
                <a:gd name="T1" fmla="*/ 4 h 30"/>
                <a:gd name="T2" fmla="*/ 2 w 8"/>
                <a:gd name="T3" fmla="*/ 27 h 30"/>
                <a:gd name="T4" fmla="*/ 7 w 8"/>
                <a:gd name="T5" fmla="*/ 27 h 30"/>
                <a:gd name="T6" fmla="*/ 6 w 8"/>
                <a:gd name="T7" fmla="*/ 3 h 30"/>
                <a:gd name="T8" fmla="*/ 1 w 8"/>
                <a:gd name="T9" fmla="*/ 4 h 30"/>
              </a:gdLst>
              <a:ahLst/>
              <a:cxnLst>
                <a:cxn ang="0">
                  <a:pos x="T0" y="T1"/>
                </a:cxn>
                <a:cxn ang="0">
                  <a:pos x="T2" y="T3"/>
                </a:cxn>
                <a:cxn ang="0">
                  <a:pos x="T4" y="T5"/>
                </a:cxn>
                <a:cxn ang="0">
                  <a:pos x="T6" y="T7"/>
                </a:cxn>
                <a:cxn ang="0">
                  <a:pos x="T8" y="T9"/>
                </a:cxn>
              </a:cxnLst>
              <a:rect l="0" t="0" r="r" b="b"/>
              <a:pathLst>
                <a:path w="8" h="30">
                  <a:moveTo>
                    <a:pt x="1" y="4"/>
                  </a:moveTo>
                  <a:cubicBezTo>
                    <a:pt x="3" y="11"/>
                    <a:pt x="2" y="20"/>
                    <a:pt x="2" y="27"/>
                  </a:cubicBezTo>
                  <a:cubicBezTo>
                    <a:pt x="2" y="30"/>
                    <a:pt x="7" y="30"/>
                    <a:pt x="7" y="27"/>
                  </a:cubicBezTo>
                  <a:cubicBezTo>
                    <a:pt x="7" y="19"/>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23" name="Freeform 110"/>
            <p:cNvSpPr/>
            <p:nvPr/>
          </p:nvSpPr>
          <p:spPr bwMode="auto">
            <a:xfrm>
              <a:off x="7451" y="2231"/>
              <a:ext cx="18" cy="89"/>
            </a:xfrm>
            <a:custGeom>
              <a:avLst/>
              <a:gdLst>
                <a:gd name="T0" fmla="*/ 5 w 5"/>
                <a:gd name="T1" fmla="*/ 27 h 30"/>
                <a:gd name="T2" fmla="*/ 5 w 5"/>
                <a:gd name="T3" fmla="*/ 3 h 30"/>
                <a:gd name="T4" fmla="*/ 0 w 5"/>
                <a:gd name="T5" fmla="*/ 3 h 30"/>
                <a:gd name="T6" fmla="*/ 0 w 5"/>
                <a:gd name="T7" fmla="*/ 27 h 30"/>
                <a:gd name="T8" fmla="*/ 5 w 5"/>
                <a:gd name="T9" fmla="*/ 27 h 30"/>
              </a:gdLst>
              <a:ahLst/>
              <a:cxnLst>
                <a:cxn ang="0">
                  <a:pos x="T0" y="T1"/>
                </a:cxn>
                <a:cxn ang="0">
                  <a:pos x="T2" y="T3"/>
                </a:cxn>
                <a:cxn ang="0">
                  <a:pos x="T4" y="T5"/>
                </a:cxn>
                <a:cxn ang="0">
                  <a:pos x="T6" y="T7"/>
                </a:cxn>
                <a:cxn ang="0">
                  <a:pos x="T8" y="T9"/>
                </a:cxn>
              </a:cxnLst>
              <a:rect l="0" t="0" r="r" b="b"/>
              <a:pathLst>
                <a:path w="5" h="30">
                  <a:moveTo>
                    <a:pt x="5" y="27"/>
                  </a:moveTo>
                  <a:cubicBezTo>
                    <a:pt x="5" y="3"/>
                    <a:pt x="5" y="3"/>
                    <a:pt x="5" y="3"/>
                  </a:cubicBezTo>
                  <a:cubicBezTo>
                    <a:pt x="5" y="0"/>
                    <a:pt x="0" y="0"/>
                    <a:pt x="0" y="3"/>
                  </a:cubicBezTo>
                  <a:cubicBezTo>
                    <a:pt x="0" y="27"/>
                    <a:pt x="0" y="27"/>
                    <a:pt x="0" y="27"/>
                  </a:cubicBezTo>
                  <a:cubicBezTo>
                    <a:pt x="0" y="30"/>
                    <a:pt x="5" y="30"/>
                    <a:pt x="5" y="2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24" name="Freeform 111"/>
            <p:cNvSpPr/>
            <p:nvPr/>
          </p:nvSpPr>
          <p:spPr bwMode="auto">
            <a:xfrm>
              <a:off x="7441" y="2109"/>
              <a:ext cx="28" cy="92"/>
            </a:xfrm>
            <a:custGeom>
              <a:avLst/>
              <a:gdLst>
                <a:gd name="T0" fmla="*/ 1 w 8"/>
                <a:gd name="T1" fmla="*/ 4 h 31"/>
                <a:gd name="T2" fmla="*/ 2 w 8"/>
                <a:gd name="T3" fmla="*/ 28 h 31"/>
                <a:gd name="T4" fmla="*/ 7 w 8"/>
                <a:gd name="T5" fmla="*/ 28 h 31"/>
                <a:gd name="T6" fmla="*/ 6 w 8"/>
                <a:gd name="T7" fmla="*/ 3 h 31"/>
                <a:gd name="T8" fmla="*/ 1 w 8"/>
                <a:gd name="T9" fmla="*/ 4 h 31"/>
              </a:gdLst>
              <a:ahLst/>
              <a:cxnLst>
                <a:cxn ang="0">
                  <a:pos x="T0" y="T1"/>
                </a:cxn>
                <a:cxn ang="0">
                  <a:pos x="T2" y="T3"/>
                </a:cxn>
                <a:cxn ang="0">
                  <a:pos x="T4" y="T5"/>
                </a:cxn>
                <a:cxn ang="0">
                  <a:pos x="T6" y="T7"/>
                </a:cxn>
                <a:cxn ang="0">
                  <a:pos x="T8" y="T9"/>
                </a:cxn>
              </a:cxnLst>
              <a:rect l="0" t="0" r="r" b="b"/>
              <a:pathLst>
                <a:path w="8" h="31">
                  <a:moveTo>
                    <a:pt x="1" y="4"/>
                  </a:moveTo>
                  <a:cubicBezTo>
                    <a:pt x="3" y="11"/>
                    <a:pt x="2" y="20"/>
                    <a:pt x="2" y="28"/>
                  </a:cubicBezTo>
                  <a:cubicBezTo>
                    <a:pt x="2" y="31"/>
                    <a:pt x="7" y="31"/>
                    <a:pt x="7" y="28"/>
                  </a:cubicBezTo>
                  <a:cubicBezTo>
                    <a:pt x="7" y="20"/>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25" name="Freeform 112"/>
            <p:cNvSpPr/>
            <p:nvPr/>
          </p:nvSpPr>
          <p:spPr bwMode="auto">
            <a:xfrm>
              <a:off x="7444" y="1970"/>
              <a:ext cx="18" cy="112"/>
            </a:xfrm>
            <a:custGeom>
              <a:avLst/>
              <a:gdLst>
                <a:gd name="T0" fmla="*/ 5 w 5"/>
                <a:gd name="T1" fmla="*/ 35 h 38"/>
                <a:gd name="T2" fmla="*/ 5 w 5"/>
                <a:gd name="T3" fmla="*/ 3 h 38"/>
                <a:gd name="T4" fmla="*/ 0 w 5"/>
                <a:gd name="T5" fmla="*/ 3 h 38"/>
                <a:gd name="T6" fmla="*/ 0 w 5"/>
                <a:gd name="T7" fmla="*/ 35 h 38"/>
                <a:gd name="T8" fmla="*/ 5 w 5"/>
                <a:gd name="T9" fmla="*/ 35 h 38"/>
              </a:gdLst>
              <a:ahLst/>
              <a:cxnLst>
                <a:cxn ang="0">
                  <a:pos x="T0" y="T1"/>
                </a:cxn>
                <a:cxn ang="0">
                  <a:pos x="T2" y="T3"/>
                </a:cxn>
                <a:cxn ang="0">
                  <a:pos x="T4" y="T5"/>
                </a:cxn>
                <a:cxn ang="0">
                  <a:pos x="T6" y="T7"/>
                </a:cxn>
                <a:cxn ang="0">
                  <a:pos x="T8" y="T9"/>
                </a:cxn>
              </a:cxnLst>
              <a:rect l="0" t="0" r="r" b="b"/>
              <a:pathLst>
                <a:path w="5" h="38">
                  <a:moveTo>
                    <a:pt x="5" y="35"/>
                  </a:moveTo>
                  <a:cubicBezTo>
                    <a:pt x="5" y="3"/>
                    <a:pt x="5" y="3"/>
                    <a:pt x="5" y="3"/>
                  </a:cubicBezTo>
                  <a:cubicBezTo>
                    <a:pt x="5" y="0"/>
                    <a:pt x="0" y="0"/>
                    <a:pt x="0" y="3"/>
                  </a:cubicBezTo>
                  <a:cubicBezTo>
                    <a:pt x="0" y="35"/>
                    <a:pt x="0" y="35"/>
                    <a:pt x="0" y="35"/>
                  </a:cubicBezTo>
                  <a:cubicBezTo>
                    <a:pt x="0" y="38"/>
                    <a:pt x="5" y="38"/>
                    <a:pt x="5" y="3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26" name="Freeform 113"/>
            <p:cNvSpPr/>
            <p:nvPr/>
          </p:nvSpPr>
          <p:spPr bwMode="auto">
            <a:xfrm>
              <a:off x="7444" y="1851"/>
              <a:ext cx="32" cy="107"/>
            </a:xfrm>
            <a:custGeom>
              <a:avLst/>
              <a:gdLst>
                <a:gd name="T0" fmla="*/ 1 w 9"/>
                <a:gd name="T1" fmla="*/ 33 h 36"/>
                <a:gd name="T2" fmla="*/ 6 w 9"/>
                <a:gd name="T3" fmla="*/ 33 h 36"/>
                <a:gd name="T4" fmla="*/ 8 w 9"/>
                <a:gd name="T5" fmla="*/ 4 h 36"/>
                <a:gd name="T6" fmla="*/ 3 w 9"/>
                <a:gd name="T7" fmla="*/ 2 h 36"/>
                <a:gd name="T8" fmla="*/ 1 w 9"/>
                <a:gd name="T9" fmla="*/ 33 h 36"/>
              </a:gdLst>
              <a:ahLst/>
              <a:cxnLst>
                <a:cxn ang="0">
                  <a:pos x="T0" y="T1"/>
                </a:cxn>
                <a:cxn ang="0">
                  <a:pos x="T2" y="T3"/>
                </a:cxn>
                <a:cxn ang="0">
                  <a:pos x="T4" y="T5"/>
                </a:cxn>
                <a:cxn ang="0">
                  <a:pos x="T6" y="T7"/>
                </a:cxn>
                <a:cxn ang="0">
                  <a:pos x="T8" y="T9"/>
                </a:cxn>
              </a:cxnLst>
              <a:rect l="0" t="0" r="r" b="b"/>
              <a:pathLst>
                <a:path w="9" h="36">
                  <a:moveTo>
                    <a:pt x="1" y="33"/>
                  </a:moveTo>
                  <a:cubicBezTo>
                    <a:pt x="1" y="36"/>
                    <a:pt x="6" y="36"/>
                    <a:pt x="6" y="33"/>
                  </a:cubicBezTo>
                  <a:cubicBezTo>
                    <a:pt x="6" y="23"/>
                    <a:pt x="5" y="13"/>
                    <a:pt x="8" y="4"/>
                  </a:cubicBezTo>
                  <a:cubicBezTo>
                    <a:pt x="9" y="1"/>
                    <a:pt x="4" y="0"/>
                    <a:pt x="3" y="2"/>
                  </a:cubicBezTo>
                  <a:cubicBezTo>
                    <a:pt x="0" y="12"/>
                    <a:pt x="1" y="23"/>
                    <a:pt x="1" y="3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27" name="Freeform 114"/>
            <p:cNvSpPr/>
            <p:nvPr/>
          </p:nvSpPr>
          <p:spPr bwMode="auto">
            <a:xfrm>
              <a:off x="7441" y="1753"/>
              <a:ext cx="28" cy="80"/>
            </a:xfrm>
            <a:custGeom>
              <a:avLst/>
              <a:gdLst>
                <a:gd name="T0" fmla="*/ 3 w 8"/>
                <a:gd name="T1" fmla="*/ 5 h 27"/>
                <a:gd name="T2" fmla="*/ 3 w 8"/>
                <a:gd name="T3" fmla="*/ 24 h 27"/>
                <a:gd name="T4" fmla="*/ 8 w 8"/>
                <a:gd name="T5" fmla="*/ 24 h 27"/>
                <a:gd name="T6" fmla="*/ 8 w 8"/>
                <a:gd name="T7" fmla="*/ 9 h 27"/>
                <a:gd name="T8" fmla="*/ 4 w 8"/>
                <a:gd name="T9" fmla="*/ 0 h 27"/>
                <a:gd name="T10" fmla="*/ 3 w 8"/>
                <a:gd name="T11" fmla="*/ 5 h 27"/>
              </a:gdLst>
              <a:ahLst/>
              <a:cxnLst>
                <a:cxn ang="0">
                  <a:pos x="T0" y="T1"/>
                </a:cxn>
                <a:cxn ang="0">
                  <a:pos x="T2" y="T3"/>
                </a:cxn>
                <a:cxn ang="0">
                  <a:pos x="T4" y="T5"/>
                </a:cxn>
                <a:cxn ang="0">
                  <a:pos x="T6" y="T7"/>
                </a:cxn>
                <a:cxn ang="0">
                  <a:pos x="T8" y="T9"/>
                </a:cxn>
                <a:cxn ang="0">
                  <a:pos x="T10" y="T11"/>
                </a:cxn>
              </a:cxnLst>
              <a:rect l="0" t="0" r="r" b="b"/>
              <a:pathLst>
                <a:path w="8" h="27">
                  <a:moveTo>
                    <a:pt x="3" y="5"/>
                  </a:moveTo>
                  <a:cubicBezTo>
                    <a:pt x="4" y="5"/>
                    <a:pt x="3" y="22"/>
                    <a:pt x="3" y="24"/>
                  </a:cubicBezTo>
                  <a:cubicBezTo>
                    <a:pt x="3" y="27"/>
                    <a:pt x="8" y="27"/>
                    <a:pt x="8" y="24"/>
                  </a:cubicBezTo>
                  <a:cubicBezTo>
                    <a:pt x="8" y="19"/>
                    <a:pt x="8" y="14"/>
                    <a:pt x="8" y="9"/>
                  </a:cubicBezTo>
                  <a:cubicBezTo>
                    <a:pt x="8" y="6"/>
                    <a:pt x="7"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28" name="Freeform 115"/>
            <p:cNvSpPr/>
            <p:nvPr/>
          </p:nvSpPr>
          <p:spPr bwMode="auto">
            <a:xfrm>
              <a:off x="7441" y="1622"/>
              <a:ext cx="28" cy="92"/>
            </a:xfrm>
            <a:custGeom>
              <a:avLst/>
              <a:gdLst>
                <a:gd name="T0" fmla="*/ 6 w 8"/>
                <a:gd name="T1" fmla="*/ 28 h 31"/>
                <a:gd name="T2" fmla="*/ 7 w 8"/>
                <a:gd name="T3" fmla="*/ 3 h 31"/>
                <a:gd name="T4" fmla="*/ 2 w 8"/>
                <a:gd name="T5" fmla="*/ 3 h 31"/>
                <a:gd name="T6" fmla="*/ 1 w 8"/>
                <a:gd name="T7" fmla="*/ 27 h 31"/>
                <a:gd name="T8" fmla="*/ 6 w 8"/>
                <a:gd name="T9" fmla="*/ 28 h 31"/>
              </a:gdLst>
              <a:ahLst/>
              <a:cxnLst>
                <a:cxn ang="0">
                  <a:pos x="T0" y="T1"/>
                </a:cxn>
                <a:cxn ang="0">
                  <a:pos x="T2" y="T3"/>
                </a:cxn>
                <a:cxn ang="0">
                  <a:pos x="T4" y="T5"/>
                </a:cxn>
                <a:cxn ang="0">
                  <a:pos x="T6" y="T7"/>
                </a:cxn>
                <a:cxn ang="0">
                  <a:pos x="T8" y="T9"/>
                </a:cxn>
              </a:cxnLst>
              <a:rect l="0" t="0" r="r" b="b"/>
              <a:pathLst>
                <a:path w="8" h="31">
                  <a:moveTo>
                    <a:pt x="6" y="28"/>
                  </a:moveTo>
                  <a:cubicBezTo>
                    <a:pt x="8" y="20"/>
                    <a:pt x="7" y="11"/>
                    <a:pt x="7" y="3"/>
                  </a:cubicBezTo>
                  <a:cubicBezTo>
                    <a:pt x="7" y="0"/>
                    <a:pt x="2" y="0"/>
                    <a:pt x="2" y="3"/>
                  </a:cubicBezTo>
                  <a:cubicBezTo>
                    <a:pt x="2" y="11"/>
                    <a:pt x="4" y="19"/>
                    <a:pt x="1" y="27"/>
                  </a:cubicBezTo>
                  <a:cubicBezTo>
                    <a:pt x="0" y="30"/>
                    <a:pt x="5" y="31"/>
                    <a:pt x="6"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29" name="Freeform 116"/>
            <p:cNvSpPr/>
            <p:nvPr/>
          </p:nvSpPr>
          <p:spPr bwMode="auto">
            <a:xfrm>
              <a:off x="7444" y="1486"/>
              <a:ext cx="25" cy="104"/>
            </a:xfrm>
            <a:custGeom>
              <a:avLst/>
              <a:gdLst>
                <a:gd name="T0" fmla="*/ 0 w 7"/>
                <a:gd name="T1" fmla="*/ 32 h 35"/>
                <a:gd name="T2" fmla="*/ 5 w 7"/>
                <a:gd name="T3" fmla="*/ 32 h 35"/>
                <a:gd name="T4" fmla="*/ 6 w 7"/>
                <a:gd name="T5" fmla="*/ 3 h 35"/>
                <a:gd name="T6" fmla="*/ 1 w 7"/>
                <a:gd name="T7" fmla="*/ 3 h 35"/>
                <a:gd name="T8" fmla="*/ 0 w 7"/>
                <a:gd name="T9" fmla="*/ 32 h 35"/>
              </a:gdLst>
              <a:ahLst/>
              <a:cxnLst>
                <a:cxn ang="0">
                  <a:pos x="T0" y="T1"/>
                </a:cxn>
                <a:cxn ang="0">
                  <a:pos x="T2" y="T3"/>
                </a:cxn>
                <a:cxn ang="0">
                  <a:pos x="T4" y="T5"/>
                </a:cxn>
                <a:cxn ang="0">
                  <a:pos x="T6" y="T7"/>
                </a:cxn>
                <a:cxn ang="0">
                  <a:pos x="T8" y="T9"/>
                </a:cxn>
              </a:cxnLst>
              <a:rect l="0" t="0" r="r" b="b"/>
              <a:pathLst>
                <a:path w="7" h="35">
                  <a:moveTo>
                    <a:pt x="0" y="32"/>
                  </a:moveTo>
                  <a:cubicBezTo>
                    <a:pt x="0" y="35"/>
                    <a:pt x="5" y="35"/>
                    <a:pt x="5" y="32"/>
                  </a:cubicBezTo>
                  <a:cubicBezTo>
                    <a:pt x="5" y="22"/>
                    <a:pt x="7" y="13"/>
                    <a:pt x="6" y="3"/>
                  </a:cubicBezTo>
                  <a:cubicBezTo>
                    <a:pt x="5" y="0"/>
                    <a:pt x="1" y="0"/>
                    <a:pt x="1" y="3"/>
                  </a:cubicBezTo>
                  <a:cubicBezTo>
                    <a:pt x="2" y="13"/>
                    <a:pt x="0" y="22"/>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30" name="Freeform 117"/>
            <p:cNvSpPr/>
            <p:nvPr/>
          </p:nvSpPr>
          <p:spPr bwMode="auto">
            <a:xfrm>
              <a:off x="7444" y="1361"/>
              <a:ext cx="29" cy="104"/>
            </a:xfrm>
            <a:custGeom>
              <a:avLst/>
              <a:gdLst>
                <a:gd name="T0" fmla="*/ 0 w 8"/>
                <a:gd name="T1" fmla="*/ 32 h 35"/>
                <a:gd name="T2" fmla="*/ 5 w 8"/>
                <a:gd name="T3" fmla="*/ 32 h 35"/>
                <a:gd name="T4" fmla="*/ 6 w 8"/>
                <a:gd name="T5" fmla="*/ 3 h 35"/>
                <a:gd name="T6" fmla="*/ 1 w 8"/>
                <a:gd name="T7" fmla="*/ 4 h 35"/>
                <a:gd name="T8" fmla="*/ 0 w 8"/>
                <a:gd name="T9" fmla="*/ 32 h 35"/>
              </a:gdLst>
              <a:ahLst/>
              <a:cxnLst>
                <a:cxn ang="0">
                  <a:pos x="T0" y="T1"/>
                </a:cxn>
                <a:cxn ang="0">
                  <a:pos x="T2" y="T3"/>
                </a:cxn>
                <a:cxn ang="0">
                  <a:pos x="T4" y="T5"/>
                </a:cxn>
                <a:cxn ang="0">
                  <a:pos x="T6" y="T7"/>
                </a:cxn>
                <a:cxn ang="0">
                  <a:pos x="T8" y="T9"/>
                </a:cxn>
              </a:cxnLst>
              <a:rect l="0" t="0" r="r" b="b"/>
              <a:pathLst>
                <a:path w="8" h="35">
                  <a:moveTo>
                    <a:pt x="0" y="32"/>
                  </a:moveTo>
                  <a:cubicBezTo>
                    <a:pt x="0" y="35"/>
                    <a:pt x="5" y="35"/>
                    <a:pt x="5" y="32"/>
                  </a:cubicBezTo>
                  <a:cubicBezTo>
                    <a:pt x="5" y="23"/>
                    <a:pt x="8" y="12"/>
                    <a:pt x="6" y="3"/>
                  </a:cubicBezTo>
                  <a:cubicBezTo>
                    <a:pt x="5" y="0"/>
                    <a:pt x="0" y="1"/>
                    <a:pt x="1" y="4"/>
                  </a:cubicBezTo>
                  <a:cubicBezTo>
                    <a:pt x="4" y="13"/>
                    <a:pt x="0" y="23"/>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31" name="Freeform 118"/>
            <p:cNvSpPr/>
            <p:nvPr/>
          </p:nvSpPr>
          <p:spPr bwMode="auto">
            <a:xfrm>
              <a:off x="7451" y="1213"/>
              <a:ext cx="25" cy="98"/>
            </a:xfrm>
            <a:custGeom>
              <a:avLst/>
              <a:gdLst>
                <a:gd name="T0" fmla="*/ 1 w 7"/>
                <a:gd name="T1" fmla="*/ 9 h 33"/>
                <a:gd name="T2" fmla="*/ 2 w 7"/>
                <a:gd name="T3" fmla="*/ 30 h 33"/>
                <a:gd name="T4" fmla="*/ 7 w 7"/>
                <a:gd name="T5" fmla="*/ 30 h 33"/>
                <a:gd name="T6" fmla="*/ 6 w 7"/>
                <a:gd name="T7" fmla="*/ 3 h 33"/>
                <a:gd name="T8" fmla="*/ 2 w 7"/>
                <a:gd name="T9" fmla="*/ 2 h 33"/>
                <a:gd name="T10" fmla="*/ 0 w 7"/>
                <a:gd name="T11" fmla="*/ 7 h 33"/>
                <a:gd name="T12" fmla="*/ 1 w 7"/>
                <a:gd name="T13" fmla="*/ 9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1" y="9"/>
                  </a:moveTo>
                  <a:cubicBezTo>
                    <a:pt x="1" y="16"/>
                    <a:pt x="1" y="23"/>
                    <a:pt x="2" y="30"/>
                  </a:cubicBezTo>
                  <a:cubicBezTo>
                    <a:pt x="3" y="33"/>
                    <a:pt x="7" y="33"/>
                    <a:pt x="7" y="30"/>
                  </a:cubicBezTo>
                  <a:cubicBezTo>
                    <a:pt x="6" y="21"/>
                    <a:pt x="6" y="12"/>
                    <a:pt x="6" y="3"/>
                  </a:cubicBezTo>
                  <a:cubicBezTo>
                    <a:pt x="6" y="1"/>
                    <a:pt x="3" y="0"/>
                    <a:pt x="2" y="2"/>
                  </a:cubicBezTo>
                  <a:cubicBezTo>
                    <a:pt x="0" y="3"/>
                    <a:pt x="0" y="5"/>
                    <a:pt x="0" y="7"/>
                  </a:cubicBezTo>
                  <a:cubicBezTo>
                    <a:pt x="0" y="8"/>
                    <a:pt x="1" y="9"/>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32" name="Freeform 119"/>
            <p:cNvSpPr/>
            <p:nvPr/>
          </p:nvSpPr>
          <p:spPr bwMode="auto">
            <a:xfrm>
              <a:off x="7448" y="1068"/>
              <a:ext cx="25" cy="94"/>
            </a:xfrm>
            <a:custGeom>
              <a:avLst/>
              <a:gdLst>
                <a:gd name="T0" fmla="*/ 5 w 7"/>
                <a:gd name="T1" fmla="*/ 29 h 32"/>
                <a:gd name="T2" fmla="*/ 6 w 7"/>
                <a:gd name="T3" fmla="*/ 14 h 32"/>
                <a:gd name="T4" fmla="*/ 6 w 7"/>
                <a:gd name="T5" fmla="*/ 7 h 32"/>
                <a:gd name="T6" fmla="*/ 7 w 7"/>
                <a:gd name="T7" fmla="*/ 4 h 32"/>
                <a:gd name="T8" fmla="*/ 7 w 7"/>
                <a:gd name="T9" fmla="*/ 3 h 32"/>
                <a:gd name="T10" fmla="*/ 7 w 7"/>
                <a:gd name="T11" fmla="*/ 3 h 32"/>
                <a:gd name="T12" fmla="*/ 3 w 7"/>
                <a:gd name="T13" fmla="*/ 2 h 32"/>
                <a:gd name="T14" fmla="*/ 1 w 7"/>
                <a:gd name="T15" fmla="*/ 11 h 32"/>
                <a:gd name="T16" fmla="*/ 0 w 7"/>
                <a:gd name="T17" fmla="*/ 29 h 32"/>
                <a:gd name="T18" fmla="*/ 5 w 7"/>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2">
                  <a:moveTo>
                    <a:pt x="5" y="29"/>
                  </a:moveTo>
                  <a:cubicBezTo>
                    <a:pt x="5" y="24"/>
                    <a:pt x="5" y="19"/>
                    <a:pt x="6" y="14"/>
                  </a:cubicBezTo>
                  <a:cubicBezTo>
                    <a:pt x="6" y="12"/>
                    <a:pt x="6" y="10"/>
                    <a:pt x="6" y="7"/>
                  </a:cubicBezTo>
                  <a:cubicBezTo>
                    <a:pt x="6" y="6"/>
                    <a:pt x="7" y="5"/>
                    <a:pt x="7" y="4"/>
                  </a:cubicBezTo>
                  <a:cubicBezTo>
                    <a:pt x="7" y="4"/>
                    <a:pt x="7" y="4"/>
                    <a:pt x="7" y="3"/>
                  </a:cubicBezTo>
                  <a:cubicBezTo>
                    <a:pt x="7" y="3"/>
                    <a:pt x="7" y="3"/>
                    <a:pt x="7" y="3"/>
                  </a:cubicBezTo>
                  <a:cubicBezTo>
                    <a:pt x="6" y="1"/>
                    <a:pt x="4" y="0"/>
                    <a:pt x="3" y="2"/>
                  </a:cubicBezTo>
                  <a:cubicBezTo>
                    <a:pt x="1" y="4"/>
                    <a:pt x="2" y="8"/>
                    <a:pt x="1" y="11"/>
                  </a:cubicBezTo>
                  <a:cubicBezTo>
                    <a:pt x="1" y="17"/>
                    <a:pt x="0" y="23"/>
                    <a:pt x="0" y="29"/>
                  </a:cubicBezTo>
                  <a:cubicBezTo>
                    <a:pt x="0" y="32"/>
                    <a:pt x="5" y="32"/>
                    <a:pt x="5" y="2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33" name="Freeform 120"/>
            <p:cNvSpPr/>
            <p:nvPr/>
          </p:nvSpPr>
          <p:spPr bwMode="auto">
            <a:xfrm>
              <a:off x="7441" y="934"/>
              <a:ext cx="28" cy="104"/>
            </a:xfrm>
            <a:custGeom>
              <a:avLst/>
              <a:gdLst>
                <a:gd name="T0" fmla="*/ 1 w 8"/>
                <a:gd name="T1" fmla="*/ 9 h 35"/>
                <a:gd name="T2" fmla="*/ 3 w 8"/>
                <a:gd name="T3" fmla="*/ 32 h 35"/>
                <a:gd name="T4" fmla="*/ 8 w 8"/>
                <a:gd name="T5" fmla="*/ 32 h 35"/>
                <a:gd name="T6" fmla="*/ 6 w 8"/>
                <a:gd name="T7" fmla="*/ 17 h 35"/>
                <a:gd name="T8" fmla="*/ 5 w 8"/>
                <a:gd name="T9" fmla="*/ 9 h 35"/>
                <a:gd name="T10" fmla="*/ 5 w 8"/>
                <a:gd name="T11" fmla="*/ 6 h 35"/>
                <a:gd name="T12" fmla="*/ 5 w 8"/>
                <a:gd name="T13" fmla="*/ 5 h 35"/>
                <a:gd name="T14" fmla="*/ 5 w 8"/>
                <a:gd name="T15" fmla="*/ 3 h 35"/>
                <a:gd name="T16" fmla="*/ 1 w 8"/>
                <a:gd name="T17" fmla="*/ 2 h 35"/>
                <a:gd name="T18" fmla="*/ 1 w 8"/>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1" y="9"/>
                  </a:moveTo>
                  <a:cubicBezTo>
                    <a:pt x="1" y="16"/>
                    <a:pt x="3" y="24"/>
                    <a:pt x="3" y="32"/>
                  </a:cubicBezTo>
                  <a:cubicBezTo>
                    <a:pt x="3" y="35"/>
                    <a:pt x="8" y="35"/>
                    <a:pt x="8" y="32"/>
                  </a:cubicBezTo>
                  <a:cubicBezTo>
                    <a:pt x="8" y="27"/>
                    <a:pt x="7" y="22"/>
                    <a:pt x="6" y="17"/>
                  </a:cubicBezTo>
                  <a:cubicBezTo>
                    <a:pt x="6" y="14"/>
                    <a:pt x="6" y="12"/>
                    <a:pt x="5" y="9"/>
                  </a:cubicBezTo>
                  <a:cubicBezTo>
                    <a:pt x="5" y="8"/>
                    <a:pt x="5" y="7"/>
                    <a:pt x="5" y="6"/>
                  </a:cubicBezTo>
                  <a:cubicBezTo>
                    <a:pt x="5" y="6"/>
                    <a:pt x="5" y="6"/>
                    <a:pt x="5" y="5"/>
                  </a:cubicBezTo>
                  <a:cubicBezTo>
                    <a:pt x="5" y="5"/>
                    <a:pt x="6" y="4"/>
                    <a:pt x="5" y="3"/>
                  </a:cubicBezTo>
                  <a:cubicBezTo>
                    <a:pt x="5" y="1"/>
                    <a:pt x="2" y="0"/>
                    <a:pt x="1" y="2"/>
                  </a:cubicBezTo>
                  <a:cubicBezTo>
                    <a:pt x="0" y="4"/>
                    <a:pt x="1" y="7"/>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34" name="Freeform 121"/>
            <p:cNvSpPr/>
            <p:nvPr/>
          </p:nvSpPr>
          <p:spPr bwMode="auto">
            <a:xfrm>
              <a:off x="7441" y="792"/>
              <a:ext cx="25" cy="109"/>
            </a:xfrm>
            <a:custGeom>
              <a:avLst/>
              <a:gdLst>
                <a:gd name="T0" fmla="*/ 1 w 7"/>
                <a:gd name="T1" fmla="*/ 6 h 37"/>
                <a:gd name="T2" fmla="*/ 2 w 7"/>
                <a:gd name="T3" fmla="*/ 7 h 37"/>
                <a:gd name="T4" fmla="*/ 1 w 7"/>
                <a:gd name="T5" fmla="*/ 16 h 37"/>
                <a:gd name="T6" fmla="*/ 0 w 7"/>
                <a:gd name="T7" fmla="*/ 33 h 37"/>
                <a:gd name="T8" fmla="*/ 4 w 7"/>
                <a:gd name="T9" fmla="*/ 34 h 37"/>
                <a:gd name="T10" fmla="*/ 6 w 7"/>
                <a:gd name="T11" fmla="*/ 16 h 37"/>
                <a:gd name="T12" fmla="*/ 4 w 7"/>
                <a:gd name="T13" fmla="*/ 1 h 37"/>
                <a:gd name="T14" fmla="*/ 0 w 7"/>
                <a:gd name="T15" fmla="*/ 3 h 37"/>
                <a:gd name="T16" fmla="*/ 1 w 7"/>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7">
                  <a:moveTo>
                    <a:pt x="1" y="6"/>
                  </a:moveTo>
                  <a:cubicBezTo>
                    <a:pt x="1" y="7"/>
                    <a:pt x="1" y="7"/>
                    <a:pt x="2" y="7"/>
                  </a:cubicBezTo>
                  <a:cubicBezTo>
                    <a:pt x="2" y="10"/>
                    <a:pt x="1" y="15"/>
                    <a:pt x="1" y="16"/>
                  </a:cubicBezTo>
                  <a:cubicBezTo>
                    <a:pt x="1" y="22"/>
                    <a:pt x="1" y="27"/>
                    <a:pt x="0" y="33"/>
                  </a:cubicBezTo>
                  <a:cubicBezTo>
                    <a:pt x="0" y="35"/>
                    <a:pt x="4" y="37"/>
                    <a:pt x="4" y="34"/>
                  </a:cubicBezTo>
                  <a:cubicBezTo>
                    <a:pt x="6" y="28"/>
                    <a:pt x="6" y="22"/>
                    <a:pt x="6" y="16"/>
                  </a:cubicBezTo>
                  <a:cubicBezTo>
                    <a:pt x="6" y="12"/>
                    <a:pt x="7" y="4"/>
                    <a:pt x="4" y="1"/>
                  </a:cubicBezTo>
                  <a:cubicBezTo>
                    <a:pt x="2" y="0"/>
                    <a:pt x="0" y="1"/>
                    <a:pt x="0" y="3"/>
                  </a:cubicBezTo>
                  <a:cubicBezTo>
                    <a:pt x="1" y="4"/>
                    <a:pt x="1" y="5"/>
                    <a:pt x="1"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35" name="Freeform 122"/>
            <p:cNvSpPr/>
            <p:nvPr/>
          </p:nvSpPr>
          <p:spPr bwMode="auto">
            <a:xfrm>
              <a:off x="7444" y="646"/>
              <a:ext cx="22" cy="89"/>
            </a:xfrm>
            <a:custGeom>
              <a:avLst/>
              <a:gdLst>
                <a:gd name="T0" fmla="*/ 0 w 6"/>
                <a:gd name="T1" fmla="*/ 4 h 30"/>
                <a:gd name="T2" fmla="*/ 1 w 6"/>
                <a:gd name="T3" fmla="*/ 27 h 30"/>
                <a:gd name="T4" fmla="*/ 6 w 6"/>
                <a:gd name="T5" fmla="*/ 27 h 30"/>
                <a:gd name="T6" fmla="*/ 5 w 6"/>
                <a:gd name="T7" fmla="*/ 3 h 30"/>
                <a:gd name="T8" fmla="*/ 0 w 6"/>
                <a:gd name="T9" fmla="*/ 4 h 30"/>
              </a:gdLst>
              <a:ahLst/>
              <a:cxnLst>
                <a:cxn ang="0">
                  <a:pos x="T0" y="T1"/>
                </a:cxn>
                <a:cxn ang="0">
                  <a:pos x="T2" y="T3"/>
                </a:cxn>
                <a:cxn ang="0">
                  <a:pos x="T4" y="T5"/>
                </a:cxn>
                <a:cxn ang="0">
                  <a:pos x="T6" y="T7"/>
                </a:cxn>
                <a:cxn ang="0">
                  <a:pos x="T8" y="T9"/>
                </a:cxn>
              </a:cxnLst>
              <a:rect l="0" t="0" r="r" b="b"/>
              <a:pathLst>
                <a:path w="6" h="30">
                  <a:moveTo>
                    <a:pt x="0" y="4"/>
                  </a:moveTo>
                  <a:cubicBezTo>
                    <a:pt x="2" y="11"/>
                    <a:pt x="1" y="20"/>
                    <a:pt x="1" y="27"/>
                  </a:cubicBezTo>
                  <a:cubicBezTo>
                    <a:pt x="1" y="30"/>
                    <a:pt x="6" y="30"/>
                    <a:pt x="6" y="27"/>
                  </a:cubicBezTo>
                  <a:cubicBezTo>
                    <a:pt x="6" y="19"/>
                    <a:pt x="6" y="11"/>
                    <a:pt x="5" y="3"/>
                  </a:cubicBezTo>
                  <a:cubicBezTo>
                    <a:pt x="4" y="0"/>
                    <a:pt x="0" y="1"/>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36" name="Freeform 123"/>
            <p:cNvSpPr/>
            <p:nvPr/>
          </p:nvSpPr>
          <p:spPr bwMode="auto">
            <a:xfrm>
              <a:off x="7444" y="513"/>
              <a:ext cx="22" cy="92"/>
            </a:xfrm>
            <a:custGeom>
              <a:avLst/>
              <a:gdLst>
                <a:gd name="T0" fmla="*/ 5 w 6"/>
                <a:gd name="T1" fmla="*/ 28 h 31"/>
                <a:gd name="T2" fmla="*/ 6 w 6"/>
                <a:gd name="T3" fmla="*/ 3 h 31"/>
                <a:gd name="T4" fmla="*/ 1 w 6"/>
                <a:gd name="T5" fmla="*/ 3 h 31"/>
                <a:gd name="T6" fmla="*/ 0 w 6"/>
                <a:gd name="T7" fmla="*/ 28 h 31"/>
                <a:gd name="T8" fmla="*/ 5 w 6"/>
                <a:gd name="T9" fmla="*/ 28 h 31"/>
              </a:gdLst>
              <a:ahLst/>
              <a:cxnLst>
                <a:cxn ang="0">
                  <a:pos x="T0" y="T1"/>
                </a:cxn>
                <a:cxn ang="0">
                  <a:pos x="T2" y="T3"/>
                </a:cxn>
                <a:cxn ang="0">
                  <a:pos x="T4" y="T5"/>
                </a:cxn>
                <a:cxn ang="0">
                  <a:pos x="T6" y="T7"/>
                </a:cxn>
                <a:cxn ang="0">
                  <a:pos x="T8" y="T9"/>
                </a:cxn>
              </a:cxnLst>
              <a:rect l="0" t="0" r="r" b="b"/>
              <a:pathLst>
                <a:path w="6" h="31">
                  <a:moveTo>
                    <a:pt x="5" y="28"/>
                  </a:moveTo>
                  <a:cubicBezTo>
                    <a:pt x="6" y="20"/>
                    <a:pt x="6" y="11"/>
                    <a:pt x="6" y="3"/>
                  </a:cubicBezTo>
                  <a:cubicBezTo>
                    <a:pt x="6" y="0"/>
                    <a:pt x="1" y="0"/>
                    <a:pt x="1" y="3"/>
                  </a:cubicBezTo>
                  <a:cubicBezTo>
                    <a:pt x="1" y="11"/>
                    <a:pt x="1" y="20"/>
                    <a:pt x="0" y="28"/>
                  </a:cubicBezTo>
                  <a:cubicBezTo>
                    <a:pt x="0" y="31"/>
                    <a:pt x="4" y="31"/>
                    <a:pt x="5"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37" name="Freeform 124"/>
            <p:cNvSpPr/>
            <p:nvPr/>
          </p:nvSpPr>
          <p:spPr bwMode="auto">
            <a:xfrm>
              <a:off x="7444" y="388"/>
              <a:ext cx="29" cy="95"/>
            </a:xfrm>
            <a:custGeom>
              <a:avLst/>
              <a:gdLst>
                <a:gd name="T0" fmla="*/ 1 w 8"/>
                <a:gd name="T1" fmla="*/ 4 h 32"/>
                <a:gd name="T2" fmla="*/ 2 w 8"/>
                <a:gd name="T3" fmla="*/ 29 h 32"/>
                <a:gd name="T4" fmla="*/ 7 w 8"/>
                <a:gd name="T5" fmla="*/ 29 h 32"/>
                <a:gd name="T6" fmla="*/ 6 w 8"/>
                <a:gd name="T7" fmla="*/ 3 h 32"/>
                <a:gd name="T8" fmla="*/ 1 w 8"/>
                <a:gd name="T9" fmla="*/ 4 h 32"/>
              </a:gdLst>
              <a:ahLst/>
              <a:cxnLst>
                <a:cxn ang="0">
                  <a:pos x="T0" y="T1"/>
                </a:cxn>
                <a:cxn ang="0">
                  <a:pos x="T2" y="T3"/>
                </a:cxn>
                <a:cxn ang="0">
                  <a:pos x="T4" y="T5"/>
                </a:cxn>
                <a:cxn ang="0">
                  <a:pos x="T6" y="T7"/>
                </a:cxn>
                <a:cxn ang="0">
                  <a:pos x="T8" y="T9"/>
                </a:cxn>
              </a:cxnLst>
              <a:rect l="0" t="0" r="r" b="b"/>
              <a:pathLst>
                <a:path w="8" h="32">
                  <a:moveTo>
                    <a:pt x="1" y="4"/>
                  </a:moveTo>
                  <a:cubicBezTo>
                    <a:pt x="3" y="12"/>
                    <a:pt x="2" y="21"/>
                    <a:pt x="2" y="29"/>
                  </a:cubicBezTo>
                  <a:cubicBezTo>
                    <a:pt x="2" y="32"/>
                    <a:pt x="7" y="32"/>
                    <a:pt x="7" y="29"/>
                  </a:cubicBezTo>
                  <a:cubicBezTo>
                    <a:pt x="7" y="21"/>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38" name="Freeform 125"/>
            <p:cNvSpPr/>
            <p:nvPr/>
          </p:nvSpPr>
          <p:spPr bwMode="auto">
            <a:xfrm>
              <a:off x="7441" y="305"/>
              <a:ext cx="25" cy="56"/>
            </a:xfrm>
            <a:custGeom>
              <a:avLst/>
              <a:gdLst>
                <a:gd name="T0" fmla="*/ 1 w 7"/>
                <a:gd name="T1" fmla="*/ 4 h 19"/>
                <a:gd name="T2" fmla="*/ 2 w 7"/>
                <a:gd name="T3" fmla="*/ 16 h 19"/>
                <a:gd name="T4" fmla="*/ 7 w 7"/>
                <a:gd name="T5" fmla="*/ 16 h 19"/>
                <a:gd name="T6" fmla="*/ 6 w 7"/>
                <a:gd name="T7" fmla="*/ 3 h 19"/>
                <a:gd name="T8" fmla="*/ 1 w 7"/>
                <a:gd name="T9" fmla="*/ 4 h 19"/>
              </a:gdLst>
              <a:ahLst/>
              <a:cxnLst>
                <a:cxn ang="0">
                  <a:pos x="T0" y="T1"/>
                </a:cxn>
                <a:cxn ang="0">
                  <a:pos x="T2" y="T3"/>
                </a:cxn>
                <a:cxn ang="0">
                  <a:pos x="T4" y="T5"/>
                </a:cxn>
                <a:cxn ang="0">
                  <a:pos x="T6" y="T7"/>
                </a:cxn>
                <a:cxn ang="0">
                  <a:pos x="T8" y="T9"/>
                </a:cxn>
              </a:cxnLst>
              <a:rect l="0" t="0" r="r" b="b"/>
              <a:pathLst>
                <a:path w="7" h="19">
                  <a:moveTo>
                    <a:pt x="1" y="4"/>
                  </a:moveTo>
                  <a:cubicBezTo>
                    <a:pt x="2" y="8"/>
                    <a:pt x="2" y="12"/>
                    <a:pt x="2" y="16"/>
                  </a:cubicBezTo>
                  <a:cubicBezTo>
                    <a:pt x="2" y="19"/>
                    <a:pt x="7" y="19"/>
                    <a:pt x="7" y="16"/>
                  </a:cubicBezTo>
                  <a:cubicBezTo>
                    <a:pt x="7" y="11"/>
                    <a:pt x="7" y="7"/>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39" name="Freeform 126"/>
            <p:cNvSpPr/>
            <p:nvPr/>
          </p:nvSpPr>
          <p:spPr bwMode="auto">
            <a:xfrm>
              <a:off x="7441" y="213"/>
              <a:ext cx="28" cy="65"/>
            </a:xfrm>
            <a:custGeom>
              <a:avLst/>
              <a:gdLst>
                <a:gd name="T0" fmla="*/ 1 w 8"/>
                <a:gd name="T1" fmla="*/ 4 h 22"/>
                <a:gd name="T2" fmla="*/ 2 w 8"/>
                <a:gd name="T3" fmla="*/ 18 h 22"/>
                <a:gd name="T4" fmla="*/ 7 w 8"/>
                <a:gd name="T5" fmla="*/ 19 h 22"/>
                <a:gd name="T6" fmla="*/ 6 w 8"/>
                <a:gd name="T7" fmla="*/ 3 h 22"/>
                <a:gd name="T8" fmla="*/ 1 w 8"/>
                <a:gd name="T9" fmla="*/ 4 h 22"/>
              </a:gdLst>
              <a:ahLst/>
              <a:cxnLst>
                <a:cxn ang="0">
                  <a:pos x="T0" y="T1"/>
                </a:cxn>
                <a:cxn ang="0">
                  <a:pos x="T2" y="T3"/>
                </a:cxn>
                <a:cxn ang="0">
                  <a:pos x="T4" y="T5"/>
                </a:cxn>
                <a:cxn ang="0">
                  <a:pos x="T6" y="T7"/>
                </a:cxn>
                <a:cxn ang="0">
                  <a:pos x="T8" y="T9"/>
                </a:cxn>
              </a:cxnLst>
              <a:rect l="0" t="0" r="r" b="b"/>
              <a:pathLst>
                <a:path w="8" h="22">
                  <a:moveTo>
                    <a:pt x="1" y="4"/>
                  </a:moveTo>
                  <a:cubicBezTo>
                    <a:pt x="2" y="8"/>
                    <a:pt x="3" y="14"/>
                    <a:pt x="2" y="18"/>
                  </a:cubicBezTo>
                  <a:cubicBezTo>
                    <a:pt x="1" y="21"/>
                    <a:pt x="6" y="22"/>
                    <a:pt x="7" y="19"/>
                  </a:cubicBezTo>
                  <a:cubicBezTo>
                    <a:pt x="8" y="14"/>
                    <a:pt x="7" y="8"/>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40" name="Freeform 127"/>
            <p:cNvSpPr/>
            <p:nvPr/>
          </p:nvSpPr>
          <p:spPr bwMode="auto">
            <a:xfrm>
              <a:off x="7331" y="198"/>
              <a:ext cx="92" cy="27"/>
            </a:xfrm>
            <a:custGeom>
              <a:avLst/>
              <a:gdLst>
                <a:gd name="T0" fmla="*/ 3 w 26"/>
                <a:gd name="T1" fmla="*/ 5 h 9"/>
                <a:gd name="T2" fmla="*/ 12 w 26"/>
                <a:gd name="T3" fmla="*/ 5 h 9"/>
                <a:gd name="T4" fmla="*/ 21 w 26"/>
                <a:gd name="T5" fmla="*/ 7 h 9"/>
                <a:gd name="T6" fmla="*/ 25 w 26"/>
                <a:gd name="T7" fmla="*/ 4 h 9"/>
                <a:gd name="T8" fmla="*/ 18 w 26"/>
                <a:gd name="T9" fmla="*/ 1 h 9"/>
                <a:gd name="T10" fmla="*/ 4 w 26"/>
                <a:gd name="T11" fmla="*/ 0 h 9"/>
                <a:gd name="T12" fmla="*/ 3 w 26"/>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3" y="5"/>
                  </a:moveTo>
                  <a:cubicBezTo>
                    <a:pt x="6" y="5"/>
                    <a:pt x="9" y="5"/>
                    <a:pt x="12" y="5"/>
                  </a:cubicBezTo>
                  <a:cubicBezTo>
                    <a:pt x="14" y="5"/>
                    <a:pt x="20" y="5"/>
                    <a:pt x="21" y="7"/>
                  </a:cubicBezTo>
                  <a:cubicBezTo>
                    <a:pt x="22" y="9"/>
                    <a:pt x="26" y="7"/>
                    <a:pt x="25" y="4"/>
                  </a:cubicBezTo>
                  <a:cubicBezTo>
                    <a:pt x="23" y="2"/>
                    <a:pt x="20" y="1"/>
                    <a:pt x="18" y="1"/>
                  </a:cubicBezTo>
                  <a:cubicBezTo>
                    <a:pt x="13" y="1"/>
                    <a:pt x="9"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41" name="Freeform 128"/>
            <p:cNvSpPr/>
            <p:nvPr/>
          </p:nvSpPr>
          <p:spPr bwMode="auto">
            <a:xfrm>
              <a:off x="7201" y="192"/>
              <a:ext cx="85" cy="24"/>
            </a:xfrm>
            <a:custGeom>
              <a:avLst/>
              <a:gdLst>
                <a:gd name="T0" fmla="*/ 3 w 24"/>
                <a:gd name="T1" fmla="*/ 8 h 8"/>
                <a:gd name="T2" fmla="*/ 21 w 24"/>
                <a:gd name="T3" fmla="*/ 5 h 8"/>
                <a:gd name="T4" fmla="*/ 20 w 24"/>
                <a:gd name="T5" fmla="*/ 1 h 8"/>
                <a:gd name="T6" fmla="*/ 3 w 24"/>
                <a:gd name="T7" fmla="*/ 3 h 8"/>
                <a:gd name="T8" fmla="*/ 3 w 24"/>
                <a:gd name="T9" fmla="*/ 8 h 8"/>
              </a:gdLst>
              <a:ahLst/>
              <a:cxnLst>
                <a:cxn ang="0">
                  <a:pos x="T0" y="T1"/>
                </a:cxn>
                <a:cxn ang="0">
                  <a:pos x="T2" y="T3"/>
                </a:cxn>
                <a:cxn ang="0">
                  <a:pos x="T4" y="T5"/>
                </a:cxn>
                <a:cxn ang="0">
                  <a:pos x="T6" y="T7"/>
                </a:cxn>
                <a:cxn ang="0">
                  <a:pos x="T8" y="T9"/>
                </a:cxn>
              </a:cxnLst>
              <a:rect l="0" t="0" r="r" b="b"/>
              <a:pathLst>
                <a:path w="24" h="8">
                  <a:moveTo>
                    <a:pt x="3" y="8"/>
                  </a:moveTo>
                  <a:cubicBezTo>
                    <a:pt x="9" y="8"/>
                    <a:pt x="15" y="8"/>
                    <a:pt x="21" y="5"/>
                  </a:cubicBezTo>
                  <a:cubicBezTo>
                    <a:pt x="24" y="4"/>
                    <a:pt x="23" y="0"/>
                    <a:pt x="20" y="1"/>
                  </a:cubicBezTo>
                  <a:cubicBezTo>
                    <a:pt x="15" y="3"/>
                    <a:pt x="9" y="3"/>
                    <a:pt x="3" y="3"/>
                  </a:cubicBezTo>
                  <a:cubicBezTo>
                    <a:pt x="0" y="3"/>
                    <a:pt x="0" y="8"/>
                    <a:pt x="3"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42" name="Freeform 129"/>
            <p:cNvSpPr/>
            <p:nvPr/>
          </p:nvSpPr>
          <p:spPr bwMode="auto">
            <a:xfrm>
              <a:off x="7063" y="204"/>
              <a:ext cx="99" cy="24"/>
            </a:xfrm>
            <a:custGeom>
              <a:avLst/>
              <a:gdLst>
                <a:gd name="T0" fmla="*/ 4 w 28"/>
                <a:gd name="T1" fmla="*/ 7 h 8"/>
                <a:gd name="T2" fmla="*/ 24 w 28"/>
                <a:gd name="T3" fmla="*/ 6 h 8"/>
                <a:gd name="T4" fmla="*/ 26 w 28"/>
                <a:gd name="T5" fmla="*/ 1 h 8"/>
                <a:gd name="T6" fmla="*/ 3 w 28"/>
                <a:gd name="T7" fmla="*/ 2 h 8"/>
                <a:gd name="T8" fmla="*/ 4 w 28"/>
                <a:gd name="T9" fmla="*/ 7 h 8"/>
              </a:gdLst>
              <a:ahLst/>
              <a:cxnLst>
                <a:cxn ang="0">
                  <a:pos x="T0" y="T1"/>
                </a:cxn>
                <a:cxn ang="0">
                  <a:pos x="T2" y="T3"/>
                </a:cxn>
                <a:cxn ang="0">
                  <a:pos x="T4" y="T5"/>
                </a:cxn>
                <a:cxn ang="0">
                  <a:pos x="T6" y="T7"/>
                </a:cxn>
                <a:cxn ang="0">
                  <a:pos x="T8" y="T9"/>
                </a:cxn>
              </a:cxnLst>
              <a:rect l="0" t="0" r="r" b="b"/>
              <a:pathLst>
                <a:path w="28" h="8">
                  <a:moveTo>
                    <a:pt x="4" y="7"/>
                  </a:moveTo>
                  <a:cubicBezTo>
                    <a:pt x="11" y="4"/>
                    <a:pt x="18" y="5"/>
                    <a:pt x="24" y="6"/>
                  </a:cubicBezTo>
                  <a:cubicBezTo>
                    <a:pt x="27" y="6"/>
                    <a:pt x="28" y="2"/>
                    <a:pt x="26" y="1"/>
                  </a:cubicBezTo>
                  <a:cubicBezTo>
                    <a:pt x="18" y="0"/>
                    <a:pt x="10" y="0"/>
                    <a:pt x="3" y="2"/>
                  </a:cubicBezTo>
                  <a:cubicBezTo>
                    <a:pt x="0" y="3"/>
                    <a:pt x="2"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43" name="Freeform 130"/>
            <p:cNvSpPr/>
            <p:nvPr/>
          </p:nvSpPr>
          <p:spPr bwMode="auto">
            <a:xfrm>
              <a:off x="6947" y="195"/>
              <a:ext cx="81" cy="27"/>
            </a:xfrm>
            <a:custGeom>
              <a:avLst/>
              <a:gdLst>
                <a:gd name="T0" fmla="*/ 3 w 23"/>
                <a:gd name="T1" fmla="*/ 9 h 9"/>
                <a:gd name="T2" fmla="*/ 20 w 23"/>
                <a:gd name="T3" fmla="*/ 5 h 9"/>
                <a:gd name="T4" fmla="*/ 18 w 23"/>
                <a:gd name="T5" fmla="*/ 1 h 9"/>
                <a:gd name="T6" fmla="*/ 3 w 23"/>
                <a:gd name="T7" fmla="*/ 4 h 9"/>
                <a:gd name="T8" fmla="*/ 3 w 23"/>
                <a:gd name="T9" fmla="*/ 9 h 9"/>
              </a:gdLst>
              <a:ahLst/>
              <a:cxnLst>
                <a:cxn ang="0">
                  <a:pos x="T0" y="T1"/>
                </a:cxn>
                <a:cxn ang="0">
                  <a:pos x="T2" y="T3"/>
                </a:cxn>
                <a:cxn ang="0">
                  <a:pos x="T4" y="T5"/>
                </a:cxn>
                <a:cxn ang="0">
                  <a:pos x="T6" y="T7"/>
                </a:cxn>
                <a:cxn ang="0">
                  <a:pos x="T8" y="T9"/>
                </a:cxn>
              </a:cxnLst>
              <a:rect l="0" t="0" r="r" b="b"/>
              <a:pathLst>
                <a:path w="23" h="9">
                  <a:moveTo>
                    <a:pt x="3" y="9"/>
                  </a:moveTo>
                  <a:cubicBezTo>
                    <a:pt x="9" y="9"/>
                    <a:pt x="15" y="8"/>
                    <a:pt x="20" y="5"/>
                  </a:cubicBezTo>
                  <a:cubicBezTo>
                    <a:pt x="23" y="4"/>
                    <a:pt x="20" y="0"/>
                    <a:pt x="18" y="1"/>
                  </a:cubicBezTo>
                  <a:cubicBezTo>
                    <a:pt x="13" y="3"/>
                    <a:pt x="8"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44" name="Freeform 131"/>
            <p:cNvSpPr/>
            <p:nvPr/>
          </p:nvSpPr>
          <p:spPr bwMode="auto">
            <a:xfrm>
              <a:off x="6820" y="195"/>
              <a:ext cx="92" cy="27"/>
            </a:xfrm>
            <a:custGeom>
              <a:avLst/>
              <a:gdLst>
                <a:gd name="T0" fmla="*/ 4 w 26"/>
                <a:gd name="T1" fmla="*/ 7 h 9"/>
                <a:gd name="T2" fmla="*/ 22 w 26"/>
                <a:gd name="T3" fmla="*/ 8 h 9"/>
                <a:gd name="T4" fmla="*/ 23 w 26"/>
                <a:gd name="T5" fmla="*/ 3 h 9"/>
                <a:gd name="T6" fmla="*/ 3 w 26"/>
                <a:gd name="T7" fmla="*/ 2 h 9"/>
                <a:gd name="T8" fmla="*/ 4 w 26"/>
                <a:gd name="T9" fmla="*/ 7 h 9"/>
              </a:gdLst>
              <a:ahLst/>
              <a:cxnLst>
                <a:cxn ang="0">
                  <a:pos x="T0" y="T1"/>
                </a:cxn>
                <a:cxn ang="0">
                  <a:pos x="T2" y="T3"/>
                </a:cxn>
                <a:cxn ang="0">
                  <a:pos x="T4" y="T5"/>
                </a:cxn>
                <a:cxn ang="0">
                  <a:pos x="T6" y="T7"/>
                </a:cxn>
                <a:cxn ang="0">
                  <a:pos x="T8" y="T9"/>
                </a:cxn>
              </a:cxnLst>
              <a:rect l="0" t="0" r="r" b="b"/>
              <a:pathLst>
                <a:path w="26" h="9">
                  <a:moveTo>
                    <a:pt x="4" y="7"/>
                  </a:moveTo>
                  <a:cubicBezTo>
                    <a:pt x="10" y="4"/>
                    <a:pt x="16" y="6"/>
                    <a:pt x="22" y="8"/>
                  </a:cubicBezTo>
                  <a:cubicBezTo>
                    <a:pt x="24" y="9"/>
                    <a:pt x="26" y="4"/>
                    <a:pt x="23" y="3"/>
                  </a:cubicBezTo>
                  <a:cubicBezTo>
                    <a:pt x="16" y="1"/>
                    <a:pt x="9" y="0"/>
                    <a:pt x="3" y="2"/>
                  </a:cubicBezTo>
                  <a:cubicBezTo>
                    <a:pt x="0" y="3"/>
                    <a:pt x="1"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45" name="Freeform 132"/>
            <p:cNvSpPr/>
            <p:nvPr/>
          </p:nvSpPr>
          <p:spPr bwMode="auto">
            <a:xfrm>
              <a:off x="6690" y="192"/>
              <a:ext cx="95" cy="27"/>
            </a:xfrm>
            <a:custGeom>
              <a:avLst/>
              <a:gdLst>
                <a:gd name="T0" fmla="*/ 3 w 27"/>
                <a:gd name="T1" fmla="*/ 7 h 9"/>
                <a:gd name="T2" fmla="*/ 25 w 27"/>
                <a:gd name="T3" fmla="*/ 5 h 9"/>
                <a:gd name="T4" fmla="*/ 22 w 27"/>
                <a:gd name="T5" fmla="*/ 1 h 9"/>
                <a:gd name="T6" fmla="*/ 4 w 27"/>
                <a:gd name="T7" fmla="*/ 2 h 9"/>
                <a:gd name="T8" fmla="*/ 3 w 27"/>
                <a:gd name="T9" fmla="*/ 7 h 9"/>
              </a:gdLst>
              <a:ahLst/>
              <a:cxnLst>
                <a:cxn ang="0">
                  <a:pos x="T0" y="T1"/>
                </a:cxn>
                <a:cxn ang="0">
                  <a:pos x="T2" y="T3"/>
                </a:cxn>
                <a:cxn ang="0">
                  <a:pos x="T4" y="T5"/>
                </a:cxn>
                <a:cxn ang="0">
                  <a:pos x="T6" y="T7"/>
                </a:cxn>
                <a:cxn ang="0">
                  <a:pos x="T8" y="T9"/>
                </a:cxn>
              </a:cxnLst>
              <a:rect l="0" t="0" r="r" b="b"/>
              <a:pathLst>
                <a:path w="27" h="9">
                  <a:moveTo>
                    <a:pt x="3" y="7"/>
                  </a:moveTo>
                  <a:cubicBezTo>
                    <a:pt x="10" y="8"/>
                    <a:pt x="18" y="9"/>
                    <a:pt x="25" y="5"/>
                  </a:cubicBezTo>
                  <a:cubicBezTo>
                    <a:pt x="27" y="4"/>
                    <a:pt x="25" y="0"/>
                    <a:pt x="22" y="1"/>
                  </a:cubicBezTo>
                  <a:cubicBezTo>
                    <a:pt x="17" y="4"/>
                    <a:pt x="10" y="3"/>
                    <a:pt x="4" y="2"/>
                  </a:cubicBezTo>
                  <a:cubicBezTo>
                    <a:pt x="1" y="2"/>
                    <a:pt x="0" y="6"/>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46" name="Freeform 133"/>
            <p:cNvSpPr/>
            <p:nvPr/>
          </p:nvSpPr>
          <p:spPr bwMode="auto">
            <a:xfrm>
              <a:off x="6555" y="195"/>
              <a:ext cx="92" cy="30"/>
            </a:xfrm>
            <a:custGeom>
              <a:avLst/>
              <a:gdLst>
                <a:gd name="T0" fmla="*/ 5 w 26"/>
                <a:gd name="T1" fmla="*/ 8 h 10"/>
                <a:gd name="T2" fmla="*/ 22 w 26"/>
                <a:gd name="T3" fmla="*/ 8 h 10"/>
                <a:gd name="T4" fmla="*/ 23 w 26"/>
                <a:gd name="T5" fmla="*/ 3 h 10"/>
                <a:gd name="T6" fmla="*/ 2 w 26"/>
                <a:gd name="T7" fmla="*/ 5 h 10"/>
                <a:gd name="T8" fmla="*/ 5 w 26"/>
                <a:gd name="T9" fmla="*/ 8 h 10"/>
              </a:gdLst>
              <a:ahLst/>
              <a:cxnLst>
                <a:cxn ang="0">
                  <a:pos x="T0" y="T1"/>
                </a:cxn>
                <a:cxn ang="0">
                  <a:pos x="T2" y="T3"/>
                </a:cxn>
                <a:cxn ang="0">
                  <a:pos x="T4" y="T5"/>
                </a:cxn>
                <a:cxn ang="0">
                  <a:pos x="T6" y="T7"/>
                </a:cxn>
                <a:cxn ang="0">
                  <a:pos x="T8" y="T9"/>
                </a:cxn>
              </a:cxnLst>
              <a:rect l="0" t="0" r="r" b="b"/>
              <a:pathLst>
                <a:path w="26" h="10">
                  <a:moveTo>
                    <a:pt x="5" y="8"/>
                  </a:moveTo>
                  <a:cubicBezTo>
                    <a:pt x="9" y="4"/>
                    <a:pt x="17" y="7"/>
                    <a:pt x="22" y="8"/>
                  </a:cubicBezTo>
                  <a:cubicBezTo>
                    <a:pt x="25" y="8"/>
                    <a:pt x="26" y="4"/>
                    <a:pt x="23" y="3"/>
                  </a:cubicBezTo>
                  <a:cubicBezTo>
                    <a:pt x="16" y="2"/>
                    <a:pt x="8" y="0"/>
                    <a:pt x="2" y="5"/>
                  </a:cubicBezTo>
                  <a:cubicBezTo>
                    <a:pt x="0" y="7"/>
                    <a:pt x="3" y="10"/>
                    <a:pt x="5"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47" name="Freeform 134"/>
            <p:cNvSpPr/>
            <p:nvPr/>
          </p:nvSpPr>
          <p:spPr bwMode="auto">
            <a:xfrm>
              <a:off x="6446" y="207"/>
              <a:ext cx="81" cy="21"/>
            </a:xfrm>
            <a:custGeom>
              <a:avLst/>
              <a:gdLst>
                <a:gd name="T0" fmla="*/ 3 w 23"/>
                <a:gd name="T1" fmla="*/ 7 h 7"/>
                <a:gd name="T2" fmla="*/ 20 w 23"/>
                <a:gd name="T3" fmla="*/ 5 h 7"/>
                <a:gd name="T4" fmla="*/ 19 w 23"/>
                <a:gd name="T5" fmla="*/ 0 h 7"/>
                <a:gd name="T6" fmla="*/ 3 w 23"/>
                <a:gd name="T7" fmla="*/ 2 h 7"/>
                <a:gd name="T8" fmla="*/ 3 w 23"/>
                <a:gd name="T9" fmla="*/ 7 h 7"/>
              </a:gdLst>
              <a:ahLst/>
              <a:cxnLst>
                <a:cxn ang="0">
                  <a:pos x="T0" y="T1"/>
                </a:cxn>
                <a:cxn ang="0">
                  <a:pos x="T2" y="T3"/>
                </a:cxn>
                <a:cxn ang="0">
                  <a:pos x="T4" y="T5"/>
                </a:cxn>
                <a:cxn ang="0">
                  <a:pos x="T6" y="T7"/>
                </a:cxn>
                <a:cxn ang="0">
                  <a:pos x="T8" y="T9"/>
                </a:cxn>
              </a:cxnLst>
              <a:rect l="0" t="0" r="r" b="b"/>
              <a:pathLst>
                <a:path w="23" h="7">
                  <a:moveTo>
                    <a:pt x="3" y="7"/>
                  </a:moveTo>
                  <a:cubicBezTo>
                    <a:pt x="9" y="7"/>
                    <a:pt x="15" y="6"/>
                    <a:pt x="20" y="5"/>
                  </a:cubicBezTo>
                  <a:cubicBezTo>
                    <a:pt x="23" y="4"/>
                    <a:pt x="22" y="0"/>
                    <a:pt x="19" y="0"/>
                  </a:cubicBezTo>
                  <a:cubicBezTo>
                    <a:pt x="14" y="1"/>
                    <a:pt x="8"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48" name="Freeform 135"/>
            <p:cNvSpPr/>
            <p:nvPr/>
          </p:nvSpPr>
          <p:spPr bwMode="auto">
            <a:xfrm>
              <a:off x="6309" y="207"/>
              <a:ext cx="98" cy="18"/>
            </a:xfrm>
            <a:custGeom>
              <a:avLst/>
              <a:gdLst>
                <a:gd name="T0" fmla="*/ 4 w 28"/>
                <a:gd name="T1" fmla="*/ 6 h 6"/>
                <a:gd name="T2" fmla="*/ 25 w 28"/>
                <a:gd name="T3" fmla="*/ 5 h 6"/>
                <a:gd name="T4" fmla="*/ 25 w 28"/>
                <a:gd name="T5" fmla="*/ 0 h 6"/>
                <a:gd name="T6" fmla="*/ 3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3" y="1"/>
                  </a:cubicBezTo>
                  <a:cubicBezTo>
                    <a:pt x="0" y="2"/>
                    <a:pt x="2"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49" name="Freeform 136"/>
            <p:cNvSpPr/>
            <p:nvPr/>
          </p:nvSpPr>
          <p:spPr bwMode="auto">
            <a:xfrm>
              <a:off x="6167" y="204"/>
              <a:ext cx="96" cy="18"/>
            </a:xfrm>
            <a:custGeom>
              <a:avLst/>
              <a:gdLst>
                <a:gd name="T0" fmla="*/ 3 w 27"/>
                <a:gd name="T1" fmla="*/ 6 h 6"/>
                <a:gd name="T2" fmla="*/ 24 w 27"/>
                <a:gd name="T3" fmla="*/ 5 h 6"/>
                <a:gd name="T4" fmla="*/ 24 w 27"/>
                <a:gd name="T5" fmla="*/ 0 h 6"/>
                <a:gd name="T6" fmla="*/ 3 w 27"/>
                <a:gd name="T7" fmla="*/ 1 h 6"/>
                <a:gd name="T8" fmla="*/ 3 w 27"/>
                <a:gd name="T9" fmla="*/ 6 h 6"/>
              </a:gdLst>
              <a:ahLst/>
              <a:cxnLst>
                <a:cxn ang="0">
                  <a:pos x="T0" y="T1"/>
                </a:cxn>
                <a:cxn ang="0">
                  <a:pos x="T2" y="T3"/>
                </a:cxn>
                <a:cxn ang="0">
                  <a:pos x="T4" y="T5"/>
                </a:cxn>
                <a:cxn ang="0">
                  <a:pos x="T6" y="T7"/>
                </a:cxn>
                <a:cxn ang="0">
                  <a:pos x="T8" y="T9"/>
                </a:cxn>
              </a:cxnLst>
              <a:rect l="0" t="0" r="r" b="b"/>
              <a:pathLst>
                <a:path w="27" h="6">
                  <a:moveTo>
                    <a:pt x="3" y="6"/>
                  </a:moveTo>
                  <a:cubicBezTo>
                    <a:pt x="10" y="6"/>
                    <a:pt x="17" y="6"/>
                    <a:pt x="24" y="5"/>
                  </a:cubicBezTo>
                  <a:cubicBezTo>
                    <a:pt x="27" y="4"/>
                    <a:pt x="27" y="0"/>
                    <a:pt x="24" y="0"/>
                  </a:cubicBezTo>
                  <a:cubicBezTo>
                    <a:pt x="17"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50" name="Freeform 137"/>
            <p:cNvSpPr/>
            <p:nvPr/>
          </p:nvSpPr>
          <p:spPr bwMode="auto">
            <a:xfrm>
              <a:off x="6040" y="207"/>
              <a:ext cx="89" cy="18"/>
            </a:xfrm>
            <a:custGeom>
              <a:avLst/>
              <a:gdLst>
                <a:gd name="T0" fmla="*/ 3 w 25"/>
                <a:gd name="T1" fmla="*/ 6 h 6"/>
                <a:gd name="T2" fmla="*/ 22 w 25"/>
                <a:gd name="T3" fmla="*/ 5 h 6"/>
                <a:gd name="T4" fmla="*/ 21 w 25"/>
                <a:gd name="T5" fmla="*/ 0 h 6"/>
                <a:gd name="T6" fmla="*/ 3 w 25"/>
                <a:gd name="T7" fmla="*/ 1 h 6"/>
                <a:gd name="T8" fmla="*/ 3 w 25"/>
                <a:gd name="T9" fmla="*/ 6 h 6"/>
              </a:gdLst>
              <a:ahLst/>
              <a:cxnLst>
                <a:cxn ang="0">
                  <a:pos x="T0" y="T1"/>
                </a:cxn>
                <a:cxn ang="0">
                  <a:pos x="T2" y="T3"/>
                </a:cxn>
                <a:cxn ang="0">
                  <a:pos x="T4" y="T5"/>
                </a:cxn>
                <a:cxn ang="0">
                  <a:pos x="T6" y="T7"/>
                </a:cxn>
                <a:cxn ang="0">
                  <a:pos x="T8" y="T9"/>
                </a:cxn>
              </a:cxnLst>
              <a:rect l="0" t="0" r="r" b="b"/>
              <a:pathLst>
                <a:path w="25" h="6">
                  <a:moveTo>
                    <a:pt x="3" y="6"/>
                  </a:moveTo>
                  <a:cubicBezTo>
                    <a:pt x="9" y="6"/>
                    <a:pt x="16" y="6"/>
                    <a:pt x="22" y="5"/>
                  </a:cubicBezTo>
                  <a:cubicBezTo>
                    <a:pt x="25" y="4"/>
                    <a:pt x="24" y="0"/>
                    <a:pt x="21" y="0"/>
                  </a:cubicBezTo>
                  <a:cubicBezTo>
                    <a:pt x="15" y="1"/>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51" name="Freeform 138"/>
            <p:cNvSpPr/>
            <p:nvPr/>
          </p:nvSpPr>
          <p:spPr bwMode="auto">
            <a:xfrm>
              <a:off x="5910" y="201"/>
              <a:ext cx="92" cy="21"/>
            </a:xfrm>
            <a:custGeom>
              <a:avLst/>
              <a:gdLst>
                <a:gd name="T0" fmla="*/ 3 w 26"/>
                <a:gd name="T1" fmla="*/ 7 h 7"/>
                <a:gd name="T2" fmla="*/ 24 w 26"/>
                <a:gd name="T3" fmla="*/ 5 h 7"/>
                <a:gd name="T4" fmla="*/ 22 w 26"/>
                <a:gd name="T5" fmla="*/ 0 h 7"/>
                <a:gd name="T6" fmla="*/ 3 w 26"/>
                <a:gd name="T7" fmla="*/ 2 h 7"/>
                <a:gd name="T8" fmla="*/ 3 w 26"/>
                <a:gd name="T9" fmla="*/ 7 h 7"/>
              </a:gdLst>
              <a:ahLst/>
              <a:cxnLst>
                <a:cxn ang="0">
                  <a:pos x="T0" y="T1"/>
                </a:cxn>
                <a:cxn ang="0">
                  <a:pos x="T2" y="T3"/>
                </a:cxn>
                <a:cxn ang="0">
                  <a:pos x="T4" y="T5"/>
                </a:cxn>
                <a:cxn ang="0">
                  <a:pos x="T6" y="T7"/>
                </a:cxn>
                <a:cxn ang="0">
                  <a:pos x="T8" y="T9"/>
                </a:cxn>
              </a:cxnLst>
              <a:rect l="0" t="0" r="r" b="b"/>
              <a:pathLst>
                <a:path w="26" h="7">
                  <a:moveTo>
                    <a:pt x="3" y="7"/>
                  </a:moveTo>
                  <a:cubicBezTo>
                    <a:pt x="10" y="7"/>
                    <a:pt x="17" y="6"/>
                    <a:pt x="24" y="5"/>
                  </a:cubicBezTo>
                  <a:cubicBezTo>
                    <a:pt x="26" y="4"/>
                    <a:pt x="25" y="0"/>
                    <a:pt x="22" y="0"/>
                  </a:cubicBezTo>
                  <a:cubicBezTo>
                    <a:pt x="16" y="1"/>
                    <a:pt x="9"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52" name="Freeform 139"/>
            <p:cNvSpPr/>
            <p:nvPr/>
          </p:nvSpPr>
          <p:spPr bwMode="auto">
            <a:xfrm>
              <a:off x="5755" y="204"/>
              <a:ext cx="99" cy="21"/>
            </a:xfrm>
            <a:custGeom>
              <a:avLst/>
              <a:gdLst>
                <a:gd name="T0" fmla="*/ 3 w 28"/>
                <a:gd name="T1" fmla="*/ 6 h 7"/>
                <a:gd name="T2" fmla="*/ 25 w 28"/>
                <a:gd name="T3" fmla="*/ 5 h 7"/>
                <a:gd name="T4" fmla="*/ 25 w 28"/>
                <a:gd name="T5" fmla="*/ 0 h 7"/>
                <a:gd name="T6" fmla="*/ 3 w 28"/>
                <a:gd name="T7" fmla="*/ 1 h 7"/>
                <a:gd name="T8" fmla="*/ 3 w 28"/>
                <a:gd name="T9" fmla="*/ 6 h 7"/>
              </a:gdLst>
              <a:ahLst/>
              <a:cxnLst>
                <a:cxn ang="0">
                  <a:pos x="T0" y="T1"/>
                </a:cxn>
                <a:cxn ang="0">
                  <a:pos x="T2" y="T3"/>
                </a:cxn>
                <a:cxn ang="0">
                  <a:pos x="T4" y="T5"/>
                </a:cxn>
                <a:cxn ang="0">
                  <a:pos x="T6" y="T7"/>
                </a:cxn>
                <a:cxn ang="0">
                  <a:pos x="T8" y="T9"/>
                </a:cxn>
              </a:cxnLst>
              <a:rect l="0" t="0" r="r" b="b"/>
              <a:pathLst>
                <a:path w="28" h="7">
                  <a:moveTo>
                    <a:pt x="3" y="6"/>
                  </a:moveTo>
                  <a:cubicBezTo>
                    <a:pt x="10" y="7"/>
                    <a:pt x="17" y="5"/>
                    <a:pt x="25" y="5"/>
                  </a:cubicBezTo>
                  <a:cubicBezTo>
                    <a:pt x="28" y="5"/>
                    <a:pt x="28" y="0"/>
                    <a:pt x="25" y="0"/>
                  </a:cubicBezTo>
                  <a:cubicBezTo>
                    <a:pt x="17" y="0"/>
                    <a:pt x="10" y="2"/>
                    <a:pt x="3" y="1"/>
                  </a:cubicBezTo>
                  <a:cubicBezTo>
                    <a:pt x="0"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53" name="Freeform 140"/>
            <p:cNvSpPr/>
            <p:nvPr/>
          </p:nvSpPr>
          <p:spPr bwMode="auto">
            <a:xfrm>
              <a:off x="5624" y="210"/>
              <a:ext cx="106" cy="24"/>
            </a:xfrm>
            <a:custGeom>
              <a:avLst/>
              <a:gdLst>
                <a:gd name="T0" fmla="*/ 4 w 30"/>
                <a:gd name="T1" fmla="*/ 6 h 8"/>
                <a:gd name="T2" fmla="*/ 15 w 30"/>
                <a:gd name="T3" fmla="*/ 5 h 8"/>
                <a:gd name="T4" fmla="*/ 25 w 30"/>
                <a:gd name="T5" fmla="*/ 7 h 8"/>
                <a:gd name="T6" fmla="*/ 27 w 30"/>
                <a:gd name="T7" fmla="*/ 3 h 8"/>
                <a:gd name="T8" fmla="*/ 17 w 30"/>
                <a:gd name="T9" fmla="*/ 1 h 8"/>
                <a:gd name="T10" fmla="*/ 3 w 30"/>
                <a:gd name="T11" fmla="*/ 1 h 8"/>
                <a:gd name="T12" fmla="*/ 4 w 30"/>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4" y="6"/>
                  </a:moveTo>
                  <a:cubicBezTo>
                    <a:pt x="8" y="5"/>
                    <a:pt x="12" y="5"/>
                    <a:pt x="15" y="5"/>
                  </a:cubicBezTo>
                  <a:cubicBezTo>
                    <a:pt x="18" y="5"/>
                    <a:pt x="22" y="5"/>
                    <a:pt x="25" y="7"/>
                  </a:cubicBezTo>
                  <a:cubicBezTo>
                    <a:pt x="27" y="8"/>
                    <a:pt x="30" y="4"/>
                    <a:pt x="27" y="3"/>
                  </a:cubicBezTo>
                  <a:cubicBezTo>
                    <a:pt x="24" y="1"/>
                    <a:pt x="20" y="1"/>
                    <a:pt x="17" y="1"/>
                  </a:cubicBezTo>
                  <a:cubicBezTo>
                    <a:pt x="13" y="0"/>
                    <a:pt x="8" y="0"/>
                    <a:pt x="3" y="1"/>
                  </a:cubicBezTo>
                  <a:cubicBezTo>
                    <a:pt x="0" y="2"/>
                    <a:pt x="2"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54" name="Freeform 141"/>
            <p:cNvSpPr/>
            <p:nvPr/>
          </p:nvSpPr>
          <p:spPr bwMode="auto">
            <a:xfrm>
              <a:off x="5451" y="201"/>
              <a:ext cx="127" cy="27"/>
            </a:xfrm>
            <a:custGeom>
              <a:avLst/>
              <a:gdLst>
                <a:gd name="T0" fmla="*/ 3 w 36"/>
                <a:gd name="T1" fmla="*/ 6 h 9"/>
                <a:gd name="T2" fmla="*/ 33 w 36"/>
                <a:gd name="T3" fmla="*/ 7 h 9"/>
                <a:gd name="T4" fmla="*/ 33 w 36"/>
                <a:gd name="T5" fmla="*/ 2 h 9"/>
                <a:gd name="T6" fmla="*/ 4 w 36"/>
                <a:gd name="T7" fmla="*/ 1 h 9"/>
                <a:gd name="T8" fmla="*/ 3 w 36"/>
                <a:gd name="T9" fmla="*/ 6 h 9"/>
              </a:gdLst>
              <a:ahLst/>
              <a:cxnLst>
                <a:cxn ang="0">
                  <a:pos x="T0" y="T1"/>
                </a:cxn>
                <a:cxn ang="0">
                  <a:pos x="T2" y="T3"/>
                </a:cxn>
                <a:cxn ang="0">
                  <a:pos x="T4" y="T5"/>
                </a:cxn>
                <a:cxn ang="0">
                  <a:pos x="T6" y="T7"/>
                </a:cxn>
                <a:cxn ang="0">
                  <a:pos x="T8" y="T9"/>
                </a:cxn>
              </a:cxnLst>
              <a:rect l="0" t="0" r="r" b="b"/>
              <a:pathLst>
                <a:path w="36" h="9">
                  <a:moveTo>
                    <a:pt x="3" y="6"/>
                  </a:moveTo>
                  <a:cubicBezTo>
                    <a:pt x="13" y="9"/>
                    <a:pt x="23" y="8"/>
                    <a:pt x="33" y="7"/>
                  </a:cubicBezTo>
                  <a:cubicBezTo>
                    <a:pt x="36" y="6"/>
                    <a:pt x="36" y="2"/>
                    <a:pt x="33" y="2"/>
                  </a:cubicBezTo>
                  <a:cubicBezTo>
                    <a:pt x="23" y="3"/>
                    <a:pt x="13" y="4"/>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55" name="Freeform 142"/>
            <p:cNvSpPr/>
            <p:nvPr/>
          </p:nvSpPr>
          <p:spPr bwMode="auto">
            <a:xfrm>
              <a:off x="5296" y="210"/>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6"/>
                    <a:pt x="27" y="6"/>
                  </a:cubicBezTo>
                  <a:cubicBezTo>
                    <a:pt x="30" y="6"/>
                    <a:pt x="30" y="1"/>
                    <a:pt x="27" y="1"/>
                  </a:cubicBezTo>
                  <a:cubicBezTo>
                    <a:pt x="19" y="1"/>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56" name="Freeform 143"/>
            <p:cNvSpPr/>
            <p:nvPr/>
          </p:nvSpPr>
          <p:spPr bwMode="auto">
            <a:xfrm>
              <a:off x="5169" y="201"/>
              <a:ext cx="103" cy="27"/>
            </a:xfrm>
            <a:custGeom>
              <a:avLst/>
              <a:gdLst>
                <a:gd name="T0" fmla="*/ 4 w 29"/>
                <a:gd name="T1" fmla="*/ 9 h 9"/>
                <a:gd name="T2" fmla="*/ 25 w 29"/>
                <a:gd name="T3" fmla="*/ 7 h 9"/>
                <a:gd name="T4" fmla="*/ 26 w 29"/>
                <a:gd name="T5" fmla="*/ 2 h 9"/>
                <a:gd name="T6" fmla="*/ 3 w 29"/>
                <a:gd name="T7" fmla="*/ 4 h 9"/>
                <a:gd name="T8" fmla="*/ 4 w 29"/>
                <a:gd name="T9" fmla="*/ 9 h 9"/>
              </a:gdLst>
              <a:ahLst/>
              <a:cxnLst>
                <a:cxn ang="0">
                  <a:pos x="T0" y="T1"/>
                </a:cxn>
                <a:cxn ang="0">
                  <a:pos x="T2" y="T3"/>
                </a:cxn>
                <a:cxn ang="0">
                  <a:pos x="T4" y="T5"/>
                </a:cxn>
                <a:cxn ang="0">
                  <a:pos x="T6" y="T7"/>
                </a:cxn>
                <a:cxn ang="0">
                  <a:pos x="T8" y="T9"/>
                </a:cxn>
              </a:cxnLst>
              <a:rect l="0" t="0" r="r" b="b"/>
              <a:pathLst>
                <a:path w="29" h="9">
                  <a:moveTo>
                    <a:pt x="4" y="9"/>
                  </a:moveTo>
                  <a:cubicBezTo>
                    <a:pt x="10" y="8"/>
                    <a:pt x="18" y="5"/>
                    <a:pt x="25" y="7"/>
                  </a:cubicBezTo>
                  <a:cubicBezTo>
                    <a:pt x="27" y="8"/>
                    <a:pt x="29" y="3"/>
                    <a:pt x="26" y="2"/>
                  </a:cubicBezTo>
                  <a:cubicBezTo>
                    <a:pt x="18" y="0"/>
                    <a:pt x="10" y="3"/>
                    <a:pt x="3" y="4"/>
                  </a:cubicBezTo>
                  <a:cubicBezTo>
                    <a:pt x="0" y="5"/>
                    <a:pt x="1" y="9"/>
                    <a:pt x="4"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57" name="Freeform 144"/>
            <p:cNvSpPr/>
            <p:nvPr/>
          </p:nvSpPr>
          <p:spPr bwMode="auto">
            <a:xfrm>
              <a:off x="5032" y="210"/>
              <a:ext cx="116" cy="21"/>
            </a:xfrm>
            <a:custGeom>
              <a:avLst/>
              <a:gdLst>
                <a:gd name="T0" fmla="*/ 3 w 33"/>
                <a:gd name="T1" fmla="*/ 5 h 7"/>
                <a:gd name="T2" fmla="*/ 31 w 33"/>
                <a:gd name="T3" fmla="*/ 5 h 7"/>
                <a:gd name="T4" fmla="*/ 31 w 33"/>
                <a:gd name="T5" fmla="*/ 0 h 7"/>
                <a:gd name="T6" fmla="*/ 4 w 33"/>
                <a:gd name="T7" fmla="*/ 0 h 7"/>
                <a:gd name="T8" fmla="*/ 3 w 33"/>
                <a:gd name="T9" fmla="*/ 5 h 7"/>
              </a:gdLst>
              <a:ahLst/>
              <a:cxnLst>
                <a:cxn ang="0">
                  <a:pos x="T0" y="T1"/>
                </a:cxn>
                <a:cxn ang="0">
                  <a:pos x="T2" y="T3"/>
                </a:cxn>
                <a:cxn ang="0">
                  <a:pos x="T4" y="T5"/>
                </a:cxn>
                <a:cxn ang="0">
                  <a:pos x="T6" y="T7"/>
                </a:cxn>
                <a:cxn ang="0">
                  <a:pos x="T8" y="T9"/>
                </a:cxn>
              </a:cxnLst>
              <a:rect l="0" t="0" r="r" b="b"/>
              <a:pathLst>
                <a:path w="33" h="7">
                  <a:moveTo>
                    <a:pt x="3" y="5"/>
                  </a:moveTo>
                  <a:cubicBezTo>
                    <a:pt x="12" y="7"/>
                    <a:pt x="21" y="6"/>
                    <a:pt x="31" y="5"/>
                  </a:cubicBezTo>
                  <a:cubicBezTo>
                    <a:pt x="33" y="4"/>
                    <a:pt x="33" y="0"/>
                    <a:pt x="31" y="0"/>
                  </a:cubicBezTo>
                  <a:cubicBezTo>
                    <a:pt x="22" y="1"/>
                    <a:pt x="13"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58" name="Freeform 145"/>
            <p:cNvSpPr/>
            <p:nvPr/>
          </p:nvSpPr>
          <p:spPr bwMode="auto">
            <a:xfrm>
              <a:off x="4894" y="201"/>
              <a:ext cx="106" cy="21"/>
            </a:xfrm>
            <a:custGeom>
              <a:avLst/>
              <a:gdLst>
                <a:gd name="T0" fmla="*/ 4 w 30"/>
                <a:gd name="T1" fmla="*/ 7 h 7"/>
                <a:gd name="T2" fmla="*/ 26 w 30"/>
                <a:gd name="T3" fmla="*/ 7 h 7"/>
                <a:gd name="T4" fmla="*/ 27 w 30"/>
                <a:gd name="T5" fmla="*/ 2 h 7"/>
                <a:gd name="T6" fmla="*/ 2 w 30"/>
                <a:gd name="T7" fmla="*/ 2 h 7"/>
                <a:gd name="T8" fmla="*/ 4 w 30"/>
                <a:gd name="T9" fmla="*/ 7 h 7"/>
              </a:gdLst>
              <a:ahLst/>
              <a:cxnLst>
                <a:cxn ang="0">
                  <a:pos x="T0" y="T1"/>
                </a:cxn>
                <a:cxn ang="0">
                  <a:pos x="T2" y="T3"/>
                </a:cxn>
                <a:cxn ang="0">
                  <a:pos x="T4" y="T5"/>
                </a:cxn>
                <a:cxn ang="0">
                  <a:pos x="T6" y="T7"/>
                </a:cxn>
                <a:cxn ang="0">
                  <a:pos x="T8" y="T9"/>
                </a:cxn>
              </a:cxnLst>
              <a:rect l="0" t="0" r="r" b="b"/>
              <a:pathLst>
                <a:path w="30" h="7">
                  <a:moveTo>
                    <a:pt x="4" y="7"/>
                  </a:moveTo>
                  <a:cubicBezTo>
                    <a:pt x="11" y="6"/>
                    <a:pt x="18" y="5"/>
                    <a:pt x="26" y="7"/>
                  </a:cubicBezTo>
                  <a:cubicBezTo>
                    <a:pt x="29" y="7"/>
                    <a:pt x="30" y="3"/>
                    <a:pt x="27" y="2"/>
                  </a:cubicBezTo>
                  <a:cubicBezTo>
                    <a:pt x="19" y="0"/>
                    <a:pt x="11" y="1"/>
                    <a:pt x="2"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59" name="Freeform 146"/>
            <p:cNvSpPr/>
            <p:nvPr/>
          </p:nvSpPr>
          <p:spPr bwMode="auto">
            <a:xfrm>
              <a:off x="4732" y="207"/>
              <a:ext cx="102" cy="27"/>
            </a:xfrm>
            <a:custGeom>
              <a:avLst/>
              <a:gdLst>
                <a:gd name="T0" fmla="*/ 3 w 29"/>
                <a:gd name="T1" fmla="*/ 6 h 9"/>
                <a:gd name="T2" fmla="*/ 26 w 29"/>
                <a:gd name="T3" fmla="*/ 6 h 9"/>
                <a:gd name="T4" fmla="*/ 26 w 29"/>
                <a:gd name="T5" fmla="*/ 1 h 9"/>
                <a:gd name="T6" fmla="*/ 4 w 29"/>
                <a:gd name="T7" fmla="*/ 1 h 9"/>
                <a:gd name="T8" fmla="*/ 3 w 29"/>
                <a:gd name="T9" fmla="*/ 6 h 9"/>
              </a:gdLst>
              <a:ahLst/>
              <a:cxnLst>
                <a:cxn ang="0">
                  <a:pos x="T0" y="T1"/>
                </a:cxn>
                <a:cxn ang="0">
                  <a:pos x="T2" y="T3"/>
                </a:cxn>
                <a:cxn ang="0">
                  <a:pos x="T4" y="T5"/>
                </a:cxn>
                <a:cxn ang="0">
                  <a:pos x="T6" y="T7"/>
                </a:cxn>
                <a:cxn ang="0">
                  <a:pos x="T8" y="T9"/>
                </a:cxn>
              </a:cxnLst>
              <a:rect l="0" t="0" r="r" b="b"/>
              <a:pathLst>
                <a:path w="29" h="9">
                  <a:moveTo>
                    <a:pt x="3" y="6"/>
                  </a:moveTo>
                  <a:cubicBezTo>
                    <a:pt x="11" y="9"/>
                    <a:pt x="18" y="6"/>
                    <a:pt x="26" y="6"/>
                  </a:cubicBezTo>
                  <a:cubicBezTo>
                    <a:pt x="29" y="6"/>
                    <a:pt x="29" y="1"/>
                    <a:pt x="26" y="1"/>
                  </a:cubicBezTo>
                  <a:cubicBezTo>
                    <a:pt x="19" y="1"/>
                    <a:pt x="11" y="4"/>
                    <a:pt x="4" y="1"/>
                  </a:cubicBezTo>
                  <a:cubicBezTo>
                    <a:pt x="2"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60" name="Freeform 147"/>
            <p:cNvSpPr/>
            <p:nvPr/>
          </p:nvSpPr>
          <p:spPr bwMode="auto">
            <a:xfrm>
              <a:off x="4608" y="210"/>
              <a:ext cx="81" cy="15"/>
            </a:xfrm>
            <a:custGeom>
              <a:avLst/>
              <a:gdLst>
                <a:gd name="T0" fmla="*/ 3 w 23"/>
                <a:gd name="T1" fmla="*/ 5 h 5"/>
                <a:gd name="T2" fmla="*/ 20 w 23"/>
                <a:gd name="T3" fmla="*/ 5 h 5"/>
                <a:gd name="T4" fmla="*/ 20 w 23"/>
                <a:gd name="T5" fmla="*/ 0 h 5"/>
                <a:gd name="T6" fmla="*/ 3 w 23"/>
                <a:gd name="T7" fmla="*/ 0 h 5"/>
                <a:gd name="T8" fmla="*/ 3 w 23"/>
                <a:gd name="T9" fmla="*/ 5 h 5"/>
              </a:gdLst>
              <a:ahLst/>
              <a:cxnLst>
                <a:cxn ang="0">
                  <a:pos x="T0" y="T1"/>
                </a:cxn>
                <a:cxn ang="0">
                  <a:pos x="T2" y="T3"/>
                </a:cxn>
                <a:cxn ang="0">
                  <a:pos x="T4" y="T5"/>
                </a:cxn>
                <a:cxn ang="0">
                  <a:pos x="T6" y="T7"/>
                </a:cxn>
                <a:cxn ang="0">
                  <a:pos x="T8" y="T9"/>
                </a:cxn>
              </a:cxnLst>
              <a:rect l="0" t="0" r="r" b="b"/>
              <a:pathLst>
                <a:path w="23" h="5">
                  <a:moveTo>
                    <a:pt x="3" y="5"/>
                  </a:moveTo>
                  <a:cubicBezTo>
                    <a:pt x="20" y="5"/>
                    <a:pt x="20" y="5"/>
                    <a:pt x="20" y="5"/>
                  </a:cubicBezTo>
                  <a:cubicBezTo>
                    <a:pt x="23" y="5"/>
                    <a:pt x="23" y="0"/>
                    <a:pt x="20"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61" name="Freeform 148"/>
            <p:cNvSpPr/>
            <p:nvPr/>
          </p:nvSpPr>
          <p:spPr bwMode="auto">
            <a:xfrm>
              <a:off x="4439" y="201"/>
              <a:ext cx="88" cy="24"/>
            </a:xfrm>
            <a:custGeom>
              <a:avLst/>
              <a:gdLst>
                <a:gd name="T0" fmla="*/ 3 w 25"/>
                <a:gd name="T1" fmla="*/ 6 h 8"/>
                <a:gd name="T2" fmla="*/ 23 w 25"/>
                <a:gd name="T3" fmla="*/ 5 h 8"/>
                <a:gd name="T4" fmla="*/ 20 w 25"/>
                <a:gd name="T5" fmla="*/ 1 h 8"/>
                <a:gd name="T6" fmla="*/ 4 w 25"/>
                <a:gd name="T7" fmla="*/ 1 h 8"/>
                <a:gd name="T8" fmla="*/ 3 w 25"/>
                <a:gd name="T9" fmla="*/ 6 h 8"/>
              </a:gdLst>
              <a:ahLst/>
              <a:cxnLst>
                <a:cxn ang="0">
                  <a:pos x="T0" y="T1"/>
                </a:cxn>
                <a:cxn ang="0">
                  <a:pos x="T2" y="T3"/>
                </a:cxn>
                <a:cxn ang="0">
                  <a:pos x="T4" y="T5"/>
                </a:cxn>
                <a:cxn ang="0">
                  <a:pos x="T6" y="T7"/>
                </a:cxn>
                <a:cxn ang="0">
                  <a:pos x="T8" y="T9"/>
                </a:cxn>
              </a:cxnLst>
              <a:rect l="0" t="0" r="r" b="b"/>
              <a:pathLst>
                <a:path w="25" h="8">
                  <a:moveTo>
                    <a:pt x="3" y="6"/>
                  </a:moveTo>
                  <a:cubicBezTo>
                    <a:pt x="9" y="7"/>
                    <a:pt x="16" y="8"/>
                    <a:pt x="23" y="5"/>
                  </a:cubicBezTo>
                  <a:cubicBezTo>
                    <a:pt x="25" y="4"/>
                    <a:pt x="23" y="0"/>
                    <a:pt x="20" y="1"/>
                  </a:cubicBezTo>
                  <a:cubicBezTo>
                    <a:pt x="15" y="4"/>
                    <a:pt x="9" y="2"/>
                    <a:pt x="4" y="1"/>
                  </a:cubicBezTo>
                  <a:cubicBezTo>
                    <a:pt x="1"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62" name="Freeform 149"/>
            <p:cNvSpPr/>
            <p:nvPr/>
          </p:nvSpPr>
          <p:spPr bwMode="auto">
            <a:xfrm>
              <a:off x="4273" y="204"/>
              <a:ext cx="110" cy="18"/>
            </a:xfrm>
            <a:custGeom>
              <a:avLst/>
              <a:gdLst>
                <a:gd name="T0" fmla="*/ 3 w 31"/>
                <a:gd name="T1" fmla="*/ 6 h 6"/>
                <a:gd name="T2" fmla="*/ 28 w 31"/>
                <a:gd name="T3" fmla="*/ 5 h 6"/>
                <a:gd name="T4" fmla="*/ 28 w 31"/>
                <a:gd name="T5" fmla="*/ 0 h 6"/>
                <a:gd name="T6" fmla="*/ 3 w 31"/>
                <a:gd name="T7" fmla="*/ 1 h 6"/>
                <a:gd name="T8" fmla="*/ 3 w 31"/>
                <a:gd name="T9" fmla="*/ 6 h 6"/>
              </a:gdLst>
              <a:ahLst/>
              <a:cxnLst>
                <a:cxn ang="0">
                  <a:pos x="T0" y="T1"/>
                </a:cxn>
                <a:cxn ang="0">
                  <a:pos x="T2" y="T3"/>
                </a:cxn>
                <a:cxn ang="0">
                  <a:pos x="T4" y="T5"/>
                </a:cxn>
                <a:cxn ang="0">
                  <a:pos x="T6" y="T7"/>
                </a:cxn>
                <a:cxn ang="0">
                  <a:pos x="T8" y="T9"/>
                </a:cxn>
              </a:cxnLst>
              <a:rect l="0" t="0" r="r" b="b"/>
              <a:pathLst>
                <a:path w="31" h="6">
                  <a:moveTo>
                    <a:pt x="3" y="6"/>
                  </a:moveTo>
                  <a:cubicBezTo>
                    <a:pt x="11" y="6"/>
                    <a:pt x="20" y="6"/>
                    <a:pt x="28" y="5"/>
                  </a:cubicBezTo>
                  <a:cubicBezTo>
                    <a:pt x="31" y="4"/>
                    <a:pt x="31" y="0"/>
                    <a:pt x="28" y="0"/>
                  </a:cubicBezTo>
                  <a:cubicBezTo>
                    <a:pt x="20" y="1"/>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63" name="Freeform 150"/>
            <p:cNvSpPr/>
            <p:nvPr/>
          </p:nvSpPr>
          <p:spPr bwMode="auto">
            <a:xfrm>
              <a:off x="4150" y="201"/>
              <a:ext cx="99" cy="24"/>
            </a:xfrm>
            <a:custGeom>
              <a:avLst/>
              <a:gdLst>
                <a:gd name="T0" fmla="*/ 4 w 28"/>
                <a:gd name="T1" fmla="*/ 8 h 8"/>
                <a:gd name="T2" fmla="*/ 24 w 28"/>
                <a:gd name="T3" fmla="*/ 7 h 8"/>
                <a:gd name="T4" fmla="*/ 25 w 28"/>
                <a:gd name="T5" fmla="*/ 2 h 8"/>
                <a:gd name="T6" fmla="*/ 3 w 28"/>
                <a:gd name="T7" fmla="*/ 3 h 8"/>
                <a:gd name="T8" fmla="*/ 4 w 28"/>
                <a:gd name="T9" fmla="*/ 8 h 8"/>
              </a:gdLst>
              <a:ahLst/>
              <a:cxnLst>
                <a:cxn ang="0">
                  <a:pos x="T0" y="T1"/>
                </a:cxn>
                <a:cxn ang="0">
                  <a:pos x="T2" y="T3"/>
                </a:cxn>
                <a:cxn ang="0">
                  <a:pos x="T4" y="T5"/>
                </a:cxn>
                <a:cxn ang="0">
                  <a:pos x="T6" y="T7"/>
                </a:cxn>
                <a:cxn ang="0">
                  <a:pos x="T8" y="T9"/>
                </a:cxn>
              </a:cxnLst>
              <a:rect l="0" t="0" r="r" b="b"/>
              <a:pathLst>
                <a:path w="28" h="8">
                  <a:moveTo>
                    <a:pt x="4" y="8"/>
                  </a:moveTo>
                  <a:cubicBezTo>
                    <a:pt x="10" y="7"/>
                    <a:pt x="17" y="5"/>
                    <a:pt x="24" y="7"/>
                  </a:cubicBezTo>
                  <a:cubicBezTo>
                    <a:pt x="27" y="7"/>
                    <a:pt x="28" y="3"/>
                    <a:pt x="25" y="2"/>
                  </a:cubicBezTo>
                  <a:cubicBezTo>
                    <a:pt x="18" y="0"/>
                    <a:pt x="10" y="2"/>
                    <a:pt x="3" y="3"/>
                  </a:cubicBezTo>
                  <a:cubicBezTo>
                    <a:pt x="0" y="4"/>
                    <a:pt x="1" y="8"/>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64" name="Freeform 151"/>
            <p:cNvSpPr/>
            <p:nvPr/>
          </p:nvSpPr>
          <p:spPr bwMode="auto">
            <a:xfrm>
              <a:off x="4016" y="207"/>
              <a:ext cx="102" cy="24"/>
            </a:xfrm>
            <a:custGeom>
              <a:avLst/>
              <a:gdLst>
                <a:gd name="T0" fmla="*/ 3 w 29"/>
                <a:gd name="T1" fmla="*/ 5 h 8"/>
                <a:gd name="T2" fmla="*/ 25 w 29"/>
                <a:gd name="T3" fmla="*/ 7 h 8"/>
                <a:gd name="T4" fmla="*/ 26 w 29"/>
                <a:gd name="T5" fmla="*/ 2 h 8"/>
                <a:gd name="T6" fmla="*/ 3 w 29"/>
                <a:gd name="T7" fmla="*/ 0 h 8"/>
                <a:gd name="T8" fmla="*/ 3 w 29"/>
                <a:gd name="T9" fmla="*/ 5 h 8"/>
              </a:gdLst>
              <a:ahLst/>
              <a:cxnLst>
                <a:cxn ang="0">
                  <a:pos x="T0" y="T1"/>
                </a:cxn>
                <a:cxn ang="0">
                  <a:pos x="T2" y="T3"/>
                </a:cxn>
                <a:cxn ang="0">
                  <a:pos x="T4" y="T5"/>
                </a:cxn>
                <a:cxn ang="0">
                  <a:pos x="T6" y="T7"/>
                </a:cxn>
                <a:cxn ang="0">
                  <a:pos x="T8" y="T9"/>
                </a:cxn>
              </a:cxnLst>
              <a:rect l="0" t="0" r="r" b="b"/>
              <a:pathLst>
                <a:path w="29" h="8">
                  <a:moveTo>
                    <a:pt x="3" y="5"/>
                  </a:moveTo>
                  <a:cubicBezTo>
                    <a:pt x="10" y="5"/>
                    <a:pt x="18" y="5"/>
                    <a:pt x="25" y="7"/>
                  </a:cubicBezTo>
                  <a:cubicBezTo>
                    <a:pt x="28" y="8"/>
                    <a:pt x="29" y="3"/>
                    <a:pt x="26" y="2"/>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65" name="Freeform 152"/>
            <p:cNvSpPr/>
            <p:nvPr/>
          </p:nvSpPr>
          <p:spPr bwMode="auto">
            <a:xfrm>
              <a:off x="3878" y="213"/>
              <a:ext cx="106"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66" name="Freeform 153"/>
            <p:cNvSpPr/>
            <p:nvPr/>
          </p:nvSpPr>
          <p:spPr bwMode="auto">
            <a:xfrm>
              <a:off x="3751" y="207"/>
              <a:ext cx="85" cy="18"/>
            </a:xfrm>
            <a:custGeom>
              <a:avLst/>
              <a:gdLst>
                <a:gd name="T0" fmla="*/ 3 w 24"/>
                <a:gd name="T1" fmla="*/ 5 h 6"/>
                <a:gd name="T2" fmla="*/ 21 w 24"/>
                <a:gd name="T3" fmla="*/ 6 h 6"/>
                <a:gd name="T4" fmla="*/ 21 w 24"/>
                <a:gd name="T5" fmla="*/ 1 h 6"/>
                <a:gd name="T6" fmla="*/ 4 w 24"/>
                <a:gd name="T7" fmla="*/ 0 h 6"/>
                <a:gd name="T8" fmla="*/ 3 w 24"/>
                <a:gd name="T9" fmla="*/ 5 h 6"/>
              </a:gdLst>
              <a:ahLst/>
              <a:cxnLst>
                <a:cxn ang="0">
                  <a:pos x="T0" y="T1"/>
                </a:cxn>
                <a:cxn ang="0">
                  <a:pos x="T2" y="T3"/>
                </a:cxn>
                <a:cxn ang="0">
                  <a:pos x="T4" y="T5"/>
                </a:cxn>
                <a:cxn ang="0">
                  <a:pos x="T6" y="T7"/>
                </a:cxn>
                <a:cxn ang="0">
                  <a:pos x="T8" y="T9"/>
                </a:cxn>
              </a:cxnLst>
              <a:rect l="0" t="0" r="r" b="b"/>
              <a:pathLst>
                <a:path w="24" h="6">
                  <a:moveTo>
                    <a:pt x="3" y="5"/>
                  </a:moveTo>
                  <a:cubicBezTo>
                    <a:pt x="9" y="6"/>
                    <a:pt x="15" y="6"/>
                    <a:pt x="21" y="6"/>
                  </a:cubicBezTo>
                  <a:cubicBezTo>
                    <a:pt x="24" y="6"/>
                    <a:pt x="24" y="1"/>
                    <a:pt x="21" y="1"/>
                  </a:cubicBezTo>
                  <a:cubicBezTo>
                    <a:pt x="16" y="1"/>
                    <a:pt x="10"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67" name="Freeform 154"/>
            <p:cNvSpPr/>
            <p:nvPr/>
          </p:nvSpPr>
          <p:spPr bwMode="auto">
            <a:xfrm>
              <a:off x="3596" y="207"/>
              <a:ext cx="109" cy="24"/>
            </a:xfrm>
            <a:custGeom>
              <a:avLst/>
              <a:gdLst>
                <a:gd name="T0" fmla="*/ 3 w 31"/>
                <a:gd name="T1" fmla="*/ 7 h 8"/>
                <a:gd name="T2" fmla="*/ 28 w 31"/>
                <a:gd name="T3" fmla="*/ 6 h 8"/>
                <a:gd name="T4" fmla="*/ 27 w 31"/>
                <a:gd name="T5" fmla="*/ 1 h 8"/>
                <a:gd name="T6" fmla="*/ 3 w 31"/>
                <a:gd name="T7" fmla="*/ 2 h 8"/>
                <a:gd name="T8" fmla="*/ 3 w 31"/>
                <a:gd name="T9" fmla="*/ 7 h 8"/>
              </a:gdLst>
              <a:ahLst/>
              <a:cxnLst>
                <a:cxn ang="0">
                  <a:pos x="T0" y="T1"/>
                </a:cxn>
                <a:cxn ang="0">
                  <a:pos x="T2" y="T3"/>
                </a:cxn>
                <a:cxn ang="0">
                  <a:pos x="T4" y="T5"/>
                </a:cxn>
                <a:cxn ang="0">
                  <a:pos x="T6" y="T7"/>
                </a:cxn>
                <a:cxn ang="0">
                  <a:pos x="T8" y="T9"/>
                </a:cxn>
              </a:cxnLst>
              <a:rect l="0" t="0" r="r" b="b"/>
              <a:pathLst>
                <a:path w="31" h="8">
                  <a:moveTo>
                    <a:pt x="3" y="7"/>
                  </a:moveTo>
                  <a:cubicBezTo>
                    <a:pt x="11" y="7"/>
                    <a:pt x="20" y="8"/>
                    <a:pt x="28" y="6"/>
                  </a:cubicBezTo>
                  <a:cubicBezTo>
                    <a:pt x="31" y="5"/>
                    <a:pt x="30" y="0"/>
                    <a:pt x="27" y="1"/>
                  </a:cubicBezTo>
                  <a:cubicBezTo>
                    <a:pt x="19" y="4"/>
                    <a:pt x="11"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68" name="Freeform 155"/>
            <p:cNvSpPr/>
            <p:nvPr/>
          </p:nvSpPr>
          <p:spPr bwMode="auto">
            <a:xfrm>
              <a:off x="3455" y="216"/>
              <a:ext cx="99" cy="18"/>
            </a:xfrm>
            <a:custGeom>
              <a:avLst/>
              <a:gdLst>
                <a:gd name="T0" fmla="*/ 4 w 28"/>
                <a:gd name="T1" fmla="*/ 6 h 6"/>
                <a:gd name="T2" fmla="*/ 25 w 28"/>
                <a:gd name="T3" fmla="*/ 5 h 6"/>
                <a:gd name="T4" fmla="*/ 25 w 28"/>
                <a:gd name="T5" fmla="*/ 0 h 6"/>
                <a:gd name="T6" fmla="*/ 2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2" y="1"/>
                  </a:cubicBezTo>
                  <a:cubicBezTo>
                    <a:pt x="0" y="2"/>
                    <a:pt x="1"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69" name="Freeform 156"/>
            <p:cNvSpPr/>
            <p:nvPr/>
          </p:nvSpPr>
          <p:spPr bwMode="auto">
            <a:xfrm>
              <a:off x="3300" y="204"/>
              <a:ext cx="109" cy="21"/>
            </a:xfrm>
            <a:custGeom>
              <a:avLst/>
              <a:gdLst>
                <a:gd name="T0" fmla="*/ 3 w 31"/>
                <a:gd name="T1" fmla="*/ 5 h 7"/>
                <a:gd name="T2" fmla="*/ 28 w 31"/>
                <a:gd name="T3" fmla="*/ 5 h 7"/>
                <a:gd name="T4" fmla="*/ 28 w 31"/>
                <a:gd name="T5" fmla="*/ 0 h 7"/>
                <a:gd name="T6" fmla="*/ 4 w 31"/>
                <a:gd name="T7" fmla="*/ 0 h 7"/>
                <a:gd name="T8" fmla="*/ 3 w 31"/>
                <a:gd name="T9" fmla="*/ 5 h 7"/>
              </a:gdLst>
              <a:ahLst/>
              <a:cxnLst>
                <a:cxn ang="0">
                  <a:pos x="T0" y="T1"/>
                </a:cxn>
                <a:cxn ang="0">
                  <a:pos x="T2" y="T3"/>
                </a:cxn>
                <a:cxn ang="0">
                  <a:pos x="T4" y="T5"/>
                </a:cxn>
                <a:cxn ang="0">
                  <a:pos x="T6" y="T7"/>
                </a:cxn>
                <a:cxn ang="0">
                  <a:pos x="T8" y="T9"/>
                </a:cxn>
              </a:cxnLst>
              <a:rect l="0" t="0" r="r" b="b"/>
              <a:pathLst>
                <a:path w="31" h="7">
                  <a:moveTo>
                    <a:pt x="3" y="5"/>
                  </a:moveTo>
                  <a:cubicBezTo>
                    <a:pt x="11" y="7"/>
                    <a:pt x="20" y="5"/>
                    <a:pt x="28" y="5"/>
                  </a:cubicBezTo>
                  <a:cubicBezTo>
                    <a:pt x="31" y="5"/>
                    <a:pt x="31" y="0"/>
                    <a:pt x="28" y="0"/>
                  </a:cubicBezTo>
                  <a:cubicBezTo>
                    <a:pt x="20" y="0"/>
                    <a:pt x="12" y="2"/>
                    <a:pt x="4" y="0"/>
                  </a:cubicBezTo>
                  <a:cubicBezTo>
                    <a:pt x="2"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70" name="Freeform 157"/>
            <p:cNvSpPr/>
            <p:nvPr/>
          </p:nvSpPr>
          <p:spPr bwMode="auto">
            <a:xfrm>
              <a:off x="3155" y="207"/>
              <a:ext cx="95" cy="21"/>
            </a:xfrm>
            <a:custGeom>
              <a:avLst/>
              <a:gdLst>
                <a:gd name="T0" fmla="*/ 4 w 27"/>
                <a:gd name="T1" fmla="*/ 7 h 7"/>
                <a:gd name="T2" fmla="*/ 23 w 27"/>
                <a:gd name="T3" fmla="*/ 6 h 7"/>
                <a:gd name="T4" fmla="*/ 24 w 27"/>
                <a:gd name="T5" fmla="*/ 1 h 7"/>
                <a:gd name="T6" fmla="*/ 3 w 27"/>
                <a:gd name="T7" fmla="*/ 2 h 7"/>
                <a:gd name="T8" fmla="*/ 4 w 27"/>
                <a:gd name="T9" fmla="*/ 7 h 7"/>
              </a:gdLst>
              <a:ahLst/>
              <a:cxnLst>
                <a:cxn ang="0">
                  <a:pos x="T0" y="T1"/>
                </a:cxn>
                <a:cxn ang="0">
                  <a:pos x="T2" y="T3"/>
                </a:cxn>
                <a:cxn ang="0">
                  <a:pos x="T4" y="T5"/>
                </a:cxn>
                <a:cxn ang="0">
                  <a:pos x="T6" y="T7"/>
                </a:cxn>
                <a:cxn ang="0">
                  <a:pos x="T8" y="T9"/>
                </a:cxn>
              </a:cxnLst>
              <a:rect l="0" t="0" r="r" b="b"/>
              <a:pathLst>
                <a:path w="27" h="7">
                  <a:moveTo>
                    <a:pt x="4" y="7"/>
                  </a:moveTo>
                  <a:cubicBezTo>
                    <a:pt x="10" y="6"/>
                    <a:pt x="17" y="4"/>
                    <a:pt x="23" y="6"/>
                  </a:cubicBezTo>
                  <a:cubicBezTo>
                    <a:pt x="26" y="6"/>
                    <a:pt x="27" y="2"/>
                    <a:pt x="24" y="1"/>
                  </a:cubicBezTo>
                  <a:cubicBezTo>
                    <a:pt x="17" y="0"/>
                    <a:pt x="10"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71" name="Freeform 158"/>
            <p:cNvSpPr/>
            <p:nvPr/>
          </p:nvSpPr>
          <p:spPr bwMode="auto">
            <a:xfrm>
              <a:off x="2982" y="204"/>
              <a:ext cx="120" cy="30"/>
            </a:xfrm>
            <a:custGeom>
              <a:avLst/>
              <a:gdLst>
                <a:gd name="T0" fmla="*/ 3 w 34"/>
                <a:gd name="T1" fmla="*/ 9 h 10"/>
                <a:gd name="T2" fmla="*/ 16 w 34"/>
                <a:gd name="T3" fmla="*/ 8 h 10"/>
                <a:gd name="T4" fmla="*/ 29 w 34"/>
                <a:gd name="T5" fmla="*/ 9 h 10"/>
                <a:gd name="T6" fmla="*/ 32 w 34"/>
                <a:gd name="T7" fmla="*/ 5 h 10"/>
                <a:gd name="T8" fmla="*/ 3 w 34"/>
                <a:gd name="T9" fmla="*/ 4 h 10"/>
                <a:gd name="T10" fmla="*/ 3 w 34"/>
                <a:gd name="T11" fmla="*/ 9 h 10"/>
              </a:gdLst>
              <a:ahLst/>
              <a:cxnLst>
                <a:cxn ang="0">
                  <a:pos x="T0" y="T1"/>
                </a:cxn>
                <a:cxn ang="0">
                  <a:pos x="T2" y="T3"/>
                </a:cxn>
                <a:cxn ang="0">
                  <a:pos x="T4" y="T5"/>
                </a:cxn>
                <a:cxn ang="0">
                  <a:pos x="T6" y="T7"/>
                </a:cxn>
                <a:cxn ang="0">
                  <a:pos x="T8" y="T9"/>
                </a:cxn>
                <a:cxn ang="0">
                  <a:pos x="T10" y="T11"/>
                </a:cxn>
              </a:cxnLst>
              <a:rect l="0" t="0" r="r" b="b"/>
              <a:pathLst>
                <a:path w="34" h="10">
                  <a:moveTo>
                    <a:pt x="3" y="9"/>
                  </a:moveTo>
                  <a:cubicBezTo>
                    <a:pt x="8" y="9"/>
                    <a:pt x="12" y="8"/>
                    <a:pt x="16" y="8"/>
                  </a:cubicBezTo>
                  <a:cubicBezTo>
                    <a:pt x="21" y="7"/>
                    <a:pt x="26" y="7"/>
                    <a:pt x="29" y="9"/>
                  </a:cubicBezTo>
                  <a:cubicBezTo>
                    <a:pt x="32" y="10"/>
                    <a:pt x="34" y="6"/>
                    <a:pt x="32" y="5"/>
                  </a:cubicBezTo>
                  <a:cubicBezTo>
                    <a:pt x="23" y="0"/>
                    <a:pt x="12"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72" name="Freeform 159"/>
            <p:cNvSpPr/>
            <p:nvPr/>
          </p:nvSpPr>
          <p:spPr bwMode="auto">
            <a:xfrm>
              <a:off x="2841" y="213"/>
              <a:ext cx="106" cy="24"/>
            </a:xfrm>
            <a:custGeom>
              <a:avLst/>
              <a:gdLst>
                <a:gd name="T0" fmla="*/ 2 w 30"/>
                <a:gd name="T1" fmla="*/ 6 h 8"/>
                <a:gd name="T2" fmla="*/ 27 w 30"/>
                <a:gd name="T3" fmla="*/ 5 h 8"/>
                <a:gd name="T4" fmla="*/ 26 w 30"/>
                <a:gd name="T5" fmla="*/ 0 h 8"/>
                <a:gd name="T6" fmla="*/ 4 w 30"/>
                <a:gd name="T7" fmla="*/ 1 h 8"/>
                <a:gd name="T8" fmla="*/ 2 w 30"/>
                <a:gd name="T9" fmla="*/ 6 h 8"/>
              </a:gdLst>
              <a:ahLst/>
              <a:cxnLst>
                <a:cxn ang="0">
                  <a:pos x="T0" y="T1"/>
                </a:cxn>
                <a:cxn ang="0">
                  <a:pos x="T2" y="T3"/>
                </a:cxn>
                <a:cxn ang="0">
                  <a:pos x="T4" y="T5"/>
                </a:cxn>
                <a:cxn ang="0">
                  <a:pos x="T6" y="T7"/>
                </a:cxn>
                <a:cxn ang="0">
                  <a:pos x="T8" y="T9"/>
                </a:cxn>
              </a:cxnLst>
              <a:rect l="0" t="0" r="r" b="b"/>
              <a:pathLst>
                <a:path w="30" h="8">
                  <a:moveTo>
                    <a:pt x="2" y="6"/>
                  </a:moveTo>
                  <a:cubicBezTo>
                    <a:pt x="11" y="8"/>
                    <a:pt x="19" y="6"/>
                    <a:pt x="27" y="5"/>
                  </a:cubicBezTo>
                  <a:cubicBezTo>
                    <a:pt x="30" y="4"/>
                    <a:pt x="29" y="0"/>
                    <a:pt x="26" y="0"/>
                  </a:cubicBezTo>
                  <a:cubicBezTo>
                    <a:pt x="18" y="1"/>
                    <a:pt x="11" y="3"/>
                    <a:pt x="4" y="1"/>
                  </a:cubicBezTo>
                  <a:cubicBezTo>
                    <a:pt x="1" y="1"/>
                    <a:pt x="0" y="5"/>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73" name="Freeform 160"/>
            <p:cNvSpPr/>
            <p:nvPr/>
          </p:nvSpPr>
          <p:spPr bwMode="auto">
            <a:xfrm>
              <a:off x="2686" y="210"/>
              <a:ext cx="85" cy="18"/>
            </a:xfrm>
            <a:custGeom>
              <a:avLst/>
              <a:gdLst>
                <a:gd name="T0" fmla="*/ 3 w 24"/>
                <a:gd name="T1" fmla="*/ 6 h 6"/>
                <a:gd name="T2" fmla="*/ 20 w 24"/>
                <a:gd name="T3" fmla="*/ 6 h 6"/>
                <a:gd name="T4" fmla="*/ 21 w 24"/>
                <a:gd name="T5" fmla="*/ 1 h 6"/>
                <a:gd name="T6" fmla="*/ 3 w 24"/>
                <a:gd name="T7" fmla="*/ 1 h 6"/>
                <a:gd name="T8" fmla="*/ 3 w 24"/>
                <a:gd name="T9" fmla="*/ 6 h 6"/>
              </a:gdLst>
              <a:ahLst/>
              <a:cxnLst>
                <a:cxn ang="0">
                  <a:pos x="T0" y="T1"/>
                </a:cxn>
                <a:cxn ang="0">
                  <a:pos x="T2" y="T3"/>
                </a:cxn>
                <a:cxn ang="0">
                  <a:pos x="T4" y="T5"/>
                </a:cxn>
                <a:cxn ang="0">
                  <a:pos x="T6" y="T7"/>
                </a:cxn>
                <a:cxn ang="0">
                  <a:pos x="T8" y="T9"/>
                </a:cxn>
              </a:cxnLst>
              <a:rect l="0" t="0" r="r" b="b"/>
              <a:pathLst>
                <a:path w="24" h="6">
                  <a:moveTo>
                    <a:pt x="3" y="6"/>
                  </a:moveTo>
                  <a:cubicBezTo>
                    <a:pt x="9" y="6"/>
                    <a:pt x="14" y="5"/>
                    <a:pt x="20" y="6"/>
                  </a:cubicBezTo>
                  <a:cubicBezTo>
                    <a:pt x="23" y="6"/>
                    <a:pt x="24" y="2"/>
                    <a:pt x="21" y="1"/>
                  </a:cubicBezTo>
                  <a:cubicBezTo>
                    <a:pt x="15" y="0"/>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74" name="Freeform 161"/>
            <p:cNvSpPr/>
            <p:nvPr/>
          </p:nvSpPr>
          <p:spPr bwMode="auto">
            <a:xfrm>
              <a:off x="2531" y="210"/>
              <a:ext cx="95" cy="18"/>
            </a:xfrm>
            <a:custGeom>
              <a:avLst/>
              <a:gdLst>
                <a:gd name="T0" fmla="*/ 3 w 27"/>
                <a:gd name="T1" fmla="*/ 5 h 6"/>
                <a:gd name="T2" fmla="*/ 24 w 27"/>
                <a:gd name="T3" fmla="*/ 6 h 6"/>
                <a:gd name="T4" fmla="*/ 24 w 27"/>
                <a:gd name="T5" fmla="*/ 1 h 6"/>
                <a:gd name="T6" fmla="*/ 4 w 27"/>
                <a:gd name="T7" fmla="*/ 0 h 6"/>
                <a:gd name="T8" fmla="*/ 3 w 27"/>
                <a:gd name="T9" fmla="*/ 5 h 6"/>
              </a:gdLst>
              <a:ahLst/>
              <a:cxnLst>
                <a:cxn ang="0">
                  <a:pos x="T0" y="T1"/>
                </a:cxn>
                <a:cxn ang="0">
                  <a:pos x="T2" y="T3"/>
                </a:cxn>
                <a:cxn ang="0">
                  <a:pos x="T4" y="T5"/>
                </a:cxn>
                <a:cxn ang="0">
                  <a:pos x="T6" y="T7"/>
                </a:cxn>
                <a:cxn ang="0">
                  <a:pos x="T8" y="T9"/>
                </a:cxn>
              </a:cxnLst>
              <a:rect l="0" t="0" r="r" b="b"/>
              <a:pathLst>
                <a:path w="27" h="6">
                  <a:moveTo>
                    <a:pt x="3" y="5"/>
                  </a:moveTo>
                  <a:cubicBezTo>
                    <a:pt x="10" y="6"/>
                    <a:pt x="17" y="6"/>
                    <a:pt x="24" y="6"/>
                  </a:cubicBezTo>
                  <a:cubicBezTo>
                    <a:pt x="27" y="6"/>
                    <a:pt x="27" y="1"/>
                    <a:pt x="24" y="1"/>
                  </a:cubicBezTo>
                  <a:cubicBezTo>
                    <a:pt x="17" y="1"/>
                    <a:pt x="11"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75" name="Freeform 162"/>
            <p:cNvSpPr/>
            <p:nvPr/>
          </p:nvSpPr>
          <p:spPr bwMode="auto">
            <a:xfrm>
              <a:off x="2393" y="213"/>
              <a:ext cx="102" cy="18"/>
            </a:xfrm>
            <a:custGeom>
              <a:avLst/>
              <a:gdLst>
                <a:gd name="T0" fmla="*/ 2 w 29"/>
                <a:gd name="T1" fmla="*/ 6 h 6"/>
                <a:gd name="T2" fmla="*/ 26 w 29"/>
                <a:gd name="T3" fmla="*/ 5 h 6"/>
                <a:gd name="T4" fmla="*/ 26 w 29"/>
                <a:gd name="T5" fmla="*/ 0 h 6"/>
                <a:gd name="T6" fmla="*/ 2 w 29"/>
                <a:gd name="T7" fmla="*/ 1 h 6"/>
                <a:gd name="T8" fmla="*/ 2 w 29"/>
                <a:gd name="T9" fmla="*/ 6 h 6"/>
              </a:gdLst>
              <a:ahLst/>
              <a:cxnLst>
                <a:cxn ang="0">
                  <a:pos x="T0" y="T1"/>
                </a:cxn>
                <a:cxn ang="0">
                  <a:pos x="T2" y="T3"/>
                </a:cxn>
                <a:cxn ang="0">
                  <a:pos x="T4" y="T5"/>
                </a:cxn>
                <a:cxn ang="0">
                  <a:pos x="T6" y="T7"/>
                </a:cxn>
                <a:cxn ang="0">
                  <a:pos x="T8" y="T9"/>
                </a:cxn>
              </a:cxnLst>
              <a:rect l="0" t="0" r="r" b="b"/>
              <a:pathLst>
                <a:path w="29" h="6">
                  <a:moveTo>
                    <a:pt x="2" y="6"/>
                  </a:moveTo>
                  <a:cubicBezTo>
                    <a:pt x="10" y="5"/>
                    <a:pt x="18" y="5"/>
                    <a:pt x="26" y="5"/>
                  </a:cubicBezTo>
                  <a:cubicBezTo>
                    <a:pt x="29" y="5"/>
                    <a:pt x="29" y="0"/>
                    <a:pt x="26" y="0"/>
                  </a:cubicBezTo>
                  <a:cubicBezTo>
                    <a:pt x="18" y="0"/>
                    <a:pt x="10" y="0"/>
                    <a:pt x="2" y="1"/>
                  </a:cubicBezTo>
                  <a:cubicBezTo>
                    <a:pt x="0" y="2"/>
                    <a:pt x="0" y="6"/>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76" name="Freeform 163"/>
            <p:cNvSpPr/>
            <p:nvPr/>
          </p:nvSpPr>
          <p:spPr bwMode="auto">
            <a:xfrm>
              <a:off x="2231" y="216"/>
              <a:ext cx="116" cy="18"/>
            </a:xfrm>
            <a:custGeom>
              <a:avLst/>
              <a:gdLst>
                <a:gd name="T0" fmla="*/ 3 w 33"/>
                <a:gd name="T1" fmla="*/ 5 h 6"/>
                <a:gd name="T2" fmla="*/ 29 w 33"/>
                <a:gd name="T3" fmla="*/ 6 h 6"/>
                <a:gd name="T4" fmla="*/ 30 w 33"/>
                <a:gd name="T5" fmla="*/ 6 h 6"/>
                <a:gd name="T6" fmla="*/ 30 w 33"/>
                <a:gd name="T7" fmla="*/ 6 h 6"/>
                <a:gd name="T8" fmla="*/ 30 w 33"/>
                <a:gd name="T9" fmla="*/ 1 h 6"/>
                <a:gd name="T10" fmla="*/ 4 w 33"/>
                <a:gd name="T11" fmla="*/ 0 h 6"/>
                <a:gd name="T12" fmla="*/ 3 w 3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3" h="6">
                  <a:moveTo>
                    <a:pt x="3" y="5"/>
                  </a:moveTo>
                  <a:cubicBezTo>
                    <a:pt x="11" y="6"/>
                    <a:pt x="21" y="5"/>
                    <a:pt x="29" y="6"/>
                  </a:cubicBezTo>
                  <a:cubicBezTo>
                    <a:pt x="30" y="6"/>
                    <a:pt x="30" y="6"/>
                    <a:pt x="30" y="6"/>
                  </a:cubicBezTo>
                  <a:cubicBezTo>
                    <a:pt x="30" y="6"/>
                    <a:pt x="30" y="6"/>
                    <a:pt x="30" y="6"/>
                  </a:cubicBezTo>
                  <a:cubicBezTo>
                    <a:pt x="33" y="6"/>
                    <a:pt x="33" y="2"/>
                    <a:pt x="30" y="1"/>
                  </a:cubicBezTo>
                  <a:cubicBezTo>
                    <a:pt x="21" y="1"/>
                    <a:pt x="12"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77" name="Freeform 164"/>
            <p:cNvSpPr/>
            <p:nvPr/>
          </p:nvSpPr>
          <p:spPr bwMode="auto">
            <a:xfrm>
              <a:off x="2100" y="222"/>
              <a:ext cx="103" cy="15"/>
            </a:xfrm>
            <a:custGeom>
              <a:avLst/>
              <a:gdLst>
                <a:gd name="T0" fmla="*/ 3 w 29"/>
                <a:gd name="T1" fmla="*/ 5 h 5"/>
                <a:gd name="T2" fmla="*/ 26 w 29"/>
                <a:gd name="T3" fmla="*/ 5 h 5"/>
                <a:gd name="T4" fmla="*/ 26 w 29"/>
                <a:gd name="T5" fmla="*/ 0 h 5"/>
                <a:gd name="T6" fmla="*/ 3 w 29"/>
                <a:gd name="T7" fmla="*/ 0 h 5"/>
                <a:gd name="T8" fmla="*/ 3 w 29"/>
                <a:gd name="T9" fmla="*/ 5 h 5"/>
              </a:gdLst>
              <a:ahLst/>
              <a:cxnLst>
                <a:cxn ang="0">
                  <a:pos x="T0" y="T1"/>
                </a:cxn>
                <a:cxn ang="0">
                  <a:pos x="T2" y="T3"/>
                </a:cxn>
                <a:cxn ang="0">
                  <a:pos x="T4" y="T5"/>
                </a:cxn>
                <a:cxn ang="0">
                  <a:pos x="T6" y="T7"/>
                </a:cxn>
                <a:cxn ang="0">
                  <a:pos x="T8" y="T9"/>
                </a:cxn>
              </a:cxnLst>
              <a:rect l="0" t="0" r="r" b="b"/>
              <a:pathLst>
                <a:path w="29" h="5">
                  <a:moveTo>
                    <a:pt x="3" y="5"/>
                  </a:moveTo>
                  <a:cubicBezTo>
                    <a:pt x="26" y="5"/>
                    <a:pt x="26" y="5"/>
                    <a:pt x="26" y="5"/>
                  </a:cubicBezTo>
                  <a:cubicBezTo>
                    <a:pt x="29" y="5"/>
                    <a:pt x="29" y="0"/>
                    <a:pt x="26"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78" name="Freeform 165"/>
            <p:cNvSpPr/>
            <p:nvPr/>
          </p:nvSpPr>
          <p:spPr bwMode="auto">
            <a:xfrm>
              <a:off x="1984" y="216"/>
              <a:ext cx="99" cy="24"/>
            </a:xfrm>
            <a:custGeom>
              <a:avLst/>
              <a:gdLst>
                <a:gd name="T0" fmla="*/ 4 w 28"/>
                <a:gd name="T1" fmla="*/ 6 h 8"/>
                <a:gd name="T2" fmla="*/ 24 w 28"/>
                <a:gd name="T3" fmla="*/ 7 h 8"/>
                <a:gd name="T4" fmla="*/ 25 w 28"/>
                <a:gd name="T5" fmla="*/ 3 h 8"/>
                <a:gd name="T6" fmla="*/ 3 w 28"/>
                <a:gd name="T7" fmla="*/ 1 h 8"/>
                <a:gd name="T8" fmla="*/ 4 w 28"/>
                <a:gd name="T9" fmla="*/ 6 h 8"/>
              </a:gdLst>
              <a:ahLst/>
              <a:cxnLst>
                <a:cxn ang="0">
                  <a:pos x="T0" y="T1"/>
                </a:cxn>
                <a:cxn ang="0">
                  <a:pos x="T2" y="T3"/>
                </a:cxn>
                <a:cxn ang="0">
                  <a:pos x="T4" y="T5"/>
                </a:cxn>
                <a:cxn ang="0">
                  <a:pos x="T6" y="T7"/>
                </a:cxn>
                <a:cxn ang="0">
                  <a:pos x="T8" y="T9"/>
                </a:cxn>
              </a:cxnLst>
              <a:rect l="0" t="0" r="r" b="b"/>
              <a:pathLst>
                <a:path w="28" h="8">
                  <a:moveTo>
                    <a:pt x="4" y="6"/>
                  </a:moveTo>
                  <a:cubicBezTo>
                    <a:pt x="11" y="4"/>
                    <a:pt x="17" y="5"/>
                    <a:pt x="24" y="7"/>
                  </a:cubicBezTo>
                  <a:cubicBezTo>
                    <a:pt x="27" y="8"/>
                    <a:pt x="28" y="3"/>
                    <a:pt x="25" y="3"/>
                  </a:cubicBezTo>
                  <a:cubicBezTo>
                    <a:pt x="18" y="0"/>
                    <a:pt x="10" y="0"/>
                    <a:pt x="3" y="1"/>
                  </a:cubicBezTo>
                  <a:cubicBezTo>
                    <a:pt x="0" y="2"/>
                    <a:pt x="1"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79" name="Freeform 166"/>
            <p:cNvSpPr/>
            <p:nvPr/>
          </p:nvSpPr>
          <p:spPr bwMode="auto">
            <a:xfrm>
              <a:off x="1857" y="207"/>
              <a:ext cx="99" cy="18"/>
            </a:xfrm>
            <a:custGeom>
              <a:avLst/>
              <a:gdLst>
                <a:gd name="T0" fmla="*/ 3 w 28"/>
                <a:gd name="T1" fmla="*/ 5 h 6"/>
                <a:gd name="T2" fmla="*/ 25 w 28"/>
                <a:gd name="T3" fmla="*/ 6 h 6"/>
                <a:gd name="T4" fmla="*/ 25 w 28"/>
                <a:gd name="T5" fmla="*/ 1 h 6"/>
                <a:gd name="T6" fmla="*/ 3 w 28"/>
                <a:gd name="T7" fmla="*/ 0 h 6"/>
                <a:gd name="T8" fmla="*/ 3 w 28"/>
                <a:gd name="T9" fmla="*/ 5 h 6"/>
              </a:gdLst>
              <a:ahLst/>
              <a:cxnLst>
                <a:cxn ang="0">
                  <a:pos x="T0" y="T1"/>
                </a:cxn>
                <a:cxn ang="0">
                  <a:pos x="T2" y="T3"/>
                </a:cxn>
                <a:cxn ang="0">
                  <a:pos x="T4" y="T5"/>
                </a:cxn>
                <a:cxn ang="0">
                  <a:pos x="T6" y="T7"/>
                </a:cxn>
                <a:cxn ang="0">
                  <a:pos x="T8" y="T9"/>
                </a:cxn>
              </a:cxnLst>
              <a:rect l="0" t="0" r="r" b="b"/>
              <a:pathLst>
                <a:path w="28" h="6">
                  <a:moveTo>
                    <a:pt x="3" y="5"/>
                  </a:moveTo>
                  <a:cubicBezTo>
                    <a:pt x="10" y="6"/>
                    <a:pt x="17" y="6"/>
                    <a:pt x="25" y="6"/>
                  </a:cubicBezTo>
                  <a:cubicBezTo>
                    <a:pt x="28" y="6"/>
                    <a:pt x="28" y="1"/>
                    <a:pt x="25" y="1"/>
                  </a:cubicBezTo>
                  <a:cubicBezTo>
                    <a:pt x="17" y="1"/>
                    <a:pt x="10" y="1"/>
                    <a:pt x="3" y="0"/>
                  </a:cubicBezTo>
                  <a:cubicBezTo>
                    <a:pt x="0"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80" name="Freeform 167"/>
            <p:cNvSpPr/>
            <p:nvPr/>
          </p:nvSpPr>
          <p:spPr bwMode="auto">
            <a:xfrm>
              <a:off x="1723" y="213"/>
              <a:ext cx="109" cy="21"/>
            </a:xfrm>
            <a:custGeom>
              <a:avLst/>
              <a:gdLst>
                <a:gd name="T0" fmla="*/ 4 w 31"/>
                <a:gd name="T1" fmla="*/ 7 h 7"/>
                <a:gd name="T2" fmla="*/ 28 w 31"/>
                <a:gd name="T3" fmla="*/ 5 h 7"/>
                <a:gd name="T4" fmla="*/ 28 w 31"/>
                <a:gd name="T5" fmla="*/ 0 h 7"/>
                <a:gd name="T6" fmla="*/ 3 w 31"/>
                <a:gd name="T7" fmla="*/ 2 h 7"/>
                <a:gd name="T8" fmla="*/ 4 w 31"/>
                <a:gd name="T9" fmla="*/ 7 h 7"/>
              </a:gdLst>
              <a:ahLst/>
              <a:cxnLst>
                <a:cxn ang="0">
                  <a:pos x="T0" y="T1"/>
                </a:cxn>
                <a:cxn ang="0">
                  <a:pos x="T2" y="T3"/>
                </a:cxn>
                <a:cxn ang="0">
                  <a:pos x="T4" y="T5"/>
                </a:cxn>
                <a:cxn ang="0">
                  <a:pos x="T6" y="T7"/>
                </a:cxn>
                <a:cxn ang="0">
                  <a:pos x="T8" y="T9"/>
                </a:cxn>
              </a:cxnLst>
              <a:rect l="0" t="0" r="r" b="b"/>
              <a:pathLst>
                <a:path w="31" h="7">
                  <a:moveTo>
                    <a:pt x="4" y="7"/>
                  </a:moveTo>
                  <a:cubicBezTo>
                    <a:pt x="12" y="5"/>
                    <a:pt x="20" y="5"/>
                    <a:pt x="28" y="5"/>
                  </a:cubicBezTo>
                  <a:cubicBezTo>
                    <a:pt x="31" y="5"/>
                    <a:pt x="31" y="0"/>
                    <a:pt x="28" y="0"/>
                  </a:cubicBezTo>
                  <a:cubicBezTo>
                    <a:pt x="20" y="0"/>
                    <a:pt x="11"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81" name="Freeform 168"/>
            <p:cNvSpPr/>
            <p:nvPr/>
          </p:nvSpPr>
          <p:spPr bwMode="auto">
            <a:xfrm>
              <a:off x="1592" y="210"/>
              <a:ext cx="103" cy="21"/>
            </a:xfrm>
            <a:custGeom>
              <a:avLst/>
              <a:gdLst>
                <a:gd name="T0" fmla="*/ 3 w 29"/>
                <a:gd name="T1" fmla="*/ 5 h 7"/>
                <a:gd name="T2" fmla="*/ 26 w 29"/>
                <a:gd name="T3" fmla="*/ 6 h 7"/>
                <a:gd name="T4" fmla="*/ 26 w 29"/>
                <a:gd name="T5" fmla="*/ 1 h 7"/>
                <a:gd name="T6" fmla="*/ 3 w 29"/>
                <a:gd name="T7" fmla="*/ 0 h 7"/>
                <a:gd name="T8" fmla="*/ 3 w 29"/>
                <a:gd name="T9" fmla="*/ 5 h 7"/>
              </a:gdLst>
              <a:ahLst/>
              <a:cxnLst>
                <a:cxn ang="0">
                  <a:pos x="T0" y="T1"/>
                </a:cxn>
                <a:cxn ang="0">
                  <a:pos x="T2" y="T3"/>
                </a:cxn>
                <a:cxn ang="0">
                  <a:pos x="T4" y="T5"/>
                </a:cxn>
                <a:cxn ang="0">
                  <a:pos x="T6" y="T7"/>
                </a:cxn>
                <a:cxn ang="0">
                  <a:pos x="T8" y="T9"/>
                </a:cxn>
              </a:cxnLst>
              <a:rect l="0" t="0" r="r" b="b"/>
              <a:pathLst>
                <a:path w="29" h="7">
                  <a:moveTo>
                    <a:pt x="3" y="5"/>
                  </a:moveTo>
                  <a:cubicBezTo>
                    <a:pt x="11" y="5"/>
                    <a:pt x="18" y="7"/>
                    <a:pt x="26" y="6"/>
                  </a:cubicBezTo>
                  <a:cubicBezTo>
                    <a:pt x="29" y="6"/>
                    <a:pt x="29" y="1"/>
                    <a:pt x="26" y="1"/>
                  </a:cubicBezTo>
                  <a:cubicBezTo>
                    <a:pt x="18" y="2"/>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82" name="Freeform 169"/>
            <p:cNvSpPr/>
            <p:nvPr/>
          </p:nvSpPr>
          <p:spPr bwMode="auto">
            <a:xfrm>
              <a:off x="1444" y="210"/>
              <a:ext cx="103" cy="18"/>
            </a:xfrm>
            <a:custGeom>
              <a:avLst/>
              <a:gdLst>
                <a:gd name="T0" fmla="*/ 3 w 29"/>
                <a:gd name="T1" fmla="*/ 6 h 6"/>
                <a:gd name="T2" fmla="*/ 26 w 29"/>
                <a:gd name="T3" fmla="*/ 5 h 6"/>
                <a:gd name="T4" fmla="*/ 26 w 29"/>
                <a:gd name="T5" fmla="*/ 0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0" y="6"/>
                    <a:pt x="18" y="6"/>
                    <a:pt x="26" y="5"/>
                  </a:cubicBezTo>
                  <a:cubicBezTo>
                    <a:pt x="29" y="4"/>
                    <a:pt x="29" y="0"/>
                    <a:pt x="26" y="0"/>
                  </a:cubicBezTo>
                  <a:cubicBezTo>
                    <a:pt x="18"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83" name="Freeform 170"/>
            <p:cNvSpPr/>
            <p:nvPr/>
          </p:nvSpPr>
          <p:spPr bwMode="auto">
            <a:xfrm>
              <a:off x="1296" y="207"/>
              <a:ext cx="88" cy="18"/>
            </a:xfrm>
            <a:custGeom>
              <a:avLst/>
              <a:gdLst>
                <a:gd name="T0" fmla="*/ 2 w 25"/>
                <a:gd name="T1" fmla="*/ 5 h 6"/>
                <a:gd name="T2" fmla="*/ 21 w 25"/>
                <a:gd name="T3" fmla="*/ 6 h 6"/>
                <a:gd name="T4" fmla="*/ 22 w 25"/>
                <a:gd name="T5" fmla="*/ 1 h 6"/>
                <a:gd name="T6" fmla="*/ 2 w 25"/>
                <a:gd name="T7" fmla="*/ 0 h 6"/>
                <a:gd name="T8" fmla="*/ 2 w 25"/>
                <a:gd name="T9" fmla="*/ 5 h 6"/>
              </a:gdLst>
              <a:ahLst/>
              <a:cxnLst>
                <a:cxn ang="0">
                  <a:pos x="T0" y="T1"/>
                </a:cxn>
                <a:cxn ang="0">
                  <a:pos x="T2" y="T3"/>
                </a:cxn>
                <a:cxn ang="0">
                  <a:pos x="T4" y="T5"/>
                </a:cxn>
                <a:cxn ang="0">
                  <a:pos x="T6" y="T7"/>
                </a:cxn>
                <a:cxn ang="0">
                  <a:pos x="T8" y="T9"/>
                </a:cxn>
              </a:cxnLst>
              <a:rect l="0" t="0" r="r" b="b"/>
              <a:pathLst>
                <a:path w="25" h="6">
                  <a:moveTo>
                    <a:pt x="2" y="5"/>
                  </a:moveTo>
                  <a:cubicBezTo>
                    <a:pt x="9" y="5"/>
                    <a:pt x="15" y="5"/>
                    <a:pt x="21" y="6"/>
                  </a:cubicBezTo>
                  <a:cubicBezTo>
                    <a:pt x="24" y="6"/>
                    <a:pt x="25" y="2"/>
                    <a:pt x="22" y="1"/>
                  </a:cubicBezTo>
                  <a:cubicBezTo>
                    <a:pt x="16" y="0"/>
                    <a:pt x="9" y="0"/>
                    <a:pt x="2" y="0"/>
                  </a:cubicBezTo>
                  <a:cubicBezTo>
                    <a:pt x="0" y="0"/>
                    <a:pt x="0" y="5"/>
                    <a:pt x="2"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84" name="Freeform 171"/>
            <p:cNvSpPr/>
            <p:nvPr/>
          </p:nvSpPr>
          <p:spPr bwMode="auto">
            <a:xfrm>
              <a:off x="1155" y="204"/>
              <a:ext cx="102" cy="18"/>
            </a:xfrm>
            <a:custGeom>
              <a:avLst/>
              <a:gdLst>
                <a:gd name="T0" fmla="*/ 3 w 29"/>
                <a:gd name="T1" fmla="*/ 6 h 6"/>
                <a:gd name="T2" fmla="*/ 26 w 29"/>
                <a:gd name="T3" fmla="*/ 6 h 6"/>
                <a:gd name="T4" fmla="*/ 26 w 29"/>
                <a:gd name="T5" fmla="*/ 1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1" y="6"/>
                    <a:pt x="18" y="5"/>
                    <a:pt x="26" y="6"/>
                  </a:cubicBezTo>
                  <a:cubicBezTo>
                    <a:pt x="29" y="6"/>
                    <a:pt x="28" y="2"/>
                    <a:pt x="26" y="1"/>
                  </a:cubicBezTo>
                  <a:cubicBezTo>
                    <a:pt x="18" y="0"/>
                    <a:pt x="11" y="1"/>
                    <a:pt x="3" y="1"/>
                  </a:cubicBezTo>
                  <a:cubicBezTo>
                    <a:pt x="1"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85" name="Freeform 172"/>
            <p:cNvSpPr/>
            <p:nvPr/>
          </p:nvSpPr>
          <p:spPr bwMode="auto">
            <a:xfrm>
              <a:off x="1046" y="201"/>
              <a:ext cx="91" cy="24"/>
            </a:xfrm>
            <a:custGeom>
              <a:avLst/>
              <a:gdLst>
                <a:gd name="T0" fmla="*/ 4 w 26"/>
                <a:gd name="T1" fmla="*/ 7 h 8"/>
                <a:gd name="T2" fmla="*/ 22 w 26"/>
                <a:gd name="T3" fmla="*/ 7 h 8"/>
                <a:gd name="T4" fmla="*/ 23 w 26"/>
                <a:gd name="T5" fmla="*/ 2 h 8"/>
                <a:gd name="T6" fmla="*/ 3 w 26"/>
                <a:gd name="T7" fmla="*/ 2 h 8"/>
                <a:gd name="T8" fmla="*/ 4 w 26"/>
                <a:gd name="T9" fmla="*/ 7 h 8"/>
              </a:gdLst>
              <a:ahLst/>
              <a:cxnLst>
                <a:cxn ang="0">
                  <a:pos x="T0" y="T1"/>
                </a:cxn>
                <a:cxn ang="0">
                  <a:pos x="T2" y="T3"/>
                </a:cxn>
                <a:cxn ang="0">
                  <a:pos x="T4" y="T5"/>
                </a:cxn>
                <a:cxn ang="0">
                  <a:pos x="T6" y="T7"/>
                </a:cxn>
                <a:cxn ang="0">
                  <a:pos x="T8" y="T9"/>
                </a:cxn>
              </a:cxnLst>
              <a:rect l="0" t="0" r="r" b="b"/>
              <a:pathLst>
                <a:path w="26" h="8">
                  <a:moveTo>
                    <a:pt x="4" y="7"/>
                  </a:moveTo>
                  <a:cubicBezTo>
                    <a:pt x="10" y="6"/>
                    <a:pt x="17" y="5"/>
                    <a:pt x="22" y="7"/>
                  </a:cubicBezTo>
                  <a:cubicBezTo>
                    <a:pt x="25" y="8"/>
                    <a:pt x="26" y="3"/>
                    <a:pt x="23" y="2"/>
                  </a:cubicBezTo>
                  <a:cubicBezTo>
                    <a:pt x="17" y="0"/>
                    <a:pt x="10" y="1"/>
                    <a:pt x="3" y="2"/>
                  </a:cubicBezTo>
                  <a:cubicBezTo>
                    <a:pt x="0" y="3"/>
                    <a:pt x="2"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86" name="Freeform 173"/>
            <p:cNvSpPr/>
            <p:nvPr/>
          </p:nvSpPr>
          <p:spPr bwMode="auto">
            <a:xfrm>
              <a:off x="894" y="204"/>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5"/>
                    <a:pt x="27" y="6"/>
                  </a:cubicBezTo>
                  <a:cubicBezTo>
                    <a:pt x="30" y="6"/>
                    <a:pt x="30" y="2"/>
                    <a:pt x="27" y="1"/>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87" name="Freeform 174"/>
            <p:cNvSpPr/>
            <p:nvPr/>
          </p:nvSpPr>
          <p:spPr bwMode="auto">
            <a:xfrm>
              <a:off x="756" y="201"/>
              <a:ext cx="106" cy="24"/>
            </a:xfrm>
            <a:custGeom>
              <a:avLst/>
              <a:gdLst>
                <a:gd name="T0" fmla="*/ 3 w 30"/>
                <a:gd name="T1" fmla="*/ 6 h 8"/>
                <a:gd name="T2" fmla="*/ 27 w 30"/>
                <a:gd name="T3" fmla="*/ 7 h 8"/>
                <a:gd name="T4" fmla="*/ 27 w 30"/>
                <a:gd name="T5" fmla="*/ 2 h 8"/>
                <a:gd name="T6" fmla="*/ 4 w 30"/>
                <a:gd name="T7" fmla="*/ 1 h 8"/>
                <a:gd name="T8" fmla="*/ 3 w 30"/>
                <a:gd name="T9" fmla="*/ 6 h 8"/>
              </a:gdLst>
              <a:ahLst/>
              <a:cxnLst>
                <a:cxn ang="0">
                  <a:pos x="T0" y="T1"/>
                </a:cxn>
                <a:cxn ang="0">
                  <a:pos x="T2" y="T3"/>
                </a:cxn>
                <a:cxn ang="0">
                  <a:pos x="T4" y="T5"/>
                </a:cxn>
                <a:cxn ang="0">
                  <a:pos x="T6" y="T7"/>
                </a:cxn>
                <a:cxn ang="0">
                  <a:pos x="T8" y="T9"/>
                </a:cxn>
              </a:cxnLst>
              <a:rect l="0" t="0" r="r" b="b"/>
              <a:pathLst>
                <a:path w="30" h="8">
                  <a:moveTo>
                    <a:pt x="3" y="6"/>
                  </a:moveTo>
                  <a:cubicBezTo>
                    <a:pt x="11" y="8"/>
                    <a:pt x="19" y="7"/>
                    <a:pt x="27" y="7"/>
                  </a:cubicBezTo>
                  <a:cubicBezTo>
                    <a:pt x="30" y="7"/>
                    <a:pt x="30" y="2"/>
                    <a:pt x="27" y="2"/>
                  </a:cubicBezTo>
                  <a:cubicBezTo>
                    <a:pt x="19" y="2"/>
                    <a:pt x="12" y="3"/>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88" name="Freeform 175"/>
            <p:cNvSpPr/>
            <p:nvPr/>
          </p:nvSpPr>
          <p:spPr bwMode="auto">
            <a:xfrm>
              <a:off x="629" y="201"/>
              <a:ext cx="92" cy="18"/>
            </a:xfrm>
            <a:custGeom>
              <a:avLst/>
              <a:gdLst>
                <a:gd name="T0" fmla="*/ 3 w 26"/>
                <a:gd name="T1" fmla="*/ 5 h 6"/>
                <a:gd name="T2" fmla="*/ 22 w 26"/>
                <a:gd name="T3" fmla="*/ 6 h 6"/>
                <a:gd name="T4" fmla="*/ 23 w 26"/>
                <a:gd name="T5" fmla="*/ 1 h 6"/>
                <a:gd name="T6" fmla="*/ 3 w 26"/>
                <a:gd name="T7" fmla="*/ 0 h 6"/>
                <a:gd name="T8" fmla="*/ 3 w 26"/>
                <a:gd name="T9" fmla="*/ 5 h 6"/>
              </a:gdLst>
              <a:ahLst/>
              <a:cxnLst>
                <a:cxn ang="0">
                  <a:pos x="T0" y="T1"/>
                </a:cxn>
                <a:cxn ang="0">
                  <a:pos x="T2" y="T3"/>
                </a:cxn>
                <a:cxn ang="0">
                  <a:pos x="T4" y="T5"/>
                </a:cxn>
                <a:cxn ang="0">
                  <a:pos x="T6" y="T7"/>
                </a:cxn>
                <a:cxn ang="0">
                  <a:pos x="T8" y="T9"/>
                </a:cxn>
              </a:cxnLst>
              <a:rect l="0" t="0" r="r" b="b"/>
              <a:pathLst>
                <a:path w="26" h="6">
                  <a:moveTo>
                    <a:pt x="3" y="5"/>
                  </a:moveTo>
                  <a:cubicBezTo>
                    <a:pt x="9" y="5"/>
                    <a:pt x="16" y="5"/>
                    <a:pt x="22" y="6"/>
                  </a:cubicBezTo>
                  <a:cubicBezTo>
                    <a:pt x="25" y="6"/>
                    <a:pt x="26" y="2"/>
                    <a:pt x="23" y="1"/>
                  </a:cubicBezTo>
                  <a:cubicBezTo>
                    <a:pt x="17" y="0"/>
                    <a:pt x="10"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89" name="Freeform 176"/>
            <p:cNvSpPr/>
            <p:nvPr/>
          </p:nvSpPr>
          <p:spPr bwMode="auto">
            <a:xfrm>
              <a:off x="488" y="195"/>
              <a:ext cx="113" cy="27"/>
            </a:xfrm>
            <a:custGeom>
              <a:avLst/>
              <a:gdLst>
                <a:gd name="T0" fmla="*/ 4 w 32"/>
                <a:gd name="T1" fmla="*/ 8 h 9"/>
                <a:gd name="T2" fmla="*/ 29 w 32"/>
                <a:gd name="T3" fmla="*/ 7 h 9"/>
                <a:gd name="T4" fmla="*/ 29 w 32"/>
                <a:gd name="T5" fmla="*/ 2 h 9"/>
                <a:gd name="T6" fmla="*/ 3 w 32"/>
                <a:gd name="T7" fmla="*/ 3 h 9"/>
                <a:gd name="T8" fmla="*/ 4 w 32"/>
                <a:gd name="T9" fmla="*/ 8 h 9"/>
              </a:gdLst>
              <a:ahLst/>
              <a:cxnLst>
                <a:cxn ang="0">
                  <a:pos x="T0" y="T1"/>
                </a:cxn>
                <a:cxn ang="0">
                  <a:pos x="T2" y="T3"/>
                </a:cxn>
                <a:cxn ang="0">
                  <a:pos x="T4" y="T5"/>
                </a:cxn>
                <a:cxn ang="0">
                  <a:pos x="T6" y="T7"/>
                </a:cxn>
                <a:cxn ang="0">
                  <a:pos x="T8" y="T9"/>
                </a:cxn>
              </a:cxnLst>
              <a:rect l="0" t="0" r="r" b="b"/>
              <a:pathLst>
                <a:path w="32" h="9">
                  <a:moveTo>
                    <a:pt x="4" y="8"/>
                  </a:moveTo>
                  <a:cubicBezTo>
                    <a:pt x="12" y="5"/>
                    <a:pt x="21" y="7"/>
                    <a:pt x="29" y="7"/>
                  </a:cubicBezTo>
                  <a:cubicBezTo>
                    <a:pt x="32" y="7"/>
                    <a:pt x="32" y="2"/>
                    <a:pt x="29" y="2"/>
                  </a:cubicBezTo>
                  <a:cubicBezTo>
                    <a:pt x="21" y="2"/>
                    <a:pt x="11" y="0"/>
                    <a:pt x="3" y="3"/>
                  </a:cubicBezTo>
                  <a:cubicBezTo>
                    <a:pt x="0" y="4"/>
                    <a:pt x="2" y="9"/>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90" name="Freeform 177"/>
            <p:cNvSpPr/>
            <p:nvPr/>
          </p:nvSpPr>
          <p:spPr bwMode="auto">
            <a:xfrm>
              <a:off x="368" y="204"/>
              <a:ext cx="96" cy="18"/>
            </a:xfrm>
            <a:custGeom>
              <a:avLst/>
              <a:gdLst>
                <a:gd name="T0" fmla="*/ 5 w 27"/>
                <a:gd name="T1" fmla="*/ 6 h 6"/>
                <a:gd name="T2" fmla="*/ 24 w 27"/>
                <a:gd name="T3" fmla="*/ 5 h 6"/>
                <a:gd name="T4" fmla="*/ 24 w 27"/>
                <a:gd name="T5" fmla="*/ 0 h 6"/>
                <a:gd name="T6" fmla="*/ 3 w 27"/>
                <a:gd name="T7" fmla="*/ 1 h 6"/>
                <a:gd name="T8" fmla="*/ 5 w 27"/>
                <a:gd name="T9" fmla="*/ 6 h 6"/>
              </a:gdLst>
              <a:ahLst/>
              <a:cxnLst>
                <a:cxn ang="0">
                  <a:pos x="T0" y="T1"/>
                </a:cxn>
                <a:cxn ang="0">
                  <a:pos x="T2" y="T3"/>
                </a:cxn>
                <a:cxn ang="0">
                  <a:pos x="T4" y="T5"/>
                </a:cxn>
                <a:cxn ang="0">
                  <a:pos x="T6" y="T7"/>
                </a:cxn>
                <a:cxn ang="0">
                  <a:pos x="T8" y="T9"/>
                </a:cxn>
              </a:cxnLst>
              <a:rect l="0" t="0" r="r" b="b"/>
              <a:pathLst>
                <a:path w="27" h="6">
                  <a:moveTo>
                    <a:pt x="5" y="6"/>
                  </a:moveTo>
                  <a:cubicBezTo>
                    <a:pt x="11" y="5"/>
                    <a:pt x="18" y="5"/>
                    <a:pt x="24" y="5"/>
                  </a:cubicBezTo>
                  <a:cubicBezTo>
                    <a:pt x="27" y="5"/>
                    <a:pt x="27" y="0"/>
                    <a:pt x="24" y="0"/>
                  </a:cubicBezTo>
                  <a:cubicBezTo>
                    <a:pt x="17" y="0"/>
                    <a:pt x="10" y="0"/>
                    <a:pt x="3" y="1"/>
                  </a:cubicBezTo>
                  <a:cubicBezTo>
                    <a:pt x="0" y="2"/>
                    <a:pt x="2" y="6"/>
                    <a:pt x="5"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1691" name="Freeform 178"/>
            <p:cNvSpPr/>
            <p:nvPr/>
          </p:nvSpPr>
          <p:spPr bwMode="auto">
            <a:xfrm>
              <a:off x="256" y="201"/>
              <a:ext cx="105"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grpSp>
      <p:sp>
        <p:nvSpPr>
          <p:cNvPr id="1051692" name="矩形 3"/>
          <p:cNvSpPr/>
          <p:nvPr/>
        </p:nvSpPr>
        <p:spPr>
          <a:xfrm>
            <a:off x="3495189" y="228644"/>
            <a:ext cx="1476062" cy="3100404"/>
          </a:xfrm>
          <a:prstGeom prst="rect">
            <a:avLst/>
          </a:prstGeom>
          <a:solidFill>
            <a:srgbClr val="BE9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51693" name="矩形 4"/>
          <p:cNvSpPr/>
          <p:nvPr/>
        </p:nvSpPr>
        <p:spPr>
          <a:xfrm>
            <a:off x="199325" y="1846245"/>
            <a:ext cx="3113884" cy="3100404"/>
          </a:xfrm>
          <a:prstGeom prst="rect">
            <a:avLst/>
          </a:prstGeom>
          <a:solidFill>
            <a:srgbClr val="746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51694" name="矩形 7"/>
          <p:cNvSpPr/>
          <p:nvPr/>
        </p:nvSpPr>
        <p:spPr>
          <a:xfrm>
            <a:off x="1857367" y="5115150"/>
            <a:ext cx="3113884" cy="1482802"/>
          </a:xfrm>
          <a:prstGeom prst="rect">
            <a:avLst/>
          </a:prstGeom>
          <a:solidFill>
            <a:srgbClr val="BE9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51695" name="TextBox 1051694"/>
          <p:cNvSpPr txBox="1"/>
          <p:nvPr/>
        </p:nvSpPr>
        <p:spPr>
          <a:xfrm>
            <a:off x="5731703" y="800952"/>
            <a:ext cx="4572000" cy="5539740"/>
          </a:xfrm>
          <a:prstGeom prst="rect">
            <a:avLst/>
          </a:prstGeom>
        </p:spPr>
        <p:txBody>
          <a:bodyPr wrap="square" rtlCol="0">
            <a:spAutoFit/>
          </a:bodyPr>
          <a:lstStyle/>
          <a:p>
            <a:r>
              <a:rPr lang="ru-RU" sz="2800">
                <a:solidFill>
                  <a:srgbClr val="000000"/>
                </a:solidFill>
              </a:rPr>
              <a:t>Xulosa:
Leroepik janrda ijod qilgan adiblar o‘z asarlarida o‘quvchilarni voqealar rivoji orqali hayajonlantirsa, lirik tuyg‘ular orqali ularning his-tuyg‘ularini o‘stiradi. Ushbu uslub badiiy adabiyotda juda keng qo‘llanilgan va boy an’anaga ega.
</a:t>
            </a:r>
          </a:p>
        </p:txBody>
      </p:sp>
      <p:pic>
        <p:nvPicPr>
          <p:cNvPr id="2097182" name="Рисунок 2097181"/>
          <p:cNvPicPr>
            <a:picLocks/>
          </p:cNvPicPr>
          <p:nvPr/>
        </p:nvPicPr>
        <p:blipFill>
          <a:blip r:embed="rId2"/>
          <a:stretch>
            <a:fillRect/>
          </a:stretch>
        </p:blipFill>
        <p:spPr>
          <a:xfrm>
            <a:off x="3534911" y="3426666"/>
            <a:ext cx="1275071" cy="1517826"/>
          </a:xfrm>
          <a:prstGeom prst="rect">
            <a:avLst/>
          </a:prstGeom>
        </p:spPr>
      </p:pic>
      <p:pic>
        <p:nvPicPr>
          <p:cNvPr id="2097183" name="Рисунок 2097182"/>
          <p:cNvPicPr>
            <a:picLocks/>
          </p:cNvPicPr>
          <p:nvPr/>
        </p:nvPicPr>
        <p:blipFill>
          <a:blip r:embed="rId3"/>
          <a:stretch>
            <a:fillRect/>
          </a:stretch>
        </p:blipFill>
        <p:spPr>
          <a:xfrm>
            <a:off x="156158" y="164147"/>
            <a:ext cx="3345436" cy="1712334"/>
          </a:xfrm>
          <a:prstGeom prst="rect">
            <a:avLst/>
          </a:prstGeom>
        </p:spPr>
      </p:pic>
      <p:pic>
        <p:nvPicPr>
          <p:cNvPr id="2097184" name="Рисунок 2097183"/>
          <p:cNvPicPr>
            <a:picLocks/>
          </p:cNvPicPr>
          <p:nvPr/>
        </p:nvPicPr>
        <p:blipFill>
          <a:blip r:embed="rId4"/>
          <a:stretch>
            <a:fillRect/>
          </a:stretch>
        </p:blipFill>
        <p:spPr>
          <a:xfrm>
            <a:off x="357669" y="5115149"/>
            <a:ext cx="1321425" cy="162412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Group 4"/>
          <p:cNvGrpSpPr>
            <a:grpSpLocks noChangeAspect="1"/>
          </p:cNvGrpSpPr>
          <p:nvPr/>
        </p:nvGrpSpPr>
        <p:grpSpPr bwMode="auto">
          <a:xfrm>
            <a:off x="166668" y="191589"/>
            <a:ext cx="11844464" cy="5628716"/>
            <a:chOff x="206" y="189"/>
            <a:chExt cx="7270" cy="3947"/>
          </a:xfrm>
        </p:grpSpPr>
        <p:sp>
          <p:nvSpPr>
            <p:cNvPr id="1051719" name="Freeform 5"/>
            <p:cNvSpPr/>
            <p:nvPr/>
          </p:nvSpPr>
          <p:spPr bwMode="auto">
            <a:xfrm>
              <a:off x="210" y="189"/>
              <a:ext cx="24" cy="62"/>
            </a:xfrm>
            <a:custGeom>
              <a:avLst/>
              <a:gdLst>
                <a:gd name="T0" fmla="*/ 6 w 7"/>
                <a:gd name="T1" fmla="*/ 14 h 21"/>
                <a:gd name="T2" fmla="*/ 6 w 7"/>
                <a:gd name="T3" fmla="*/ 14 h 21"/>
                <a:gd name="T4" fmla="*/ 5 w 7"/>
                <a:gd name="T5" fmla="*/ 3 h 21"/>
                <a:gd name="T6" fmla="*/ 0 w 7"/>
                <a:gd name="T7" fmla="*/ 3 h 21"/>
                <a:gd name="T8" fmla="*/ 1 w 7"/>
                <a:gd name="T9" fmla="*/ 18 h 21"/>
                <a:gd name="T10" fmla="*/ 5 w 7"/>
                <a:gd name="T11" fmla="*/ 20 h 21"/>
                <a:gd name="T12" fmla="*/ 7 w 7"/>
                <a:gd name="T13" fmla="*/ 17 h 21"/>
                <a:gd name="T14" fmla="*/ 6 w 7"/>
                <a:gd name="T15" fmla="*/ 14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1">
                  <a:moveTo>
                    <a:pt x="6" y="14"/>
                  </a:moveTo>
                  <a:cubicBezTo>
                    <a:pt x="6" y="14"/>
                    <a:pt x="6" y="14"/>
                    <a:pt x="6" y="14"/>
                  </a:cubicBezTo>
                  <a:cubicBezTo>
                    <a:pt x="6" y="10"/>
                    <a:pt x="5" y="7"/>
                    <a:pt x="5" y="3"/>
                  </a:cubicBezTo>
                  <a:cubicBezTo>
                    <a:pt x="5" y="0"/>
                    <a:pt x="0" y="0"/>
                    <a:pt x="0" y="3"/>
                  </a:cubicBezTo>
                  <a:cubicBezTo>
                    <a:pt x="0" y="8"/>
                    <a:pt x="1" y="13"/>
                    <a:pt x="1" y="18"/>
                  </a:cubicBezTo>
                  <a:cubicBezTo>
                    <a:pt x="1" y="19"/>
                    <a:pt x="3" y="21"/>
                    <a:pt x="5" y="20"/>
                  </a:cubicBezTo>
                  <a:cubicBezTo>
                    <a:pt x="6" y="19"/>
                    <a:pt x="6" y="18"/>
                    <a:pt x="7" y="17"/>
                  </a:cubicBezTo>
                  <a:cubicBezTo>
                    <a:pt x="7" y="16"/>
                    <a:pt x="6" y="15"/>
                    <a:pt x="6" y="1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20" name="Freeform 6"/>
            <p:cNvSpPr/>
            <p:nvPr/>
          </p:nvSpPr>
          <p:spPr bwMode="auto">
            <a:xfrm>
              <a:off x="217" y="266"/>
              <a:ext cx="21" cy="66"/>
            </a:xfrm>
            <a:custGeom>
              <a:avLst/>
              <a:gdLst>
                <a:gd name="T0" fmla="*/ 5 w 6"/>
                <a:gd name="T1" fmla="*/ 3 h 22"/>
                <a:gd name="T2" fmla="*/ 1 w 6"/>
                <a:gd name="T3" fmla="*/ 3 h 22"/>
                <a:gd name="T4" fmla="*/ 2 w 6"/>
                <a:gd name="T5" fmla="*/ 19 h 22"/>
                <a:gd name="T6" fmla="*/ 6 w 6"/>
                <a:gd name="T7" fmla="*/ 19 h 22"/>
                <a:gd name="T8" fmla="*/ 5 w 6"/>
                <a:gd name="T9" fmla="*/ 3 h 22"/>
              </a:gdLst>
              <a:ahLst/>
              <a:cxnLst>
                <a:cxn ang="0">
                  <a:pos x="T0" y="T1"/>
                </a:cxn>
                <a:cxn ang="0">
                  <a:pos x="T2" y="T3"/>
                </a:cxn>
                <a:cxn ang="0">
                  <a:pos x="T4" y="T5"/>
                </a:cxn>
                <a:cxn ang="0">
                  <a:pos x="T6" y="T7"/>
                </a:cxn>
                <a:cxn ang="0">
                  <a:pos x="T8" y="T9"/>
                </a:cxn>
              </a:cxnLst>
              <a:rect l="0" t="0" r="r" b="b"/>
              <a:pathLst>
                <a:path w="6" h="22">
                  <a:moveTo>
                    <a:pt x="5" y="3"/>
                  </a:moveTo>
                  <a:cubicBezTo>
                    <a:pt x="5" y="0"/>
                    <a:pt x="0" y="0"/>
                    <a:pt x="1" y="3"/>
                  </a:cubicBezTo>
                  <a:cubicBezTo>
                    <a:pt x="1" y="9"/>
                    <a:pt x="1" y="14"/>
                    <a:pt x="2" y="19"/>
                  </a:cubicBezTo>
                  <a:cubicBezTo>
                    <a:pt x="2" y="22"/>
                    <a:pt x="6" y="22"/>
                    <a:pt x="6" y="19"/>
                  </a:cubicBezTo>
                  <a:cubicBezTo>
                    <a:pt x="6" y="14"/>
                    <a:pt x="5" y="9"/>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21" name="Freeform 7"/>
            <p:cNvSpPr/>
            <p:nvPr/>
          </p:nvSpPr>
          <p:spPr bwMode="auto">
            <a:xfrm>
              <a:off x="220" y="355"/>
              <a:ext cx="18" cy="60"/>
            </a:xfrm>
            <a:custGeom>
              <a:avLst/>
              <a:gdLst>
                <a:gd name="T0" fmla="*/ 5 w 5"/>
                <a:gd name="T1" fmla="*/ 15 h 20"/>
                <a:gd name="T2" fmla="*/ 5 w 5"/>
                <a:gd name="T3" fmla="*/ 14 h 20"/>
                <a:gd name="T4" fmla="*/ 5 w 5"/>
                <a:gd name="T5" fmla="*/ 10 h 20"/>
                <a:gd name="T6" fmla="*/ 5 w 5"/>
                <a:gd name="T7" fmla="*/ 5 h 20"/>
                <a:gd name="T8" fmla="*/ 5 w 5"/>
                <a:gd name="T9" fmla="*/ 4 h 20"/>
                <a:gd name="T10" fmla="*/ 5 w 5"/>
                <a:gd name="T11" fmla="*/ 3 h 20"/>
                <a:gd name="T12" fmla="*/ 5 w 5"/>
                <a:gd name="T13" fmla="*/ 3 h 20"/>
                <a:gd name="T14" fmla="*/ 5 w 5"/>
                <a:gd name="T15" fmla="*/ 2 h 20"/>
                <a:gd name="T16" fmla="*/ 1 w 5"/>
                <a:gd name="T17" fmla="*/ 2 h 20"/>
                <a:gd name="T18" fmla="*/ 0 w 5"/>
                <a:gd name="T19" fmla="*/ 13 h 20"/>
                <a:gd name="T20" fmla="*/ 1 w 5"/>
                <a:gd name="T21" fmla="*/ 18 h 20"/>
                <a:gd name="T22" fmla="*/ 5 w 5"/>
                <a:gd name="T23" fmla="*/ 17 h 20"/>
                <a:gd name="T24" fmla="*/ 5 w 5"/>
                <a:gd name="T2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0">
                  <a:moveTo>
                    <a:pt x="5" y="15"/>
                  </a:moveTo>
                  <a:cubicBezTo>
                    <a:pt x="5" y="15"/>
                    <a:pt x="5" y="15"/>
                    <a:pt x="5" y="14"/>
                  </a:cubicBezTo>
                  <a:cubicBezTo>
                    <a:pt x="5" y="13"/>
                    <a:pt x="5" y="11"/>
                    <a:pt x="5" y="10"/>
                  </a:cubicBezTo>
                  <a:cubicBezTo>
                    <a:pt x="5" y="8"/>
                    <a:pt x="5" y="7"/>
                    <a:pt x="5" y="5"/>
                  </a:cubicBezTo>
                  <a:cubicBezTo>
                    <a:pt x="5" y="5"/>
                    <a:pt x="5" y="4"/>
                    <a:pt x="5" y="4"/>
                  </a:cubicBezTo>
                  <a:cubicBezTo>
                    <a:pt x="5" y="3"/>
                    <a:pt x="5" y="2"/>
                    <a:pt x="5" y="3"/>
                  </a:cubicBezTo>
                  <a:cubicBezTo>
                    <a:pt x="5" y="3"/>
                    <a:pt x="5" y="3"/>
                    <a:pt x="5" y="3"/>
                  </a:cubicBezTo>
                  <a:cubicBezTo>
                    <a:pt x="5" y="2"/>
                    <a:pt x="5" y="2"/>
                    <a:pt x="5" y="2"/>
                  </a:cubicBezTo>
                  <a:cubicBezTo>
                    <a:pt x="4" y="0"/>
                    <a:pt x="1" y="0"/>
                    <a:pt x="1" y="2"/>
                  </a:cubicBezTo>
                  <a:cubicBezTo>
                    <a:pt x="0" y="6"/>
                    <a:pt x="0" y="10"/>
                    <a:pt x="0" y="13"/>
                  </a:cubicBezTo>
                  <a:cubicBezTo>
                    <a:pt x="0" y="15"/>
                    <a:pt x="0" y="17"/>
                    <a:pt x="1" y="18"/>
                  </a:cubicBezTo>
                  <a:cubicBezTo>
                    <a:pt x="2" y="20"/>
                    <a:pt x="4" y="19"/>
                    <a:pt x="5" y="17"/>
                  </a:cubicBezTo>
                  <a:cubicBezTo>
                    <a:pt x="5" y="16"/>
                    <a:pt x="5" y="16"/>
                    <a:pt x="5" y="1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22" name="Freeform 8"/>
            <p:cNvSpPr/>
            <p:nvPr/>
          </p:nvSpPr>
          <p:spPr bwMode="auto">
            <a:xfrm>
              <a:off x="224" y="429"/>
              <a:ext cx="14" cy="69"/>
            </a:xfrm>
            <a:custGeom>
              <a:avLst/>
              <a:gdLst>
                <a:gd name="T0" fmla="*/ 0 w 4"/>
                <a:gd name="T1" fmla="*/ 3 h 23"/>
                <a:gd name="T2" fmla="*/ 0 w 4"/>
                <a:gd name="T3" fmla="*/ 20 h 23"/>
                <a:gd name="T4" fmla="*/ 4 w 4"/>
                <a:gd name="T5" fmla="*/ 20 h 23"/>
                <a:gd name="T6" fmla="*/ 4 w 4"/>
                <a:gd name="T7" fmla="*/ 3 h 23"/>
                <a:gd name="T8" fmla="*/ 0 w 4"/>
                <a:gd name="T9" fmla="*/ 3 h 23"/>
              </a:gdLst>
              <a:ahLst/>
              <a:cxnLst>
                <a:cxn ang="0">
                  <a:pos x="T0" y="T1"/>
                </a:cxn>
                <a:cxn ang="0">
                  <a:pos x="T2" y="T3"/>
                </a:cxn>
                <a:cxn ang="0">
                  <a:pos x="T4" y="T5"/>
                </a:cxn>
                <a:cxn ang="0">
                  <a:pos x="T6" y="T7"/>
                </a:cxn>
                <a:cxn ang="0">
                  <a:pos x="T8" y="T9"/>
                </a:cxn>
              </a:cxnLst>
              <a:rect l="0" t="0" r="r" b="b"/>
              <a:pathLst>
                <a:path w="4" h="23">
                  <a:moveTo>
                    <a:pt x="0" y="3"/>
                  </a:moveTo>
                  <a:cubicBezTo>
                    <a:pt x="0" y="20"/>
                    <a:pt x="0" y="20"/>
                    <a:pt x="0" y="20"/>
                  </a:cubicBezTo>
                  <a:cubicBezTo>
                    <a:pt x="0" y="23"/>
                    <a:pt x="4" y="23"/>
                    <a:pt x="4" y="20"/>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23" name="Freeform 9"/>
            <p:cNvSpPr/>
            <p:nvPr/>
          </p:nvSpPr>
          <p:spPr bwMode="auto">
            <a:xfrm>
              <a:off x="220" y="524"/>
              <a:ext cx="14" cy="57"/>
            </a:xfrm>
            <a:custGeom>
              <a:avLst/>
              <a:gdLst>
                <a:gd name="T0" fmla="*/ 0 w 4"/>
                <a:gd name="T1" fmla="*/ 3 h 19"/>
                <a:gd name="T2" fmla="*/ 0 w 4"/>
                <a:gd name="T3" fmla="*/ 16 h 19"/>
                <a:gd name="T4" fmla="*/ 4 w 4"/>
                <a:gd name="T5" fmla="*/ 16 h 19"/>
                <a:gd name="T6" fmla="*/ 4 w 4"/>
                <a:gd name="T7" fmla="*/ 3 h 19"/>
                <a:gd name="T8" fmla="*/ 0 w 4"/>
                <a:gd name="T9" fmla="*/ 3 h 19"/>
              </a:gdLst>
              <a:ahLst/>
              <a:cxnLst>
                <a:cxn ang="0">
                  <a:pos x="T0" y="T1"/>
                </a:cxn>
                <a:cxn ang="0">
                  <a:pos x="T2" y="T3"/>
                </a:cxn>
                <a:cxn ang="0">
                  <a:pos x="T4" y="T5"/>
                </a:cxn>
                <a:cxn ang="0">
                  <a:pos x="T6" y="T7"/>
                </a:cxn>
                <a:cxn ang="0">
                  <a:pos x="T8" y="T9"/>
                </a:cxn>
              </a:cxnLst>
              <a:rect l="0" t="0" r="r" b="b"/>
              <a:pathLst>
                <a:path w="4" h="19">
                  <a:moveTo>
                    <a:pt x="0" y="3"/>
                  </a:moveTo>
                  <a:cubicBezTo>
                    <a:pt x="0" y="16"/>
                    <a:pt x="0" y="16"/>
                    <a:pt x="0" y="16"/>
                  </a:cubicBezTo>
                  <a:cubicBezTo>
                    <a:pt x="0" y="19"/>
                    <a:pt x="4" y="19"/>
                    <a:pt x="4" y="16"/>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24" name="Freeform 10"/>
            <p:cNvSpPr/>
            <p:nvPr/>
          </p:nvSpPr>
          <p:spPr bwMode="auto">
            <a:xfrm>
              <a:off x="220" y="605"/>
              <a:ext cx="14" cy="65"/>
            </a:xfrm>
            <a:custGeom>
              <a:avLst/>
              <a:gdLst>
                <a:gd name="T0" fmla="*/ 0 w 4"/>
                <a:gd name="T1" fmla="*/ 3 h 22"/>
                <a:gd name="T2" fmla="*/ 0 w 4"/>
                <a:gd name="T3" fmla="*/ 19 h 22"/>
                <a:gd name="T4" fmla="*/ 4 w 4"/>
                <a:gd name="T5" fmla="*/ 19 h 22"/>
                <a:gd name="T6" fmla="*/ 4 w 4"/>
                <a:gd name="T7" fmla="*/ 3 h 22"/>
                <a:gd name="T8" fmla="*/ 0 w 4"/>
                <a:gd name="T9" fmla="*/ 3 h 22"/>
              </a:gdLst>
              <a:ahLst/>
              <a:cxnLst>
                <a:cxn ang="0">
                  <a:pos x="T0" y="T1"/>
                </a:cxn>
                <a:cxn ang="0">
                  <a:pos x="T2" y="T3"/>
                </a:cxn>
                <a:cxn ang="0">
                  <a:pos x="T4" y="T5"/>
                </a:cxn>
                <a:cxn ang="0">
                  <a:pos x="T6" y="T7"/>
                </a:cxn>
                <a:cxn ang="0">
                  <a:pos x="T8" y="T9"/>
                </a:cxn>
              </a:cxnLst>
              <a:rect l="0" t="0" r="r" b="b"/>
              <a:pathLst>
                <a:path w="4" h="22">
                  <a:moveTo>
                    <a:pt x="0" y="3"/>
                  </a:moveTo>
                  <a:cubicBezTo>
                    <a:pt x="0" y="19"/>
                    <a:pt x="0" y="19"/>
                    <a:pt x="0" y="19"/>
                  </a:cubicBezTo>
                  <a:cubicBezTo>
                    <a:pt x="0" y="22"/>
                    <a:pt x="4" y="22"/>
                    <a:pt x="4" y="19"/>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25" name="Freeform 11"/>
            <p:cNvSpPr/>
            <p:nvPr/>
          </p:nvSpPr>
          <p:spPr bwMode="auto">
            <a:xfrm>
              <a:off x="213" y="688"/>
              <a:ext cx="28" cy="80"/>
            </a:xfrm>
            <a:custGeom>
              <a:avLst/>
              <a:gdLst>
                <a:gd name="T0" fmla="*/ 5 w 8"/>
                <a:gd name="T1" fmla="*/ 3 h 27"/>
                <a:gd name="T2" fmla="*/ 1 w 8"/>
                <a:gd name="T3" fmla="*/ 4 h 27"/>
                <a:gd name="T4" fmla="*/ 3 w 8"/>
                <a:gd name="T5" fmla="*/ 24 h 27"/>
                <a:gd name="T6" fmla="*/ 7 w 8"/>
                <a:gd name="T7" fmla="*/ 23 h 27"/>
                <a:gd name="T8" fmla="*/ 5 w 8"/>
                <a:gd name="T9" fmla="*/ 3 h 27"/>
              </a:gdLst>
              <a:ahLst/>
              <a:cxnLst>
                <a:cxn ang="0">
                  <a:pos x="T0" y="T1"/>
                </a:cxn>
                <a:cxn ang="0">
                  <a:pos x="T2" y="T3"/>
                </a:cxn>
                <a:cxn ang="0">
                  <a:pos x="T4" y="T5"/>
                </a:cxn>
                <a:cxn ang="0">
                  <a:pos x="T6" y="T7"/>
                </a:cxn>
                <a:cxn ang="0">
                  <a:pos x="T8" y="T9"/>
                </a:cxn>
              </a:cxnLst>
              <a:rect l="0" t="0" r="r" b="b"/>
              <a:pathLst>
                <a:path w="8" h="27">
                  <a:moveTo>
                    <a:pt x="5" y="3"/>
                  </a:moveTo>
                  <a:cubicBezTo>
                    <a:pt x="5" y="0"/>
                    <a:pt x="0" y="1"/>
                    <a:pt x="1" y="4"/>
                  </a:cubicBezTo>
                  <a:cubicBezTo>
                    <a:pt x="2" y="11"/>
                    <a:pt x="1" y="18"/>
                    <a:pt x="3" y="24"/>
                  </a:cubicBezTo>
                  <a:cubicBezTo>
                    <a:pt x="3" y="27"/>
                    <a:pt x="8" y="26"/>
                    <a:pt x="7" y="23"/>
                  </a:cubicBezTo>
                  <a:cubicBezTo>
                    <a:pt x="6" y="16"/>
                    <a:pt x="6" y="10"/>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26" name="Freeform 12"/>
            <p:cNvSpPr/>
            <p:nvPr/>
          </p:nvSpPr>
          <p:spPr bwMode="auto">
            <a:xfrm>
              <a:off x="213" y="792"/>
              <a:ext cx="28" cy="74"/>
            </a:xfrm>
            <a:custGeom>
              <a:avLst/>
              <a:gdLst>
                <a:gd name="T0" fmla="*/ 3 w 8"/>
                <a:gd name="T1" fmla="*/ 3 h 25"/>
                <a:gd name="T2" fmla="*/ 1 w 8"/>
                <a:gd name="T3" fmla="*/ 21 h 25"/>
                <a:gd name="T4" fmla="*/ 5 w 8"/>
                <a:gd name="T5" fmla="*/ 22 h 25"/>
                <a:gd name="T6" fmla="*/ 7 w 8"/>
                <a:gd name="T7" fmla="*/ 4 h 25"/>
                <a:gd name="T8" fmla="*/ 3 w 8"/>
                <a:gd name="T9" fmla="*/ 3 h 25"/>
              </a:gdLst>
              <a:ahLst/>
              <a:cxnLst>
                <a:cxn ang="0">
                  <a:pos x="T0" y="T1"/>
                </a:cxn>
                <a:cxn ang="0">
                  <a:pos x="T2" y="T3"/>
                </a:cxn>
                <a:cxn ang="0">
                  <a:pos x="T4" y="T5"/>
                </a:cxn>
                <a:cxn ang="0">
                  <a:pos x="T6" y="T7"/>
                </a:cxn>
                <a:cxn ang="0">
                  <a:pos x="T8" y="T9"/>
                </a:cxn>
              </a:cxnLst>
              <a:rect l="0" t="0" r="r" b="b"/>
              <a:pathLst>
                <a:path w="8" h="25">
                  <a:moveTo>
                    <a:pt x="3" y="3"/>
                  </a:moveTo>
                  <a:cubicBezTo>
                    <a:pt x="2" y="9"/>
                    <a:pt x="2" y="15"/>
                    <a:pt x="1" y="21"/>
                  </a:cubicBezTo>
                  <a:cubicBezTo>
                    <a:pt x="0" y="24"/>
                    <a:pt x="4" y="25"/>
                    <a:pt x="5" y="22"/>
                  </a:cubicBezTo>
                  <a:cubicBezTo>
                    <a:pt x="6" y="16"/>
                    <a:pt x="6" y="10"/>
                    <a:pt x="7" y="4"/>
                  </a:cubicBezTo>
                  <a:cubicBezTo>
                    <a:pt x="8" y="1"/>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27" name="Freeform 13"/>
            <p:cNvSpPr/>
            <p:nvPr/>
          </p:nvSpPr>
          <p:spPr bwMode="auto">
            <a:xfrm>
              <a:off x="213" y="887"/>
              <a:ext cx="21" cy="74"/>
            </a:xfrm>
            <a:custGeom>
              <a:avLst/>
              <a:gdLst>
                <a:gd name="T0" fmla="*/ 2 w 6"/>
                <a:gd name="T1" fmla="*/ 3 h 25"/>
                <a:gd name="T2" fmla="*/ 0 w 6"/>
                <a:gd name="T3" fmla="*/ 22 h 25"/>
                <a:gd name="T4" fmla="*/ 5 w 6"/>
                <a:gd name="T5" fmla="*/ 22 h 25"/>
                <a:gd name="T6" fmla="*/ 6 w 6"/>
                <a:gd name="T7" fmla="*/ 3 h 25"/>
                <a:gd name="T8" fmla="*/ 2 w 6"/>
                <a:gd name="T9" fmla="*/ 3 h 25"/>
              </a:gdLst>
              <a:ahLst/>
              <a:cxnLst>
                <a:cxn ang="0">
                  <a:pos x="T0" y="T1"/>
                </a:cxn>
                <a:cxn ang="0">
                  <a:pos x="T2" y="T3"/>
                </a:cxn>
                <a:cxn ang="0">
                  <a:pos x="T4" y="T5"/>
                </a:cxn>
                <a:cxn ang="0">
                  <a:pos x="T6" y="T7"/>
                </a:cxn>
                <a:cxn ang="0">
                  <a:pos x="T8" y="T9"/>
                </a:cxn>
              </a:cxnLst>
              <a:rect l="0" t="0" r="r" b="b"/>
              <a:pathLst>
                <a:path w="6" h="25">
                  <a:moveTo>
                    <a:pt x="2" y="3"/>
                  </a:moveTo>
                  <a:cubicBezTo>
                    <a:pt x="1" y="9"/>
                    <a:pt x="1" y="16"/>
                    <a:pt x="0" y="22"/>
                  </a:cubicBezTo>
                  <a:cubicBezTo>
                    <a:pt x="0" y="25"/>
                    <a:pt x="5" y="25"/>
                    <a:pt x="5" y="22"/>
                  </a:cubicBezTo>
                  <a:cubicBezTo>
                    <a:pt x="5" y="16"/>
                    <a:pt x="6" y="9"/>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28" name="Freeform 14"/>
            <p:cNvSpPr/>
            <p:nvPr/>
          </p:nvSpPr>
          <p:spPr bwMode="auto">
            <a:xfrm>
              <a:off x="213" y="981"/>
              <a:ext cx="25" cy="75"/>
            </a:xfrm>
            <a:custGeom>
              <a:avLst/>
              <a:gdLst>
                <a:gd name="T0" fmla="*/ 3 w 7"/>
                <a:gd name="T1" fmla="*/ 3 h 25"/>
                <a:gd name="T2" fmla="*/ 2 w 7"/>
                <a:gd name="T3" fmla="*/ 13 h 25"/>
                <a:gd name="T4" fmla="*/ 2 w 7"/>
                <a:gd name="T5" fmla="*/ 18 h 25"/>
                <a:gd name="T6" fmla="*/ 2 w 7"/>
                <a:gd name="T7" fmla="*/ 20 h 25"/>
                <a:gd name="T8" fmla="*/ 2 w 7"/>
                <a:gd name="T9" fmla="*/ 20 h 25"/>
                <a:gd name="T10" fmla="*/ 5 w 7"/>
                <a:gd name="T11" fmla="*/ 24 h 25"/>
                <a:gd name="T12" fmla="*/ 7 w 7"/>
                <a:gd name="T13" fmla="*/ 16 h 25"/>
                <a:gd name="T14" fmla="*/ 7 w 7"/>
                <a:gd name="T15" fmla="*/ 3 h 25"/>
                <a:gd name="T16" fmla="*/ 3 w 7"/>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3" y="3"/>
                  </a:moveTo>
                  <a:cubicBezTo>
                    <a:pt x="3" y="6"/>
                    <a:pt x="3" y="9"/>
                    <a:pt x="2" y="13"/>
                  </a:cubicBezTo>
                  <a:cubicBezTo>
                    <a:pt x="2" y="14"/>
                    <a:pt x="2" y="16"/>
                    <a:pt x="2" y="18"/>
                  </a:cubicBezTo>
                  <a:cubicBezTo>
                    <a:pt x="2" y="19"/>
                    <a:pt x="2" y="19"/>
                    <a:pt x="2" y="20"/>
                  </a:cubicBezTo>
                  <a:cubicBezTo>
                    <a:pt x="2" y="20"/>
                    <a:pt x="2" y="20"/>
                    <a:pt x="2" y="20"/>
                  </a:cubicBezTo>
                  <a:cubicBezTo>
                    <a:pt x="0" y="22"/>
                    <a:pt x="3" y="25"/>
                    <a:pt x="5" y="24"/>
                  </a:cubicBezTo>
                  <a:cubicBezTo>
                    <a:pt x="7" y="23"/>
                    <a:pt x="7" y="18"/>
                    <a:pt x="7" y="16"/>
                  </a:cubicBezTo>
                  <a:cubicBezTo>
                    <a:pt x="7" y="12"/>
                    <a:pt x="7" y="7"/>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29" name="Freeform 15"/>
            <p:cNvSpPr/>
            <p:nvPr/>
          </p:nvSpPr>
          <p:spPr bwMode="auto">
            <a:xfrm>
              <a:off x="206" y="1079"/>
              <a:ext cx="28" cy="75"/>
            </a:xfrm>
            <a:custGeom>
              <a:avLst/>
              <a:gdLst>
                <a:gd name="T0" fmla="*/ 7 w 8"/>
                <a:gd name="T1" fmla="*/ 18 h 25"/>
                <a:gd name="T2" fmla="*/ 6 w 8"/>
                <a:gd name="T3" fmla="*/ 10 h 25"/>
                <a:gd name="T4" fmla="*/ 6 w 8"/>
                <a:gd name="T5" fmla="*/ 6 h 25"/>
                <a:gd name="T6" fmla="*/ 6 w 8"/>
                <a:gd name="T7" fmla="*/ 5 h 25"/>
                <a:gd name="T8" fmla="*/ 2 w 8"/>
                <a:gd name="T9" fmla="*/ 2 h 25"/>
                <a:gd name="T10" fmla="*/ 2 w 8"/>
                <a:gd name="T11" fmla="*/ 12 h 25"/>
                <a:gd name="T12" fmla="*/ 2 w 8"/>
                <a:gd name="T13" fmla="*/ 18 h 25"/>
                <a:gd name="T14" fmla="*/ 3 w 8"/>
                <a:gd name="T15" fmla="*/ 19 h 25"/>
                <a:gd name="T16" fmla="*/ 2 w 8"/>
                <a:gd name="T17" fmla="*/ 23 h 25"/>
                <a:gd name="T18" fmla="*/ 6 w 8"/>
                <a:gd name="T19" fmla="*/ 24 h 25"/>
                <a:gd name="T20" fmla="*/ 7 w 8"/>
                <a:gd name="T2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25">
                  <a:moveTo>
                    <a:pt x="7" y="18"/>
                  </a:moveTo>
                  <a:cubicBezTo>
                    <a:pt x="7" y="15"/>
                    <a:pt x="7" y="13"/>
                    <a:pt x="6" y="10"/>
                  </a:cubicBezTo>
                  <a:cubicBezTo>
                    <a:pt x="6" y="8"/>
                    <a:pt x="6" y="7"/>
                    <a:pt x="6" y="6"/>
                  </a:cubicBezTo>
                  <a:cubicBezTo>
                    <a:pt x="6" y="5"/>
                    <a:pt x="6" y="4"/>
                    <a:pt x="6" y="5"/>
                  </a:cubicBezTo>
                  <a:cubicBezTo>
                    <a:pt x="7" y="2"/>
                    <a:pt x="3" y="0"/>
                    <a:pt x="2" y="2"/>
                  </a:cubicBezTo>
                  <a:cubicBezTo>
                    <a:pt x="0" y="5"/>
                    <a:pt x="2" y="9"/>
                    <a:pt x="2" y="12"/>
                  </a:cubicBezTo>
                  <a:cubicBezTo>
                    <a:pt x="2" y="14"/>
                    <a:pt x="2" y="16"/>
                    <a:pt x="2" y="18"/>
                  </a:cubicBezTo>
                  <a:cubicBezTo>
                    <a:pt x="3" y="18"/>
                    <a:pt x="3" y="19"/>
                    <a:pt x="3" y="19"/>
                  </a:cubicBezTo>
                  <a:cubicBezTo>
                    <a:pt x="2" y="20"/>
                    <a:pt x="1" y="21"/>
                    <a:pt x="2" y="23"/>
                  </a:cubicBezTo>
                  <a:cubicBezTo>
                    <a:pt x="3" y="24"/>
                    <a:pt x="5" y="25"/>
                    <a:pt x="6" y="24"/>
                  </a:cubicBezTo>
                  <a:cubicBezTo>
                    <a:pt x="8" y="22"/>
                    <a:pt x="7" y="20"/>
                    <a:pt x="7" y="1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30" name="Freeform 16"/>
            <p:cNvSpPr/>
            <p:nvPr/>
          </p:nvSpPr>
          <p:spPr bwMode="auto">
            <a:xfrm>
              <a:off x="213" y="1189"/>
              <a:ext cx="28" cy="101"/>
            </a:xfrm>
            <a:custGeom>
              <a:avLst/>
              <a:gdLst>
                <a:gd name="T0" fmla="*/ 7 w 8"/>
                <a:gd name="T1" fmla="*/ 30 h 34"/>
                <a:gd name="T2" fmla="*/ 6 w 8"/>
                <a:gd name="T3" fmla="*/ 3 h 34"/>
                <a:gd name="T4" fmla="*/ 2 w 8"/>
                <a:gd name="T5" fmla="*/ 3 h 34"/>
                <a:gd name="T6" fmla="*/ 2 w 8"/>
                <a:gd name="T7" fmla="*/ 25 h 34"/>
                <a:gd name="T8" fmla="*/ 1 w 8"/>
                <a:gd name="T9" fmla="*/ 28 h 34"/>
                <a:gd name="T10" fmla="*/ 3 w 8"/>
                <a:gd name="T11" fmla="*/ 32 h 34"/>
                <a:gd name="T12" fmla="*/ 7 w 8"/>
                <a:gd name="T13" fmla="*/ 30 h 34"/>
              </a:gdLst>
              <a:ahLst/>
              <a:cxnLst>
                <a:cxn ang="0">
                  <a:pos x="T0" y="T1"/>
                </a:cxn>
                <a:cxn ang="0">
                  <a:pos x="T2" y="T3"/>
                </a:cxn>
                <a:cxn ang="0">
                  <a:pos x="T4" y="T5"/>
                </a:cxn>
                <a:cxn ang="0">
                  <a:pos x="T6" y="T7"/>
                </a:cxn>
                <a:cxn ang="0">
                  <a:pos x="T8" y="T9"/>
                </a:cxn>
                <a:cxn ang="0">
                  <a:pos x="T10" y="T11"/>
                </a:cxn>
                <a:cxn ang="0">
                  <a:pos x="T12" y="T13"/>
                </a:cxn>
              </a:cxnLst>
              <a:rect l="0" t="0" r="r" b="b"/>
              <a:pathLst>
                <a:path w="8" h="34">
                  <a:moveTo>
                    <a:pt x="7" y="30"/>
                  </a:moveTo>
                  <a:cubicBezTo>
                    <a:pt x="5" y="21"/>
                    <a:pt x="6" y="12"/>
                    <a:pt x="6" y="3"/>
                  </a:cubicBezTo>
                  <a:cubicBezTo>
                    <a:pt x="6" y="0"/>
                    <a:pt x="2" y="0"/>
                    <a:pt x="2" y="3"/>
                  </a:cubicBezTo>
                  <a:cubicBezTo>
                    <a:pt x="1" y="10"/>
                    <a:pt x="1" y="18"/>
                    <a:pt x="2" y="25"/>
                  </a:cubicBezTo>
                  <a:cubicBezTo>
                    <a:pt x="1" y="25"/>
                    <a:pt x="0" y="26"/>
                    <a:pt x="1" y="28"/>
                  </a:cubicBezTo>
                  <a:cubicBezTo>
                    <a:pt x="2" y="29"/>
                    <a:pt x="2" y="31"/>
                    <a:pt x="3" y="32"/>
                  </a:cubicBezTo>
                  <a:cubicBezTo>
                    <a:pt x="5" y="34"/>
                    <a:pt x="8" y="32"/>
                    <a:pt x="7" y="3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31" name="Freeform 17"/>
            <p:cNvSpPr/>
            <p:nvPr/>
          </p:nvSpPr>
          <p:spPr bwMode="auto">
            <a:xfrm>
              <a:off x="213" y="1323"/>
              <a:ext cx="21" cy="59"/>
            </a:xfrm>
            <a:custGeom>
              <a:avLst/>
              <a:gdLst>
                <a:gd name="T0" fmla="*/ 2 w 6"/>
                <a:gd name="T1" fmla="*/ 3 h 20"/>
                <a:gd name="T2" fmla="*/ 0 w 6"/>
                <a:gd name="T3" fmla="*/ 17 h 20"/>
                <a:gd name="T4" fmla="*/ 5 w 6"/>
                <a:gd name="T5" fmla="*/ 17 h 20"/>
                <a:gd name="T6" fmla="*/ 6 w 6"/>
                <a:gd name="T7" fmla="*/ 3 h 20"/>
                <a:gd name="T8" fmla="*/ 2 w 6"/>
                <a:gd name="T9" fmla="*/ 3 h 20"/>
              </a:gdLst>
              <a:ahLst/>
              <a:cxnLst>
                <a:cxn ang="0">
                  <a:pos x="T0" y="T1"/>
                </a:cxn>
                <a:cxn ang="0">
                  <a:pos x="T2" y="T3"/>
                </a:cxn>
                <a:cxn ang="0">
                  <a:pos x="T4" y="T5"/>
                </a:cxn>
                <a:cxn ang="0">
                  <a:pos x="T6" y="T7"/>
                </a:cxn>
                <a:cxn ang="0">
                  <a:pos x="T8" y="T9"/>
                </a:cxn>
              </a:cxnLst>
              <a:rect l="0" t="0" r="r" b="b"/>
              <a:pathLst>
                <a:path w="6" h="20">
                  <a:moveTo>
                    <a:pt x="2" y="3"/>
                  </a:moveTo>
                  <a:cubicBezTo>
                    <a:pt x="1" y="8"/>
                    <a:pt x="1" y="12"/>
                    <a:pt x="0" y="17"/>
                  </a:cubicBezTo>
                  <a:cubicBezTo>
                    <a:pt x="0" y="20"/>
                    <a:pt x="5" y="20"/>
                    <a:pt x="5" y="17"/>
                  </a:cubicBezTo>
                  <a:cubicBezTo>
                    <a:pt x="5" y="12"/>
                    <a:pt x="6" y="8"/>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32" name="Freeform 18"/>
            <p:cNvSpPr/>
            <p:nvPr/>
          </p:nvSpPr>
          <p:spPr bwMode="auto">
            <a:xfrm>
              <a:off x="210" y="1415"/>
              <a:ext cx="24" cy="83"/>
            </a:xfrm>
            <a:custGeom>
              <a:avLst/>
              <a:gdLst>
                <a:gd name="T0" fmla="*/ 5 w 7"/>
                <a:gd name="T1" fmla="*/ 3 h 28"/>
                <a:gd name="T2" fmla="*/ 0 w 7"/>
                <a:gd name="T3" fmla="*/ 3 h 28"/>
                <a:gd name="T4" fmla="*/ 3 w 7"/>
                <a:gd name="T5" fmla="*/ 25 h 28"/>
                <a:gd name="T6" fmla="*/ 7 w 7"/>
                <a:gd name="T7" fmla="*/ 25 h 28"/>
                <a:gd name="T8" fmla="*/ 5 w 7"/>
                <a:gd name="T9" fmla="*/ 3 h 28"/>
              </a:gdLst>
              <a:ahLst/>
              <a:cxnLst>
                <a:cxn ang="0">
                  <a:pos x="T0" y="T1"/>
                </a:cxn>
                <a:cxn ang="0">
                  <a:pos x="T2" y="T3"/>
                </a:cxn>
                <a:cxn ang="0">
                  <a:pos x="T4" y="T5"/>
                </a:cxn>
                <a:cxn ang="0">
                  <a:pos x="T6" y="T7"/>
                </a:cxn>
                <a:cxn ang="0">
                  <a:pos x="T8" y="T9"/>
                </a:cxn>
              </a:cxnLst>
              <a:rect l="0" t="0" r="r" b="b"/>
              <a:pathLst>
                <a:path w="7" h="28">
                  <a:moveTo>
                    <a:pt x="5" y="3"/>
                  </a:moveTo>
                  <a:cubicBezTo>
                    <a:pt x="5" y="0"/>
                    <a:pt x="0" y="0"/>
                    <a:pt x="0" y="3"/>
                  </a:cubicBezTo>
                  <a:cubicBezTo>
                    <a:pt x="1" y="11"/>
                    <a:pt x="2" y="18"/>
                    <a:pt x="3" y="25"/>
                  </a:cubicBezTo>
                  <a:cubicBezTo>
                    <a:pt x="3" y="28"/>
                    <a:pt x="7" y="28"/>
                    <a:pt x="7" y="25"/>
                  </a:cubicBezTo>
                  <a:cubicBezTo>
                    <a:pt x="6" y="18"/>
                    <a:pt x="6" y="11"/>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33" name="Freeform 19"/>
            <p:cNvSpPr/>
            <p:nvPr/>
          </p:nvSpPr>
          <p:spPr bwMode="auto">
            <a:xfrm>
              <a:off x="224" y="1530"/>
              <a:ext cx="21" cy="92"/>
            </a:xfrm>
            <a:custGeom>
              <a:avLst/>
              <a:gdLst>
                <a:gd name="T0" fmla="*/ 4 w 6"/>
                <a:gd name="T1" fmla="*/ 3 h 31"/>
                <a:gd name="T2" fmla="*/ 0 w 6"/>
                <a:gd name="T3" fmla="*/ 3 h 31"/>
                <a:gd name="T4" fmla="*/ 1 w 6"/>
                <a:gd name="T5" fmla="*/ 29 h 31"/>
                <a:gd name="T6" fmla="*/ 5 w 6"/>
                <a:gd name="T7" fmla="*/ 29 h 31"/>
                <a:gd name="T8" fmla="*/ 4 w 6"/>
                <a:gd name="T9" fmla="*/ 3 h 31"/>
              </a:gdLst>
              <a:ahLst/>
              <a:cxnLst>
                <a:cxn ang="0">
                  <a:pos x="T0" y="T1"/>
                </a:cxn>
                <a:cxn ang="0">
                  <a:pos x="T2" y="T3"/>
                </a:cxn>
                <a:cxn ang="0">
                  <a:pos x="T4" y="T5"/>
                </a:cxn>
                <a:cxn ang="0">
                  <a:pos x="T6" y="T7"/>
                </a:cxn>
                <a:cxn ang="0">
                  <a:pos x="T8" y="T9"/>
                </a:cxn>
              </a:cxnLst>
              <a:rect l="0" t="0" r="r" b="b"/>
              <a:pathLst>
                <a:path w="6" h="31">
                  <a:moveTo>
                    <a:pt x="4" y="3"/>
                  </a:moveTo>
                  <a:cubicBezTo>
                    <a:pt x="4" y="0"/>
                    <a:pt x="0" y="0"/>
                    <a:pt x="0" y="3"/>
                  </a:cubicBezTo>
                  <a:cubicBezTo>
                    <a:pt x="0" y="12"/>
                    <a:pt x="0" y="20"/>
                    <a:pt x="1" y="29"/>
                  </a:cubicBezTo>
                  <a:cubicBezTo>
                    <a:pt x="1" y="31"/>
                    <a:pt x="6" y="31"/>
                    <a:pt x="5" y="29"/>
                  </a:cubicBezTo>
                  <a:cubicBezTo>
                    <a:pt x="4" y="20"/>
                    <a:pt x="4" y="12"/>
                    <a:pt x="4"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34" name="Freeform 20"/>
            <p:cNvSpPr/>
            <p:nvPr/>
          </p:nvSpPr>
          <p:spPr bwMode="auto">
            <a:xfrm>
              <a:off x="220" y="1664"/>
              <a:ext cx="18" cy="80"/>
            </a:xfrm>
            <a:custGeom>
              <a:avLst/>
              <a:gdLst>
                <a:gd name="T0" fmla="*/ 4 w 5"/>
                <a:gd name="T1" fmla="*/ 24 h 27"/>
                <a:gd name="T2" fmla="*/ 4 w 5"/>
                <a:gd name="T3" fmla="*/ 24 h 27"/>
                <a:gd name="T4" fmla="*/ 5 w 5"/>
                <a:gd name="T5" fmla="*/ 3 h 27"/>
                <a:gd name="T6" fmla="*/ 1 w 5"/>
                <a:gd name="T7" fmla="*/ 3 h 27"/>
                <a:gd name="T8" fmla="*/ 0 w 5"/>
                <a:gd name="T9" fmla="*/ 14 h 27"/>
                <a:gd name="T10" fmla="*/ 0 w 5"/>
                <a:gd name="T11" fmla="*/ 20 h 27"/>
                <a:gd name="T12" fmla="*/ 0 w 5"/>
                <a:gd name="T13" fmla="*/ 23 h 27"/>
                <a:gd name="T14" fmla="*/ 0 w 5"/>
                <a:gd name="T15" fmla="*/ 24 h 27"/>
                <a:gd name="T16" fmla="*/ 0 w 5"/>
                <a:gd name="T17" fmla="*/ 24 h 27"/>
                <a:gd name="T18" fmla="*/ 4 w 5"/>
                <a:gd name="T19" fmla="*/ 24 h 27"/>
                <a:gd name="T20" fmla="*/ 4 w 5"/>
                <a:gd name="T21" fmla="*/ 24 h 27"/>
                <a:gd name="T22" fmla="*/ 4 w 5"/>
                <a:gd name="T23" fmla="*/ 24 h 27"/>
                <a:gd name="T24" fmla="*/ 4 w 5"/>
                <a:gd name="T2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7">
                  <a:moveTo>
                    <a:pt x="4" y="24"/>
                  </a:moveTo>
                  <a:cubicBezTo>
                    <a:pt x="4" y="24"/>
                    <a:pt x="4" y="24"/>
                    <a:pt x="4" y="24"/>
                  </a:cubicBezTo>
                  <a:cubicBezTo>
                    <a:pt x="5" y="17"/>
                    <a:pt x="5" y="9"/>
                    <a:pt x="5" y="3"/>
                  </a:cubicBezTo>
                  <a:cubicBezTo>
                    <a:pt x="5" y="0"/>
                    <a:pt x="1" y="0"/>
                    <a:pt x="1" y="3"/>
                  </a:cubicBezTo>
                  <a:cubicBezTo>
                    <a:pt x="1" y="6"/>
                    <a:pt x="0" y="10"/>
                    <a:pt x="0" y="14"/>
                  </a:cubicBezTo>
                  <a:cubicBezTo>
                    <a:pt x="0" y="16"/>
                    <a:pt x="0" y="18"/>
                    <a:pt x="0" y="20"/>
                  </a:cubicBezTo>
                  <a:cubicBezTo>
                    <a:pt x="0" y="21"/>
                    <a:pt x="0" y="23"/>
                    <a:pt x="0" y="23"/>
                  </a:cubicBezTo>
                  <a:cubicBezTo>
                    <a:pt x="0" y="23"/>
                    <a:pt x="0" y="23"/>
                    <a:pt x="0" y="24"/>
                  </a:cubicBezTo>
                  <a:cubicBezTo>
                    <a:pt x="0" y="24"/>
                    <a:pt x="0" y="24"/>
                    <a:pt x="0" y="24"/>
                  </a:cubicBezTo>
                  <a:cubicBezTo>
                    <a:pt x="0" y="26"/>
                    <a:pt x="4" y="27"/>
                    <a:pt x="4" y="24"/>
                  </a:cubicBezTo>
                  <a:cubicBezTo>
                    <a:pt x="4" y="24"/>
                    <a:pt x="4" y="24"/>
                    <a:pt x="4" y="24"/>
                  </a:cubicBezTo>
                  <a:cubicBezTo>
                    <a:pt x="4" y="24"/>
                    <a:pt x="4" y="24"/>
                    <a:pt x="4" y="24"/>
                  </a:cubicBezTo>
                  <a:cubicBezTo>
                    <a:pt x="4" y="24"/>
                    <a:pt x="4" y="24"/>
                    <a:pt x="4" y="2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35" name="Freeform 21"/>
            <p:cNvSpPr/>
            <p:nvPr/>
          </p:nvSpPr>
          <p:spPr bwMode="auto">
            <a:xfrm>
              <a:off x="206" y="1762"/>
              <a:ext cx="21" cy="101"/>
            </a:xfrm>
            <a:custGeom>
              <a:avLst/>
              <a:gdLst>
                <a:gd name="T0" fmla="*/ 1 w 6"/>
                <a:gd name="T1" fmla="*/ 3 h 34"/>
                <a:gd name="T2" fmla="*/ 1 w 6"/>
                <a:gd name="T3" fmla="*/ 23 h 34"/>
                <a:gd name="T4" fmla="*/ 0 w 6"/>
                <a:gd name="T5" fmla="*/ 25 h 34"/>
                <a:gd name="T6" fmla="*/ 1 w 6"/>
                <a:gd name="T7" fmla="*/ 31 h 34"/>
                <a:gd name="T8" fmla="*/ 6 w 6"/>
                <a:gd name="T9" fmla="*/ 31 h 34"/>
                <a:gd name="T10" fmla="*/ 6 w 6"/>
                <a:gd name="T11" fmla="*/ 3 h 34"/>
                <a:gd name="T12" fmla="*/ 1 w 6"/>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 h="34">
                  <a:moveTo>
                    <a:pt x="1" y="3"/>
                  </a:moveTo>
                  <a:cubicBezTo>
                    <a:pt x="1" y="23"/>
                    <a:pt x="1" y="23"/>
                    <a:pt x="1" y="23"/>
                  </a:cubicBezTo>
                  <a:cubicBezTo>
                    <a:pt x="1" y="24"/>
                    <a:pt x="0" y="24"/>
                    <a:pt x="0" y="25"/>
                  </a:cubicBezTo>
                  <a:cubicBezTo>
                    <a:pt x="1" y="27"/>
                    <a:pt x="1" y="29"/>
                    <a:pt x="1" y="31"/>
                  </a:cubicBezTo>
                  <a:cubicBezTo>
                    <a:pt x="2" y="34"/>
                    <a:pt x="6" y="34"/>
                    <a:pt x="6" y="31"/>
                  </a:cubicBezTo>
                  <a:cubicBezTo>
                    <a:pt x="6" y="3"/>
                    <a:pt x="6" y="3"/>
                    <a:pt x="6" y="3"/>
                  </a:cubicBezTo>
                  <a:cubicBezTo>
                    <a:pt x="6" y="0"/>
                    <a:pt x="1" y="0"/>
                    <a:pt x="1"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36" name="Freeform 22"/>
            <p:cNvSpPr/>
            <p:nvPr/>
          </p:nvSpPr>
          <p:spPr bwMode="auto">
            <a:xfrm>
              <a:off x="213" y="1893"/>
              <a:ext cx="25" cy="86"/>
            </a:xfrm>
            <a:custGeom>
              <a:avLst/>
              <a:gdLst>
                <a:gd name="T0" fmla="*/ 6 w 7"/>
                <a:gd name="T1" fmla="*/ 25 h 29"/>
                <a:gd name="T2" fmla="*/ 5 w 7"/>
                <a:gd name="T3" fmla="*/ 3 h 29"/>
                <a:gd name="T4" fmla="*/ 0 w 7"/>
                <a:gd name="T5" fmla="*/ 3 h 29"/>
                <a:gd name="T6" fmla="*/ 2 w 7"/>
                <a:gd name="T7" fmla="*/ 26 h 29"/>
                <a:gd name="T8" fmla="*/ 6 w 7"/>
                <a:gd name="T9" fmla="*/ 25 h 29"/>
              </a:gdLst>
              <a:ahLst/>
              <a:cxnLst>
                <a:cxn ang="0">
                  <a:pos x="T0" y="T1"/>
                </a:cxn>
                <a:cxn ang="0">
                  <a:pos x="T2" y="T3"/>
                </a:cxn>
                <a:cxn ang="0">
                  <a:pos x="T4" y="T5"/>
                </a:cxn>
                <a:cxn ang="0">
                  <a:pos x="T6" y="T7"/>
                </a:cxn>
                <a:cxn ang="0">
                  <a:pos x="T8" y="T9"/>
                </a:cxn>
              </a:cxnLst>
              <a:rect l="0" t="0" r="r" b="b"/>
              <a:pathLst>
                <a:path w="7" h="29">
                  <a:moveTo>
                    <a:pt x="6" y="25"/>
                  </a:moveTo>
                  <a:cubicBezTo>
                    <a:pt x="4" y="18"/>
                    <a:pt x="5" y="10"/>
                    <a:pt x="5" y="3"/>
                  </a:cubicBezTo>
                  <a:cubicBezTo>
                    <a:pt x="5" y="0"/>
                    <a:pt x="0" y="0"/>
                    <a:pt x="0" y="3"/>
                  </a:cubicBezTo>
                  <a:cubicBezTo>
                    <a:pt x="0" y="10"/>
                    <a:pt x="0" y="19"/>
                    <a:pt x="2" y="26"/>
                  </a:cubicBezTo>
                  <a:cubicBezTo>
                    <a:pt x="2" y="29"/>
                    <a:pt x="7" y="28"/>
                    <a:pt x="6" y="2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37" name="Freeform 23"/>
            <p:cNvSpPr/>
            <p:nvPr/>
          </p:nvSpPr>
          <p:spPr bwMode="auto">
            <a:xfrm>
              <a:off x="213" y="2008"/>
              <a:ext cx="18" cy="89"/>
            </a:xfrm>
            <a:custGeom>
              <a:avLst/>
              <a:gdLst>
                <a:gd name="T0" fmla="*/ 0 w 5"/>
                <a:gd name="T1" fmla="*/ 3 h 30"/>
                <a:gd name="T2" fmla="*/ 0 w 5"/>
                <a:gd name="T3" fmla="*/ 27 h 30"/>
                <a:gd name="T4" fmla="*/ 5 w 5"/>
                <a:gd name="T5" fmla="*/ 27 h 30"/>
                <a:gd name="T6" fmla="*/ 5 w 5"/>
                <a:gd name="T7" fmla="*/ 3 h 30"/>
                <a:gd name="T8" fmla="*/ 0 w 5"/>
                <a:gd name="T9" fmla="*/ 3 h 30"/>
              </a:gdLst>
              <a:ahLst/>
              <a:cxnLst>
                <a:cxn ang="0">
                  <a:pos x="T0" y="T1"/>
                </a:cxn>
                <a:cxn ang="0">
                  <a:pos x="T2" y="T3"/>
                </a:cxn>
                <a:cxn ang="0">
                  <a:pos x="T4" y="T5"/>
                </a:cxn>
                <a:cxn ang="0">
                  <a:pos x="T6" y="T7"/>
                </a:cxn>
                <a:cxn ang="0">
                  <a:pos x="T8" y="T9"/>
                </a:cxn>
              </a:cxnLst>
              <a:rect l="0" t="0" r="r" b="b"/>
              <a:pathLst>
                <a:path w="5" h="30">
                  <a:moveTo>
                    <a:pt x="0" y="3"/>
                  </a:moveTo>
                  <a:cubicBezTo>
                    <a:pt x="0" y="27"/>
                    <a:pt x="0" y="27"/>
                    <a:pt x="0" y="27"/>
                  </a:cubicBezTo>
                  <a:cubicBezTo>
                    <a:pt x="0" y="30"/>
                    <a:pt x="5" y="30"/>
                    <a:pt x="5" y="27"/>
                  </a:cubicBezTo>
                  <a:cubicBezTo>
                    <a:pt x="5" y="3"/>
                    <a:pt x="5" y="3"/>
                    <a:pt x="5" y="3"/>
                  </a:cubicBezTo>
                  <a:cubicBezTo>
                    <a:pt x="5"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38" name="Freeform 24"/>
            <p:cNvSpPr/>
            <p:nvPr/>
          </p:nvSpPr>
          <p:spPr bwMode="auto">
            <a:xfrm>
              <a:off x="217" y="2127"/>
              <a:ext cx="24" cy="89"/>
            </a:xfrm>
            <a:custGeom>
              <a:avLst/>
              <a:gdLst>
                <a:gd name="T0" fmla="*/ 6 w 7"/>
                <a:gd name="T1" fmla="*/ 26 h 30"/>
                <a:gd name="T2" fmla="*/ 5 w 7"/>
                <a:gd name="T3" fmla="*/ 3 h 30"/>
                <a:gd name="T4" fmla="*/ 1 w 7"/>
                <a:gd name="T5" fmla="*/ 3 h 30"/>
                <a:gd name="T6" fmla="*/ 2 w 7"/>
                <a:gd name="T7" fmla="*/ 27 h 30"/>
                <a:gd name="T8" fmla="*/ 6 w 7"/>
                <a:gd name="T9" fmla="*/ 26 h 30"/>
              </a:gdLst>
              <a:ahLst/>
              <a:cxnLst>
                <a:cxn ang="0">
                  <a:pos x="T0" y="T1"/>
                </a:cxn>
                <a:cxn ang="0">
                  <a:pos x="T2" y="T3"/>
                </a:cxn>
                <a:cxn ang="0">
                  <a:pos x="T4" y="T5"/>
                </a:cxn>
                <a:cxn ang="0">
                  <a:pos x="T6" y="T7"/>
                </a:cxn>
                <a:cxn ang="0">
                  <a:pos x="T8" y="T9"/>
                </a:cxn>
              </a:cxnLst>
              <a:rect l="0" t="0" r="r" b="b"/>
              <a:pathLst>
                <a:path w="7" h="30">
                  <a:moveTo>
                    <a:pt x="6" y="26"/>
                  </a:moveTo>
                  <a:cubicBezTo>
                    <a:pt x="4" y="19"/>
                    <a:pt x="5" y="10"/>
                    <a:pt x="5" y="3"/>
                  </a:cubicBezTo>
                  <a:cubicBezTo>
                    <a:pt x="5" y="0"/>
                    <a:pt x="1" y="0"/>
                    <a:pt x="1" y="3"/>
                  </a:cubicBezTo>
                  <a:cubicBezTo>
                    <a:pt x="1" y="11"/>
                    <a:pt x="0" y="20"/>
                    <a:pt x="2" y="27"/>
                  </a:cubicBezTo>
                  <a:cubicBezTo>
                    <a:pt x="2" y="30"/>
                    <a:pt x="7" y="29"/>
                    <a:pt x="6" y="2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39" name="Freeform 25"/>
            <p:cNvSpPr/>
            <p:nvPr/>
          </p:nvSpPr>
          <p:spPr bwMode="auto">
            <a:xfrm>
              <a:off x="224" y="2246"/>
              <a:ext cx="14" cy="109"/>
            </a:xfrm>
            <a:custGeom>
              <a:avLst/>
              <a:gdLst>
                <a:gd name="T0" fmla="*/ 0 w 4"/>
                <a:gd name="T1" fmla="*/ 3 h 37"/>
                <a:gd name="T2" fmla="*/ 0 w 4"/>
                <a:gd name="T3" fmla="*/ 34 h 37"/>
                <a:gd name="T4" fmla="*/ 4 w 4"/>
                <a:gd name="T5" fmla="*/ 34 h 37"/>
                <a:gd name="T6" fmla="*/ 4 w 4"/>
                <a:gd name="T7" fmla="*/ 3 h 37"/>
                <a:gd name="T8" fmla="*/ 0 w 4"/>
                <a:gd name="T9" fmla="*/ 3 h 37"/>
              </a:gdLst>
              <a:ahLst/>
              <a:cxnLst>
                <a:cxn ang="0">
                  <a:pos x="T0" y="T1"/>
                </a:cxn>
                <a:cxn ang="0">
                  <a:pos x="T2" y="T3"/>
                </a:cxn>
                <a:cxn ang="0">
                  <a:pos x="T4" y="T5"/>
                </a:cxn>
                <a:cxn ang="0">
                  <a:pos x="T6" y="T7"/>
                </a:cxn>
                <a:cxn ang="0">
                  <a:pos x="T8" y="T9"/>
                </a:cxn>
              </a:cxnLst>
              <a:rect l="0" t="0" r="r" b="b"/>
              <a:pathLst>
                <a:path w="4" h="37">
                  <a:moveTo>
                    <a:pt x="0" y="3"/>
                  </a:moveTo>
                  <a:cubicBezTo>
                    <a:pt x="0" y="34"/>
                    <a:pt x="0" y="34"/>
                    <a:pt x="0" y="34"/>
                  </a:cubicBezTo>
                  <a:cubicBezTo>
                    <a:pt x="0" y="37"/>
                    <a:pt x="4" y="37"/>
                    <a:pt x="4" y="34"/>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40" name="Freeform 26"/>
            <p:cNvSpPr/>
            <p:nvPr/>
          </p:nvSpPr>
          <p:spPr bwMode="auto">
            <a:xfrm>
              <a:off x="210" y="2370"/>
              <a:ext cx="28" cy="107"/>
            </a:xfrm>
            <a:custGeom>
              <a:avLst/>
              <a:gdLst>
                <a:gd name="T0" fmla="*/ 7 w 8"/>
                <a:gd name="T1" fmla="*/ 3 h 36"/>
                <a:gd name="T2" fmla="*/ 3 w 8"/>
                <a:gd name="T3" fmla="*/ 3 h 36"/>
                <a:gd name="T4" fmla="*/ 0 w 8"/>
                <a:gd name="T5" fmla="*/ 32 h 36"/>
                <a:gd name="T6" fmla="*/ 5 w 8"/>
                <a:gd name="T7" fmla="*/ 33 h 36"/>
                <a:gd name="T8" fmla="*/ 7 w 8"/>
                <a:gd name="T9" fmla="*/ 3 h 36"/>
              </a:gdLst>
              <a:ahLst/>
              <a:cxnLst>
                <a:cxn ang="0">
                  <a:pos x="T0" y="T1"/>
                </a:cxn>
                <a:cxn ang="0">
                  <a:pos x="T2" y="T3"/>
                </a:cxn>
                <a:cxn ang="0">
                  <a:pos x="T4" y="T5"/>
                </a:cxn>
                <a:cxn ang="0">
                  <a:pos x="T6" y="T7"/>
                </a:cxn>
                <a:cxn ang="0">
                  <a:pos x="T8" y="T9"/>
                </a:cxn>
              </a:cxnLst>
              <a:rect l="0" t="0" r="r" b="b"/>
              <a:pathLst>
                <a:path w="8" h="36">
                  <a:moveTo>
                    <a:pt x="7" y="3"/>
                  </a:moveTo>
                  <a:cubicBezTo>
                    <a:pt x="7" y="0"/>
                    <a:pt x="3" y="0"/>
                    <a:pt x="3" y="3"/>
                  </a:cubicBezTo>
                  <a:cubicBezTo>
                    <a:pt x="3" y="12"/>
                    <a:pt x="4" y="23"/>
                    <a:pt x="0" y="32"/>
                  </a:cubicBezTo>
                  <a:cubicBezTo>
                    <a:pt x="0" y="35"/>
                    <a:pt x="4" y="36"/>
                    <a:pt x="5" y="33"/>
                  </a:cubicBezTo>
                  <a:cubicBezTo>
                    <a:pt x="8" y="24"/>
                    <a:pt x="7" y="12"/>
                    <a:pt x="7"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41" name="Freeform 27"/>
            <p:cNvSpPr/>
            <p:nvPr/>
          </p:nvSpPr>
          <p:spPr bwMode="auto">
            <a:xfrm>
              <a:off x="213" y="2492"/>
              <a:ext cx="28" cy="83"/>
            </a:xfrm>
            <a:custGeom>
              <a:avLst/>
              <a:gdLst>
                <a:gd name="T0" fmla="*/ 5 w 8"/>
                <a:gd name="T1" fmla="*/ 23 h 28"/>
                <a:gd name="T2" fmla="*/ 5 w 8"/>
                <a:gd name="T3" fmla="*/ 3 h 28"/>
                <a:gd name="T4" fmla="*/ 0 w 8"/>
                <a:gd name="T5" fmla="*/ 3 h 28"/>
                <a:gd name="T6" fmla="*/ 0 w 8"/>
                <a:gd name="T7" fmla="*/ 19 h 28"/>
                <a:gd name="T8" fmla="*/ 4 w 8"/>
                <a:gd name="T9" fmla="*/ 27 h 28"/>
                <a:gd name="T10" fmla="*/ 5 w 8"/>
                <a:gd name="T11" fmla="*/ 23 h 28"/>
              </a:gdLst>
              <a:ahLst/>
              <a:cxnLst>
                <a:cxn ang="0">
                  <a:pos x="T0" y="T1"/>
                </a:cxn>
                <a:cxn ang="0">
                  <a:pos x="T2" y="T3"/>
                </a:cxn>
                <a:cxn ang="0">
                  <a:pos x="T4" y="T5"/>
                </a:cxn>
                <a:cxn ang="0">
                  <a:pos x="T6" y="T7"/>
                </a:cxn>
                <a:cxn ang="0">
                  <a:pos x="T8" y="T9"/>
                </a:cxn>
                <a:cxn ang="0">
                  <a:pos x="T10" y="T11"/>
                </a:cxn>
              </a:cxnLst>
              <a:rect l="0" t="0" r="r" b="b"/>
              <a:pathLst>
                <a:path w="8" h="28">
                  <a:moveTo>
                    <a:pt x="5" y="23"/>
                  </a:moveTo>
                  <a:cubicBezTo>
                    <a:pt x="4" y="23"/>
                    <a:pt x="5" y="5"/>
                    <a:pt x="5" y="3"/>
                  </a:cubicBezTo>
                  <a:cubicBezTo>
                    <a:pt x="5" y="0"/>
                    <a:pt x="0" y="0"/>
                    <a:pt x="0" y="3"/>
                  </a:cubicBezTo>
                  <a:cubicBezTo>
                    <a:pt x="0" y="8"/>
                    <a:pt x="0" y="14"/>
                    <a:pt x="0" y="19"/>
                  </a:cubicBezTo>
                  <a:cubicBezTo>
                    <a:pt x="1" y="22"/>
                    <a:pt x="1" y="27"/>
                    <a:pt x="4" y="27"/>
                  </a:cubicBezTo>
                  <a:cubicBezTo>
                    <a:pt x="7" y="28"/>
                    <a:pt x="8" y="23"/>
                    <a:pt x="5" y="2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42" name="Freeform 28"/>
            <p:cNvSpPr/>
            <p:nvPr/>
          </p:nvSpPr>
          <p:spPr bwMode="auto">
            <a:xfrm>
              <a:off x="213" y="2614"/>
              <a:ext cx="28" cy="89"/>
            </a:xfrm>
            <a:custGeom>
              <a:avLst/>
              <a:gdLst>
                <a:gd name="T0" fmla="*/ 3 w 8"/>
                <a:gd name="T1" fmla="*/ 2 h 30"/>
                <a:gd name="T2" fmla="*/ 2 w 8"/>
                <a:gd name="T3" fmla="*/ 27 h 30"/>
                <a:gd name="T4" fmla="*/ 6 w 8"/>
                <a:gd name="T5" fmla="*/ 27 h 30"/>
                <a:gd name="T6" fmla="*/ 7 w 8"/>
                <a:gd name="T7" fmla="*/ 4 h 30"/>
                <a:gd name="T8" fmla="*/ 3 w 8"/>
                <a:gd name="T9" fmla="*/ 2 h 30"/>
              </a:gdLst>
              <a:ahLst/>
              <a:cxnLst>
                <a:cxn ang="0">
                  <a:pos x="T0" y="T1"/>
                </a:cxn>
                <a:cxn ang="0">
                  <a:pos x="T2" y="T3"/>
                </a:cxn>
                <a:cxn ang="0">
                  <a:pos x="T4" y="T5"/>
                </a:cxn>
                <a:cxn ang="0">
                  <a:pos x="T6" y="T7"/>
                </a:cxn>
                <a:cxn ang="0">
                  <a:pos x="T8" y="T9"/>
                </a:cxn>
              </a:cxnLst>
              <a:rect l="0" t="0" r="r" b="b"/>
              <a:pathLst>
                <a:path w="8" h="30">
                  <a:moveTo>
                    <a:pt x="3" y="2"/>
                  </a:moveTo>
                  <a:cubicBezTo>
                    <a:pt x="0" y="10"/>
                    <a:pt x="1" y="19"/>
                    <a:pt x="2" y="27"/>
                  </a:cubicBezTo>
                  <a:cubicBezTo>
                    <a:pt x="2" y="30"/>
                    <a:pt x="6" y="30"/>
                    <a:pt x="6" y="27"/>
                  </a:cubicBezTo>
                  <a:cubicBezTo>
                    <a:pt x="6" y="20"/>
                    <a:pt x="4" y="11"/>
                    <a:pt x="7" y="4"/>
                  </a:cubicBezTo>
                  <a:cubicBezTo>
                    <a:pt x="8" y="1"/>
                    <a:pt x="4" y="0"/>
                    <a:pt x="3"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43" name="Freeform 29"/>
            <p:cNvSpPr/>
            <p:nvPr/>
          </p:nvSpPr>
          <p:spPr bwMode="auto">
            <a:xfrm>
              <a:off x="217" y="2735"/>
              <a:ext cx="21" cy="107"/>
            </a:xfrm>
            <a:custGeom>
              <a:avLst/>
              <a:gdLst>
                <a:gd name="T0" fmla="*/ 6 w 6"/>
                <a:gd name="T1" fmla="*/ 3 h 36"/>
                <a:gd name="T2" fmla="*/ 2 w 6"/>
                <a:gd name="T3" fmla="*/ 3 h 36"/>
                <a:gd name="T4" fmla="*/ 1 w 6"/>
                <a:gd name="T5" fmla="*/ 33 h 36"/>
                <a:gd name="T6" fmla="*/ 5 w 6"/>
                <a:gd name="T7" fmla="*/ 33 h 36"/>
                <a:gd name="T8" fmla="*/ 6 w 6"/>
                <a:gd name="T9" fmla="*/ 3 h 36"/>
              </a:gdLst>
              <a:ahLst/>
              <a:cxnLst>
                <a:cxn ang="0">
                  <a:pos x="T0" y="T1"/>
                </a:cxn>
                <a:cxn ang="0">
                  <a:pos x="T2" y="T3"/>
                </a:cxn>
                <a:cxn ang="0">
                  <a:pos x="T4" y="T5"/>
                </a:cxn>
                <a:cxn ang="0">
                  <a:pos x="T6" y="T7"/>
                </a:cxn>
                <a:cxn ang="0">
                  <a:pos x="T8" y="T9"/>
                </a:cxn>
              </a:cxnLst>
              <a:rect l="0" t="0" r="r" b="b"/>
              <a:pathLst>
                <a:path w="6" h="36">
                  <a:moveTo>
                    <a:pt x="6" y="3"/>
                  </a:moveTo>
                  <a:cubicBezTo>
                    <a:pt x="6" y="0"/>
                    <a:pt x="2" y="0"/>
                    <a:pt x="2" y="3"/>
                  </a:cubicBezTo>
                  <a:cubicBezTo>
                    <a:pt x="1" y="13"/>
                    <a:pt x="0" y="23"/>
                    <a:pt x="1" y="33"/>
                  </a:cubicBezTo>
                  <a:cubicBezTo>
                    <a:pt x="1" y="36"/>
                    <a:pt x="5" y="36"/>
                    <a:pt x="5" y="33"/>
                  </a:cubicBezTo>
                  <a:cubicBezTo>
                    <a:pt x="4" y="23"/>
                    <a:pt x="6" y="13"/>
                    <a:pt x="6"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44" name="Freeform 30"/>
            <p:cNvSpPr/>
            <p:nvPr/>
          </p:nvSpPr>
          <p:spPr bwMode="auto">
            <a:xfrm>
              <a:off x="210" y="2860"/>
              <a:ext cx="28" cy="104"/>
            </a:xfrm>
            <a:custGeom>
              <a:avLst/>
              <a:gdLst>
                <a:gd name="T0" fmla="*/ 8 w 8"/>
                <a:gd name="T1" fmla="*/ 3 h 35"/>
                <a:gd name="T2" fmla="*/ 4 w 8"/>
                <a:gd name="T3" fmla="*/ 3 h 35"/>
                <a:gd name="T4" fmla="*/ 3 w 8"/>
                <a:gd name="T5" fmla="*/ 32 h 35"/>
                <a:gd name="T6" fmla="*/ 7 w 8"/>
                <a:gd name="T7" fmla="*/ 31 h 35"/>
                <a:gd name="T8" fmla="*/ 8 w 8"/>
                <a:gd name="T9" fmla="*/ 3 h 35"/>
              </a:gdLst>
              <a:ahLst/>
              <a:cxnLst>
                <a:cxn ang="0">
                  <a:pos x="T0" y="T1"/>
                </a:cxn>
                <a:cxn ang="0">
                  <a:pos x="T2" y="T3"/>
                </a:cxn>
                <a:cxn ang="0">
                  <a:pos x="T4" y="T5"/>
                </a:cxn>
                <a:cxn ang="0">
                  <a:pos x="T6" y="T7"/>
                </a:cxn>
                <a:cxn ang="0">
                  <a:pos x="T8" y="T9"/>
                </a:cxn>
              </a:cxnLst>
              <a:rect l="0" t="0" r="r" b="b"/>
              <a:pathLst>
                <a:path w="8" h="35">
                  <a:moveTo>
                    <a:pt x="8" y="3"/>
                  </a:moveTo>
                  <a:cubicBezTo>
                    <a:pt x="8" y="0"/>
                    <a:pt x="4" y="0"/>
                    <a:pt x="4" y="3"/>
                  </a:cubicBezTo>
                  <a:cubicBezTo>
                    <a:pt x="3" y="13"/>
                    <a:pt x="0" y="23"/>
                    <a:pt x="3" y="32"/>
                  </a:cubicBezTo>
                  <a:cubicBezTo>
                    <a:pt x="3" y="35"/>
                    <a:pt x="8" y="34"/>
                    <a:pt x="7" y="31"/>
                  </a:cubicBezTo>
                  <a:cubicBezTo>
                    <a:pt x="5" y="22"/>
                    <a:pt x="8" y="12"/>
                    <a:pt x="8"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45" name="Freeform 31"/>
            <p:cNvSpPr/>
            <p:nvPr/>
          </p:nvSpPr>
          <p:spPr bwMode="auto">
            <a:xfrm>
              <a:off x="206" y="3014"/>
              <a:ext cx="25" cy="98"/>
            </a:xfrm>
            <a:custGeom>
              <a:avLst/>
              <a:gdLst>
                <a:gd name="T0" fmla="*/ 6 w 7"/>
                <a:gd name="T1" fmla="*/ 24 h 33"/>
                <a:gd name="T2" fmla="*/ 5 w 7"/>
                <a:gd name="T3" fmla="*/ 3 h 33"/>
                <a:gd name="T4" fmla="*/ 0 w 7"/>
                <a:gd name="T5" fmla="*/ 3 h 33"/>
                <a:gd name="T6" fmla="*/ 1 w 7"/>
                <a:gd name="T7" fmla="*/ 30 h 33"/>
                <a:gd name="T8" fmla="*/ 6 w 7"/>
                <a:gd name="T9" fmla="*/ 32 h 33"/>
                <a:gd name="T10" fmla="*/ 7 w 7"/>
                <a:gd name="T11" fmla="*/ 26 h 33"/>
                <a:gd name="T12" fmla="*/ 6 w 7"/>
                <a:gd name="T13" fmla="*/ 24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6" y="24"/>
                  </a:moveTo>
                  <a:cubicBezTo>
                    <a:pt x="6" y="17"/>
                    <a:pt x="6" y="10"/>
                    <a:pt x="5" y="3"/>
                  </a:cubicBezTo>
                  <a:cubicBezTo>
                    <a:pt x="5" y="0"/>
                    <a:pt x="0" y="0"/>
                    <a:pt x="0" y="3"/>
                  </a:cubicBezTo>
                  <a:cubicBezTo>
                    <a:pt x="1" y="12"/>
                    <a:pt x="1" y="21"/>
                    <a:pt x="1" y="30"/>
                  </a:cubicBezTo>
                  <a:cubicBezTo>
                    <a:pt x="1" y="33"/>
                    <a:pt x="4" y="33"/>
                    <a:pt x="6" y="32"/>
                  </a:cubicBezTo>
                  <a:cubicBezTo>
                    <a:pt x="7" y="30"/>
                    <a:pt x="7" y="28"/>
                    <a:pt x="7" y="26"/>
                  </a:cubicBezTo>
                  <a:cubicBezTo>
                    <a:pt x="7" y="25"/>
                    <a:pt x="7" y="25"/>
                    <a:pt x="6" y="2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46" name="Freeform 32"/>
            <p:cNvSpPr/>
            <p:nvPr/>
          </p:nvSpPr>
          <p:spPr bwMode="auto">
            <a:xfrm>
              <a:off x="210" y="3166"/>
              <a:ext cx="24" cy="92"/>
            </a:xfrm>
            <a:custGeom>
              <a:avLst/>
              <a:gdLst>
                <a:gd name="T0" fmla="*/ 3 w 7"/>
                <a:gd name="T1" fmla="*/ 3 h 31"/>
                <a:gd name="T2" fmla="*/ 2 w 7"/>
                <a:gd name="T3" fmla="*/ 17 h 31"/>
                <a:gd name="T4" fmla="*/ 1 w 7"/>
                <a:gd name="T5" fmla="*/ 24 h 31"/>
                <a:gd name="T6" fmla="*/ 1 w 7"/>
                <a:gd name="T7" fmla="*/ 27 h 31"/>
                <a:gd name="T8" fmla="*/ 0 w 7"/>
                <a:gd name="T9" fmla="*/ 28 h 31"/>
                <a:gd name="T10" fmla="*/ 1 w 7"/>
                <a:gd name="T11" fmla="*/ 29 h 31"/>
                <a:gd name="T12" fmla="*/ 4 w 7"/>
                <a:gd name="T13" fmla="*/ 30 h 31"/>
                <a:gd name="T14" fmla="*/ 6 w 7"/>
                <a:gd name="T15" fmla="*/ 20 h 31"/>
                <a:gd name="T16" fmla="*/ 7 w 7"/>
                <a:gd name="T17" fmla="*/ 3 h 31"/>
                <a:gd name="T18" fmla="*/ 3 w 7"/>
                <a:gd name="T19"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1">
                  <a:moveTo>
                    <a:pt x="3" y="3"/>
                  </a:moveTo>
                  <a:cubicBezTo>
                    <a:pt x="2" y="7"/>
                    <a:pt x="2" y="12"/>
                    <a:pt x="2" y="17"/>
                  </a:cubicBezTo>
                  <a:cubicBezTo>
                    <a:pt x="1" y="19"/>
                    <a:pt x="1" y="22"/>
                    <a:pt x="1" y="24"/>
                  </a:cubicBezTo>
                  <a:cubicBezTo>
                    <a:pt x="1" y="25"/>
                    <a:pt x="0" y="27"/>
                    <a:pt x="1" y="27"/>
                  </a:cubicBezTo>
                  <a:cubicBezTo>
                    <a:pt x="0" y="27"/>
                    <a:pt x="0" y="28"/>
                    <a:pt x="0" y="28"/>
                  </a:cubicBezTo>
                  <a:cubicBezTo>
                    <a:pt x="0" y="28"/>
                    <a:pt x="0" y="29"/>
                    <a:pt x="1" y="29"/>
                  </a:cubicBezTo>
                  <a:cubicBezTo>
                    <a:pt x="1" y="30"/>
                    <a:pt x="3" y="31"/>
                    <a:pt x="4" y="30"/>
                  </a:cubicBezTo>
                  <a:cubicBezTo>
                    <a:pt x="6" y="28"/>
                    <a:pt x="6" y="23"/>
                    <a:pt x="6" y="20"/>
                  </a:cubicBezTo>
                  <a:cubicBezTo>
                    <a:pt x="6" y="14"/>
                    <a:pt x="7" y="9"/>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47" name="Freeform 33"/>
            <p:cNvSpPr/>
            <p:nvPr/>
          </p:nvSpPr>
          <p:spPr bwMode="auto">
            <a:xfrm>
              <a:off x="213" y="3290"/>
              <a:ext cx="28" cy="101"/>
            </a:xfrm>
            <a:custGeom>
              <a:avLst/>
              <a:gdLst>
                <a:gd name="T0" fmla="*/ 7 w 8"/>
                <a:gd name="T1" fmla="*/ 25 h 34"/>
                <a:gd name="T2" fmla="*/ 5 w 8"/>
                <a:gd name="T3" fmla="*/ 3 h 34"/>
                <a:gd name="T4" fmla="*/ 0 w 8"/>
                <a:gd name="T5" fmla="*/ 3 h 34"/>
                <a:gd name="T6" fmla="*/ 2 w 8"/>
                <a:gd name="T7" fmla="*/ 17 h 34"/>
                <a:gd name="T8" fmla="*/ 3 w 8"/>
                <a:gd name="T9" fmla="*/ 25 h 34"/>
                <a:gd name="T10" fmla="*/ 3 w 8"/>
                <a:gd name="T11" fmla="*/ 29 h 34"/>
                <a:gd name="T12" fmla="*/ 3 w 8"/>
                <a:gd name="T13" fmla="*/ 29 h 34"/>
                <a:gd name="T14" fmla="*/ 3 w 8"/>
                <a:gd name="T15" fmla="*/ 31 h 34"/>
                <a:gd name="T16" fmla="*/ 7 w 8"/>
                <a:gd name="T17" fmla="*/ 32 h 34"/>
                <a:gd name="T18" fmla="*/ 7 w 8"/>
                <a:gd name="T19"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7" y="25"/>
                  </a:moveTo>
                  <a:cubicBezTo>
                    <a:pt x="7" y="18"/>
                    <a:pt x="5" y="10"/>
                    <a:pt x="5" y="3"/>
                  </a:cubicBezTo>
                  <a:cubicBezTo>
                    <a:pt x="5" y="0"/>
                    <a:pt x="0" y="0"/>
                    <a:pt x="0" y="3"/>
                  </a:cubicBezTo>
                  <a:cubicBezTo>
                    <a:pt x="1" y="8"/>
                    <a:pt x="1" y="12"/>
                    <a:pt x="2" y="17"/>
                  </a:cubicBezTo>
                  <a:cubicBezTo>
                    <a:pt x="2" y="20"/>
                    <a:pt x="3" y="23"/>
                    <a:pt x="3" y="25"/>
                  </a:cubicBezTo>
                  <a:cubicBezTo>
                    <a:pt x="3" y="27"/>
                    <a:pt x="3" y="28"/>
                    <a:pt x="3" y="29"/>
                  </a:cubicBezTo>
                  <a:cubicBezTo>
                    <a:pt x="3" y="29"/>
                    <a:pt x="3" y="29"/>
                    <a:pt x="3" y="29"/>
                  </a:cubicBezTo>
                  <a:cubicBezTo>
                    <a:pt x="3" y="30"/>
                    <a:pt x="2" y="31"/>
                    <a:pt x="3" y="31"/>
                  </a:cubicBezTo>
                  <a:cubicBezTo>
                    <a:pt x="4" y="33"/>
                    <a:pt x="6" y="34"/>
                    <a:pt x="7" y="32"/>
                  </a:cubicBezTo>
                  <a:cubicBezTo>
                    <a:pt x="8" y="30"/>
                    <a:pt x="8" y="28"/>
                    <a:pt x="7" y="2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48" name="Freeform 34"/>
            <p:cNvSpPr/>
            <p:nvPr/>
          </p:nvSpPr>
          <p:spPr bwMode="auto">
            <a:xfrm>
              <a:off x="217" y="3427"/>
              <a:ext cx="28" cy="110"/>
            </a:xfrm>
            <a:custGeom>
              <a:avLst/>
              <a:gdLst>
                <a:gd name="T0" fmla="*/ 6 w 8"/>
                <a:gd name="T1" fmla="*/ 30 h 37"/>
                <a:gd name="T2" fmla="*/ 6 w 8"/>
                <a:gd name="T3" fmla="*/ 29 h 37"/>
                <a:gd name="T4" fmla="*/ 6 w 8"/>
                <a:gd name="T5" fmla="*/ 20 h 37"/>
                <a:gd name="T6" fmla="*/ 7 w 8"/>
                <a:gd name="T7" fmla="*/ 4 h 37"/>
                <a:gd name="T8" fmla="*/ 3 w 8"/>
                <a:gd name="T9" fmla="*/ 3 h 37"/>
                <a:gd name="T10" fmla="*/ 1 w 8"/>
                <a:gd name="T11" fmla="*/ 20 h 37"/>
                <a:gd name="T12" fmla="*/ 3 w 8"/>
                <a:gd name="T13" fmla="*/ 35 h 37"/>
                <a:gd name="T14" fmla="*/ 7 w 8"/>
                <a:gd name="T15" fmla="*/ 33 h 37"/>
                <a:gd name="T16" fmla="*/ 6 w 8"/>
                <a:gd name="T17"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7">
                  <a:moveTo>
                    <a:pt x="6" y="30"/>
                  </a:moveTo>
                  <a:cubicBezTo>
                    <a:pt x="6" y="30"/>
                    <a:pt x="6" y="29"/>
                    <a:pt x="6" y="29"/>
                  </a:cubicBezTo>
                  <a:cubicBezTo>
                    <a:pt x="5" y="26"/>
                    <a:pt x="6" y="22"/>
                    <a:pt x="6" y="20"/>
                  </a:cubicBezTo>
                  <a:cubicBezTo>
                    <a:pt x="6" y="15"/>
                    <a:pt x="6" y="9"/>
                    <a:pt x="7" y="4"/>
                  </a:cubicBezTo>
                  <a:cubicBezTo>
                    <a:pt x="8" y="1"/>
                    <a:pt x="3" y="0"/>
                    <a:pt x="3" y="3"/>
                  </a:cubicBezTo>
                  <a:cubicBezTo>
                    <a:pt x="2" y="8"/>
                    <a:pt x="1" y="14"/>
                    <a:pt x="1" y="20"/>
                  </a:cubicBezTo>
                  <a:cubicBezTo>
                    <a:pt x="1" y="24"/>
                    <a:pt x="0" y="32"/>
                    <a:pt x="3" y="35"/>
                  </a:cubicBezTo>
                  <a:cubicBezTo>
                    <a:pt x="5" y="37"/>
                    <a:pt x="8" y="35"/>
                    <a:pt x="7" y="33"/>
                  </a:cubicBezTo>
                  <a:cubicBezTo>
                    <a:pt x="7" y="32"/>
                    <a:pt x="6" y="31"/>
                    <a:pt x="6" y="3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49" name="Freeform 35"/>
            <p:cNvSpPr/>
            <p:nvPr/>
          </p:nvSpPr>
          <p:spPr bwMode="auto">
            <a:xfrm>
              <a:off x="217" y="3590"/>
              <a:ext cx="24" cy="92"/>
            </a:xfrm>
            <a:custGeom>
              <a:avLst/>
              <a:gdLst>
                <a:gd name="T0" fmla="*/ 6 w 7"/>
                <a:gd name="T1" fmla="*/ 27 h 31"/>
                <a:gd name="T2" fmla="*/ 5 w 7"/>
                <a:gd name="T3" fmla="*/ 3 h 31"/>
                <a:gd name="T4" fmla="*/ 1 w 7"/>
                <a:gd name="T5" fmla="*/ 3 h 31"/>
                <a:gd name="T6" fmla="*/ 2 w 7"/>
                <a:gd name="T7" fmla="*/ 28 h 31"/>
                <a:gd name="T8" fmla="*/ 6 w 7"/>
                <a:gd name="T9" fmla="*/ 27 h 31"/>
              </a:gdLst>
              <a:ahLst/>
              <a:cxnLst>
                <a:cxn ang="0">
                  <a:pos x="T0" y="T1"/>
                </a:cxn>
                <a:cxn ang="0">
                  <a:pos x="T2" y="T3"/>
                </a:cxn>
                <a:cxn ang="0">
                  <a:pos x="T4" y="T5"/>
                </a:cxn>
                <a:cxn ang="0">
                  <a:pos x="T6" y="T7"/>
                </a:cxn>
                <a:cxn ang="0">
                  <a:pos x="T8" y="T9"/>
                </a:cxn>
              </a:cxnLst>
              <a:rect l="0" t="0" r="r" b="b"/>
              <a:pathLst>
                <a:path w="7" h="31">
                  <a:moveTo>
                    <a:pt x="6" y="27"/>
                  </a:moveTo>
                  <a:cubicBezTo>
                    <a:pt x="4" y="19"/>
                    <a:pt x="5" y="11"/>
                    <a:pt x="5" y="3"/>
                  </a:cubicBezTo>
                  <a:cubicBezTo>
                    <a:pt x="5" y="0"/>
                    <a:pt x="1" y="0"/>
                    <a:pt x="1" y="3"/>
                  </a:cubicBezTo>
                  <a:cubicBezTo>
                    <a:pt x="1" y="11"/>
                    <a:pt x="0" y="20"/>
                    <a:pt x="2" y="28"/>
                  </a:cubicBezTo>
                  <a:cubicBezTo>
                    <a:pt x="2" y="31"/>
                    <a:pt x="7" y="30"/>
                    <a:pt x="6" y="2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50" name="Freeform 36"/>
            <p:cNvSpPr/>
            <p:nvPr/>
          </p:nvSpPr>
          <p:spPr bwMode="auto">
            <a:xfrm>
              <a:off x="217" y="3721"/>
              <a:ext cx="24" cy="95"/>
            </a:xfrm>
            <a:custGeom>
              <a:avLst/>
              <a:gdLst>
                <a:gd name="T0" fmla="*/ 2 w 7"/>
                <a:gd name="T1" fmla="*/ 3 h 32"/>
                <a:gd name="T2" fmla="*/ 1 w 7"/>
                <a:gd name="T3" fmla="*/ 29 h 32"/>
                <a:gd name="T4" fmla="*/ 5 w 7"/>
                <a:gd name="T5" fmla="*/ 29 h 32"/>
                <a:gd name="T6" fmla="*/ 6 w 7"/>
                <a:gd name="T7" fmla="*/ 3 h 32"/>
                <a:gd name="T8" fmla="*/ 2 w 7"/>
                <a:gd name="T9" fmla="*/ 3 h 32"/>
              </a:gdLst>
              <a:ahLst/>
              <a:cxnLst>
                <a:cxn ang="0">
                  <a:pos x="T0" y="T1"/>
                </a:cxn>
                <a:cxn ang="0">
                  <a:pos x="T2" y="T3"/>
                </a:cxn>
                <a:cxn ang="0">
                  <a:pos x="T4" y="T5"/>
                </a:cxn>
                <a:cxn ang="0">
                  <a:pos x="T6" y="T7"/>
                </a:cxn>
                <a:cxn ang="0">
                  <a:pos x="T8" y="T9"/>
                </a:cxn>
              </a:cxnLst>
              <a:rect l="0" t="0" r="r" b="b"/>
              <a:pathLst>
                <a:path w="7" h="32">
                  <a:moveTo>
                    <a:pt x="2" y="3"/>
                  </a:moveTo>
                  <a:cubicBezTo>
                    <a:pt x="0" y="12"/>
                    <a:pt x="1" y="20"/>
                    <a:pt x="1" y="29"/>
                  </a:cubicBezTo>
                  <a:cubicBezTo>
                    <a:pt x="1" y="32"/>
                    <a:pt x="5" y="32"/>
                    <a:pt x="5" y="29"/>
                  </a:cubicBezTo>
                  <a:cubicBezTo>
                    <a:pt x="5" y="20"/>
                    <a:pt x="5" y="12"/>
                    <a:pt x="6" y="3"/>
                  </a:cubicBezTo>
                  <a:cubicBezTo>
                    <a:pt x="7"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51" name="Freeform 37"/>
            <p:cNvSpPr/>
            <p:nvPr/>
          </p:nvSpPr>
          <p:spPr bwMode="auto">
            <a:xfrm>
              <a:off x="210" y="3842"/>
              <a:ext cx="28" cy="95"/>
            </a:xfrm>
            <a:custGeom>
              <a:avLst/>
              <a:gdLst>
                <a:gd name="T0" fmla="*/ 7 w 8"/>
                <a:gd name="T1" fmla="*/ 28 h 32"/>
                <a:gd name="T2" fmla="*/ 6 w 8"/>
                <a:gd name="T3" fmla="*/ 3 h 32"/>
                <a:gd name="T4" fmla="*/ 1 w 8"/>
                <a:gd name="T5" fmla="*/ 3 h 32"/>
                <a:gd name="T6" fmla="*/ 3 w 8"/>
                <a:gd name="T7" fmla="*/ 29 h 32"/>
                <a:gd name="T8" fmla="*/ 7 w 8"/>
                <a:gd name="T9" fmla="*/ 28 h 32"/>
              </a:gdLst>
              <a:ahLst/>
              <a:cxnLst>
                <a:cxn ang="0">
                  <a:pos x="T0" y="T1"/>
                </a:cxn>
                <a:cxn ang="0">
                  <a:pos x="T2" y="T3"/>
                </a:cxn>
                <a:cxn ang="0">
                  <a:pos x="T4" y="T5"/>
                </a:cxn>
                <a:cxn ang="0">
                  <a:pos x="T6" y="T7"/>
                </a:cxn>
                <a:cxn ang="0">
                  <a:pos x="T8" y="T9"/>
                </a:cxn>
              </a:cxnLst>
              <a:rect l="0" t="0" r="r" b="b"/>
              <a:pathLst>
                <a:path w="8" h="32">
                  <a:moveTo>
                    <a:pt x="7" y="28"/>
                  </a:moveTo>
                  <a:cubicBezTo>
                    <a:pt x="5" y="21"/>
                    <a:pt x="6" y="11"/>
                    <a:pt x="6" y="3"/>
                  </a:cubicBezTo>
                  <a:cubicBezTo>
                    <a:pt x="6" y="0"/>
                    <a:pt x="1" y="0"/>
                    <a:pt x="1" y="3"/>
                  </a:cubicBezTo>
                  <a:cubicBezTo>
                    <a:pt x="1" y="12"/>
                    <a:pt x="0" y="21"/>
                    <a:pt x="3" y="29"/>
                  </a:cubicBezTo>
                  <a:cubicBezTo>
                    <a:pt x="3" y="32"/>
                    <a:pt x="8" y="31"/>
                    <a:pt x="7"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52" name="Freeform 38"/>
            <p:cNvSpPr/>
            <p:nvPr/>
          </p:nvSpPr>
          <p:spPr bwMode="auto">
            <a:xfrm>
              <a:off x="217" y="3967"/>
              <a:ext cx="24" cy="56"/>
            </a:xfrm>
            <a:custGeom>
              <a:avLst/>
              <a:gdLst>
                <a:gd name="T0" fmla="*/ 6 w 7"/>
                <a:gd name="T1" fmla="*/ 15 h 19"/>
                <a:gd name="T2" fmla="*/ 5 w 7"/>
                <a:gd name="T3" fmla="*/ 3 h 19"/>
                <a:gd name="T4" fmla="*/ 1 w 7"/>
                <a:gd name="T5" fmla="*/ 3 h 19"/>
                <a:gd name="T6" fmla="*/ 2 w 7"/>
                <a:gd name="T7" fmla="*/ 16 h 19"/>
                <a:gd name="T8" fmla="*/ 6 w 7"/>
                <a:gd name="T9" fmla="*/ 15 h 19"/>
              </a:gdLst>
              <a:ahLst/>
              <a:cxnLst>
                <a:cxn ang="0">
                  <a:pos x="T0" y="T1"/>
                </a:cxn>
                <a:cxn ang="0">
                  <a:pos x="T2" y="T3"/>
                </a:cxn>
                <a:cxn ang="0">
                  <a:pos x="T4" y="T5"/>
                </a:cxn>
                <a:cxn ang="0">
                  <a:pos x="T6" y="T7"/>
                </a:cxn>
                <a:cxn ang="0">
                  <a:pos x="T8" y="T9"/>
                </a:cxn>
              </a:cxnLst>
              <a:rect l="0" t="0" r="r" b="b"/>
              <a:pathLst>
                <a:path w="7" h="19">
                  <a:moveTo>
                    <a:pt x="6" y="15"/>
                  </a:moveTo>
                  <a:cubicBezTo>
                    <a:pt x="5" y="11"/>
                    <a:pt x="5" y="7"/>
                    <a:pt x="5" y="3"/>
                  </a:cubicBezTo>
                  <a:cubicBezTo>
                    <a:pt x="5" y="0"/>
                    <a:pt x="1" y="0"/>
                    <a:pt x="1" y="3"/>
                  </a:cubicBezTo>
                  <a:cubicBezTo>
                    <a:pt x="1" y="7"/>
                    <a:pt x="0" y="12"/>
                    <a:pt x="2" y="16"/>
                  </a:cubicBezTo>
                  <a:cubicBezTo>
                    <a:pt x="2" y="19"/>
                    <a:pt x="7" y="17"/>
                    <a:pt x="6" y="1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53" name="Freeform 39"/>
            <p:cNvSpPr/>
            <p:nvPr/>
          </p:nvSpPr>
          <p:spPr bwMode="auto">
            <a:xfrm>
              <a:off x="213" y="4050"/>
              <a:ext cx="28" cy="62"/>
            </a:xfrm>
            <a:custGeom>
              <a:avLst/>
              <a:gdLst>
                <a:gd name="T0" fmla="*/ 7 w 8"/>
                <a:gd name="T1" fmla="*/ 17 h 21"/>
                <a:gd name="T2" fmla="*/ 6 w 8"/>
                <a:gd name="T3" fmla="*/ 4 h 21"/>
                <a:gd name="T4" fmla="*/ 2 w 8"/>
                <a:gd name="T5" fmla="*/ 2 h 21"/>
                <a:gd name="T6" fmla="*/ 3 w 8"/>
                <a:gd name="T7" fmla="*/ 18 h 21"/>
                <a:gd name="T8" fmla="*/ 7 w 8"/>
                <a:gd name="T9" fmla="*/ 17 h 21"/>
              </a:gdLst>
              <a:ahLst/>
              <a:cxnLst>
                <a:cxn ang="0">
                  <a:pos x="T0" y="T1"/>
                </a:cxn>
                <a:cxn ang="0">
                  <a:pos x="T2" y="T3"/>
                </a:cxn>
                <a:cxn ang="0">
                  <a:pos x="T4" y="T5"/>
                </a:cxn>
                <a:cxn ang="0">
                  <a:pos x="T6" y="T7"/>
                </a:cxn>
                <a:cxn ang="0">
                  <a:pos x="T8" y="T9"/>
                </a:cxn>
              </a:cxnLst>
              <a:rect l="0" t="0" r="r" b="b"/>
              <a:pathLst>
                <a:path w="8" h="21">
                  <a:moveTo>
                    <a:pt x="7" y="17"/>
                  </a:moveTo>
                  <a:cubicBezTo>
                    <a:pt x="6" y="13"/>
                    <a:pt x="5" y="8"/>
                    <a:pt x="6" y="4"/>
                  </a:cubicBezTo>
                  <a:cubicBezTo>
                    <a:pt x="7" y="1"/>
                    <a:pt x="2" y="0"/>
                    <a:pt x="2" y="2"/>
                  </a:cubicBezTo>
                  <a:cubicBezTo>
                    <a:pt x="0" y="7"/>
                    <a:pt x="1" y="13"/>
                    <a:pt x="3" y="18"/>
                  </a:cubicBezTo>
                  <a:cubicBezTo>
                    <a:pt x="3" y="21"/>
                    <a:pt x="8" y="20"/>
                    <a:pt x="7" y="1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54" name="Freeform 40"/>
            <p:cNvSpPr/>
            <p:nvPr/>
          </p:nvSpPr>
          <p:spPr bwMode="auto">
            <a:xfrm>
              <a:off x="259" y="4100"/>
              <a:ext cx="92" cy="30"/>
            </a:xfrm>
            <a:custGeom>
              <a:avLst/>
              <a:gdLst>
                <a:gd name="T0" fmla="*/ 23 w 26"/>
                <a:gd name="T1" fmla="*/ 5 h 10"/>
                <a:gd name="T2" fmla="*/ 14 w 26"/>
                <a:gd name="T3" fmla="*/ 4 h 10"/>
                <a:gd name="T4" fmla="*/ 5 w 26"/>
                <a:gd name="T5" fmla="*/ 3 h 10"/>
                <a:gd name="T6" fmla="*/ 1 w 26"/>
                <a:gd name="T7" fmla="*/ 5 h 10"/>
                <a:gd name="T8" fmla="*/ 8 w 26"/>
                <a:gd name="T9" fmla="*/ 8 h 10"/>
                <a:gd name="T10" fmla="*/ 22 w 26"/>
                <a:gd name="T11" fmla="*/ 9 h 10"/>
                <a:gd name="T12" fmla="*/ 23 w 26"/>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26" h="10">
                  <a:moveTo>
                    <a:pt x="23" y="5"/>
                  </a:moveTo>
                  <a:cubicBezTo>
                    <a:pt x="20" y="4"/>
                    <a:pt x="17" y="4"/>
                    <a:pt x="14" y="4"/>
                  </a:cubicBezTo>
                  <a:cubicBezTo>
                    <a:pt x="12" y="4"/>
                    <a:pt x="6" y="5"/>
                    <a:pt x="5" y="3"/>
                  </a:cubicBezTo>
                  <a:cubicBezTo>
                    <a:pt x="4" y="0"/>
                    <a:pt x="0" y="2"/>
                    <a:pt x="1" y="5"/>
                  </a:cubicBezTo>
                  <a:cubicBezTo>
                    <a:pt x="3" y="8"/>
                    <a:pt x="6" y="8"/>
                    <a:pt x="8" y="8"/>
                  </a:cubicBezTo>
                  <a:cubicBezTo>
                    <a:pt x="13" y="9"/>
                    <a:pt x="17" y="9"/>
                    <a:pt x="22" y="9"/>
                  </a:cubicBezTo>
                  <a:cubicBezTo>
                    <a:pt x="25" y="10"/>
                    <a:pt x="26" y="5"/>
                    <a:pt x="2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55" name="Freeform 41"/>
            <p:cNvSpPr/>
            <p:nvPr/>
          </p:nvSpPr>
          <p:spPr bwMode="auto">
            <a:xfrm>
              <a:off x="397" y="4112"/>
              <a:ext cx="84" cy="21"/>
            </a:xfrm>
            <a:custGeom>
              <a:avLst/>
              <a:gdLst>
                <a:gd name="T0" fmla="*/ 21 w 24"/>
                <a:gd name="T1" fmla="*/ 0 h 7"/>
                <a:gd name="T2" fmla="*/ 3 w 24"/>
                <a:gd name="T3" fmla="*/ 2 h 7"/>
                <a:gd name="T4" fmla="*/ 4 w 24"/>
                <a:gd name="T5" fmla="*/ 6 h 7"/>
                <a:gd name="T6" fmla="*/ 21 w 24"/>
                <a:gd name="T7" fmla="*/ 4 h 7"/>
                <a:gd name="T8" fmla="*/ 21 w 24"/>
                <a:gd name="T9" fmla="*/ 0 h 7"/>
              </a:gdLst>
              <a:ahLst/>
              <a:cxnLst>
                <a:cxn ang="0">
                  <a:pos x="T0" y="T1"/>
                </a:cxn>
                <a:cxn ang="0">
                  <a:pos x="T2" y="T3"/>
                </a:cxn>
                <a:cxn ang="0">
                  <a:pos x="T4" y="T5"/>
                </a:cxn>
                <a:cxn ang="0">
                  <a:pos x="T6" y="T7"/>
                </a:cxn>
                <a:cxn ang="0">
                  <a:pos x="T8" y="T9"/>
                </a:cxn>
              </a:cxnLst>
              <a:rect l="0" t="0" r="r" b="b"/>
              <a:pathLst>
                <a:path w="24" h="7">
                  <a:moveTo>
                    <a:pt x="21" y="0"/>
                  </a:moveTo>
                  <a:cubicBezTo>
                    <a:pt x="15" y="0"/>
                    <a:pt x="9" y="0"/>
                    <a:pt x="3" y="2"/>
                  </a:cubicBezTo>
                  <a:cubicBezTo>
                    <a:pt x="0" y="3"/>
                    <a:pt x="1" y="7"/>
                    <a:pt x="4" y="6"/>
                  </a:cubicBezTo>
                  <a:cubicBezTo>
                    <a:pt x="10" y="4"/>
                    <a:pt x="16" y="4"/>
                    <a:pt x="21" y="4"/>
                  </a:cubicBezTo>
                  <a:cubicBezTo>
                    <a:pt x="24" y="4"/>
                    <a:pt x="24" y="0"/>
                    <a:pt x="21"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56" name="Freeform 42"/>
            <p:cNvSpPr/>
            <p:nvPr/>
          </p:nvSpPr>
          <p:spPr bwMode="auto">
            <a:xfrm>
              <a:off x="520" y="4100"/>
              <a:ext cx="99" cy="24"/>
            </a:xfrm>
            <a:custGeom>
              <a:avLst/>
              <a:gdLst>
                <a:gd name="T0" fmla="*/ 24 w 28"/>
                <a:gd name="T1" fmla="*/ 1 h 8"/>
                <a:gd name="T2" fmla="*/ 4 w 28"/>
                <a:gd name="T3" fmla="*/ 2 h 8"/>
                <a:gd name="T4" fmla="*/ 3 w 28"/>
                <a:gd name="T5" fmla="*/ 6 h 8"/>
                <a:gd name="T6" fmla="*/ 25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3"/>
                    <a:pt x="10" y="3"/>
                    <a:pt x="4" y="2"/>
                  </a:cubicBezTo>
                  <a:cubicBezTo>
                    <a:pt x="1" y="1"/>
                    <a:pt x="0" y="6"/>
                    <a:pt x="3" y="6"/>
                  </a:cubicBezTo>
                  <a:cubicBezTo>
                    <a:pt x="10" y="7"/>
                    <a:pt x="18" y="8"/>
                    <a:pt x="25" y="5"/>
                  </a:cubicBezTo>
                  <a:cubicBezTo>
                    <a:pt x="28" y="4"/>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57" name="Freeform 43"/>
            <p:cNvSpPr/>
            <p:nvPr/>
          </p:nvSpPr>
          <p:spPr bwMode="auto">
            <a:xfrm>
              <a:off x="654" y="4106"/>
              <a:ext cx="81" cy="24"/>
            </a:xfrm>
            <a:custGeom>
              <a:avLst/>
              <a:gdLst>
                <a:gd name="T0" fmla="*/ 20 w 23"/>
                <a:gd name="T1" fmla="*/ 0 h 8"/>
                <a:gd name="T2" fmla="*/ 3 w 23"/>
                <a:gd name="T3" fmla="*/ 3 h 8"/>
                <a:gd name="T4" fmla="*/ 5 w 23"/>
                <a:gd name="T5" fmla="*/ 7 h 8"/>
                <a:gd name="T6" fmla="*/ 20 w 23"/>
                <a:gd name="T7" fmla="*/ 4 h 8"/>
                <a:gd name="T8" fmla="*/ 20 w 23"/>
                <a:gd name="T9" fmla="*/ 0 h 8"/>
              </a:gdLst>
              <a:ahLst/>
              <a:cxnLst>
                <a:cxn ang="0">
                  <a:pos x="T0" y="T1"/>
                </a:cxn>
                <a:cxn ang="0">
                  <a:pos x="T2" y="T3"/>
                </a:cxn>
                <a:cxn ang="0">
                  <a:pos x="T4" y="T5"/>
                </a:cxn>
                <a:cxn ang="0">
                  <a:pos x="T6" y="T7"/>
                </a:cxn>
                <a:cxn ang="0">
                  <a:pos x="T8" y="T9"/>
                </a:cxn>
              </a:cxnLst>
              <a:rect l="0" t="0" r="r" b="b"/>
              <a:pathLst>
                <a:path w="23" h="8">
                  <a:moveTo>
                    <a:pt x="20" y="0"/>
                  </a:moveTo>
                  <a:cubicBezTo>
                    <a:pt x="14" y="0"/>
                    <a:pt x="8" y="1"/>
                    <a:pt x="3" y="3"/>
                  </a:cubicBezTo>
                  <a:cubicBezTo>
                    <a:pt x="0" y="4"/>
                    <a:pt x="3" y="8"/>
                    <a:pt x="5" y="7"/>
                  </a:cubicBezTo>
                  <a:cubicBezTo>
                    <a:pt x="10" y="5"/>
                    <a:pt x="15"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58" name="Freeform 44"/>
            <p:cNvSpPr/>
            <p:nvPr/>
          </p:nvSpPr>
          <p:spPr bwMode="auto">
            <a:xfrm>
              <a:off x="774" y="4106"/>
              <a:ext cx="88" cy="27"/>
            </a:xfrm>
            <a:custGeom>
              <a:avLst/>
              <a:gdLst>
                <a:gd name="T0" fmla="*/ 21 w 25"/>
                <a:gd name="T1" fmla="*/ 2 h 9"/>
                <a:gd name="T2" fmla="*/ 4 w 25"/>
                <a:gd name="T3" fmla="*/ 1 h 9"/>
                <a:gd name="T4" fmla="*/ 2 w 25"/>
                <a:gd name="T5" fmla="*/ 5 h 9"/>
                <a:gd name="T6" fmla="*/ 23 w 25"/>
                <a:gd name="T7" fmla="*/ 6 h 9"/>
                <a:gd name="T8" fmla="*/ 21 w 25"/>
                <a:gd name="T9" fmla="*/ 2 h 9"/>
              </a:gdLst>
              <a:ahLst/>
              <a:cxnLst>
                <a:cxn ang="0">
                  <a:pos x="T0" y="T1"/>
                </a:cxn>
                <a:cxn ang="0">
                  <a:pos x="T2" y="T3"/>
                </a:cxn>
                <a:cxn ang="0">
                  <a:pos x="T4" y="T5"/>
                </a:cxn>
                <a:cxn ang="0">
                  <a:pos x="T6" y="T7"/>
                </a:cxn>
                <a:cxn ang="0">
                  <a:pos x="T8" y="T9"/>
                </a:cxn>
              </a:cxnLst>
              <a:rect l="0" t="0" r="r" b="b"/>
              <a:pathLst>
                <a:path w="25" h="9">
                  <a:moveTo>
                    <a:pt x="21" y="2"/>
                  </a:moveTo>
                  <a:cubicBezTo>
                    <a:pt x="15" y="4"/>
                    <a:pt x="9" y="3"/>
                    <a:pt x="4" y="1"/>
                  </a:cubicBezTo>
                  <a:cubicBezTo>
                    <a:pt x="1" y="0"/>
                    <a:pt x="0" y="4"/>
                    <a:pt x="2" y="5"/>
                  </a:cubicBezTo>
                  <a:cubicBezTo>
                    <a:pt x="9" y="7"/>
                    <a:pt x="16" y="9"/>
                    <a:pt x="23" y="6"/>
                  </a:cubicBezTo>
                  <a:cubicBezTo>
                    <a:pt x="25" y="5"/>
                    <a:pt x="24" y="1"/>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59" name="Freeform 45"/>
            <p:cNvSpPr/>
            <p:nvPr/>
          </p:nvSpPr>
          <p:spPr bwMode="auto">
            <a:xfrm>
              <a:off x="898" y="4109"/>
              <a:ext cx="95" cy="27"/>
            </a:xfrm>
            <a:custGeom>
              <a:avLst/>
              <a:gdLst>
                <a:gd name="T0" fmla="*/ 24 w 27"/>
                <a:gd name="T1" fmla="*/ 2 h 9"/>
                <a:gd name="T2" fmla="*/ 3 w 27"/>
                <a:gd name="T3" fmla="*/ 3 h 9"/>
                <a:gd name="T4" fmla="*/ 5 w 27"/>
                <a:gd name="T5" fmla="*/ 7 h 9"/>
                <a:gd name="T6" fmla="*/ 23 w 27"/>
                <a:gd name="T7" fmla="*/ 6 h 9"/>
                <a:gd name="T8" fmla="*/ 24 w 27"/>
                <a:gd name="T9" fmla="*/ 2 h 9"/>
              </a:gdLst>
              <a:ahLst/>
              <a:cxnLst>
                <a:cxn ang="0">
                  <a:pos x="T0" y="T1"/>
                </a:cxn>
                <a:cxn ang="0">
                  <a:pos x="T2" y="T3"/>
                </a:cxn>
                <a:cxn ang="0">
                  <a:pos x="T4" y="T5"/>
                </a:cxn>
                <a:cxn ang="0">
                  <a:pos x="T6" y="T7"/>
                </a:cxn>
                <a:cxn ang="0">
                  <a:pos x="T8" y="T9"/>
                </a:cxn>
              </a:cxnLst>
              <a:rect l="0" t="0" r="r" b="b"/>
              <a:pathLst>
                <a:path w="27" h="9">
                  <a:moveTo>
                    <a:pt x="24" y="2"/>
                  </a:moveTo>
                  <a:cubicBezTo>
                    <a:pt x="17" y="1"/>
                    <a:pt x="9" y="0"/>
                    <a:pt x="3" y="3"/>
                  </a:cubicBezTo>
                  <a:cubicBezTo>
                    <a:pt x="0" y="5"/>
                    <a:pt x="2" y="9"/>
                    <a:pt x="5" y="7"/>
                  </a:cubicBezTo>
                  <a:cubicBezTo>
                    <a:pt x="10" y="4"/>
                    <a:pt x="17" y="5"/>
                    <a:pt x="23" y="6"/>
                  </a:cubicBezTo>
                  <a:cubicBezTo>
                    <a:pt x="26" y="7"/>
                    <a:pt x="27" y="2"/>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60" name="Freeform 46"/>
            <p:cNvSpPr/>
            <p:nvPr/>
          </p:nvSpPr>
          <p:spPr bwMode="auto">
            <a:xfrm>
              <a:off x="1035" y="4100"/>
              <a:ext cx="95" cy="33"/>
            </a:xfrm>
            <a:custGeom>
              <a:avLst/>
              <a:gdLst>
                <a:gd name="T0" fmla="*/ 21 w 27"/>
                <a:gd name="T1" fmla="*/ 2 h 11"/>
                <a:gd name="T2" fmla="*/ 4 w 27"/>
                <a:gd name="T3" fmla="*/ 3 h 11"/>
                <a:gd name="T4" fmla="*/ 3 w 27"/>
                <a:gd name="T5" fmla="*/ 7 h 11"/>
                <a:gd name="T6" fmla="*/ 24 w 27"/>
                <a:gd name="T7" fmla="*/ 6 h 11"/>
                <a:gd name="T8" fmla="*/ 21 w 27"/>
                <a:gd name="T9" fmla="*/ 2 h 11"/>
              </a:gdLst>
              <a:ahLst/>
              <a:cxnLst>
                <a:cxn ang="0">
                  <a:pos x="T0" y="T1"/>
                </a:cxn>
                <a:cxn ang="0">
                  <a:pos x="T2" y="T3"/>
                </a:cxn>
                <a:cxn ang="0">
                  <a:pos x="T4" y="T5"/>
                </a:cxn>
                <a:cxn ang="0">
                  <a:pos x="T6" y="T7"/>
                </a:cxn>
                <a:cxn ang="0">
                  <a:pos x="T8" y="T9"/>
                </a:cxn>
              </a:cxnLst>
              <a:rect l="0" t="0" r="r" b="b"/>
              <a:pathLst>
                <a:path w="27" h="11">
                  <a:moveTo>
                    <a:pt x="21" y="2"/>
                  </a:moveTo>
                  <a:cubicBezTo>
                    <a:pt x="17" y="6"/>
                    <a:pt x="9" y="4"/>
                    <a:pt x="4" y="3"/>
                  </a:cubicBezTo>
                  <a:cubicBezTo>
                    <a:pt x="2" y="2"/>
                    <a:pt x="0" y="7"/>
                    <a:pt x="3" y="7"/>
                  </a:cubicBezTo>
                  <a:cubicBezTo>
                    <a:pt x="10" y="8"/>
                    <a:pt x="18" y="11"/>
                    <a:pt x="24" y="6"/>
                  </a:cubicBezTo>
                  <a:cubicBezTo>
                    <a:pt x="27" y="4"/>
                    <a:pt x="23" y="0"/>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61" name="Freeform 47"/>
            <p:cNvSpPr/>
            <p:nvPr/>
          </p:nvSpPr>
          <p:spPr bwMode="auto">
            <a:xfrm>
              <a:off x="1155" y="4097"/>
              <a:ext cx="81" cy="24"/>
            </a:xfrm>
            <a:custGeom>
              <a:avLst/>
              <a:gdLst>
                <a:gd name="T0" fmla="*/ 20 w 23"/>
                <a:gd name="T1" fmla="*/ 1 h 8"/>
                <a:gd name="T2" fmla="*/ 3 w 23"/>
                <a:gd name="T3" fmla="*/ 3 h 8"/>
                <a:gd name="T4" fmla="*/ 4 w 23"/>
                <a:gd name="T5" fmla="*/ 7 h 8"/>
                <a:gd name="T6" fmla="*/ 20 w 23"/>
                <a:gd name="T7" fmla="*/ 5 h 8"/>
                <a:gd name="T8" fmla="*/ 20 w 23"/>
                <a:gd name="T9" fmla="*/ 1 h 8"/>
              </a:gdLst>
              <a:ahLst/>
              <a:cxnLst>
                <a:cxn ang="0">
                  <a:pos x="T0" y="T1"/>
                </a:cxn>
                <a:cxn ang="0">
                  <a:pos x="T2" y="T3"/>
                </a:cxn>
                <a:cxn ang="0">
                  <a:pos x="T4" y="T5"/>
                </a:cxn>
                <a:cxn ang="0">
                  <a:pos x="T6" y="T7"/>
                </a:cxn>
                <a:cxn ang="0">
                  <a:pos x="T8" y="T9"/>
                </a:cxn>
              </a:cxnLst>
              <a:rect l="0" t="0" r="r" b="b"/>
              <a:pathLst>
                <a:path w="23" h="8">
                  <a:moveTo>
                    <a:pt x="20" y="1"/>
                  </a:moveTo>
                  <a:cubicBezTo>
                    <a:pt x="15" y="1"/>
                    <a:pt x="9" y="1"/>
                    <a:pt x="3" y="3"/>
                  </a:cubicBezTo>
                  <a:cubicBezTo>
                    <a:pt x="0" y="3"/>
                    <a:pt x="1" y="8"/>
                    <a:pt x="4" y="7"/>
                  </a:cubicBezTo>
                  <a:cubicBezTo>
                    <a:pt x="9" y="6"/>
                    <a:pt x="15" y="5"/>
                    <a:pt x="20" y="5"/>
                  </a:cubicBezTo>
                  <a:cubicBezTo>
                    <a:pt x="23" y="5"/>
                    <a:pt x="23" y="0"/>
                    <a:pt x="20"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62" name="Freeform 48"/>
            <p:cNvSpPr/>
            <p:nvPr/>
          </p:nvSpPr>
          <p:spPr bwMode="auto">
            <a:xfrm>
              <a:off x="1275" y="4100"/>
              <a:ext cx="99" cy="18"/>
            </a:xfrm>
            <a:custGeom>
              <a:avLst/>
              <a:gdLst>
                <a:gd name="T0" fmla="*/ 24 w 28"/>
                <a:gd name="T1" fmla="*/ 1 h 6"/>
                <a:gd name="T2" fmla="*/ 3 w 28"/>
                <a:gd name="T3" fmla="*/ 2 h 6"/>
                <a:gd name="T4" fmla="*/ 3 w 28"/>
                <a:gd name="T5" fmla="*/ 6 h 6"/>
                <a:gd name="T6" fmla="*/ 25 w 28"/>
                <a:gd name="T7" fmla="*/ 5 h 6"/>
                <a:gd name="T8" fmla="*/ 24 w 28"/>
                <a:gd name="T9" fmla="*/ 1 h 6"/>
              </a:gdLst>
              <a:ahLst/>
              <a:cxnLst>
                <a:cxn ang="0">
                  <a:pos x="T0" y="T1"/>
                </a:cxn>
                <a:cxn ang="0">
                  <a:pos x="T2" y="T3"/>
                </a:cxn>
                <a:cxn ang="0">
                  <a:pos x="T4" y="T5"/>
                </a:cxn>
                <a:cxn ang="0">
                  <a:pos x="T6" y="T7"/>
                </a:cxn>
                <a:cxn ang="0">
                  <a:pos x="T8" y="T9"/>
                </a:cxn>
              </a:cxnLst>
              <a:rect l="0" t="0" r="r" b="b"/>
              <a:pathLst>
                <a:path w="28" h="6">
                  <a:moveTo>
                    <a:pt x="24" y="1"/>
                  </a:moveTo>
                  <a:cubicBezTo>
                    <a:pt x="17" y="2"/>
                    <a:pt x="10" y="2"/>
                    <a:pt x="3" y="2"/>
                  </a:cubicBezTo>
                  <a:cubicBezTo>
                    <a:pt x="0" y="2"/>
                    <a:pt x="0" y="6"/>
                    <a:pt x="3" y="6"/>
                  </a:cubicBezTo>
                  <a:cubicBezTo>
                    <a:pt x="11" y="6"/>
                    <a:pt x="18" y="6"/>
                    <a:pt x="25"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63" name="Freeform 49"/>
            <p:cNvSpPr/>
            <p:nvPr/>
          </p:nvSpPr>
          <p:spPr bwMode="auto">
            <a:xfrm>
              <a:off x="1420" y="4106"/>
              <a:ext cx="95" cy="18"/>
            </a:xfrm>
            <a:custGeom>
              <a:avLst/>
              <a:gdLst>
                <a:gd name="T0" fmla="*/ 24 w 27"/>
                <a:gd name="T1" fmla="*/ 0 h 6"/>
                <a:gd name="T2" fmla="*/ 3 w 27"/>
                <a:gd name="T3" fmla="*/ 1 h 6"/>
                <a:gd name="T4" fmla="*/ 3 w 27"/>
                <a:gd name="T5" fmla="*/ 5 h 6"/>
                <a:gd name="T6" fmla="*/ 24 w 27"/>
                <a:gd name="T7" fmla="*/ 4 h 6"/>
                <a:gd name="T8" fmla="*/ 24 w 27"/>
                <a:gd name="T9" fmla="*/ 0 h 6"/>
              </a:gdLst>
              <a:ahLst/>
              <a:cxnLst>
                <a:cxn ang="0">
                  <a:pos x="T0" y="T1"/>
                </a:cxn>
                <a:cxn ang="0">
                  <a:pos x="T2" y="T3"/>
                </a:cxn>
                <a:cxn ang="0">
                  <a:pos x="T4" y="T5"/>
                </a:cxn>
                <a:cxn ang="0">
                  <a:pos x="T6" y="T7"/>
                </a:cxn>
                <a:cxn ang="0">
                  <a:pos x="T8" y="T9"/>
                </a:cxn>
              </a:cxnLst>
              <a:rect l="0" t="0" r="r" b="b"/>
              <a:pathLst>
                <a:path w="27" h="6">
                  <a:moveTo>
                    <a:pt x="24" y="0"/>
                  </a:moveTo>
                  <a:cubicBezTo>
                    <a:pt x="17" y="0"/>
                    <a:pt x="10" y="0"/>
                    <a:pt x="3" y="1"/>
                  </a:cubicBezTo>
                  <a:cubicBezTo>
                    <a:pt x="1" y="1"/>
                    <a:pt x="0" y="6"/>
                    <a:pt x="3" y="5"/>
                  </a:cubicBezTo>
                  <a:cubicBezTo>
                    <a:pt x="10" y="4"/>
                    <a:pt x="17" y="4"/>
                    <a:pt x="24" y="4"/>
                  </a:cubicBezTo>
                  <a:cubicBezTo>
                    <a:pt x="27" y="4"/>
                    <a:pt x="27" y="0"/>
                    <a:pt x="24"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64" name="Freeform 50"/>
            <p:cNvSpPr/>
            <p:nvPr/>
          </p:nvSpPr>
          <p:spPr bwMode="auto">
            <a:xfrm>
              <a:off x="1554" y="4103"/>
              <a:ext cx="88" cy="18"/>
            </a:xfrm>
            <a:custGeom>
              <a:avLst/>
              <a:gdLst>
                <a:gd name="T0" fmla="*/ 22 w 25"/>
                <a:gd name="T1" fmla="*/ 0 h 6"/>
                <a:gd name="T2" fmla="*/ 3 w 25"/>
                <a:gd name="T3" fmla="*/ 1 h 6"/>
                <a:gd name="T4" fmla="*/ 4 w 25"/>
                <a:gd name="T5" fmla="*/ 5 h 6"/>
                <a:gd name="T6" fmla="*/ 22 w 25"/>
                <a:gd name="T7" fmla="*/ 4 h 6"/>
                <a:gd name="T8" fmla="*/ 22 w 25"/>
                <a:gd name="T9" fmla="*/ 0 h 6"/>
              </a:gdLst>
              <a:ahLst/>
              <a:cxnLst>
                <a:cxn ang="0">
                  <a:pos x="T0" y="T1"/>
                </a:cxn>
                <a:cxn ang="0">
                  <a:pos x="T2" y="T3"/>
                </a:cxn>
                <a:cxn ang="0">
                  <a:pos x="T4" y="T5"/>
                </a:cxn>
                <a:cxn ang="0">
                  <a:pos x="T6" y="T7"/>
                </a:cxn>
                <a:cxn ang="0">
                  <a:pos x="T8" y="T9"/>
                </a:cxn>
              </a:cxnLst>
              <a:rect l="0" t="0" r="r" b="b"/>
              <a:pathLst>
                <a:path w="25" h="6">
                  <a:moveTo>
                    <a:pt x="22" y="0"/>
                  </a:moveTo>
                  <a:cubicBezTo>
                    <a:pt x="16" y="0"/>
                    <a:pt x="9" y="0"/>
                    <a:pt x="3" y="1"/>
                  </a:cubicBezTo>
                  <a:cubicBezTo>
                    <a:pt x="0" y="1"/>
                    <a:pt x="1" y="6"/>
                    <a:pt x="4" y="5"/>
                  </a:cubicBezTo>
                  <a:cubicBezTo>
                    <a:pt x="10" y="4"/>
                    <a:pt x="16" y="4"/>
                    <a:pt x="22" y="4"/>
                  </a:cubicBezTo>
                  <a:cubicBezTo>
                    <a:pt x="25" y="4"/>
                    <a:pt x="25" y="0"/>
                    <a:pt x="22"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65" name="Freeform 51"/>
            <p:cNvSpPr/>
            <p:nvPr/>
          </p:nvSpPr>
          <p:spPr bwMode="auto">
            <a:xfrm>
              <a:off x="1681" y="4106"/>
              <a:ext cx="91" cy="21"/>
            </a:xfrm>
            <a:custGeom>
              <a:avLst/>
              <a:gdLst>
                <a:gd name="T0" fmla="*/ 23 w 26"/>
                <a:gd name="T1" fmla="*/ 0 h 7"/>
                <a:gd name="T2" fmla="*/ 3 w 26"/>
                <a:gd name="T3" fmla="*/ 2 h 7"/>
                <a:gd name="T4" fmla="*/ 4 w 26"/>
                <a:gd name="T5" fmla="*/ 6 h 7"/>
                <a:gd name="T6" fmla="*/ 23 w 26"/>
                <a:gd name="T7" fmla="*/ 4 h 7"/>
                <a:gd name="T8" fmla="*/ 23 w 26"/>
                <a:gd name="T9" fmla="*/ 0 h 7"/>
              </a:gdLst>
              <a:ahLst/>
              <a:cxnLst>
                <a:cxn ang="0">
                  <a:pos x="T0" y="T1"/>
                </a:cxn>
                <a:cxn ang="0">
                  <a:pos x="T2" y="T3"/>
                </a:cxn>
                <a:cxn ang="0">
                  <a:pos x="T4" y="T5"/>
                </a:cxn>
                <a:cxn ang="0">
                  <a:pos x="T6" y="T7"/>
                </a:cxn>
                <a:cxn ang="0">
                  <a:pos x="T8" y="T9"/>
                </a:cxn>
              </a:cxnLst>
              <a:rect l="0" t="0" r="r" b="b"/>
              <a:pathLst>
                <a:path w="26" h="7">
                  <a:moveTo>
                    <a:pt x="23" y="0"/>
                  </a:moveTo>
                  <a:cubicBezTo>
                    <a:pt x="16" y="0"/>
                    <a:pt x="9" y="1"/>
                    <a:pt x="3" y="2"/>
                  </a:cubicBezTo>
                  <a:cubicBezTo>
                    <a:pt x="0" y="2"/>
                    <a:pt x="1" y="7"/>
                    <a:pt x="4" y="6"/>
                  </a:cubicBezTo>
                  <a:cubicBezTo>
                    <a:pt x="10" y="5"/>
                    <a:pt x="17" y="4"/>
                    <a:pt x="23" y="4"/>
                  </a:cubicBezTo>
                  <a:cubicBezTo>
                    <a:pt x="26" y="4"/>
                    <a:pt x="26" y="0"/>
                    <a:pt x="23"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66" name="Freeform 52"/>
            <p:cNvSpPr/>
            <p:nvPr/>
          </p:nvSpPr>
          <p:spPr bwMode="auto">
            <a:xfrm>
              <a:off x="1829" y="4103"/>
              <a:ext cx="99" cy="18"/>
            </a:xfrm>
            <a:custGeom>
              <a:avLst/>
              <a:gdLst>
                <a:gd name="T0" fmla="*/ 26 w 28"/>
                <a:gd name="T1" fmla="*/ 1 h 6"/>
                <a:gd name="T2" fmla="*/ 3 w 28"/>
                <a:gd name="T3" fmla="*/ 2 h 6"/>
                <a:gd name="T4" fmla="*/ 3 w 28"/>
                <a:gd name="T5" fmla="*/ 6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2"/>
                    <a:pt x="3" y="2"/>
                  </a:cubicBezTo>
                  <a:cubicBezTo>
                    <a:pt x="0" y="2"/>
                    <a:pt x="0" y="6"/>
                    <a:pt x="3" y="6"/>
                  </a:cubicBezTo>
                  <a:cubicBezTo>
                    <a:pt x="11" y="6"/>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67" name="Freeform 53"/>
            <p:cNvSpPr/>
            <p:nvPr/>
          </p:nvSpPr>
          <p:spPr bwMode="auto">
            <a:xfrm>
              <a:off x="1952" y="4094"/>
              <a:ext cx="106" cy="24"/>
            </a:xfrm>
            <a:custGeom>
              <a:avLst/>
              <a:gdLst>
                <a:gd name="T0" fmla="*/ 26 w 30"/>
                <a:gd name="T1" fmla="*/ 2 h 8"/>
                <a:gd name="T2" fmla="*/ 15 w 30"/>
                <a:gd name="T3" fmla="*/ 2 h 8"/>
                <a:gd name="T4" fmla="*/ 5 w 30"/>
                <a:gd name="T5" fmla="*/ 1 h 8"/>
                <a:gd name="T6" fmla="*/ 3 w 30"/>
                <a:gd name="T7" fmla="*/ 5 h 8"/>
                <a:gd name="T8" fmla="*/ 13 w 30"/>
                <a:gd name="T9" fmla="*/ 7 h 8"/>
                <a:gd name="T10" fmla="*/ 27 w 30"/>
                <a:gd name="T11" fmla="*/ 6 h 8"/>
                <a:gd name="T12" fmla="*/ 26 w 30"/>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26" y="2"/>
                  </a:moveTo>
                  <a:cubicBezTo>
                    <a:pt x="22" y="3"/>
                    <a:pt x="19" y="3"/>
                    <a:pt x="15" y="2"/>
                  </a:cubicBezTo>
                  <a:cubicBezTo>
                    <a:pt x="12" y="2"/>
                    <a:pt x="8" y="2"/>
                    <a:pt x="5" y="1"/>
                  </a:cubicBezTo>
                  <a:cubicBezTo>
                    <a:pt x="3" y="0"/>
                    <a:pt x="0" y="4"/>
                    <a:pt x="3" y="5"/>
                  </a:cubicBezTo>
                  <a:cubicBezTo>
                    <a:pt x="6" y="6"/>
                    <a:pt x="10" y="6"/>
                    <a:pt x="13" y="7"/>
                  </a:cubicBezTo>
                  <a:cubicBezTo>
                    <a:pt x="18" y="7"/>
                    <a:pt x="23" y="8"/>
                    <a:pt x="27" y="6"/>
                  </a:cubicBezTo>
                  <a:cubicBezTo>
                    <a:pt x="30" y="5"/>
                    <a:pt x="29" y="1"/>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68" name="Freeform 54"/>
            <p:cNvSpPr/>
            <p:nvPr/>
          </p:nvSpPr>
          <p:spPr bwMode="auto">
            <a:xfrm>
              <a:off x="2104" y="4100"/>
              <a:ext cx="127" cy="24"/>
            </a:xfrm>
            <a:custGeom>
              <a:avLst/>
              <a:gdLst>
                <a:gd name="T0" fmla="*/ 34 w 36"/>
                <a:gd name="T1" fmla="*/ 3 h 8"/>
                <a:gd name="T2" fmla="*/ 3 w 36"/>
                <a:gd name="T3" fmla="*/ 2 h 8"/>
                <a:gd name="T4" fmla="*/ 3 w 36"/>
                <a:gd name="T5" fmla="*/ 6 h 8"/>
                <a:gd name="T6" fmla="*/ 32 w 36"/>
                <a:gd name="T7" fmla="*/ 7 h 8"/>
                <a:gd name="T8" fmla="*/ 34 w 36"/>
                <a:gd name="T9" fmla="*/ 3 h 8"/>
              </a:gdLst>
              <a:ahLst/>
              <a:cxnLst>
                <a:cxn ang="0">
                  <a:pos x="T0" y="T1"/>
                </a:cxn>
                <a:cxn ang="0">
                  <a:pos x="T2" y="T3"/>
                </a:cxn>
                <a:cxn ang="0">
                  <a:pos x="T4" y="T5"/>
                </a:cxn>
                <a:cxn ang="0">
                  <a:pos x="T6" y="T7"/>
                </a:cxn>
                <a:cxn ang="0">
                  <a:pos x="T8" y="T9"/>
                </a:cxn>
              </a:cxnLst>
              <a:rect l="0" t="0" r="r" b="b"/>
              <a:pathLst>
                <a:path w="36" h="8">
                  <a:moveTo>
                    <a:pt x="34" y="3"/>
                  </a:moveTo>
                  <a:cubicBezTo>
                    <a:pt x="24" y="0"/>
                    <a:pt x="14" y="1"/>
                    <a:pt x="3" y="2"/>
                  </a:cubicBezTo>
                  <a:cubicBezTo>
                    <a:pt x="1" y="2"/>
                    <a:pt x="0" y="7"/>
                    <a:pt x="3" y="6"/>
                  </a:cubicBezTo>
                  <a:cubicBezTo>
                    <a:pt x="13" y="5"/>
                    <a:pt x="23" y="4"/>
                    <a:pt x="32" y="7"/>
                  </a:cubicBezTo>
                  <a:cubicBezTo>
                    <a:pt x="35" y="8"/>
                    <a:pt x="36" y="4"/>
                    <a:pt x="34"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69" name="Freeform 55"/>
            <p:cNvSpPr/>
            <p:nvPr/>
          </p:nvSpPr>
          <p:spPr bwMode="auto">
            <a:xfrm>
              <a:off x="2280" y="4100"/>
              <a:ext cx="106" cy="15"/>
            </a:xfrm>
            <a:custGeom>
              <a:avLst/>
              <a:gdLst>
                <a:gd name="T0" fmla="*/ 27 w 30"/>
                <a:gd name="T1" fmla="*/ 1 h 5"/>
                <a:gd name="T2" fmla="*/ 3 w 30"/>
                <a:gd name="T3" fmla="*/ 0 h 5"/>
                <a:gd name="T4" fmla="*/ 3 w 30"/>
                <a:gd name="T5" fmla="*/ 4 h 5"/>
                <a:gd name="T6" fmla="*/ 27 w 30"/>
                <a:gd name="T7" fmla="*/ 5 h 5"/>
                <a:gd name="T8" fmla="*/ 27 w 30"/>
                <a:gd name="T9" fmla="*/ 1 h 5"/>
              </a:gdLst>
              <a:ahLst/>
              <a:cxnLst>
                <a:cxn ang="0">
                  <a:pos x="T0" y="T1"/>
                </a:cxn>
                <a:cxn ang="0">
                  <a:pos x="T2" y="T3"/>
                </a:cxn>
                <a:cxn ang="0">
                  <a:pos x="T4" y="T5"/>
                </a:cxn>
                <a:cxn ang="0">
                  <a:pos x="T6" y="T7"/>
                </a:cxn>
                <a:cxn ang="0">
                  <a:pos x="T8" y="T9"/>
                </a:cxn>
              </a:cxnLst>
              <a:rect l="0" t="0" r="r" b="b"/>
              <a:pathLst>
                <a:path w="30" h="5">
                  <a:moveTo>
                    <a:pt x="27" y="1"/>
                  </a:moveTo>
                  <a:cubicBezTo>
                    <a:pt x="19" y="1"/>
                    <a:pt x="11" y="0"/>
                    <a:pt x="3" y="0"/>
                  </a:cubicBezTo>
                  <a:cubicBezTo>
                    <a:pt x="0" y="0"/>
                    <a:pt x="0" y="4"/>
                    <a:pt x="3" y="4"/>
                  </a:cubicBezTo>
                  <a:cubicBezTo>
                    <a:pt x="11" y="4"/>
                    <a:pt x="19" y="5"/>
                    <a:pt x="27" y="5"/>
                  </a:cubicBezTo>
                  <a:cubicBezTo>
                    <a:pt x="30" y="5"/>
                    <a:pt x="30" y="1"/>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70" name="Freeform 56"/>
            <p:cNvSpPr/>
            <p:nvPr/>
          </p:nvSpPr>
          <p:spPr bwMode="auto">
            <a:xfrm>
              <a:off x="2414" y="4097"/>
              <a:ext cx="103" cy="30"/>
            </a:xfrm>
            <a:custGeom>
              <a:avLst/>
              <a:gdLst>
                <a:gd name="T0" fmla="*/ 24 w 29"/>
                <a:gd name="T1" fmla="*/ 1 h 10"/>
                <a:gd name="T2" fmla="*/ 4 w 29"/>
                <a:gd name="T3" fmla="*/ 3 h 10"/>
                <a:gd name="T4" fmla="*/ 2 w 29"/>
                <a:gd name="T5" fmla="*/ 7 h 10"/>
                <a:gd name="T6" fmla="*/ 26 w 29"/>
                <a:gd name="T7" fmla="*/ 5 h 10"/>
                <a:gd name="T8" fmla="*/ 24 w 29"/>
                <a:gd name="T9" fmla="*/ 1 h 10"/>
              </a:gdLst>
              <a:ahLst/>
              <a:cxnLst>
                <a:cxn ang="0">
                  <a:pos x="T0" y="T1"/>
                </a:cxn>
                <a:cxn ang="0">
                  <a:pos x="T2" y="T3"/>
                </a:cxn>
                <a:cxn ang="0">
                  <a:pos x="T4" y="T5"/>
                </a:cxn>
                <a:cxn ang="0">
                  <a:pos x="T6" y="T7"/>
                </a:cxn>
                <a:cxn ang="0">
                  <a:pos x="T8" y="T9"/>
                </a:cxn>
              </a:cxnLst>
              <a:rect l="0" t="0" r="r" b="b"/>
              <a:pathLst>
                <a:path w="29" h="10">
                  <a:moveTo>
                    <a:pt x="24" y="1"/>
                  </a:moveTo>
                  <a:cubicBezTo>
                    <a:pt x="18" y="2"/>
                    <a:pt x="10" y="5"/>
                    <a:pt x="4" y="3"/>
                  </a:cubicBezTo>
                  <a:cubicBezTo>
                    <a:pt x="1" y="2"/>
                    <a:pt x="0" y="6"/>
                    <a:pt x="2" y="7"/>
                  </a:cubicBezTo>
                  <a:cubicBezTo>
                    <a:pt x="10" y="10"/>
                    <a:pt x="18" y="6"/>
                    <a:pt x="26" y="5"/>
                  </a:cubicBezTo>
                  <a:cubicBezTo>
                    <a:pt x="29"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71" name="Freeform 57"/>
            <p:cNvSpPr/>
            <p:nvPr/>
          </p:nvSpPr>
          <p:spPr bwMode="auto">
            <a:xfrm>
              <a:off x="2534" y="4097"/>
              <a:ext cx="120" cy="21"/>
            </a:xfrm>
            <a:custGeom>
              <a:avLst/>
              <a:gdLst>
                <a:gd name="T0" fmla="*/ 31 w 34"/>
                <a:gd name="T1" fmla="*/ 2 h 7"/>
                <a:gd name="T2" fmla="*/ 3 w 34"/>
                <a:gd name="T3" fmla="*/ 2 h 7"/>
                <a:gd name="T4" fmla="*/ 3 w 34"/>
                <a:gd name="T5" fmla="*/ 6 h 7"/>
                <a:gd name="T6" fmla="*/ 29 w 34"/>
                <a:gd name="T7" fmla="*/ 6 h 7"/>
                <a:gd name="T8" fmla="*/ 31 w 34"/>
                <a:gd name="T9" fmla="*/ 2 h 7"/>
              </a:gdLst>
              <a:ahLst/>
              <a:cxnLst>
                <a:cxn ang="0">
                  <a:pos x="T0" y="T1"/>
                </a:cxn>
                <a:cxn ang="0">
                  <a:pos x="T2" y="T3"/>
                </a:cxn>
                <a:cxn ang="0">
                  <a:pos x="T4" y="T5"/>
                </a:cxn>
                <a:cxn ang="0">
                  <a:pos x="T6" y="T7"/>
                </a:cxn>
                <a:cxn ang="0">
                  <a:pos x="T8" y="T9"/>
                </a:cxn>
              </a:cxnLst>
              <a:rect l="0" t="0" r="r" b="b"/>
              <a:pathLst>
                <a:path w="34" h="7">
                  <a:moveTo>
                    <a:pt x="31" y="2"/>
                  </a:moveTo>
                  <a:cubicBezTo>
                    <a:pt x="21" y="0"/>
                    <a:pt x="12" y="0"/>
                    <a:pt x="3" y="2"/>
                  </a:cubicBezTo>
                  <a:cubicBezTo>
                    <a:pt x="0" y="2"/>
                    <a:pt x="0" y="7"/>
                    <a:pt x="3" y="6"/>
                  </a:cubicBezTo>
                  <a:cubicBezTo>
                    <a:pt x="12" y="5"/>
                    <a:pt x="21" y="4"/>
                    <a:pt x="29" y="6"/>
                  </a:cubicBezTo>
                  <a:cubicBezTo>
                    <a:pt x="32" y="7"/>
                    <a:pt x="34" y="2"/>
                    <a:pt x="31"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72" name="Freeform 58"/>
            <p:cNvSpPr/>
            <p:nvPr/>
          </p:nvSpPr>
          <p:spPr bwMode="auto">
            <a:xfrm>
              <a:off x="2682" y="4103"/>
              <a:ext cx="110" cy="21"/>
            </a:xfrm>
            <a:custGeom>
              <a:avLst/>
              <a:gdLst>
                <a:gd name="T0" fmla="*/ 26 w 31"/>
                <a:gd name="T1" fmla="*/ 1 h 7"/>
                <a:gd name="T2" fmla="*/ 4 w 31"/>
                <a:gd name="T3" fmla="*/ 1 h 7"/>
                <a:gd name="T4" fmla="*/ 3 w 31"/>
                <a:gd name="T5" fmla="*/ 5 h 7"/>
                <a:gd name="T6" fmla="*/ 28 w 31"/>
                <a:gd name="T7" fmla="*/ 5 h 7"/>
                <a:gd name="T8" fmla="*/ 26 w 31"/>
                <a:gd name="T9" fmla="*/ 1 h 7"/>
              </a:gdLst>
              <a:ahLst/>
              <a:cxnLst>
                <a:cxn ang="0">
                  <a:pos x="T0" y="T1"/>
                </a:cxn>
                <a:cxn ang="0">
                  <a:pos x="T2" y="T3"/>
                </a:cxn>
                <a:cxn ang="0">
                  <a:pos x="T4" y="T5"/>
                </a:cxn>
                <a:cxn ang="0">
                  <a:pos x="T6" y="T7"/>
                </a:cxn>
                <a:cxn ang="0">
                  <a:pos x="T8" y="T9"/>
                </a:cxn>
              </a:cxnLst>
              <a:rect l="0" t="0" r="r" b="b"/>
              <a:pathLst>
                <a:path w="31" h="7">
                  <a:moveTo>
                    <a:pt x="26" y="1"/>
                  </a:moveTo>
                  <a:cubicBezTo>
                    <a:pt x="19" y="2"/>
                    <a:pt x="12" y="3"/>
                    <a:pt x="4" y="1"/>
                  </a:cubicBezTo>
                  <a:cubicBezTo>
                    <a:pt x="2" y="0"/>
                    <a:pt x="0" y="4"/>
                    <a:pt x="3" y="5"/>
                  </a:cubicBezTo>
                  <a:cubicBezTo>
                    <a:pt x="11" y="7"/>
                    <a:pt x="20" y="6"/>
                    <a:pt x="28" y="5"/>
                  </a:cubicBezTo>
                  <a:cubicBezTo>
                    <a:pt x="31"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73" name="Freeform 59"/>
            <p:cNvSpPr/>
            <p:nvPr/>
          </p:nvSpPr>
          <p:spPr bwMode="auto">
            <a:xfrm>
              <a:off x="2848" y="4094"/>
              <a:ext cx="102" cy="24"/>
            </a:xfrm>
            <a:custGeom>
              <a:avLst/>
              <a:gdLst>
                <a:gd name="T0" fmla="*/ 26 w 29"/>
                <a:gd name="T1" fmla="*/ 3 h 8"/>
                <a:gd name="T2" fmla="*/ 3 w 29"/>
                <a:gd name="T3" fmla="*/ 3 h 8"/>
                <a:gd name="T4" fmla="*/ 3 w 29"/>
                <a:gd name="T5" fmla="*/ 7 h 8"/>
                <a:gd name="T6" fmla="*/ 25 w 29"/>
                <a:gd name="T7" fmla="*/ 7 h 8"/>
                <a:gd name="T8" fmla="*/ 26 w 29"/>
                <a:gd name="T9" fmla="*/ 3 h 8"/>
              </a:gdLst>
              <a:ahLst/>
              <a:cxnLst>
                <a:cxn ang="0">
                  <a:pos x="T0" y="T1"/>
                </a:cxn>
                <a:cxn ang="0">
                  <a:pos x="T2" y="T3"/>
                </a:cxn>
                <a:cxn ang="0">
                  <a:pos x="T4" y="T5"/>
                </a:cxn>
                <a:cxn ang="0">
                  <a:pos x="T6" y="T7"/>
                </a:cxn>
                <a:cxn ang="0">
                  <a:pos x="T8" y="T9"/>
                </a:cxn>
              </a:cxnLst>
              <a:rect l="0" t="0" r="r" b="b"/>
              <a:pathLst>
                <a:path w="29" h="8">
                  <a:moveTo>
                    <a:pt x="26" y="3"/>
                  </a:moveTo>
                  <a:cubicBezTo>
                    <a:pt x="18" y="0"/>
                    <a:pt x="11" y="2"/>
                    <a:pt x="3" y="3"/>
                  </a:cubicBezTo>
                  <a:cubicBezTo>
                    <a:pt x="0" y="3"/>
                    <a:pt x="0" y="7"/>
                    <a:pt x="3" y="7"/>
                  </a:cubicBezTo>
                  <a:cubicBezTo>
                    <a:pt x="11" y="7"/>
                    <a:pt x="18" y="4"/>
                    <a:pt x="25" y="7"/>
                  </a:cubicBezTo>
                  <a:cubicBezTo>
                    <a:pt x="28" y="8"/>
                    <a:pt x="29" y="4"/>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74" name="Freeform 60"/>
            <p:cNvSpPr/>
            <p:nvPr/>
          </p:nvSpPr>
          <p:spPr bwMode="auto">
            <a:xfrm>
              <a:off x="2993" y="4103"/>
              <a:ext cx="81" cy="12"/>
            </a:xfrm>
            <a:custGeom>
              <a:avLst/>
              <a:gdLst>
                <a:gd name="T0" fmla="*/ 20 w 23"/>
                <a:gd name="T1" fmla="*/ 0 h 4"/>
                <a:gd name="T2" fmla="*/ 3 w 23"/>
                <a:gd name="T3" fmla="*/ 0 h 4"/>
                <a:gd name="T4" fmla="*/ 3 w 23"/>
                <a:gd name="T5" fmla="*/ 4 h 4"/>
                <a:gd name="T6" fmla="*/ 20 w 23"/>
                <a:gd name="T7" fmla="*/ 4 h 4"/>
                <a:gd name="T8" fmla="*/ 20 w 23"/>
                <a:gd name="T9" fmla="*/ 0 h 4"/>
              </a:gdLst>
              <a:ahLst/>
              <a:cxnLst>
                <a:cxn ang="0">
                  <a:pos x="T0" y="T1"/>
                </a:cxn>
                <a:cxn ang="0">
                  <a:pos x="T2" y="T3"/>
                </a:cxn>
                <a:cxn ang="0">
                  <a:pos x="T4" y="T5"/>
                </a:cxn>
                <a:cxn ang="0">
                  <a:pos x="T6" y="T7"/>
                </a:cxn>
                <a:cxn ang="0">
                  <a:pos x="T8" y="T9"/>
                </a:cxn>
              </a:cxnLst>
              <a:rect l="0" t="0" r="r" b="b"/>
              <a:pathLst>
                <a:path w="23" h="4">
                  <a:moveTo>
                    <a:pt x="20" y="0"/>
                  </a:moveTo>
                  <a:cubicBezTo>
                    <a:pt x="3" y="0"/>
                    <a:pt x="3" y="0"/>
                    <a:pt x="3" y="0"/>
                  </a:cubicBezTo>
                  <a:cubicBezTo>
                    <a:pt x="0" y="0"/>
                    <a:pt x="0" y="4"/>
                    <a:pt x="3" y="4"/>
                  </a:cubicBezTo>
                  <a:cubicBezTo>
                    <a:pt x="20" y="4"/>
                    <a:pt x="20"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75" name="Freeform 61"/>
            <p:cNvSpPr/>
            <p:nvPr/>
          </p:nvSpPr>
          <p:spPr bwMode="auto">
            <a:xfrm>
              <a:off x="3155" y="4100"/>
              <a:ext cx="88" cy="24"/>
            </a:xfrm>
            <a:custGeom>
              <a:avLst/>
              <a:gdLst>
                <a:gd name="T0" fmla="*/ 22 w 25"/>
                <a:gd name="T1" fmla="*/ 3 h 8"/>
                <a:gd name="T2" fmla="*/ 3 w 25"/>
                <a:gd name="T3" fmla="*/ 3 h 8"/>
                <a:gd name="T4" fmla="*/ 5 w 25"/>
                <a:gd name="T5" fmla="*/ 7 h 8"/>
                <a:gd name="T6" fmla="*/ 21 w 25"/>
                <a:gd name="T7" fmla="*/ 7 h 8"/>
                <a:gd name="T8" fmla="*/ 22 w 25"/>
                <a:gd name="T9" fmla="*/ 3 h 8"/>
              </a:gdLst>
              <a:ahLst/>
              <a:cxnLst>
                <a:cxn ang="0">
                  <a:pos x="T0" y="T1"/>
                </a:cxn>
                <a:cxn ang="0">
                  <a:pos x="T2" y="T3"/>
                </a:cxn>
                <a:cxn ang="0">
                  <a:pos x="T4" y="T5"/>
                </a:cxn>
                <a:cxn ang="0">
                  <a:pos x="T6" y="T7"/>
                </a:cxn>
                <a:cxn ang="0">
                  <a:pos x="T8" y="T9"/>
                </a:cxn>
              </a:cxnLst>
              <a:rect l="0" t="0" r="r" b="b"/>
              <a:pathLst>
                <a:path w="25" h="8">
                  <a:moveTo>
                    <a:pt x="22" y="3"/>
                  </a:moveTo>
                  <a:cubicBezTo>
                    <a:pt x="16" y="2"/>
                    <a:pt x="9" y="0"/>
                    <a:pt x="3" y="3"/>
                  </a:cubicBezTo>
                  <a:cubicBezTo>
                    <a:pt x="0" y="4"/>
                    <a:pt x="2" y="8"/>
                    <a:pt x="5" y="7"/>
                  </a:cubicBezTo>
                  <a:cubicBezTo>
                    <a:pt x="10" y="5"/>
                    <a:pt x="16" y="6"/>
                    <a:pt x="21" y="7"/>
                  </a:cubicBezTo>
                  <a:cubicBezTo>
                    <a:pt x="24" y="8"/>
                    <a:pt x="25" y="3"/>
                    <a:pt x="2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76" name="Freeform 62"/>
            <p:cNvSpPr/>
            <p:nvPr/>
          </p:nvSpPr>
          <p:spPr bwMode="auto">
            <a:xfrm>
              <a:off x="3300" y="4106"/>
              <a:ext cx="109" cy="18"/>
            </a:xfrm>
            <a:custGeom>
              <a:avLst/>
              <a:gdLst>
                <a:gd name="T0" fmla="*/ 28 w 31"/>
                <a:gd name="T1" fmla="*/ 0 h 6"/>
                <a:gd name="T2" fmla="*/ 3 w 31"/>
                <a:gd name="T3" fmla="*/ 1 h 6"/>
                <a:gd name="T4" fmla="*/ 3 w 31"/>
                <a:gd name="T5" fmla="*/ 5 h 6"/>
                <a:gd name="T6" fmla="*/ 28 w 31"/>
                <a:gd name="T7" fmla="*/ 4 h 6"/>
                <a:gd name="T8" fmla="*/ 28 w 31"/>
                <a:gd name="T9" fmla="*/ 0 h 6"/>
              </a:gdLst>
              <a:ahLst/>
              <a:cxnLst>
                <a:cxn ang="0">
                  <a:pos x="T0" y="T1"/>
                </a:cxn>
                <a:cxn ang="0">
                  <a:pos x="T2" y="T3"/>
                </a:cxn>
                <a:cxn ang="0">
                  <a:pos x="T4" y="T5"/>
                </a:cxn>
                <a:cxn ang="0">
                  <a:pos x="T6" y="T7"/>
                </a:cxn>
                <a:cxn ang="0">
                  <a:pos x="T8" y="T9"/>
                </a:cxn>
              </a:cxnLst>
              <a:rect l="0" t="0" r="r" b="b"/>
              <a:pathLst>
                <a:path w="31" h="6">
                  <a:moveTo>
                    <a:pt x="28" y="0"/>
                  </a:moveTo>
                  <a:cubicBezTo>
                    <a:pt x="20" y="0"/>
                    <a:pt x="11" y="0"/>
                    <a:pt x="3" y="1"/>
                  </a:cubicBezTo>
                  <a:cubicBezTo>
                    <a:pt x="0" y="1"/>
                    <a:pt x="0" y="6"/>
                    <a:pt x="3" y="5"/>
                  </a:cubicBezTo>
                  <a:cubicBezTo>
                    <a:pt x="11" y="4"/>
                    <a:pt x="20" y="4"/>
                    <a:pt x="28" y="4"/>
                  </a:cubicBezTo>
                  <a:cubicBezTo>
                    <a:pt x="31" y="4"/>
                    <a:pt x="31" y="0"/>
                    <a:pt x="28"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77" name="Freeform 63"/>
            <p:cNvSpPr/>
            <p:nvPr/>
          </p:nvSpPr>
          <p:spPr bwMode="auto">
            <a:xfrm>
              <a:off x="3434" y="4100"/>
              <a:ext cx="99" cy="24"/>
            </a:xfrm>
            <a:custGeom>
              <a:avLst/>
              <a:gdLst>
                <a:gd name="T0" fmla="*/ 24 w 28"/>
                <a:gd name="T1" fmla="*/ 1 h 8"/>
                <a:gd name="T2" fmla="*/ 4 w 28"/>
                <a:gd name="T3" fmla="*/ 2 h 8"/>
                <a:gd name="T4" fmla="*/ 3 w 28"/>
                <a:gd name="T5" fmla="*/ 6 h 8"/>
                <a:gd name="T6" fmla="*/ 26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2"/>
                    <a:pt x="11" y="4"/>
                    <a:pt x="4" y="2"/>
                  </a:cubicBezTo>
                  <a:cubicBezTo>
                    <a:pt x="2" y="1"/>
                    <a:pt x="0" y="5"/>
                    <a:pt x="3" y="6"/>
                  </a:cubicBezTo>
                  <a:cubicBezTo>
                    <a:pt x="11" y="8"/>
                    <a:pt x="18" y="6"/>
                    <a:pt x="26"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78" name="Freeform 64"/>
            <p:cNvSpPr/>
            <p:nvPr/>
          </p:nvSpPr>
          <p:spPr bwMode="auto">
            <a:xfrm>
              <a:off x="3564" y="4097"/>
              <a:ext cx="103" cy="21"/>
            </a:xfrm>
            <a:custGeom>
              <a:avLst/>
              <a:gdLst>
                <a:gd name="T0" fmla="*/ 26 w 29"/>
                <a:gd name="T1" fmla="*/ 3 h 7"/>
                <a:gd name="T2" fmla="*/ 4 w 29"/>
                <a:gd name="T3" fmla="*/ 1 h 7"/>
                <a:gd name="T4" fmla="*/ 3 w 29"/>
                <a:gd name="T5" fmla="*/ 5 h 7"/>
                <a:gd name="T6" fmla="*/ 26 w 29"/>
                <a:gd name="T7" fmla="*/ 7 h 7"/>
                <a:gd name="T8" fmla="*/ 26 w 29"/>
                <a:gd name="T9" fmla="*/ 3 h 7"/>
              </a:gdLst>
              <a:ahLst/>
              <a:cxnLst>
                <a:cxn ang="0">
                  <a:pos x="T0" y="T1"/>
                </a:cxn>
                <a:cxn ang="0">
                  <a:pos x="T2" y="T3"/>
                </a:cxn>
                <a:cxn ang="0">
                  <a:pos x="T4" y="T5"/>
                </a:cxn>
                <a:cxn ang="0">
                  <a:pos x="T6" y="T7"/>
                </a:cxn>
                <a:cxn ang="0">
                  <a:pos x="T8" y="T9"/>
                </a:cxn>
              </a:cxnLst>
              <a:rect l="0" t="0" r="r" b="b"/>
              <a:pathLst>
                <a:path w="29" h="7">
                  <a:moveTo>
                    <a:pt x="26" y="3"/>
                  </a:moveTo>
                  <a:cubicBezTo>
                    <a:pt x="19" y="3"/>
                    <a:pt x="11" y="3"/>
                    <a:pt x="4" y="1"/>
                  </a:cubicBezTo>
                  <a:cubicBezTo>
                    <a:pt x="2" y="0"/>
                    <a:pt x="0" y="4"/>
                    <a:pt x="3" y="5"/>
                  </a:cubicBezTo>
                  <a:cubicBezTo>
                    <a:pt x="10" y="7"/>
                    <a:pt x="19" y="7"/>
                    <a:pt x="26" y="7"/>
                  </a:cubicBezTo>
                  <a:cubicBezTo>
                    <a:pt x="29" y="7"/>
                    <a:pt x="29" y="3"/>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79" name="Freeform 65"/>
            <p:cNvSpPr/>
            <p:nvPr/>
          </p:nvSpPr>
          <p:spPr bwMode="auto">
            <a:xfrm>
              <a:off x="3698" y="4094"/>
              <a:ext cx="106" cy="18"/>
            </a:xfrm>
            <a:custGeom>
              <a:avLst/>
              <a:gdLst>
                <a:gd name="T0" fmla="*/ 27 w 30"/>
                <a:gd name="T1" fmla="*/ 1 h 6"/>
                <a:gd name="T2" fmla="*/ 3 w 30"/>
                <a:gd name="T3" fmla="*/ 2 h 6"/>
                <a:gd name="T4" fmla="*/ 3 w 30"/>
                <a:gd name="T5" fmla="*/ 6 h 6"/>
                <a:gd name="T6" fmla="*/ 27 w 30"/>
                <a:gd name="T7" fmla="*/ 5 h 6"/>
                <a:gd name="T8" fmla="*/ 27 w 30"/>
                <a:gd name="T9" fmla="*/ 1 h 6"/>
              </a:gdLst>
              <a:ahLst/>
              <a:cxnLst>
                <a:cxn ang="0">
                  <a:pos x="T0" y="T1"/>
                </a:cxn>
                <a:cxn ang="0">
                  <a:pos x="T2" y="T3"/>
                </a:cxn>
                <a:cxn ang="0">
                  <a:pos x="T4" y="T5"/>
                </a:cxn>
                <a:cxn ang="0">
                  <a:pos x="T6" y="T7"/>
                </a:cxn>
                <a:cxn ang="0">
                  <a:pos x="T8" y="T9"/>
                </a:cxn>
              </a:cxnLst>
              <a:rect l="0" t="0" r="r" b="b"/>
              <a:pathLst>
                <a:path w="30" h="6">
                  <a:moveTo>
                    <a:pt x="27" y="1"/>
                  </a:moveTo>
                  <a:cubicBezTo>
                    <a:pt x="19" y="1"/>
                    <a:pt x="11" y="1"/>
                    <a:pt x="3" y="2"/>
                  </a:cubicBezTo>
                  <a:cubicBezTo>
                    <a:pt x="0" y="2"/>
                    <a:pt x="0" y="6"/>
                    <a:pt x="3" y="6"/>
                  </a:cubicBezTo>
                  <a:cubicBezTo>
                    <a:pt x="11" y="6"/>
                    <a:pt x="19" y="5"/>
                    <a:pt x="27" y="5"/>
                  </a:cubicBezTo>
                  <a:cubicBezTo>
                    <a:pt x="30" y="5"/>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80" name="Freeform 66"/>
            <p:cNvSpPr/>
            <p:nvPr/>
          </p:nvSpPr>
          <p:spPr bwMode="auto">
            <a:xfrm>
              <a:off x="3846" y="4103"/>
              <a:ext cx="85" cy="18"/>
            </a:xfrm>
            <a:custGeom>
              <a:avLst/>
              <a:gdLst>
                <a:gd name="T0" fmla="*/ 21 w 24"/>
                <a:gd name="T1" fmla="*/ 1 h 6"/>
                <a:gd name="T2" fmla="*/ 3 w 24"/>
                <a:gd name="T3" fmla="*/ 0 h 6"/>
                <a:gd name="T4" fmla="*/ 3 w 24"/>
                <a:gd name="T5" fmla="*/ 4 h 6"/>
                <a:gd name="T6" fmla="*/ 20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5" y="0"/>
                    <a:pt x="9" y="0"/>
                    <a:pt x="3" y="0"/>
                  </a:cubicBezTo>
                  <a:cubicBezTo>
                    <a:pt x="0" y="0"/>
                    <a:pt x="0" y="4"/>
                    <a:pt x="3" y="4"/>
                  </a:cubicBezTo>
                  <a:cubicBezTo>
                    <a:pt x="9" y="4"/>
                    <a:pt x="14" y="4"/>
                    <a:pt x="20" y="5"/>
                  </a:cubicBezTo>
                  <a:cubicBezTo>
                    <a:pt x="23" y="6"/>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81" name="Freeform 67"/>
            <p:cNvSpPr/>
            <p:nvPr/>
          </p:nvSpPr>
          <p:spPr bwMode="auto">
            <a:xfrm>
              <a:off x="3977" y="4094"/>
              <a:ext cx="109" cy="24"/>
            </a:xfrm>
            <a:custGeom>
              <a:avLst/>
              <a:gdLst>
                <a:gd name="T0" fmla="*/ 28 w 31"/>
                <a:gd name="T1" fmla="*/ 2 h 8"/>
                <a:gd name="T2" fmla="*/ 3 w 31"/>
                <a:gd name="T3" fmla="*/ 3 h 8"/>
                <a:gd name="T4" fmla="*/ 4 w 31"/>
                <a:gd name="T5" fmla="*/ 7 h 8"/>
                <a:gd name="T6" fmla="*/ 28 w 31"/>
                <a:gd name="T7" fmla="*/ 6 h 8"/>
                <a:gd name="T8" fmla="*/ 28 w 31"/>
                <a:gd name="T9" fmla="*/ 2 h 8"/>
              </a:gdLst>
              <a:ahLst/>
              <a:cxnLst>
                <a:cxn ang="0">
                  <a:pos x="T0" y="T1"/>
                </a:cxn>
                <a:cxn ang="0">
                  <a:pos x="T2" y="T3"/>
                </a:cxn>
                <a:cxn ang="0">
                  <a:pos x="T4" y="T5"/>
                </a:cxn>
                <a:cxn ang="0">
                  <a:pos x="T6" y="T7"/>
                </a:cxn>
                <a:cxn ang="0">
                  <a:pos x="T8" y="T9"/>
                </a:cxn>
              </a:cxnLst>
              <a:rect l="0" t="0" r="r" b="b"/>
              <a:pathLst>
                <a:path w="31" h="8">
                  <a:moveTo>
                    <a:pt x="28" y="2"/>
                  </a:moveTo>
                  <a:cubicBezTo>
                    <a:pt x="20" y="2"/>
                    <a:pt x="11" y="0"/>
                    <a:pt x="3" y="3"/>
                  </a:cubicBezTo>
                  <a:cubicBezTo>
                    <a:pt x="0" y="4"/>
                    <a:pt x="2" y="8"/>
                    <a:pt x="4" y="7"/>
                  </a:cubicBezTo>
                  <a:cubicBezTo>
                    <a:pt x="12" y="5"/>
                    <a:pt x="20"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82" name="Freeform 68"/>
            <p:cNvSpPr/>
            <p:nvPr/>
          </p:nvSpPr>
          <p:spPr bwMode="auto">
            <a:xfrm>
              <a:off x="4129" y="4092"/>
              <a:ext cx="102" cy="17"/>
            </a:xfrm>
            <a:custGeom>
              <a:avLst/>
              <a:gdLst>
                <a:gd name="T0" fmla="*/ 25 w 29"/>
                <a:gd name="T1" fmla="*/ 1 h 6"/>
                <a:gd name="T2" fmla="*/ 3 w 29"/>
                <a:gd name="T3" fmla="*/ 2 h 6"/>
                <a:gd name="T4" fmla="*/ 3 w 29"/>
                <a:gd name="T5" fmla="*/ 6 h 6"/>
                <a:gd name="T6" fmla="*/ 26 w 29"/>
                <a:gd name="T7" fmla="*/ 5 h 6"/>
                <a:gd name="T8" fmla="*/ 25 w 29"/>
                <a:gd name="T9" fmla="*/ 1 h 6"/>
              </a:gdLst>
              <a:ahLst/>
              <a:cxnLst>
                <a:cxn ang="0">
                  <a:pos x="T0" y="T1"/>
                </a:cxn>
                <a:cxn ang="0">
                  <a:pos x="T2" y="T3"/>
                </a:cxn>
                <a:cxn ang="0">
                  <a:pos x="T4" y="T5"/>
                </a:cxn>
                <a:cxn ang="0">
                  <a:pos x="T6" y="T7"/>
                </a:cxn>
                <a:cxn ang="0">
                  <a:pos x="T8" y="T9"/>
                </a:cxn>
              </a:cxnLst>
              <a:rect l="0" t="0" r="r" b="b"/>
              <a:pathLst>
                <a:path w="29" h="6">
                  <a:moveTo>
                    <a:pt x="25" y="1"/>
                  </a:moveTo>
                  <a:cubicBezTo>
                    <a:pt x="17" y="2"/>
                    <a:pt x="10" y="2"/>
                    <a:pt x="3" y="2"/>
                  </a:cubicBezTo>
                  <a:cubicBezTo>
                    <a:pt x="0" y="2"/>
                    <a:pt x="0" y="6"/>
                    <a:pt x="3" y="6"/>
                  </a:cubicBezTo>
                  <a:cubicBezTo>
                    <a:pt x="11" y="6"/>
                    <a:pt x="18" y="6"/>
                    <a:pt x="26" y="5"/>
                  </a:cubicBezTo>
                  <a:cubicBezTo>
                    <a:pt x="29" y="4"/>
                    <a:pt x="27" y="0"/>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83" name="Freeform 69"/>
            <p:cNvSpPr/>
            <p:nvPr/>
          </p:nvSpPr>
          <p:spPr bwMode="auto">
            <a:xfrm>
              <a:off x="4273" y="4103"/>
              <a:ext cx="110" cy="21"/>
            </a:xfrm>
            <a:custGeom>
              <a:avLst/>
              <a:gdLst>
                <a:gd name="T0" fmla="*/ 28 w 31"/>
                <a:gd name="T1" fmla="*/ 2 h 7"/>
                <a:gd name="T2" fmla="*/ 3 w 31"/>
                <a:gd name="T3" fmla="*/ 2 h 7"/>
                <a:gd name="T4" fmla="*/ 3 w 31"/>
                <a:gd name="T5" fmla="*/ 6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2"/>
                    <a:pt x="3" y="2"/>
                  </a:cubicBezTo>
                  <a:cubicBezTo>
                    <a:pt x="0" y="2"/>
                    <a:pt x="0" y="6"/>
                    <a:pt x="3" y="6"/>
                  </a:cubicBezTo>
                  <a:cubicBezTo>
                    <a:pt x="11" y="6"/>
                    <a:pt x="19" y="4"/>
                    <a:pt x="27" y="6"/>
                  </a:cubicBezTo>
                  <a:cubicBezTo>
                    <a:pt x="30" y="7"/>
                    <a:pt x="31" y="3"/>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84" name="Freeform 70"/>
            <p:cNvSpPr/>
            <p:nvPr/>
          </p:nvSpPr>
          <p:spPr bwMode="auto">
            <a:xfrm>
              <a:off x="4432" y="4097"/>
              <a:ext cx="95" cy="24"/>
            </a:xfrm>
            <a:custGeom>
              <a:avLst/>
              <a:gdLst>
                <a:gd name="T0" fmla="*/ 23 w 27"/>
                <a:gd name="T1" fmla="*/ 1 h 8"/>
                <a:gd name="T2" fmla="*/ 4 w 27"/>
                <a:gd name="T3" fmla="*/ 2 h 8"/>
                <a:gd name="T4" fmla="*/ 3 w 27"/>
                <a:gd name="T5" fmla="*/ 6 h 8"/>
                <a:gd name="T6" fmla="*/ 24 w 27"/>
                <a:gd name="T7" fmla="*/ 5 h 8"/>
                <a:gd name="T8" fmla="*/ 23 w 27"/>
                <a:gd name="T9" fmla="*/ 1 h 8"/>
              </a:gdLst>
              <a:ahLst/>
              <a:cxnLst>
                <a:cxn ang="0">
                  <a:pos x="T0" y="T1"/>
                </a:cxn>
                <a:cxn ang="0">
                  <a:pos x="T2" y="T3"/>
                </a:cxn>
                <a:cxn ang="0">
                  <a:pos x="T4" y="T5"/>
                </a:cxn>
                <a:cxn ang="0">
                  <a:pos x="T6" y="T7"/>
                </a:cxn>
                <a:cxn ang="0">
                  <a:pos x="T8" y="T9"/>
                </a:cxn>
              </a:cxnLst>
              <a:rect l="0" t="0" r="r" b="b"/>
              <a:pathLst>
                <a:path w="27" h="8">
                  <a:moveTo>
                    <a:pt x="23" y="1"/>
                  </a:moveTo>
                  <a:cubicBezTo>
                    <a:pt x="17" y="2"/>
                    <a:pt x="10" y="3"/>
                    <a:pt x="4" y="2"/>
                  </a:cubicBezTo>
                  <a:cubicBezTo>
                    <a:pt x="1" y="1"/>
                    <a:pt x="0" y="6"/>
                    <a:pt x="3" y="6"/>
                  </a:cubicBezTo>
                  <a:cubicBezTo>
                    <a:pt x="10" y="8"/>
                    <a:pt x="17" y="6"/>
                    <a:pt x="24" y="5"/>
                  </a:cubicBezTo>
                  <a:cubicBezTo>
                    <a:pt x="27" y="5"/>
                    <a:pt x="26"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85" name="Freeform 71"/>
            <p:cNvSpPr/>
            <p:nvPr/>
          </p:nvSpPr>
          <p:spPr bwMode="auto">
            <a:xfrm>
              <a:off x="4580" y="4094"/>
              <a:ext cx="120" cy="27"/>
            </a:xfrm>
            <a:custGeom>
              <a:avLst/>
              <a:gdLst>
                <a:gd name="T0" fmla="*/ 31 w 34"/>
                <a:gd name="T1" fmla="*/ 1 h 9"/>
                <a:gd name="T2" fmla="*/ 18 w 34"/>
                <a:gd name="T3" fmla="*/ 2 h 9"/>
                <a:gd name="T4" fmla="*/ 5 w 34"/>
                <a:gd name="T5" fmla="*/ 1 h 9"/>
                <a:gd name="T6" fmla="*/ 2 w 34"/>
                <a:gd name="T7" fmla="*/ 5 h 9"/>
                <a:gd name="T8" fmla="*/ 31 w 34"/>
                <a:gd name="T9" fmla="*/ 5 h 9"/>
                <a:gd name="T10" fmla="*/ 31 w 34"/>
                <a:gd name="T11" fmla="*/ 1 h 9"/>
              </a:gdLst>
              <a:ahLst/>
              <a:cxnLst>
                <a:cxn ang="0">
                  <a:pos x="T0" y="T1"/>
                </a:cxn>
                <a:cxn ang="0">
                  <a:pos x="T2" y="T3"/>
                </a:cxn>
                <a:cxn ang="0">
                  <a:pos x="T4" y="T5"/>
                </a:cxn>
                <a:cxn ang="0">
                  <a:pos x="T6" y="T7"/>
                </a:cxn>
                <a:cxn ang="0">
                  <a:pos x="T8" y="T9"/>
                </a:cxn>
                <a:cxn ang="0">
                  <a:pos x="T10" y="T11"/>
                </a:cxn>
              </a:cxnLst>
              <a:rect l="0" t="0" r="r" b="b"/>
              <a:pathLst>
                <a:path w="34" h="9">
                  <a:moveTo>
                    <a:pt x="31" y="1"/>
                  </a:moveTo>
                  <a:cubicBezTo>
                    <a:pt x="27" y="1"/>
                    <a:pt x="22" y="1"/>
                    <a:pt x="18" y="2"/>
                  </a:cubicBezTo>
                  <a:cubicBezTo>
                    <a:pt x="14" y="2"/>
                    <a:pt x="9" y="3"/>
                    <a:pt x="5" y="1"/>
                  </a:cubicBezTo>
                  <a:cubicBezTo>
                    <a:pt x="2" y="0"/>
                    <a:pt x="0" y="3"/>
                    <a:pt x="2" y="5"/>
                  </a:cubicBezTo>
                  <a:cubicBezTo>
                    <a:pt x="11" y="9"/>
                    <a:pt x="22" y="5"/>
                    <a:pt x="31" y="5"/>
                  </a:cubicBezTo>
                  <a:cubicBezTo>
                    <a:pt x="34" y="5"/>
                    <a:pt x="34" y="0"/>
                    <a:pt x="31"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86" name="Freeform 72"/>
            <p:cNvSpPr/>
            <p:nvPr/>
          </p:nvSpPr>
          <p:spPr bwMode="auto">
            <a:xfrm>
              <a:off x="4735" y="4092"/>
              <a:ext cx="110" cy="20"/>
            </a:xfrm>
            <a:custGeom>
              <a:avLst/>
              <a:gdLst>
                <a:gd name="T0" fmla="*/ 28 w 31"/>
                <a:gd name="T1" fmla="*/ 2 h 7"/>
                <a:gd name="T2" fmla="*/ 3 w 31"/>
                <a:gd name="T3" fmla="*/ 3 h 7"/>
                <a:gd name="T4" fmla="*/ 5 w 31"/>
                <a:gd name="T5" fmla="*/ 7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1"/>
                    <a:pt x="3" y="3"/>
                  </a:cubicBezTo>
                  <a:cubicBezTo>
                    <a:pt x="0" y="3"/>
                    <a:pt x="2" y="7"/>
                    <a:pt x="5" y="7"/>
                  </a:cubicBezTo>
                  <a:cubicBezTo>
                    <a:pt x="12" y="6"/>
                    <a:pt x="19" y="4"/>
                    <a:pt x="27" y="6"/>
                  </a:cubicBezTo>
                  <a:cubicBezTo>
                    <a:pt x="29" y="7"/>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87" name="Freeform 73"/>
            <p:cNvSpPr/>
            <p:nvPr/>
          </p:nvSpPr>
          <p:spPr bwMode="auto">
            <a:xfrm>
              <a:off x="4912" y="4097"/>
              <a:ext cx="84" cy="18"/>
            </a:xfrm>
            <a:custGeom>
              <a:avLst/>
              <a:gdLst>
                <a:gd name="T0" fmla="*/ 21 w 24"/>
                <a:gd name="T1" fmla="*/ 1 h 6"/>
                <a:gd name="T2" fmla="*/ 4 w 24"/>
                <a:gd name="T3" fmla="*/ 1 h 6"/>
                <a:gd name="T4" fmla="*/ 3 w 24"/>
                <a:gd name="T5" fmla="*/ 5 h 6"/>
                <a:gd name="T6" fmla="*/ 21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6" y="1"/>
                    <a:pt x="10" y="2"/>
                    <a:pt x="4" y="1"/>
                  </a:cubicBezTo>
                  <a:cubicBezTo>
                    <a:pt x="1" y="0"/>
                    <a:pt x="0" y="5"/>
                    <a:pt x="3" y="5"/>
                  </a:cubicBezTo>
                  <a:cubicBezTo>
                    <a:pt x="9" y="6"/>
                    <a:pt x="15" y="5"/>
                    <a:pt x="21" y="5"/>
                  </a:cubicBezTo>
                  <a:cubicBezTo>
                    <a:pt x="24" y="5"/>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88" name="Freeform 74"/>
            <p:cNvSpPr/>
            <p:nvPr/>
          </p:nvSpPr>
          <p:spPr bwMode="auto">
            <a:xfrm>
              <a:off x="5060" y="4100"/>
              <a:ext cx="92" cy="18"/>
            </a:xfrm>
            <a:custGeom>
              <a:avLst/>
              <a:gdLst>
                <a:gd name="T0" fmla="*/ 23 w 26"/>
                <a:gd name="T1" fmla="*/ 1 h 6"/>
                <a:gd name="T2" fmla="*/ 3 w 26"/>
                <a:gd name="T3" fmla="*/ 0 h 6"/>
                <a:gd name="T4" fmla="*/ 3 w 26"/>
                <a:gd name="T5" fmla="*/ 4 h 6"/>
                <a:gd name="T6" fmla="*/ 22 w 26"/>
                <a:gd name="T7" fmla="*/ 5 h 6"/>
                <a:gd name="T8" fmla="*/ 23 w 26"/>
                <a:gd name="T9" fmla="*/ 1 h 6"/>
              </a:gdLst>
              <a:ahLst/>
              <a:cxnLst>
                <a:cxn ang="0">
                  <a:pos x="T0" y="T1"/>
                </a:cxn>
                <a:cxn ang="0">
                  <a:pos x="T2" y="T3"/>
                </a:cxn>
                <a:cxn ang="0">
                  <a:pos x="T4" y="T5"/>
                </a:cxn>
                <a:cxn ang="0">
                  <a:pos x="T6" y="T7"/>
                </a:cxn>
                <a:cxn ang="0">
                  <a:pos x="T8" y="T9"/>
                </a:cxn>
              </a:cxnLst>
              <a:rect l="0" t="0" r="r" b="b"/>
              <a:pathLst>
                <a:path w="26" h="6">
                  <a:moveTo>
                    <a:pt x="23" y="1"/>
                  </a:moveTo>
                  <a:cubicBezTo>
                    <a:pt x="16" y="0"/>
                    <a:pt x="9" y="0"/>
                    <a:pt x="3" y="0"/>
                  </a:cubicBezTo>
                  <a:cubicBezTo>
                    <a:pt x="0" y="0"/>
                    <a:pt x="0" y="4"/>
                    <a:pt x="3" y="4"/>
                  </a:cubicBezTo>
                  <a:cubicBezTo>
                    <a:pt x="9" y="4"/>
                    <a:pt x="16" y="4"/>
                    <a:pt x="22" y="5"/>
                  </a:cubicBezTo>
                  <a:cubicBezTo>
                    <a:pt x="25" y="6"/>
                    <a:pt x="26" y="1"/>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89" name="Freeform 75"/>
            <p:cNvSpPr/>
            <p:nvPr/>
          </p:nvSpPr>
          <p:spPr bwMode="auto">
            <a:xfrm>
              <a:off x="5190" y="4094"/>
              <a:ext cx="103" cy="18"/>
            </a:xfrm>
            <a:custGeom>
              <a:avLst/>
              <a:gdLst>
                <a:gd name="T0" fmla="*/ 26 w 29"/>
                <a:gd name="T1" fmla="*/ 1 h 6"/>
                <a:gd name="T2" fmla="*/ 2 w 29"/>
                <a:gd name="T3" fmla="*/ 2 h 6"/>
                <a:gd name="T4" fmla="*/ 2 w 29"/>
                <a:gd name="T5" fmla="*/ 6 h 6"/>
                <a:gd name="T6" fmla="*/ 26 w 29"/>
                <a:gd name="T7" fmla="*/ 5 h 6"/>
                <a:gd name="T8" fmla="*/ 26 w 29"/>
                <a:gd name="T9" fmla="*/ 1 h 6"/>
              </a:gdLst>
              <a:ahLst/>
              <a:cxnLst>
                <a:cxn ang="0">
                  <a:pos x="T0" y="T1"/>
                </a:cxn>
                <a:cxn ang="0">
                  <a:pos x="T2" y="T3"/>
                </a:cxn>
                <a:cxn ang="0">
                  <a:pos x="T4" y="T5"/>
                </a:cxn>
                <a:cxn ang="0">
                  <a:pos x="T6" y="T7"/>
                </a:cxn>
                <a:cxn ang="0">
                  <a:pos x="T8" y="T9"/>
                </a:cxn>
              </a:cxnLst>
              <a:rect l="0" t="0" r="r" b="b"/>
              <a:pathLst>
                <a:path w="29" h="6">
                  <a:moveTo>
                    <a:pt x="26" y="1"/>
                  </a:moveTo>
                  <a:cubicBezTo>
                    <a:pt x="18" y="2"/>
                    <a:pt x="10" y="2"/>
                    <a:pt x="2" y="2"/>
                  </a:cubicBezTo>
                  <a:cubicBezTo>
                    <a:pt x="0" y="2"/>
                    <a:pt x="0" y="6"/>
                    <a:pt x="2" y="6"/>
                  </a:cubicBezTo>
                  <a:cubicBezTo>
                    <a:pt x="10" y="6"/>
                    <a:pt x="18" y="6"/>
                    <a:pt x="26" y="5"/>
                  </a:cubicBezTo>
                  <a:cubicBezTo>
                    <a:pt x="29"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90" name="Freeform 76"/>
            <p:cNvSpPr/>
            <p:nvPr/>
          </p:nvSpPr>
          <p:spPr bwMode="auto">
            <a:xfrm>
              <a:off x="5339" y="4092"/>
              <a:ext cx="116" cy="20"/>
            </a:xfrm>
            <a:custGeom>
              <a:avLst/>
              <a:gdLst>
                <a:gd name="T0" fmla="*/ 30 w 33"/>
                <a:gd name="T1" fmla="*/ 2 h 7"/>
                <a:gd name="T2" fmla="*/ 3 w 33"/>
                <a:gd name="T3" fmla="*/ 0 h 7"/>
                <a:gd name="T4" fmla="*/ 3 w 33"/>
                <a:gd name="T5" fmla="*/ 0 h 7"/>
                <a:gd name="T6" fmla="*/ 3 w 33"/>
                <a:gd name="T7" fmla="*/ 0 h 7"/>
                <a:gd name="T8" fmla="*/ 3 w 33"/>
                <a:gd name="T9" fmla="*/ 5 h 7"/>
                <a:gd name="T10" fmla="*/ 28 w 33"/>
                <a:gd name="T11" fmla="*/ 6 h 7"/>
                <a:gd name="T12" fmla="*/ 30 w 33"/>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33" h="7">
                  <a:moveTo>
                    <a:pt x="30" y="2"/>
                  </a:moveTo>
                  <a:cubicBezTo>
                    <a:pt x="21" y="0"/>
                    <a:pt x="12" y="1"/>
                    <a:pt x="3" y="0"/>
                  </a:cubicBezTo>
                  <a:cubicBezTo>
                    <a:pt x="3" y="0"/>
                    <a:pt x="3" y="0"/>
                    <a:pt x="3" y="0"/>
                  </a:cubicBezTo>
                  <a:cubicBezTo>
                    <a:pt x="3" y="0"/>
                    <a:pt x="3" y="0"/>
                    <a:pt x="3" y="0"/>
                  </a:cubicBezTo>
                  <a:cubicBezTo>
                    <a:pt x="0" y="0"/>
                    <a:pt x="0" y="5"/>
                    <a:pt x="3" y="5"/>
                  </a:cubicBezTo>
                  <a:cubicBezTo>
                    <a:pt x="11" y="6"/>
                    <a:pt x="20" y="4"/>
                    <a:pt x="28" y="6"/>
                  </a:cubicBezTo>
                  <a:cubicBezTo>
                    <a:pt x="31" y="7"/>
                    <a:pt x="33" y="2"/>
                    <a:pt x="30"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91" name="Freeform 77"/>
            <p:cNvSpPr/>
            <p:nvPr/>
          </p:nvSpPr>
          <p:spPr bwMode="auto">
            <a:xfrm>
              <a:off x="5480" y="4089"/>
              <a:ext cx="102" cy="14"/>
            </a:xfrm>
            <a:custGeom>
              <a:avLst/>
              <a:gdLst>
                <a:gd name="T0" fmla="*/ 26 w 29"/>
                <a:gd name="T1" fmla="*/ 0 h 5"/>
                <a:gd name="T2" fmla="*/ 3 w 29"/>
                <a:gd name="T3" fmla="*/ 0 h 5"/>
                <a:gd name="T4" fmla="*/ 3 w 29"/>
                <a:gd name="T5" fmla="*/ 5 h 5"/>
                <a:gd name="T6" fmla="*/ 26 w 29"/>
                <a:gd name="T7" fmla="*/ 5 h 5"/>
                <a:gd name="T8" fmla="*/ 26 w 29"/>
                <a:gd name="T9" fmla="*/ 0 h 5"/>
              </a:gdLst>
              <a:ahLst/>
              <a:cxnLst>
                <a:cxn ang="0">
                  <a:pos x="T0" y="T1"/>
                </a:cxn>
                <a:cxn ang="0">
                  <a:pos x="T2" y="T3"/>
                </a:cxn>
                <a:cxn ang="0">
                  <a:pos x="T4" y="T5"/>
                </a:cxn>
                <a:cxn ang="0">
                  <a:pos x="T6" y="T7"/>
                </a:cxn>
                <a:cxn ang="0">
                  <a:pos x="T8" y="T9"/>
                </a:cxn>
              </a:cxnLst>
              <a:rect l="0" t="0" r="r" b="b"/>
              <a:pathLst>
                <a:path w="29" h="5">
                  <a:moveTo>
                    <a:pt x="26" y="0"/>
                  </a:moveTo>
                  <a:cubicBezTo>
                    <a:pt x="3" y="0"/>
                    <a:pt x="3" y="0"/>
                    <a:pt x="3" y="0"/>
                  </a:cubicBezTo>
                  <a:cubicBezTo>
                    <a:pt x="0" y="0"/>
                    <a:pt x="0" y="5"/>
                    <a:pt x="3" y="5"/>
                  </a:cubicBezTo>
                  <a:cubicBezTo>
                    <a:pt x="26" y="5"/>
                    <a:pt x="26" y="5"/>
                    <a:pt x="26" y="5"/>
                  </a:cubicBezTo>
                  <a:cubicBezTo>
                    <a:pt x="29" y="5"/>
                    <a:pt x="29" y="0"/>
                    <a:pt x="26"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92" name="Freeform 78"/>
            <p:cNvSpPr/>
            <p:nvPr/>
          </p:nvSpPr>
          <p:spPr bwMode="auto">
            <a:xfrm>
              <a:off x="5600" y="4089"/>
              <a:ext cx="98" cy="23"/>
            </a:xfrm>
            <a:custGeom>
              <a:avLst/>
              <a:gdLst>
                <a:gd name="T0" fmla="*/ 24 w 28"/>
                <a:gd name="T1" fmla="*/ 2 h 8"/>
                <a:gd name="T2" fmla="*/ 4 w 28"/>
                <a:gd name="T3" fmla="*/ 0 h 8"/>
                <a:gd name="T4" fmla="*/ 3 w 28"/>
                <a:gd name="T5" fmla="*/ 5 h 8"/>
                <a:gd name="T6" fmla="*/ 25 w 28"/>
                <a:gd name="T7" fmla="*/ 6 h 8"/>
                <a:gd name="T8" fmla="*/ 24 w 28"/>
                <a:gd name="T9" fmla="*/ 2 h 8"/>
              </a:gdLst>
              <a:ahLst/>
              <a:cxnLst>
                <a:cxn ang="0">
                  <a:pos x="T0" y="T1"/>
                </a:cxn>
                <a:cxn ang="0">
                  <a:pos x="T2" y="T3"/>
                </a:cxn>
                <a:cxn ang="0">
                  <a:pos x="T4" y="T5"/>
                </a:cxn>
                <a:cxn ang="0">
                  <a:pos x="T6" y="T7"/>
                </a:cxn>
                <a:cxn ang="0">
                  <a:pos x="T8" y="T9"/>
                </a:cxn>
              </a:cxnLst>
              <a:rect l="0" t="0" r="r" b="b"/>
              <a:pathLst>
                <a:path w="28" h="8">
                  <a:moveTo>
                    <a:pt x="24" y="2"/>
                  </a:moveTo>
                  <a:cubicBezTo>
                    <a:pt x="17" y="3"/>
                    <a:pt x="11" y="3"/>
                    <a:pt x="4" y="0"/>
                  </a:cubicBezTo>
                  <a:cubicBezTo>
                    <a:pt x="1" y="0"/>
                    <a:pt x="0" y="4"/>
                    <a:pt x="3" y="5"/>
                  </a:cubicBezTo>
                  <a:cubicBezTo>
                    <a:pt x="10" y="7"/>
                    <a:pt x="18" y="8"/>
                    <a:pt x="25" y="6"/>
                  </a:cubicBezTo>
                  <a:cubicBezTo>
                    <a:pt x="28" y="5"/>
                    <a:pt x="27" y="1"/>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93" name="Freeform 79"/>
            <p:cNvSpPr/>
            <p:nvPr/>
          </p:nvSpPr>
          <p:spPr bwMode="auto">
            <a:xfrm>
              <a:off x="5727" y="4103"/>
              <a:ext cx="98" cy="18"/>
            </a:xfrm>
            <a:custGeom>
              <a:avLst/>
              <a:gdLst>
                <a:gd name="T0" fmla="*/ 26 w 28"/>
                <a:gd name="T1" fmla="*/ 1 h 6"/>
                <a:gd name="T2" fmla="*/ 3 w 28"/>
                <a:gd name="T3" fmla="*/ 0 h 6"/>
                <a:gd name="T4" fmla="*/ 3 w 28"/>
                <a:gd name="T5" fmla="*/ 4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0"/>
                    <a:pt x="3" y="0"/>
                  </a:cubicBezTo>
                  <a:cubicBezTo>
                    <a:pt x="0" y="0"/>
                    <a:pt x="0" y="4"/>
                    <a:pt x="3" y="4"/>
                  </a:cubicBezTo>
                  <a:cubicBezTo>
                    <a:pt x="11" y="4"/>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94" name="Freeform 80"/>
            <p:cNvSpPr/>
            <p:nvPr/>
          </p:nvSpPr>
          <p:spPr bwMode="auto">
            <a:xfrm>
              <a:off x="5850" y="4092"/>
              <a:ext cx="109" cy="20"/>
            </a:xfrm>
            <a:custGeom>
              <a:avLst/>
              <a:gdLst>
                <a:gd name="T0" fmla="*/ 27 w 31"/>
                <a:gd name="T1" fmla="*/ 1 h 7"/>
                <a:gd name="T2" fmla="*/ 3 w 31"/>
                <a:gd name="T3" fmla="*/ 3 h 7"/>
                <a:gd name="T4" fmla="*/ 3 w 31"/>
                <a:gd name="T5" fmla="*/ 7 h 7"/>
                <a:gd name="T6" fmla="*/ 28 w 31"/>
                <a:gd name="T7" fmla="*/ 5 h 7"/>
                <a:gd name="T8" fmla="*/ 27 w 31"/>
                <a:gd name="T9" fmla="*/ 1 h 7"/>
              </a:gdLst>
              <a:ahLst/>
              <a:cxnLst>
                <a:cxn ang="0">
                  <a:pos x="T0" y="T1"/>
                </a:cxn>
                <a:cxn ang="0">
                  <a:pos x="T2" y="T3"/>
                </a:cxn>
                <a:cxn ang="0">
                  <a:pos x="T4" y="T5"/>
                </a:cxn>
                <a:cxn ang="0">
                  <a:pos x="T6" y="T7"/>
                </a:cxn>
                <a:cxn ang="0">
                  <a:pos x="T8" y="T9"/>
                </a:cxn>
              </a:cxnLst>
              <a:rect l="0" t="0" r="r" b="b"/>
              <a:pathLst>
                <a:path w="31" h="7">
                  <a:moveTo>
                    <a:pt x="27" y="1"/>
                  </a:moveTo>
                  <a:cubicBezTo>
                    <a:pt x="19" y="2"/>
                    <a:pt x="11" y="3"/>
                    <a:pt x="3" y="3"/>
                  </a:cubicBezTo>
                  <a:cubicBezTo>
                    <a:pt x="0" y="3"/>
                    <a:pt x="0" y="7"/>
                    <a:pt x="3" y="7"/>
                  </a:cubicBezTo>
                  <a:cubicBezTo>
                    <a:pt x="11" y="7"/>
                    <a:pt x="20" y="6"/>
                    <a:pt x="28" y="5"/>
                  </a:cubicBezTo>
                  <a:cubicBezTo>
                    <a:pt x="31" y="4"/>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95" name="Freeform 81"/>
            <p:cNvSpPr/>
            <p:nvPr/>
          </p:nvSpPr>
          <p:spPr bwMode="auto">
            <a:xfrm>
              <a:off x="5988" y="4097"/>
              <a:ext cx="102" cy="18"/>
            </a:xfrm>
            <a:custGeom>
              <a:avLst/>
              <a:gdLst>
                <a:gd name="T0" fmla="*/ 26 w 29"/>
                <a:gd name="T1" fmla="*/ 2 h 6"/>
                <a:gd name="T2" fmla="*/ 3 w 29"/>
                <a:gd name="T3" fmla="*/ 1 h 6"/>
                <a:gd name="T4" fmla="*/ 3 w 29"/>
                <a:gd name="T5" fmla="*/ 5 h 6"/>
                <a:gd name="T6" fmla="*/ 26 w 29"/>
                <a:gd name="T7" fmla="*/ 6 h 6"/>
                <a:gd name="T8" fmla="*/ 26 w 29"/>
                <a:gd name="T9" fmla="*/ 2 h 6"/>
              </a:gdLst>
              <a:ahLst/>
              <a:cxnLst>
                <a:cxn ang="0">
                  <a:pos x="T0" y="T1"/>
                </a:cxn>
                <a:cxn ang="0">
                  <a:pos x="T2" y="T3"/>
                </a:cxn>
                <a:cxn ang="0">
                  <a:pos x="T4" y="T5"/>
                </a:cxn>
                <a:cxn ang="0">
                  <a:pos x="T6" y="T7"/>
                </a:cxn>
                <a:cxn ang="0">
                  <a:pos x="T8" y="T9"/>
                </a:cxn>
              </a:cxnLst>
              <a:rect l="0" t="0" r="r" b="b"/>
              <a:pathLst>
                <a:path w="29" h="6">
                  <a:moveTo>
                    <a:pt x="26" y="2"/>
                  </a:moveTo>
                  <a:cubicBezTo>
                    <a:pt x="19" y="1"/>
                    <a:pt x="11" y="0"/>
                    <a:pt x="3" y="1"/>
                  </a:cubicBezTo>
                  <a:cubicBezTo>
                    <a:pt x="0" y="1"/>
                    <a:pt x="0" y="5"/>
                    <a:pt x="3" y="5"/>
                  </a:cubicBezTo>
                  <a:cubicBezTo>
                    <a:pt x="11" y="4"/>
                    <a:pt x="19" y="6"/>
                    <a:pt x="26" y="6"/>
                  </a:cubicBezTo>
                  <a:cubicBezTo>
                    <a:pt x="29" y="6"/>
                    <a:pt x="29" y="2"/>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96" name="Freeform 82"/>
            <p:cNvSpPr/>
            <p:nvPr/>
          </p:nvSpPr>
          <p:spPr bwMode="auto">
            <a:xfrm>
              <a:off x="6136" y="4100"/>
              <a:ext cx="102" cy="18"/>
            </a:xfrm>
            <a:custGeom>
              <a:avLst/>
              <a:gdLst>
                <a:gd name="T0" fmla="*/ 27 w 29"/>
                <a:gd name="T1" fmla="*/ 0 h 6"/>
                <a:gd name="T2" fmla="*/ 3 w 29"/>
                <a:gd name="T3" fmla="*/ 1 h 6"/>
                <a:gd name="T4" fmla="*/ 3 w 29"/>
                <a:gd name="T5" fmla="*/ 5 h 6"/>
                <a:gd name="T6" fmla="*/ 27 w 29"/>
                <a:gd name="T7" fmla="*/ 4 h 6"/>
                <a:gd name="T8" fmla="*/ 27 w 29"/>
                <a:gd name="T9" fmla="*/ 0 h 6"/>
              </a:gdLst>
              <a:ahLst/>
              <a:cxnLst>
                <a:cxn ang="0">
                  <a:pos x="T0" y="T1"/>
                </a:cxn>
                <a:cxn ang="0">
                  <a:pos x="T2" y="T3"/>
                </a:cxn>
                <a:cxn ang="0">
                  <a:pos x="T4" y="T5"/>
                </a:cxn>
                <a:cxn ang="0">
                  <a:pos x="T6" y="T7"/>
                </a:cxn>
                <a:cxn ang="0">
                  <a:pos x="T8" y="T9"/>
                </a:cxn>
              </a:cxnLst>
              <a:rect l="0" t="0" r="r" b="b"/>
              <a:pathLst>
                <a:path w="29" h="6">
                  <a:moveTo>
                    <a:pt x="27" y="0"/>
                  </a:moveTo>
                  <a:cubicBezTo>
                    <a:pt x="19" y="0"/>
                    <a:pt x="11" y="0"/>
                    <a:pt x="3" y="1"/>
                  </a:cubicBezTo>
                  <a:cubicBezTo>
                    <a:pt x="0" y="1"/>
                    <a:pt x="0" y="6"/>
                    <a:pt x="3" y="5"/>
                  </a:cubicBezTo>
                  <a:cubicBezTo>
                    <a:pt x="11" y="4"/>
                    <a:pt x="19" y="4"/>
                    <a:pt x="27" y="4"/>
                  </a:cubicBezTo>
                  <a:cubicBezTo>
                    <a:pt x="29" y="4"/>
                    <a:pt x="29"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97" name="Freeform 83"/>
            <p:cNvSpPr/>
            <p:nvPr/>
          </p:nvSpPr>
          <p:spPr bwMode="auto">
            <a:xfrm>
              <a:off x="6298" y="4100"/>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6"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98" name="Freeform 84"/>
            <p:cNvSpPr/>
            <p:nvPr/>
          </p:nvSpPr>
          <p:spPr bwMode="auto">
            <a:xfrm>
              <a:off x="6428" y="4103"/>
              <a:ext cx="99" cy="18"/>
            </a:xfrm>
            <a:custGeom>
              <a:avLst/>
              <a:gdLst>
                <a:gd name="T0" fmla="*/ 25 w 28"/>
                <a:gd name="T1" fmla="*/ 1 h 6"/>
                <a:gd name="T2" fmla="*/ 3 w 28"/>
                <a:gd name="T3" fmla="*/ 1 h 6"/>
                <a:gd name="T4" fmla="*/ 3 w 28"/>
                <a:gd name="T5" fmla="*/ 5 h 6"/>
                <a:gd name="T6" fmla="*/ 25 w 28"/>
                <a:gd name="T7" fmla="*/ 5 h 6"/>
                <a:gd name="T8" fmla="*/ 25 w 28"/>
                <a:gd name="T9" fmla="*/ 1 h 6"/>
              </a:gdLst>
              <a:ahLst/>
              <a:cxnLst>
                <a:cxn ang="0">
                  <a:pos x="T0" y="T1"/>
                </a:cxn>
                <a:cxn ang="0">
                  <a:pos x="T2" y="T3"/>
                </a:cxn>
                <a:cxn ang="0">
                  <a:pos x="T4" y="T5"/>
                </a:cxn>
                <a:cxn ang="0">
                  <a:pos x="T6" y="T7"/>
                </a:cxn>
                <a:cxn ang="0">
                  <a:pos x="T8" y="T9"/>
                </a:cxn>
              </a:cxnLst>
              <a:rect l="0" t="0" r="r" b="b"/>
              <a:pathLst>
                <a:path w="28" h="6">
                  <a:moveTo>
                    <a:pt x="25" y="1"/>
                  </a:moveTo>
                  <a:cubicBezTo>
                    <a:pt x="17" y="1"/>
                    <a:pt x="10" y="2"/>
                    <a:pt x="3" y="1"/>
                  </a:cubicBezTo>
                  <a:cubicBezTo>
                    <a:pt x="0" y="0"/>
                    <a:pt x="0" y="5"/>
                    <a:pt x="3" y="5"/>
                  </a:cubicBezTo>
                  <a:cubicBezTo>
                    <a:pt x="10" y="6"/>
                    <a:pt x="17" y="5"/>
                    <a:pt x="25" y="5"/>
                  </a:cubicBezTo>
                  <a:cubicBezTo>
                    <a:pt x="28" y="5"/>
                    <a:pt x="28" y="1"/>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799" name="Freeform 85"/>
            <p:cNvSpPr/>
            <p:nvPr/>
          </p:nvSpPr>
          <p:spPr bwMode="auto">
            <a:xfrm>
              <a:off x="6545" y="4103"/>
              <a:ext cx="92" cy="21"/>
            </a:xfrm>
            <a:custGeom>
              <a:avLst/>
              <a:gdLst>
                <a:gd name="T0" fmla="*/ 22 w 26"/>
                <a:gd name="T1" fmla="*/ 1 h 7"/>
                <a:gd name="T2" fmla="*/ 4 w 26"/>
                <a:gd name="T3" fmla="*/ 1 h 7"/>
                <a:gd name="T4" fmla="*/ 3 w 26"/>
                <a:gd name="T5" fmla="*/ 5 h 7"/>
                <a:gd name="T6" fmla="*/ 23 w 26"/>
                <a:gd name="T7" fmla="*/ 5 h 7"/>
                <a:gd name="T8" fmla="*/ 22 w 26"/>
                <a:gd name="T9" fmla="*/ 1 h 7"/>
              </a:gdLst>
              <a:ahLst/>
              <a:cxnLst>
                <a:cxn ang="0">
                  <a:pos x="T0" y="T1"/>
                </a:cxn>
                <a:cxn ang="0">
                  <a:pos x="T2" y="T3"/>
                </a:cxn>
                <a:cxn ang="0">
                  <a:pos x="T4" y="T5"/>
                </a:cxn>
                <a:cxn ang="0">
                  <a:pos x="T6" y="T7"/>
                </a:cxn>
                <a:cxn ang="0">
                  <a:pos x="T8" y="T9"/>
                </a:cxn>
              </a:cxnLst>
              <a:rect l="0" t="0" r="r" b="b"/>
              <a:pathLst>
                <a:path w="26" h="7">
                  <a:moveTo>
                    <a:pt x="22" y="1"/>
                  </a:moveTo>
                  <a:cubicBezTo>
                    <a:pt x="16" y="2"/>
                    <a:pt x="10" y="3"/>
                    <a:pt x="4" y="1"/>
                  </a:cubicBezTo>
                  <a:cubicBezTo>
                    <a:pt x="1" y="0"/>
                    <a:pt x="0" y="4"/>
                    <a:pt x="3" y="5"/>
                  </a:cubicBezTo>
                  <a:cubicBezTo>
                    <a:pt x="9" y="7"/>
                    <a:pt x="16" y="6"/>
                    <a:pt x="23" y="5"/>
                  </a:cubicBezTo>
                  <a:cubicBezTo>
                    <a:pt x="26" y="5"/>
                    <a:pt x="25" y="0"/>
                    <a:pt x="22"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00" name="Freeform 86"/>
            <p:cNvSpPr/>
            <p:nvPr/>
          </p:nvSpPr>
          <p:spPr bwMode="auto">
            <a:xfrm>
              <a:off x="6682" y="4103"/>
              <a:ext cx="110" cy="18"/>
            </a:xfrm>
            <a:custGeom>
              <a:avLst/>
              <a:gdLst>
                <a:gd name="T0" fmla="*/ 28 w 31"/>
                <a:gd name="T1" fmla="*/ 2 h 6"/>
                <a:gd name="T2" fmla="*/ 3 w 31"/>
                <a:gd name="T3" fmla="*/ 1 h 6"/>
                <a:gd name="T4" fmla="*/ 3 w 31"/>
                <a:gd name="T5" fmla="*/ 5 h 6"/>
                <a:gd name="T6" fmla="*/ 28 w 31"/>
                <a:gd name="T7" fmla="*/ 6 h 6"/>
                <a:gd name="T8" fmla="*/ 28 w 31"/>
                <a:gd name="T9" fmla="*/ 2 h 6"/>
              </a:gdLst>
              <a:ahLst/>
              <a:cxnLst>
                <a:cxn ang="0">
                  <a:pos x="T0" y="T1"/>
                </a:cxn>
                <a:cxn ang="0">
                  <a:pos x="T2" y="T3"/>
                </a:cxn>
                <a:cxn ang="0">
                  <a:pos x="T4" y="T5"/>
                </a:cxn>
                <a:cxn ang="0">
                  <a:pos x="T6" y="T7"/>
                </a:cxn>
                <a:cxn ang="0">
                  <a:pos x="T8" y="T9"/>
                </a:cxn>
              </a:cxnLst>
              <a:rect l="0" t="0" r="r" b="b"/>
              <a:pathLst>
                <a:path w="31" h="6">
                  <a:moveTo>
                    <a:pt x="28" y="2"/>
                  </a:moveTo>
                  <a:cubicBezTo>
                    <a:pt x="19" y="2"/>
                    <a:pt x="11" y="2"/>
                    <a:pt x="3" y="1"/>
                  </a:cubicBezTo>
                  <a:cubicBezTo>
                    <a:pt x="0" y="0"/>
                    <a:pt x="0" y="5"/>
                    <a:pt x="3" y="5"/>
                  </a:cubicBezTo>
                  <a:cubicBezTo>
                    <a:pt x="11" y="6"/>
                    <a:pt x="19"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01" name="Freeform 87"/>
            <p:cNvSpPr/>
            <p:nvPr/>
          </p:nvSpPr>
          <p:spPr bwMode="auto">
            <a:xfrm>
              <a:off x="6820" y="4103"/>
              <a:ext cx="106" cy="21"/>
            </a:xfrm>
            <a:custGeom>
              <a:avLst/>
              <a:gdLst>
                <a:gd name="T0" fmla="*/ 27 w 30"/>
                <a:gd name="T1" fmla="*/ 2 h 7"/>
                <a:gd name="T2" fmla="*/ 3 w 30"/>
                <a:gd name="T3" fmla="*/ 1 h 7"/>
                <a:gd name="T4" fmla="*/ 3 w 30"/>
                <a:gd name="T5" fmla="*/ 5 h 7"/>
                <a:gd name="T6" fmla="*/ 26 w 30"/>
                <a:gd name="T7" fmla="*/ 6 h 7"/>
                <a:gd name="T8" fmla="*/ 27 w 30"/>
                <a:gd name="T9" fmla="*/ 2 h 7"/>
              </a:gdLst>
              <a:ahLst/>
              <a:cxnLst>
                <a:cxn ang="0">
                  <a:pos x="T0" y="T1"/>
                </a:cxn>
                <a:cxn ang="0">
                  <a:pos x="T2" y="T3"/>
                </a:cxn>
                <a:cxn ang="0">
                  <a:pos x="T4" y="T5"/>
                </a:cxn>
                <a:cxn ang="0">
                  <a:pos x="T6" y="T7"/>
                </a:cxn>
                <a:cxn ang="0">
                  <a:pos x="T8" y="T9"/>
                </a:cxn>
              </a:cxnLst>
              <a:rect l="0" t="0" r="r" b="b"/>
              <a:pathLst>
                <a:path w="30" h="7">
                  <a:moveTo>
                    <a:pt x="27" y="2"/>
                  </a:moveTo>
                  <a:cubicBezTo>
                    <a:pt x="19" y="0"/>
                    <a:pt x="11" y="1"/>
                    <a:pt x="3" y="1"/>
                  </a:cubicBezTo>
                  <a:cubicBezTo>
                    <a:pt x="0" y="1"/>
                    <a:pt x="0" y="5"/>
                    <a:pt x="3" y="5"/>
                  </a:cubicBezTo>
                  <a:cubicBezTo>
                    <a:pt x="11" y="5"/>
                    <a:pt x="19" y="4"/>
                    <a:pt x="26" y="6"/>
                  </a:cubicBezTo>
                  <a:cubicBezTo>
                    <a:pt x="29" y="7"/>
                    <a:pt x="30" y="3"/>
                    <a:pt x="27"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02" name="Freeform 88"/>
            <p:cNvSpPr/>
            <p:nvPr/>
          </p:nvSpPr>
          <p:spPr bwMode="auto">
            <a:xfrm>
              <a:off x="6961" y="4106"/>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7"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03" name="Freeform 89"/>
            <p:cNvSpPr/>
            <p:nvPr/>
          </p:nvSpPr>
          <p:spPr bwMode="auto">
            <a:xfrm>
              <a:off x="7081" y="4106"/>
              <a:ext cx="113" cy="24"/>
            </a:xfrm>
            <a:custGeom>
              <a:avLst/>
              <a:gdLst>
                <a:gd name="T0" fmla="*/ 28 w 32"/>
                <a:gd name="T1" fmla="*/ 1 h 8"/>
                <a:gd name="T2" fmla="*/ 3 w 32"/>
                <a:gd name="T3" fmla="*/ 2 h 8"/>
                <a:gd name="T4" fmla="*/ 3 w 32"/>
                <a:gd name="T5" fmla="*/ 6 h 8"/>
                <a:gd name="T6" fmla="*/ 29 w 32"/>
                <a:gd name="T7" fmla="*/ 5 h 8"/>
                <a:gd name="T8" fmla="*/ 28 w 32"/>
                <a:gd name="T9" fmla="*/ 1 h 8"/>
              </a:gdLst>
              <a:ahLst/>
              <a:cxnLst>
                <a:cxn ang="0">
                  <a:pos x="T0" y="T1"/>
                </a:cxn>
                <a:cxn ang="0">
                  <a:pos x="T2" y="T3"/>
                </a:cxn>
                <a:cxn ang="0">
                  <a:pos x="T4" y="T5"/>
                </a:cxn>
                <a:cxn ang="0">
                  <a:pos x="T6" y="T7"/>
                </a:cxn>
                <a:cxn ang="0">
                  <a:pos x="T8" y="T9"/>
                </a:cxn>
              </a:cxnLst>
              <a:rect l="0" t="0" r="r" b="b"/>
              <a:pathLst>
                <a:path w="32" h="8">
                  <a:moveTo>
                    <a:pt x="28" y="1"/>
                  </a:moveTo>
                  <a:cubicBezTo>
                    <a:pt x="20" y="3"/>
                    <a:pt x="11" y="2"/>
                    <a:pt x="3" y="2"/>
                  </a:cubicBezTo>
                  <a:cubicBezTo>
                    <a:pt x="0" y="2"/>
                    <a:pt x="0" y="6"/>
                    <a:pt x="3" y="6"/>
                  </a:cubicBezTo>
                  <a:cubicBezTo>
                    <a:pt x="12" y="6"/>
                    <a:pt x="21" y="8"/>
                    <a:pt x="29" y="5"/>
                  </a:cubicBezTo>
                  <a:cubicBezTo>
                    <a:pt x="32" y="4"/>
                    <a:pt x="31" y="0"/>
                    <a:pt x="28"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04" name="Freeform 90"/>
            <p:cNvSpPr/>
            <p:nvPr/>
          </p:nvSpPr>
          <p:spPr bwMode="auto">
            <a:xfrm>
              <a:off x="7219" y="4103"/>
              <a:ext cx="95" cy="18"/>
            </a:xfrm>
            <a:custGeom>
              <a:avLst/>
              <a:gdLst>
                <a:gd name="T0" fmla="*/ 23 w 27"/>
                <a:gd name="T1" fmla="*/ 1 h 6"/>
                <a:gd name="T2" fmla="*/ 3 w 27"/>
                <a:gd name="T3" fmla="*/ 2 h 6"/>
                <a:gd name="T4" fmla="*/ 3 w 27"/>
                <a:gd name="T5" fmla="*/ 6 h 6"/>
                <a:gd name="T6" fmla="*/ 24 w 27"/>
                <a:gd name="T7" fmla="*/ 5 h 6"/>
                <a:gd name="T8" fmla="*/ 23 w 27"/>
                <a:gd name="T9" fmla="*/ 1 h 6"/>
              </a:gdLst>
              <a:ahLst/>
              <a:cxnLst>
                <a:cxn ang="0">
                  <a:pos x="T0" y="T1"/>
                </a:cxn>
                <a:cxn ang="0">
                  <a:pos x="T2" y="T3"/>
                </a:cxn>
                <a:cxn ang="0">
                  <a:pos x="T4" y="T5"/>
                </a:cxn>
                <a:cxn ang="0">
                  <a:pos x="T6" y="T7"/>
                </a:cxn>
                <a:cxn ang="0">
                  <a:pos x="T8" y="T9"/>
                </a:cxn>
              </a:cxnLst>
              <a:rect l="0" t="0" r="r" b="b"/>
              <a:pathLst>
                <a:path w="27" h="6">
                  <a:moveTo>
                    <a:pt x="23" y="1"/>
                  </a:moveTo>
                  <a:cubicBezTo>
                    <a:pt x="16" y="2"/>
                    <a:pt x="10" y="2"/>
                    <a:pt x="3" y="2"/>
                  </a:cubicBezTo>
                  <a:cubicBezTo>
                    <a:pt x="0" y="2"/>
                    <a:pt x="0" y="6"/>
                    <a:pt x="3" y="6"/>
                  </a:cubicBezTo>
                  <a:cubicBezTo>
                    <a:pt x="10" y="6"/>
                    <a:pt x="17" y="6"/>
                    <a:pt x="24" y="5"/>
                  </a:cubicBezTo>
                  <a:cubicBezTo>
                    <a:pt x="27" y="5"/>
                    <a:pt x="25"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05" name="Freeform 91"/>
            <p:cNvSpPr/>
            <p:nvPr/>
          </p:nvSpPr>
          <p:spPr bwMode="auto">
            <a:xfrm>
              <a:off x="7321" y="4109"/>
              <a:ext cx="106" cy="15"/>
            </a:xfrm>
            <a:custGeom>
              <a:avLst/>
              <a:gdLst>
                <a:gd name="T0" fmla="*/ 27 w 30"/>
                <a:gd name="T1" fmla="*/ 0 h 5"/>
                <a:gd name="T2" fmla="*/ 3 w 30"/>
                <a:gd name="T3" fmla="*/ 1 h 5"/>
                <a:gd name="T4" fmla="*/ 3 w 30"/>
                <a:gd name="T5" fmla="*/ 5 h 5"/>
                <a:gd name="T6" fmla="*/ 27 w 30"/>
                <a:gd name="T7" fmla="*/ 4 h 5"/>
                <a:gd name="T8" fmla="*/ 27 w 30"/>
                <a:gd name="T9" fmla="*/ 0 h 5"/>
              </a:gdLst>
              <a:ahLst/>
              <a:cxnLst>
                <a:cxn ang="0">
                  <a:pos x="T0" y="T1"/>
                </a:cxn>
                <a:cxn ang="0">
                  <a:pos x="T2" y="T3"/>
                </a:cxn>
                <a:cxn ang="0">
                  <a:pos x="T4" y="T5"/>
                </a:cxn>
                <a:cxn ang="0">
                  <a:pos x="T6" y="T7"/>
                </a:cxn>
                <a:cxn ang="0">
                  <a:pos x="T8" y="T9"/>
                </a:cxn>
              </a:cxnLst>
              <a:rect l="0" t="0" r="r" b="b"/>
              <a:pathLst>
                <a:path w="30" h="5">
                  <a:moveTo>
                    <a:pt x="27" y="0"/>
                  </a:moveTo>
                  <a:cubicBezTo>
                    <a:pt x="19" y="0"/>
                    <a:pt x="11" y="1"/>
                    <a:pt x="3" y="1"/>
                  </a:cubicBezTo>
                  <a:cubicBezTo>
                    <a:pt x="0" y="1"/>
                    <a:pt x="0" y="5"/>
                    <a:pt x="3" y="5"/>
                  </a:cubicBezTo>
                  <a:cubicBezTo>
                    <a:pt x="11" y="5"/>
                    <a:pt x="19" y="4"/>
                    <a:pt x="27" y="4"/>
                  </a:cubicBezTo>
                  <a:cubicBezTo>
                    <a:pt x="30" y="4"/>
                    <a:pt x="30"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06" name="Freeform 92"/>
            <p:cNvSpPr/>
            <p:nvPr/>
          </p:nvSpPr>
          <p:spPr bwMode="auto">
            <a:xfrm>
              <a:off x="7448" y="4077"/>
              <a:ext cx="25" cy="59"/>
            </a:xfrm>
            <a:custGeom>
              <a:avLst/>
              <a:gdLst>
                <a:gd name="T0" fmla="*/ 1 w 7"/>
                <a:gd name="T1" fmla="*/ 7 h 20"/>
                <a:gd name="T2" fmla="*/ 1 w 7"/>
                <a:gd name="T3" fmla="*/ 7 h 20"/>
                <a:gd name="T4" fmla="*/ 2 w 7"/>
                <a:gd name="T5" fmla="*/ 17 h 20"/>
                <a:gd name="T6" fmla="*/ 7 w 7"/>
                <a:gd name="T7" fmla="*/ 17 h 20"/>
                <a:gd name="T8" fmla="*/ 6 w 7"/>
                <a:gd name="T9" fmla="*/ 3 h 20"/>
                <a:gd name="T10" fmla="*/ 2 w 7"/>
                <a:gd name="T11" fmla="*/ 1 h 20"/>
                <a:gd name="T12" fmla="*/ 0 w 7"/>
                <a:gd name="T13" fmla="*/ 3 h 20"/>
                <a:gd name="T14" fmla="*/ 1 w 7"/>
                <a:gd name="T15" fmla="*/ 7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1" y="7"/>
                  </a:moveTo>
                  <a:cubicBezTo>
                    <a:pt x="1" y="7"/>
                    <a:pt x="1" y="7"/>
                    <a:pt x="1" y="7"/>
                  </a:cubicBezTo>
                  <a:cubicBezTo>
                    <a:pt x="2" y="10"/>
                    <a:pt x="2" y="14"/>
                    <a:pt x="2" y="17"/>
                  </a:cubicBezTo>
                  <a:cubicBezTo>
                    <a:pt x="2" y="20"/>
                    <a:pt x="7" y="20"/>
                    <a:pt x="7" y="17"/>
                  </a:cubicBezTo>
                  <a:cubicBezTo>
                    <a:pt x="7" y="13"/>
                    <a:pt x="6" y="8"/>
                    <a:pt x="6" y="3"/>
                  </a:cubicBezTo>
                  <a:cubicBezTo>
                    <a:pt x="6" y="1"/>
                    <a:pt x="4" y="0"/>
                    <a:pt x="2" y="1"/>
                  </a:cubicBezTo>
                  <a:cubicBezTo>
                    <a:pt x="1" y="2"/>
                    <a:pt x="1" y="2"/>
                    <a:pt x="0" y="3"/>
                  </a:cubicBezTo>
                  <a:cubicBezTo>
                    <a:pt x="0" y="4"/>
                    <a:pt x="1" y="5"/>
                    <a:pt x="1"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07" name="Freeform 93"/>
            <p:cNvSpPr/>
            <p:nvPr/>
          </p:nvSpPr>
          <p:spPr bwMode="auto">
            <a:xfrm>
              <a:off x="7444" y="3994"/>
              <a:ext cx="22" cy="65"/>
            </a:xfrm>
            <a:custGeom>
              <a:avLst/>
              <a:gdLst>
                <a:gd name="T0" fmla="*/ 1 w 6"/>
                <a:gd name="T1" fmla="*/ 19 h 22"/>
                <a:gd name="T2" fmla="*/ 6 w 6"/>
                <a:gd name="T3" fmla="*/ 19 h 22"/>
                <a:gd name="T4" fmla="*/ 5 w 6"/>
                <a:gd name="T5" fmla="*/ 3 h 22"/>
                <a:gd name="T6" fmla="*/ 0 w 6"/>
                <a:gd name="T7" fmla="*/ 3 h 22"/>
                <a:gd name="T8" fmla="*/ 1 w 6"/>
                <a:gd name="T9" fmla="*/ 19 h 22"/>
              </a:gdLst>
              <a:ahLst/>
              <a:cxnLst>
                <a:cxn ang="0">
                  <a:pos x="T0" y="T1"/>
                </a:cxn>
                <a:cxn ang="0">
                  <a:pos x="T2" y="T3"/>
                </a:cxn>
                <a:cxn ang="0">
                  <a:pos x="T4" y="T5"/>
                </a:cxn>
                <a:cxn ang="0">
                  <a:pos x="T6" y="T7"/>
                </a:cxn>
                <a:cxn ang="0">
                  <a:pos x="T8" y="T9"/>
                </a:cxn>
              </a:cxnLst>
              <a:rect l="0" t="0" r="r" b="b"/>
              <a:pathLst>
                <a:path w="6" h="22">
                  <a:moveTo>
                    <a:pt x="1" y="19"/>
                  </a:moveTo>
                  <a:cubicBezTo>
                    <a:pt x="1" y="22"/>
                    <a:pt x="6" y="22"/>
                    <a:pt x="6" y="19"/>
                  </a:cubicBezTo>
                  <a:cubicBezTo>
                    <a:pt x="6" y="14"/>
                    <a:pt x="5" y="9"/>
                    <a:pt x="5" y="3"/>
                  </a:cubicBezTo>
                  <a:cubicBezTo>
                    <a:pt x="4" y="0"/>
                    <a:pt x="0" y="0"/>
                    <a:pt x="0" y="3"/>
                  </a:cubicBezTo>
                  <a:cubicBezTo>
                    <a:pt x="1" y="9"/>
                    <a:pt x="1" y="14"/>
                    <a:pt x="1" y="1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08" name="Freeform 94"/>
            <p:cNvSpPr/>
            <p:nvPr/>
          </p:nvSpPr>
          <p:spPr bwMode="auto">
            <a:xfrm>
              <a:off x="7444" y="3910"/>
              <a:ext cx="18" cy="63"/>
            </a:xfrm>
            <a:custGeom>
              <a:avLst/>
              <a:gdLst>
                <a:gd name="T0" fmla="*/ 0 w 5"/>
                <a:gd name="T1" fmla="*/ 5 h 21"/>
                <a:gd name="T2" fmla="*/ 1 w 5"/>
                <a:gd name="T3" fmla="*/ 6 h 21"/>
                <a:gd name="T4" fmla="*/ 0 w 5"/>
                <a:gd name="T5" fmla="*/ 11 h 21"/>
                <a:gd name="T6" fmla="*/ 0 w 5"/>
                <a:gd name="T7" fmla="*/ 15 h 21"/>
                <a:gd name="T8" fmla="*/ 0 w 5"/>
                <a:gd name="T9" fmla="*/ 17 h 21"/>
                <a:gd name="T10" fmla="*/ 0 w 5"/>
                <a:gd name="T11" fmla="*/ 17 h 21"/>
                <a:gd name="T12" fmla="*/ 0 w 5"/>
                <a:gd name="T13" fmla="*/ 18 h 21"/>
                <a:gd name="T14" fmla="*/ 0 w 5"/>
                <a:gd name="T15" fmla="*/ 19 h 21"/>
                <a:gd name="T16" fmla="*/ 5 w 5"/>
                <a:gd name="T17" fmla="*/ 18 h 21"/>
                <a:gd name="T18" fmla="*/ 5 w 5"/>
                <a:gd name="T19" fmla="*/ 7 h 21"/>
                <a:gd name="T20" fmla="*/ 5 w 5"/>
                <a:gd name="T21" fmla="*/ 2 h 21"/>
                <a:gd name="T22" fmla="*/ 0 w 5"/>
                <a:gd name="T23" fmla="*/ 3 h 21"/>
                <a:gd name="T24" fmla="*/ 0 w 5"/>
                <a:gd name="T2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1">
                  <a:moveTo>
                    <a:pt x="0" y="5"/>
                  </a:moveTo>
                  <a:cubicBezTo>
                    <a:pt x="0" y="5"/>
                    <a:pt x="1" y="6"/>
                    <a:pt x="1" y="6"/>
                  </a:cubicBezTo>
                  <a:cubicBezTo>
                    <a:pt x="1" y="8"/>
                    <a:pt x="0" y="9"/>
                    <a:pt x="0" y="11"/>
                  </a:cubicBezTo>
                  <a:cubicBezTo>
                    <a:pt x="0" y="12"/>
                    <a:pt x="0" y="14"/>
                    <a:pt x="0" y="15"/>
                  </a:cubicBezTo>
                  <a:cubicBezTo>
                    <a:pt x="0" y="16"/>
                    <a:pt x="0" y="16"/>
                    <a:pt x="0" y="17"/>
                  </a:cubicBezTo>
                  <a:cubicBezTo>
                    <a:pt x="0" y="17"/>
                    <a:pt x="0" y="18"/>
                    <a:pt x="0" y="17"/>
                  </a:cubicBezTo>
                  <a:cubicBezTo>
                    <a:pt x="0" y="17"/>
                    <a:pt x="0" y="17"/>
                    <a:pt x="0" y="18"/>
                  </a:cubicBezTo>
                  <a:cubicBezTo>
                    <a:pt x="0" y="18"/>
                    <a:pt x="0" y="18"/>
                    <a:pt x="0" y="19"/>
                  </a:cubicBezTo>
                  <a:cubicBezTo>
                    <a:pt x="1" y="21"/>
                    <a:pt x="4" y="20"/>
                    <a:pt x="5" y="18"/>
                  </a:cubicBezTo>
                  <a:cubicBezTo>
                    <a:pt x="5" y="15"/>
                    <a:pt x="5" y="11"/>
                    <a:pt x="5" y="7"/>
                  </a:cubicBezTo>
                  <a:cubicBezTo>
                    <a:pt x="5" y="6"/>
                    <a:pt x="5" y="3"/>
                    <a:pt x="5" y="2"/>
                  </a:cubicBezTo>
                  <a:cubicBezTo>
                    <a:pt x="3" y="0"/>
                    <a:pt x="1" y="1"/>
                    <a:pt x="0" y="3"/>
                  </a:cubicBezTo>
                  <a:cubicBezTo>
                    <a:pt x="0" y="4"/>
                    <a:pt x="0" y="5"/>
                    <a:pt x="0"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09" name="Freeform 95"/>
            <p:cNvSpPr/>
            <p:nvPr/>
          </p:nvSpPr>
          <p:spPr bwMode="auto">
            <a:xfrm>
              <a:off x="7444" y="3827"/>
              <a:ext cx="18" cy="69"/>
            </a:xfrm>
            <a:custGeom>
              <a:avLst/>
              <a:gdLst>
                <a:gd name="T0" fmla="*/ 5 w 5"/>
                <a:gd name="T1" fmla="*/ 20 h 23"/>
                <a:gd name="T2" fmla="*/ 5 w 5"/>
                <a:gd name="T3" fmla="*/ 3 h 23"/>
                <a:gd name="T4" fmla="*/ 0 w 5"/>
                <a:gd name="T5" fmla="*/ 3 h 23"/>
                <a:gd name="T6" fmla="*/ 0 w 5"/>
                <a:gd name="T7" fmla="*/ 20 h 23"/>
                <a:gd name="T8" fmla="*/ 5 w 5"/>
                <a:gd name="T9" fmla="*/ 20 h 23"/>
              </a:gdLst>
              <a:ahLst/>
              <a:cxnLst>
                <a:cxn ang="0">
                  <a:pos x="T0" y="T1"/>
                </a:cxn>
                <a:cxn ang="0">
                  <a:pos x="T2" y="T3"/>
                </a:cxn>
                <a:cxn ang="0">
                  <a:pos x="T4" y="T5"/>
                </a:cxn>
                <a:cxn ang="0">
                  <a:pos x="T6" y="T7"/>
                </a:cxn>
                <a:cxn ang="0">
                  <a:pos x="T8" y="T9"/>
                </a:cxn>
              </a:cxnLst>
              <a:rect l="0" t="0" r="r" b="b"/>
              <a:pathLst>
                <a:path w="5" h="23">
                  <a:moveTo>
                    <a:pt x="5" y="20"/>
                  </a:moveTo>
                  <a:cubicBezTo>
                    <a:pt x="5" y="3"/>
                    <a:pt x="5" y="3"/>
                    <a:pt x="5" y="3"/>
                  </a:cubicBezTo>
                  <a:cubicBezTo>
                    <a:pt x="5" y="0"/>
                    <a:pt x="0" y="0"/>
                    <a:pt x="0" y="3"/>
                  </a:cubicBezTo>
                  <a:cubicBezTo>
                    <a:pt x="0" y="20"/>
                    <a:pt x="0" y="20"/>
                    <a:pt x="0" y="20"/>
                  </a:cubicBezTo>
                  <a:cubicBezTo>
                    <a:pt x="0" y="23"/>
                    <a:pt x="5" y="23"/>
                    <a:pt x="5" y="2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10" name="Freeform 96"/>
            <p:cNvSpPr/>
            <p:nvPr/>
          </p:nvSpPr>
          <p:spPr bwMode="auto">
            <a:xfrm>
              <a:off x="7448" y="3747"/>
              <a:ext cx="18" cy="57"/>
            </a:xfrm>
            <a:custGeom>
              <a:avLst/>
              <a:gdLst>
                <a:gd name="T0" fmla="*/ 5 w 5"/>
                <a:gd name="T1" fmla="*/ 16 h 19"/>
                <a:gd name="T2" fmla="*/ 5 w 5"/>
                <a:gd name="T3" fmla="*/ 3 h 19"/>
                <a:gd name="T4" fmla="*/ 0 w 5"/>
                <a:gd name="T5" fmla="*/ 3 h 19"/>
                <a:gd name="T6" fmla="*/ 0 w 5"/>
                <a:gd name="T7" fmla="*/ 16 h 19"/>
                <a:gd name="T8" fmla="*/ 5 w 5"/>
                <a:gd name="T9" fmla="*/ 16 h 19"/>
              </a:gdLst>
              <a:ahLst/>
              <a:cxnLst>
                <a:cxn ang="0">
                  <a:pos x="T0" y="T1"/>
                </a:cxn>
                <a:cxn ang="0">
                  <a:pos x="T2" y="T3"/>
                </a:cxn>
                <a:cxn ang="0">
                  <a:pos x="T4" y="T5"/>
                </a:cxn>
                <a:cxn ang="0">
                  <a:pos x="T6" y="T7"/>
                </a:cxn>
                <a:cxn ang="0">
                  <a:pos x="T8" y="T9"/>
                </a:cxn>
              </a:cxnLst>
              <a:rect l="0" t="0" r="r" b="b"/>
              <a:pathLst>
                <a:path w="5" h="19">
                  <a:moveTo>
                    <a:pt x="5" y="16"/>
                  </a:moveTo>
                  <a:cubicBezTo>
                    <a:pt x="5" y="3"/>
                    <a:pt x="5" y="3"/>
                    <a:pt x="5" y="3"/>
                  </a:cubicBezTo>
                  <a:cubicBezTo>
                    <a:pt x="5" y="0"/>
                    <a:pt x="0" y="0"/>
                    <a:pt x="0" y="3"/>
                  </a:cubicBezTo>
                  <a:cubicBezTo>
                    <a:pt x="0" y="16"/>
                    <a:pt x="0" y="16"/>
                    <a:pt x="0" y="16"/>
                  </a:cubicBezTo>
                  <a:cubicBezTo>
                    <a:pt x="0" y="19"/>
                    <a:pt x="5" y="19"/>
                    <a:pt x="5" y="1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11" name="Freeform 97"/>
            <p:cNvSpPr/>
            <p:nvPr/>
          </p:nvSpPr>
          <p:spPr bwMode="auto">
            <a:xfrm>
              <a:off x="7448" y="3658"/>
              <a:ext cx="18" cy="63"/>
            </a:xfrm>
            <a:custGeom>
              <a:avLst/>
              <a:gdLst>
                <a:gd name="T0" fmla="*/ 5 w 5"/>
                <a:gd name="T1" fmla="*/ 18 h 21"/>
                <a:gd name="T2" fmla="*/ 5 w 5"/>
                <a:gd name="T3" fmla="*/ 2 h 21"/>
                <a:gd name="T4" fmla="*/ 0 w 5"/>
                <a:gd name="T5" fmla="*/ 2 h 21"/>
                <a:gd name="T6" fmla="*/ 0 w 5"/>
                <a:gd name="T7" fmla="*/ 18 h 21"/>
                <a:gd name="T8" fmla="*/ 5 w 5"/>
                <a:gd name="T9" fmla="*/ 18 h 21"/>
              </a:gdLst>
              <a:ahLst/>
              <a:cxnLst>
                <a:cxn ang="0">
                  <a:pos x="T0" y="T1"/>
                </a:cxn>
                <a:cxn ang="0">
                  <a:pos x="T2" y="T3"/>
                </a:cxn>
                <a:cxn ang="0">
                  <a:pos x="T4" y="T5"/>
                </a:cxn>
                <a:cxn ang="0">
                  <a:pos x="T6" y="T7"/>
                </a:cxn>
                <a:cxn ang="0">
                  <a:pos x="T8" y="T9"/>
                </a:cxn>
              </a:cxnLst>
              <a:rect l="0" t="0" r="r" b="b"/>
              <a:pathLst>
                <a:path w="5" h="21">
                  <a:moveTo>
                    <a:pt x="5" y="18"/>
                  </a:moveTo>
                  <a:cubicBezTo>
                    <a:pt x="5" y="2"/>
                    <a:pt x="5" y="2"/>
                    <a:pt x="5" y="2"/>
                  </a:cubicBezTo>
                  <a:cubicBezTo>
                    <a:pt x="5" y="0"/>
                    <a:pt x="0" y="0"/>
                    <a:pt x="0" y="2"/>
                  </a:cubicBezTo>
                  <a:cubicBezTo>
                    <a:pt x="0" y="18"/>
                    <a:pt x="0" y="18"/>
                    <a:pt x="0" y="18"/>
                  </a:cubicBezTo>
                  <a:cubicBezTo>
                    <a:pt x="0" y="21"/>
                    <a:pt x="5"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12" name="Freeform 98"/>
            <p:cNvSpPr/>
            <p:nvPr/>
          </p:nvSpPr>
          <p:spPr bwMode="auto">
            <a:xfrm>
              <a:off x="7444" y="3557"/>
              <a:ext cx="25" cy="80"/>
            </a:xfrm>
            <a:custGeom>
              <a:avLst/>
              <a:gdLst>
                <a:gd name="T0" fmla="*/ 2 w 7"/>
                <a:gd name="T1" fmla="*/ 24 h 27"/>
                <a:gd name="T2" fmla="*/ 7 w 7"/>
                <a:gd name="T3" fmla="*/ 23 h 27"/>
                <a:gd name="T4" fmla="*/ 5 w 7"/>
                <a:gd name="T5" fmla="*/ 3 h 27"/>
                <a:gd name="T6" fmla="*/ 0 w 7"/>
                <a:gd name="T7" fmla="*/ 4 h 27"/>
                <a:gd name="T8" fmla="*/ 2 w 7"/>
                <a:gd name="T9" fmla="*/ 24 h 27"/>
              </a:gdLst>
              <a:ahLst/>
              <a:cxnLst>
                <a:cxn ang="0">
                  <a:pos x="T0" y="T1"/>
                </a:cxn>
                <a:cxn ang="0">
                  <a:pos x="T2" y="T3"/>
                </a:cxn>
                <a:cxn ang="0">
                  <a:pos x="T4" y="T5"/>
                </a:cxn>
                <a:cxn ang="0">
                  <a:pos x="T6" y="T7"/>
                </a:cxn>
                <a:cxn ang="0">
                  <a:pos x="T8" y="T9"/>
                </a:cxn>
              </a:cxnLst>
              <a:rect l="0" t="0" r="r" b="b"/>
              <a:pathLst>
                <a:path w="7" h="27">
                  <a:moveTo>
                    <a:pt x="2" y="24"/>
                  </a:moveTo>
                  <a:cubicBezTo>
                    <a:pt x="3" y="27"/>
                    <a:pt x="7" y="26"/>
                    <a:pt x="7" y="23"/>
                  </a:cubicBezTo>
                  <a:cubicBezTo>
                    <a:pt x="6" y="17"/>
                    <a:pt x="6" y="10"/>
                    <a:pt x="5" y="3"/>
                  </a:cubicBezTo>
                  <a:cubicBezTo>
                    <a:pt x="4" y="0"/>
                    <a:pt x="0" y="1"/>
                    <a:pt x="0" y="4"/>
                  </a:cubicBezTo>
                  <a:cubicBezTo>
                    <a:pt x="1" y="11"/>
                    <a:pt x="1" y="18"/>
                    <a:pt x="2" y="2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13" name="Freeform 99"/>
            <p:cNvSpPr/>
            <p:nvPr/>
          </p:nvSpPr>
          <p:spPr bwMode="auto">
            <a:xfrm>
              <a:off x="7444" y="3462"/>
              <a:ext cx="25" cy="75"/>
            </a:xfrm>
            <a:custGeom>
              <a:avLst/>
              <a:gdLst>
                <a:gd name="T0" fmla="*/ 5 w 7"/>
                <a:gd name="T1" fmla="*/ 22 h 25"/>
                <a:gd name="T2" fmla="*/ 7 w 7"/>
                <a:gd name="T3" fmla="*/ 4 h 25"/>
                <a:gd name="T4" fmla="*/ 2 w 7"/>
                <a:gd name="T5" fmla="*/ 2 h 25"/>
                <a:gd name="T6" fmla="*/ 0 w 7"/>
                <a:gd name="T7" fmla="*/ 20 h 25"/>
                <a:gd name="T8" fmla="*/ 5 w 7"/>
                <a:gd name="T9" fmla="*/ 22 h 25"/>
              </a:gdLst>
              <a:ahLst/>
              <a:cxnLst>
                <a:cxn ang="0">
                  <a:pos x="T0" y="T1"/>
                </a:cxn>
                <a:cxn ang="0">
                  <a:pos x="T2" y="T3"/>
                </a:cxn>
                <a:cxn ang="0">
                  <a:pos x="T4" y="T5"/>
                </a:cxn>
                <a:cxn ang="0">
                  <a:pos x="T6" y="T7"/>
                </a:cxn>
                <a:cxn ang="0">
                  <a:pos x="T8" y="T9"/>
                </a:cxn>
              </a:cxnLst>
              <a:rect l="0" t="0" r="r" b="b"/>
              <a:pathLst>
                <a:path w="7" h="25">
                  <a:moveTo>
                    <a:pt x="5" y="22"/>
                  </a:moveTo>
                  <a:cubicBezTo>
                    <a:pt x="6" y="16"/>
                    <a:pt x="5" y="10"/>
                    <a:pt x="7" y="4"/>
                  </a:cubicBezTo>
                  <a:cubicBezTo>
                    <a:pt x="7" y="1"/>
                    <a:pt x="3" y="0"/>
                    <a:pt x="2" y="2"/>
                  </a:cubicBezTo>
                  <a:cubicBezTo>
                    <a:pt x="1" y="8"/>
                    <a:pt x="1" y="14"/>
                    <a:pt x="0" y="20"/>
                  </a:cubicBezTo>
                  <a:cubicBezTo>
                    <a:pt x="0" y="23"/>
                    <a:pt x="4"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14" name="Freeform 100"/>
            <p:cNvSpPr/>
            <p:nvPr/>
          </p:nvSpPr>
          <p:spPr bwMode="auto">
            <a:xfrm>
              <a:off x="7448" y="3364"/>
              <a:ext cx="21" cy="75"/>
            </a:xfrm>
            <a:custGeom>
              <a:avLst/>
              <a:gdLst>
                <a:gd name="T0" fmla="*/ 5 w 6"/>
                <a:gd name="T1" fmla="*/ 22 h 25"/>
                <a:gd name="T2" fmla="*/ 6 w 6"/>
                <a:gd name="T3" fmla="*/ 3 h 25"/>
                <a:gd name="T4" fmla="*/ 1 w 6"/>
                <a:gd name="T5" fmla="*/ 3 h 25"/>
                <a:gd name="T6" fmla="*/ 0 w 6"/>
                <a:gd name="T7" fmla="*/ 22 h 25"/>
                <a:gd name="T8" fmla="*/ 5 w 6"/>
                <a:gd name="T9" fmla="*/ 22 h 25"/>
              </a:gdLst>
              <a:ahLst/>
              <a:cxnLst>
                <a:cxn ang="0">
                  <a:pos x="T0" y="T1"/>
                </a:cxn>
                <a:cxn ang="0">
                  <a:pos x="T2" y="T3"/>
                </a:cxn>
                <a:cxn ang="0">
                  <a:pos x="T4" y="T5"/>
                </a:cxn>
                <a:cxn ang="0">
                  <a:pos x="T6" y="T7"/>
                </a:cxn>
                <a:cxn ang="0">
                  <a:pos x="T8" y="T9"/>
                </a:cxn>
              </a:cxnLst>
              <a:rect l="0" t="0" r="r" b="b"/>
              <a:pathLst>
                <a:path w="6" h="25">
                  <a:moveTo>
                    <a:pt x="5" y="22"/>
                  </a:moveTo>
                  <a:cubicBezTo>
                    <a:pt x="5" y="16"/>
                    <a:pt x="6" y="10"/>
                    <a:pt x="6" y="3"/>
                  </a:cubicBezTo>
                  <a:cubicBezTo>
                    <a:pt x="6" y="0"/>
                    <a:pt x="1" y="0"/>
                    <a:pt x="1" y="3"/>
                  </a:cubicBezTo>
                  <a:cubicBezTo>
                    <a:pt x="1" y="10"/>
                    <a:pt x="0" y="16"/>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15" name="Freeform 101"/>
            <p:cNvSpPr/>
            <p:nvPr/>
          </p:nvSpPr>
          <p:spPr bwMode="auto">
            <a:xfrm>
              <a:off x="7444" y="3272"/>
              <a:ext cx="25" cy="75"/>
            </a:xfrm>
            <a:custGeom>
              <a:avLst/>
              <a:gdLst>
                <a:gd name="T0" fmla="*/ 5 w 7"/>
                <a:gd name="T1" fmla="*/ 22 h 25"/>
                <a:gd name="T2" fmla="*/ 5 w 7"/>
                <a:gd name="T3" fmla="*/ 12 h 25"/>
                <a:gd name="T4" fmla="*/ 5 w 7"/>
                <a:gd name="T5" fmla="*/ 7 h 25"/>
                <a:gd name="T6" fmla="*/ 5 w 7"/>
                <a:gd name="T7" fmla="*/ 5 h 25"/>
                <a:gd name="T8" fmla="*/ 5 w 7"/>
                <a:gd name="T9" fmla="*/ 4 h 25"/>
                <a:gd name="T10" fmla="*/ 2 w 7"/>
                <a:gd name="T11" fmla="*/ 1 h 25"/>
                <a:gd name="T12" fmla="*/ 0 w 7"/>
                <a:gd name="T13" fmla="*/ 8 h 25"/>
                <a:gd name="T14" fmla="*/ 0 w 7"/>
                <a:gd name="T15" fmla="*/ 22 h 25"/>
                <a:gd name="T16" fmla="*/ 5 w 7"/>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5" y="22"/>
                  </a:moveTo>
                  <a:cubicBezTo>
                    <a:pt x="5" y="18"/>
                    <a:pt x="5" y="15"/>
                    <a:pt x="5" y="12"/>
                  </a:cubicBezTo>
                  <a:cubicBezTo>
                    <a:pt x="5" y="10"/>
                    <a:pt x="5" y="8"/>
                    <a:pt x="5" y="7"/>
                  </a:cubicBezTo>
                  <a:cubicBezTo>
                    <a:pt x="5" y="6"/>
                    <a:pt x="5" y="5"/>
                    <a:pt x="5" y="5"/>
                  </a:cubicBezTo>
                  <a:cubicBezTo>
                    <a:pt x="5" y="4"/>
                    <a:pt x="5" y="4"/>
                    <a:pt x="5" y="4"/>
                  </a:cubicBezTo>
                  <a:cubicBezTo>
                    <a:pt x="7" y="3"/>
                    <a:pt x="5" y="0"/>
                    <a:pt x="2" y="1"/>
                  </a:cubicBezTo>
                  <a:cubicBezTo>
                    <a:pt x="0" y="2"/>
                    <a:pt x="0" y="6"/>
                    <a:pt x="0" y="8"/>
                  </a:cubicBezTo>
                  <a:cubicBezTo>
                    <a:pt x="0" y="13"/>
                    <a:pt x="0" y="17"/>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16" name="Freeform 102"/>
            <p:cNvSpPr/>
            <p:nvPr/>
          </p:nvSpPr>
          <p:spPr bwMode="auto">
            <a:xfrm>
              <a:off x="7451" y="3172"/>
              <a:ext cx="25" cy="77"/>
            </a:xfrm>
            <a:custGeom>
              <a:avLst/>
              <a:gdLst>
                <a:gd name="T0" fmla="*/ 0 w 7"/>
                <a:gd name="T1" fmla="*/ 7 h 26"/>
                <a:gd name="T2" fmla="*/ 1 w 7"/>
                <a:gd name="T3" fmla="*/ 16 h 26"/>
                <a:gd name="T4" fmla="*/ 1 w 7"/>
                <a:gd name="T5" fmla="*/ 19 h 26"/>
                <a:gd name="T6" fmla="*/ 2 w 7"/>
                <a:gd name="T7" fmla="*/ 21 h 26"/>
                <a:gd name="T8" fmla="*/ 5 w 7"/>
                <a:gd name="T9" fmla="*/ 23 h 26"/>
                <a:gd name="T10" fmla="*/ 5 w 7"/>
                <a:gd name="T11" fmla="*/ 14 h 26"/>
                <a:gd name="T12" fmla="*/ 5 w 7"/>
                <a:gd name="T13" fmla="*/ 8 h 26"/>
                <a:gd name="T14" fmla="*/ 5 w 7"/>
                <a:gd name="T15" fmla="*/ 6 h 26"/>
                <a:gd name="T16" fmla="*/ 5 w 7"/>
                <a:gd name="T17" fmla="*/ 3 h 26"/>
                <a:gd name="T18" fmla="*/ 1 w 7"/>
                <a:gd name="T19" fmla="*/ 2 h 26"/>
                <a:gd name="T20" fmla="*/ 0 w 7"/>
                <a:gd name="T21"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6">
                  <a:moveTo>
                    <a:pt x="0" y="7"/>
                  </a:moveTo>
                  <a:cubicBezTo>
                    <a:pt x="0" y="10"/>
                    <a:pt x="1" y="13"/>
                    <a:pt x="1" y="16"/>
                  </a:cubicBezTo>
                  <a:cubicBezTo>
                    <a:pt x="1" y="17"/>
                    <a:pt x="1" y="18"/>
                    <a:pt x="1" y="19"/>
                  </a:cubicBezTo>
                  <a:cubicBezTo>
                    <a:pt x="1" y="20"/>
                    <a:pt x="1" y="22"/>
                    <a:pt x="2" y="21"/>
                  </a:cubicBezTo>
                  <a:cubicBezTo>
                    <a:pt x="0" y="23"/>
                    <a:pt x="4" y="26"/>
                    <a:pt x="5" y="23"/>
                  </a:cubicBezTo>
                  <a:cubicBezTo>
                    <a:pt x="7" y="21"/>
                    <a:pt x="6" y="16"/>
                    <a:pt x="5" y="14"/>
                  </a:cubicBezTo>
                  <a:cubicBezTo>
                    <a:pt x="5" y="12"/>
                    <a:pt x="5" y="10"/>
                    <a:pt x="5" y="8"/>
                  </a:cubicBezTo>
                  <a:cubicBezTo>
                    <a:pt x="5" y="7"/>
                    <a:pt x="5" y="7"/>
                    <a:pt x="5" y="6"/>
                  </a:cubicBezTo>
                  <a:cubicBezTo>
                    <a:pt x="6" y="5"/>
                    <a:pt x="6" y="4"/>
                    <a:pt x="5" y="3"/>
                  </a:cubicBezTo>
                  <a:cubicBezTo>
                    <a:pt x="4" y="1"/>
                    <a:pt x="3" y="0"/>
                    <a:pt x="1" y="2"/>
                  </a:cubicBezTo>
                  <a:cubicBezTo>
                    <a:pt x="0" y="3"/>
                    <a:pt x="0" y="6"/>
                    <a:pt x="0"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17" name="Freeform 103"/>
            <p:cNvSpPr/>
            <p:nvPr/>
          </p:nvSpPr>
          <p:spPr bwMode="auto">
            <a:xfrm>
              <a:off x="7444" y="3035"/>
              <a:ext cx="25" cy="101"/>
            </a:xfrm>
            <a:custGeom>
              <a:avLst/>
              <a:gdLst>
                <a:gd name="T0" fmla="*/ 0 w 7"/>
                <a:gd name="T1" fmla="*/ 4 h 34"/>
                <a:gd name="T2" fmla="*/ 1 w 7"/>
                <a:gd name="T3" fmla="*/ 31 h 34"/>
                <a:gd name="T4" fmla="*/ 6 w 7"/>
                <a:gd name="T5" fmla="*/ 31 h 34"/>
                <a:gd name="T6" fmla="*/ 6 w 7"/>
                <a:gd name="T7" fmla="*/ 10 h 34"/>
                <a:gd name="T8" fmla="*/ 6 w 7"/>
                <a:gd name="T9" fmla="*/ 7 h 34"/>
                <a:gd name="T10" fmla="*/ 4 w 7"/>
                <a:gd name="T11" fmla="*/ 2 h 34"/>
                <a:gd name="T12" fmla="*/ 0 w 7"/>
                <a:gd name="T13" fmla="*/ 4 h 34"/>
              </a:gdLst>
              <a:ahLst/>
              <a:cxnLst>
                <a:cxn ang="0">
                  <a:pos x="T0" y="T1"/>
                </a:cxn>
                <a:cxn ang="0">
                  <a:pos x="T2" y="T3"/>
                </a:cxn>
                <a:cxn ang="0">
                  <a:pos x="T4" y="T5"/>
                </a:cxn>
                <a:cxn ang="0">
                  <a:pos x="T6" y="T7"/>
                </a:cxn>
                <a:cxn ang="0">
                  <a:pos x="T8" y="T9"/>
                </a:cxn>
                <a:cxn ang="0">
                  <a:pos x="T10" y="T11"/>
                </a:cxn>
                <a:cxn ang="0">
                  <a:pos x="T12" y="T13"/>
                </a:cxn>
              </a:cxnLst>
              <a:rect l="0" t="0" r="r" b="b"/>
              <a:pathLst>
                <a:path w="7" h="34">
                  <a:moveTo>
                    <a:pt x="0" y="4"/>
                  </a:moveTo>
                  <a:cubicBezTo>
                    <a:pt x="2" y="13"/>
                    <a:pt x="1" y="22"/>
                    <a:pt x="1" y="31"/>
                  </a:cubicBezTo>
                  <a:cubicBezTo>
                    <a:pt x="1" y="34"/>
                    <a:pt x="6" y="34"/>
                    <a:pt x="6" y="31"/>
                  </a:cubicBezTo>
                  <a:cubicBezTo>
                    <a:pt x="6" y="24"/>
                    <a:pt x="6" y="17"/>
                    <a:pt x="6" y="10"/>
                  </a:cubicBezTo>
                  <a:cubicBezTo>
                    <a:pt x="6" y="9"/>
                    <a:pt x="7" y="8"/>
                    <a:pt x="6" y="7"/>
                  </a:cubicBezTo>
                  <a:cubicBezTo>
                    <a:pt x="6" y="5"/>
                    <a:pt x="5" y="4"/>
                    <a:pt x="4" y="2"/>
                  </a:cubicBezTo>
                  <a:cubicBezTo>
                    <a:pt x="2" y="0"/>
                    <a:pt x="0" y="2"/>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18" name="Freeform 104"/>
            <p:cNvSpPr/>
            <p:nvPr/>
          </p:nvSpPr>
          <p:spPr bwMode="auto">
            <a:xfrm>
              <a:off x="7448" y="2943"/>
              <a:ext cx="21" cy="62"/>
            </a:xfrm>
            <a:custGeom>
              <a:avLst/>
              <a:gdLst>
                <a:gd name="T0" fmla="*/ 5 w 6"/>
                <a:gd name="T1" fmla="*/ 18 h 21"/>
                <a:gd name="T2" fmla="*/ 6 w 6"/>
                <a:gd name="T3" fmla="*/ 3 h 21"/>
                <a:gd name="T4" fmla="*/ 1 w 6"/>
                <a:gd name="T5" fmla="*/ 3 h 21"/>
                <a:gd name="T6" fmla="*/ 0 w 6"/>
                <a:gd name="T7" fmla="*/ 18 h 21"/>
                <a:gd name="T8" fmla="*/ 5 w 6"/>
                <a:gd name="T9" fmla="*/ 18 h 21"/>
              </a:gdLst>
              <a:ahLst/>
              <a:cxnLst>
                <a:cxn ang="0">
                  <a:pos x="T0" y="T1"/>
                </a:cxn>
                <a:cxn ang="0">
                  <a:pos x="T2" y="T3"/>
                </a:cxn>
                <a:cxn ang="0">
                  <a:pos x="T4" y="T5"/>
                </a:cxn>
                <a:cxn ang="0">
                  <a:pos x="T6" y="T7"/>
                </a:cxn>
                <a:cxn ang="0">
                  <a:pos x="T8" y="T9"/>
                </a:cxn>
              </a:cxnLst>
              <a:rect l="0" t="0" r="r" b="b"/>
              <a:pathLst>
                <a:path w="6" h="21">
                  <a:moveTo>
                    <a:pt x="5" y="18"/>
                  </a:moveTo>
                  <a:cubicBezTo>
                    <a:pt x="5" y="13"/>
                    <a:pt x="6" y="8"/>
                    <a:pt x="6" y="3"/>
                  </a:cubicBezTo>
                  <a:cubicBezTo>
                    <a:pt x="6" y="0"/>
                    <a:pt x="1" y="0"/>
                    <a:pt x="1" y="3"/>
                  </a:cubicBezTo>
                  <a:cubicBezTo>
                    <a:pt x="1" y="8"/>
                    <a:pt x="1" y="13"/>
                    <a:pt x="0" y="18"/>
                  </a:cubicBezTo>
                  <a:cubicBezTo>
                    <a:pt x="0" y="21"/>
                    <a:pt x="4"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19" name="Freeform 105"/>
            <p:cNvSpPr/>
            <p:nvPr/>
          </p:nvSpPr>
          <p:spPr bwMode="auto">
            <a:xfrm>
              <a:off x="7448" y="2827"/>
              <a:ext cx="25" cy="83"/>
            </a:xfrm>
            <a:custGeom>
              <a:avLst/>
              <a:gdLst>
                <a:gd name="T0" fmla="*/ 2 w 7"/>
                <a:gd name="T1" fmla="*/ 25 h 28"/>
                <a:gd name="T2" fmla="*/ 7 w 7"/>
                <a:gd name="T3" fmla="*/ 25 h 28"/>
                <a:gd name="T4" fmla="*/ 5 w 7"/>
                <a:gd name="T5" fmla="*/ 3 h 28"/>
                <a:gd name="T6" fmla="*/ 0 w 7"/>
                <a:gd name="T7" fmla="*/ 3 h 28"/>
                <a:gd name="T8" fmla="*/ 2 w 7"/>
                <a:gd name="T9" fmla="*/ 25 h 28"/>
              </a:gdLst>
              <a:ahLst/>
              <a:cxnLst>
                <a:cxn ang="0">
                  <a:pos x="T0" y="T1"/>
                </a:cxn>
                <a:cxn ang="0">
                  <a:pos x="T2" y="T3"/>
                </a:cxn>
                <a:cxn ang="0">
                  <a:pos x="T4" y="T5"/>
                </a:cxn>
                <a:cxn ang="0">
                  <a:pos x="T6" y="T7"/>
                </a:cxn>
                <a:cxn ang="0">
                  <a:pos x="T8" y="T9"/>
                </a:cxn>
              </a:cxnLst>
              <a:rect l="0" t="0" r="r" b="b"/>
              <a:pathLst>
                <a:path w="7" h="28">
                  <a:moveTo>
                    <a:pt x="2" y="25"/>
                  </a:moveTo>
                  <a:cubicBezTo>
                    <a:pt x="3" y="28"/>
                    <a:pt x="7" y="28"/>
                    <a:pt x="7" y="25"/>
                  </a:cubicBezTo>
                  <a:cubicBezTo>
                    <a:pt x="6" y="18"/>
                    <a:pt x="6" y="10"/>
                    <a:pt x="5" y="3"/>
                  </a:cubicBezTo>
                  <a:cubicBezTo>
                    <a:pt x="4" y="0"/>
                    <a:pt x="0" y="0"/>
                    <a:pt x="0" y="3"/>
                  </a:cubicBezTo>
                  <a:cubicBezTo>
                    <a:pt x="1" y="10"/>
                    <a:pt x="1" y="18"/>
                    <a:pt x="2" y="2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20" name="Freeform 106"/>
            <p:cNvSpPr/>
            <p:nvPr/>
          </p:nvSpPr>
          <p:spPr bwMode="auto">
            <a:xfrm>
              <a:off x="7441" y="2703"/>
              <a:ext cx="21" cy="92"/>
            </a:xfrm>
            <a:custGeom>
              <a:avLst/>
              <a:gdLst>
                <a:gd name="T0" fmla="*/ 1 w 6"/>
                <a:gd name="T1" fmla="*/ 28 h 31"/>
                <a:gd name="T2" fmla="*/ 6 w 6"/>
                <a:gd name="T3" fmla="*/ 28 h 31"/>
                <a:gd name="T4" fmla="*/ 5 w 6"/>
                <a:gd name="T5" fmla="*/ 3 h 31"/>
                <a:gd name="T6" fmla="*/ 0 w 6"/>
                <a:gd name="T7" fmla="*/ 3 h 31"/>
                <a:gd name="T8" fmla="*/ 1 w 6"/>
                <a:gd name="T9" fmla="*/ 28 h 31"/>
              </a:gdLst>
              <a:ahLst/>
              <a:cxnLst>
                <a:cxn ang="0">
                  <a:pos x="T0" y="T1"/>
                </a:cxn>
                <a:cxn ang="0">
                  <a:pos x="T2" y="T3"/>
                </a:cxn>
                <a:cxn ang="0">
                  <a:pos x="T4" y="T5"/>
                </a:cxn>
                <a:cxn ang="0">
                  <a:pos x="T6" y="T7"/>
                </a:cxn>
                <a:cxn ang="0">
                  <a:pos x="T8" y="T9"/>
                </a:cxn>
              </a:cxnLst>
              <a:rect l="0" t="0" r="r" b="b"/>
              <a:pathLst>
                <a:path w="6" h="31">
                  <a:moveTo>
                    <a:pt x="1" y="28"/>
                  </a:moveTo>
                  <a:cubicBezTo>
                    <a:pt x="1" y="31"/>
                    <a:pt x="6" y="31"/>
                    <a:pt x="6" y="28"/>
                  </a:cubicBezTo>
                  <a:cubicBezTo>
                    <a:pt x="6" y="20"/>
                    <a:pt x="6" y="11"/>
                    <a:pt x="5" y="3"/>
                  </a:cubicBezTo>
                  <a:cubicBezTo>
                    <a:pt x="4" y="0"/>
                    <a:pt x="0" y="0"/>
                    <a:pt x="0" y="3"/>
                  </a:cubicBezTo>
                  <a:cubicBezTo>
                    <a:pt x="1" y="11"/>
                    <a:pt x="1" y="20"/>
                    <a:pt x="1"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21" name="Freeform 107"/>
            <p:cNvSpPr/>
            <p:nvPr/>
          </p:nvSpPr>
          <p:spPr bwMode="auto">
            <a:xfrm>
              <a:off x="7444" y="2581"/>
              <a:ext cx="22" cy="83"/>
            </a:xfrm>
            <a:custGeom>
              <a:avLst/>
              <a:gdLst>
                <a:gd name="T0" fmla="*/ 1 w 6"/>
                <a:gd name="T1" fmla="*/ 4 h 28"/>
                <a:gd name="T2" fmla="*/ 1 w 6"/>
                <a:gd name="T3" fmla="*/ 4 h 28"/>
                <a:gd name="T4" fmla="*/ 0 w 6"/>
                <a:gd name="T5" fmla="*/ 25 h 28"/>
                <a:gd name="T6" fmla="*/ 5 w 6"/>
                <a:gd name="T7" fmla="*/ 25 h 28"/>
                <a:gd name="T8" fmla="*/ 5 w 6"/>
                <a:gd name="T9" fmla="*/ 13 h 28"/>
                <a:gd name="T10" fmla="*/ 5 w 6"/>
                <a:gd name="T11" fmla="*/ 7 h 28"/>
                <a:gd name="T12" fmla="*/ 6 w 6"/>
                <a:gd name="T13" fmla="*/ 4 h 28"/>
                <a:gd name="T14" fmla="*/ 6 w 6"/>
                <a:gd name="T15" fmla="*/ 4 h 28"/>
                <a:gd name="T16" fmla="*/ 6 w 6"/>
                <a:gd name="T17" fmla="*/ 4 h 28"/>
                <a:gd name="T18" fmla="*/ 1 w 6"/>
                <a:gd name="T19" fmla="*/ 3 h 28"/>
                <a:gd name="T20" fmla="*/ 1 w 6"/>
                <a:gd name="T21" fmla="*/ 4 h 28"/>
                <a:gd name="T22" fmla="*/ 1 w 6"/>
                <a:gd name="T23" fmla="*/ 4 h 28"/>
                <a:gd name="T24" fmla="*/ 1 w 6"/>
                <a:gd name="T2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8">
                  <a:moveTo>
                    <a:pt x="1" y="4"/>
                  </a:moveTo>
                  <a:cubicBezTo>
                    <a:pt x="1" y="4"/>
                    <a:pt x="1" y="4"/>
                    <a:pt x="1" y="4"/>
                  </a:cubicBezTo>
                  <a:cubicBezTo>
                    <a:pt x="0" y="11"/>
                    <a:pt x="0" y="18"/>
                    <a:pt x="0" y="25"/>
                  </a:cubicBezTo>
                  <a:cubicBezTo>
                    <a:pt x="0" y="28"/>
                    <a:pt x="5" y="28"/>
                    <a:pt x="5" y="25"/>
                  </a:cubicBezTo>
                  <a:cubicBezTo>
                    <a:pt x="5" y="21"/>
                    <a:pt x="5" y="17"/>
                    <a:pt x="5" y="13"/>
                  </a:cubicBezTo>
                  <a:cubicBezTo>
                    <a:pt x="5" y="11"/>
                    <a:pt x="5" y="9"/>
                    <a:pt x="5" y="7"/>
                  </a:cubicBezTo>
                  <a:cubicBezTo>
                    <a:pt x="5" y="7"/>
                    <a:pt x="6" y="4"/>
                    <a:pt x="6" y="4"/>
                  </a:cubicBezTo>
                  <a:cubicBezTo>
                    <a:pt x="6" y="4"/>
                    <a:pt x="6" y="4"/>
                    <a:pt x="6" y="4"/>
                  </a:cubicBezTo>
                  <a:cubicBezTo>
                    <a:pt x="6" y="4"/>
                    <a:pt x="6" y="4"/>
                    <a:pt x="6" y="4"/>
                  </a:cubicBezTo>
                  <a:cubicBezTo>
                    <a:pt x="5" y="1"/>
                    <a:pt x="2" y="0"/>
                    <a:pt x="1" y="3"/>
                  </a:cubicBezTo>
                  <a:cubicBezTo>
                    <a:pt x="1" y="3"/>
                    <a:pt x="1" y="4"/>
                    <a:pt x="1" y="4"/>
                  </a:cubicBezTo>
                  <a:cubicBezTo>
                    <a:pt x="1" y="4"/>
                    <a:pt x="1" y="4"/>
                    <a:pt x="1" y="4"/>
                  </a:cubicBezTo>
                  <a:cubicBezTo>
                    <a:pt x="1" y="4"/>
                    <a:pt x="1" y="4"/>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22" name="Freeform 108"/>
            <p:cNvSpPr/>
            <p:nvPr/>
          </p:nvSpPr>
          <p:spPr bwMode="auto">
            <a:xfrm>
              <a:off x="7455" y="2465"/>
              <a:ext cx="21" cy="98"/>
            </a:xfrm>
            <a:custGeom>
              <a:avLst/>
              <a:gdLst>
                <a:gd name="T0" fmla="*/ 5 w 6"/>
                <a:gd name="T1" fmla="*/ 30 h 33"/>
                <a:gd name="T2" fmla="*/ 5 w 6"/>
                <a:gd name="T3" fmla="*/ 10 h 33"/>
                <a:gd name="T4" fmla="*/ 6 w 6"/>
                <a:gd name="T5" fmla="*/ 8 h 33"/>
                <a:gd name="T6" fmla="*/ 5 w 6"/>
                <a:gd name="T7" fmla="*/ 3 h 33"/>
                <a:gd name="T8" fmla="*/ 0 w 6"/>
                <a:gd name="T9" fmla="*/ 3 h 33"/>
                <a:gd name="T10" fmla="*/ 0 w 6"/>
                <a:gd name="T11" fmla="*/ 30 h 33"/>
                <a:gd name="T12" fmla="*/ 5 w 6"/>
                <a:gd name="T13" fmla="*/ 30 h 33"/>
              </a:gdLst>
              <a:ahLst/>
              <a:cxnLst>
                <a:cxn ang="0">
                  <a:pos x="T0" y="T1"/>
                </a:cxn>
                <a:cxn ang="0">
                  <a:pos x="T2" y="T3"/>
                </a:cxn>
                <a:cxn ang="0">
                  <a:pos x="T4" y="T5"/>
                </a:cxn>
                <a:cxn ang="0">
                  <a:pos x="T6" y="T7"/>
                </a:cxn>
                <a:cxn ang="0">
                  <a:pos x="T8" y="T9"/>
                </a:cxn>
                <a:cxn ang="0">
                  <a:pos x="T10" y="T11"/>
                </a:cxn>
                <a:cxn ang="0">
                  <a:pos x="T12" y="T13"/>
                </a:cxn>
              </a:cxnLst>
              <a:rect l="0" t="0" r="r" b="b"/>
              <a:pathLst>
                <a:path w="6" h="33">
                  <a:moveTo>
                    <a:pt x="5" y="30"/>
                  </a:moveTo>
                  <a:cubicBezTo>
                    <a:pt x="5" y="10"/>
                    <a:pt x="5" y="10"/>
                    <a:pt x="5" y="10"/>
                  </a:cubicBezTo>
                  <a:cubicBezTo>
                    <a:pt x="5" y="10"/>
                    <a:pt x="6" y="9"/>
                    <a:pt x="6" y="8"/>
                  </a:cubicBezTo>
                  <a:cubicBezTo>
                    <a:pt x="6" y="6"/>
                    <a:pt x="5" y="5"/>
                    <a:pt x="5" y="3"/>
                  </a:cubicBezTo>
                  <a:cubicBezTo>
                    <a:pt x="4" y="0"/>
                    <a:pt x="0" y="0"/>
                    <a:pt x="0" y="3"/>
                  </a:cubicBezTo>
                  <a:cubicBezTo>
                    <a:pt x="0" y="30"/>
                    <a:pt x="0" y="30"/>
                    <a:pt x="0" y="30"/>
                  </a:cubicBezTo>
                  <a:cubicBezTo>
                    <a:pt x="0" y="33"/>
                    <a:pt x="5" y="33"/>
                    <a:pt x="5" y="3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23" name="Freeform 109"/>
            <p:cNvSpPr/>
            <p:nvPr/>
          </p:nvSpPr>
          <p:spPr bwMode="auto">
            <a:xfrm>
              <a:off x="7444" y="2347"/>
              <a:ext cx="29" cy="89"/>
            </a:xfrm>
            <a:custGeom>
              <a:avLst/>
              <a:gdLst>
                <a:gd name="T0" fmla="*/ 1 w 8"/>
                <a:gd name="T1" fmla="*/ 4 h 30"/>
                <a:gd name="T2" fmla="*/ 2 w 8"/>
                <a:gd name="T3" fmla="*/ 27 h 30"/>
                <a:gd name="T4" fmla="*/ 7 w 8"/>
                <a:gd name="T5" fmla="*/ 27 h 30"/>
                <a:gd name="T6" fmla="*/ 6 w 8"/>
                <a:gd name="T7" fmla="*/ 3 h 30"/>
                <a:gd name="T8" fmla="*/ 1 w 8"/>
                <a:gd name="T9" fmla="*/ 4 h 30"/>
              </a:gdLst>
              <a:ahLst/>
              <a:cxnLst>
                <a:cxn ang="0">
                  <a:pos x="T0" y="T1"/>
                </a:cxn>
                <a:cxn ang="0">
                  <a:pos x="T2" y="T3"/>
                </a:cxn>
                <a:cxn ang="0">
                  <a:pos x="T4" y="T5"/>
                </a:cxn>
                <a:cxn ang="0">
                  <a:pos x="T6" y="T7"/>
                </a:cxn>
                <a:cxn ang="0">
                  <a:pos x="T8" y="T9"/>
                </a:cxn>
              </a:cxnLst>
              <a:rect l="0" t="0" r="r" b="b"/>
              <a:pathLst>
                <a:path w="8" h="30">
                  <a:moveTo>
                    <a:pt x="1" y="4"/>
                  </a:moveTo>
                  <a:cubicBezTo>
                    <a:pt x="3" y="11"/>
                    <a:pt x="2" y="20"/>
                    <a:pt x="2" y="27"/>
                  </a:cubicBezTo>
                  <a:cubicBezTo>
                    <a:pt x="2" y="30"/>
                    <a:pt x="7" y="30"/>
                    <a:pt x="7" y="27"/>
                  </a:cubicBezTo>
                  <a:cubicBezTo>
                    <a:pt x="7" y="19"/>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24" name="Freeform 110"/>
            <p:cNvSpPr/>
            <p:nvPr/>
          </p:nvSpPr>
          <p:spPr bwMode="auto">
            <a:xfrm>
              <a:off x="7451" y="2231"/>
              <a:ext cx="18" cy="89"/>
            </a:xfrm>
            <a:custGeom>
              <a:avLst/>
              <a:gdLst>
                <a:gd name="T0" fmla="*/ 5 w 5"/>
                <a:gd name="T1" fmla="*/ 27 h 30"/>
                <a:gd name="T2" fmla="*/ 5 w 5"/>
                <a:gd name="T3" fmla="*/ 3 h 30"/>
                <a:gd name="T4" fmla="*/ 0 w 5"/>
                <a:gd name="T5" fmla="*/ 3 h 30"/>
                <a:gd name="T6" fmla="*/ 0 w 5"/>
                <a:gd name="T7" fmla="*/ 27 h 30"/>
                <a:gd name="T8" fmla="*/ 5 w 5"/>
                <a:gd name="T9" fmla="*/ 27 h 30"/>
              </a:gdLst>
              <a:ahLst/>
              <a:cxnLst>
                <a:cxn ang="0">
                  <a:pos x="T0" y="T1"/>
                </a:cxn>
                <a:cxn ang="0">
                  <a:pos x="T2" y="T3"/>
                </a:cxn>
                <a:cxn ang="0">
                  <a:pos x="T4" y="T5"/>
                </a:cxn>
                <a:cxn ang="0">
                  <a:pos x="T6" y="T7"/>
                </a:cxn>
                <a:cxn ang="0">
                  <a:pos x="T8" y="T9"/>
                </a:cxn>
              </a:cxnLst>
              <a:rect l="0" t="0" r="r" b="b"/>
              <a:pathLst>
                <a:path w="5" h="30">
                  <a:moveTo>
                    <a:pt x="5" y="27"/>
                  </a:moveTo>
                  <a:cubicBezTo>
                    <a:pt x="5" y="3"/>
                    <a:pt x="5" y="3"/>
                    <a:pt x="5" y="3"/>
                  </a:cubicBezTo>
                  <a:cubicBezTo>
                    <a:pt x="5" y="0"/>
                    <a:pt x="0" y="0"/>
                    <a:pt x="0" y="3"/>
                  </a:cubicBezTo>
                  <a:cubicBezTo>
                    <a:pt x="0" y="27"/>
                    <a:pt x="0" y="27"/>
                    <a:pt x="0" y="27"/>
                  </a:cubicBezTo>
                  <a:cubicBezTo>
                    <a:pt x="0" y="30"/>
                    <a:pt x="5" y="30"/>
                    <a:pt x="5" y="2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25" name="Freeform 111"/>
            <p:cNvSpPr/>
            <p:nvPr/>
          </p:nvSpPr>
          <p:spPr bwMode="auto">
            <a:xfrm>
              <a:off x="7441" y="2109"/>
              <a:ext cx="28" cy="92"/>
            </a:xfrm>
            <a:custGeom>
              <a:avLst/>
              <a:gdLst>
                <a:gd name="T0" fmla="*/ 1 w 8"/>
                <a:gd name="T1" fmla="*/ 4 h 31"/>
                <a:gd name="T2" fmla="*/ 2 w 8"/>
                <a:gd name="T3" fmla="*/ 28 h 31"/>
                <a:gd name="T4" fmla="*/ 7 w 8"/>
                <a:gd name="T5" fmla="*/ 28 h 31"/>
                <a:gd name="T6" fmla="*/ 6 w 8"/>
                <a:gd name="T7" fmla="*/ 3 h 31"/>
                <a:gd name="T8" fmla="*/ 1 w 8"/>
                <a:gd name="T9" fmla="*/ 4 h 31"/>
              </a:gdLst>
              <a:ahLst/>
              <a:cxnLst>
                <a:cxn ang="0">
                  <a:pos x="T0" y="T1"/>
                </a:cxn>
                <a:cxn ang="0">
                  <a:pos x="T2" y="T3"/>
                </a:cxn>
                <a:cxn ang="0">
                  <a:pos x="T4" y="T5"/>
                </a:cxn>
                <a:cxn ang="0">
                  <a:pos x="T6" y="T7"/>
                </a:cxn>
                <a:cxn ang="0">
                  <a:pos x="T8" y="T9"/>
                </a:cxn>
              </a:cxnLst>
              <a:rect l="0" t="0" r="r" b="b"/>
              <a:pathLst>
                <a:path w="8" h="31">
                  <a:moveTo>
                    <a:pt x="1" y="4"/>
                  </a:moveTo>
                  <a:cubicBezTo>
                    <a:pt x="3" y="11"/>
                    <a:pt x="2" y="20"/>
                    <a:pt x="2" y="28"/>
                  </a:cubicBezTo>
                  <a:cubicBezTo>
                    <a:pt x="2" y="31"/>
                    <a:pt x="7" y="31"/>
                    <a:pt x="7" y="28"/>
                  </a:cubicBezTo>
                  <a:cubicBezTo>
                    <a:pt x="7" y="20"/>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26" name="Freeform 112"/>
            <p:cNvSpPr/>
            <p:nvPr/>
          </p:nvSpPr>
          <p:spPr bwMode="auto">
            <a:xfrm>
              <a:off x="7444" y="1970"/>
              <a:ext cx="18" cy="112"/>
            </a:xfrm>
            <a:custGeom>
              <a:avLst/>
              <a:gdLst>
                <a:gd name="T0" fmla="*/ 5 w 5"/>
                <a:gd name="T1" fmla="*/ 35 h 38"/>
                <a:gd name="T2" fmla="*/ 5 w 5"/>
                <a:gd name="T3" fmla="*/ 3 h 38"/>
                <a:gd name="T4" fmla="*/ 0 w 5"/>
                <a:gd name="T5" fmla="*/ 3 h 38"/>
                <a:gd name="T6" fmla="*/ 0 w 5"/>
                <a:gd name="T7" fmla="*/ 35 h 38"/>
                <a:gd name="T8" fmla="*/ 5 w 5"/>
                <a:gd name="T9" fmla="*/ 35 h 38"/>
              </a:gdLst>
              <a:ahLst/>
              <a:cxnLst>
                <a:cxn ang="0">
                  <a:pos x="T0" y="T1"/>
                </a:cxn>
                <a:cxn ang="0">
                  <a:pos x="T2" y="T3"/>
                </a:cxn>
                <a:cxn ang="0">
                  <a:pos x="T4" y="T5"/>
                </a:cxn>
                <a:cxn ang="0">
                  <a:pos x="T6" y="T7"/>
                </a:cxn>
                <a:cxn ang="0">
                  <a:pos x="T8" y="T9"/>
                </a:cxn>
              </a:cxnLst>
              <a:rect l="0" t="0" r="r" b="b"/>
              <a:pathLst>
                <a:path w="5" h="38">
                  <a:moveTo>
                    <a:pt x="5" y="35"/>
                  </a:moveTo>
                  <a:cubicBezTo>
                    <a:pt x="5" y="3"/>
                    <a:pt x="5" y="3"/>
                    <a:pt x="5" y="3"/>
                  </a:cubicBezTo>
                  <a:cubicBezTo>
                    <a:pt x="5" y="0"/>
                    <a:pt x="0" y="0"/>
                    <a:pt x="0" y="3"/>
                  </a:cubicBezTo>
                  <a:cubicBezTo>
                    <a:pt x="0" y="35"/>
                    <a:pt x="0" y="35"/>
                    <a:pt x="0" y="35"/>
                  </a:cubicBezTo>
                  <a:cubicBezTo>
                    <a:pt x="0" y="38"/>
                    <a:pt x="5" y="38"/>
                    <a:pt x="5" y="3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27" name="Freeform 113"/>
            <p:cNvSpPr/>
            <p:nvPr/>
          </p:nvSpPr>
          <p:spPr bwMode="auto">
            <a:xfrm>
              <a:off x="7444" y="1851"/>
              <a:ext cx="32" cy="107"/>
            </a:xfrm>
            <a:custGeom>
              <a:avLst/>
              <a:gdLst>
                <a:gd name="T0" fmla="*/ 1 w 9"/>
                <a:gd name="T1" fmla="*/ 33 h 36"/>
                <a:gd name="T2" fmla="*/ 6 w 9"/>
                <a:gd name="T3" fmla="*/ 33 h 36"/>
                <a:gd name="T4" fmla="*/ 8 w 9"/>
                <a:gd name="T5" fmla="*/ 4 h 36"/>
                <a:gd name="T6" fmla="*/ 3 w 9"/>
                <a:gd name="T7" fmla="*/ 2 h 36"/>
                <a:gd name="T8" fmla="*/ 1 w 9"/>
                <a:gd name="T9" fmla="*/ 33 h 36"/>
              </a:gdLst>
              <a:ahLst/>
              <a:cxnLst>
                <a:cxn ang="0">
                  <a:pos x="T0" y="T1"/>
                </a:cxn>
                <a:cxn ang="0">
                  <a:pos x="T2" y="T3"/>
                </a:cxn>
                <a:cxn ang="0">
                  <a:pos x="T4" y="T5"/>
                </a:cxn>
                <a:cxn ang="0">
                  <a:pos x="T6" y="T7"/>
                </a:cxn>
                <a:cxn ang="0">
                  <a:pos x="T8" y="T9"/>
                </a:cxn>
              </a:cxnLst>
              <a:rect l="0" t="0" r="r" b="b"/>
              <a:pathLst>
                <a:path w="9" h="36">
                  <a:moveTo>
                    <a:pt x="1" y="33"/>
                  </a:moveTo>
                  <a:cubicBezTo>
                    <a:pt x="1" y="36"/>
                    <a:pt x="6" y="36"/>
                    <a:pt x="6" y="33"/>
                  </a:cubicBezTo>
                  <a:cubicBezTo>
                    <a:pt x="6" y="23"/>
                    <a:pt x="5" y="13"/>
                    <a:pt x="8" y="4"/>
                  </a:cubicBezTo>
                  <a:cubicBezTo>
                    <a:pt x="9" y="1"/>
                    <a:pt x="4" y="0"/>
                    <a:pt x="3" y="2"/>
                  </a:cubicBezTo>
                  <a:cubicBezTo>
                    <a:pt x="0" y="12"/>
                    <a:pt x="1" y="23"/>
                    <a:pt x="1" y="3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28" name="Freeform 114"/>
            <p:cNvSpPr/>
            <p:nvPr/>
          </p:nvSpPr>
          <p:spPr bwMode="auto">
            <a:xfrm>
              <a:off x="7441" y="1753"/>
              <a:ext cx="28" cy="80"/>
            </a:xfrm>
            <a:custGeom>
              <a:avLst/>
              <a:gdLst>
                <a:gd name="T0" fmla="*/ 3 w 8"/>
                <a:gd name="T1" fmla="*/ 5 h 27"/>
                <a:gd name="T2" fmla="*/ 3 w 8"/>
                <a:gd name="T3" fmla="*/ 24 h 27"/>
                <a:gd name="T4" fmla="*/ 8 w 8"/>
                <a:gd name="T5" fmla="*/ 24 h 27"/>
                <a:gd name="T6" fmla="*/ 8 w 8"/>
                <a:gd name="T7" fmla="*/ 9 h 27"/>
                <a:gd name="T8" fmla="*/ 4 w 8"/>
                <a:gd name="T9" fmla="*/ 0 h 27"/>
                <a:gd name="T10" fmla="*/ 3 w 8"/>
                <a:gd name="T11" fmla="*/ 5 h 27"/>
              </a:gdLst>
              <a:ahLst/>
              <a:cxnLst>
                <a:cxn ang="0">
                  <a:pos x="T0" y="T1"/>
                </a:cxn>
                <a:cxn ang="0">
                  <a:pos x="T2" y="T3"/>
                </a:cxn>
                <a:cxn ang="0">
                  <a:pos x="T4" y="T5"/>
                </a:cxn>
                <a:cxn ang="0">
                  <a:pos x="T6" y="T7"/>
                </a:cxn>
                <a:cxn ang="0">
                  <a:pos x="T8" y="T9"/>
                </a:cxn>
                <a:cxn ang="0">
                  <a:pos x="T10" y="T11"/>
                </a:cxn>
              </a:cxnLst>
              <a:rect l="0" t="0" r="r" b="b"/>
              <a:pathLst>
                <a:path w="8" h="27">
                  <a:moveTo>
                    <a:pt x="3" y="5"/>
                  </a:moveTo>
                  <a:cubicBezTo>
                    <a:pt x="4" y="5"/>
                    <a:pt x="3" y="22"/>
                    <a:pt x="3" y="24"/>
                  </a:cubicBezTo>
                  <a:cubicBezTo>
                    <a:pt x="3" y="27"/>
                    <a:pt x="8" y="27"/>
                    <a:pt x="8" y="24"/>
                  </a:cubicBezTo>
                  <a:cubicBezTo>
                    <a:pt x="8" y="19"/>
                    <a:pt x="8" y="14"/>
                    <a:pt x="8" y="9"/>
                  </a:cubicBezTo>
                  <a:cubicBezTo>
                    <a:pt x="8" y="6"/>
                    <a:pt x="7"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29" name="Freeform 115"/>
            <p:cNvSpPr/>
            <p:nvPr/>
          </p:nvSpPr>
          <p:spPr bwMode="auto">
            <a:xfrm>
              <a:off x="7441" y="1622"/>
              <a:ext cx="28" cy="92"/>
            </a:xfrm>
            <a:custGeom>
              <a:avLst/>
              <a:gdLst>
                <a:gd name="T0" fmla="*/ 6 w 8"/>
                <a:gd name="T1" fmla="*/ 28 h 31"/>
                <a:gd name="T2" fmla="*/ 7 w 8"/>
                <a:gd name="T3" fmla="*/ 3 h 31"/>
                <a:gd name="T4" fmla="*/ 2 w 8"/>
                <a:gd name="T5" fmla="*/ 3 h 31"/>
                <a:gd name="T6" fmla="*/ 1 w 8"/>
                <a:gd name="T7" fmla="*/ 27 h 31"/>
                <a:gd name="T8" fmla="*/ 6 w 8"/>
                <a:gd name="T9" fmla="*/ 28 h 31"/>
              </a:gdLst>
              <a:ahLst/>
              <a:cxnLst>
                <a:cxn ang="0">
                  <a:pos x="T0" y="T1"/>
                </a:cxn>
                <a:cxn ang="0">
                  <a:pos x="T2" y="T3"/>
                </a:cxn>
                <a:cxn ang="0">
                  <a:pos x="T4" y="T5"/>
                </a:cxn>
                <a:cxn ang="0">
                  <a:pos x="T6" y="T7"/>
                </a:cxn>
                <a:cxn ang="0">
                  <a:pos x="T8" y="T9"/>
                </a:cxn>
              </a:cxnLst>
              <a:rect l="0" t="0" r="r" b="b"/>
              <a:pathLst>
                <a:path w="8" h="31">
                  <a:moveTo>
                    <a:pt x="6" y="28"/>
                  </a:moveTo>
                  <a:cubicBezTo>
                    <a:pt x="8" y="20"/>
                    <a:pt x="7" y="11"/>
                    <a:pt x="7" y="3"/>
                  </a:cubicBezTo>
                  <a:cubicBezTo>
                    <a:pt x="7" y="0"/>
                    <a:pt x="2" y="0"/>
                    <a:pt x="2" y="3"/>
                  </a:cubicBezTo>
                  <a:cubicBezTo>
                    <a:pt x="2" y="11"/>
                    <a:pt x="4" y="19"/>
                    <a:pt x="1" y="27"/>
                  </a:cubicBezTo>
                  <a:cubicBezTo>
                    <a:pt x="0" y="30"/>
                    <a:pt x="5" y="31"/>
                    <a:pt x="6"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30" name="Freeform 116"/>
            <p:cNvSpPr/>
            <p:nvPr/>
          </p:nvSpPr>
          <p:spPr bwMode="auto">
            <a:xfrm>
              <a:off x="7444" y="1486"/>
              <a:ext cx="25" cy="104"/>
            </a:xfrm>
            <a:custGeom>
              <a:avLst/>
              <a:gdLst>
                <a:gd name="T0" fmla="*/ 0 w 7"/>
                <a:gd name="T1" fmla="*/ 32 h 35"/>
                <a:gd name="T2" fmla="*/ 5 w 7"/>
                <a:gd name="T3" fmla="*/ 32 h 35"/>
                <a:gd name="T4" fmla="*/ 6 w 7"/>
                <a:gd name="T5" fmla="*/ 3 h 35"/>
                <a:gd name="T6" fmla="*/ 1 w 7"/>
                <a:gd name="T7" fmla="*/ 3 h 35"/>
                <a:gd name="T8" fmla="*/ 0 w 7"/>
                <a:gd name="T9" fmla="*/ 32 h 35"/>
              </a:gdLst>
              <a:ahLst/>
              <a:cxnLst>
                <a:cxn ang="0">
                  <a:pos x="T0" y="T1"/>
                </a:cxn>
                <a:cxn ang="0">
                  <a:pos x="T2" y="T3"/>
                </a:cxn>
                <a:cxn ang="0">
                  <a:pos x="T4" y="T5"/>
                </a:cxn>
                <a:cxn ang="0">
                  <a:pos x="T6" y="T7"/>
                </a:cxn>
                <a:cxn ang="0">
                  <a:pos x="T8" y="T9"/>
                </a:cxn>
              </a:cxnLst>
              <a:rect l="0" t="0" r="r" b="b"/>
              <a:pathLst>
                <a:path w="7" h="35">
                  <a:moveTo>
                    <a:pt x="0" y="32"/>
                  </a:moveTo>
                  <a:cubicBezTo>
                    <a:pt x="0" y="35"/>
                    <a:pt x="5" y="35"/>
                    <a:pt x="5" y="32"/>
                  </a:cubicBezTo>
                  <a:cubicBezTo>
                    <a:pt x="5" y="22"/>
                    <a:pt x="7" y="13"/>
                    <a:pt x="6" y="3"/>
                  </a:cubicBezTo>
                  <a:cubicBezTo>
                    <a:pt x="5" y="0"/>
                    <a:pt x="1" y="0"/>
                    <a:pt x="1" y="3"/>
                  </a:cubicBezTo>
                  <a:cubicBezTo>
                    <a:pt x="2" y="13"/>
                    <a:pt x="0" y="22"/>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31" name="Freeform 117"/>
            <p:cNvSpPr/>
            <p:nvPr/>
          </p:nvSpPr>
          <p:spPr bwMode="auto">
            <a:xfrm>
              <a:off x="7444" y="1361"/>
              <a:ext cx="29" cy="104"/>
            </a:xfrm>
            <a:custGeom>
              <a:avLst/>
              <a:gdLst>
                <a:gd name="T0" fmla="*/ 0 w 8"/>
                <a:gd name="T1" fmla="*/ 32 h 35"/>
                <a:gd name="T2" fmla="*/ 5 w 8"/>
                <a:gd name="T3" fmla="*/ 32 h 35"/>
                <a:gd name="T4" fmla="*/ 6 w 8"/>
                <a:gd name="T5" fmla="*/ 3 h 35"/>
                <a:gd name="T6" fmla="*/ 1 w 8"/>
                <a:gd name="T7" fmla="*/ 4 h 35"/>
                <a:gd name="T8" fmla="*/ 0 w 8"/>
                <a:gd name="T9" fmla="*/ 32 h 35"/>
              </a:gdLst>
              <a:ahLst/>
              <a:cxnLst>
                <a:cxn ang="0">
                  <a:pos x="T0" y="T1"/>
                </a:cxn>
                <a:cxn ang="0">
                  <a:pos x="T2" y="T3"/>
                </a:cxn>
                <a:cxn ang="0">
                  <a:pos x="T4" y="T5"/>
                </a:cxn>
                <a:cxn ang="0">
                  <a:pos x="T6" y="T7"/>
                </a:cxn>
                <a:cxn ang="0">
                  <a:pos x="T8" y="T9"/>
                </a:cxn>
              </a:cxnLst>
              <a:rect l="0" t="0" r="r" b="b"/>
              <a:pathLst>
                <a:path w="8" h="35">
                  <a:moveTo>
                    <a:pt x="0" y="32"/>
                  </a:moveTo>
                  <a:cubicBezTo>
                    <a:pt x="0" y="35"/>
                    <a:pt x="5" y="35"/>
                    <a:pt x="5" y="32"/>
                  </a:cubicBezTo>
                  <a:cubicBezTo>
                    <a:pt x="5" y="23"/>
                    <a:pt x="8" y="12"/>
                    <a:pt x="6" y="3"/>
                  </a:cubicBezTo>
                  <a:cubicBezTo>
                    <a:pt x="5" y="0"/>
                    <a:pt x="0" y="1"/>
                    <a:pt x="1" y="4"/>
                  </a:cubicBezTo>
                  <a:cubicBezTo>
                    <a:pt x="4" y="13"/>
                    <a:pt x="0" y="23"/>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32" name="Freeform 118"/>
            <p:cNvSpPr/>
            <p:nvPr/>
          </p:nvSpPr>
          <p:spPr bwMode="auto">
            <a:xfrm>
              <a:off x="7451" y="1213"/>
              <a:ext cx="25" cy="98"/>
            </a:xfrm>
            <a:custGeom>
              <a:avLst/>
              <a:gdLst>
                <a:gd name="T0" fmla="*/ 1 w 7"/>
                <a:gd name="T1" fmla="*/ 9 h 33"/>
                <a:gd name="T2" fmla="*/ 2 w 7"/>
                <a:gd name="T3" fmla="*/ 30 h 33"/>
                <a:gd name="T4" fmla="*/ 7 w 7"/>
                <a:gd name="T5" fmla="*/ 30 h 33"/>
                <a:gd name="T6" fmla="*/ 6 w 7"/>
                <a:gd name="T7" fmla="*/ 3 h 33"/>
                <a:gd name="T8" fmla="*/ 2 w 7"/>
                <a:gd name="T9" fmla="*/ 2 h 33"/>
                <a:gd name="T10" fmla="*/ 0 w 7"/>
                <a:gd name="T11" fmla="*/ 7 h 33"/>
                <a:gd name="T12" fmla="*/ 1 w 7"/>
                <a:gd name="T13" fmla="*/ 9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1" y="9"/>
                  </a:moveTo>
                  <a:cubicBezTo>
                    <a:pt x="1" y="16"/>
                    <a:pt x="1" y="23"/>
                    <a:pt x="2" y="30"/>
                  </a:cubicBezTo>
                  <a:cubicBezTo>
                    <a:pt x="3" y="33"/>
                    <a:pt x="7" y="33"/>
                    <a:pt x="7" y="30"/>
                  </a:cubicBezTo>
                  <a:cubicBezTo>
                    <a:pt x="6" y="21"/>
                    <a:pt x="6" y="12"/>
                    <a:pt x="6" y="3"/>
                  </a:cubicBezTo>
                  <a:cubicBezTo>
                    <a:pt x="6" y="1"/>
                    <a:pt x="3" y="0"/>
                    <a:pt x="2" y="2"/>
                  </a:cubicBezTo>
                  <a:cubicBezTo>
                    <a:pt x="0" y="3"/>
                    <a:pt x="0" y="5"/>
                    <a:pt x="0" y="7"/>
                  </a:cubicBezTo>
                  <a:cubicBezTo>
                    <a:pt x="0" y="8"/>
                    <a:pt x="1" y="9"/>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33" name="Freeform 119"/>
            <p:cNvSpPr/>
            <p:nvPr/>
          </p:nvSpPr>
          <p:spPr bwMode="auto">
            <a:xfrm>
              <a:off x="7448" y="1068"/>
              <a:ext cx="25" cy="94"/>
            </a:xfrm>
            <a:custGeom>
              <a:avLst/>
              <a:gdLst>
                <a:gd name="T0" fmla="*/ 5 w 7"/>
                <a:gd name="T1" fmla="*/ 29 h 32"/>
                <a:gd name="T2" fmla="*/ 6 w 7"/>
                <a:gd name="T3" fmla="*/ 14 h 32"/>
                <a:gd name="T4" fmla="*/ 6 w 7"/>
                <a:gd name="T5" fmla="*/ 7 h 32"/>
                <a:gd name="T6" fmla="*/ 7 w 7"/>
                <a:gd name="T7" fmla="*/ 4 h 32"/>
                <a:gd name="T8" fmla="*/ 7 w 7"/>
                <a:gd name="T9" fmla="*/ 3 h 32"/>
                <a:gd name="T10" fmla="*/ 7 w 7"/>
                <a:gd name="T11" fmla="*/ 3 h 32"/>
                <a:gd name="T12" fmla="*/ 3 w 7"/>
                <a:gd name="T13" fmla="*/ 2 h 32"/>
                <a:gd name="T14" fmla="*/ 1 w 7"/>
                <a:gd name="T15" fmla="*/ 11 h 32"/>
                <a:gd name="T16" fmla="*/ 0 w 7"/>
                <a:gd name="T17" fmla="*/ 29 h 32"/>
                <a:gd name="T18" fmla="*/ 5 w 7"/>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2">
                  <a:moveTo>
                    <a:pt x="5" y="29"/>
                  </a:moveTo>
                  <a:cubicBezTo>
                    <a:pt x="5" y="24"/>
                    <a:pt x="5" y="19"/>
                    <a:pt x="6" y="14"/>
                  </a:cubicBezTo>
                  <a:cubicBezTo>
                    <a:pt x="6" y="12"/>
                    <a:pt x="6" y="10"/>
                    <a:pt x="6" y="7"/>
                  </a:cubicBezTo>
                  <a:cubicBezTo>
                    <a:pt x="6" y="6"/>
                    <a:pt x="7" y="5"/>
                    <a:pt x="7" y="4"/>
                  </a:cubicBezTo>
                  <a:cubicBezTo>
                    <a:pt x="7" y="4"/>
                    <a:pt x="7" y="4"/>
                    <a:pt x="7" y="3"/>
                  </a:cubicBezTo>
                  <a:cubicBezTo>
                    <a:pt x="7" y="3"/>
                    <a:pt x="7" y="3"/>
                    <a:pt x="7" y="3"/>
                  </a:cubicBezTo>
                  <a:cubicBezTo>
                    <a:pt x="6" y="1"/>
                    <a:pt x="4" y="0"/>
                    <a:pt x="3" y="2"/>
                  </a:cubicBezTo>
                  <a:cubicBezTo>
                    <a:pt x="1" y="4"/>
                    <a:pt x="2" y="8"/>
                    <a:pt x="1" y="11"/>
                  </a:cubicBezTo>
                  <a:cubicBezTo>
                    <a:pt x="1" y="17"/>
                    <a:pt x="0" y="23"/>
                    <a:pt x="0" y="29"/>
                  </a:cubicBezTo>
                  <a:cubicBezTo>
                    <a:pt x="0" y="32"/>
                    <a:pt x="5" y="32"/>
                    <a:pt x="5" y="2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34" name="Freeform 120"/>
            <p:cNvSpPr/>
            <p:nvPr/>
          </p:nvSpPr>
          <p:spPr bwMode="auto">
            <a:xfrm>
              <a:off x="7441" y="934"/>
              <a:ext cx="28" cy="104"/>
            </a:xfrm>
            <a:custGeom>
              <a:avLst/>
              <a:gdLst>
                <a:gd name="T0" fmla="*/ 1 w 8"/>
                <a:gd name="T1" fmla="*/ 9 h 35"/>
                <a:gd name="T2" fmla="*/ 3 w 8"/>
                <a:gd name="T3" fmla="*/ 32 h 35"/>
                <a:gd name="T4" fmla="*/ 8 w 8"/>
                <a:gd name="T5" fmla="*/ 32 h 35"/>
                <a:gd name="T6" fmla="*/ 6 w 8"/>
                <a:gd name="T7" fmla="*/ 17 h 35"/>
                <a:gd name="T8" fmla="*/ 5 w 8"/>
                <a:gd name="T9" fmla="*/ 9 h 35"/>
                <a:gd name="T10" fmla="*/ 5 w 8"/>
                <a:gd name="T11" fmla="*/ 6 h 35"/>
                <a:gd name="T12" fmla="*/ 5 w 8"/>
                <a:gd name="T13" fmla="*/ 5 h 35"/>
                <a:gd name="T14" fmla="*/ 5 w 8"/>
                <a:gd name="T15" fmla="*/ 3 h 35"/>
                <a:gd name="T16" fmla="*/ 1 w 8"/>
                <a:gd name="T17" fmla="*/ 2 h 35"/>
                <a:gd name="T18" fmla="*/ 1 w 8"/>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1" y="9"/>
                  </a:moveTo>
                  <a:cubicBezTo>
                    <a:pt x="1" y="16"/>
                    <a:pt x="3" y="24"/>
                    <a:pt x="3" y="32"/>
                  </a:cubicBezTo>
                  <a:cubicBezTo>
                    <a:pt x="3" y="35"/>
                    <a:pt x="8" y="35"/>
                    <a:pt x="8" y="32"/>
                  </a:cubicBezTo>
                  <a:cubicBezTo>
                    <a:pt x="8" y="27"/>
                    <a:pt x="7" y="22"/>
                    <a:pt x="6" y="17"/>
                  </a:cubicBezTo>
                  <a:cubicBezTo>
                    <a:pt x="6" y="14"/>
                    <a:pt x="6" y="12"/>
                    <a:pt x="5" y="9"/>
                  </a:cubicBezTo>
                  <a:cubicBezTo>
                    <a:pt x="5" y="8"/>
                    <a:pt x="5" y="7"/>
                    <a:pt x="5" y="6"/>
                  </a:cubicBezTo>
                  <a:cubicBezTo>
                    <a:pt x="5" y="6"/>
                    <a:pt x="5" y="6"/>
                    <a:pt x="5" y="5"/>
                  </a:cubicBezTo>
                  <a:cubicBezTo>
                    <a:pt x="5" y="5"/>
                    <a:pt x="6" y="4"/>
                    <a:pt x="5" y="3"/>
                  </a:cubicBezTo>
                  <a:cubicBezTo>
                    <a:pt x="5" y="1"/>
                    <a:pt x="2" y="0"/>
                    <a:pt x="1" y="2"/>
                  </a:cubicBezTo>
                  <a:cubicBezTo>
                    <a:pt x="0" y="4"/>
                    <a:pt x="1" y="7"/>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35" name="Freeform 121"/>
            <p:cNvSpPr/>
            <p:nvPr/>
          </p:nvSpPr>
          <p:spPr bwMode="auto">
            <a:xfrm>
              <a:off x="7441" y="792"/>
              <a:ext cx="25" cy="109"/>
            </a:xfrm>
            <a:custGeom>
              <a:avLst/>
              <a:gdLst>
                <a:gd name="T0" fmla="*/ 1 w 7"/>
                <a:gd name="T1" fmla="*/ 6 h 37"/>
                <a:gd name="T2" fmla="*/ 2 w 7"/>
                <a:gd name="T3" fmla="*/ 7 h 37"/>
                <a:gd name="T4" fmla="*/ 1 w 7"/>
                <a:gd name="T5" fmla="*/ 16 h 37"/>
                <a:gd name="T6" fmla="*/ 0 w 7"/>
                <a:gd name="T7" fmla="*/ 33 h 37"/>
                <a:gd name="T8" fmla="*/ 4 w 7"/>
                <a:gd name="T9" fmla="*/ 34 h 37"/>
                <a:gd name="T10" fmla="*/ 6 w 7"/>
                <a:gd name="T11" fmla="*/ 16 h 37"/>
                <a:gd name="T12" fmla="*/ 4 w 7"/>
                <a:gd name="T13" fmla="*/ 1 h 37"/>
                <a:gd name="T14" fmla="*/ 0 w 7"/>
                <a:gd name="T15" fmla="*/ 3 h 37"/>
                <a:gd name="T16" fmla="*/ 1 w 7"/>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7">
                  <a:moveTo>
                    <a:pt x="1" y="6"/>
                  </a:moveTo>
                  <a:cubicBezTo>
                    <a:pt x="1" y="7"/>
                    <a:pt x="1" y="7"/>
                    <a:pt x="2" y="7"/>
                  </a:cubicBezTo>
                  <a:cubicBezTo>
                    <a:pt x="2" y="10"/>
                    <a:pt x="1" y="15"/>
                    <a:pt x="1" y="16"/>
                  </a:cubicBezTo>
                  <a:cubicBezTo>
                    <a:pt x="1" y="22"/>
                    <a:pt x="1" y="27"/>
                    <a:pt x="0" y="33"/>
                  </a:cubicBezTo>
                  <a:cubicBezTo>
                    <a:pt x="0" y="35"/>
                    <a:pt x="4" y="37"/>
                    <a:pt x="4" y="34"/>
                  </a:cubicBezTo>
                  <a:cubicBezTo>
                    <a:pt x="6" y="28"/>
                    <a:pt x="6" y="22"/>
                    <a:pt x="6" y="16"/>
                  </a:cubicBezTo>
                  <a:cubicBezTo>
                    <a:pt x="6" y="12"/>
                    <a:pt x="7" y="4"/>
                    <a:pt x="4" y="1"/>
                  </a:cubicBezTo>
                  <a:cubicBezTo>
                    <a:pt x="2" y="0"/>
                    <a:pt x="0" y="1"/>
                    <a:pt x="0" y="3"/>
                  </a:cubicBezTo>
                  <a:cubicBezTo>
                    <a:pt x="1" y="4"/>
                    <a:pt x="1" y="5"/>
                    <a:pt x="1"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36" name="Freeform 122"/>
            <p:cNvSpPr/>
            <p:nvPr/>
          </p:nvSpPr>
          <p:spPr bwMode="auto">
            <a:xfrm>
              <a:off x="7444" y="646"/>
              <a:ext cx="22" cy="89"/>
            </a:xfrm>
            <a:custGeom>
              <a:avLst/>
              <a:gdLst>
                <a:gd name="T0" fmla="*/ 0 w 6"/>
                <a:gd name="T1" fmla="*/ 4 h 30"/>
                <a:gd name="T2" fmla="*/ 1 w 6"/>
                <a:gd name="T3" fmla="*/ 27 h 30"/>
                <a:gd name="T4" fmla="*/ 6 w 6"/>
                <a:gd name="T5" fmla="*/ 27 h 30"/>
                <a:gd name="T6" fmla="*/ 5 w 6"/>
                <a:gd name="T7" fmla="*/ 3 h 30"/>
                <a:gd name="T8" fmla="*/ 0 w 6"/>
                <a:gd name="T9" fmla="*/ 4 h 30"/>
              </a:gdLst>
              <a:ahLst/>
              <a:cxnLst>
                <a:cxn ang="0">
                  <a:pos x="T0" y="T1"/>
                </a:cxn>
                <a:cxn ang="0">
                  <a:pos x="T2" y="T3"/>
                </a:cxn>
                <a:cxn ang="0">
                  <a:pos x="T4" y="T5"/>
                </a:cxn>
                <a:cxn ang="0">
                  <a:pos x="T6" y="T7"/>
                </a:cxn>
                <a:cxn ang="0">
                  <a:pos x="T8" y="T9"/>
                </a:cxn>
              </a:cxnLst>
              <a:rect l="0" t="0" r="r" b="b"/>
              <a:pathLst>
                <a:path w="6" h="30">
                  <a:moveTo>
                    <a:pt x="0" y="4"/>
                  </a:moveTo>
                  <a:cubicBezTo>
                    <a:pt x="2" y="11"/>
                    <a:pt x="1" y="20"/>
                    <a:pt x="1" y="27"/>
                  </a:cubicBezTo>
                  <a:cubicBezTo>
                    <a:pt x="1" y="30"/>
                    <a:pt x="6" y="30"/>
                    <a:pt x="6" y="27"/>
                  </a:cubicBezTo>
                  <a:cubicBezTo>
                    <a:pt x="6" y="19"/>
                    <a:pt x="6" y="11"/>
                    <a:pt x="5" y="3"/>
                  </a:cubicBezTo>
                  <a:cubicBezTo>
                    <a:pt x="4" y="0"/>
                    <a:pt x="0" y="1"/>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37" name="Freeform 123"/>
            <p:cNvSpPr/>
            <p:nvPr/>
          </p:nvSpPr>
          <p:spPr bwMode="auto">
            <a:xfrm>
              <a:off x="7444" y="513"/>
              <a:ext cx="22" cy="92"/>
            </a:xfrm>
            <a:custGeom>
              <a:avLst/>
              <a:gdLst>
                <a:gd name="T0" fmla="*/ 5 w 6"/>
                <a:gd name="T1" fmla="*/ 28 h 31"/>
                <a:gd name="T2" fmla="*/ 6 w 6"/>
                <a:gd name="T3" fmla="*/ 3 h 31"/>
                <a:gd name="T4" fmla="*/ 1 w 6"/>
                <a:gd name="T5" fmla="*/ 3 h 31"/>
                <a:gd name="T6" fmla="*/ 0 w 6"/>
                <a:gd name="T7" fmla="*/ 28 h 31"/>
                <a:gd name="T8" fmla="*/ 5 w 6"/>
                <a:gd name="T9" fmla="*/ 28 h 31"/>
              </a:gdLst>
              <a:ahLst/>
              <a:cxnLst>
                <a:cxn ang="0">
                  <a:pos x="T0" y="T1"/>
                </a:cxn>
                <a:cxn ang="0">
                  <a:pos x="T2" y="T3"/>
                </a:cxn>
                <a:cxn ang="0">
                  <a:pos x="T4" y="T5"/>
                </a:cxn>
                <a:cxn ang="0">
                  <a:pos x="T6" y="T7"/>
                </a:cxn>
                <a:cxn ang="0">
                  <a:pos x="T8" y="T9"/>
                </a:cxn>
              </a:cxnLst>
              <a:rect l="0" t="0" r="r" b="b"/>
              <a:pathLst>
                <a:path w="6" h="31">
                  <a:moveTo>
                    <a:pt x="5" y="28"/>
                  </a:moveTo>
                  <a:cubicBezTo>
                    <a:pt x="6" y="20"/>
                    <a:pt x="6" y="11"/>
                    <a:pt x="6" y="3"/>
                  </a:cubicBezTo>
                  <a:cubicBezTo>
                    <a:pt x="6" y="0"/>
                    <a:pt x="1" y="0"/>
                    <a:pt x="1" y="3"/>
                  </a:cubicBezTo>
                  <a:cubicBezTo>
                    <a:pt x="1" y="11"/>
                    <a:pt x="1" y="20"/>
                    <a:pt x="0" y="28"/>
                  </a:cubicBezTo>
                  <a:cubicBezTo>
                    <a:pt x="0" y="31"/>
                    <a:pt x="4" y="31"/>
                    <a:pt x="5"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38" name="Freeform 124"/>
            <p:cNvSpPr/>
            <p:nvPr/>
          </p:nvSpPr>
          <p:spPr bwMode="auto">
            <a:xfrm>
              <a:off x="7444" y="388"/>
              <a:ext cx="29" cy="95"/>
            </a:xfrm>
            <a:custGeom>
              <a:avLst/>
              <a:gdLst>
                <a:gd name="T0" fmla="*/ 1 w 8"/>
                <a:gd name="T1" fmla="*/ 4 h 32"/>
                <a:gd name="T2" fmla="*/ 2 w 8"/>
                <a:gd name="T3" fmla="*/ 29 h 32"/>
                <a:gd name="T4" fmla="*/ 7 w 8"/>
                <a:gd name="T5" fmla="*/ 29 h 32"/>
                <a:gd name="T6" fmla="*/ 6 w 8"/>
                <a:gd name="T7" fmla="*/ 3 h 32"/>
                <a:gd name="T8" fmla="*/ 1 w 8"/>
                <a:gd name="T9" fmla="*/ 4 h 32"/>
              </a:gdLst>
              <a:ahLst/>
              <a:cxnLst>
                <a:cxn ang="0">
                  <a:pos x="T0" y="T1"/>
                </a:cxn>
                <a:cxn ang="0">
                  <a:pos x="T2" y="T3"/>
                </a:cxn>
                <a:cxn ang="0">
                  <a:pos x="T4" y="T5"/>
                </a:cxn>
                <a:cxn ang="0">
                  <a:pos x="T6" y="T7"/>
                </a:cxn>
                <a:cxn ang="0">
                  <a:pos x="T8" y="T9"/>
                </a:cxn>
              </a:cxnLst>
              <a:rect l="0" t="0" r="r" b="b"/>
              <a:pathLst>
                <a:path w="8" h="32">
                  <a:moveTo>
                    <a:pt x="1" y="4"/>
                  </a:moveTo>
                  <a:cubicBezTo>
                    <a:pt x="3" y="12"/>
                    <a:pt x="2" y="21"/>
                    <a:pt x="2" y="29"/>
                  </a:cubicBezTo>
                  <a:cubicBezTo>
                    <a:pt x="2" y="32"/>
                    <a:pt x="7" y="32"/>
                    <a:pt x="7" y="29"/>
                  </a:cubicBezTo>
                  <a:cubicBezTo>
                    <a:pt x="7" y="21"/>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39" name="Freeform 125"/>
            <p:cNvSpPr/>
            <p:nvPr/>
          </p:nvSpPr>
          <p:spPr bwMode="auto">
            <a:xfrm>
              <a:off x="7441" y="305"/>
              <a:ext cx="25" cy="56"/>
            </a:xfrm>
            <a:custGeom>
              <a:avLst/>
              <a:gdLst>
                <a:gd name="T0" fmla="*/ 1 w 7"/>
                <a:gd name="T1" fmla="*/ 4 h 19"/>
                <a:gd name="T2" fmla="*/ 2 w 7"/>
                <a:gd name="T3" fmla="*/ 16 h 19"/>
                <a:gd name="T4" fmla="*/ 7 w 7"/>
                <a:gd name="T5" fmla="*/ 16 h 19"/>
                <a:gd name="T6" fmla="*/ 6 w 7"/>
                <a:gd name="T7" fmla="*/ 3 h 19"/>
                <a:gd name="T8" fmla="*/ 1 w 7"/>
                <a:gd name="T9" fmla="*/ 4 h 19"/>
              </a:gdLst>
              <a:ahLst/>
              <a:cxnLst>
                <a:cxn ang="0">
                  <a:pos x="T0" y="T1"/>
                </a:cxn>
                <a:cxn ang="0">
                  <a:pos x="T2" y="T3"/>
                </a:cxn>
                <a:cxn ang="0">
                  <a:pos x="T4" y="T5"/>
                </a:cxn>
                <a:cxn ang="0">
                  <a:pos x="T6" y="T7"/>
                </a:cxn>
                <a:cxn ang="0">
                  <a:pos x="T8" y="T9"/>
                </a:cxn>
              </a:cxnLst>
              <a:rect l="0" t="0" r="r" b="b"/>
              <a:pathLst>
                <a:path w="7" h="19">
                  <a:moveTo>
                    <a:pt x="1" y="4"/>
                  </a:moveTo>
                  <a:cubicBezTo>
                    <a:pt x="2" y="8"/>
                    <a:pt x="2" y="12"/>
                    <a:pt x="2" y="16"/>
                  </a:cubicBezTo>
                  <a:cubicBezTo>
                    <a:pt x="2" y="19"/>
                    <a:pt x="7" y="19"/>
                    <a:pt x="7" y="16"/>
                  </a:cubicBezTo>
                  <a:cubicBezTo>
                    <a:pt x="7" y="11"/>
                    <a:pt x="7" y="7"/>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40" name="Freeform 126"/>
            <p:cNvSpPr/>
            <p:nvPr/>
          </p:nvSpPr>
          <p:spPr bwMode="auto">
            <a:xfrm>
              <a:off x="7441" y="213"/>
              <a:ext cx="28" cy="65"/>
            </a:xfrm>
            <a:custGeom>
              <a:avLst/>
              <a:gdLst>
                <a:gd name="T0" fmla="*/ 1 w 8"/>
                <a:gd name="T1" fmla="*/ 4 h 22"/>
                <a:gd name="T2" fmla="*/ 2 w 8"/>
                <a:gd name="T3" fmla="*/ 18 h 22"/>
                <a:gd name="T4" fmla="*/ 7 w 8"/>
                <a:gd name="T5" fmla="*/ 19 h 22"/>
                <a:gd name="T6" fmla="*/ 6 w 8"/>
                <a:gd name="T7" fmla="*/ 3 h 22"/>
                <a:gd name="T8" fmla="*/ 1 w 8"/>
                <a:gd name="T9" fmla="*/ 4 h 22"/>
              </a:gdLst>
              <a:ahLst/>
              <a:cxnLst>
                <a:cxn ang="0">
                  <a:pos x="T0" y="T1"/>
                </a:cxn>
                <a:cxn ang="0">
                  <a:pos x="T2" y="T3"/>
                </a:cxn>
                <a:cxn ang="0">
                  <a:pos x="T4" y="T5"/>
                </a:cxn>
                <a:cxn ang="0">
                  <a:pos x="T6" y="T7"/>
                </a:cxn>
                <a:cxn ang="0">
                  <a:pos x="T8" y="T9"/>
                </a:cxn>
              </a:cxnLst>
              <a:rect l="0" t="0" r="r" b="b"/>
              <a:pathLst>
                <a:path w="8" h="22">
                  <a:moveTo>
                    <a:pt x="1" y="4"/>
                  </a:moveTo>
                  <a:cubicBezTo>
                    <a:pt x="2" y="8"/>
                    <a:pt x="3" y="14"/>
                    <a:pt x="2" y="18"/>
                  </a:cubicBezTo>
                  <a:cubicBezTo>
                    <a:pt x="1" y="21"/>
                    <a:pt x="6" y="22"/>
                    <a:pt x="7" y="19"/>
                  </a:cubicBezTo>
                  <a:cubicBezTo>
                    <a:pt x="8" y="14"/>
                    <a:pt x="7" y="8"/>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41" name="Freeform 127"/>
            <p:cNvSpPr/>
            <p:nvPr/>
          </p:nvSpPr>
          <p:spPr bwMode="auto">
            <a:xfrm>
              <a:off x="7331" y="198"/>
              <a:ext cx="92" cy="27"/>
            </a:xfrm>
            <a:custGeom>
              <a:avLst/>
              <a:gdLst>
                <a:gd name="T0" fmla="*/ 3 w 26"/>
                <a:gd name="T1" fmla="*/ 5 h 9"/>
                <a:gd name="T2" fmla="*/ 12 w 26"/>
                <a:gd name="T3" fmla="*/ 5 h 9"/>
                <a:gd name="T4" fmla="*/ 21 w 26"/>
                <a:gd name="T5" fmla="*/ 7 h 9"/>
                <a:gd name="T6" fmla="*/ 25 w 26"/>
                <a:gd name="T7" fmla="*/ 4 h 9"/>
                <a:gd name="T8" fmla="*/ 18 w 26"/>
                <a:gd name="T9" fmla="*/ 1 h 9"/>
                <a:gd name="T10" fmla="*/ 4 w 26"/>
                <a:gd name="T11" fmla="*/ 0 h 9"/>
                <a:gd name="T12" fmla="*/ 3 w 26"/>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3" y="5"/>
                  </a:moveTo>
                  <a:cubicBezTo>
                    <a:pt x="6" y="5"/>
                    <a:pt x="9" y="5"/>
                    <a:pt x="12" y="5"/>
                  </a:cubicBezTo>
                  <a:cubicBezTo>
                    <a:pt x="14" y="5"/>
                    <a:pt x="20" y="5"/>
                    <a:pt x="21" y="7"/>
                  </a:cubicBezTo>
                  <a:cubicBezTo>
                    <a:pt x="22" y="9"/>
                    <a:pt x="26" y="7"/>
                    <a:pt x="25" y="4"/>
                  </a:cubicBezTo>
                  <a:cubicBezTo>
                    <a:pt x="23" y="2"/>
                    <a:pt x="20" y="1"/>
                    <a:pt x="18" y="1"/>
                  </a:cubicBezTo>
                  <a:cubicBezTo>
                    <a:pt x="13" y="1"/>
                    <a:pt x="9"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42" name="Freeform 128"/>
            <p:cNvSpPr/>
            <p:nvPr/>
          </p:nvSpPr>
          <p:spPr bwMode="auto">
            <a:xfrm>
              <a:off x="7201" y="192"/>
              <a:ext cx="85" cy="24"/>
            </a:xfrm>
            <a:custGeom>
              <a:avLst/>
              <a:gdLst>
                <a:gd name="T0" fmla="*/ 3 w 24"/>
                <a:gd name="T1" fmla="*/ 8 h 8"/>
                <a:gd name="T2" fmla="*/ 21 w 24"/>
                <a:gd name="T3" fmla="*/ 5 h 8"/>
                <a:gd name="T4" fmla="*/ 20 w 24"/>
                <a:gd name="T5" fmla="*/ 1 h 8"/>
                <a:gd name="T6" fmla="*/ 3 w 24"/>
                <a:gd name="T7" fmla="*/ 3 h 8"/>
                <a:gd name="T8" fmla="*/ 3 w 24"/>
                <a:gd name="T9" fmla="*/ 8 h 8"/>
              </a:gdLst>
              <a:ahLst/>
              <a:cxnLst>
                <a:cxn ang="0">
                  <a:pos x="T0" y="T1"/>
                </a:cxn>
                <a:cxn ang="0">
                  <a:pos x="T2" y="T3"/>
                </a:cxn>
                <a:cxn ang="0">
                  <a:pos x="T4" y="T5"/>
                </a:cxn>
                <a:cxn ang="0">
                  <a:pos x="T6" y="T7"/>
                </a:cxn>
                <a:cxn ang="0">
                  <a:pos x="T8" y="T9"/>
                </a:cxn>
              </a:cxnLst>
              <a:rect l="0" t="0" r="r" b="b"/>
              <a:pathLst>
                <a:path w="24" h="8">
                  <a:moveTo>
                    <a:pt x="3" y="8"/>
                  </a:moveTo>
                  <a:cubicBezTo>
                    <a:pt x="9" y="8"/>
                    <a:pt x="15" y="8"/>
                    <a:pt x="21" y="5"/>
                  </a:cubicBezTo>
                  <a:cubicBezTo>
                    <a:pt x="24" y="4"/>
                    <a:pt x="23" y="0"/>
                    <a:pt x="20" y="1"/>
                  </a:cubicBezTo>
                  <a:cubicBezTo>
                    <a:pt x="15" y="3"/>
                    <a:pt x="9" y="3"/>
                    <a:pt x="3" y="3"/>
                  </a:cubicBezTo>
                  <a:cubicBezTo>
                    <a:pt x="0" y="3"/>
                    <a:pt x="0" y="8"/>
                    <a:pt x="3"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43" name="Freeform 129"/>
            <p:cNvSpPr/>
            <p:nvPr/>
          </p:nvSpPr>
          <p:spPr bwMode="auto">
            <a:xfrm>
              <a:off x="7063" y="204"/>
              <a:ext cx="99" cy="24"/>
            </a:xfrm>
            <a:custGeom>
              <a:avLst/>
              <a:gdLst>
                <a:gd name="T0" fmla="*/ 4 w 28"/>
                <a:gd name="T1" fmla="*/ 7 h 8"/>
                <a:gd name="T2" fmla="*/ 24 w 28"/>
                <a:gd name="T3" fmla="*/ 6 h 8"/>
                <a:gd name="T4" fmla="*/ 26 w 28"/>
                <a:gd name="T5" fmla="*/ 1 h 8"/>
                <a:gd name="T6" fmla="*/ 3 w 28"/>
                <a:gd name="T7" fmla="*/ 2 h 8"/>
                <a:gd name="T8" fmla="*/ 4 w 28"/>
                <a:gd name="T9" fmla="*/ 7 h 8"/>
              </a:gdLst>
              <a:ahLst/>
              <a:cxnLst>
                <a:cxn ang="0">
                  <a:pos x="T0" y="T1"/>
                </a:cxn>
                <a:cxn ang="0">
                  <a:pos x="T2" y="T3"/>
                </a:cxn>
                <a:cxn ang="0">
                  <a:pos x="T4" y="T5"/>
                </a:cxn>
                <a:cxn ang="0">
                  <a:pos x="T6" y="T7"/>
                </a:cxn>
                <a:cxn ang="0">
                  <a:pos x="T8" y="T9"/>
                </a:cxn>
              </a:cxnLst>
              <a:rect l="0" t="0" r="r" b="b"/>
              <a:pathLst>
                <a:path w="28" h="8">
                  <a:moveTo>
                    <a:pt x="4" y="7"/>
                  </a:moveTo>
                  <a:cubicBezTo>
                    <a:pt x="11" y="4"/>
                    <a:pt x="18" y="5"/>
                    <a:pt x="24" y="6"/>
                  </a:cubicBezTo>
                  <a:cubicBezTo>
                    <a:pt x="27" y="6"/>
                    <a:pt x="28" y="2"/>
                    <a:pt x="26" y="1"/>
                  </a:cubicBezTo>
                  <a:cubicBezTo>
                    <a:pt x="18" y="0"/>
                    <a:pt x="10" y="0"/>
                    <a:pt x="3" y="2"/>
                  </a:cubicBezTo>
                  <a:cubicBezTo>
                    <a:pt x="0" y="3"/>
                    <a:pt x="2"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44" name="Freeform 130"/>
            <p:cNvSpPr/>
            <p:nvPr/>
          </p:nvSpPr>
          <p:spPr bwMode="auto">
            <a:xfrm>
              <a:off x="6947" y="195"/>
              <a:ext cx="81" cy="27"/>
            </a:xfrm>
            <a:custGeom>
              <a:avLst/>
              <a:gdLst>
                <a:gd name="T0" fmla="*/ 3 w 23"/>
                <a:gd name="T1" fmla="*/ 9 h 9"/>
                <a:gd name="T2" fmla="*/ 20 w 23"/>
                <a:gd name="T3" fmla="*/ 5 h 9"/>
                <a:gd name="T4" fmla="*/ 18 w 23"/>
                <a:gd name="T5" fmla="*/ 1 h 9"/>
                <a:gd name="T6" fmla="*/ 3 w 23"/>
                <a:gd name="T7" fmla="*/ 4 h 9"/>
                <a:gd name="T8" fmla="*/ 3 w 23"/>
                <a:gd name="T9" fmla="*/ 9 h 9"/>
              </a:gdLst>
              <a:ahLst/>
              <a:cxnLst>
                <a:cxn ang="0">
                  <a:pos x="T0" y="T1"/>
                </a:cxn>
                <a:cxn ang="0">
                  <a:pos x="T2" y="T3"/>
                </a:cxn>
                <a:cxn ang="0">
                  <a:pos x="T4" y="T5"/>
                </a:cxn>
                <a:cxn ang="0">
                  <a:pos x="T6" y="T7"/>
                </a:cxn>
                <a:cxn ang="0">
                  <a:pos x="T8" y="T9"/>
                </a:cxn>
              </a:cxnLst>
              <a:rect l="0" t="0" r="r" b="b"/>
              <a:pathLst>
                <a:path w="23" h="9">
                  <a:moveTo>
                    <a:pt x="3" y="9"/>
                  </a:moveTo>
                  <a:cubicBezTo>
                    <a:pt x="9" y="9"/>
                    <a:pt x="15" y="8"/>
                    <a:pt x="20" y="5"/>
                  </a:cubicBezTo>
                  <a:cubicBezTo>
                    <a:pt x="23" y="4"/>
                    <a:pt x="20" y="0"/>
                    <a:pt x="18" y="1"/>
                  </a:cubicBezTo>
                  <a:cubicBezTo>
                    <a:pt x="13" y="3"/>
                    <a:pt x="8"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45" name="Freeform 131"/>
            <p:cNvSpPr/>
            <p:nvPr/>
          </p:nvSpPr>
          <p:spPr bwMode="auto">
            <a:xfrm>
              <a:off x="6820" y="195"/>
              <a:ext cx="92" cy="27"/>
            </a:xfrm>
            <a:custGeom>
              <a:avLst/>
              <a:gdLst>
                <a:gd name="T0" fmla="*/ 4 w 26"/>
                <a:gd name="T1" fmla="*/ 7 h 9"/>
                <a:gd name="T2" fmla="*/ 22 w 26"/>
                <a:gd name="T3" fmla="*/ 8 h 9"/>
                <a:gd name="T4" fmla="*/ 23 w 26"/>
                <a:gd name="T5" fmla="*/ 3 h 9"/>
                <a:gd name="T6" fmla="*/ 3 w 26"/>
                <a:gd name="T7" fmla="*/ 2 h 9"/>
                <a:gd name="T8" fmla="*/ 4 w 26"/>
                <a:gd name="T9" fmla="*/ 7 h 9"/>
              </a:gdLst>
              <a:ahLst/>
              <a:cxnLst>
                <a:cxn ang="0">
                  <a:pos x="T0" y="T1"/>
                </a:cxn>
                <a:cxn ang="0">
                  <a:pos x="T2" y="T3"/>
                </a:cxn>
                <a:cxn ang="0">
                  <a:pos x="T4" y="T5"/>
                </a:cxn>
                <a:cxn ang="0">
                  <a:pos x="T6" y="T7"/>
                </a:cxn>
                <a:cxn ang="0">
                  <a:pos x="T8" y="T9"/>
                </a:cxn>
              </a:cxnLst>
              <a:rect l="0" t="0" r="r" b="b"/>
              <a:pathLst>
                <a:path w="26" h="9">
                  <a:moveTo>
                    <a:pt x="4" y="7"/>
                  </a:moveTo>
                  <a:cubicBezTo>
                    <a:pt x="10" y="4"/>
                    <a:pt x="16" y="6"/>
                    <a:pt x="22" y="8"/>
                  </a:cubicBezTo>
                  <a:cubicBezTo>
                    <a:pt x="24" y="9"/>
                    <a:pt x="26" y="4"/>
                    <a:pt x="23" y="3"/>
                  </a:cubicBezTo>
                  <a:cubicBezTo>
                    <a:pt x="16" y="1"/>
                    <a:pt x="9" y="0"/>
                    <a:pt x="3" y="2"/>
                  </a:cubicBezTo>
                  <a:cubicBezTo>
                    <a:pt x="0" y="3"/>
                    <a:pt x="1"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46" name="Freeform 132"/>
            <p:cNvSpPr/>
            <p:nvPr/>
          </p:nvSpPr>
          <p:spPr bwMode="auto">
            <a:xfrm>
              <a:off x="6690" y="192"/>
              <a:ext cx="95" cy="27"/>
            </a:xfrm>
            <a:custGeom>
              <a:avLst/>
              <a:gdLst>
                <a:gd name="T0" fmla="*/ 3 w 27"/>
                <a:gd name="T1" fmla="*/ 7 h 9"/>
                <a:gd name="T2" fmla="*/ 25 w 27"/>
                <a:gd name="T3" fmla="*/ 5 h 9"/>
                <a:gd name="T4" fmla="*/ 22 w 27"/>
                <a:gd name="T5" fmla="*/ 1 h 9"/>
                <a:gd name="T6" fmla="*/ 4 w 27"/>
                <a:gd name="T7" fmla="*/ 2 h 9"/>
                <a:gd name="T8" fmla="*/ 3 w 27"/>
                <a:gd name="T9" fmla="*/ 7 h 9"/>
              </a:gdLst>
              <a:ahLst/>
              <a:cxnLst>
                <a:cxn ang="0">
                  <a:pos x="T0" y="T1"/>
                </a:cxn>
                <a:cxn ang="0">
                  <a:pos x="T2" y="T3"/>
                </a:cxn>
                <a:cxn ang="0">
                  <a:pos x="T4" y="T5"/>
                </a:cxn>
                <a:cxn ang="0">
                  <a:pos x="T6" y="T7"/>
                </a:cxn>
                <a:cxn ang="0">
                  <a:pos x="T8" y="T9"/>
                </a:cxn>
              </a:cxnLst>
              <a:rect l="0" t="0" r="r" b="b"/>
              <a:pathLst>
                <a:path w="27" h="9">
                  <a:moveTo>
                    <a:pt x="3" y="7"/>
                  </a:moveTo>
                  <a:cubicBezTo>
                    <a:pt x="10" y="8"/>
                    <a:pt x="18" y="9"/>
                    <a:pt x="25" y="5"/>
                  </a:cubicBezTo>
                  <a:cubicBezTo>
                    <a:pt x="27" y="4"/>
                    <a:pt x="25" y="0"/>
                    <a:pt x="22" y="1"/>
                  </a:cubicBezTo>
                  <a:cubicBezTo>
                    <a:pt x="17" y="4"/>
                    <a:pt x="10" y="3"/>
                    <a:pt x="4" y="2"/>
                  </a:cubicBezTo>
                  <a:cubicBezTo>
                    <a:pt x="1" y="2"/>
                    <a:pt x="0" y="6"/>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47" name="Freeform 133"/>
            <p:cNvSpPr/>
            <p:nvPr/>
          </p:nvSpPr>
          <p:spPr bwMode="auto">
            <a:xfrm>
              <a:off x="6555" y="195"/>
              <a:ext cx="92" cy="30"/>
            </a:xfrm>
            <a:custGeom>
              <a:avLst/>
              <a:gdLst>
                <a:gd name="T0" fmla="*/ 5 w 26"/>
                <a:gd name="T1" fmla="*/ 8 h 10"/>
                <a:gd name="T2" fmla="*/ 22 w 26"/>
                <a:gd name="T3" fmla="*/ 8 h 10"/>
                <a:gd name="T4" fmla="*/ 23 w 26"/>
                <a:gd name="T5" fmla="*/ 3 h 10"/>
                <a:gd name="T6" fmla="*/ 2 w 26"/>
                <a:gd name="T7" fmla="*/ 5 h 10"/>
                <a:gd name="T8" fmla="*/ 5 w 26"/>
                <a:gd name="T9" fmla="*/ 8 h 10"/>
              </a:gdLst>
              <a:ahLst/>
              <a:cxnLst>
                <a:cxn ang="0">
                  <a:pos x="T0" y="T1"/>
                </a:cxn>
                <a:cxn ang="0">
                  <a:pos x="T2" y="T3"/>
                </a:cxn>
                <a:cxn ang="0">
                  <a:pos x="T4" y="T5"/>
                </a:cxn>
                <a:cxn ang="0">
                  <a:pos x="T6" y="T7"/>
                </a:cxn>
                <a:cxn ang="0">
                  <a:pos x="T8" y="T9"/>
                </a:cxn>
              </a:cxnLst>
              <a:rect l="0" t="0" r="r" b="b"/>
              <a:pathLst>
                <a:path w="26" h="10">
                  <a:moveTo>
                    <a:pt x="5" y="8"/>
                  </a:moveTo>
                  <a:cubicBezTo>
                    <a:pt x="9" y="4"/>
                    <a:pt x="17" y="7"/>
                    <a:pt x="22" y="8"/>
                  </a:cubicBezTo>
                  <a:cubicBezTo>
                    <a:pt x="25" y="8"/>
                    <a:pt x="26" y="4"/>
                    <a:pt x="23" y="3"/>
                  </a:cubicBezTo>
                  <a:cubicBezTo>
                    <a:pt x="16" y="2"/>
                    <a:pt x="8" y="0"/>
                    <a:pt x="2" y="5"/>
                  </a:cubicBezTo>
                  <a:cubicBezTo>
                    <a:pt x="0" y="7"/>
                    <a:pt x="3" y="10"/>
                    <a:pt x="5"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48" name="Freeform 134"/>
            <p:cNvSpPr/>
            <p:nvPr/>
          </p:nvSpPr>
          <p:spPr bwMode="auto">
            <a:xfrm>
              <a:off x="6446" y="207"/>
              <a:ext cx="81" cy="21"/>
            </a:xfrm>
            <a:custGeom>
              <a:avLst/>
              <a:gdLst>
                <a:gd name="T0" fmla="*/ 3 w 23"/>
                <a:gd name="T1" fmla="*/ 7 h 7"/>
                <a:gd name="T2" fmla="*/ 20 w 23"/>
                <a:gd name="T3" fmla="*/ 5 h 7"/>
                <a:gd name="T4" fmla="*/ 19 w 23"/>
                <a:gd name="T5" fmla="*/ 0 h 7"/>
                <a:gd name="T6" fmla="*/ 3 w 23"/>
                <a:gd name="T7" fmla="*/ 2 h 7"/>
                <a:gd name="T8" fmla="*/ 3 w 23"/>
                <a:gd name="T9" fmla="*/ 7 h 7"/>
              </a:gdLst>
              <a:ahLst/>
              <a:cxnLst>
                <a:cxn ang="0">
                  <a:pos x="T0" y="T1"/>
                </a:cxn>
                <a:cxn ang="0">
                  <a:pos x="T2" y="T3"/>
                </a:cxn>
                <a:cxn ang="0">
                  <a:pos x="T4" y="T5"/>
                </a:cxn>
                <a:cxn ang="0">
                  <a:pos x="T6" y="T7"/>
                </a:cxn>
                <a:cxn ang="0">
                  <a:pos x="T8" y="T9"/>
                </a:cxn>
              </a:cxnLst>
              <a:rect l="0" t="0" r="r" b="b"/>
              <a:pathLst>
                <a:path w="23" h="7">
                  <a:moveTo>
                    <a:pt x="3" y="7"/>
                  </a:moveTo>
                  <a:cubicBezTo>
                    <a:pt x="9" y="7"/>
                    <a:pt x="15" y="6"/>
                    <a:pt x="20" y="5"/>
                  </a:cubicBezTo>
                  <a:cubicBezTo>
                    <a:pt x="23" y="4"/>
                    <a:pt x="22" y="0"/>
                    <a:pt x="19" y="0"/>
                  </a:cubicBezTo>
                  <a:cubicBezTo>
                    <a:pt x="14" y="1"/>
                    <a:pt x="8"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49" name="Freeform 135"/>
            <p:cNvSpPr/>
            <p:nvPr/>
          </p:nvSpPr>
          <p:spPr bwMode="auto">
            <a:xfrm>
              <a:off x="6309" y="207"/>
              <a:ext cx="98" cy="18"/>
            </a:xfrm>
            <a:custGeom>
              <a:avLst/>
              <a:gdLst>
                <a:gd name="T0" fmla="*/ 4 w 28"/>
                <a:gd name="T1" fmla="*/ 6 h 6"/>
                <a:gd name="T2" fmla="*/ 25 w 28"/>
                <a:gd name="T3" fmla="*/ 5 h 6"/>
                <a:gd name="T4" fmla="*/ 25 w 28"/>
                <a:gd name="T5" fmla="*/ 0 h 6"/>
                <a:gd name="T6" fmla="*/ 3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3" y="1"/>
                  </a:cubicBezTo>
                  <a:cubicBezTo>
                    <a:pt x="0" y="2"/>
                    <a:pt x="2"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50" name="Freeform 136"/>
            <p:cNvSpPr/>
            <p:nvPr/>
          </p:nvSpPr>
          <p:spPr bwMode="auto">
            <a:xfrm>
              <a:off x="6167" y="204"/>
              <a:ext cx="96" cy="18"/>
            </a:xfrm>
            <a:custGeom>
              <a:avLst/>
              <a:gdLst>
                <a:gd name="T0" fmla="*/ 3 w 27"/>
                <a:gd name="T1" fmla="*/ 6 h 6"/>
                <a:gd name="T2" fmla="*/ 24 w 27"/>
                <a:gd name="T3" fmla="*/ 5 h 6"/>
                <a:gd name="T4" fmla="*/ 24 w 27"/>
                <a:gd name="T5" fmla="*/ 0 h 6"/>
                <a:gd name="T6" fmla="*/ 3 w 27"/>
                <a:gd name="T7" fmla="*/ 1 h 6"/>
                <a:gd name="T8" fmla="*/ 3 w 27"/>
                <a:gd name="T9" fmla="*/ 6 h 6"/>
              </a:gdLst>
              <a:ahLst/>
              <a:cxnLst>
                <a:cxn ang="0">
                  <a:pos x="T0" y="T1"/>
                </a:cxn>
                <a:cxn ang="0">
                  <a:pos x="T2" y="T3"/>
                </a:cxn>
                <a:cxn ang="0">
                  <a:pos x="T4" y="T5"/>
                </a:cxn>
                <a:cxn ang="0">
                  <a:pos x="T6" y="T7"/>
                </a:cxn>
                <a:cxn ang="0">
                  <a:pos x="T8" y="T9"/>
                </a:cxn>
              </a:cxnLst>
              <a:rect l="0" t="0" r="r" b="b"/>
              <a:pathLst>
                <a:path w="27" h="6">
                  <a:moveTo>
                    <a:pt x="3" y="6"/>
                  </a:moveTo>
                  <a:cubicBezTo>
                    <a:pt x="10" y="6"/>
                    <a:pt x="17" y="6"/>
                    <a:pt x="24" y="5"/>
                  </a:cubicBezTo>
                  <a:cubicBezTo>
                    <a:pt x="27" y="4"/>
                    <a:pt x="27" y="0"/>
                    <a:pt x="24" y="0"/>
                  </a:cubicBezTo>
                  <a:cubicBezTo>
                    <a:pt x="17"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51" name="Freeform 137"/>
            <p:cNvSpPr/>
            <p:nvPr/>
          </p:nvSpPr>
          <p:spPr bwMode="auto">
            <a:xfrm>
              <a:off x="6040" y="207"/>
              <a:ext cx="89" cy="18"/>
            </a:xfrm>
            <a:custGeom>
              <a:avLst/>
              <a:gdLst>
                <a:gd name="T0" fmla="*/ 3 w 25"/>
                <a:gd name="T1" fmla="*/ 6 h 6"/>
                <a:gd name="T2" fmla="*/ 22 w 25"/>
                <a:gd name="T3" fmla="*/ 5 h 6"/>
                <a:gd name="T4" fmla="*/ 21 w 25"/>
                <a:gd name="T5" fmla="*/ 0 h 6"/>
                <a:gd name="T6" fmla="*/ 3 w 25"/>
                <a:gd name="T7" fmla="*/ 1 h 6"/>
                <a:gd name="T8" fmla="*/ 3 w 25"/>
                <a:gd name="T9" fmla="*/ 6 h 6"/>
              </a:gdLst>
              <a:ahLst/>
              <a:cxnLst>
                <a:cxn ang="0">
                  <a:pos x="T0" y="T1"/>
                </a:cxn>
                <a:cxn ang="0">
                  <a:pos x="T2" y="T3"/>
                </a:cxn>
                <a:cxn ang="0">
                  <a:pos x="T4" y="T5"/>
                </a:cxn>
                <a:cxn ang="0">
                  <a:pos x="T6" y="T7"/>
                </a:cxn>
                <a:cxn ang="0">
                  <a:pos x="T8" y="T9"/>
                </a:cxn>
              </a:cxnLst>
              <a:rect l="0" t="0" r="r" b="b"/>
              <a:pathLst>
                <a:path w="25" h="6">
                  <a:moveTo>
                    <a:pt x="3" y="6"/>
                  </a:moveTo>
                  <a:cubicBezTo>
                    <a:pt x="9" y="6"/>
                    <a:pt x="16" y="6"/>
                    <a:pt x="22" y="5"/>
                  </a:cubicBezTo>
                  <a:cubicBezTo>
                    <a:pt x="25" y="4"/>
                    <a:pt x="24" y="0"/>
                    <a:pt x="21" y="0"/>
                  </a:cubicBezTo>
                  <a:cubicBezTo>
                    <a:pt x="15" y="1"/>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52" name="Freeform 138"/>
            <p:cNvSpPr/>
            <p:nvPr/>
          </p:nvSpPr>
          <p:spPr bwMode="auto">
            <a:xfrm>
              <a:off x="5910" y="201"/>
              <a:ext cx="92" cy="21"/>
            </a:xfrm>
            <a:custGeom>
              <a:avLst/>
              <a:gdLst>
                <a:gd name="T0" fmla="*/ 3 w 26"/>
                <a:gd name="T1" fmla="*/ 7 h 7"/>
                <a:gd name="T2" fmla="*/ 24 w 26"/>
                <a:gd name="T3" fmla="*/ 5 h 7"/>
                <a:gd name="T4" fmla="*/ 22 w 26"/>
                <a:gd name="T5" fmla="*/ 0 h 7"/>
                <a:gd name="T6" fmla="*/ 3 w 26"/>
                <a:gd name="T7" fmla="*/ 2 h 7"/>
                <a:gd name="T8" fmla="*/ 3 w 26"/>
                <a:gd name="T9" fmla="*/ 7 h 7"/>
              </a:gdLst>
              <a:ahLst/>
              <a:cxnLst>
                <a:cxn ang="0">
                  <a:pos x="T0" y="T1"/>
                </a:cxn>
                <a:cxn ang="0">
                  <a:pos x="T2" y="T3"/>
                </a:cxn>
                <a:cxn ang="0">
                  <a:pos x="T4" y="T5"/>
                </a:cxn>
                <a:cxn ang="0">
                  <a:pos x="T6" y="T7"/>
                </a:cxn>
                <a:cxn ang="0">
                  <a:pos x="T8" y="T9"/>
                </a:cxn>
              </a:cxnLst>
              <a:rect l="0" t="0" r="r" b="b"/>
              <a:pathLst>
                <a:path w="26" h="7">
                  <a:moveTo>
                    <a:pt x="3" y="7"/>
                  </a:moveTo>
                  <a:cubicBezTo>
                    <a:pt x="10" y="7"/>
                    <a:pt x="17" y="6"/>
                    <a:pt x="24" y="5"/>
                  </a:cubicBezTo>
                  <a:cubicBezTo>
                    <a:pt x="26" y="4"/>
                    <a:pt x="25" y="0"/>
                    <a:pt x="22" y="0"/>
                  </a:cubicBezTo>
                  <a:cubicBezTo>
                    <a:pt x="16" y="1"/>
                    <a:pt x="9"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53" name="Freeform 139"/>
            <p:cNvSpPr/>
            <p:nvPr/>
          </p:nvSpPr>
          <p:spPr bwMode="auto">
            <a:xfrm>
              <a:off x="5755" y="204"/>
              <a:ext cx="99" cy="21"/>
            </a:xfrm>
            <a:custGeom>
              <a:avLst/>
              <a:gdLst>
                <a:gd name="T0" fmla="*/ 3 w 28"/>
                <a:gd name="T1" fmla="*/ 6 h 7"/>
                <a:gd name="T2" fmla="*/ 25 w 28"/>
                <a:gd name="T3" fmla="*/ 5 h 7"/>
                <a:gd name="T4" fmla="*/ 25 w 28"/>
                <a:gd name="T5" fmla="*/ 0 h 7"/>
                <a:gd name="T6" fmla="*/ 3 w 28"/>
                <a:gd name="T7" fmla="*/ 1 h 7"/>
                <a:gd name="T8" fmla="*/ 3 w 28"/>
                <a:gd name="T9" fmla="*/ 6 h 7"/>
              </a:gdLst>
              <a:ahLst/>
              <a:cxnLst>
                <a:cxn ang="0">
                  <a:pos x="T0" y="T1"/>
                </a:cxn>
                <a:cxn ang="0">
                  <a:pos x="T2" y="T3"/>
                </a:cxn>
                <a:cxn ang="0">
                  <a:pos x="T4" y="T5"/>
                </a:cxn>
                <a:cxn ang="0">
                  <a:pos x="T6" y="T7"/>
                </a:cxn>
                <a:cxn ang="0">
                  <a:pos x="T8" y="T9"/>
                </a:cxn>
              </a:cxnLst>
              <a:rect l="0" t="0" r="r" b="b"/>
              <a:pathLst>
                <a:path w="28" h="7">
                  <a:moveTo>
                    <a:pt x="3" y="6"/>
                  </a:moveTo>
                  <a:cubicBezTo>
                    <a:pt x="10" y="7"/>
                    <a:pt x="17" y="5"/>
                    <a:pt x="25" y="5"/>
                  </a:cubicBezTo>
                  <a:cubicBezTo>
                    <a:pt x="28" y="5"/>
                    <a:pt x="28" y="0"/>
                    <a:pt x="25" y="0"/>
                  </a:cubicBezTo>
                  <a:cubicBezTo>
                    <a:pt x="17" y="0"/>
                    <a:pt x="10" y="2"/>
                    <a:pt x="3" y="1"/>
                  </a:cubicBezTo>
                  <a:cubicBezTo>
                    <a:pt x="0"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54" name="Freeform 140"/>
            <p:cNvSpPr/>
            <p:nvPr/>
          </p:nvSpPr>
          <p:spPr bwMode="auto">
            <a:xfrm>
              <a:off x="5624" y="210"/>
              <a:ext cx="106" cy="24"/>
            </a:xfrm>
            <a:custGeom>
              <a:avLst/>
              <a:gdLst>
                <a:gd name="T0" fmla="*/ 4 w 30"/>
                <a:gd name="T1" fmla="*/ 6 h 8"/>
                <a:gd name="T2" fmla="*/ 15 w 30"/>
                <a:gd name="T3" fmla="*/ 5 h 8"/>
                <a:gd name="T4" fmla="*/ 25 w 30"/>
                <a:gd name="T5" fmla="*/ 7 h 8"/>
                <a:gd name="T6" fmla="*/ 27 w 30"/>
                <a:gd name="T7" fmla="*/ 3 h 8"/>
                <a:gd name="T8" fmla="*/ 17 w 30"/>
                <a:gd name="T9" fmla="*/ 1 h 8"/>
                <a:gd name="T10" fmla="*/ 3 w 30"/>
                <a:gd name="T11" fmla="*/ 1 h 8"/>
                <a:gd name="T12" fmla="*/ 4 w 30"/>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4" y="6"/>
                  </a:moveTo>
                  <a:cubicBezTo>
                    <a:pt x="8" y="5"/>
                    <a:pt x="12" y="5"/>
                    <a:pt x="15" y="5"/>
                  </a:cubicBezTo>
                  <a:cubicBezTo>
                    <a:pt x="18" y="5"/>
                    <a:pt x="22" y="5"/>
                    <a:pt x="25" y="7"/>
                  </a:cubicBezTo>
                  <a:cubicBezTo>
                    <a:pt x="27" y="8"/>
                    <a:pt x="30" y="4"/>
                    <a:pt x="27" y="3"/>
                  </a:cubicBezTo>
                  <a:cubicBezTo>
                    <a:pt x="24" y="1"/>
                    <a:pt x="20" y="1"/>
                    <a:pt x="17" y="1"/>
                  </a:cubicBezTo>
                  <a:cubicBezTo>
                    <a:pt x="13" y="0"/>
                    <a:pt x="8" y="0"/>
                    <a:pt x="3" y="1"/>
                  </a:cubicBezTo>
                  <a:cubicBezTo>
                    <a:pt x="0" y="2"/>
                    <a:pt x="2"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55" name="Freeform 141"/>
            <p:cNvSpPr/>
            <p:nvPr/>
          </p:nvSpPr>
          <p:spPr bwMode="auto">
            <a:xfrm>
              <a:off x="5451" y="201"/>
              <a:ext cx="127" cy="27"/>
            </a:xfrm>
            <a:custGeom>
              <a:avLst/>
              <a:gdLst>
                <a:gd name="T0" fmla="*/ 3 w 36"/>
                <a:gd name="T1" fmla="*/ 6 h 9"/>
                <a:gd name="T2" fmla="*/ 33 w 36"/>
                <a:gd name="T3" fmla="*/ 7 h 9"/>
                <a:gd name="T4" fmla="*/ 33 w 36"/>
                <a:gd name="T5" fmla="*/ 2 h 9"/>
                <a:gd name="T6" fmla="*/ 4 w 36"/>
                <a:gd name="T7" fmla="*/ 1 h 9"/>
                <a:gd name="T8" fmla="*/ 3 w 36"/>
                <a:gd name="T9" fmla="*/ 6 h 9"/>
              </a:gdLst>
              <a:ahLst/>
              <a:cxnLst>
                <a:cxn ang="0">
                  <a:pos x="T0" y="T1"/>
                </a:cxn>
                <a:cxn ang="0">
                  <a:pos x="T2" y="T3"/>
                </a:cxn>
                <a:cxn ang="0">
                  <a:pos x="T4" y="T5"/>
                </a:cxn>
                <a:cxn ang="0">
                  <a:pos x="T6" y="T7"/>
                </a:cxn>
                <a:cxn ang="0">
                  <a:pos x="T8" y="T9"/>
                </a:cxn>
              </a:cxnLst>
              <a:rect l="0" t="0" r="r" b="b"/>
              <a:pathLst>
                <a:path w="36" h="9">
                  <a:moveTo>
                    <a:pt x="3" y="6"/>
                  </a:moveTo>
                  <a:cubicBezTo>
                    <a:pt x="13" y="9"/>
                    <a:pt x="23" y="8"/>
                    <a:pt x="33" y="7"/>
                  </a:cubicBezTo>
                  <a:cubicBezTo>
                    <a:pt x="36" y="6"/>
                    <a:pt x="36" y="2"/>
                    <a:pt x="33" y="2"/>
                  </a:cubicBezTo>
                  <a:cubicBezTo>
                    <a:pt x="23" y="3"/>
                    <a:pt x="13" y="4"/>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56" name="Freeform 142"/>
            <p:cNvSpPr/>
            <p:nvPr/>
          </p:nvSpPr>
          <p:spPr bwMode="auto">
            <a:xfrm>
              <a:off x="5296" y="210"/>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6"/>
                    <a:pt x="27" y="6"/>
                  </a:cubicBezTo>
                  <a:cubicBezTo>
                    <a:pt x="30" y="6"/>
                    <a:pt x="30" y="1"/>
                    <a:pt x="27" y="1"/>
                  </a:cubicBezTo>
                  <a:cubicBezTo>
                    <a:pt x="19" y="1"/>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57" name="Freeform 143"/>
            <p:cNvSpPr/>
            <p:nvPr/>
          </p:nvSpPr>
          <p:spPr bwMode="auto">
            <a:xfrm>
              <a:off x="5169" y="201"/>
              <a:ext cx="103" cy="27"/>
            </a:xfrm>
            <a:custGeom>
              <a:avLst/>
              <a:gdLst>
                <a:gd name="T0" fmla="*/ 4 w 29"/>
                <a:gd name="T1" fmla="*/ 9 h 9"/>
                <a:gd name="T2" fmla="*/ 25 w 29"/>
                <a:gd name="T3" fmla="*/ 7 h 9"/>
                <a:gd name="T4" fmla="*/ 26 w 29"/>
                <a:gd name="T5" fmla="*/ 2 h 9"/>
                <a:gd name="T6" fmla="*/ 3 w 29"/>
                <a:gd name="T7" fmla="*/ 4 h 9"/>
                <a:gd name="T8" fmla="*/ 4 w 29"/>
                <a:gd name="T9" fmla="*/ 9 h 9"/>
              </a:gdLst>
              <a:ahLst/>
              <a:cxnLst>
                <a:cxn ang="0">
                  <a:pos x="T0" y="T1"/>
                </a:cxn>
                <a:cxn ang="0">
                  <a:pos x="T2" y="T3"/>
                </a:cxn>
                <a:cxn ang="0">
                  <a:pos x="T4" y="T5"/>
                </a:cxn>
                <a:cxn ang="0">
                  <a:pos x="T6" y="T7"/>
                </a:cxn>
                <a:cxn ang="0">
                  <a:pos x="T8" y="T9"/>
                </a:cxn>
              </a:cxnLst>
              <a:rect l="0" t="0" r="r" b="b"/>
              <a:pathLst>
                <a:path w="29" h="9">
                  <a:moveTo>
                    <a:pt x="4" y="9"/>
                  </a:moveTo>
                  <a:cubicBezTo>
                    <a:pt x="10" y="8"/>
                    <a:pt x="18" y="5"/>
                    <a:pt x="25" y="7"/>
                  </a:cubicBezTo>
                  <a:cubicBezTo>
                    <a:pt x="27" y="8"/>
                    <a:pt x="29" y="3"/>
                    <a:pt x="26" y="2"/>
                  </a:cubicBezTo>
                  <a:cubicBezTo>
                    <a:pt x="18" y="0"/>
                    <a:pt x="10" y="3"/>
                    <a:pt x="3" y="4"/>
                  </a:cubicBezTo>
                  <a:cubicBezTo>
                    <a:pt x="0" y="5"/>
                    <a:pt x="1" y="9"/>
                    <a:pt x="4"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58" name="Freeform 144"/>
            <p:cNvSpPr/>
            <p:nvPr/>
          </p:nvSpPr>
          <p:spPr bwMode="auto">
            <a:xfrm>
              <a:off x="5032" y="210"/>
              <a:ext cx="116" cy="21"/>
            </a:xfrm>
            <a:custGeom>
              <a:avLst/>
              <a:gdLst>
                <a:gd name="T0" fmla="*/ 3 w 33"/>
                <a:gd name="T1" fmla="*/ 5 h 7"/>
                <a:gd name="T2" fmla="*/ 31 w 33"/>
                <a:gd name="T3" fmla="*/ 5 h 7"/>
                <a:gd name="T4" fmla="*/ 31 w 33"/>
                <a:gd name="T5" fmla="*/ 0 h 7"/>
                <a:gd name="T6" fmla="*/ 4 w 33"/>
                <a:gd name="T7" fmla="*/ 0 h 7"/>
                <a:gd name="T8" fmla="*/ 3 w 33"/>
                <a:gd name="T9" fmla="*/ 5 h 7"/>
              </a:gdLst>
              <a:ahLst/>
              <a:cxnLst>
                <a:cxn ang="0">
                  <a:pos x="T0" y="T1"/>
                </a:cxn>
                <a:cxn ang="0">
                  <a:pos x="T2" y="T3"/>
                </a:cxn>
                <a:cxn ang="0">
                  <a:pos x="T4" y="T5"/>
                </a:cxn>
                <a:cxn ang="0">
                  <a:pos x="T6" y="T7"/>
                </a:cxn>
                <a:cxn ang="0">
                  <a:pos x="T8" y="T9"/>
                </a:cxn>
              </a:cxnLst>
              <a:rect l="0" t="0" r="r" b="b"/>
              <a:pathLst>
                <a:path w="33" h="7">
                  <a:moveTo>
                    <a:pt x="3" y="5"/>
                  </a:moveTo>
                  <a:cubicBezTo>
                    <a:pt x="12" y="7"/>
                    <a:pt x="21" y="6"/>
                    <a:pt x="31" y="5"/>
                  </a:cubicBezTo>
                  <a:cubicBezTo>
                    <a:pt x="33" y="4"/>
                    <a:pt x="33" y="0"/>
                    <a:pt x="31" y="0"/>
                  </a:cubicBezTo>
                  <a:cubicBezTo>
                    <a:pt x="22" y="1"/>
                    <a:pt x="13"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59" name="Freeform 145"/>
            <p:cNvSpPr/>
            <p:nvPr/>
          </p:nvSpPr>
          <p:spPr bwMode="auto">
            <a:xfrm>
              <a:off x="4894" y="201"/>
              <a:ext cx="106" cy="21"/>
            </a:xfrm>
            <a:custGeom>
              <a:avLst/>
              <a:gdLst>
                <a:gd name="T0" fmla="*/ 4 w 30"/>
                <a:gd name="T1" fmla="*/ 7 h 7"/>
                <a:gd name="T2" fmla="*/ 26 w 30"/>
                <a:gd name="T3" fmla="*/ 7 h 7"/>
                <a:gd name="T4" fmla="*/ 27 w 30"/>
                <a:gd name="T5" fmla="*/ 2 h 7"/>
                <a:gd name="T6" fmla="*/ 2 w 30"/>
                <a:gd name="T7" fmla="*/ 2 h 7"/>
                <a:gd name="T8" fmla="*/ 4 w 30"/>
                <a:gd name="T9" fmla="*/ 7 h 7"/>
              </a:gdLst>
              <a:ahLst/>
              <a:cxnLst>
                <a:cxn ang="0">
                  <a:pos x="T0" y="T1"/>
                </a:cxn>
                <a:cxn ang="0">
                  <a:pos x="T2" y="T3"/>
                </a:cxn>
                <a:cxn ang="0">
                  <a:pos x="T4" y="T5"/>
                </a:cxn>
                <a:cxn ang="0">
                  <a:pos x="T6" y="T7"/>
                </a:cxn>
                <a:cxn ang="0">
                  <a:pos x="T8" y="T9"/>
                </a:cxn>
              </a:cxnLst>
              <a:rect l="0" t="0" r="r" b="b"/>
              <a:pathLst>
                <a:path w="30" h="7">
                  <a:moveTo>
                    <a:pt x="4" y="7"/>
                  </a:moveTo>
                  <a:cubicBezTo>
                    <a:pt x="11" y="6"/>
                    <a:pt x="18" y="5"/>
                    <a:pt x="26" y="7"/>
                  </a:cubicBezTo>
                  <a:cubicBezTo>
                    <a:pt x="29" y="7"/>
                    <a:pt x="30" y="3"/>
                    <a:pt x="27" y="2"/>
                  </a:cubicBezTo>
                  <a:cubicBezTo>
                    <a:pt x="19" y="0"/>
                    <a:pt x="11" y="1"/>
                    <a:pt x="2"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60" name="Freeform 146"/>
            <p:cNvSpPr/>
            <p:nvPr/>
          </p:nvSpPr>
          <p:spPr bwMode="auto">
            <a:xfrm>
              <a:off x="4732" y="207"/>
              <a:ext cx="102" cy="27"/>
            </a:xfrm>
            <a:custGeom>
              <a:avLst/>
              <a:gdLst>
                <a:gd name="T0" fmla="*/ 3 w 29"/>
                <a:gd name="T1" fmla="*/ 6 h 9"/>
                <a:gd name="T2" fmla="*/ 26 w 29"/>
                <a:gd name="T3" fmla="*/ 6 h 9"/>
                <a:gd name="T4" fmla="*/ 26 w 29"/>
                <a:gd name="T5" fmla="*/ 1 h 9"/>
                <a:gd name="T6" fmla="*/ 4 w 29"/>
                <a:gd name="T7" fmla="*/ 1 h 9"/>
                <a:gd name="T8" fmla="*/ 3 w 29"/>
                <a:gd name="T9" fmla="*/ 6 h 9"/>
              </a:gdLst>
              <a:ahLst/>
              <a:cxnLst>
                <a:cxn ang="0">
                  <a:pos x="T0" y="T1"/>
                </a:cxn>
                <a:cxn ang="0">
                  <a:pos x="T2" y="T3"/>
                </a:cxn>
                <a:cxn ang="0">
                  <a:pos x="T4" y="T5"/>
                </a:cxn>
                <a:cxn ang="0">
                  <a:pos x="T6" y="T7"/>
                </a:cxn>
                <a:cxn ang="0">
                  <a:pos x="T8" y="T9"/>
                </a:cxn>
              </a:cxnLst>
              <a:rect l="0" t="0" r="r" b="b"/>
              <a:pathLst>
                <a:path w="29" h="9">
                  <a:moveTo>
                    <a:pt x="3" y="6"/>
                  </a:moveTo>
                  <a:cubicBezTo>
                    <a:pt x="11" y="9"/>
                    <a:pt x="18" y="6"/>
                    <a:pt x="26" y="6"/>
                  </a:cubicBezTo>
                  <a:cubicBezTo>
                    <a:pt x="29" y="6"/>
                    <a:pt x="29" y="1"/>
                    <a:pt x="26" y="1"/>
                  </a:cubicBezTo>
                  <a:cubicBezTo>
                    <a:pt x="19" y="1"/>
                    <a:pt x="11" y="4"/>
                    <a:pt x="4" y="1"/>
                  </a:cubicBezTo>
                  <a:cubicBezTo>
                    <a:pt x="2"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61" name="Freeform 147"/>
            <p:cNvSpPr/>
            <p:nvPr/>
          </p:nvSpPr>
          <p:spPr bwMode="auto">
            <a:xfrm>
              <a:off x="4608" y="210"/>
              <a:ext cx="81" cy="15"/>
            </a:xfrm>
            <a:custGeom>
              <a:avLst/>
              <a:gdLst>
                <a:gd name="T0" fmla="*/ 3 w 23"/>
                <a:gd name="T1" fmla="*/ 5 h 5"/>
                <a:gd name="T2" fmla="*/ 20 w 23"/>
                <a:gd name="T3" fmla="*/ 5 h 5"/>
                <a:gd name="T4" fmla="*/ 20 w 23"/>
                <a:gd name="T5" fmla="*/ 0 h 5"/>
                <a:gd name="T6" fmla="*/ 3 w 23"/>
                <a:gd name="T7" fmla="*/ 0 h 5"/>
                <a:gd name="T8" fmla="*/ 3 w 23"/>
                <a:gd name="T9" fmla="*/ 5 h 5"/>
              </a:gdLst>
              <a:ahLst/>
              <a:cxnLst>
                <a:cxn ang="0">
                  <a:pos x="T0" y="T1"/>
                </a:cxn>
                <a:cxn ang="0">
                  <a:pos x="T2" y="T3"/>
                </a:cxn>
                <a:cxn ang="0">
                  <a:pos x="T4" y="T5"/>
                </a:cxn>
                <a:cxn ang="0">
                  <a:pos x="T6" y="T7"/>
                </a:cxn>
                <a:cxn ang="0">
                  <a:pos x="T8" y="T9"/>
                </a:cxn>
              </a:cxnLst>
              <a:rect l="0" t="0" r="r" b="b"/>
              <a:pathLst>
                <a:path w="23" h="5">
                  <a:moveTo>
                    <a:pt x="3" y="5"/>
                  </a:moveTo>
                  <a:cubicBezTo>
                    <a:pt x="20" y="5"/>
                    <a:pt x="20" y="5"/>
                    <a:pt x="20" y="5"/>
                  </a:cubicBezTo>
                  <a:cubicBezTo>
                    <a:pt x="23" y="5"/>
                    <a:pt x="23" y="0"/>
                    <a:pt x="20"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62" name="Freeform 148"/>
            <p:cNvSpPr/>
            <p:nvPr/>
          </p:nvSpPr>
          <p:spPr bwMode="auto">
            <a:xfrm>
              <a:off x="4439" y="201"/>
              <a:ext cx="88" cy="24"/>
            </a:xfrm>
            <a:custGeom>
              <a:avLst/>
              <a:gdLst>
                <a:gd name="T0" fmla="*/ 3 w 25"/>
                <a:gd name="T1" fmla="*/ 6 h 8"/>
                <a:gd name="T2" fmla="*/ 23 w 25"/>
                <a:gd name="T3" fmla="*/ 5 h 8"/>
                <a:gd name="T4" fmla="*/ 20 w 25"/>
                <a:gd name="T5" fmla="*/ 1 h 8"/>
                <a:gd name="T6" fmla="*/ 4 w 25"/>
                <a:gd name="T7" fmla="*/ 1 h 8"/>
                <a:gd name="T8" fmla="*/ 3 w 25"/>
                <a:gd name="T9" fmla="*/ 6 h 8"/>
              </a:gdLst>
              <a:ahLst/>
              <a:cxnLst>
                <a:cxn ang="0">
                  <a:pos x="T0" y="T1"/>
                </a:cxn>
                <a:cxn ang="0">
                  <a:pos x="T2" y="T3"/>
                </a:cxn>
                <a:cxn ang="0">
                  <a:pos x="T4" y="T5"/>
                </a:cxn>
                <a:cxn ang="0">
                  <a:pos x="T6" y="T7"/>
                </a:cxn>
                <a:cxn ang="0">
                  <a:pos x="T8" y="T9"/>
                </a:cxn>
              </a:cxnLst>
              <a:rect l="0" t="0" r="r" b="b"/>
              <a:pathLst>
                <a:path w="25" h="8">
                  <a:moveTo>
                    <a:pt x="3" y="6"/>
                  </a:moveTo>
                  <a:cubicBezTo>
                    <a:pt x="9" y="7"/>
                    <a:pt x="16" y="8"/>
                    <a:pt x="23" y="5"/>
                  </a:cubicBezTo>
                  <a:cubicBezTo>
                    <a:pt x="25" y="4"/>
                    <a:pt x="23" y="0"/>
                    <a:pt x="20" y="1"/>
                  </a:cubicBezTo>
                  <a:cubicBezTo>
                    <a:pt x="15" y="4"/>
                    <a:pt x="9" y="2"/>
                    <a:pt x="4" y="1"/>
                  </a:cubicBezTo>
                  <a:cubicBezTo>
                    <a:pt x="1"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63" name="Freeform 149"/>
            <p:cNvSpPr/>
            <p:nvPr/>
          </p:nvSpPr>
          <p:spPr bwMode="auto">
            <a:xfrm>
              <a:off x="4273" y="204"/>
              <a:ext cx="110" cy="18"/>
            </a:xfrm>
            <a:custGeom>
              <a:avLst/>
              <a:gdLst>
                <a:gd name="T0" fmla="*/ 3 w 31"/>
                <a:gd name="T1" fmla="*/ 6 h 6"/>
                <a:gd name="T2" fmla="*/ 28 w 31"/>
                <a:gd name="T3" fmla="*/ 5 h 6"/>
                <a:gd name="T4" fmla="*/ 28 w 31"/>
                <a:gd name="T5" fmla="*/ 0 h 6"/>
                <a:gd name="T6" fmla="*/ 3 w 31"/>
                <a:gd name="T7" fmla="*/ 1 h 6"/>
                <a:gd name="T8" fmla="*/ 3 w 31"/>
                <a:gd name="T9" fmla="*/ 6 h 6"/>
              </a:gdLst>
              <a:ahLst/>
              <a:cxnLst>
                <a:cxn ang="0">
                  <a:pos x="T0" y="T1"/>
                </a:cxn>
                <a:cxn ang="0">
                  <a:pos x="T2" y="T3"/>
                </a:cxn>
                <a:cxn ang="0">
                  <a:pos x="T4" y="T5"/>
                </a:cxn>
                <a:cxn ang="0">
                  <a:pos x="T6" y="T7"/>
                </a:cxn>
                <a:cxn ang="0">
                  <a:pos x="T8" y="T9"/>
                </a:cxn>
              </a:cxnLst>
              <a:rect l="0" t="0" r="r" b="b"/>
              <a:pathLst>
                <a:path w="31" h="6">
                  <a:moveTo>
                    <a:pt x="3" y="6"/>
                  </a:moveTo>
                  <a:cubicBezTo>
                    <a:pt x="11" y="6"/>
                    <a:pt x="20" y="6"/>
                    <a:pt x="28" y="5"/>
                  </a:cubicBezTo>
                  <a:cubicBezTo>
                    <a:pt x="31" y="4"/>
                    <a:pt x="31" y="0"/>
                    <a:pt x="28" y="0"/>
                  </a:cubicBezTo>
                  <a:cubicBezTo>
                    <a:pt x="20" y="1"/>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64" name="Freeform 150"/>
            <p:cNvSpPr/>
            <p:nvPr/>
          </p:nvSpPr>
          <p:spPr bwMode="auto">
            <a:xfrm>
              <a:off x="4150" y="201"/>
              <a:ext cx="99" cy="24"/>
            </a:xfrm>
            <a:custGeom>
              <a:avLst/>
              <a:gdLst>
                <a:gd name="T0" fmla="*/ 4 w 28"/>
                <a:gd name="T1" fmla="*/ 8 h 8"/>
                <a:gd name="T2" fmla="*/ 24 w 28"/>
                <a:gd name="T3" fmla="*/ 7 h 8"/>
                <a:gd name="T4" fmla="*/ 25 w 28"/>
                <a:gd name="T5" fmla="*/ 2 h 8"/>
                <a:gd name="T6" fmla="*/ 3 w 28"/>
                <a:gd name="T7" fmla="*/ 3 h 8"/>
                <a:gd name="T8" fmla="*/ 4 w 28"/>
                <a:gd name="T9" fmla="*/ 8 h 8"/>
              </a:gdLst>
              <a:ahLst/>
              <a:cxnLst>
                <a:cxn ang="0">
                  <a:pos x="T0" y="T1"/>
                </a:cxn>
                <a:cxn ang="0">
                  <a:pos x="T2" y="T3"/>
                </a:cxn>
                <a:cxn ang="0">
                  <a:pos x="T4" y="T5"/>
                </a:cxn>
                <a:cxn ang="0">
                  <a:pos x="T6" y="T7"/>
                </a:cxn>
                <a:cxn ang="0">
                  <a:pos x="T8" y="T9"/>
                </a:cxn>
              </a:cxnLst>
              <a:rect l="0" t="0" r="r" b="b"/>
              <a:pathLst>
                <a:path w="28" h="8">
                  <a:moveTo>
                    <a:pt x="4" y="8"/>
                  </a:moveTo>
                  <a:cubicBezTo>
                    <a:pt x="10" y="7"/>
                    <a:pt x="17" y="5"/>
                    <a:pt x="24" y="7"/>
                  </a:cubicBezTo>
                  <a:cubicBezTo>
                    <a:pt x="27" y="7"/>
                    <a:pt x="28" y="3"/>
                    <a:pt x="25" y="2"/>
                  </a:cubicBezTo>
                  <a:cubicBezTo>
                    <a:pt x="18" y="0"/>
                    <a:pt x="10" y="2"/>
                    <a:pt x="3" y="3"/>
                  </a:cubicBezTo>
                  <a:cubicBezTo>
                    <a:pt x="0" y="4"/>
                    <a:pt x="1" y="8"/>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65" name="Freeform 151"/>
            <p:cNvSpPr/>
            <p:nvPr/>
          </p:nvSpPr>
          <p:spPr bwMode="auto">
            <a:xfrm>
              <a:off x="4016" y="207"/>
              <a:ext cx="102" cy="24"/>
            </a:xfrm>
            <a:custGeom>
              <a:avLst/>
              <a:gdLst>
                <a:gd name="T0" fmla="*/ 3 w 29"/>
                <a:gd name="T1" fmla="*/ 5 h 8"/>
                <a:gd name="T2" fmla="*/ 25 w 29"/>
                <a:gd name="T3" fmla="*/ 7 h 8"/>
                <a:gd name="T4" fmla="*/ 26 w 29"/>
                <a:gd name="T5" fmla="*/ 2 h 8"/>
                <a:gd name="T6" fmla="*/ 3 w 29"/>
                <a:gd name="T7" fmla="*/ 0 h 8"/>
                <a:gd name="T8" fmla="*/ 3 w 29"/>
                <a:gd name="T9" fmla="*/ 5 h 8"/>
              </a:gdLst>
              <a:ahLst/>
              <a:cxnLst>
                <a:cxn ang="0">
                  <a:pos x="T0" y="T1"/>
                </a:cxn>
                <a:cxn ang="0">
                  <a:pos x="T2" y="T3"/>
                </a:cxn>
                <a:cxn ang="0">
                  <a:pos x="T4" y="T5"/>
                </a:cxn>
                <a:cxn ang="0">
                  <a:pos x="T6" y="T7"/>
                </a:cxn>
                <a:cxn ang="0">
                  <a:pos x="T8" y="T9"/>
                </a:cxn>
              </a:cxnLst>
              <a:rect l="0" t="0" r="r" b="b"/>
              <a:pathLst>
                <a:path w="29" h="8">
                  <a:moveTo>
                    <a:pt x="3" y="5"/>
                  </a:moveTo>
                  <a:cubicBezTo>
                    <a:pt x="10" y="5"/>
                    <a:pt x="18" y="5"/>
                    <a:pt x="25" y="7"/>
                  </a:cubicBezTo>
                  <a:cubicBezTo>
                    <a:pt x="28" y="8"/>
                    <a:pt x="29" y="3"/>
                    <a:pt x="26" y="2"/>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66" name="Freeform 152"/>
            <p:cNvSpPr/>
            <p:nvPr/>
          </p:nvSpPr>
          <p:spPr bwMode="auto">
            <a:xfrm>
              <a:off x="3878" y="213"/>
              <a:ext cx="106"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67" name="Freeform 153"/>
            <p:cNvSpPr/>
            <p:nvPr/>
          </p:nvSpPr>
          <p:spPr bwMode="auto">
            <a:xfrm>
              <a:off x="3751" y="207"/>
              <a:ext cx="85" cy="18"/>
            </a:xfrm>
            <a:custGeom>
              <a:avLst/>
              <a:gdLst>
                <a:gd name="T0" fmla="*/ 3 w 24"/>
                <a:gd name="T1" fmla="*/ 5 h 6"/>
                <a:gd name="T2" fmla="*/ 21 w 24"/>
                <a:gd name="T3" fmla="*/ 6 h 6"/>
                <a:gd name="T4" fmla="*/ 21 w 24"/>
                <a:gd name="T5" fmla="*/ 1 h 6"/>
                <a:gd name="T6" fmla="*/ 4 w 24"/>
                <a:gd name="T7" fmla="*/ 0 h 6"/>
                <a:gd name="T8" fmla="*/ 3 w 24"/>
                <a:gd name="T9" fmla="*/ 5 h 6"/>
              </a:gdLst>
              <a:ahLst/>
              <a:cxnLst>
                <a:cxn ang="0">
                  <a:pos x="T0" y="T1"/>
                </a:cxn>
                <a:cxn ang="0">
                  <a:pos x="T2" y="T3"/>
                </a:cxn>
                <a:cxn ang="0">
                  <a:pos x="T4" y="T5"/>
                </a:cxn>
                <a:cxn ang="0">
                  <a:pos x="T6" y="T7"/>
                </a:cxn>
                <a:cxn ang="0">
                  <a:pos x="T8" y="T9"/>
                </a:cxn>
              </a:cxnLst>
              <a:rect l="0" t="0" r="r" b="b"/>
              <a:pathLst>
                <a:path w="24" h="6">
                  <a:moveTo>
                    <a:pt x="3" y="5"/>
                  </a:moveTo>
                  <a:cubicBezTo>
                    <a:pt x="9" y="6"/>
                    <a:pt x="15" y="6"/>
                    <a:pt x="21" y="6"/>
                  </a:cubicBezTo>
                  <a:cubicBezTo>
                    <a:pt x="24" y="6"/>
                    <a:pt x="24" y="1"/>
                    <a:pt x="21" y="1"/>
                  </a:cubicBezTo>
                  <a:cubicBezTo>
                    <a:pt x="16" y="1"/>
                    <a:pt x="10"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68" name="Freeform 154"/>
            <p:cNvSpPr/>
            <p:nvPr/>
          </p:nvSpPr>
          <p:spPr bwMode="auto">
            <a:xfrm>
              <a:off x="3596" y="207"/>
              <a:ext cx="109" cy="24"/>
            </a:xfrm>
            <a:custGeom>
              <a:avLst/>
              <a:gdLst>
                <a:gd name="T0" fmla="*/ 3 w 31"/>
                <a:gd name="T1" fmla="*/ 7 h 8"/>
                <a:gd name="T2" fmla="*/ 28 w 31"/>
                <a:gd name="T3" fmla="*/ 6 h 8"/>
                <a:gd name="T4" fmla="*/ 27 w 31"/>
                <a:gd name="T5" fmla="*/ 1 h 8"/>
                <a:gd name="T6" fmla="*/ 3 w 31"/>
                <a:gd name="T7" fmla="*/ 2 h 8"/>
                <a:gd name="T8" fmla="*/ 3 w 31"/>
                <a:gd name="T9" fmla="*/ 7 h 8"/>
              </a:gdLst>
              <a:ahLst/>
              <a:cxnLst>
                <a:cxn ang="0">
                  <a:pos x="T0" y="T1"/>
                </a:cxn>
                <a:cxn ang="0">
                  <a:pos x="T2" y="T3"/>
                </a:cxn>
                <a:cxn ang="0">
                  <a:pos x="T4" y="T5"/>
                </a:cxn>
                <a:cxn ang="0">
                  <a:pos x="T6" y="T7"/>
                </a:cxn>
                <a:cxn ang="0">
                  <a:pos x="T8" y="T9"/>
                </a:cxn>
              </a:cxnLst>
              <a:rect l="0" t="0" r="r" b="b"/>
              <a:pathLst>
                <a:path w="31" h="8">
                  <a:moveTo>
                    <a:pt x="3" y="7"/>
                  </a:moveTo>
                  <a:cubicBezTo>
                    <a:pt x="11" y="7"/>
                    <a:pt x="20" y="8"/>
                    <a:pt x="28" y="6"/>
                  </a:cubicBezTo>
                  <a:cubicBezTo>
                    <a:pt x="31" y="5"/>
                    <a:pt x="30" y="0"/>
                    <a:pt x="27" y="1"/>
                  </a:cubicBezTo>
                  <a:cubicBezTo>
                    <a:pt x="19" y="4"/>
                    <a:pt x="11"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69" name="Freeform 155"/>
            <p:cNvSpPr/>
            <p:nvPr/>
          </p:nvSpPr>
          <p:spPr bwMode="auto">
            <a:xfrm>
              <a:off x="3455" y="216"/>
              <a:ext cx="99" cy="18"/>
            </a:xfrm>
            <a:custGeom>
              <a:avLst/>
              <a:gdLst>
                <a:gd name="T0" fmla="*/ 4 w 28"/>
                <a:gd name="T1" fmla="*/ 6 h 6"/>
                <a:gd name="T2" fmla="*/ 25 w 28"/>
                <a:gd name="T3" fmla="*/ 5 h 6"/>
                <a:gd name="T4" fmla="*/ 25 w 28"/>
                <a:gd name="T5" fmla="*/ 0 h 6"/>
                <a:gd name="T6" fmla="*/ 2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2" y="1"/>
                  </a:cubicBezTo>
                  <a:cubicBezTo>
                    <a:pt x="0" y="2"/>
                    <a:pt x="1"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70" name="Freeform 156"/>
            <p:cNvSpPr/>
            <p:nvPr/>
          </p:nvSpPr>
          <p:spPr bwMode="auto">
            <a:xfrm>
              <a:off x="3300" y="204"/>
              <a:ext cx="109" cy="21"/>
            </a:xfrm>
            <a:custGeom>
              <a:avLst/>
              <a:gdLst>
                <a:gd name="T0" fmla="*/ 3 w 31"/>
                <a:gd name="T1" fmla="*/ 5 h 7"/>
                <a:gd name="T2" fmla="*/ 28 w 31"/>
                <a:gd name="T3" fmla="*/ 5 h 7"/>
                <a:gd name="T4" fmla="*/ 28 w 31"/>
                <a:gd name="T5" fmla="*/ 0 h 7"/>
                <a:gd name="T6" fmla="*/ 4 w 31"/>
                <a:gd name="T7" fmla="*/ 0 h 7"/>
                <a:gd name="T8" fmla="*/ 3 w 31"/>
                <a:gd name="T9" fmla="*/ 5 h 7"/>
              </a:gdLst>
              <a:ahLst/>
              <a:cxnLst>
                <a:cxn ang="0">
                  <a:pos x="T0" y="T1"/>
                </a:cxn>
                <a:cxn ang="0">
                  <a:pos x="T2" y="T3"/>
                </a:cxn>
                <a:cxn ang="0">
                  <a:pos x="T4" y="T5"/>
                </a:cxn>
                <a:cxn ang="0">
                  <a:pos x="T6" y="T7"/>
                </a:cxn>
                <a:cxn ang="0">
                  <a:pos x="T8" y="T9"/>
                </a:cxn>
              </a:cxnLst>
              <a:rect l="0" t="0" r="r" b="b"/>
              <a:pathLst>
                <a:path w="31" h="7">
                  <a:moveTo>
                    <a:pt x="3" y="5"/>
                  </a:moveTo>
                  <a:cubicBezTo>
                    <a:pt x="11" y="7"/>
                    <a:pt x="20" y="5"/>
                    <a:pt x="28" y="5"/>
                  </a:cubicBezTo>
                  <a:cubicBezTo>
                    <a:pt x="31" y="5"/>
                    <a:pt x="31" y="0"/>
                    <a:pt x="28" y="0"/>
                  </a:cubicBezTo>
                  <a:cubicBezTo>
                    <a:pt x="20" y="0"/>
                    <a:pt x="12" y="2"/>
                    <a:pt x="4" y="0"/>
                  </a:cubicBezTo>
                  <a:cubicBezTo>
                    <a:pt x="2"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71" name="Freeform 157"/>
            <p:cNvSpPr/>
            <p:nvPr/>
          </p:nvSpPr>
          <p:spPr bwMode="auto">
            <a:xfrm>
              <a:off x="3155" y="207"/>
              <a:ext cx="95" cy="21"/>
            </a:xfrm>
            <a:custGeom>
              <a:avLst/>
              <a:gdLst>
                <a:gd name="T0" fmla="*/ 4 w 27"/>
                <a:gd name="T1" fmla="*/ 7 h 7"/>
                <a:gd name="T2" fmla="*/ 23 w 27"/>
                <a:gd name="T3" fmla="*/ 6 h 7"/>
                <a:gd name="T4" fmla="*/ 24 w 27"/>
                <a:gd name="T5" fmla="*/ 1 h 7"/>
                <a:gd name="T6" fmla="*/ 3 w 27"/>
                <a:gd name="T7" fmla="*/ 2 h 7"/>
                <a:gd name="T8" fmla="*/ 4 w 27"/>
                <a:gd name="T9" fmla="*/ 7 h 7"/>
              </a:gdLst>
              <a:ahLst/>
              <a:cxnLst>
                <a:cxn ang="0">
                  <a:pos x="T0" y="T1"/>
                </a:cxn>
                <a:cxn ang="0">
                  <a:pos x="T2" y="T3"/>
                </a:cxn>
                <a:cxn ang="0">
                  <a:pos x="T4" y="T5"/>
                </a:cxn>
                <a:cxn ang="0">
                  <a:pos x="T6" y="T7"/>
                </a:cxn>
                <a:cxn ang="0">
                  <a:pos x="T8" y="T9"/>
                </a:cxn>
              </a:cxnLst>
              <a:rect l="0" t="0" r="r" b="b"/>
              <a:pathLst>
                <a:path w="27" h="7">
                  <a:moveTo>
                    <a:pt x="4" y="7"/>
                  </a:moveTo>
                  <a:cubicBezTo>
                    <a:pt x="10" y="6"/>
                    <a:pt x="17" y="4"/>
                    <a:pt x="23" y="6"/>
                  </a:cubicBezTo>
                  <a:cubicBezTo>
                    <a:pt x="26" y="6"/>
                    <a:pt x="27" y="2"/>
                    <a:pt x="24" y="1"/>
                  </a:cubicBezTo>
                  <a:cubicBezTo>
                    <a:pt x="17" y="0"/>
                    <a:pt x="10"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72" name="Freeform 158"/>
            <p:cNvSpPr/>
            <p:nvPr/>
          </p:nvSpPr>
          <p:spPr bwMode="auto">
            <a:xfrm>
              <a:off x="2982" y="204"/>
              <a:ext cx="120" cy="30"/>
            </a:xfrm>
            <a:custGeom>
              <a:avLst/>
              <a:gdLst>
                <a:gd name="T0" fmla="*/ 3 w 34"/>
                <a:gd name="T1" fmla="*/ 9 h 10"/>
                <a:gd name="T2" fmla="*/ 16 w 34"/>
                <a:gd name="T3" fmla="*/ 8 h 10"/>
                <a:gd name="T4" fmla="*/ 29 w 34"/>
                <a:gd name="T5" fmla="*/ 9 h 10"/>
                <a:gd name="T6" fmla="*/ 32 w 34"/>
                <a:gd name="T7" fmla="*/ 5 h 10"/>
                <a:gd name="T8" fmla="*/ 3 w 34"/>
                <a:gd name="T9" fmla="*/ 4 h 10"/>
                <a:gd name="T10" fmla="*/ 3 w 34"/>
                <a:gd name="T11" fmla="*/ 9 h 10"/>
              </a:gdLst>
              <a:ahLst/>
              <a:cxnLst>
                <a:cxn ang="0">
                  <a:pos x="T0" y="T1"/>
                </a:cxn>
                <a:cxn ang="0">
                  <a:pos x="T2" y="T3"/>
                </a:cxn>
                <a:cxn ang="0">
                  <a:pos x="T4" y="T5"/>
                </a:cxn>
                <a:cxn ang="0">
                  <a:pos x="T6" y="T7"/>
                </a:cxn>
                <a:cxn ang="0">
                  <a:pos x="T8" y="T9"/>
                </a:cxn>
                <a:cxn ang="0">
                  <a:pos x="T10" y="T11"/>
                </a:cxn>
              </a:cxnLst>
              <a:rect l="0" t="0" r="r" b="b"/>
              <a:pathLst>
                <a:path w="34" h="10">
                  <a:moveTo>
                    <a:pt x="3" y="9"/>
                  </a:moveTo>
                  <a:cubicBezTo>
                    <a:pt x="8" y="9"/>
                    <a:pt x="12" y="8"/>
                    <a:pt x="16" y="8"/>
                  </a:cubicBezTo>
                  <a:cubicBezTo>
                    <a:pt x="21" y="7"/>
                    <a:pt x="26" y="7"/>
                    <a:pt x="29" y="9"/>
                  </a:cubicBezTo>
                  <a:cubicBezTo>
                    <a:pt x="32" y="10"/>
                    <a:pt x="34" y="6"/>
                    <a:pt x="32" y="5"/>
                  </a:cubicBezTo>
                  <a:cubicBezTo>
                    <a:pt x="23" y="0"/>
                    <a:pt x="12"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73" name="Freeform 159"/>
            <p:cNvSpPr/>
            <p:nvPr/>
          </p:nvSpPr>
          <p:spPr bwMode="auto">
            <a:xfrm>
              <a:off x="2841" y="213"/>
              <a:ext cx="106" cy="24"/>
            </a:xfrm>
            <a:custGeom>
              <a:avLst/>
              <a:gdLst>
                <a:gd name="T0" fmla="*/ 2 w 30"/>
                <a:gd name="T1" fmla="*/ 6 h 8"/>
                <a:gd name="T2" fmla="*/ 27 w 30"/>
                <a:gd name="T3" fmla="*/ 5 h 8"/>
                <a:gd name="T4" fmla="*/ 26 w 30"/>
                <a:gd name="T5" fmla="*/ 0 h 8"/>
                <a:gd name="T6" fmla="*/ 4 w 30"/>
                <a:gd name="T7" fmla="*/ 1 h 8"/>
                <a:gd name="T8" fmla="*/ 2 w 30"/>
                <a:gd name="T9" fmla="*/ 6 h 8"/>
              </a:gdLst>
              <a:ahLst/>
              <a:cxnLst>
                <a:cxn ang="0">
                  <a:pos x="T0" y="T1"/>
                </a:cxn>
                <a:cxn ang="0">
                  <a:pos x="T2" y="T3"/>
                </a:cxn>
                <a:cxn ang="0">
                  <a:pos x="T4" y="T5"/>
                </a:cxn>
                <a:cxn ang="0">
                  <a:pos x="T6" y="T7"/>
                </a:cxn>
                <a:cxn ang="0">
                  <a:pos x="T8" y="T9"/>
                </a:cxn>
              </a:cxnLst>
              <a:rect l="0" t="0" r="r" b="b"/>
              <a:pathLst>
                <a:path w="30" h="8">
                  <a:moveTo>
                    <a:pt x="2" y="6"/>
                  </a:moveTo>
                  <a:cubicBezTo>
                    <a:pt x="11" y="8"/>
                    <a:pt x="19" y="6"/>
                    <a:pt x="27" y="5"/>
                  </a:cubicBezTo>
                  <a:cubicBezTo>
                    <a:pt x="30" y="4"/>
                    <a:pt x="29" y="0"/>
                    <a:pt x="26" y="0"/>
                  </a:cubicBezTo>
                  <a:cubicBezTo>
                    <a:pt x="18" y="1"/>
                    <a:pt x="11" y="3"/>
                    <a:pt x="4" y="1"/>
                  </a:cubicBezTo>
                  <a:cubicBezTo>
                    <a:pt x="1" y="1"/>
                    <a:pt x="0" y="5"/>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74" name="Freeform 160"/>
            <p:cNvSpPr/>
            <p:nvPr/>
          </p:nvSpPr>
          <p:spPr bwMode="auto">
            <a:xfrm>
              <a:off x="2686" y="210"/>
              <a:ext cx="85" cy="18"/>
            </a:xfrm>
            <a:custGeom>
              <a:avLst/>
              <a:gdLst>
                <a:gd name="T0" fmla="*/ 3 w 24"/>
                <a:gd name="T1" fmla="*/ 6 h 6"/>
                <a:gd name="T2" fmla="*/ 20 w 24"/>
                <a:gd name="T3" fmla="*/ 6 h 6"/>
                <a:gd name="T4" fmla="*/ 21 w 24"/>
                <a:gd name="T5" fmla="*/ 1 h 6"/>
                <a:gd name="T6" fmla="*/ 3 w 24"/>
                <a:gd name="T7" fmla="*/ 1 h 6"/>
                <a:gd name="T8" fmla="*/ 3 w 24"/>
                <a:gd name="T9" fmla="*/ 6 h 6"/>
              </a:gdLst>
              <a:ahLst/>
              <a:cxnLst>
                <a:cxn ang="0">
                  <a:pos x="T0" y="T1"/>
                </a:cxn>
                <a:cxn ang="0">
                  <a:pos x="T2" y="T3"/>
                </a:cxn>
                <a:cxn ang="0">
                  <a:pos x="T4" y="T5"/>
                </a:cxn>
                <a:cxn ang="0">
                  <a:pos x="T6" y="T7"/>
                </a:cxn>
                <a:cxn ang="0">
                  <a:pos x="T8" y="T9"/>
                </a:cxn>
              </a:cxnLst>
              <a:rect l="0" t="0" r="r" b="b"/>
              <a:pathLst>
                <a:path w="24" h="6">
                  <a:moveTo>
                    <a:pt x="3" y="6"/>
                  </a:moveTo>
                  <a:cubicBezTo>
                    <a:pt x="9" y="6"/>
                    <a:pt x="14" y="5"/>
                    <a:pt x="20" y="6"/>
                  </a:cubicBezTo>
                  <a:cubicBezTo>
                    <a:pt x="23" y="6"/>
                    <a:pt x="24" y="2"/>
                    <a:pt x="21" y="1"/>
                  </a:cubicBezTo>
                  <a:cubicBezTo>
                    <a:pt x="15" y="0"/>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75" name="Freeform 161"/>
            <p:cNvSpPr/>
            <p:nvPr/>
          </p:nvSpPr>
          <p:spPr bwMode="auto">
            <a:xfrm>
              <a:off x="2531" y="210"/>
              <a:ext cx="95" cy="18"/>
            </a:xfrm>
            <a:custGeom>
              <a:avLst/>
              <a:gdLst>
                <a:gd name="T0" fmla="*/ 3 w 27"/>
                <a:gd name="T1" fmla="*/ 5 h 6"/>
                <a:gd name="T2" fmla="*/ 24 w 27"/>
                <a:gd name="T3" fmla="*/ 6 h 6"/>
                <a:gd name="T4" fmla="*/ 24 w 27"/>
                <a:gd name="T5" fmla="*/ 1 h 6"/>
                <a:gd name="T6" fmla="*/ 4 w 27"/>
                <a:gd name="T7" fmla="*/ 0 h 6"/>
                <a:gd name="T8" fmla="*/ 3 w 27"/>
                <a:gd name="T9" fmla="*/ 5 h 6"/>
              </a:gdLst>
              <a:ahLst/>
              <a:cxnLst>
                <a:cxn ang="0">
                  <a:pos x="T0" y="T1"/>
                </a:cxn>
                <a:cxn ang="0">
                  <a:pos x="T2" y="T3"/>
                </a:cxn>
                <a:cxn ang="0">
                  <a:pos x="T4" y="T5"/>
                </a:cxn>
                <a:cxn ang="0">
                  <a:pos x="T6" y="T7"/>
                </a:cxn>
                <a:cxn ang="0">
                  <a:pos x="T8" y="T9"/>
                </a:cxn>
              </a:cxnLst>
              <a:rect l="0" t="0" r="r" b="b"/>
              <a:pathLst>
                <a:path w="27" h="6">
                  <a:moveTo>
                    <a:pt x="3" y="5"/>
                  </a:moveTo>
                  <a:cubicBezTo>
                    <a:pt x="10" y="6"/>
                    <a:pt x="17" y="6"/>
                    <a:pt x="24" y="6"/>
                  </a:cubicBezTo>
                  <a:cubicBezTo>
                    <a:pt x="27" y="6"/>
                    <a:pt x="27" y="1"/>
                    <a:pt x="24" y="1"/>
                  </a:cubicBezTo>
                  <a:cubicBezTo>
                    <a:pt x="17" y="1"/>
                    <a:pt x="11"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76" name="Freeform 162"/>
            <p:cNvSpPr/>
            <p:nvPr/>
          </p:nvSpPr>
          <p:spPr bwMode="auto">
            <a:xfrm>
              <a:off x="2393" y="213"/>
              <a:ext cx="102" cy="18"/>
            </a:xfrm>
            <a:custGeom>
              <a:avLst/>
              <a:gdLst>
                <a:gd name="T0" fmla="*/ 2 w 29"/>
                <a:gd name="T1" fmla="*/ 6 h 6"/>
                <a:gd name="T2" fmla="*/ 26 w 29"/>
                <a:gd name="T3" fmla="*/ 5 h 6"/>
                <a:gd name="T4" fmla="*/ 26 w 29"/>
                <a:gd name="T5" fmla="*/ 0 h 6"/>
                <a:gd name="T6" fmla="*/ 2 w 29"/>
                <a:gd name="T7" fmla="*/ 1 h 6"/>
                <a:gd name="T8" fmla="*/ 2 w 29"/>
                <a:gd name="T9" fmla="*/ 6 h 6"/>
              </a:gdLst>
              <a:ahLst/>
              <a:cxnLst>
                <a:cxn ang="0">
                  <a:pos x="T0" y="T1"/>
                </a:cxn>
                <a:cxn ang="0">
                  <a:pos x="T2" y="T3"/>
                </a:cxn>
                <a:cxn ang="0">
                  <a:pos x="T4" y="T5"/>
                </a:cxn>
                <a:cxn ang="0">
                  <a:pos x="T6" y="T7"/>
                </a:cxn>
                <a:cxn ang="0">
                  <a:pos x="T8" y="T9"/>
                </a:cxn>
              </a:cxnLst>
              <a:rect l="0" t="0" r="r" b="b"/>
              <a:pathLst>
                <a:path w="29" h="6">
                  <a:moveTo>
                    <a:pt x="2" y="6"/>
                  </a:moveTo>
                  <a:cubicBezTo>
                    <a:pt x="10" y="5"/>
                    <a:pt x="18" y="5"/>
                    <a:pt x="26" y="5"/>
                  </a:cubicBezTo>
                  <a:cubicBezTo>
                    <a:pt x="29" y="5"/>
                    <a:pt x="29" y="0"/>
                    <a:pt x="26" y="0"/>
                  </a:cubicBezTo>
                  <a:cubicBezTo>
                    <a:pt x="18" y="0"/>
                    <a:pt x="10" y="0"/>
                    <a:pt x="2" y="1"/>
                  </a:cubicBezTo>
                  <a:cubicBezTo>
                    <a:pt x="0" y="2"/>
                    <a:pt x="0" y="6"/>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77" name="Freeform 163"/>
            <p:cNvSpPr/>
            <p:nvPr/>
          </p:nvSpPr>
          <p:spPr bwMode="auto">
            <a:xfrm>
              <a:off x="2231" y="216"/>
              <a:ext cx="116" cy="18"/>
            </a:xfrm>
            <a:custGeom>
              <a:avLst/>
              <a:gdLst>
                <a:gd name="T0" fmla="*/ 3 w 33"/>
                <a:gd name="T1" fmla="*/ 5 h 6"/>
                <a:gd name="T2" fmla="*/ 29 w 33"/>
                <a:gd name="T3" fmla="*/ 6 h 6"/>
                <a:gd name="T4" fmla="*/ 30 w 33"/>
                <a:gd name="T5" fmla="*/ 6 h 6"/>
                <a:gd name="T6" fmla="*/ 30 w 33"/>
                <a:gd name="T7" fmla="*/ 6 h 6"/>
                <a:gd name="T8" fmla="*/ 30 w 33"/>
                <a:gd name="T9" fmla="*/ 1 h 6"/>
                <a:gd name="T10" fmla="*/ 4 w 33"/>
                <a:gd name="T11" fmla="*/ 0 h 6"/>
                <a:gd name="T12" fmla="*/ 3 w 3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3" h="6">
                  <a:moveTo>
                    <a:pt x="3" y="5"/>
                  </a:moveTo>
                  <a:cubicBezTo>
                    <a:pt x="11" y="6"/>
                    <a:pt x="21" y="5"/>
                    <a:pt x="29" y="6"/>
                  </a:cubicBezTo>
                  <a:cubicBezTo>
                    <a:pt x="30" y="6"/>
                    <a:pt x="30" y="6"/>
                    <a:pt x="30" y="6"/>
                  </a:cubicBezTo>
                  <a:cubicBezTo>
                    <a:pt x="30" y="6"/>
                    <a:pt x="30" y="6"/>
                    <a:pt x="30" y="6"/>
                  </a:cubicBezTo>
                  <a:cubicBezTo>
                    <a:pt x="33" y="6"/>
                    <a:pt x="33" y="2"/>
                    <a:pt x="30" y="1"/>
                  </a:cubicBezTo>
                  <a:cubicBezTo>
                    <a:pt x="21" y="1"/>
                    <a:pt x="12"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78" name="Freeform 164"/>
            <p:cNvSpPr/>
            <p:nvPr/>
          </p:nvSpPr>
          <p:spPr bwMode="auto">
            <a:xfrm>
              <a:off x="2100" y="222"/>
              <a:ext cx="103" cy="15"/>
            </a:xfrm>
            <a:custGeom>
              <a:avLst/>
              <a:gdLst>
                <a:gd name="T0" fmla="*/ 3 w 29"/>
                <a:gd name="T1" fmla="*/ 5 h 5"/>
                <a:gd name="T2" fmla="*/ 26 w 29"/>
                <a:gd name="T3" fmla="*/ 5 h 5"/>
                <a:gd name="T4" fmla="*/ 26 w 29"/>
                <a:gd name="T5" fmla="*/ 0 h 5"/>
                <a:gd name="T6" fmla="*/ 3 w 29"/>
                <a:gd name="T7" fmla="*/ 0 h 5"/>
                <a:gd name="T8" fmla="*/ 3 w 29"/>
                <a:gd name="T9" fmla="*/ 5 h 5"/>
              </a:gdLst>
              <a:ahLst/>
              <a:cxnLst>
                <a:cxn ang="0">
                  <a:pos x="T0" y="T1"/>
                </a:cxn>
                <a:cxn ang="0">
                  <a:pos x="T2" y="T3"/>
                </a:cxn>
                <a:cxn ang="0">
                  <a:pos x="T4" y="T5"/>
                </a:cxn>
                <a:cxn ang="0">
                  <a:pos x="T6" y="T7"/>
                </a:cxn>
                <a:cxn ang="0">
                  <a:pos x="T8" y="T9"/>
                </a:cxn>
              </a:cxnLst>
              <a:rect l="0" t="0" r="r" b="b"/>
              <a:pathLst>
                <a:path w="29" h="5">
                  <a:moveTo>
                    <a:pt x="3" y="5"/>
                  </a:moveTo>
                  <a:cubicBezTo>
                    <a:pt x="26" y="5"/>
                    <a:pt x="26" y="5"/>
                    <a:pt x="26" y="5"/>
                  </a:cubicBezTo>
                  <a:cubicBezTo>
                    <a:pt x="29" y="5"/>
                    <a:pt x="29" y="0"/>
                    <a:pt x="26"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79" name="Freeform 165"/>
            <p:cNvSpPr/>
            <p:nvPr/>
          </p:nvSpPr>
          <p:spPr bwMode="auto">
            <a:xfrm>
              <a:off x="1984" y="216"/>
              <a:ext cx="99" cy="24"/>
            </a:xfrm>
            <a:custGeom>
              <a:avLst/>
              <a:gdLst>
                <a:gd name="T0" fmla="*/ 4 w 28"/>
                <a:gd name="T1" fmla="*/ 6 h 8"/>
                <a:gd name="T2" fmla="*/ 24 w 28"/>
                <a:gd name="T3" fmla="*/ 7 h 8"/>
                <a:gd name="T4" fmla="*/ 25 w 28"/>
                <a:gd name="T5" fmla="*/ 3 h 8"/>
                <a:gd name="T6" fmla="*/ 3 w 28"/>
                <a:gd name="T7" fmla="*/ 1 h 8"/>
                <a:gd name="T8" fmla="*/ 4 w 28"/>
                <a:gd name="T9" fmla="*/ 6 h 8"/>
              </a:gdLst>
              <a:ahLst/>
              <a:cxnLst>
                <a:cxn ang="0">
                  <a:pos x="T0" y="T1"/>
                </a:cxn>
                <a:cxn ang="0">
                  <a:pos x="T2" y="T3"/>
                </a:cxn>
                <a:cxn ang="0">
                  <a:pos x="T4" y="T5"/>
                </a:cxn>
                <a:cxn ang="0">
                  <a:pos x="T6" y="T7"/>
                </a:cxn>
                <a:cxn ang="0">
                  <a:pos x="T8" y="T9"/>
                </a:cxn>
              </a:cxnLst>
              <a:rect l="0" t="0" r="r" b="b"/>
              <a:pathLst>
                <a:path w="28" h="8">
                  <a:moveTo>
                    <a:pt x="4" y="6"/>
                  </a:moveTo>
                  <a:cubicBezTo>
                    <a:pt x="11" y="4"/>
                    <a:pt x="17" y="5"/>
                    <a:pt x="24" y="7"/>
                  </a:cubicBezTo>
                  <a:cubicBezTo>
                    <a:pt x="27" y="8"/>
                    <a:pt x="28" y="3"/>
                    <a:pt x="25" y="3"/>
                  </a:cubicBezTo>
                  <a:cubicBezTo>
                    <a:pt x="18" y="0"/>
                    <a:pt x="10" y="0"/>
                    <a:pt x="3" y="1"/>
                  </a:cubicBezTo>
                  <a:cubicBezTo>
                    <a:pt x="0" y="2"/>
                    <a:pt x="1"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80" name="Freeform 166"/>
            <p:cNvSpPr/>
            <p:nvPr/>
          </p:nvSpPr>
          <p:spPr bwMode="auto">
            <a:xfrm>
              <a:off x="1857" y="207"/>
              <a:ext cx="99" cy="18"/>
            </a:xfrm>
            <a:custGeom>
              <a:avLst/>
              <a:gdLst>
                <a:gd name="T0" fmla="*/ 3 w 28"/>
                <a:gd name="T1" fmla="*/ 5 h 6"/>
                <a:gd name="T2" fmla="*/ 25 w 28"/>
                <a:gd name="T3" fmla="*/ 6 h 6"/>
                <a:gd name="T4" fmla="*/ 25 w 28"/>
                <a:gd name="T5" fmla="*/ 1 h 6"/>
                <a:gd name="T6" fmla="*/ 3 w 28"/>
                <a:gd name="T7" fmla="*/ 0 h 6"/>
                <a:gd name="T8" fmla="*/ 3 w 28"/>
                <a:gd name="T9" fmla="*/ 5 h 6"/>
              </a:gdLst>
              <a:ahLst/>
              <a:cxnLst>
                <a:cxn ang="0">
                  <a:pos x="T0" y="T1"/>
                </a:cxn>
                <a:cxn ang="0">
                  <a:pos x="T2" y="T3"/>
                </a:cxn>
                <a:cxn ang="0">
                  <a:pos x="T4" y="T5"/>
                </a:cxn>
                <a:cxn ang="0">
                  <a:pos x="T6" y="T7"/>
                </a:cxn>
                <a:cxn ang="0">
                  <a:pos x="T8" y="T9"/>
                </a:cxn>
              </a:cxnLst>
              <a:rect l="0" t="0" r="r" b="b"/>
              <a:pathLst>
                <a:path w="28" h="6">
                  <a:moveTo>
                    <a:pt x="3" y="5"/>
                  </a:moveTo>
                  <a:cubicBezTo>
                    <a:pt x="10" y="6"/>
                    <a:pt x="17" y="6"/>
                    <a:pt x="25" y="6"/>
                  </a:cubicBezTo>
                  <a:cubicBezTo>
                    <a:pt x="28" y="6"/>
                    <a:pt x="28" y="1"/>
                    <a:pt x="25" y="1"/>
                  </a:cubicBezTo>
                  <a:cubicBezTo>
                    <a:pt x="17" y="1"/>
                    <a:pt x="10" y="1"/>
                    <a:pt x="3" y="0"/>
                  </a:cubicBezTo>
                  <a:cubicBezTo>
                    <a:pt x="0"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81" name="Freeform 167"/>
            <p:cNvSpPr/>
            <p:nvPr/>
          </p:nvSpPr>
          <p:spPr bwMode="auto">
            <a:xfrm>
              <a:off x="1723" y="213"/>
              <a:ext cx="109" cy="21"/>
            </a:xfrm>
            <a:custGeom>
              <a:avLst/>
              <a:gdLst>
                <a:gd name="T0" fmla="*/ 4 w 31"/>
                <a:gd name="T1" fmla="*/ 7 h 7"/>
                <a:gd name="T2" fmla="*/ 28 w 31"/>
                <a:gd name="T3" fmla="*/ 5 h 7"/>
                <a:gd name="T4" fmla="*/ 28 w 31"/>
                <a:gd name="T5" fmla="*/ 0 h 7"/>
                <a:gd name="T6" fmla="*/ 3 w 31"/>
                <a:gd name="T7" fmla="*/ 2 h 7"/>
                <a:gd name="T8" fmla="*/ 4 w 31"/>
                <a:gd name="T9" fmla="*/ 7 h 7"/>
              </a:gdLst>
              <a:ahLst/>
              <a:cxnLst>
                <a:cxn ang="0">
                  <a:pos x="T0" y="T1"/>
                </a:cxn>
                <a:cxn ang="0">
                  <a:pos x="T2" y="T3"/>
                </a:cxn>
                <a:cxn ang="0">
                  <a:pos x="T4" y="T5"/>
                </a:cxn>
                <a:cxn ang="0">
                  <a:pos x="T6" y="T7"/>
                </a:cxn>
                <a:cxn ang="0">
                  <a:pos x="T8" y="T9"/>
                </a:cxn>
              </a:cxnLst>
              <a:rect l="0" t="0" r="r" b="b"/>
              <a:pathLst>
                <a:path w="31" h="7">
                  <a:moveTo>
                    <a:pt x="4" y="7"/>
                  </a:moveTo>
                  <a:cubicBezTo>
                    <a:pt x="12" y="5"/>
                    <a:pt x="20" y="5"/>
                    <a:pt x="28" y="5"/>
                  </a:cubicBezTo>
                  <a:cubicBezTo>
                    <a:pt x="31" y="5"/>
                    <a:pt x="31" y="0"/>
                    <a:pt x="28" y="0"/>
                  </a:cubicBezTo>
                  <a:cubicBezTo>
                    <a:pt x="20" y="0"/>
                    <a:pt x="11"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82" name="Freeform 168"/>
            <p:cNvSpPr/>
            <p:nvPr/>
          </p:nvSpPr>
          <p:spPr bwMode="auto">
            <a:xfrm>
              <a:off x="1592" y="210"/>
              <a:ext cx="103" cy="21"/>
            </a:xfrm>
            <a:custGeom>
              <a:avLst/>
              <a:gdLst>
                <a:gd name="T0" fmla="*/ 3 w 29"/>
                <a:gd name="T1" fmla="*/ 5 h 7"/>
                <a:gd name="T2" fmla="*/ 26 w 29"/>
                <a:gd name="T3" fmla="*/ 6 h 7"/>
                <a:gd name="T4" fmla="*/ 26 w 29"/>
                <a:gd name="T5" fmla="*/ 1 h 7"/>
                <a:gd name="T6" fmla="*/ 3 w 29"/>
                <a:gd name="T7" fmla="*/ 0 h 7"/>
                <a:gd name="T8" fmla="*/ 3 w 29"/>
                <a:gd name="T9" fmla="*/ 5 h 7"/>
              </a:gdLst>
              <a:ahLst/>
              <a:cxnLst>
                <a:cxn ang="0">
                  <a:pos x="T0" y="T1"/>
                </a:cxn>
                <a:cxn ang="0">
                  <a:pos x="T2" y="T3"/>
                </a:cxn>
                <a:cxn ang="0">
                  <a:pos x="T4" y="T5"/>
                </a:cxn>
                <a:cxn ang="0">
                  <a:pos x="T6" y="T7"/>
                </a:cxn>
                <a:cxn ang="0">
                  <a:pos x="T8" y="T9"/>
                </a:cxn>
              </a:cxnLst>
              <a:rect l="0" t="0" r="r" b="b"/>
              <a:pathLst>
                <a:path w="29" h="7">
                  <a:moveTo>
                    <a:pt x="3" y="5"/>
                  </a:moveTo>
                  <a:cubicBezTo>
                    <a:pt x="11" y="5"/>
                    <a:pt x="18" y="7"/>
                    <a:pt x="26" y="6"/>
                  </a:cubicBezTo>
                  <a:cubicBezTo>
                    <a:pt x="29" y="6"/>
                    <a:pt x="29" y="1"/>
                    <a:pt x="26" y="1"/>
                  </a:cubicBezTo>
                  <a:cubicBezTo>
                    <a:pt x="18" y="2"/>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83" name="Freeform 169"/>
            <p:cNvSpPr/>
            <p:nvPr/>
          </p:nvSpPr>
          <p:spPr bwMode="auto">
            <a:xfrm>
              <a:off x="1444" y="210"/>
              <a:ext cx="103" cy="18"/>
            </a:xfrm>
            <a:custGeom>
              <a:avLst/>
              <a:gdLst>
                <a:gd name="T0" fmla="*/ 3 w 29"/>
                <a:gd name="T1" fmla="*/ 6 h 6"/>
                <a:gd name="T2" fmla="*/ 26 w 29"/>
                <a:gd name="T3" fmla="*/ 5 h 6"/>
                <a:gd name="T4" fmla="*/ 26 w 29"/>
                <a:gd name="T5" fmla="*/ 0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0" y="6"/>
                    <a:pt x="18" y="6"/>
                    <a:pt x="26" y="5"/>
                  </a:cubicBezTo>
                  <a:cubicBezTo>
                    <a:pt x="29" y="4"/>
                    <a:pt x="29" y="0"/>
                    <a:pt x="26" y="0"/>
                  </a:cubicBezTo>
                  <a:cubicBezTo>
                    <a:pt x="18"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84" name="Freeform 170"/>
            <p:cNvSpPr/>
            <p:nvPr/>
          </p:nvSpPr>
          <p:spPr bwMode="auto">
            <a:xfrm>
              <a:off x="1296" y="207"/>
              <a:ext cx="88" cy="18"/>
            </a:xfrm>
            <a:custGeom>
              <a:avLst/>
              <a:gdLst>
                <a:gd name="T0" fmla="*/ 2 w 25"/>
                <a:gd name="T1" fmla="*/ 5 h 6"/>
                <a:gd name="T2" fmla="*/ 21 w 25"/>
                <a:gd name="T3" fmla="*/ 6 h 6"/>
                <a:gd name="T4" fmla="*/ 22 w 25"/>
                <a:gd name="T5" fmla="*/ 1 h 6"/>
                <a:gd name="T6" fmla="*/ 2 w 25"/>
                <a:gd name="T7" fmla="*/ 0 h 6"/>
                <a:gd name="T8" fmla="*/ 2 w 25"/>
                <a:gd name="T9" fmla="*/ 5 h 6"/>
              </a:gdLst>
              <a:ahLst/>
              <a:cxnLst>
                <a:cxn ang="0">
                  <a:pos x="T0" y="T1"/>
                </a:cxn>
                <a:cxn ang="0">
                  <a:pos x="T2" y="T3"/>
                </a:cxn>
                <a:cxn ang="0">
                  <a:pos x="T4" y="T5"/>
                </a:cxn>
                <a:cxn ang="0">
                  <a:pos x="T6" y="T7"/>
                </a:cxn>
                <a:cxn ang="0">
                  <a:pos x="T8" y="T9"/>
                </a:cxn>
              </a:cxnLst>
              <a:rect l="0" t="0" r="r" b="b"/>
              <a:pathLst>
                <a:path w="25" h="6">
                  <a:moveTo>
                    <a:pt x="2" y="5"/>
                  </a:moveTo>
                  <a:cubicBezTo>
                    <a:pt x="9" y="5"/>
                    <a:pt x="15" y="5"/>
                    <a:pt x="21" y="6"/>
                  </a:cubicBezTo>
                  <a:cubicBezTo>
                    <a:pt x="24" y="6"/>
                    <a:pt x="25" y="2"/>
                    <a:pt x="22" y="1"/>
                  </a:cubicBezTo>
                  <a:cubicBezTo>
                    <a:pt x="16" y="0"/>
                    <a:pt x="9" y="0"/>
                    <a:pt x="2" y="0"/>
                  </a:cubicBezTo>
                  <a:cubicBezTo>
                    <a:pt x="0" y="0"/>
                    <a:pt x="0" y="5"/>
                    <a:pt x="2"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85" name="Freeform 171"/>
            <p:cNvSpPr/>
            <p:nvPr/>
          </p:nvSpPr>
          <p:spPr bwMode="auto">
            <a:xfrm>
              <a:off x="1155" y="204"/>
              <a:ext cx="102" cy="18"/>
            </a:xfrm>
            <a:custGeom>
              <a:avLst/>
              <a:gdLst>
                <a:gd name="T0" fmla="*/ 3 w 29"/>
                <a:gd name="T1" fmla="*/ 6 h 6"/>
                <a:gd name="T2" fmla="*/ 26 w 29"/>
                <a:gd name="T3" fmla="*/ 6 h 6"/>
                <a:gd name="T4" fmla="*/ 26 w 29"/>
                <a:gd name="T5" fmla="*/ 1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1" y="6"/>
                    <a:pt x="18" y="5"/>
                    <a:pt x="26" y="6"/>
                  </a:cubicBezTo>
                  <a:cubicBezTo>
                    <a:pt x="29" y="6"/>
                    <a:pt x="28" y="2"/>
                    <a:pt x="26" y="1"/>
                  </a:cubicBezTo>
                  <a:cubicBezTo>
                    <a:pt x="18" y="0"/>
                    <a:pt x="11" y="1"/>
                    <a:pt x="3" y="1"/>
                  </a:cubicBezTo>
                  <a:cubicBezTo>
                    <a:pt x="1"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86" name="Freeform 172"/>
            <p:cNvSpPr/>
            <p:nvPr/>
          </p:nvSpPr>
          <p:spPr bwMode="auto">
            <a:xfrm>
              <a:off x="1046" y="201"/>
              <a:ext cx="91" cy="24"/>
            </a:xfrm>
            <a:custGeom>
              <a:avLst/>
              <a:gdLst>
                <a:gd name="T0" fmla="*/ 4 w 26"/>
                <a:gd name="T1" fmla="*/ 7 h 8"/>
                <a:gd name="T2" fmla="*/ 22 w 26"/>
                <a:gd name="T3" fmla="*/ 7 h 8"/>
                <a:gd name="T4" fmla="*/ 23 w 26"/>
                <a:gd name="T5" fmla="*/ 2 h 8"/>
                <a:gd name="T6" fmla="*/ 3 w 26"/>
                <a:gd name="T7" fmla="*/ 2 h 8"/>
                <a:gd name="T8" fmla="*/ 4 w 26"/>
                <a:gd name="T9" fmla="*/ 7 h 8"/>
              </a:gdLst>
              <a:ahLst/>
              <a:cxnLst>
                <a:cxn ang="0">
                  <a:pos x="T0" y="T1"/>
                </a:cxn>
                <a:cxn ang="0">
                  <a:pos x="T2" y="T3"/>
                </a:cxn>
                <a:cxn ang="0">
                  <a:pos x="T4" y="T5"/>
                </a:cxn>
                <a:cxn ang="0">
                  <a:pos x="T6" y="T7"/>
                </a:cxn>
                <a:cxn ang="0">
                  <a:pos x="T8" y="T9"/>
                </a:cxn>
              </a:cxnLst>
              <a:rect l="0" t="0" r="r" b="b"/>
              <a:pathLst>
                <a:path w="26" h="8">
                  <a:moveTo>
                    <a:pt x="4" y="7"/>
                  </a:moveTo>
                  <a:cubicBezTo>
                    <a:pt x="10" y="6"/>
                    <a:pt x="17" y="5"/>
                    <a:pt x="22" y="7"/>
                  </a:cubicBezTo>
                  <a:cubicBezTo>
                    <a:pt x="25" y="8"/>
                    <a:pt x="26" y="3"/>
                    <a:pt x="23" y="2"/>
                  </a:cubicBezTo>
                  <a:cubicBezTo>
                    <a:pt x="17" y="0"/>
                    <a:pt x="10" y="1"/>
                    <a:pt x="3" y="2"/>
                  </a:cubicBezTo>
                  <a:cubicBezTo>
                    <a:pt x="0" y="3"/>
                    <a:pt x="2"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87" name="Freeform 173"/>
            <p:cNvSpPr/>
            <p:nvPr/>
          </p:nvSpPr>
          <p:spPr bwMode="auto">
            <a:xfrm>
              <a:off x="894" y="204"/>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5"/>
                    <a:pt x="27" y="6"/>
                  </a:cubicBezTo>
                  <a:cubicBezTo>
                    <a:pt x="30" y="6"/>
                    <a:pt x="30" y="2"/>
                    <a:pt x="27" y="1"/>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88" name="Freeform 174"/>
            <p:cNvSpPr/>
            <p:nvPr/>
          </p:nvSpPr>
          <p:spPr bwMode="auto">
            <a:xfrm>
              <a:off x="756" y="201"/>
              <a:ext cx="106" cy="24"/>
            </a:xfrm>
            <a:custGeom>
              <a:avLst/>
              <a:gdLst>
                <a:gd name="T0" fmla="*/ 3 w 30"/>
                <a:gd name="T1" fmla="*/ 6 h 8"/>
                <a:gd name="T2" fmla="*/ 27 w 30"/>
                <a:gd name="T3" fmla="*/ 7 h 8"/>
                <a:gd name="T4" fmla="*/ 27 w 30"/>
                <a:gd name="T5" fmla="*/ 2 h 8"/>
                <a:gd name="T6" fmla="*/ 4 w 30"/>
                <a:gd name="T7" fmla="*/ 1 h 8"/>
                <a:gd name="T8" fmla="*/ 3 w 30"/>
                <a:gd name="T9" fmla="*/ 6 h 8"/>
              </a:gdLst>
              <a:ahLst/>
              <a:cxnLst>
                <a:cxn ang="0">
                  <a:pos x="T0" y="T1"/>
                </a:cxn>
                <a:cxn ang="0">
                  <a:pos x="T2" y="T3"/>
                </a:cxn>
                <a:cxn ang="0">
                  <a:pos x="T4" y="T5"/>
                </a:cxn>
                <a:cxn ang="0">
                  <a:pos x="T6" y="T7"/>
                </a:cxn>
                <a:cxn ang="0">
                  <a:pos x="T8" y="T9"/>
                </a:cxn>
              </a:cxnLst>
              <a:rect l="0" t="0" r="r" b="b"/>
              <a:pathLst>
                <a:path w="30" h="8">
                  <a:moveTo>
                    <a:pt x="3" y="6"/>
                  </a:moveTo>
                  <a:cubicBezTo>
                    <a:pt x="11" y="8"/>
                    <a:pt x="19" y="7"/>
                    <a:pt x="27" y="7"/>
                  </a:cubicBezTo>
                  <a:cubicBezTo>
                    <a:pt x="30" y="7"/>
                    <a:pt x="30" y="2"/>
                    <a:pt x="27" y="2"/>
                  </a:cubicBezTo>
                  <a:cubicBezTo>
                    <a:pt x="19" y="2"/>
                    <a:pt x="12" y="3"/>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89" name="Freeform 175"/>
            <p:cNvSpPr/>
            <p:nvPr/>
          </p:nvSpPr>
          <p:spPr bwMode="auto">
            <a:xfrm>
              <a:off x="629" y="201"/>
              <a:ext cx="92" cy="18"/>
            </a:xfrm>
            <a:custGeom>
              <a:avLst/>
              <a:gdLst>
                <a:gd name="T0" fmla="*/ 3 w 26"/>
                <a:gd name="T1" fmla="*/ 5 h 6"/>
                <a:gd name="T2" fmla="*/ 22 w 26"/>
                <a:gd name="T3" fmla="*/ 6 h 6"/>
                <a:gd name="T4" fmla="*/ 23 w 26"/>
                <a:gd name="T5" fmla="*/ 1 h 6"/>
                <a:gd name="T6" fmla="*/ 3 w 26"/>
                <a:gd name="T7" fmla="*/ 0 h 6"/>
                <a:gd name="T8" fmla="*/ 3 w 26"/>
                <a:gd name="T9" fmla="*/ 5 h 6"/>
              </a:gdLst>
              <a:ahLst/>
              <a:cxnLst>
                <a:cxn ang="0">
                  <a:pos x="T0" y="T1"/>
                </a:cxn>
                <a:cxn ang="0">
                  <a:pos x="T2" y="T3"/>
                </a:cxn>
                <a:cxn ang="0">
                  <a:pos x="T4" y="T5"/>
                </a:cxn>
                <a:cxn ang="0">
                  <a:pos x="T6" y="T7"/>
                </a:cxn>
                <a:cxn ang="0">
                  <a:pos x="T8" y="T9"/>
                </a:cxn>
              </a:cxnLst>
              <a:rect l="0" t="0" r="r" b="b"/>
              <a:pathLst>
                <a:path w="26" h="6">
                  <a:moveTo>
                    <a:pt x="3" y="5"/>
                  </a:moveTo>
                  <a:cubicBezTo>
                    <a:pt x="9" y="5"/>
                    <a:pt x="16" y="5"/>
                    <a:pt x="22" y="6"/>
                  </a:cubicBezTo>
                  <a:cubicBezTo>
                    <a:pt x="25" y="6"/>
                    <a:pt x="26" y="2"/>
                    <a:pt x="23" y="1"/>
                  </a:cubicBezTo>
                  <a:cubicBezTo>
                    <a:pt x="17" y="0"/>
                    <a:pt x="10"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90" name="Freeform 176"/>
            <p:cNvSpPr/>
            <p:nvPr/>
          </p:nvSpPr>
          <p:spPr bwMode="auto">
            <a:xfrm>
              <a:off x="488" y="195"/>
              <a:ext cx="113" cy="27"/>
            </a:xfrm>
            <a:custGeom>
              <a:avLst/>
              <a:gdLst>
                <a:gd name="T0" fmla="*/ 4 w 32"/>
                <a:gd name="T1" fmla="*/ 8 h 9"/>
                <a:gd name="T2" fmla="*/ 29 w 32"/>
                <a:gd name="T3" fmla="*/ 7 h 9"/>
                <a:gd name="T4" fmla="*/ 29 w 32"/>
                <a:gd name="T5" fmla="*/ 2 h 9"/>
                <a:gd name="T6" fmla="*/ 3 w 32"/>
                <a:gd name="T7" fmla="*/ 3 h 9"/>
                <a:gd name="T8" fmla="*/ 4 w 32"/>
                <a:gd name="T9" fmla="*/ 8 h 9"/>
              </a:gdLst>
              <a:ahLst/>
              <a:cxnLst>
                <a:cxn ang="0">
                  <a:pos x="T0" y="T1"/>
                </a:cxn>
                <a:cxn ang="0">
                  <a:pos x="T2" y="T3"/>
                </a:cxn>
                <a:cxn ang="0">
                  <a:pos x="T4" y="T5"/>
                </a:cxn>
                <a:cxn ang="0">
                  <a:pos x="T6" y="T7"/>
                </a:cxn>
                <a:cxn ang="0">
                  <a:pos x="T8" y="T9"/>
                </a:cxn>
              </a:cxnLst>
              <a:rect l="0" t="0" r="r" b="b"/>
              <a:pathLst>
                <a:path w="32" h="9">
                  <a:moveTo>
                    <a:pt x="4" y="8"/>
                  </a:moveTo>
                  <a:cubicBezTo>
                    <a:pt x="12" y="5"/>
                    <a:pt x="21" y="7"/>
                    <a:pt x="29" y="7"/>
                  </a:cubicBezTo>
                  <a:cubicBezTo>
                    <a:pt x="32" y="7"/>
                    <a:pt x="32" y="2"/>
                    <a:pt x="29" y="2"/>
                  </a:cubicBezTo>
                  <a:cubicBezTo>
                    <a:pt x="21" y="2"/>
                    <a:pt x="11" y="0"/>
                    <a:pt x="3" y="3"/>
                  </a:cubicBezTo>
                  <a:cubicBezTo>
                    <a:pt x="0" y="4"/>
                    <a:pt x="2" y="9"/>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91" name="Freeform 177"/>
            <p:cNvSpPr/>
            <p:nvPr/>
          </p:nvSpPr>
          <p:spPr bwMode="auto">
            <a:xfrm>
              <a:off x="368" y="204"/>
              <a:ext cx="96" cy="18"/>
            </a:xfrm>
            <a:custGeom>
              <a:avLst/>
              <a:gdLst>
                <a:gd name="T0" fmla="*/ 5 w 27"/>
                <a:gd name="T1" fmla="*/ 6 h 6"/>
                <a:gd name="T2" fmla="*/ 24 w 27"/>
                <a:gd name="T3" fmla="*/ 5 h 6"/>
                <a:gd name="T4" fmla="*/ 24 w 27"/>
                <a:gd name="T5" fmla="*/ 0 h 6"/>
                <a:gd name="T6" fmla="*/ 3 w 27"/>
                <a:gd name="T7" fmla="*/ 1 h 6"/>
                <a:gd name="T8" fmla="*/ 5 w 27"/>
                <a:gd name="T9" fmla="*/ 6 h 6"/>
              </a:gdLst>
              <a:ahLst/>
              <a:cxnLst>
                <a:cxn ang="0">
                  <a:pos x="T0" y="T1"/>
                </a:cxn>
                <a:cxn ang="0">
                  <a:pos x="T2" y="T3"/>
                </a:cxn>
                <a:cxn ang="0">
                  <a:pos x="T4" y="T5"/>
                </a:cxn>
                <a:cxn ang="0">
                  <a:pos x="T6" y="T7"/>
                </a:cxn>
                <a:cxn ang="0">
                  <a:pos x="T8" y="T9"/>
                </a:cxn>
              </a:cxnLst>
              <a:rect l="0" t="0" r="r" b="b"/>
              <a:pathLst>
                <a:path w="27" h="6">
                  <a:moveTo>
                    <a:pt x="5" y="6"/>
                  </a:moveTo>
                  <a:cubicBezTo>
                    <a:pt x="11" y="5"/>
                    <a:pt x="18" y="5"/>
                    <a:pt x="24" y="5"/>
                  </a:cubicBezTo>
                  <a:cubicBezTo>
                    <a:pt x="27" y="5"/>
                    <a:pt x="27" y="0"/>
                    <a:pt x="24" y="0"/>
                  </a:cubicBezTo>
                  <a:cubicBezTo>
                    <a:pt x="17" y="0"/>
                    <a:pt x="10" y="0"/>
                    <a:pt x="3" y="1"/>
                  </a:cubicBezTo>
                  <a:cubicBezTo>
                    <a:pt x="0" y="2"/>
                    <a:pt x="2" y="6"/>
                    <a:pt x="5"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51892" name="Freeform 178"/>
            <p:cNvSpPr/>
            <p:nvPr/>
          </p:nvSpPr>
          <p:spPr bwMode="auto">
            <a:xfrm>
              <a:off x="256" y="201"/>
              <a:ext cx="105"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grpSp>
      <p:pic>
        <p:nvPicPr>
          <p:cNvPr id="2097185" name="图片 181"/>
          <p:cNvPicPr>
            <a:picLocks noChangeAspect="1"/>
          </p:cNvPicPr>
          <p:nvPr/>
        </p:nvPicPr>
        <p:blipFill>
          <a:blip r:embed="rId2" cstate="print"/>
          <a:stretch>
            <a:fillRect/>
          </a:stretch>
        </p:blipFill>
        <p:spPr>
          <a:xfrm>
            <a:off x="2061399" y="1517"/>
            <a:ext cx="8070922" cy="3973980"/>
          </a:xfrm>
          <a:prstGeom prst="rect">
            <a:avLst/>
          </a:prstGeom>
        </p:spPr>
      </p:pic>
      <p:sp>
        <p:nvSpPr>
          <p:cNvPr id="1051893" name="文本框 182"/>
          <p:cNvSpPr txBox="1"/>
          <p:nvPr/>
        </p:nvSpPr>
        <p:spPr>
          <a:xfrm>
            <a:off x="2775512" y="4150913"/>
            <a:ext cx="6634713" cy="1691640"/>
          </a:xfrm>
          <a:prstGeom prst="rect">
            <a:avLst/>
          </a:prstGeom>
          <a:noFill/>
        </p:spPr>
        <p:txBody>
          <a:bodyPr wrap="square" rtlCol="0">
            <a:spAutoFit/>
          </a:bodyPr>
          <a:lstStyle/>
          <a:p>
            <a:pPr algn="ctr"/>
            <a:r>
              <a:rPr lang="en-US" altLang="ru-RU" sz="5400" b="1" dirty="0">
                <a:solidFill>
                  <a:srgbClr val="595959"/>
                </a:solidFill>
                <a:latin typeface="Impact" panose="020B0806030902050204" pitchFamily="34" charset="0"/>
                <a:ea typeface="方正兰亭粗黑简体" panose="02000000000000000000" pitchFamily="2" charset="-122"/>
              </a:rPr>
              <a:t>E'TIBORINGIZ  UCHUN RAHMAT</a:t>
            </a:r>
            <a:endParaRPr lang="zh-CN" altLang="en-US" sz="8000" b="1" dirty="0">
              <a:solidFill>
                <a:srgbClr val="595959"/>
              </a:solidFill>
              <a:latin typeface="Impact" panose="020B0806030902050204" pitchFamily="34" charset="0"/>
              <a:ea typeface="方正兰亭超细黑简体" panose="02000000000000000000"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图片 9"/>
          <p:cNvPicPr>
            <a:picLocks noChangeAspect="1"/>
          </p:cNvPicPr>
          <p:nvPr/>
        </p:nvPicPr>
        <p:blipFill>
          <a:blip r:embed="rId2"/>
          <a:srcRect l="72897" t="100000" r="26869" b="-138"/>
          <a:stretch>
            <a:fillRect/>
          </a:stretch>
        </p:blipFill>
        <p:spPr>
          <a:xfrm rot="3017157">
            <a:off x="-6332" y="6862590"/>
            <a:ext cx="17133" cy="8421"/>
          </a:xfrm>
          <a:custGeom>
            <a:avLst/>
            <a:gdLst>
              <a:gd name="connsiteX0" fmla="*/ 0 w 17133"/>
              <a:gd name="connsiteY0" fmla="*/ 0 h 8421"/>
              <a:gd name="connsiteX1" fmla="*/ 17133 w 17133"/>
              <a:gd name="connsiteY1" fmla="*/ 0 h 8421"/>
              <a:gd name="connsiteX2" fmla="*/ 10138 w 17133"/>
              <a:gd name="connsiteY2" fmla="*/ 8421 h 8421"/>
              <a:gd name="connsiteX3" fmla="*/ 0 w 17133"/>
              <a:gd name="connsiteY3" fmla="*/ 0 h 8421"/>
            </a:gdLst>
            <a:ahLst/>
            <a:cxnLst>
              <a:cxn ang="0">
                <a:pos x="connsiteX0" y="connsiteY0"/>
              </a:cxn>
              <a:cxn ang="0">
                <a:pos x="connsiteX1" y="connsiteY1"/>
              </a:cxn>
              <a:cxn ang="0">
                <a:pos x="connsiteX2" y="connsiteY2"/>
              </a:cxn>
              <a:cxn ang="0">
                <a:pos x="connsiteX3" y="connsiteY3"/>
              </a:cxn>
            </a:cxnLst>
            <a:rect l="l" t="t" r="r" b="b"/>
            <a:pathLst>
              <a:path w="17133" h="8421">
                <a:moveTo>
                  <a:pt x="0" y="0"/>
                </a:moveTo>
                <a:lnTo>
                  <a:pt x="17133" y="0"/>
                </a:lnTo>
                <a:lnTo>
                  <a:pt x="10138" y="8421"/>
                </a:lnTo>
                <a:lnTo>
                  <a:pt x="0" y="0"/>
                </a:lnTo>
                <a:close/>
              </a:path>
            </a:pathLst>
          </a:custGeom>
        </p:spPr>
      </p:pic>
      <p:grpSp>
        <p:nvGrpSpPr>
          <p:cNvPr id="48" name="Group 4"/>
          <p:cNvGrpSpPr>
            <a:grpSpLocks noChangeAspect="1"/>
          </p:cNvGrpSpPr>
          <p:nvPr/>
        </p:nvGrpSpPr>
        <p:grpSpPr bwMode="auto">
          <a:xfrm>
            <a:off x="166668" y="191589"/>
            <a:ext cx="11844464" cy="6500428"/>
            <a:chOff x="206" y="189"/>
            <a:chExt cx="7270" cy="3947"/>
          </a:xfrm>
        </p:grpSpPr>
        <p:sp>
          <p:nvSpPr>
            <p:cNvPr id="1048761" name="Freeform 5"/>
            <p:cNvSpPr/>
            <p:nvPr/>
          </p:nvSpPr>
          <p:spPr bwMode="auto">
            <a:xfrm>
              <a:off x="210" y="189"/>
              <a:ext cx="24" cy="62"/>
            </a:xfrm>
            <a:custGeom>
              <a:avLst/>
              <a:gdLst>
                <a:gd name="T0" fmla="*/ 6 w 7"/>
                <a:gd name="T1" fmla="*/ 14 h 21"/>
                <a:gd name="T2" fmla="*/ 6 w 7"/>
                <a:gd name="T3" fmla="*/ 14 h 21"/>
                <a:gd name="T4" fmla="*/ 5 w 7"/>
                <a:gd name="T5" fmla="*/ 3 h 21"/>
                <a:gd name="T6" fmla="*/ 0 w 7"/>
                <a:gd name="T7" fmla="*/ 3 h 21"/>
                <a:gd name="T8" fmla="*/ 1 w 7"/>
                <a:gd name="T9" fmla="*/ 18 h 21"/>
                <a:gd name="T10" fmla="*/ 5 w 7"/>
                <a:gd name="T11" fmla="*/ 20 h 21"/>
                <a:gd name="T12" fmla="*/ 7 w 7"/>
                <a:gd name="T13" fmla="*/ 17 h 21"/>
                <a:gd name="T14" fmla="*/ 6 w 7"/>
                <a:gd name="T15" fmla="*/ 14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1">
                  <a:moveTo>
                    <a:pt x="6" y="14"/>
                  </a:moveTo>
                  <a:cubicBezTo>
                    <a:pt x="6" y="14"/>
                    <a:pt x="6" y="14"/>
                    <a:pt x="6" y="14"/>
                  </a:cubicBezTo>
                  <a:cubicBezTo>
                    <a:pt x="6" y="10"/>
                    <a:pt x="5" y="7"/>
                    <a:pt x="5" y="3"/>
                  </a:cubicBezTo>
                  <a:cubicBezTo>
                    <a:pt x="5" y="0"/>
                    <a:pt x="0" y="0"/>
                    <a:pt x="0" y="3"/>
                  </a:cubicBezTo>
                  <a:cubicBezTo>
                    <a:pt x="0" y="8"/>
                    <a:pt x="1" y="13"/>
                    <a:pt x="1" y="18"/>
                  </a:cubicBezTo>
                  <a:cubicBezTo>
                    <a:pt x="1" y="19"/>
                    <a:pt x="3" y="21"/>
                    <a:pt x="5" y="20"/>
                  </a:cubicBezTo>
                  <a:cubicBezTo>
                    <a:pt x="6" y="19"/>
                    <a:pt x="6" y="18"/>
                    <a:pt x="7" y="17"/>
                  </a:cubicBezTo>
                  <a:cubicBezTo>
                    <a:pt x="7" y="16"/>
                    <a:pt x="6" y="15"/>
                    <a:pt x="6" y="1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62" name="Freeform 6"/>
            <p:cNvSpPr/>
            <p:nvPr/>
          </p:nvSpPr>
          <p:spPr bwMode="auto">
            <a:xfrm>
              <a:off x="217" y="266"/>
              <a:ext cx="21" cy="66"/>
            </a:xfrm>
            <a:custGeom>
              <a:avLst/>
              <a:gdLst>
                <a:gd name="T0" fmla="*/ 5 w 6"/>
                <a:gd name="T1" fmla="*/ 3 h 22"/>
                <a:gd name="T2" fmla="*/ 1 w 6"/>
                <a:gd name="T3" fmla="*/ 3 h 22"/>
                <a:gd name="T4" fmla="*/ 2 w 6"/>
                <a:gd name="T5" fmla="*/ 19 h 22"/>
                <a:gd name="T6" fmla="*/ 6 w 6"/>
                <a:gd name="T7" fmla="*/ 19 h 22"/>
                <a:gd name="T8" fmla="*/ 5 w 6"/>
                <a:gd name="T9" fmla="*/ 3 h 22"/>
              </a:gdLst>
              <a:ahLst/>
              <a:cxnLst>
                <a:cxn ang="0">
                  <a:pos x="T0" y="T1"/>
                </a:cxn>
                <a:cxn ang="0">
                  <a:pos x="T2" y="T3"/>
                </a:cxn>
                <a:cxn ang="0">
                  <a:pos x="T4" y="T5"/>
                </a:cxn>
                <a:cxn ang="0">
                  <a:pos x="T6" y="T7"/>
                </a:cxn>
                <a:cxn ang="0">
                  <a:pos x="T8" y="T9"/>
                </a:cxn>
              </a:cxnLst>
              <a:rect l="0" t="0" r="r" b="b"/>
              <a:pathLst>
                <a:path w="6" h="22">
                  <a:moveTo>
                    <a:pt x="5" y="3"/>
                  </a:moveTo>
                  <a:cubicBezTo>
                    <a:pt x="5" y="0"/>
                    <a:pt x="0" y="0"/>
                    <a:pt x="1" y="3"/>
                  </a:cubicBezTo>
                  <a:cubicBezTo>
                    <a:pt x="1" y="9"/>
                    <a:pt x="1" y="14"/>
                    <a:pt x="2" y="19"/>
                  </a:cubicBezTo>
                  <a:cubicBezTo>
                    <a:pt x="2" y="22"/>
                    <a:pt x="6" y="22"/>
                    <a:pt x="6" y="19"/>
                  </a:cubicBezTo>
                  <a:cubicBezTo>
                    <a:pt x="6" y="14"/>
                    <a:pt x="5" y="9"/>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63" name="Freeform 7"/>
            <p:cNvSpPr/>
            <p:nvPr/>
          </p:nvSpPr>
          <p:spPr bwMode="auto">
            <a:xfrm>
              <a:off x="220" y="355"/>
              <a:ext cx="18" cy="60"/>
            </a:xfrm>
            <a:custGeom>
              <a:avLst/>
              <a:gdLst>
                <a:gd name="T0" fmla="*/ 5 w 5"/>
                <a:gd name="T1" fmla="*/ 15 h 20"/>
                <a:gd name="T2" fmla="*/ 5 w 5"/>
                <a:gd name="T3" fmla="*/ 14 h 20"/>
                <a:gd name="T4" fmla="*/ 5 w 5"/>
                <a:gd name="T5" fmla="*/ 10 h 20"/>
                <a:gd name="T6" fmla="*/ 5 w 5"/>
                <a:gd name="T7" fmla="*/ 5 h 20"/>
                <a:gd name="T8" fmla="*/ 5 w 5"/>
                <a:gd name="T9" fmla="*/ 4 h 20"/>
                <a:gd name="T10" fmla="*/ 5 w 5"/>
                <a:gd name="T11" fmla="*/ 3 h 20"/>
                <a:gd name="T12" fmla="*/ 5 w 5"/>
                <a:gd name="T13" fmla="*/ 3 h 20"/>
                <a:gd name="T14" fmla="*/ 5 w 5"/>
                <a:gd name="T15" fmla="*/ 2 h 20"/>
                <a:gd name="T16" fmla="*/ 1 w 5"/>
                <a:gd name="T17" fmla="*/ 2 h 20"/>
                <a:gd name="T18" fmla="*/ 0 w 5"/>
                <a:gd name="T19" fmla="*/ 13 h 20"/>
                <a:gd name="T20" fmla="*/ 1 w 5"/>
                <a:gd name="T21" fmla="*/ 18 h 20"/>
                <a:gd name="T22" fmla="*/ 5 w 5"/>
                <a:gd name="T23" fmla="*/ 17 h 20"/>
                <a:gd name="T24" fmla="*/ 5 w 5"/>
                <a:gd name="T2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0">
                  <a:moveTo>
                    <a:pt x="5" y="15"/>
                  </a:moveTo>
                  <a:cubicBezTo>
                    <a:pt x="5" y="15"/>
                    <a:pt x="5" y="15"/>
                    <a:pt x="5" y="14"/>
                  </a:cubicBezTo>
                  <a:cubicBezTo>
                    <a:pt x="5" y="13"/>
                    <a:pt x="5" y="11"/>
                    <a:pt x="5" y="10"/>
                  </a:cubicBezTo>
                  <a:cubicBezTo>
                    <a:pt x="5" y="8"/>
                    <a:pt x="5" y="7"/>
                    <a:pt x="5" y="5"/>
                  </a:cubicBezTo>
                  <a:cubicBezTo>
                    <a:pt x="5" y="5"/>
                    <a:pt x="5" y="4"/>
                    <a:pt x="5" y="4"/>
                  </a:cubicBezTo>
                  <a:cubicBezTo>
                    <a:pt x="5" y="3"/>
                    <a:pt x="5" y="2"/>
                    <a:pt x="5" y="3"/>
                  </a:cubicBezTo>
                  <a:cubicBezTo>
                    <a:pt x="5" y="3"/>
                    <a:pt x="5" y="3"/>
                    <a:pt x="5" y="3"/>
                  </a:cubicBezTo>
                  <a:cubicBezTo>
                    <a:pt x="5" y="2"/>
                    <a:pt x="5" y="2"/>
                    <a:pt x="5" y="2"/>
                  </a:cubicBezTo>
                  <a:cubicBezTo>
                    <a:pt x="4" y="0"/>
                    <a:pt x="1" y="0"/>
                    <a:pt x="1" y="2"/>
                  </a:cubicBezTo>
                  <a:cubicBezTo>
                    <a:pt x="0" y="6"/>
                    <a:pt x="0" y="10"/>
                    <a:pt x="0" y="13"/>
                  </a:cubicBezTo>
                  <a:cubicBezTo>
                    <a:pt x="0" y="15"/>
                    <a:pt x="0" y="17"/>
                    <a:pt x="1" y="18"/>
                  </a:cubicBezTo>
                  <a:cubicBezTo>
                    <a:pt x="2" y="20"/>
                    <a:pt x="4" y="19"/>
                    <a:pt x="5" y="17"/>
                  </a:cubicBezTo>
                  <a:cubicBezTo>
                    <a:pt x="5" y="16"/>
                    <a:pt x="5" y="16"/>
                    <a:pt x="5" y="1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64" name="Freeform 8"/>
            <p:cNvSpPr/>
            <p:nvPr/>
          </p:nvSpPr>
          <p:spPr bwMode="auto">
            <a:xfrm>
              <a:off x="224" y="429"/>
              <a:ext cx="14" cy="69"/>
            </a:xfrm>
            <a:custGeom>
              <a:avLst/>
              <a:gdLst>
                <a:gd name="T0" fmla="*/ 0 w 4"/>
                <a:gd name="T1" fmla="*/ 3 h 23"/>
                <a:gd name="T2" fmla="*/ 0 w 4"/>
                <a:gd name="T3" fmla="*/ 20 h 23"/>
                <a:gd name="T4" fmla="*/ 4 w 4"/>
                <a:gd name="T5" fmla="*/ 20 h 23"/>
                <a:gd name="T6" fmla="*/ 4 w 4"/>
                <a:gd name="T7" fmla="*/ 3 h 23"/>
                <a:gd name="T8" fmla="*/ 0 w 4"/>
                <a:gd name="T9" fmla="*/ 3 h 23"/>
              </a:gdLst>
              <a:ahLst/>
              <a:cxnLst>
                <a:cxn ang="0">
                  <a:pos x="T0" y="T1"/>
                </a:cxn>
                <a:cxn ang="0">
                  <a:pos x="T2" y="T3"/>
                </a:cxn>
                <a:cxn ang="0">
                  <a:pos x="T4" y="T5"/>
                </a:cxn>
                <a:cxn ang="0">
                  <a:pos x="T6" y="T7"/>
                </a:cxn>
                <a:cxn ang="0">
                  <a:pos x="T8" y="T9"/>
                </a:cxn>
              </a:cxnLst>
              <a:rect l="0" t="0" r="r" b="b"/>
              <a:pathLst>
                <a:path w="4" h="23">
                  <a:moveTo>
                    <a:pt x="0" y="3"/>
                  </a:moveTo>
                  <a:cubicBezTo>
                    <a:pt x="0" y="20"/>
                    <a:pt x="0" y="20"/>
                    <a:pt x="0" y="20"/>
                  </a:cubicBezTo>
                  <a:cubicBezTo>
                    <a:pt x="0" y="23"/>
                    <a:pt x="4" y="23"/>
                    <a:pt x="4" y="20"/>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65" name="Freeform 9"/>
            <p:cNvSpPr/>
            <p:nvPr/>
          </p:nvSpPr>
          <p:spPr bwMode="auto">
            <a:xfrm>
              <a:off x="220" y="524"/>
              <a:ext cx="14" cy="57"/>
            </a:xfrm>
            <a:custGeom>
              <a:avLst/>
              <a:gdLst>
                <a:gd name="T0" fmla="*/ 0 w 4"/>
                <a:gd name="T1" fmla="*/ 3 h 19"/>
                <a:gd name="T2" fmla="*/ 0 w 4"/>
                <a:gd name="T3" fmla="*/ 16 h 19"/>
                <a:gd name="T4" fmla="*/ 4 w 4"/>
                <a:gd name="T5" fmla="*/ 16 h 19"/>
                <a:gd name="T6" fmla="*/ 4 w 4"/>
                <a:gd name="T7" fmla="*/ 3 h 19"/>
                <a:gd name="T8" fmla="*/ 0 w 4"/>
                <a:gd name="T9" fmla="*/ 3 h 19"/>
              </a:gdLst>
              <a:ahLst/>
              <a:cxnLst>
                <a:cxn ang="0">
                  <a:pos x="T0" y="T1"/>
                </a:cxn>
                <a:cxn ang="0">
                  <a:pos x="T2" y="T3"/>
                </a:cxn>
                <a:cxn ang="0">
                  <a:pos x="T4" y="T5"/>
                </a:cxn>
                <a:cxn ang="0">
                  <a:pos x="T6" y="T7"/>
                </a:cxn>
                <a:cxn ang="0">
                  <a:pos x="T8" y="T9"/>
                </a:cxn>
              </a:cxnLst>
              <a:rect l="0" t="0" r="r" b="b"/>
              <a:pathLst>
                <a:path w="4" h="19">
                  <a:moveTo>
                    <a:pt x="0" y="3"/>
                  </a:moveTo>
                  <a:cubicBezTo>
                    <a:pt x="0" y="16"/>
                    <a:pt x="0" y="16"/>
                    <a:pt x="0" y="16"/>
                  </a:cubicBezTo>
                  <a:cubicBezTo>
                    <a:pt x="0" y="19"/>
                    <a:pt x="4" y="19"/>
                    <a:pt x="4" y="16"/>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66" name="Freeform 10"/>
            <p:cNvSpPr/>
            <p:nvPr/>
          </p:nvSpPr>
          <p:spPr bwMode="auto">
            <a:xfrm>
              <a:off x="220" y="605"/>
              <a:ext cx="14" cy="65"/>
            </a:xfrm>
            <a:custGeom>
              <a:avLst/>
              <a:gdLst>
                <a:gd name="T0" fmla="*/ 0 w 4"/>
                <a:gd name="T1" fmla="*/ 3 h 22"/>
                <a:gd name="T2" fmla="*/ 0 w 4"/>
                <a:gd name="T3" fmla="*/ 19 h 22"/>
                <a:gd name="T4" fmla="*/ 4 w 4"/>
                <a:gd name="T5" fmla="*/ 19 h 22"/>
                <a:gd name="T6" fmla="*/ 4 w 4"/>
                <a:gd name="T7" fmla="*/ 3 h 22"/>
                <a:gd name="T8" fmla="*/ 0 w 4"/>
                <a:gd name="T9" fmla="*/ 3 h 22"/>
              </a:gdLst>
              <a:ahLst/>
              <a:cxnLst>
                <a:cxn ang="0">
                  <a:pos x="T0" y="T1"/>
                </a:cxn>
                <a:cxn ang="0">
                  <a:pos x="T2" y="T3"/>
                </a:cxn>
                <a:cxn ang="0">
                  <a:pos x="T4" y="T5"/>
                </a:cxn>
                <a:cxn ang="0">
                  <a:pos x="T6" y="T7"/>
                </a:cxn>
                <a:cxn ang="0">
                  <a:pos x="T8" y="T9"/>
                </a:cxn>
              </a:cxnLst>
              <a:rect l="0" t="0" r="r" b="b"/>
              <a:pathLst>
                <a:path w="4" h="22">
                  <a:moveTo>
                    <a:pt x="0" y="3"/>
                  </a:moveTo>
                  <a:cubicBezTo>
                    <a:pt x="0" y="19"/>
                    <a:pt x="0" y="19"/>
                    <a:pt x="0" y="19"/>
                  </a:cubicBezTo>
                  <a:cubicBezTo>
                    <a:pt x="0" y="22"/>
                    <a:pt x="4" y="22"/>
                    <a:pt x="4" y="19"/>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67" name="Freeform 11"/>
            <p:cNvSpPr/>
            <p:nvPr/>
          </p:nvSpPr>
          <p:spPr bwMode="auto">
            <a:xfrm>
              <a:off x="213" y="688"/>
              <a:ext cx="28" cy="80"/>
            </a:xfrm>
            <a:custGeom>
              <a:avLst/>
              <a:gdLst>
                <a:gd name="T0" fmla="*/ 5 w 8"/>
                <a:gd name="T1" fmla="*/ 3 h 27"/>
                <a:gd name="T2" fmla="*/ 1 w 8"/>
                <a:gd name="T3" fmla="*/ 4 h 27"/>
                <a:gd name="T4" fmla="*/ 3 w 8"/>
                <a:gd name="T5" fmla="*/ 24 h 27"/>
                <a:gd name="T6" fmla="*/ 7 w 8"/>
                <a:gd name="T7" fmla="*/ 23 h 27"/>
                <a:gd name="T8" fmla="*/ 5 w 8"/>
                <a:gd name="T9" fmla="*/ 3 h 27"/>
              </a:gdLst>
              <a:ahLst/>
              <a:cxnLst>
                <a:cxn ang="0">
                  <a:pos x="T0" y="T1"/>
                </a:cxn>
                <a:cxn ang="0">
                  <a:pos x="T2" y="T3"/>
                </a:cxn>
                <a:cxn ang="0">
                  <a:pos x="T4" y="T5"/>
                </a:cxn>
                <a:cxn ang="0">
                  <a:pos x="T6" y="T7"/>
                </a:cxn>
                <a:cxn ang="0">
                  <a:pos x="T8" y="T9"/>
                </a:cxn>
              </a:cxnLst>
              <a:rect l="0" t="0" r="r" b="b"/>
              <a:pathLst>
                <a:path w="8" h="27">
                  <a:moveTo>
                    <a:pt x="5" y="3"/>
                  </a:moveTo>
                  <a:cubicBezTo>
                    <a:pt x="5" y="0"/>
                    <a:pt x="0" y="1"/>
                    <a:pt x="1" y="4"/>
                  </a:cubicBezTo>
                  <a:cubicBezTo>
                    <a:pt x="2" y="11"/>
                    <a:pt x="1" y="18"/>
                    <a:pt x="3" y="24"/>
                  </a:cubicBezTo>
                  <a:cubicBezTo>
                    <a:pt x="3" y="27"/>
                    <a:pt x="8" y="26"/>
                    <a:pt x="7" y="23"/>
                  </a:cubicBezTo>
                  <a:cubicBezTo>
                    <a:pt x="6" y="16"/>
                    <a:pt x="6" y="10"/>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68" name="Freeform 12"/>
            <p:cNvSpPr/>
            <p:nvPr/>
          </p:nvSpPr>
          <p:spPr bwMode="auto">
            <a:xfrm>
              <a:off x="213" y="792"/>
              <a:ext cx="28" cy="74"/>
            </a:xfrm>
            <a:custGeom>
              <a:avLst/>
              <a:gdLst>
                <a:gd name="T0" fmla="*/ 3 w 8"/>
                <a:gd name="T1" fmla="*/ 3 h 25"/>
                <a:gd name="T2" fmla="*/ 1 w 8"/>
                <a:gd name="T3" fmla="*/ 21 h 25"/>
                <a:gd name="T4" fmla="*/ 5 w 8"/>
                <a:gd name="T5" fmla="*/ 22 h 25"/>
                <a:gd name="T6" fmla="*/ 7 w 8"/>
                <a:gd name="T7" fmla="*/ 4 h 25"/>
                <a:gd name="T8" fmla="*/ 3 w 8"/>
                <a:gd name="T9" fmla="*/ 3 h 25"/>
              </a:gdLst>
              <a:ahLst/>
              <a:cxnLst>
                <a:cxn ang="0">
                  <a:pos x="T0" y="T1"/>
                </a:cxn>
                <a:cxn ang="0">
                  <a:pos x="T2" y="T3"/>
                </a:cxn>
                <a:cxn ang="0">
                  <a:pos x="T4" y="T5"/>
                </a:cxn>
                <a:cxn ang="0">
                  <a:pos x="T6" y="T7"/>
                </a:cxn>
                <a:cxn ang="0">
                  <a:pos x="T8" y="T9"/>
                </a:cxn>
              </a:cxnLst>
              <a:rect l="0" t="0" r="r" b="b"/>
              <a:pathLst>
                <a:path w="8" h="25">
                  <a:moveTo>
                    <a:pt x="3" y="3"/>
                  </a:moveTo>
                  <a:cubicBezTo>
                    <a:pt x="2" y="9"/>
                    <a:pt x="2" y="15"/>
                    <a:pt x="1" y="21"/>
                  </a:cubicBezTo>
                  <a:cubicBezTo>
                    <a:pt x="0" y="24"/>
                    <a:pt x="4" y="25"/>
                    <a:pt x="5" y="22"/>
                  </a:cubicBezTo>
                  <a:cubicBezTo>
                    <a:pt x="6" y="16"/>
                    <a:pt x="6" y="10"/>
                    <a:pt x="7" y="4"/>
                  </a:cubicBezTo>
                  <a:cubicBezTo>
                    <a:pt x="8" y="1"/>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69" name="Freeform 13"/>
            <p:cNvSpPr/>
            <p:nvPr/>
          </p:nvSpPr>
          <p:spPr bwMode="auto">
            <a:xfrm>
              <a:off x="213" y="887"/>
              <a:ext cx="21" cy="74"/>
            </a:xfrm>
            <a:custGeom>
              <a:avLst/>
              <a:gdLst>
                <a:gd name="T0" fmla="*/ 2 w 6"/>
                <a:gd name="T1" fmla="*/ 3 h 25"/>
                <a:gd name="T2" fmla="*/ 0 w 6"/>
                <a:gd name="T3" fmla="*/ 22 h 25"/>
                <a:gd name="T4" fmla="*/ 5 w 6"/>
                <a:gd name="T5" fmla="*/ 22 h 25"/>
                <a:gd name="T6" fmla="*/ 6 w 6"/>
                <a:gd name="T7" fmla="*/ 3 h 25"/>
                <a:gd name="T8" fmla="*/ 2 w 6"/>
                <a:gd name="T9" fmla="*/ 3 h 25"/>
              </a:gdLst>
              <a:ahLst/>
              <a:cxnLst>
                <a:cxn ang="0">
                  <a:pos x="T0" y="T1"/>
                </a:cxn>
                <a:cxn ang="0">
                  <a:pos x="T2" y="T3"/>
                </a:cxn>
                <a:cxn ang="0">
                  <a:pos x="T4" y="T5"/>
                </a:cxn>
                <a:cxn ang="0">
                  <a:pos x="T6" y="T7"/>
                </a:cxn>
                <a:cxn ang="0">
                  <a:pos x="T8" y="T9"/>
                </a:cxn>
              </a:cxnLst>
              <a:rect l="0" t="0" r="r" b="b"/>
              <a:pathLst>
                <a:path w="6" h="25">
                  <a:moveTo>
                    <a:pt x="2" y="3"/>
                  </a:moveTo>
                  <a:cubicBezTo>
                    <a:pt x="1" y="9"/>
                    <a:pt x="1" y="16"/>
                    <a:pt x="0" y="22"/>
                  </a:cubicBezTo>
                  <a:cubicBezTo>
                    <a:pt x="0" y="25"/>
                    <a:pt x="5" y="25"/>
                    <a:pt x="5" y="22"/>
                  </a:cubicBezTo>
                  <a:cubicBezTo>
                    <a:pt x="5" y="16"/>
                    <a:pt x="6" y="9"/>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70" name="Freeform 14"/>
            <p:cNvSpPr/>
            <p:nvPr/>
          </p:nvSpPr>
          <p:spPr bwMode="auto">
            <a:xfrm>
              <a:off x="213" y="981"/>
              <a:ext cx="25" cy="75"/>
            </a:xfrm>
            <a:custGeom>
              <a:avLst/>
              <a:gdLst>
                <a:gd name="T0" fmla="*/ 3 w 7"/>
                <a:gd name="T1" fmla="*/ 3 h 25"/>
                <a:gd name="T2" fmla="*/ 2 w 7"/>
                <a:gd name="T3" fmla="*/ 13 h 25"/>
                <a:gd name="T4" fmla="*/ 2 w 7"/>
                <a:gd name="T5" fmla="*/ 18 h 25"/>
                <a:gd name="T6" fmla="*/ 2 w 7"/>
                <a:gd name="T7" fmla="*/ 20 h 25"/>
                <a:gd name="T8" fmla="*/ 2 w 7"/>
                <a:gd name="T9" fmla="*/ 20 h 25"/>
                <a:gd name="T10" fmla="*/ 5 w 7"/>
                <a:gd name="T11" fmla="*/ 24 h 25"/>
                <a:gd name="T12" fmla="*/ 7 w 7"/>
                <a:gd name="T13" fmla="*/ 16 h 25"/>
                <a:gd name="T14" fmla="*/ 7 w 7"/>
                <a:gd name="T15" fmla="*/ 3 h 25"/>
                <a:gd name="T16" fmla="*/ 3 w 7"/>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3" y="3"/>
                  </a:moveTo>
                  <a:cubicBezTo>
                    <a:pt x="3" y="6"/>
                    <a:pt x="3" y="9"/>
                    <a:pt x="2" y="13"/>
                  </a:cubicBezTo>
                  <a:cubicBezTo>
                    <a:pt x="2" y="14"/>
                    <a:pt x="2" y="16"/>
                    <a:pt x="2" y="18"/>
                  </a:cubicBezTo>
                  <a:cubicBezTo>
                    <a:pt x="2" y="19"/>
                    <a:pt x="2" y="19"/>
                    <a:pt x="2" y="20"/>
                  </a:cubicBezTo>
                  <a:cubicBezTo>
                    <a:pt x="2" y="20"/>
                    <a:pt x="2" y="20"/>
                    <a:pt x="2" y="20"/>
                  </a:cubicBezTo>
                  <a:cubicBezTo>
                    <a:pt x="0" y="22"/>
                    <a:pt x="3" y="25"/>
                    <a:pt x="5" y="24"/>
                  </a:cubicBezTo>
                  <a:cubicBezTo>
                    <a:pt x="7" y="23"/>
                    <a:pt x="7" y="18"/>
                    <a:pt x="7" y="16"/>
                  </a:cubicBezTo>
                  <a:cubicBezTo>
                    <a:pt x="7" y="12"/>
                    <a:pt x="7" y="7"/>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71" name="Freeform 15"/>
            <p:cNvSpPr/>
            <p:nvPr/>
          </p:nvSpPr>
          <p:spPr bwMode="auto">
            <a:xfrm>
              <a:off x="206" y="1079"/>
              <a:ext cx="28" cy="75"/>
            </a:xfrm>
            <a:custGeom>
              <a:avLst/>
              <a:gdLst>
                <a:gd name="T0" fmla="*/ 7 w 8"/>
                <a:gd name="T1" fmla="*/ 18 h 25"/>
                <a:gd name="T2" fmla="*/ 6 w 8"/>
                <a:gd name="T3" fmla="*/ 10 h 25"/>
                <a:gd name="T4" fmla="*/ 6 w 8"/>
                <a:gd name="T5" fmla="*/ 6 h 25"/>
                <a:gd name="T6" fmla="*/ 6 w 8"/>
                <a:gd name="T7" fmla="*/ 5 h 25"/>
                <a:gd name="T8" fmla="*/ 2 w 8"/>
                <a:gd name="T9" fmla="*/ 2 h 25"/>
                <a:gd name="T10" fmla="*/ 2 w 8"/>
                <a:gd name="T11" fmla="*/ 12 h 25"/>
                <a:gd name="T12" fmla="*/ 2 w 8"/>
                <a:gd name="T13" fmla="*/ 18 h 25"/>
                <a:gd name="T14" fmla="*/ 3 w 8"/>
                <a:gd name="T15" fmla="*/ 19 h 25"/>
                <a:gd name="T16" fmla="*/ 2 w 8"/>
                <a:gd name="T17" fmla="*/ 23 h 25"/>
                <a:gd name="T18" fmla="*/ 6 w 8"/>
                <a:gd name="T19" fmla="*/ 24 h 25"/>
                <a:gd name="T20" fmla="*/ 7 w 8"/>
                <a:gd name="T2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25">
                  <a:moveTo>
                    <a:pt x="7" y="18"/>
                  </a:moveTo>
                  <a:cubicBezTo>
                    <a:pt x="7" y="15"/>
                    <a:pt x="7" y="13"/>
                    <a:pt x="6" y="10"/>
                  </a:cubicBezTo>
                  <a:cubicBezTo>
                    <a:pt x="6" y="8"/>
                    <a:pt x="6" y="7"/>
                    <a:pt x="6" y="6"/>
                  </a:cubicBezTo>
                  <a:cubicBezTo>
                    <a:pt x="6" y="5"/>
                    <a:pt x="6" y="4"/>
                    <a:pt x="6" y="5"/>
                  </a:cubicBezTo>
                  <a:cubicBezTo>
                    <a:pt x="7" y="2"/>
                    <a:pt x="3" y="0"/>
                    <a:pt x="2" y="2"/>
                  </a:cubicBezTo>
                  <a:cubicBezTo>
                    <a:pt x="0" y="5"/>
                    <a:pt x="2" y="9"/>
                    <a:pt x="2" y="12"/>
                  </a:cubicBezTo>
                  <a:cubicBezTo>
                    <a:pt x="2" y="14"/>
                    <a:pt x="2" y="16"/>
                    <a:pt x="2" y="18"/>
                  </a:cubicBezTo>
                  <a:cubicBezTo>
                    <a:pt x="3" y="18"/>
                    <a:pt x="3" y="19"/>
                    <a:pt x="3" y="19"/>
                  </a:cubicBezTo>
                  <a:cubicBezTo>
                    <a:pt x="2" y="20"/>
                    <a:pt x="1" y="21"/>
                    <a:pt x="2" y="23"/>
                  </a:cubicBezTo>
                  <a:cubicBezTo>
                    <a:pt x="3" y="24"/>
                    <a:pt x="5" y="25"/>
                    <a:pt x="6" y="24"/>
                  </a:cubicBezTo>
                  <a:cubicBezTo>
                    <a:pt x="8" y="22"/>
                    <a:pt x="7" y="20"/>
                    <a:pt x="7" y="1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72" name="Freeform 16"/>
            <p:cNvSpPr/>
            <p:nvPr/>
          </p:nvSpPr>
          <p:spPr bwMode="auto">
            <a:xfrm>
              <a:off x="213" y="1189"/>
              <a:ext cx="28" cy="101"/>
            </a:xfrm>
            <a:custGeom>
              <a:avLst/>
              <a:gdLst>
                <a:gd name="T0" fmla="*/ 7 w 8"/>
                <a:gd name="T1" fmla="*/ 30 h 34"/>
                <a:gd name="T2" fmla="*/ 6 w 8"/>
                <a:gd name="T3" fmla="*/ 3 h 34"/>
                <a:gd name="T4" fmla="*/ 2 w 8"/>
                <a:gd name="T5" fmla="*/ 3 h 34"/>
                <a:gd name="T6" fmla="*/ 2 w 8"/>
                <a:gd name="T7" fmla="*/ 25 h 34"/>
                <a:gd name="T8" fmla="*/ 1 w 8"/>
                <a:gd name="T9" fmla="*/ 28 h 34"/>
                <a:gd name="T10" fmla="*/ 3 w 8"/>
                <a:gd name="T11" fmla="*/ 32 h 34"/>
                <a:gd name="T12" fmla="*/ 7 w 8"/>
                <a:gd name="T13" fmla="*/ 30 h 34"/>
              </a:gdLst>
              <a:ahLst/>
              <a:cxnLst>
                <a:cxn ang="0">
                  <a:pos x="T0" y="T1"/>
                </a:cxn>
                <a:cxn ang="0">
                  <a:pos x="T2" y="T3"/>
                </a:cxn>
                <a:cxn ang="0">
                  <a:pos x="T4" y="T5"/>
                </a:cxn>
                <a:cxn ang="0">
                  <a:pos x="T6" y="T7"/>
                </a:cxn>
                <a:cxn ang="0">
                  <a:pos x="T8" y="T9"/>
                </a:cxn>
                <a:cxn ang="0">
                  <a:pos x="T10" y="T11"/>
                </a:cxn>
                <a:cxn ang="0">
                  <a:pos x="T12" y="T13"/>
                </a:cxn>
              </a:cxnLst>
              <a:rect l="0" t="0" r="r" b="b"/>
              <a:pathLst>
                <a:path w="8" h="34">
                  <a:moveTo>
                    <a:pt x="7" y="30"/>
                  </a:moveTo>
                  <a:cubicBezTo>
                    <a:pt x="5" y="21"/>
                    <a:pt x="6" y="12"/>
                    <a:pt x="6" y="3"/>
                  </a:cubicBezTo>
                  <a:cubicBezTo>
                    <a:pt x="6" y="0"/>
                    <a:pt x="2" y="0"/>
                    <a:pt x="2" y="3"/>
                  </a:cubicBezTo>
                  <a:cubicBezTo>
                    <a:pt x="1" y="10"/>
                    <a:pt x="1" y="18"/>
                    <a:pt x="2" y="25"/>
                  </a:cubicBezTo>
                  <a:cubicBezTo>
                    <a:pt x="1" y="25"/>
                    <a:pt x="0" y="26"/>
                    <a:pt x="1" y="28"/>
                  </a:cubicBezTo>
                  <a:cubicBezTo>
                    <a:pt x="2" y="29"/>
                    <a:pt x="2" y="31"/>
                    <a:pt x="3" y="32"/>
                  </a:cubicBezTo>
                  <a:cubicBezTo>
                    <a:pt x="5" y="34"/>
                    <a:pt x="8" y="32"/>
                    <a:pt x="7" y="3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73" name="Freeform 17"/>
            <p:cNvSpPr/>
            <p:nvPr/>
          </p:nvSpPr>
          <p:spPr bwMode="auto">
            <a:xfrm>
              <a:off x="213" y="1323"/>
              <a:ext cx="21" cy="59"/>
            </a:xfrm>
            <a:custGeom>
              <a:avLst/>
              <a:gdLst>
                <a:gd name="T0" fmla="*/ 2 w 6"/>
                <a:gd name="T1" fmla="*/ 3 h 20"/>
                <a:gd name="T2" fmla="*/ 0 w 6"/>
                <a:gd name="T3" fmla="*/ 17 h 20"/>
                <a:gd name="T4" fmla="*/ 5 w 6"/>
                <a:gd name="T5" fmla="*/ 17 h 20"/>
                <a:gd name="T6" fmla="*/ 6 w 6"/>
                <a:gd name="T7" fmla="*/ 3 h 20"/>
                <a:gd name="T8" fmla="*/ 2 w 6"/>
                <a:gd name="T9" fmla="*/ 3 h 20"/>
              </a:gdLst>
              <a:ahLst/>
              <a:cxnLst>
                <a:cxn ang="0">
                  <a:pos x="T0" y="T1"/>
                </a:cxn>
                <a:cxn ang="0">
                  <a:pos x="T2" y="T3"/>
                </a:cxn>
                <a:cxn ang="0">
                  <a:pos x="T4" y="T5"/>
                </a:cxn>
                <a:cxn ang="0">
                  <a:pos x="T6" y="T7"/>
                </a:cxn>
                <a:cxn ang="0">
                  <a:pos x="T8" y="T9"/>
                </a:cxn>
              </a:cxnLst>
              <a:rect l="0" t="0" r="r" b="b"/>
              <a:pathLst>
                <a:path w="6" h="20">
                  <a:moveTo>
                    <a:pt x="2" y="3"/>
                  </a:moveTo>
                  <a:cubicBezTo>
                    <a:pt x="1" y="8"/>
                    <a:pt x="1" y="12"/>
                    <a:pt x="0" y="17"/>
                  </a:cubicBezTo>
                  <a:cubicBezTo>
                    <a:pt x="0" y="20"/>
                    <a:pt x="5" y="20"/>
                    <a:pt x="5" y="17"/>
                  </a:cubicBezTo>
                  <a:cubicBezTo>
                    <a:pt x="5" y="12"/>
                    <a:pt x="6" y="8"/>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74" name="Freeform 18"/>
            <p:cNvSpPr/>
            <p:nvPr/>
          </p:nvSpPr>
          <p:spPr bwMode="auto">
            <a:xfrm>
              <a:off x="210" y="1415"/>
              <a:ext cx="24" cy="83"/>
            </a:xfrm>
            <a:custGeom>
              <a:avLst/>
              <a:gdLst>
                <a:gd name="T0" fmla="*/ 5 w 7"/>
                <a:gd name="T1" fmla="*/ 3 h 28"/>
                <a:gd name="T2" fmla="*/ 0 w 7"/>
                <a:gd name="T3" fmla="*/ 3 h 28"/>
                <a:gd name="T4" fmla="*/ 3 w 7"/>
                <a:gd name="T5" fmla="*/ 25 h 28"/>
                <a:gd name="T6" fmla="*/ 7 w 7"/>
                <a:gd name="T7" fmla="*/ 25 h 28"/>
                <a:gd name="T8" fmla="*/ 5 w 7"/>
                <a:gd name="T9" fmla="*/ 3 h 28"/>
              </a:gdLst>
              <a:ahLst/>
              <a:cxnLst>
                <a:cxn ang="0">
                  <a:pos x="T0" y="T1"/>
                </a:cxn>
                <a:cxn ang="0">
                  <a:pos x="T2" y="T3"/>
                </a:cxn>
                <a:cxn ang="0">
                  <a:pos x="T4" y="T5"/>
                </a:cxn>
                <a:cxn ang="0">
                  <a:pos x="T6" y="T7"/>
                </a:cxn>
                <a:cxn ang="0">
                  <a:pos x="T8" y="T9"/>
                </a:cxn>
              </a:cxnLst>
              <a:rect l="0" t="0" r="r" b="b"/>
              <a:pathLst>
                <a:path w="7" h="28">
                  <a:moveTo>
                    <a:pt x="5" y="3"/>
                  </a:moveTo>
                  <a:cubicBezTo>
                    <a:pt x="5" y="0"/>
                    <a:pt x="0" y="0"/>
                    <a:pt x="0" y="3"/>
                  </a:cubicBezTo>
                  <a:cubicBezTo>
                    <a:pt x="1" y="11"/>
                    <a:pt x="2" y="18"/>
                    <a:pt x="3" y="25"/>
                  </a:cubicBezTo>
                  <a:cubicBezTo>
                    <a:pt x="3" y="28"/>
                    <a:pt x="7" y="28"/>
                    <a:pt x="7" y="25"/>
                  </a:cubicBezTo>
                  <a:cubicBezTo>
                    <a:pt x="6" y="18"/>
                    <a:pt x="6" y="11"/>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75" name="Freeform 19"/>
            <p:cNvSpPr/>
            <p:nvPr/>
          </p:nvSpPr>
          <p:spPr bwMode="auto">
            <a:xfrm>
              <a:off x="224" y="1530"/>
              <a:ext cx="21" cy="92"/>
            </a:xfrm>
            <a:custGeom>
              <a:avLst/>
              <a:gdLst>
                <a:gd name="T0" fmla="*/ 4 w 6"/>
                <a:gd name="T1" fmla="*/ 3 h 31"/>
                <a:gd name="T2" fmla="*/ 0 w 6"/>
                <a:gd name="T3" fmla="*/ 3 h 31"/>
                <a:gd name="T4" fmla="*/ 1 w 6"/>
                <a:gd name="T5" fmla="*/ 29 h 31"/>
                <a:gd name="T6" fmla="*/ 5 w 6"/>
                <a:gd name="T7" fmla="*/ 29 h 31"/>
                <a:gd name="T8" fmla="*/ 4 w 6"/>
                <a:gd name="T9" fmla="*/ 3 h 31"/>
              </a:gdLst>
              <a:ahLst/>
              <a:cxnLst>
                <a:cxn ang="0">
                  <a:pos x="T0" y="T1"/>
                </a:cxn>
                <a:cxn ang="0">
                  <a:pos x="T2" y="T3"/>
                </a:cxn>
                <a:cxn ang="0">
                  <a:pos x="T4" y="T5"/>
                </a:cxn>
                <a:cxn ang="0">
                  <a:pos x="T6" y="T7"/>
                </a:cxn>
                <a:cxn ang="0">
                  <a:pos x="T8" y="T9"/>
                </a:cxn>
              </a:cxnLst>
              <a:rect l="0" t="0" r="r" b="b"/>
              <a:pathLst>
                <a:path w="6" h="31">
                  <a:moveTo>
                    <a:pt x="4" y="3"/>
                  </a:moveTo>
                  <a:cubicBezTo>
                    <a:pt x="4" y="0"/>
                    <a:pt x="0" y="0"/>
                    <a:pt x="0" y="3"/>
                  </a:cubicBezTo>
                  <a:cubicBezTo>
                    <a:pt x="0" y="12"/>
                    <a:pt x="0" y="20"/>
                    <a:pt x="1" y="29"/>
                  </a:cubicBezTo>
                  <a:cubicBezTo>
                    <a:pt x="1" y="31"/>
                    <a:pt x="6" y="31"/>
                    <a:pt x="5" y="29"/>
                  </a:cubicBezTo>
                  <a:cubicBezTo>
                    <a:pt x="4" y="20"/>
                    <a:pt x="4" y="12"/>
                    <a:pt x="4"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76" name="Freeform 20"/>
            <p:cNvSpPr/>
            <p:nvPr/>
          </p:nvSpPr>
          <p:spPr bwMode="auto">
            <a:xfrm>
              <a:off x="220" y="1664"/>
              <a:ext cx="18" cy="80"/>
            </a:xfrm>
            <a:custGeom>
              <a:avLst/>
              <a:gdLst>
                <a:gd name="T0" fmla="*/ 4 w 5"/>
                <a:gd name="T1" fmla="*/ 24 h 27"/>
                <a:gd name="T2" fmla="*/ 4 w 5"/>
                <a:gd name="T3" fmla="*/ 24 h 27"/>
                <a:gd name="T4" fmla="*/ 5 w 5"/>
                <a:gd name="T5" fmla="*/ 3 h 27"/>
                <a:gd name="T6" fmla="*/ 1 w 5"/>
                <a:gd name="T7" fmla="*/ 3 h 27"/>
                <a:gd name="T8" fmla="*/ 0 w 5"/>
                <a:gd name="T9" fmla="*/ 14 h 27"/>
                <a:gd name="T10" fmla="*/ 0 w 5"/>
                <a:gd name="T11" fmla="*/ 20 h 27"/>
                <a:gd name="T12" fmla="*/ 0 w 5"/>
                <a:gd name="T13" fmla="*/ 23 h 27"/>
                <a:gd name="T14" fmla="*/ 0 w 5"/>
                <a:gd name="T15" fmla="*/ 24 h 27"/>
                <a:gd name="T16" fmla="*/ 0 w 5"/>
                <a:gd name="T17" fmla="*/ 24 h 27"/>
                <a:gd name="T18" fmla="*/ 4 w 5"/>
                <a:gd name="T19" fmla="*/ 24 h 27"/>
                <a:gd name="T20" fmla="*/ 4 w 5"/>
                <a:gd name="T21" fmla="*/ 24 h 27"/>
                <a:gd name="T22" fmla="*/ 4 w 5"/>
                <a:gd name="T23" fmla="*/ 24 h 27"/>
                <a:gd name="T24" fmla="*/ 4 w 5"/>
                <a:gd name="T2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7">
                  <a:moveTo>
                    <a:pt x="4" y="24"/>
                  </a:moveTo>
                  <a:cubicBezTo>
                    <a:pt x="4" y="24"/>
                    <a:pt x="4" y="24"/>
                    <a:pt x="4" y="24"/>
                  </a:cubicBezTo>
                  <a:cubicBezTo>
                    <a:pt x="5" y="17"/>
                    <a:pt x="5" y="9"/>
                    <a:pt x="5" y="3"/>
                  </a:cubicBezTo>
                  <a:cubicBezTo>
                    <a:pt x="5" y="0"/>
                    <a:pt x="1" y="0"/>
                    <a:pt x="1" y="3"/>
                  </a:cubicBezTo>
                  <a:cubicBezTo>
                    <a:pt x="1" y="6"/>
                    <a:pt x="0" y="10"/>
                    <a:pt x="0" y="14"/>
                  </a:cubicBezTo>
                  <a:cubicBezTo>
                    <a:pt x="0" y="16"/>
                    <a:pt x="0" y="18"/>
                    <a:pt x="0" y="20"/>
                  </a:cubicBezTo>
                  <a:cubicBezTo>
                    <a:pt x="0" y="21"/>
                    <a:pt x="0" y="23"/>
                    <a:pt x="0" y="23"/>
                  </a:cubicBezTo>
                  <a:cubicBezTo>
                    <a:pt x="0" y="23"/>
                    <a:pt x="0" y="23"/>
                    <a:pt x="0" y="24"/>
                  </a:cubicBezTo>
                  <a:cubicBezTo>
                    <a:pt x="0" y="24"/>
                    <a:pt x="0" y="24"/>
                    <a:pt x="0" y="24"/>
                  </a:cubicBezTo>
                  <a:cubicBezTo>
                    <a:pt x="0" y="26"/>
                    <a:pt x="4" y="27"/>
                    <a:pt x="4" y="24"/>
                  </a:cubicBezTo>
                  <a:cubicBezTo>
                    <a:pt x="4" y="24"/>
                    <a:pt x="4" y="24"/>
                    <a:pt x="4" y="24"/>
                  </a:cubicBezTo>
                  <a:cubicBezTo>
                    <a:pt x="4" y="24"/>
                    <a:pt x="4" y="24"/>
                    <a:pt x="4" y="24"/>
                  </a:cubicBezTo>
                  <a:cubicBezTo>
                    <a:pt x="4" y="24"/>
                    <a:pt x="4" y="24"/>
                    <a:pt x="4" y="2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77" name="Freeform 21"/>
            <p:cNvSpPr/>
            <p:nvPr/>
          </p:nvSpPr>
          <p:spPr bwMode="auto">
            <a:xfrm>
              <a:off x="206" y="1762"/>
              <a:ext cx="21" cy="101"/>
            </a:xfrm>
            <a:custGeom>
              <a:avLst/>
              <a:gdLst>
                <a:gd name="T0" fmla="*/ 1 w 6"/>
                <a:gd name="T1" fmla="*/ 3 h 34"/>
                <a:gd name="T2" fmla="*/ 1 w 6"/>
                <a:gd name="T3" fmla="*/ 23 h 34"/>
                <a:gd name="T4" fmla="*/ 0 w 6"/>
                <a:gd name="T5" fmla="*/ 25 h 34"/>
                <a:gd name="T6" fmla="*/ 1 w 6"/>
                <a:gd name="T7" fmla="*/ 31 h 34"/>
                <a:gd name="T8" fmla="*/ 6 w 6"/>
                <a:gd name="T9" fmla="*/ 31 h 34"/>
                <a:gd name="T10" fmla="*/ 6 w 6"/>
                <a:gd name="T11" fmla="*/ 3 h 34"/>
                <a:gd name="T12" fmla="*/ 1 w 6"/>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 h="34">
                  <a:moveTo>
                    <a:pt x="1" y="3"/>
                  </a:moveTo>
                  <a:cubicBezTo>
                    <a:pt x="1" y="23"/>
                    <a:pt x="1" y="23"/>
                    <a:pt x="1" y="23"/>
                  </a:cubicBezTo>
                  <a:cubicBezTo>
                    <a:pt x="1" y="24"/>
                    <a:pt x="0" y="24"/>
                    <a:pt x="0" y="25"/>
                  </a:cubicBezTo>
                  <a:cubicBezTo>
                    <a:pt x="1" y="27"/>
                    <a:pt x="1" y="29"/>
                    <a:pt x="1" y="31"/>
                  </a:cubicBezTo>
                  <a:cubicBezTo>
                    <a:pt x="2" y="34"/>
                    <a:pt x="6" y="34"/>
                    <a:pt x="6" y="31"/>
                  </a:cubicBezTo>
                  <a:cubicBezTo>
                    <a:pt x="6" y="3"/>
                    <a:pt x="6" y="3"/>
                    <a:pt x="6" y="3"/>
                  </a:cubicBezTo>
                  <a:cubicBezTo>
                    <a:pt x="6" y="0"/>
                    <a:pt x="1" y="0"/>
                    <a:pt x="1"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78" name="Freeform 22"/>
            <p:cNvSpPr/>
            <p:nvPr/>
          </p:nvSpPr>
          <p:spPr bwMode="auto">
            <a:xfrm>
              <a:off x="213" y="1893"/>
              <a:ext cx="25" cy="86"/>
            </a:xfrm>
            <a:custGeom>
              <a:avLst/>
              <a:gdLst>
                <a:gd name="T0" fmla="*/ 6 w 7"/>
                <a:gd name="T1" fmla="*/ 25 h 29"/>
                <a:gd name="T2" fmla="*/ 5 w 7"/>
                <a:gd name="T3" fmla="*/ 3 h 29"/>
                <a:gd name="T4" fmla="*/ 0 w 7"/>
                <a:gd name="T5" fmla="*/ 3 h 29"/>
                <a:gd name="T6" fmla="*/ 2 w 7"/>
                <a:gd name="T7" fmla="*/ 26 h 29"/>
                <a:gd name="T8" fmla="*/ 6 w 7"/>
                <a:gd name="T9" fmla="*/ 25 h 29"/>
              </a:gdLst>
              <a:ahLst/>
              <a:cxnLst>
                <a:cxn ang="0">
                  <a:pos x="T0" y="T1"/>
                </a:cxn>
                <a:cxn ang="0">
                  <a:pos x="T2" y="T3"/>
                </a:cxn>
                <a:cxn ang="0">
                  <a:pos x="T4" y="T5"/>
                </a:cxn>
                <a:cxn ang="0">
                  <a:pos x="T6" y="T7"/>
                </a:cxn>
                <a:cxn ang="0">
                  <a:pos x="T8" y="T9"/>
                </a:cxn>
              </a:cxnLst>
              <a:rect l="0" t="0" r="r" b="b"/>
              <a:pathLst>
                <a:path w="7" h="29">
                  <a:moveTo>
                    <a:pt x="6" y="25"/>
                  </a:moveTo>
                  <a:cubicBezTo>
                    <a:pt x="4" y="18"/>
                    <a:pt x="5" y="10"/>
                    <a:pt x="5" y="3"/>
                  </a:cubicBezTo>
                  <a:cubicBezTo>
                    <a:pt x="5" y="0"/>
                    <a:pt x="0" y="0"/>
                    <a:pt x="0" y="3"/>
                  </a:cubicBezTo>
                  <a:cubicBezTo>
                    <a:pt x="0" y="10"/>
                    <a:pt x="0" y="19"/>
                    <a:pt x="2" y="26"/>
                  </a:cubicBezTo>
                  <a:cubicBezTo>
                    <a:pt x="2" y="29"/>
                    <a:pt x="7" y="28"/>
                    <a:pt x="6" y="2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79" name="Freeform 23"/>
            <p:cNvSpPr/>
            <p:nvPr/>
          </p:nvSpPr>
          <p:spPr bwMode="auto">
            <a:xfrm>
              <a:off x="213" y="2008"/>
              <a:ext cx="18" cy="89"/>
            </a:xfrm>
            <a:custGeom>
              <a:avLst/>
              <a:gdLst>
                <a:gd name="T0" fmla="*/ 0 w 5"/>
                <a:gd name="T1" fmla="*/ 3 h 30"/>
                <a:gd name="T2" fmla="*/ 0 w 5"/>
                <a:gd name="T3" fmla="*/ 27 h 30"/>
                <a:gd name="T4" fmla="*/ 5 w 5"/>
                <a:gd name="T5" fmla="*/ 27 h 30"/>
                <a:gd name="T6" fmla="*/ 5 w 5"/>
                <a:gd name="T7" fmla="*/ 3 h 30"/>
                <a:gd name="T8" fmla="*/ 0 w 5"/>
                <a:gd name="T9" fmla="*/ 3 h 30"/>
              </a:gdLst>
              <a:ahLst/>
              <a:cxnLst>
                <a:cxn ang="0">
                  <a:pos x="T0" y="T1"/>
                </a:cxn>
                <a:cxn ang="0">
                  <a:pos x="T2" y="T3"/>
                </a:cxn>
                <a:cxn ang="0">
                  <a:pos x="T4" y="T5"/>
                </a:cxn>
                <a:cxn ang="0">
                  <a:pos x="T6" y="T7"/>
                </a:cxn>
                <a:cxn ang="0">
                  <a:pos x="T8" y="T9"/>
                </a:cxn>
              </a:cxnLst>
              <a:rect l="0" t="0" r="r" b="b"/>
              <a:pathLst>
                <a:path w="5" h="30">
                  <a:moveTo>
                    <a:pt x="0" y="3"/>
                  </a:moveTo>
                  <a:cubicBezTo>
                    <a:pt x="0" y="27"/>
                    <a:pt x="0" y="27"/>
                    <a:pt x="0" y="27"/>
                  </a:cubicBezTo>
                  <a:cubicBezTo>
                    <a:pt x="0" y="30"/>
                    <a:pt x="5" y="30"/>
                    <a:pt x="5" y="27"/>
                  </a:cubicBezTo>
                  <a:cubicBezTo>
                    <a:pt x="5" y="3"/>
                    <a:pt x="5" y="3"/>
                    <a:pt x="5" y="3"/>
                  </a:cubicBezTo>
                  <a:cubicBezTo>
                    <a:pt x="5"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80" name="Freeform 24"/>
            <p:cNvSpPr/>
            <p:nvPr/>
          </p:nvSpPr>
          <p:spPr bwMode="auto">
            <a:xfrm>
              <a:off x="217" y="2127"/>
              <a:ext cx="24" cy="89"/>
            </a:xfrm>
            <a:custGeom>
              <a:avLst/>
              <a:gdLst>
                <a:gd name="T0" fmla="*/ 6 w 7"/>
                <a:gd name="T1" fmla="*/ 26 h 30"/>
                <a:gd name="T2" fmla="*/ 5 w 7"/>
                <a:gd name="T3" fmla="*/ 3 h 30"/>
                <a:gd name="T4" fmla="*/ 1 w 7"/>
                <a:gd name="T5" fmla="*/ 3 h 30"/>
                <a:gd name="T6" fmla="*/ 2 w 7"/>
                <a:gd name="T7" fmla="*/ 27 h 30"/>
                <a:gd name="T8" fmla="*/ 6 w 7"/>
                <a:gd name="T9" fmla="*/ 26 h 30"/>
              </a:gdLst>
              <a:ahLst/>
              <a:cxnLst>
                <a:cxn ang="0">
                  <a:pos x="T0" y="T1"/>
                </a:cxn>
                <a:cxn ang="0">
                  <a:pos x="T2" y="T3"/>
                </a:cxn>
                <a:cxn ang="0">
                  <a:pos x="T4" y="T5"/>
                </a:cxn>
                <a:cxn ang="0">
                  <a:pos x="T6" y="T7"/>
                </a:cxn>
                <a:cxn ang="0">
                  <a:pos x="T8" y="T9"/>
                </a:cxn>
              </a:cxnLst>
              <a:rect l="0" t="0" r="r" b="b"/>
              <a:pathLst>
                <a:path w="7" h="30">
                  <a:moveTo>
                    <a:pt x="6" y="26"/>
                  </a:moveTo>
                  <a:cubicBezTo>
                    <a:pt x="4" y="19"/>
                    <a:pt x="5" y="10"/>
                    <a:pt x="5" y="3"/>
                  </a:cubicBezTo>
                  <a:cubicBezTo>
                    <a:pt x="5" y="0"/>
                    <a:pt x="1" y="0"/>
                    <a:pt x="1" y="3"/>
                  </a:cubicBezTo>
                  <a:cubicBezTo>
                    <a:pt x="1" y="11"/>
                    <a:pt x="0" y="20"/>
                    <a:pt x="2" y="27"/>
                  </a:cubicBezTo>
                  <a:cubicBezTo>
                    <a:pt x="2" y="30"/>
                    <a:pt x="7" y="29"/>
                    <a:pt x="6" y="2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81" name="Freeform 25"/>
            <p:cNvSpPr/>
            <p:nvPr/>
          </p:nvSpPr>
          <p:spPr bwMode="auto">
            <a:xfrm>
              <a:off x="224" y="2246"/>
              <a:ext cx="14" cy="109"/>
            </a:xfrm>
            <a:custGeom>
              <a:avLst/>
              <a:gdLst>
                <a:gd name="T0" fmla="*/ 0 w 4"/>
                <a:gd name="T1" fmla="*/ 3 h 37"/>
                <a:gd name="T2" fmla="*/ 0 w 4"/>
                <a:gd name="T3" fmla="*/ 34 h 37"/>
                <a:gd name="T4" fmla="*/ 4 w 4"/>
                <a:gd name="T5" fmla="*/ 34 h 37"/>
                <a:gd name="T6" fmla="*/ 4 w 4"/>
                <a:gd name="T7" fmla="*/ 3 h 37"/>
                <a:gd name="T8" fmla="*/ 0 w 4"/>
                <a:gd name="T9" fmla="*/ 3 h 37"/>
              </a:gdLst>
              <a:ahLst/>
              <a:cxnLst>
                <a:cxn ang="0">
                  <a:pos x="T0" y="T1"/>
                </a:cxn>
                <a:cxn ang="0">
                  <a:pos x="T2" y="T3"/>
                </a:cxn>
                <a:cxn ang="0">
                  <a:pos x="T4" y="T5"/>
                </a:cxn>
                <a:cxn ang="0">
                  <a:pos x="T6" y="T7"/>
                </a:cxn>
                <a:cxn ang="0">
                  <a:pos x="T8" y="T9"/>
                </a:cxn>
              </a:cxnLst>
              <a:rect l="0" t="0" r="r" b="b"/>
              <a:pathLst>
                <a:path w="4" h="37">
                  <a:moveTo>
                    <a:pt x="0" y="3"/>
                  </a:moveTo>
                  <a:cubicBezTo>
                    <a:pt x="0" y="34"/>
                    <a:pt x="0" y="34"/>
                    <a:pt x="0" y="34"/>
                  </a:cubicBezTo>
                  <a:cubicBezTo>
                    <a:pt x="0" y="37"/>
                    <a:pt x="4" y="37"/>
                    <a:pt x="4" y="34"/>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82" name="Freeform 26"/>
            <p:cNvSpPr/>
            <p:nvPr/>
          </p:nvSpPr>
          <p:spPr bwMode="auto">
            <a:xfrm>
              <a:off x="210" y="2370"/>
              <a:ext cx="28" cy="107"/>
            </a:xfrm>
            <a:custGeom>
              <a:avLst/>
              <a:gdLst>
                <a:gd name="T0" fmla="*/ 7 w 8"/>
                <a:gd name="T1" fmla="*/ 3 h 36"/>
                <a:gd name="T2" fmla="*/ 3 w 8"/>
                <a:gd name="T3" fmla="*/ 3 h 36"/>
                <a:gd name="T4" fmla="*/ 0 w 8"/>
                <a:gd name="T5" fmla="*/ 32 h 36"/>
                <a:gd name="T6" fmla="*/ 5 w 8"/>
                <a:gd name="T7" fmla="*/ 33 h 36"/>
                <a:gd name="T8" fmla="*/ 7 w 8"/>
                <a:gd name="T9" fmla="*/ 3 h 36"/>
              </a:gdLst>
              <a:ahLst/>
              <a:cxnLst>
                <a:cxn ang="0">
                  <a:pos x="T0" y="T1"/>
                </a:cxn>
                <a:cxn ang="0">
                  <a:pos x="T2" y="T3"/>
                </a:cxn>
                <a:cxn ang="0">
                  <a:pos x="T4" y="T5"/>
                </a:cxn>
                <a:cxn ang="0">
                  <a:pos x="T6" y="T7"/>
                </a:cxn>
                <a:cxn ang="0">
                  <a:pos x="T8" y="T9"/>
                </a:cxn>
              </a:cxnLst>
              <a:rect l="0" t="0" r="r" b="b"/>
              <a:pathLst>
                <a:path w="8" h="36">
                  <a:moveTo>
                    <a:pt x="7" y="3"/>
                  </a:moveTo>
                  <a:cubicBezTo>
                    <a:pt x="7" y="0"/>
                    <a:pt x="3" y="0"/>
                    <a:pt x="3" y="3"/>
                  </a:cubicBezTo>
                  <a:cubicBezTo>
                    <a:pt x="3" y="12"/>
                    <a:pt x="4" y="23"/>
                    <a:pt x="0" y="32"/>
                  </a:cubicBezTo>
                  <a:cubicBezTo>
                    <a:pt x="0" y="35"/>
                    <a:pt x="4" y="36"/>
                    <a:pt x="5" y="33"/>
                  </a:cubicBezTo>
                  <a:cubicBezTo>
                    <a:pt x="8" y="24"/>
                    <a:pt x="7" y="12"/>
                    <a:pt x="7"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83" name="Freeform 27"/>
            <p:cNvSpPr/>
            <p:nvPr/>
          </p:nvSpPr>
          <p:spPr bwMode="auto">
            <a:xfrm>
              <a:off x="213" y="2492"/>
              <a:ext cx="28" cy="83"/>
            </a:xfrm>
            <a:custGeom>
              <a:avLst/>
              <a:gdLst>
                <a:gd name="T0" fmla="*/ 5 w 8"/>
                <a:gd name="T1" fmla="*/ 23 h 28"/>
                <a:gd name="T2" fmla="*/ 5 w 8"/>
                <a:gd name="T3" fmla="*/ 3 h 28"/>
                <a:gd name="T4" fmla="*/ 0 w 8"/>
                <a:gd name="T5" fmla="*/ 3 h 28"/>
                <a:gd name="T6" fmla="*/ 0 w 8"/>
                <a:gd name="T7" fmla="*/ 19 h 28"/>
                <a:gd name="T8" fmla="*/ 4 w 8"/>
                <a:gd name="T9" fmla="*/ 27 h 28"/>
                <a:gd name="T10" fmla="*/ 5 w 8"/>
                <a:gd name="T11" fmla="*/ 23 h 28"/>
              </a:gdLst>
              <a:ahLst/>
              <a:cxnLst>
                <a:cxn ang="0">
                  <a:pos x="T0" y="T1"/>
                </a:cxn>
                <a:cxn ang="0">
                  <a:pos x="T2" y="T3"/>
                </a:cxn>
                <a:cxn ang="0">
                  <a:pos x="T4" y="T5"/>
                </a:cxn>
                <a:cxn ang="0">
                  <a:pos x="T6" y="T7"/>
                </a:cxn>
                <a:cxn ang="0">
                  <a:pos x="T8" y="T9"/>
                </a:cxn>
                <a:cxn ang="0">
                  <a:pos x="T10" y="T11"/>
                </a:cxn>
              </a:cxnLst>
              <a:rect l="0" t="0" r="r" b="b"/>
              <a:pathLst>
                <a:path w="8" h="28">
                  <a:moveTo>
                    <a:pt x="5" y="23"/>
                  </a:moveTo>
                  <a:cubicBezTo>
                    <a:pt x="4" y="23"/>
                    <a:pt x="5" y="5"/>
                    <a:pt x="5" y="3"/>
                  </a:cubicBezTo>
                  <a:cubicBezTo>
                    <a:pt x="5" y="0"/>
                    <a:pt x="0" y="0"/>
                    <a:pt x="0" y="3"/>
                  </a:cubicBezTo>
                  <a:cubicBezTo>
                    <a:pt x="0" y="8"/>
                    <a:pt x="0" y="14"/>
                    <a:pt x="0" y="19"/>
                  </a:cubicBezTo>
                  <a:cubicBezTo>
                    <a:pt x="1" y="22"/>
                    <a:pt x="1" y="27"/>
                    <a:pt x="4" y="27"/>
                  </a:cubicBezTo>
                  <a:cubicBezTo>
                    <a:pt x="7" y="28"/>
                    <a:pt x="8" y="23"/>
                    <a:pt x="5" y="2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84" name="Freeform 28"/>
            <p:cNvSpPr/>
            <p:nvPr/>
          </p:nvSpPr>
          <p:spPr bwMode="auto">
            <a:xfrm>
              <a:off x="213" y="2614"/>
              <a:ext cx="28" cy="89"/>
            </a:xfrm>
            <a:custGeom>
              <a:avLst/>
              <a:gdLst>
                <a:gd name="T0" fmla="*/ 3 w 8"/>
                <a:gd name="T1" fmla="*/ 2 h 30"/>
                <a:gd name="T2" fmla="*/ 2 w 8"/>
                <a:gd name="T3" fmla="*/ 27 h 30"/>
                <a:gd name="T4" fmla="*/ 6 w 8"/>
                <a:gd name="T5" fmla="*/ 27 h 30"/>
                <a:gd name="T6" fmla="*/ 7 w 8"/>
                <a:gd name="T7" fmla="*/ 4 h 30"/>
                <a:gd name="T8" fmla="*/ 3 w 8"/>
                <a:gd name="T9" fmla="*/ 2 h 30"/>
              </a:gdLst>
              <a:ahLst/>
              <a:cxnLst>
                <a:cxn ang="0">
                  <a:pos x="T0" y="T1"/>
                </a:cxn>
                <a:cxn ang="0">
                  <a:pos x="T2" y="T3"/>
                </a:cxn>
                <a:cxn ang="0">
                  <a:pos x="T4" y="T5"/>
                </a:cxn>
                <a:cxn ang="0">
                  <a:pos x="T6" y="T7"/>
                </a:cxn>
                <a:cxn ang="0">
                  <a:pos x="T8" y="T9"/>
                </a:cxn>
              </a:cxnLst>
              <a:rect l="0" t="0" r="r" b="b"/>
              <a:pathLst>
                <a:path w="8" h="30">
                  <a:moveTo>
                    <a:pt x="3" y="2"/>
                  </a:moveTo>
                  <a:cubicBezTo>
                    <a:pt x="0" y="10"/>
                    <a:pt x="1" y="19"/>
                    <a:pt x="2" y="27"/>
                  </a:cubicBezTo>
                  <a:cubicBezTo>
                    <a:pt x="2" y="30"/>
                    <a:pt x="6" y="30"/>
                    <a:pt x="6" y="27"/>
                  </a:cubicBezTo>
                  <a:cubicBezTo>
                    <a:pt x="6" y="20"/>
                    <a:pt x="4" y="11"/>
                    <a:pt x="7" y="4"/>
                  </a:cubicBezTo>
                  <a:cubicBezTo>
                    <a:pt x="8" y="1"/>
                    <a:pt x="4" y="0"/>
                    <a:pt x="3"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85" name="Freeform 29"/>
            <p:cNvSpPr/>
            <p:nvPr/>
          </p:nvSpPr>
          <p:spPr bwMode="auto">
            <a:xfrm>
              <a:off x="217" y="2735"/>
              <a:ext cx="21" cy="107"/>
            </a:xfrm>
            <a:custGeom>
              <a:avLst/>
              <a:gdLst>
                <a:gd name="T0" fmla="*/ 6 w 6"/>
                <a:gd name="T1" fmla="*/ 3 h 36"/>
                <a:gd name="T2" fmla="*/ 2 w 6"/>
                <a:gd name="T3" fmla="*/ 3 h 36"/>
                <a:gd name="T4" fmla="*/ 1 w 6"/>
                <a:gd name="T5" fmla="*/ 33 h 36"/>
                <a:gd name="T6" fmla="*/ 5 w 6"/>
                <a:gd name="T7" fmla="*/ 33 h 36"/>
                <a:gd name="T8" fmla="*/ 6 w 6"/>
                <a:gd name="T9" fmla="*/ 3 h 36"/>
              </a:gdLst>
              <a:ahLst/>
              <a:cxnLst>
                <a:cxn ang="0">
                  <a:pos x="T0" y="T1"/>
                </a:cxn>
                <a:cxn ang="0">
                  <a:pos x="T2" y="T3"/>
                </a:cxn>
                <a:cxn ang="0">
                  <a:pos x="T4" y="T5"/>
                </a:cxn>
                <a:cxn ang="0">
                  <a:pos x="T6" y="T7"/>
                </a:cxn>
                <a:cxn ang="0">
                  <a:pos x="T8" y="T9"/>
                </a:cxn>
              </a:cxnLst>
              <a:rect l="0" t="0" r="r" b="b"/>
              <a:pathLst>
                <a:path w="6" h="36">
                  <a:moveTo>
                    <a:pt x="6" y="3"/>
                  </a:moveTo>
                  <a:cubicBezTo>
                    <a:pt x="6" y="0"/>
                    <a:pt x="2" y="0"/>
                    <a:pt x="2" y="3"/>
                  </a:cubicBezTo>
                  <a:cubicBezTo>
                    <a:pt x="1" y="13"/>
                    <a:pt x="0" y="23"/>
                    <a:pt x="1" y="33"/>
                  </a:cubicBezTo>
                  <a:cubicBezTo>
                    <a:pt x="1" y="36"/>
                    <a:pt x="5" y="36"/>
                    <a:pt x="5" y="33"/>
                  </a:cubicBezTo>
                  <a:cubicBezTo>
                    <a:pt x="4" y="23"/>
                    <a:pt x="6" y="13"/>
                    <a:pt x="6"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86" name="Freeform 30"/>
            <p:cNvSpPr/>
            <p:nvPr/>
          </p:nvSpPr>
          <p:spPr bwMode="auto">
            <a:xfrm>
              <a:off x="210" y="2860"/>
              <a:ext cx="28" cy="104"/>
            </a:xfrm>
            <a:custGeom>
              <a:avLst/>
              <a:gdLst>
                <a:gd name="T0" fmla="*/ 8 w 8"/>
                <a:gd name="T1" fmla="*/ 3 h 35"/>
                <a:gd name="T2" fmla="*/ 4 w 8"/>
                <a:gd name="T3" fmla="*/ 3 h 35"/>
                <a:gd name="T4" fmla="*/ 3 w 8"/>
                <a:gd name="T5" fmla="*/ 32 h 35"/>
                <a:gd name="T6" fmla="*/ 7 w 8"/>
                <a:gd name="T7" fmla="*/ 31 h 35"/>
                <a:gd name="T8" fmla="*/ 8 w 8"/>
                <a:gd name="T9" fmla="*/ 3 h 35"/>
              </a:gdLst>
              <a:ahLst/>
              <a:cxnLst>
                <a:cxn ang="0">
                  <a:pos x="T0" y="T1"/>
                </a:cxn>
                <a:cxn ang="0">
                  <a:pos x="T2" y="T3"/>
                </a:cxn>
                <a:cxn ang="0">
                  <a:pos x="T4" y="T5"/>
                </a:cxn>
                <a:cxn ang="0">
                  <a:pos x="T6" y="T7"/>
                </a:cxn>
                <a:cxn ang="0">
                  <a:pos x="T8" y="T9"/>
                </a:cxn>
              </a:cxnLst>
              <a:rect l="0" t="0" r="r" b="b"/>
              <a:pathLst>
                <a:path w="8" h="35">
                  <a:moveTo>
                    <a:pt x="8" y="3"/>
                  </a:moveTo>
                  <a:cubicBezTo>
                    <a:pt x="8" y="0"/>
                    <a:pt x="4" y="0"/>
                    <a:pt x="4" y="3"/>
                  </a:cubicBezTo>
                  <a:cubicBezTo>
                    <a:pt x="3" y="13"/>
                    <a:pt x="0" y="23"/>
                    <a:pt x="3" y="32"/>
                  </a:cubicBezTo>
                  <a:cubicBezTo>
                    <a:pt x="3" y="35"/>
                    <a:pt x="8" y="34"/>
                    <a:pt x="7" y="31"/>
                  </a:cubicBezTo>
                  <a:cubicBezTo>
                    <a:pt x="5" y="22"/>
                    <a:pt x="8" y="12"/>
                    <a:pt x="8"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87" name="Freeform 31"/>
            <p:cNvSpPr/>
            <p:nvPr/>
          </p:nvSpPr>
          <p:spPr bwMode="auto">
            <a:xfrm>
              <a:off x="206" y="3014"/>
              <a:ext cx="25" cy="98"/>
            </a:xfrm>
            <a:custGeom>
              <a:avLst/>
              <a:gdLst>
                <a:gd name="T0" fmla="*/ 6 w 7"/>
                <a:gd name="T1" fmla="*/ 24 h 33"/>
                <a:gd name="T2" fmla="*/ 5 w 7"/>
                <a:gd name="T3" fmla="*/ 3 h 33"/>
                <a:gd name="T4" fmla="*/ 0 w 7"/>
                <a:gd name="T5" fmla="*/ 3 h 33"/>
                <a:gd name="T6" fmla="*/ 1 w 7"/>
                <a:gd name="T7" fmla="*/ 30 h 33"/>
                <a:gd name="T8" fmla="*/ 6 w 7"/>
                <a:gd name="T9" fmla="*/ 32 h 33"/>
                <a:gd name="T10" fmla="*/ 7 w 7"/>
                <a:gd name="T11" fmla="*/ 26 h 33"/>
                <a:gd name="T12" fmla="*/ 6 w 7"/>
                <a:gd name="T13" fmla="*/ 24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6" y="24"/>
                  </a:moveTo>
                  <a:cubicBezTo>
                    <a:pt x="6" y="17"/>
                    <a:pt x="6" y="10"/>
                    <a:pt x="5" y="3"/>
                  </a:cubicBezTo>
                  <a:cubicBezTo>
                    <a:pt x="5" y="0"/>
                    <a:pt x="0" y="0"/>
                    <a:pt x="0" y="3"/>
                  </a:cubicBezTo>
                  <a:cubicBezTo>
                    <a:pt x="1" y="12"/>
                    <a:pt x="1" y="21"/>
                    <a:pt x="1" y="30"/>
                  </a:cubicBezTo>
                  <a:cubicBezTo>
                    <a:pt x="1" y="33"/>
                    <a:pt x="4" y="33"/>
                    <a:pt x="6" y="32"/>
                  </a:cubicBezTo>
                  <a:cubicBezTo>
                    <a:pt x="7" y="30"/>
                    <a:pt x="7" y="28"/>
                    <a:pt x="7" y="26"/>
                  </a:cubicBezTo>
                  <a:cubicBezTo>
                    <a:pt x="7" y="25"/>
                    <a:pt x="7" y="25"/>
                    <a:pt x="6" y="2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88" name="Freeform 32"/>
            <p:cNvSpPr/>
            <p:nvPr/>
          </p:nvSpPr>
          <p:spPr bwMode="auto">
            <a:xfrm>
              <a:off x="210" y="3166"/>
              <a:ext cx="24" cy="92"/>
            </a:xfrm>
            <a:custGeom>
              <a:avLst/>
              <a:gdLst>
                <a:gd name="T0" fmla="*/ 3 w 7"/>
                <a:gd name="T1" fmla="*/ 3 h 31"/>
                <a:gd name="T2" fmla="*/ 2 w 7"/>
                <a:gd name="T3" fmla="*/ 17 h 31"/>
                <a:gd name="T4" fmla="*/ 1 w 7"/>
                <a:gd name="T5" fmla="*/ 24 h 31"/>
                <a:gd name="T6" fmla="*/ 1 w 7"/>
                <a:gd name="T7" fmla="*/ 27 h 31"/>
                <a:gd name="T8" fmla="*/ 0 w 7"/>
                <a:gd name="T9" fmla="*/ 28 h 31"/>
                <a:gd name="T10" fmla="*/ 1 w 7"/>
                <a:gd name="T11" fmla="*/ 29 h 31"/>
                <a:gd name="T12" fmla="*/ 4 w 7"/>
                <a:gd name="T13" fmla="*/ 30 h 31"/>
                <a:gd name="T14" fmla="*/ 6 w 7"/>
                <a:gd name="T15" fmla="*/ 20 h 31"/>
                <a:gd name="T16" fmla="*/ 7 w 7"/>
                <a:gd name="T17" fmla="*/ 3 h 31"/>
                <a:gd name="T18" fmla="*/ 3 w 7"/>
                <a:gd name="T19"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1">
                  <a:moveTo>
                    <a:pt x="3" y="3"/>
                  </a:moveTo>
                  <a:cubicBezTo>
                    <a:pt x="2" y="7"/>
                    <a:pt x="2" y="12"/>
                    <a:pt x="2" y="17"/>
                  </a:cubicBezTo>
                  <a:cubicBezTo>
                    <a:pt x="1" y="19"/>
                    <a:pt x="1" y="22"/>
                    <a:pt x="1" y="24"/>
                  </a:cubicBezTo>
                  <a:cubicBezTo>
                    <a:pt x="1" y="25"/>
                    <a:pt x="0" y="27"/>
                    <a:pt x="1" y="27"/>
                  </a:cubicBezTo>
                  <a:cubicBezTo>
                    <a:pt x="0" y="27"/>
                    <a:pt x="0" y="28"/>
                    <a:pt x="0" y="28"/>
                  </a:cubicBezTo>
                  <a:cubicBezTo>
                    <a:pt x="0" y="28"/>
                    <a:pt x="0" y="29"/>
                    <a:pt x="1" y="29"/>
                  </a:cubicBezTo>
                  <a:cubicBezTo>
                    <a:pt x="1" y="30"/>
                    <a:pt x="3" y="31"/>
                    <a:pt x="4" y="30"/>
                  </a:cubicBezTo>
                  <a:cubicBezTo>
                    <a:pt x="6" y="28"/>
                    <a:pt x="6" y="23"/>
                    <a:pt x="6" y="20"/>
                  </a:cubicBezTo>
                  <a:cubicBezTo>
                    <a:pt x="6" y="14"/>
                    <a:pt x="7" y="9"/>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89" name="Freeform 33"/>
            <p:cNvSpPr/>
            <p:nvPr/>
          </p:nvSpPr>
          <p:spPr bwMode="auto">
            <a:xfrm>
              <a:off x="213" y="3290"/>
              <a:ext cx="28" cy="101"/>
            </a:xfrm>
            <a:custGeom>
              <a:avLst/>
              <a:gdLst>
                <a:gd name="T0" fmla="*/ 7 w 8"/>
                <a:gd name="T1" fmla="*/ 25 h 34"/>
                <a:gd name="T2" fmla="*/ 5 w 8"/>
                <a:gd name="T3" fmla="*/ 3 h 34"/>
                <a:gd name="T4" fmla="*/ 0 w 8"/>
                <a:gd name="T5" fmla="*/ 3 h 34"/>
                <a:gd name="T6" fmla="*/ 2 w 8"/>
                <a:gd name="T7" fmla="*/ 17 h 34"/>
                <a:gd name="T8" fmla="*/ 3 w 8"/>
                <a:gd name="T9" fmla="*/ 25 h 34"/>
                <a:gd name="T10" fmla="*/ 3 w 8"/>
                <a:gd name="T11" fmla="*/ 29 h 34"/>
                <a:gd name="T12" fmla="*/ 3 w 8"/>
                <a:gd name="T13" fmla="*/ 29 h 34"/>
                <a:gd name="T14" fmla="*/ 3 w 8"/>
                <a:gd name="T15" fmla="*/ 31 h 34"/>
                <a:gd name="T16" fmla="*/ 7 w 8"/>
                <a:gd name="T17" fmla="*/ 32 h 34"/>
                <a:gd name="T18" fmla="*/ 7 w 8"/>
                <a:gd name="T19"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7" y="25"/>
                  </a:moveTo>
                  <a:cubicBezTo>
                    <a:pt x="7" y="18"/>
                    <a:pt x="5" y="10"/>
                    <a:pt x="5" y="3"/>
                  </a:cubicBezTo>
                  <a:cubicBezTo>
                    <a:pt x="5" y="0"/>
                    <a:pt x="0" y="0"/>
                    <a:pt x="0" y="3"/>
                  </a:cubicBezTo>
                  <a:cubicBezTo>
                    <a:pt x="1" y="8"/>
                    <a:pt x="1" y="12"/>
                    <a:pt x="2" y="17"/>
                  </a:cubicBezTo>
                  <a:cubicBezTo>
                    <a:pt x="2" y="20"/>
                    <a:pt x="3" y="23"/>
                    <a:pt x="3" y="25"/>
                  </a:cubicBezTo>
                  <a:cubicBezTo>
                    <a:pt x="3" y="27"/>
                    <a:pt x="3" y="28"/>
                    <a:pt x="3" y="29"/>
                  </a:cubicBezTo>
                  <a:cubicBezTo>
                    <a:pt x="3" y="29"/>
                    <a:pt x="3" y="29"/>
                    <a:pt x="3" y="29"/>
                  </a:cubicBezTo>
                  <a:cubicBezTo>
                    <a:pt x="3" y="30"/>
                    <a:pt x="2" y="31"/>
                    <a:pt x="3" y="31"/>
                  </a:cubicBezTo>
                  <a:cubicBezTo>
                    <a:pt x="4" y="33"/>
                    <a:pt x="6" y="34"/>
                    <a:pt x="7" y="32"/>
                  </a:cubicBezTo>
                  <a:cubicBezTo>
                    <a:pt x="8" y="30"/>
                    <a:pt x="8" y="28"/>
                    <a:pt x="7" y="2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90" name="Freeform 34"/>
            <p:cNvSpPr/>
            <p:nvPr/>
          </p:nvSpPr>
          <p:spPr bwMode="auto">
            <a:xfrm>
              <a:off x="217" y="3427"/>
              <a:ext cx="28" cy="110"/>
            </a:xfrm>
            <a:custGeom>
              <a:avLst/>
              <a:gdLst>
                <a:gd name="T0" fmla="*/ 6 w 8"/>
                <a:gd name="T1" fmla="*/ 30 h 37"/>
                <a:gd name="T2" fmla="*/ 6 w 8"/>
                <a:gd name="T3" fmla="*/ 29 h 37"/>
                <a:gd name="T4" fmla="*/ 6 w 8"/>
                <a:gd name="T5" fmla="*/ 20 h 37"/>
                <a:gd name="T6" fmla="*/ 7 w 8"/>
                <a:gd name="T7" fmla="*/ 4 h 37"/>
                <a:gd name="T8" fmla="*/ 3 w 8"/>
                <a:gd name="T9" fmla="*/ 3 h 37"/>
                <a:gd name="T10" fmla="*/ 1 w 8"/>
                <a:gd name="T11" fmla="*/ 20 h 37"/>
                <a:gd name="T12" fmla="*/ 3 w 8"/>
                <a:gd name="T13" fmla="*/ 35 h 37"/>
                <a:gd name="T14" fmla="*/ 7 w 8"/>
                <a:gd name="T15" fmla="*/ 33 h 37"/>
                <a:gd name="T16" fmla="*/ 6 w 8"/>
                <a:gd name="T17"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7">
                  <a:moveTo>
                    <a:pt x="6" y="30"/>
                  </a:moveTo>
                  <a:cubicBezTo>
                    <a:pt x="6" y="30"/>
                    <a:pt x="6" y="29"/>
                    <a:pt x="6" y="29"/>
                  </a:cubicBezTo>
                  <a:cubicBezTo>
                    <a:pt x="5" y="26"/>
                    <a:pt x="6" y="22"/>
                    <a:pt x="6" y="20"/>
                  </a:cubicBezTo>
                  <a:cubicBezTo>
                    <a:pt x="6" y="15"/>
                    <a:pt x="6" y="9"/>
                    <a:pt x="7" y="4"/>
                  </a:cubicBezTo>
                  <a:cubicBezTo>
                    <a:pt x="8" y="1"/>
                    <a:pt x="3" y="0"/>
                    <a:pt x="3" y="3"/>
                  </a:cubicBezTo>
                  <a:cubicBezTo>
                    <a:pt x="2" y="8"/>
                    <a:pt x="1" y="14"/>
                    <a:pt x="1" y="20"/>
                  </a:cubicBezTo>
                  <a:cubicBezTo>
                    <a:pt x="1" y="24"/>
                    <a:pt x="0" y="32"/>
                    <a:pt x="3" y="35"/>
                  </a:cubicBezTo>
                  <a:cubicBezTo>
                    <a:pt x="5" y="37"/>
                    <a:pt x="8" y="35"/>
                    <a:pt x="7" y="33"/>
                  </a:cubicBezTo>
                  <a:cubicBezTo>
                    <a:pt x="7" y="32"/>
                    <a:pt x="6" y="31"/>
                    <a:pt x="6" y="3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91" name="Freeform 35"/>
            <p:cNvSpPr/>
            <p:nvPr/>
          </p:nvSpPr>
          <p:spPr bwMode="auto">
            <a:xfrm>
              <a:off x="217" y="3590"/>
              <a:ext cx="24" cy="92"/>
            </a:xfrm>
            <a:custGeom>
              <a:avLst/>
              <a:gdLst>
                <a:gd name="T0" fmla="*/ 6 w 7"/>
                <a:gd name="T1" fmla="*/ 27 h 31"/>
                <a:gd name="T2" fmla="*/ 5 w 7"/>
                <a:gd name="T3" fmla="*/ 3 h 31"/>
                <a:gd name="T4" fmla="*/ 1 w 7"/>
                <a:gd name="T5" fmla="*/ 3 h 31"/>
                <a:gd name="T6" fmla="*/ 2 w 7"/>
                <a:gd name="T7" fmla="*/ 28 h 31"/>
                <a:gd name="T8" fmla="*/ 6 w 7"/>
                <a:gd name="T9" fmla="*/ 27 h 31"/>
              </a:gdLst>
              <a:ahLst/>
              <a:cxnLst>
                <a:cxn ang="0">
                  <a:pos x="T0" y="T1"/>
                </a:cxn>
                <a:cxn ang="0">
                  <a:pos x="T2" y="T3"/>
                </a:cxn>
                <a:cxn ang="0">
                  <a:pos x="T4" y="T5"/>
                </a:cxn>
                <a:cxn ang="0">
                  <a:pos x="T6" y="T7"/>
                </a:cxn>
                <a:cxn ang="0">
                  <a:pos x="T8" y="T9"/>
                </a:cxn>
              </a:cxnLst>
              <a:rect l="0" t="0" r="r" b="b"/>
              <a:pathLst>
                <a:path w="7" h="31">
                  <a:moveTo>
                    <a:pt x="6" y="27"/>
                  </a:moveTo>
                  <a:cubicBezTo>
                    <a:pt x="4" y="19"/>
                    <a:pt x="5" y="11"/>
                    <a:pt x="5" y="3"/>
                  </a:cubicBezTo>
                  <a:cubicBezTo>
                    <a:pt x="5" y="0"/>
                    <a:pt x="1" y="0"/>
                    <a:pt x="1" y="3"/>
                  </a:cubicBezTo>
                  <a:cubicBezTo>
                    <a:pt x="1" y="11"/>
                    <a:pt x="0" y="20"/>
                    <a:pt x="2" y="28"/>
                  </a:cubicBezTo>
                  <a:cubicBezTo>
                    <a:pt x="2" y="31"/>
                    <a:pt x="7" y="30"/>
                    <a:pt x="6" y="2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92" name="Freeform 36"/>
            <p:cNvSpPr/>
            <p:nvPr/>
          </p:nvSpPr>
          <p:spPr bwMode="auto">
            <a:xfrm>
              <a:off x="217" y="3721"/>
              <a:ext cx="24" cy="95"/>
            </a:xfrm>
            <a:custGeom>
              <a:avLst/>
              <a:gdLst>
                <a:gd name="T0" fmla="*/ 2 w 7"/>
                <a:gd name="T1" fmla="*/ 3 h 32"/>
                <a:gd name="T2" fmla="*/ 1 w 7"/>
                <a:gd name="T3" fmla="*/ 29 h 32"/>
                <a:gd name="T4" fmla="*/ 5 w 7"/>
                <a:gd name="T5" fmla="*/ 29 h 32"/>
                <a:gd name="T6" fmla="*/ 6 w 7"/>
                <a:gd name="T7" fmla="*/ 3 h 32"/>
                <a:gd name="T8" fmla="*/ 2 w 7"/>
                <a:gd name="T9" fmla="*/ 3 h 32"/>
              </a:gdLst>
              <a:ahLst/>
              <a:cxnLst>
                <a:cxn ang="0">
                  <a:pos x="T0" y="T1"/>
                </a:cxn>
                <a:cxn ang="0">
                  <a:pos x="T2" y="T3"/>
                </a:cxn>
                <a:cxn ang="0">
                  <a:pos x="T4" y="T5"/>
                </a:cxn>
                <a:cxn ang="0">
                  <a:pos x="T6" y="T7"/>
                </a:cxn>
                <a:cxn ang="0">
                  <a:pos x="T8" y="T9"/>
                </a:cxn>
              </a:cxnLst>
              <a:rect l="0" t="0" r="r" b="b"/>
              <a:pathLst>
                <a:path w="7" h="32">
                  <a:moveTo>
                    <a:pt x="2" y="3"/>
                  </a:moveTo>
                  <a:cubicBezTo>
                    <a:pt x="0" y="12"/>
                    <a:pt x="1" y="20"/>
                    <a:pt x="1" y="29"/>
                  </a:cubicBezTo>
                  <a:cubicBezTo>
                    <a:pt x="1" y="32"/>
                    <a:pt x="5" y="32"/>
                    <a:pt x="5" y="29"/>
                  </a:cubicBezTo>
                  <a:cubicBezTo>
                    <a:pt x="5" y="20"/>
                    <a:pt x="5" y="12"/>
                    <a:pt x="6" y="3"/>
                  </a:cubicBezTo>
                  <a:cubicBezTo>
                    <a:pt x="7"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93" name="Freeform 37"/>
            <p:cNvSpPr/>
            <p:nvPr/>
          </p:nvSpPr>
          <p:spPr bwMode="auto">
            <a:xfrm>
              <a:off x="210" y="3842"/>
              <a:ext cx="28" cy="95"/>
            </a:xfrm>
            <a:custGeom>
              <a:avLst/>
              <a:gdLst>
                <a:gd name="T0" fmla="*/ 7 w 8"/>
                <a:gd name="T1" fmla="*/ 28 h 32"/>
                <a:gd name="T2" fmla="*/ 6 w 8"/>
                <a:gd name="T3" fmla="*/ 3 h 32"/>
                <a:gd name="T4" fmla="*/ 1 w 8"/>
                <a:gd name="T5" fmla="*/ 3 h 32"/>
                <a:gd name="T6" fmla="*/ 3 w 8"/>
                <a:gd name="T7" fmla="*/ 29 h 32"/>
                <a:gd name="T8" fmla="*/ 7 w 8"/>
                <a:gd name="T9" fmla="*/ 28 h 32"/>
              </a:gdLst>
              <a:ahLst/>
              <a:cxnLst>
                <a:cxn ang="0">
                  <a:pos x="T0" y="T1"/>
                </a:cxn>
                <a:cxn ang="0">
                  <a:pos x="T2" y="T3"/>
                </a:cxn>
                <a:cxn ang="0">
                  <a:pos x="T4" y="T5"/>
                </a:cxn>
                <a:cxn ang="0">
                  <a:pos x="T6" y="T7"/>
                </a:cxn>
                <a:cxn ang="0">
                  <a:pos x="T8" y="T9"/>
                </a:cxn>
              </a:cxnLst>
              <a:rect l="0" t="0" r="r" b="b"/>
              <a:pathLst>
                <a:path w="8" h="32">
                  <a:moveTo>
                    <a:pt x="7" y="28"/>
                  </a:moveTo>
                  <a:cubicBezTo>
                    <a:pt x="5" y="21"/>
                    <a:pt x="6" y="11"/>
                    <a:pt x="6" y="3"/>
                  </a:cubicBezTo>
                  <a:cubicBezTo>
                    <a:pt x="6" y="0"/>
                    <a:pt x="1" y="0"/>
                    <a:pt x="1" y="3"/>
                  </a:cubicBezTo>
                  <a:cubicBezTo>
                    <a:pt x="1" y="12"/>
                    <a:pt x="0" y="21"/>
                    <a:pt x="3" y="29"/>
                  </a:cubicBezTo>
                  <a:cubicBezTo>
                    <a:pt x="3" y="32"/>
                    <a:pt x="8" y="31"/>
                    <a:pt x="7"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94" name="Freeform 38"/>
            <p:cNvSpPr/>
            <p:nvPr/>
          </p:nvSpPr>
          <p:spPr bwMode="auto">
            <a:xfrm>
              <a:off x="217" y="3967"/>
              <a:ext cx="24" cy="56"/>
            </a:xfrm>
            <a:custGeom>
              <a:avLst/>
              <a:gdLst>
                <a:gd name="T0" fmla="*/ 6 w 7"/>
                <a:gd name="T1" fmla="*/ 15 h 19"/>
                <a:gd name="T2" fmla="*/ 5 w 7"/>
                <a:gd name="T3" fmla="*/ 3 h 19"/>
                <a:gd name="T4" fmla="*/ 1 w 7"/>
                <a:gd name="T5" fmla="*/ 3 h 19"/>
                <a:gd name="T6" fmla="*/ 2 w 7"/>
                <a:gd name="T7" fmla="*/ 16 h 19"/>
                <a:gd name="T8" fmla="*/ 6 w 7"/>
                <a:gd name="T9" fmla="*/ 15 h 19"/>
              </a:gdLst>
              <a:ahLst/>
              <a:cxnLst>
                <a:cxn ang="0">
                  <a:pos x="T0" y="T1"/>
                </a:cxn>
                <a:cxn ang="0">
                  <a:pos x="T2" y="T3"/>
                </a:cxn>
                <a:cxn ang="0">
                  <a:pos x="T4" y="T5"/>
                </a:cxn>
                <a:cxn ang="0">
                  <a:pos x="T6" y="T7"/>
                </a:cxn>
                <a:cxn ang="0">
                  <a:pos x="T8" y="T9"/>
                </a:cxn>
              </a:cxnLst>
              <a:rect l="0" t="0" r="r" b="b"/>
              <a:pathLst>
                <a:path w="7" h="19">
                  <a:moveTo>
                    <a:pt x="6" y="15"/>
                  </a:moveTo>
                  <a:cubicBezTo>
                    <a:pt x="5" y="11"/>
                    <a:pt x="5" y="7"/>
                    <a:pt x="5" y="3"/>
                  </a:cubicBezTo>
                  <a:cubicBezTo>
                    <a:pt x="5" y="0"/>
                    <a:pt x="1" y="0"/>
                    <a:pt x="1" y="3"/>
                  </a:cubicBezTo>
                  <a:cubicBezTo>
                    <a:pt x="1" y="7"/>
                    <a:pt x="0" y="12"/>
                    <a:pt x="2" y="16"/>
                  </a:cubicBezTo>
                  <a:cubicBezTo>
                    <a:pt x="2" y="19"/>
                    <a:pt x="7" y="17"/>
                    <a:pt x="6" y="1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95" name="Freeform 39"/>
            <p:cNvSpPr/>
            <p:nvPr/>
          </p:nvSpPr>
          <p:spPr bwMode="auto">
            <a:xfrm>
              <a:off x="213" y="4050"/>
              <a:ext cx="28" cy="62"/>
            </a:xfrm>
            <a:custGeom>
              <a:avLst/>
              <a:gdLst>
                <a:gd name="T0" fmla="*/ 7 w 8"/>
                <a:gd name="T1" fmla="*/ 17 h 21"/>
                <a:gd name="T2" fmla="*/ 6 w 8"/>
                <a:gd name="T3" fmla="*/ 4 h 21"/>
                <a:gd name="T4" fmla="*/ 2 w 8"/>
                <a:gd name="T5" fmla="*/ 2 h 21"/>
                <a:gd name="T6" fmla="*/ 3 w 8"/>
                <a:gd name="T7" fmla="*/ 18 h 21"/>
                <a:gd name="T8" fmla="*/ 7 w 8"/>
                <a:gd name="T9" fmla="*/ 17 h 21"/>
              </a:gdLst>
              <a:ahLst/>
              <a:cxnLst>
                <a:cxn ang="0">
                  <a:pos x="T0" y="T1"/>
                </a:cxn>
                <a:cxn ang="0">
                  <a:pos x="T2" y="T3"/>
                </a:cxn>
                <a:cxn ang="0">
                  <a:pos x="T4" y="T5"/>
                </a:cxn>
                <a:cxn ang="0">
                  <a:pos x="T6" y="T7"/>
                </a:cxn>
                <a:cxn ang="0">
                  <a:pos x="T8" y="T9"/>
                </a:cxn>
              </a:cxnLst>
              <a:rect l="0" t="0" r="r" b="b"/>
              <a:pathLst>
                <a:path w="8" h="21">
                  <a:moveTo>
                    <a:pt x="7" y="17"/>
                  </a:moveTo>
                  <a:cubicBezTo>
                    <a:pt x="6" y="13"/>
                    <a:pt x="5" y="8"/>
                    <a:pt x="6" y="4"/>
                  </a:cubicBezTo>
                  <a:cubicBezTo>
                    <a:pt x="7" y="1"/>
                    <a:pt x="2" y="0"/>
                    <a:pt x="2" y="2"/>
                  </a:cubicBezTo>
                  <a:cubicBezTo>
                    <a:pt x="0" y="7"/>
                    <a:pt x="1" y="13"/>
                    <a:pt x="3" y="18"/>
                  </a:cubicBezTo>
                  <a:cubicBezTo>
                    <a:pt x="3" y="21"/>
                    <a:pt x="8" y="20"/>
                    <a:pt x="7" y="1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96" name="Freeform 40"/>
            <p:cNvSpPr/>
            <p:nvPr/>
          </p:nvSpPr>
          <p:spPr bwMode="auto">
            <a:xfrm>
              <a:off x="259" y="4100"/>
              <a:ext cx="92" cy="30"/>
            </a:xfrm>
            <a:custGeom>
              <a:avLst/>
              <a:gdLst>
                <a:gd name="T0" fmla="*/ 23 w 26"/>
                <a:gd name="T1" fmla="*/ 5 h 10"/>
                <a:gd name="T2" fmla="*/ 14 w 26"/>
                <a:gd name="T3" fmla="*/ 4 h 10"/>
                <a:gd name="T4" fmla="*/ 5 w 26"/>
                <a:gd name="T5" fmla="*/ 3 h 10"/>
                <a:gd name="T6" fmla="*/ 1 w 26"/>
                <a:gd name="T7" fmla="*/ 5 h 10"/>
                <a:gd name="T8" fmla="*/ 8 w 26"/>
                <a:gd name="T9" fmla="*/ 8 h 10"/>
                <a:gd name="T10" fmla="*/ 22 w 26"/>
                <a:gd name="T11" fmla="*/ 9 h 10"/>
                <a:gd name="T12" fmla="*/ 23 w 26"/>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26" h="10">
                  <a:moveTo>
                    <a:pt x="23" y="5"/>
                  </a:moveTo>
                  <a:cubicBezTo>
                    <a:pt x="20" y="4"/>
                    <a:pt x="17" y="4"/>
                    <a:pt x="14" y="4"/>
                  </a:cubicBezTo>
                  <a:cubicBezTo>
                    <a:pt x="12" y="4"/>
                    <a:pt x="6" y="5"/>
                    <a:pt x="5" y="3"/>
                  </a:cubicBezTo>
                  <a:cubicBezTo>
                    <a:pt x="4" y="0"/>
                    <a:pt x="0" y="2"/>
                    <a:pt x="1" y="5"/>
                  </a:cubicBezTo>
                  <a:cubicBezTo>
                    <a:pt x="3" y="8"/>
                    <a:pt x="6" y="8"/>
                    <a:pt x="8" y="8"/>
                  </a:cubicBezTo>
                  <a:cubicBezTo>
                    <a:pt x="13" y="9"/>
                    <a:pt x="17" y="9"/>
                    <a:pt x="22" y="9"/>
                  </a:cubicBezTo>
                  <a:cubicBezTo>
                    <a:pt x="25" y="10"/>
                    <a:pt x="26" y="5"/>
                    <a:pt x="2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97" name="Freeform 41"/>
            <p:cNvSpPr/>
            <p:nvPr/>
          </p:nvSpPr>
          <p:spPr bwMode="auto">
            <a:xfrm>
              <a:off x="397" y="4112"/>
              <a:ext cx="84" cy="21"/>
            </a:xfrm>
            <a:custGeom>
              <a:avLst/>
              <a:gdLst>
                <a:gd name="T0" fmla="*/ 21 w 24"/>
                <a:gd name="T1" fmla="*/ 0 h 7"/>
                <a:gd name="T2" fmla="*/ 3 w 24"/>
                <a:gd name="T3" fmla="*/ 2 h 7"/>
                <a:gd name="T4" fmla="*/ 4 w 24"/>
                <a:gd name="T5" fmla="*/ 6 h 7"/>
                <a:gd name="T6" fmla="*/ 21 w 24"/>
                <a:gd name="T7" fmla="*/ 4 h 7"/>
                <a:gd name="T8" fmla="*/ 21 w 24"/>
                <a:gd name="T9" fmla="*/ 0 h 7"/>
              </a:gdLst>
              <a:ahLst/>
              <a:cxnLst>
                <a:cxn ang="0">
                  <a:pos x="T0" y="T1"/>
                </a:cxn>
                <a:cxn ang="0">
                  <a:pos x="T2" y="T3"/>
                </a:cxn>
                <a:cxn ang="0">
                  <a:pos x="T4" y="T5"/>
                </a:cxn>
                <a:cxn ang="0">
                  <a:pos x="T6" y="T7"/>
                </a:cxn>
                <a:cxn ang="0">
                  <a:pos x="T8" y="T9"/>
                </a:cxn>
              </a:cxnLst>
              <a:rect l="0" t="0" r="r" b="b"/>
              <a:pathLst>
                <a:path w="24" h="7">
                  <a:moveTo>
                    <a:pt x="21" y="0"/>
                  </a:moveTo>
                  <a:cubicBezTo>
                    <a:pt x="15" y="0"/>
                    <a:pt x="9" y="0"/>
                    <a:pt x="3" y="2"/>
                  </a:cubicBezTo>
                  <a:cubicBezTo>
                    <a:pt x="0" y="3"/>
                    <a:pt x="1" y="7"/>
                    <a:pt x="4" y="6"/>
                  </a:cubicBezTo>
                  <a:cubicBezTo>
                    <a:pt x="10" y="4"/>
                    <a:pt x="16" y="4"/>
                    <a:pt x="21" y="4"/>
                  </a:cubicBezTo>
                  <a:cubicBezTo>
                    <a:pt x="24" y="4"/>
                    <a:pt x="24" y="0"/>
                    <a:pt x="21"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98" name="Freeform 42"/>
            <p:cNvSpPr/>
            <p:nvPr/>
          </p:nvSpPr>
          <p:spPr bwMode="auto">
            <a:xfrm>
              <a:off x="520" y="4100"/>
              <a:ext cx="99" cy="24"/>
            </a:xfrm>
            <a:custGeom>
              <a:avLst/>
              <a:gdLst>
                <a:gd name="T0" fmla="*/ 24 w 28"/>
                <a:gd name="T1" fmla="*/ 1 h 8"/>
                <a:gd name="T2" fmla="*/ 4 w 28"/>
                <a:gd name="T3" fmla="*/ 2 h 8"/>
                <a:gd name="T4" fmla="*/ 3 w 28"/>
                <a:gd name="T5" fmla="*/ 6 h 8"/>
                <a:gd name="T6" fmla="*/ 25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3"/>
                    <a:pt x="10" y="3"/>
                    <a:pt x="4" y="2"/>
                  </a:cubicBezTo>
                  <a:cubicBezTo>
                    <a:pt x="1" y="1"/>
                    <a:pt x="0" y="6"/>
                    <a:pt x="3" y="6"/>
                  </a:cubicBezTo>
                  <a:cubicBezTo>
                    <a:pt x="10" y="7"/>
                    <a:pt x="18" y="8"/>
                    <a:pt x="25" y="5"/>
                  </a:cubicBezTo>
                  <a:cubicBezTo>
                    <a:pt x="28" y="4"/>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799" name="Freeform 43"/>
            <p:cNvSpPr/>
            <p:nvPr/>
          </p:nvSpPr>
          <p:spPr bwMode="auto">
            <a:xfrm>
              <a:off x="654" y="4106"/>
              <a:ext cx="81" cy="24"/>
            </a:xfrm>
            <a:custGeom>
              <a:avLst/>
              <a:gdLst>
                <a:gd name="T0" fmla="*/ 20 w 23"/>
                <a:gd name="T1" fmla="*/ 0 h 8"/>
                <a:gd name="T2" fmla="*/ 3 w 23"/>
                <a:gd name="T3" fmla="*/ 3 h 8"/>
                <a:gd name="T4" fmla="*/ 5 w 23"/>
                <a:gd name="T5" fmla="*/ 7 h 8"/>
                <a:gd name="T6" fmla="*/ 20 w 23"/>
                <a:gd name="T7" fmla="*/ 4 h 8"/>
                <a:gd name="T8" fmla="*/ 20 w 23"/>
                <a:gd name="T9" fmla="*/ 0 h 8"/>
              </a:gdLst>
              <a:ahLst/>
              <a:cxnLst>
                <a:cxn ang="0">
                  <a:pos x="T0" y="T1"/>
                </a:cxn>
                <a:cxn ang="0">
                  <a:pos x="T2" y="T3"/>
                </a:cxn>
                <a:cxn ang="0">
                  <a:pos x="T4" y="T5"/>
                </a:cxn>
                <a:cxn ang="0">
                  <a:pos x="T6" y="T7"/>
                </a:cxn>
                <a:cxn ang="0">
                  <a:pos x="T8" y="T9"/>
                </a:cxn>
              </a:cxnLst>
              <a:rect l="0" t="0" r="r" b="b"/>
              <a:pathLst>
                <a:path w="23" h="8">
                  <a:moveTo>
                    <a:pt x="20" y="0"/>
                  </a:moveTo>
                  <a:cubicBezTo>
                    <a:pt x="14" y="0"/>
                    <a:pt x="8" y="1"/>
                    <a:pt x="3" y="3"/>
                  </a:cubicBezTo>
                  <a:cubicBezTo>
                    <a:pt x="0" y="4"/>
                    <a:pt x="3" y="8"/>
                    <a:pt x="5" y="7"/>
                  </a:cubicBezTo>
                  <a:cubicBezTo>
                    <a:pt x="10" y="5"/>
                    <a:pt x="15"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00" name="Freeform 44"/>
            <p:cNvSpPr/>
            <p:nvPr/>
          </p:nvSpPr>
          <p:spPr bwMode="auto">
            <a:xfrm>
              <a:off x="774" y="4106"/>
              <a:ext cx="88" cy="27"/>
            </a:xfrm>
            <a:custGeom>
              <a:avLst/>
              <a:gdLst>
                <a:gd name="T0" fmla="*/ 21 w 25"/>
                <a:gd name="T1" fmla="*/ 2 h 9"/>
                <a:gd name="T2" fmla="*/ 4 w 25"/>
                <a:gd name="T3" fmla="*/ 1 h 9"/>
                <a:gd name="T4" fmla="*/ 2 w 25"/>
                <a:gd name="T5" fmla="*/ 5 h 9"/>
                <a:gd name="T6" fmla="*/ 23 w 25"/>
                <a:gd name="T7" fmla="*/ 6 h 9"/>
                <a:gd name="T8" fmla="*/ 21 w 25"/>
                <a:gd name="T9" fmla="*/ 2 h 9"/>
              </a:gdLst>
              <a:ahLst/>
              <a:cxnLst>
                <a:cxn ang="0">
                  <a:pos x="T0" y="T1"/>
                </a:cxn>
                <a:cxn ang="0">
                  <a:pos x="T2" y="T3"/>
                </a:cxn>
                <a:cxn ang="0">
                  <a:pos x="T4" y="T5"/>
                </a:cxn>
                <a:cxn ang="0">
                  <a:pos x="T6" y="T7"/>
                </a:cxn>
                <a:cxn ang="0">
                  <a:pos x="T8" y="T9"/>
                </a:cxn>
              </a:cxnLst>
              <a:rect l="0" t="0" r="r" b="b"/>
              <a:pathLst>
                <a:path w="25" h="9">
                  <a:moveTo>
                    <a:pt x="21" y="2"/>
                  </a:moveTo>
                  <a:cubicBezTo>
                    <a:pt x="15" y="4"/>
                    <a:pt x="9" y="3"/>
                    <a:pt x="4" y="1"/>
                  </a:cubicBezTo>
                  <a:cubicBezTo>
                    <a:pt x="1" y="0"/>
                    <a:pt x="0" y="4"/>
                    <a:pt x="2" y="5"/>
                  </a:cubicBezTo>
                  <a:cubicBezTo>
                    <a:pt x="9" y="7"/>
                    <a:pt x="16" y="9"/>
                    <a:pt x="23" y="6"/>
                  </a:cubicBezTo>
                  <a:cubicBezTo>
                    <a:pt x="25" y="5"/>
                    <a:pt x="24" y="1"/>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01" name="Freeform 45"/>
            <p:cNvSpPr/>
            <p:nvPr/>
          </p:nvSpPr>
          <p:spPr bwMode="auto">
            <a:xfrm>
              <a:off x="898" y="4109"/>
              <a:ext cx="95" cy="27"/>
            </a:xfrm>
            <a:custGeom>
              <a:avLst/>
              <a:gdLst>
                <a:gd name="T0" fmla="*/ 24 w 27"/>
                <a:gd name="T1" fmla="*/ 2 h 9"/>
                <a:gd name="T2" fmla="*/ 3 w 27"/>
                <a:gd name="T3" fmla="*/ 3 h 9"/>
                <a:gd name="T4" fmla="*/ 5 w 27"/>
                <a:gd name="T5" fmla="*/ 7 h 9"/>
                <a:gd name="T6" fmla="*/ 23 w 27"/>
                <a:gd name="T7" fmla="*/ 6 h 9"/>
                <a:gd name="T8" fmla="*/ 24 w 27"/>
                <a:gd name="T9" fmla="*/ 2 h 9"/>
              </a:gdLst>
              <a:ahLst/>
              <a:cxnLst>
                <a:cxn ang="0">
                  <a:pos x="T0" y="T1"/>
                </a:cxn>
                <a:cxn ang="0">
                  <a:pos x="T2" y="T3"/>
                </a:cxn>
                <a:cxn ang="0">
                  <a:pos x="T4" y="T5"/>
                </a:cxn>
                <a:cxn ang="0">
                  <a:pos x="T6" y="T7"/>
                </a:cxn>
                <a:cxn ang="0">
                  <a:pos x="T8" y="T9"/>
                </a:cxn>
              </a:cxnLst>
              <a:rect l="0" t="0" r="r" b="b"/>
              <a:pathLst>
                <a:path w="27" h="9">
                  <a:moveTo>
                    <a:pt x="24" y="2"/>
                  </a:moveTo>
                  <a:cubicBezTo>
                    <a:pt x="17" y="1"/>
                    <a:pt x="9" y="0"/>
                    <a:pt x="3" y="3"/>
                  </a:cubicBezTo>
                  <a:cubicBezTo>
                    <a:pt x="0" y="5"/>
                    <a:pt x="2" y="9"/>
                    <a:pt x="5" y="7"/>
                  </a:cubicBezTo>
                  <a:cubicBezTo>
                    <a:pt x="10" y="4"/>
                    <a:pt x="17" y="5"/>
                    <a:pt x="23" y="6"/>
                  </a:cubicBezTo>
                  <a:cubicBezTo>
                    <a:pt x="26" y="7"/>
                    <a:pt x="27" y="2"/>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02" name="Freeform 46"/>
            <p:cNvSpPr/>
            <p:nvPr/>
          </p:nvSpPr>
          <p:spPr bwMode="auto">
            <a:xfrm>
              <a:off x="1035" y="4100"/>
              <a:ext cx="95" cy="33"/>
            </a:xfrm>
            <a:custGeom>
              <a:avLst/>
              <a:gdLst>
                <a:gd name="T0" fmla="*/ 21 w 27"/>
                <a:gd name="T1" fmla="*/ 2 h 11"/>
                <a:gd name="T2" fmla="*/ 4 w 27"/>
                <a:gd name="T3" fmla="*/ 3 h 11"/>
                <a:gd name="T4" fmla="*/ 3 w 27"/>
                <a:gd name="T5" fmla="*/ 7 h 11"/>
                <a:gd name="T6" fmla="*/ 24 w 27"/>
                <a:gd name="T7" fmla="*/ 6 h 11"/>
                <a:gd name="T8" fmla="*/ 21 w 27"/>
                <a:gd name="T9" fmla="*/ 2 h 11"/>
              </a:gdLst>
              <a:ahLst/>
              <a:cxnLst>
                <a:cxn ang="0">
                  <a:pos x="T0" y="T1"/>
                </a:cxn>
                <a:cxn ang="0">
                  <a:pos x="T2" y="T3"/>
                </a:cxn>
                <a:cxn ang="0">
                  <a:pos x="T4" y="T5"/>
                </a:cxn>
                <a:cxn ang="0">
                  <a:pos x="T6" y="T7"/>
                </a:cxn>
                <a:cxn ang="0">
                  <a:pos x="T8" y="T9"/>
                </a:cxn>
              </a:cxnLst>
              <a:rect l="0" t="0" r="r" b="b"/>
              <a:pathLst>
                <a:path w="27" h="11">
                  <a:moveTo>
                    <a:pt x="21" y="2"/>
                  </a:moveTo>
                  <a:cubicBezTo>
                    <a:pt x="17" y="6"/>
                    <a:pt x="9" y="4"/>
                    <a:pt x="4" y="3"/>
                  </a:cubicBezTo>
                  <a:cubicBezTo>
                    <a:pt x="2" y="2"/>
                    <a:pt x="0" y="7"/>
                    <a:pt x="3" y="7"/>
                  </a:cubicBezTo>
                  <a:cubicBezTo>
                    <a:pt x="10" y="8"/>
                    <a:pt x="18" y="11"/>
                    <a:pt x="24" y="6"/>
                  </a:cubicBezTo>
                  <a:cubicBezTo>
                    <a:pt x="27" y="4"/>
                    <a:pt x="23" y="0"/>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03" name="Freeform 47"/>
            <p:cNvSpPr/>
            <p:nvPr/>
          </p:nvSpPr>
          <p:spPr bwMode="auto">
            <a:xfrm>
              <a:off x="1155" y="4097"/>
              <a:ext cx="81" cy="24"/>
            </a:xfrm>
            <a:custGeom>
              <a:avLst/>
              <a:gdLst>
                <a:gd name="T0" fmla="*/ 20 w 23"/>
                <a:gd name="T1" fmla="*/ 1 h 8"/>
                <a:gd name="T2" fmla="*/ 3 w 23"/>
                <a:gd name="T3" fmla="*/ 3 h 8"/>
                <a:gd name="T4" fmla="*/ 4 w 23"/>
                <a:gd name="T5" fmla="*/ 7 h 8"/>
                <a:gd name="T6" fmla="*/ 20 w 23"/>
                <a:gd name="T7" fmla="*/ 5 h 8"/>
                <a:gd name="T8" fmla="*/ 20 w 23"/>
                <a:gd name="T9" fmla="*/ 1 h 8"/>
              </a:gdLst>
              <a:ahLst/>
              <a:cxnLst>
                <a:cxn ang="0">
                  <a:pos x="T0" y="T1"/>
                </a:cxn>
                <a:cxn ang="0">
                  <a:pos x="T2" y="T3"/>
                </a:cxn>
                <a:cxn ang="0">
                  <a:pos x="T4" y="T5"/>
                </a:cxn>
                <a:cxn ang="0">
                  <a:pos x="T6" y="T7"/>
                </a:cxn>
                <a:cxn ang="0">
                  <a:pos x="T8" y="T9"/>
                </a:cxn>
              </a:cxnLst>
              <a:rect l="0" t="0" r="r" b="b"/>
              <a:pathLst>
                <a:path w="23" h="8">
                  <a:moveTo>
                    <a:pt x="20" y="1"/>
                  </a:moveTo>
                  <a:cubicBezTo>
                    <a:pt x="15" y="1"/>
                    <a:pt x="9" y="1"/>
                    <a:pt x="3" y="3"/>
                  </a:cubicBezTo>
                  <a:cubicBezTo>
                    <a:pt x="0" y="3"/>
                    <a:pt x="1" y="8"/>
                    <a:pt x="4" y="7"/>
                  </a:cubicBezTo>
                  <a:cubicBezTo>
                    <a:pt x="9" y="6"/>
                    <a:pt x="15" y="5"/>
                    <a:pt x="20" y="5"/>
                  </a:cubicBezTo>
                  <a:cubicBezTo>
                    <a:pt x="23" y="5"/>
                    <a:pt x="23" y="0"/>
                    <a:pt x="20"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04" name="Freeform 48"/>
            <p:cNvSpPr/>
            <p:nvPr/>
          </p:nvSpPr>
          <p:spPr bwMode="auto">
            <a:xfrm>
              <a:off x="1275" y="4100"/>
              <a:ext cx="99" cy="18"/>
            </a:xfrm>
            <a:custGeom>
              <a:avLst/>
              <a:gdLst>
                <a:gd name="T0" fmla="*/ 24 w 28"/>
                <a:gd name="T1" fmla="*/ 1 h 6"/>
                <a:gd name="T2" fmla="*/ 3 w 28"/>
                <a:gd name="T3" fmla="*/ 2 h 6"/>
                <a:gd name="T4" fmla="*/ 3 w 28"/>
                <a:gd name="T5" fmla="*/ 6 h 6"/>
                <a:gd name="T6" fmla="*/ 25 w 28"/>
                <a:gd name="T7" fmla="*/ 5 h 6"/>
                <a:gd name="T8" fmla="*/ 24 w 28"/>
                <a:gd name="T9" fmla="*/ 1 h 6"/>
              </a:gdLst>
              <a:ahLst/>
              <a:cxnLst>
                <a:cxn ang="0">
                  <a:pos x="T0" y="T1"/>
                </a:cxn>
                <a:cxn ang="0">
                  <a:pos x="T2" y="T3"/>
                </a:cxn>
                <a:cxn ang="0">
                  <a:pos x="T4" y="T5"/>
                </a:cxn>
                <a:cxn ang="0">
                  <a:pos x="T6" y="T7"/>
                </a:cxn>
                <a:cxn ang="0">
                  <a:pos x="T8" y="T9"/>
                </a:cxn>
              </a:cxnLst>
              <a:rect l="0" t="0" r="r" b="b"/>
              <a:pathLst>
                <a:path w="28" h="6">
                  <a:moveTo>
                    <a:pt x="24" y="1"/>
                  </a:moveTo>
                  <a:cubicBezTo>
                    <a:pt x="17" y="2"/>
                    <a:pt x="10" y="2"/>
                    <a:pt x="3" y="2"/>
                  </a:cubicBezTo>
                  <a:cubicBezTo>
                    <a:pt x="0" y="2"/>
                    <a:pt x="0" y="6"/>
                    <a:pt x="3" y="6"/>
                  </a:cubicBezTo>
                  <a:cubicBezTo>
                    <a:pt x="11" y="6"/>
                    <a:pt x="18" y="6"/>
                    <a:pt x="25"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05" name="Freeform 49"/>
            <p:cNvSpPr/>
            <p:nvPr/>
          </p:nvSpPr>
          <p:spPr bwMode="auto">
            <a:xfrm>
              <a:off x="1420" y="4106"/>
              <a:ext cx="95" cy="18"/>
            </a:xfrm>
            <a:custGeom>
              <a:avLst/>
              <a:gdLst>
                <a:gd name="T0" fmla="*/ 24 w 27"/>
                <a:gd name="T1" fmla="*/ 0 h 6"/>
                <a:gd name="T2" fmla="*/ 3 w 27"/>
                <a:gd name="T3" fmla="*/ 1 h 6"/>
                <a:gd name="T4" fmla="*/ 3 w 27"/>
                <a:gd name="T5" fmla="*/ 5 h 6"/>
                <a:gd name="T6" fmla="*/ 24 w 27"/>
                <a:gd name="T7" fmla="*/ 4 h 6"/>
                <a:gd name="T8" fmla="*/ 24 w 27"/>
                <a:gd name="T9" fmla="*/ 0 h 6"/>
              </a:gdLst>
              <a:ahLst/>
              <a:cxnLst>
                <a:cxn ang="0">
                  <a:pos x="T0" y="T1"/>
                </a:cxn>
                <a:cxn ang="0">
                  <a:pos x="T2" y="T3"/>
                </a:cxn>
                <a:cxn ang="0">
                  <a:pos x="T4" y="T5"/>
                </a:cxn>
                <a:cxn ang="0">
                  <a:pos x="T6" y="T7"/>
                </a:cxn>
                <a:cxn ang="0">
                  <a:pos x="T8" y="T9"/>
                </a:cxn>
              </a:cxnLst>
              <a:rect l="0" t="0" r="r" b="b"/>
              <a:pathLst>
                <a:path w="27" h="6">
                  <a:moveTo>
                    <a:pt x="24" y="0"/>
                  </a:moveTo>
                  <a:cubicBezTo>
                    <a:pt x="17" y="0"/>
                    <a:pt x="10" y="0"/>
                    <a:pt x="3" y="1"/>
                  </a:cubicBezTo>
                  <a:cubicBezTo>
                    <a:pt x="1" y="1"/>
                    <a:pt x="0" y="6"/>
                    <a:pt x="3" y="5"/>
                  </a:cubicBezTo>
                  <a:cubicBezTo>
                    <a:pt x="10" y="4"/>
                    <a:pt x="17" y="4"/>
                    <a:pt x="24" y="4"/>
                  </a:cubicBezTo>
                  <a:cubicBezTo>
                    <a:pt x="27" y="4"/>
                    <a:pt x="27" y="0"/>
                    <a:pt x="24"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06" name="Freeform 50"/>
            <p:cNvSpPr/>
            <p:nvPr/>
          </p:nvSpPr>
          <p:spPr bwMode="auto">
            <a:xfrm>
              <a:off x="1554" y="4103"/>
              <a:ext cx="88" cy="18"/>
            </a:xfrm>
            <a:custGeom>
              <a:avLst/>
              <a:gdLst>
                <a:gd name="T0" fmla="*/ 22 w 25"/>
                <a:gd name="T1" fmla="*/ 0 h 6"/>
                <a:gd name="T2" fmla="*/ 3 w 25"/>
                <a:gd name="T3" fmla="*/ 1 h 6"/>
                <a:gd name="T4" fmla="*/ 4 w 25"/>
                <a:gd name="T5" fmla="*/ 5 h 6"/>
                <a:gd name="T6" fmla="*/ 22 w 25"/>
                <a:gd name="T7" fmla="*/ 4 h 6"/>
                <a:gd name="T8" fmla="*/ 22 w 25"/>
                <a:gd name="T9" fmla="*/ 0 h 6"/>
              </a:gdLst>
              <a:ahLst/>
              <a:cxnLst>
                <a:cxn ang="0">
                  <a:pos x="T0" y="T1"/>
                </a:cxn>
                <a:cxn ang="0">
                  <a:pos x="T2" y="T3"/>
                </a:cxn>
                <a:cxn ang="0">
                  <a:pos x="T4" y="T5"/>
                </a:cxn>
                <a:cxn ang="0">
                  <a:pos x="T6" y="T7"/>
                </a:cxn>
                <a:cxn ang="0">
                  <a:pos x="T8" y="T9"/>
                </a:cxn>
              </a:cxnLst>
              <a:rect l="0" t="0" r="r" b="b"/>
              <a:pathLst>
                <a:path w="25" h="6">
                  <a:moveTo>
                    <a:pt x="22" y="0"/>
                  </a:moveTo>
                  <a:cubicBezTo>
                    <a:pt x="16" y="0"/>
                    <a:pt x="9" y="0"/>
                    <a:pt x="3" y="1"/>
                  </a:cubicBezTo>
                  <a:cubicBezTo>
                    <a:pt x="0" y="1"/>
                    <a:pt x="1" y="6"/>
                    <a:pt x="4" y="5"/>
                  </a:cubicBezTo>
                  <a:cubicBezTo>
                    <a:pt x="10" y="4"/>
                    <a:pt x="16" y="4"/>
                    <a:pt x="22" y="4"/>
                  </a:cubicBezTo>
                  <a:cubicBezTo>
                    <a:pt x="25" y="4"/>
                    <a:pt x="25" y="0"/>
                    <a:pt x="22"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07" name="Freeform 51"/>
            <p:cNvSpPr/>
            <p:nvPr/>
          </p:nvSpPr>
          <p:spPr bwMode="auto">
            <a:xfrm>
              <a:off x="1681" y="4106"/>
              <a:ext cx="91" cy="21"/>
            </a:xfrm>
            <a:custGeom>
              <a:avLst/>
              <a:gdLst>
                <a:gd name="T0" fmla="*/ 23 w 26"/>
                <a:gd name="T1" fmla="*/ 0 h 7"/>
                <a:gd name="T2" fmla="*/ 3 w 26"/>
                <a:gd name="T3" fmla="*/ 2 h 7"/>
                <a:gd name="T4" fmla="*/ 4 w 26"/>
                <a:gd name="T5" fmla="*/ 6 h 7"/>
                <a:gd name="T6" fmla="*/ 23 w 26"/>
                <a:gd name="T7" fmla="*/ 4 h 7"/>
                <a:gd name="T8" fmla="*/ 23 w 26"/>
                <a:gd name="T9" fmla="*/ 0 h 7"/>
              </a:gdLst>
              <a:ahLst/>
              <a:cxnLst>
                <a:cxn ang="0">
                  <a:pos x="T0" y="T1"/>
                </a:cxn>
                <a:cxn ang="0">
                  <a:pos x="T2" y="T3"/>
                </a:cxn>
                <a:cxn ang="0">
                  <a:pos x="T4" y="T5"/>
                </a:cxn>
                <a:cxn ang="0">
                  <a:pos x="T6" y="T7"/>
                </a:cxn>
                <a:cxn ang="0">
                  <a:pos x="T8" y="T9"/>
                </a:cxn>
              </a:cxnLst>
              <a:rect l="0" t="0" r="r" b="b"/>
              <a:pathLst>
                <a:path w="26" h="7">
                  <a:moveTo>
                    <a:pt x="23" y="0"/>
                  </a:moveTo>
                  <a:cubicBezTo>
                    <a:pt x="16" y="0"/>
                    <a:pt x="9" y="1"/>
                    <a:pt x="3" y="2"/>
                  </a:cubicBezTo>
                  <a:cubicBezTo>
                    <a:pt x="0" y="2"/>
                    <a:pt x="1" y="7"/>
                    <a:pt x="4" y="6"/>
                  </a:cubicBezTo>
                  <a:cubicBezTo>
                    <a:pt x="10" y="5"/>
                    <a:pt x="17" y="4"/>
                    <a:pt x="23" y="4"/>
                  </a:cubicBezTo>
                  <a:cubicBezTo>
                    <a:pt x="26" y="4"/>
                    <a:pt x="26" y="0"/>
                    <a:pt x="23"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08" name="Freeform 52"/>
            <p:cNvSpPr/>
            <p:nvPr/>
          </p:nvSpPr>
          <p:spPr bwMode="auto">
            <a:xfrm>
              <a:off x="1829" y="4103"/>
              <a:ext cx="99" cy="18"/>
            </a:xfrm>
            <a:custGeom>
              <a:avLst/>
              <a:gdLst>
                <a:gd name="T0" fmla="*/ 26 w 28"/>
                <a:gd name="T1" fmla="*/ 1 h 6"/>
                <a:gd name="T2" fmla="*/ 3 w 28"/>
                <a:gd name="T3" fmla="*/ 2 h 6"/>
                <a:gd name="T4" fmla="*/ 3 w 28"/>
                <a:gd name="T5" fmla="*/ 6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2"/>
                    <a:pt x="3" y="2"/>
                  </a:cubicBezTo>
                  <a:cubicBezTo>
                    <a:pt x="0" y="2"/>
                    <a:pt x="0" y="6"/>
                    <a:pt x="3" y="6"/>
                  </a:cubicBezTo>
                  <a:cubicBezTo>
                    <a:pt x="11" y="6"/>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09" name="Freeform 53"/>
            <p:cNvSpPr/>
            <p:nvPr/>
          </p:nvSpPr>
          <p:spPr bwMode="auto">
            <a:xfrm>
              <a:off x="1952" y="4094"/>
              <a:ext cx="106" cy="24"/>
            </a:xfrm>
            <a:custGeom>
              <a:avLst/>
              <a:gdLst>
                <a:gd name="T0" fmla="*/ 26 w 30"/>
                <a:gd name="T1" fmla="*/ 2 h 8"/>
                <a:gd name="T2" fmla="*/ 15 w 30"/>
                <a:gd name="T3" fmla="*/ 2 h 8"/>
                <a:gd name="T4" fmla="*/ 5 w 30"/>
                <a:gd name="T5" fmla="*/ 1 h 8"/>
                <a:gd name="T6" fmla="*/ 3 w 30"/>
                <a:gd name="T7" fmla="*/ 5 h 8"/>
                <a:gd name="T8" fmla="*/ 13 w 30"/>
                <a:gd name="T9" fmla="*/ 7 h 8"/>
                <a:gd name="T10" fmla="*/ 27 w 30"/>
                <a:gd name="T11" fmla="*/ 6 h 8"/>
                <a:gd name="T12" fmla="*/ 26 w 30"/>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26" y="2"/>
                  </a:moveTo>
                  <a:cubicBezTo>
                    <a:pt x="22" y="3"/>
                    <a:pt x="19" y="3"/>
                    <a:pt x="15" y="2"/>
                  </a:cubicBezTo>
                  <a:cubicBezTo>
                    <a:pt x="12" y="2"/>
                    <a:pt x="8" y="2"/>
                    <a:pt x="5" y="1"/>
                  </a:cubicBezTo>
                  <a:cubicBezTo>
                    <a:pt x="3" y="0"/>
                    <a:pt x="0" y="4"/>
                    <a:pt x="3" y="5"/>
                  </a:cubicBezTo>
                  <a:cubicBezTo>
                    <a:pt x="6" y="6"/>
                    <a:pt x="10" y="6"/>
                    <a:pt x="13" y="7"/>
                  </a:cubicBezTo>
                  <a:cubicBezTo>
                    <a:pt x="18" y="7"/>
                    <a:pt x="23" y="8"/>
                    <a:pt x="27" y="6"/>
                  </a:cubicBezTo>
                  <a:cubicBezTo>
                    <a:pt x="30" y="5"/>
                    <a:pt x="29" y="1"/>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10" name="Freeform 54"/>
            <p:cNvSpPr/>
            <p:nvPr/>
          </p:nvSpPr>
          <p:spPr bwMode="auto">
            <a:xfrm>
              <a:off x="2104" y="4100"/>
              <a:ext cx="127" cy="24"/>
            </a:xfrm>
            <a:custGeom>
              <a:avLst/>
              <a:gdLst>
                <a:gd name="T0" fmla="*/ 34 w 36"/>
                <a:gd name="T1" fmla="*/ 3 h 8"/>
                <a:gd name="T2" fmla="*/ 3 w 36"/>
                <a:gd name="T3" fmla="*/ 2 h 8"/>
                <a:gd name="T4" fmla="*/ 3 w 36"/>
                <a:gd name="T5" fmla="*/ 6 h 8"/>
                <a:gd name="T6" fmla="*/ 32 w 36"/>
                <a:gd name="T7" fmla="*/ 7 h 8"/>
                <a:gd name="T8" fmla="*/ 34 w 36"/>
                <a:gd name="T9" fmla="*/ 3 h 8"/>
              </a:gdLst>
              <a:ahLst/>
              <a:cxnLst>
                <a:cxn ang="0">
                  <a:pos x="T0" y="T1"/>
                </a:cxn>
                <a:cxn ang="0">
                  <a:pos x="T2" y="T3"/>
                </a:cxn>
                <a:cxn ang="0">
                  <a:pos x="T4" y="T5"/>
                </a:cxn>
                <a:cxn ang="0">
                  <a:pos x="T6" y="T7"/>
                </a:cxn>
                <a:cxn ang="0">
                  <a:pos x="T8" y="T9"/>
                </a:cxn>
              </a:cxnLst>
              <a:rect l="0" t="0" r="r" b="b"/>
              <a:pathLst>
                <a:path w="36" h="8">
                  <a:moveTo>
                    <a:pt x="34" y="3"/>
                  </a:moveTo>
                  <a:cubicBezTo>
                    <a:pt x="24" y="0"/>
                    <a:pt x="14" y="1"/>
                    <a:pt x="3" y="2"/>
                  </a:cubicBezTo>
                  <a:cubicBezTo>
                    <a:pt x="1" y="2"/>
                    <a:pt x="0" y="7"/>
                    <a:pt x="3" y="6"/>
                  </a:cubicBezTo>
                  <a:cubicBezTo>
                    <a:pt x="13" y="5"/>
                    <a:pt x="23" y="4"/>
                    <a:pt x="32" y="7"/>
                  </a:cubicBezTo>
                  <a:cubicBezTo>
                    <a:pt x="35" y="8"/>
                    <a:pt x="36" y="4"/>
                    <a:pt x="34"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11" name="Freeform 55"/>
            <p:cNvSpPr/>
            <p:nvPr/>
          </p:nvSpPr>
          <p:spPr bwMode="auto">
            <a:xfrm>
              <a:off x="2280" y="4100"/>
              <a:ext cx="106" cy="15"/>
            </a:xfrm>
            <a:custGeom>
              <a:avLst/>
              <a:gdLst>
                <a:gd name="T0" fmla="*/ 27 w 30"/>
                <a:gd name="T1" fmla="*/ 1 h 5"/>
                <a:gd name="T2" fmla="*/ 3 w 30"/>
                <a:gd name="T3" fmla="*/ 0 h 5"/>
                <a:gd name="T4" fmla="*/ 3 w 30"/>
                <a:gd name="T5" fmla="*/ 4 h 5"/>
                <a:gd name="T6" fmla="*/ 27 w 30"/>
                <a:gd name="T7" fmla="*/ 5 h 5"/>
                <a:gd name="T8" fmla="*/ 27 w 30"/>
                <a:gd name="T9" fmla="*/ 1 h 5"/>
              </a:gdLst>
              <a:ahLst/>
              <a:cxnLst>
                <a:cxn ang="0">
                  <a:pos x="T0" y="T1"/>
                </a:cxn>
                <a:cxn ang="0">
                  <a:pos x="T2" y="T3"/>
                </a:cxn>
                <a:cxn ang="0">
                  <a:pos x="T4" y="T5"/>
                </a:cxn>
                <a:cxn ang="0">
                  <a:pos x="T6" y="T7"/>
                </a:cxn>
                <a:cxn ang="0">
                  <a:pos x="T8" y="T9"/>
                </a:cxn>
              </a:cxnLst>
              <a:rect l="0" t="0" r="r" b="b"/>
              <a:pathLst>
                <a:path w="30" h="5">
                  <a:moveTo>
                    <a:pt x="27" y="1"/>
                  </a:moveTo>
                  <a:cubicBezTo>
                    <a:pt x="19" y="1"/>
                    <a:pt x="11" y="0"/>
                    <a:pt x="3" y="0"/>
                  </a:cubicBezTo>
                  <a:cubicBezTo>
                    <a:pt x="0" y="0"/>
                    <a:pt x="0" y="4"/>
                    <a:pt x="3" y="4"/>
                  </a:cubicBezTo>
                  <a:cubicBezTo>
                    <a:pt x="11" y="4"/>
                    <a:pt x="19" y="5"/>
                    <a:pt x="27" y="5"/>
                  </a:cubicBezTo>
                  <a:cubicBezTo>
                    <a:pt x="30" y="5"/>
                    <a:pt x="30" y="1"/>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12" name="Freeform 56"/>
            <p:cNvSpPr/>
            <p:nvPr/>
          </p:nvSpPr>
          <p:spPr bwMode="auto">
            <a:xfrm>
              <a:off x="2414" y="4097"/>
              <a:ext cx="103" cy="30"/>
            </a:xfrm>
            <a:custGeom>
              <a:avLst/>
              <a:gdLst>
                <a:gd name="T0" fmla="*/ 24 w 29"/>
                <a:gd name="T1" fmla="*/ 1 h 10"/>
                <a:gd name="T2" fmla="*/ 4 w 29"/>
                <a:gd name="T3" fmla="*/ 3 h 10"/>
                <a:gd name="T4" fmla="*/ 2 w 29"/>
                <a:gd name="T5" fmla="*/ 7 h 10"/>
                <a:gd name="T6" fmla="*/ 26 w 29"/>
                <a:gd name="T7" fmla="*/ 5 h 10"/>
                <a:gd name="T8" fmla="*/ 24 w 29"/>
                <a:gd name="T9" fmla="*/ 1 h 10"/>
              </a:gdLst>
              <a:ahLst/>
              <a:cxnLst>
                <a:cxn ang="0">
                  <a:pos x="T0" y="T1"/>
                </a:cxn>
                <a:cxn ang="0">
                  <a:pos x="T2" y="T3"/>
                </a:cxn>
                <a:cxn ang="0">
                  <a:pos x="T4" y="T5"/>
                </a:cxn>
                <a:cxn ang="0">
                  <a:pos x="T6" y="T7"/>
                </a:cxn>
                <a:cxn ang="0">
                  <a:pos x="T8" y="T9"/>
                </a:cxn>
              </a:cxnLst>
              <a:rect l="0" t="0" r="r" b="b"/>
              <a:pathLst>
                <a:path w="29" h="10">
                  <a:moveTo>
                    <a:pt x="24" y="1"/>
                  </a:moveTo>
                  <a:cubicBezTo>
                    <a:pt x="18" y="2"/>
                    <a:pt x="10" y="5"/>
                    <a:pt x="4" y="3"/>
                  </a:cubicBezTo>
                  <a:cubicBezTo>
                    <a:pt x="1" y="2"/>
                    <a:pt x="0" y="6"/>
                    <a:pt x="2" y="7"/>
                  </a:cubicBezTo>
                  <a:cubicBezTo>
                    <a:pt x="10" y="10"/>
                    <a:pt x="18" y="6"/>
                    <a:pt x="26" y="5"/>
                  </a:cubicBezTo>
                  <a:cubicBezTo>
                    <a:pt x="29"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13" name="Freeform 57"/>
            <p:cNvSpPr/>
            <p:nvPr/>
          </p:nvSpPr>
          <p:spPr bwMode="auto">
            <a:xfrm>
              <a:off x="2534" y="4097"/>
              <a:ext cx="120" cy="21"/>
            </a:xfrm>
            <a:custGeom>
              <a:avLst/>
              <a:gdLst>
                <a:gd name="T0" fmla="*/ 31 w 34"/>
                <a:gd name="T1" fmla="*/ 2 h 7"/>
                <a:gd name="T2" fmla="*/ 3 w 34"/>
                <a:gd name="T3" fmla="*/ 2 h 7"/>
                <a:gd name="T4" fmla="*/ 3 w 34"/>
                <a:gd name="T5" fmla="*/ 6 h 7"/>
                <a:gd name="T6" fmla="*/ 29 w 34"/>
                <a:gd name="T7" fmla="*/ 6 h 7"/>
                <a:gd name="T8" fmla="*/ 31 w 34"/>
                <a:gd name="T9" fmla="*/ 2 h 7"/>
              </a:gdLst>
              <a:ahLst/>
              <a:cxnLst>
                <a:cxn ang="0">
                  <a:pos x="T0" y="T1"/>
                </a:cxn>
                <a:cxn ang="0">
                  <a:pos x="T2" y="T3"/>
                </a:cxn>
                <a:cxn ang="0">
                  <a:pos x="T4" y="T5"/>
                </a:cxn>
                <a:cxn ang="0">
                  <a:pos x="T6" y="T7"/>
                </a:cxn>
                <a:cxn ang="0">
                  <a:pos x="T8" y="T9"/>
                </a:cxn>
              </a:cxnLst>
              <a:rect l="0" t="0" r="r" b="b"/>
              <a:pathLst>
                <a:path w="34" h="7">
                  <a:moveTo>
                    <a:pt x="31" y="2"/>
                  </a:moveTo>
                  <a:cubicBezTo>
                    <a:pt x="21" y="0"/>
                    <a:pt x="12" y="0"/>
                    <a:pt x="3" y="2"/>
                  </a:cubicBezTo>
                  <a:cubicBezTo>
                    <a:pt x="0" y="2"/>
                    <a:pt x="0" y="7"/>
                    <a:pt x="3" y="6"/>
                  </a:cubicBezTo>
                  <a:cubicBezTo>
                    <a:pt x="12" y="5"/>
                    <a:pt x="21" y="4"/>
                    <a:pt x="29" y="6"/>
                  </a:cubicBezTo>
                  <a:cubicBezTo>
                    <a:pt x="32" y="7"/>
                    <a:pt x="34" y="2"/>
                    <a:pt x="31"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14" name="Freeform 58"/>
            <p:cNvSpPr/>
            <p:nvPr/>
          </p:nvSpPr>
          <p:spPr bwMode="auto">
            <a:xfrm>
              <a:off x="2682" y="4103"/>
              <a:ext cx="110" cy="21"/>
            </a:xfrm>
            <a:custGeom>
              <a:avLst/>
              <a:gdLst>
                <a:gd name="T0" fmla="*/ 26 w 31"/>
                <a:gd name="T1" fmla="*/ 1 h 7"/>
                <a:gd name="T2" fmla="*/ 4 w 31"/>
                <a:gd name="T3" fmla="*/ 1 h 7"/>
                <a:gd name="T4" fmla="*/ 3 w 31"/>
                <a:gd name="T5" fmla="*/ 5 h 7"/>
                <a:gd name="T6" fmla="*/ 28 w 31"/>
                <a:gd name="T7" fmla="*/ 5 h 7"/>
                <a:gd name="T8" fmla="*/ 26 w 31"/>
                <a:gd name="T9" fmla="*/ 1 h 7"/>
              </a:gdLst>
              <a:ahLst/>
              <a:cxnLst>
                <a:cxn ang="0">
                  <a:pos x="T0" y="T1"/>
                </a:cxn>
                <a:cxn ang="0">
                  <a:pos x="T2" y="T3"/>
                </a:cxn>
                <a:cxn ang="0">
                  <a:pos x="T4" y="T5"/>
                </a:cxn>
                <a:cxn ang="0">
                  <a:pos x="T6" y="T7"/>
                </a:cxn>
                <a:cxn ang="0">
                  <a:pos x="T8" y="T9"/>
                </a:cxn>
              </a:cxnLst>
              <a:rect l="0" t="0" r="r" b="b"/>
              <a:pathLst>
                <a:path w="31" h="7">
                  <a:moveTo>
                    <a:pt x="26" y="1"/>
                  </a:moveTo>
                  <a:cubicBezTo>
                    <a:pt x="19" y="2"/>
                    <a:pt x="12" y="3"/>
                    <a:pt x="4" y="1"/>
                  </a:cubicBezTo>
                  <a:cubicBezTo>
                    <a:pt x="2" y="0"/>
                    <a:pt x="0" y="4"/>
                    <a:pt x="3" y="5"/>
                  </a:cubicBezTo>
                  <a:cubicBezTo>
                    <a:pt x="11" y="7"/>
                    <a:pt x="20" y="6"/>
                    <a:pt x="28" y="5"/>
                  </a:cubicBezTo>
                  <a:cubicBezTo>
                    <a:pt x="31"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15" name="Freeform 59"/>
            <p:cNvSpPr/>
            <p:nvPr/>
          </p:nvSpPr>
          <p:spPr bwMode="auto">
            <a:xfrm>
              <a:off x="2848" y="4094"/>
              <a:ext cx="102" cy="24"/>
            </a:xfrm>
            <a:custGeom>
              <a:avLst/>
              <a:gdLst>
                <a:gd name="T0" fmla="*/ 26 w 29"/>
                <a:gd name="T1" fmla="*/ 3 h 8"/>
                <a:gd name="T2" fmla="*/ 3 w 29"/>
                <a:gd name="T3" fmla="*/ 3 h 8"/>
                <a:gd name="T4" fmla="*/ 3 w 29"/>
                <a:gd name="T5" fmla="*/ 7 h 8"/>
                <a:gd name="T6" fmla="*/ 25 w 29"/>
                <a:gd name="T7" fmla="*/ 7 h 8"/>
                <a:gd name="T8" fmla="*/ 26 w 29"/>
                <a:gd name="T9" fmla="*/ 3 h 8"/>
              </a:gdLst>
              <a:ahLst/>
              <a:cxnLst>
                <a:cxn ang="0">
                  <a:pos x="T0" y="T1"/>
                </a:cxn>
                <a:cxn ang="0">
                  <a:pos x="T2" y="T3"/>
                </a:cxn>
                <a:cxn ang="0">
                  <a:pos x="T4" y="T5"/>
                </a:cxn>
                <a:cxn ang="0">
                  <a:pos x="T6" y="T7"/>
                </a:cxn>
                <a:cxn ang="0">
                  <a:pos x="T8" y="T9"/>
                </a:cxn>
              </a:cxnLst>
              <a:rect l="0" t="0" r="r" b="b"/>
              <a:pathLst>
                <a:path w="29" h="8">
                  <a:moveTo>
                    <a:pt x="26" y="3"/>
                  </a:moveTo>
                  <a:cubicBezTo>
                    <a:pt x="18" y="0"/>
                    <a:pt x="11" y="2"/>
                    <a:pt x="3" y="3"/>
                  </a:cubicBezTo>
                  <a:cubicBezTo>
                    <a:pt x="0" y="3"/>
                    <a:pt x="0" y="7"/>
                    <a:pt x="3" y="7"/>
                  </a:cubicBezTo>
                  <a:cubicBezTo>
                    <a:pt x="11" y="7"/>
                    <a:pt x="18" y="4"/>
                    <a:pt x="25" y="7"/>
                  </a:cubicBezTo>
                  <a:cubicBezTo>
                    <a:pt x="28" y="8"/>
                    <a:pt x="29" y="4"/>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16" name="Freeform 60"/>
            <p:cNvSpPr/>
            <p:nvPr/>
          </p:nvSpPr>
          <p:spPr bwMode="auto">
            <a:xfrm>
              <a:off x="2993" y="4103"/>
              <a:ext cx="81" cy="12"/>
            </a:xfrm>
            <a:custGeom>
              <a:avLst/>
              <a:gdLst>
                <a:gd name="T0" fmla="*/ 20 w 23"/>
                <a:gd name="T1" fmla="*/ 0 h 4"/>
                <a:gd name="T2" fmla="*/ 3 w 23"/>
                <a:gd name="T3" fmla="*/ 0 h 4"/>
                <a:gd name="T4" fmla="*/ 3 w 23"/>
                <a:gd name="T5" fmla="*/ 4 h 4"/>
                <a:gd name="T6" fmla="*/ 20 w 23"/>
                <a:gd name="T7" fmla="*/ 4 h 4"/>
                <a:gd name="T8" fmla="*/ 20 w 23"/>
                <a:gd name="T9" fmla="*/ 0 h 4"/>
              </a:gdLst>
              <a:ahLst/>
              <a:cxnLst>
                <a:cxn ang="0">
                  <a:pos x="T0" y="T1"/>
                </a:cxn>
                <a:cxn ang="0">
                  <a:pos x="T2" y="T3"/>
                </a:cxn>
                <a:cxn ang="0">
                  <a:pos x="T4" y="T5"/>
                </a:cxn>
                <a:cxn ang="0">
                  <a:pos x="T6" y="T7"/>
                </a:cxn>
                <a:cxn ang="0">
                  <a:pos x="T8" y="T9"/>
                </a:cxn>
              </a:cxnLst>
              <a:rect l="0" t="0" r="r" b="b"/>
              <a:pathLst>
                <a:path w="23" h="4">
                  <a:moveTo>
                    <a:pt x="20" y="0"/>
                  </a:moveTo>
                  <a:cubicBezTo>
                    <a:pt x="3" y="0"/>
                    <a:pt x="3" y="0"/>
                    <a:pt x="3" y="0"/>
                  </a:cubicBezTo>
                  <a:cubicBezTo>
                    <a:pt x="0" y="0"/>
                    <a:pt x="0" y="4"/>
                    <a:pt x="3" y="4"/>
                  </a:cubicBezTo>
                  <a:cubicBezTo>
                    <a:pt x="20" y="4"/>
                    <a:pt x="20"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17" name="Freeform 61"/>
            <p:cNvSpPr/>
            <p:nvPr/>
          </p:nvSpPr>
          <p:spPr bwMode="auto">
            <a:xfrm>
              <a:off x="3155" y="4100"/>
              <a:ext cx="88" cy="24"/>
            </a:xfrm>
            <a:custGeom>
              <a:avLst/>
              <a:gdLst>
                <a:gd name="T0" fmla="*/ 22 w 25"/>
                <a:gd name="T1" fmla="*/ 3 h 8"/>
                <a:gd name="T2" fmla="*/ 3 w 25"/>
                <a:gd name="T3" fmla="*/ 3 h 8"/>
                <a:gd name="T4" fmla="*/ 5 w 25"/>
                <a:gd name="T5" fmla="*/ 7 h 8"/>
                <a:gd name="T6" fmla="*/ 21 w 25"/>
                <a:gd name="T7" fmla="*/ 7 h 8"/>
                <a:gd name="T8" fmla="*/ 22 w 25"/>
                <a:gd name="T9" fmla="*/ 3 h 8"/>
              </a:gdLst>
              <a:ahLst/>
              <a:cxnLst>
                <a:cxn ang="0">
                  <a:pos x="T0" y="T1"/>
                </a:cxn>
                <a:cxn ang="0">
                  <a:pos x="T2" y="T3"/>
                </a:cxn>
                <a:cxn ang="0">
                  <a:pos x="T4" y="T5"/>
                </a:cxn>
                <a:cxn ang="0">
                  <a:pos x="T6" y="T7"/>
                </a:cxn>
                <a:cxn ang="0">
                  <a:pos x="T8" y="T9"/>
                </a:cxn>
              </a:cxnLst>
              <a:rect l="0" t="0" r="r" b="b"/>
              <a:pathLst>
                <a:path w="25" h="8">
                  <a:moveTo>
                    <a:pt x="22" y="3"/>
                  </a:moveTo>
                  <a:cubicBezTo>
                    <a:pt x="16" y="2"/>
                    <a:pt x="9" y="0"/>
                    <a:pt x="3" y="3"/>
                  </a:cubicBezTo>
                  <a:cubicBezTo>
                    <a:pt x="0" y="4"/>
                    <a:pt x="2" y="8"/>
                    <a:pt x="5" y="7"/>
                  </a:cubicBezTo>
                  <a:cubicBezTo>
                    <a:pt x="10" y="5"/>
                    <a:pt x="16" y="6"/>
                    <a:pt x="21" y="7"/>
                  </a:cubicBezTo>
                  <a:cubicBezTo>
                    <a:pt x="24" y="8"/>
                    <a:pt x="25" y="3"/>
                    <a:pt x="2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18" name="Freeform 62"/>
            <p:cNvSpPr/>
            <p:nvPr/>
          </p:nvSpPr>
          <p:spPr bwMode="auto">
            <a:xfrm>
              <a:off x="3300" y="4106"/>
              <a:ext cx="109" cy="18"/>
            </a:xfrm>
            <a:custGeom>
              <a:avLst/>
              <a:gdLst>
                <a:gd name="T0" fmla="*/ 28 w 31"/>
                <a:gd name="T1" fmla="*/ 0 h 6"/>
                <a:gd name="T2" fmla="*/ 3 w 31"/>
                <a:gd name="T3" fmla="*/ 1 h 6"/>
                <a:gd name="T4" fmla="*/ 3 w 31"/>
                <a:gd name="T5" fmla="*/ 5 h 6"/>
                <a:gd name="T6" fmla="*/ 28 w 31"/>
                <a:gd name="T7" fmla="*/ 4 h 6"/>
                <a:gd name="T8" fmla="*/ 28 w 31"/>
                <a:gd name="T9" fmla="*/ 0 h 6"/>
              </a:gdLst>
              <a:ahLst/>
              <a:cxnLst>
                <a:cxn ang="0">
                  <a:pos x="T0" y="T1"/>
                </a:cxn>
                <a:cxn ang="0">
                  <a:pos x="T2" y="T3"/>
                </a:cxn>
                <a:cxn ang="0">
                  <a:pos x="T4" y="T5"/>
                </a:cxn>
                <a:cxn ang="0">
                  <a:pos x="T6" y="T7"/>
                </a:cxn>
                <a:cxn ang="0">
                  <a:pos x="T8" y="T9"/>
                </a:cxn>
              </a:cxnLst>
              <a:rect l="0" t="0" r="r" b="b"/>
              <a:pathLst>
                <a:path w="31" h="6">
                  <a:moveTo>
                    <a:pt x="28" y="0"/>
                  </a:moveTo>
                  <a:cubicBezTo>
                    <a:pt x="20" y="0"/>
                    <a:pt x="11" y="0"/>
                    <a:pt x="3" y="1"/>
                  </a:cubicBezTo>
                  <a:cubicBezTo>
                    <a:pt x="0" y="1"/>
                    <a:pt x="0" y="6"/>
                    <a:pt x="3" y="5"/>
                  </a:cubicBezTo>
                  <a:cubicBezTo>
                    <a:pt x="11" y="4"/>
                    <a:pt x="20" y="4"/>
                    <a:pt x="28" y="4"/>
                  </a:cubicBezTo>
                  <a:cubicBezTo>
                    <a:pt x="31" y="4"/>
                    <a:pt x="31" y="0"/>
                    <a:pt x="28"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19" name="Freeform 63"/>
            <p:cNvSpPr/>
            <p:nvPr/>
          </p:nvSpPr>
          <p:spPr bwMode="auto">
            <a:xfrm>
              <a:off x="3434" y="4100"/>
              <a:ext cx="99" cy="24"/>
            </a:xfrm>
            <a:custGeom>
              <a:avLst/>
              <a:gdLst>
                <a:gd name="T0" fmla="*/ 24 w 28"/>
                <a:gd name="T1" fmla="*/ 1 h 8"/>
                <a:gd name="T2" fmla="*/ 4 w 28"/>
                <a:gd name="T3" fmla="*/ 2 h 8"/>
                <a:gd name="T4" fmla="*/ 3 w 28"/>
                <a:gd name="T5" fmla="*/ 6 h 8"/>
                <a:gd name="T6" fmla="*/ 26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2"/>
                    <a:pt x="11" y="4"/>
                    <a:pt x="4" y="2"/>
                  </a:cubicBezTo>
                  <a:cubicBezTo>
                    <a:pt x="2" y="1"/>
                    <a:pt x="0" y="5"/>
                    <a:pt x="3" y="6"/>
                  </a:cubicBezTo>
                  <a:cubicBezTo>
                    <a:pt x="11" y="8"/>
                    <a:pt x="18" y="6"/>
                    <a:pt x="26"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20" name="Freeform 64"/>
            <p:cNvSpPr/>
            <p:nvPr/>
          </p:nvSpPr>
          <p:spPr bwMode="auto">
            <a:xfrm>
              <a:off x="3564" y="4097"/>
              <a:ext cx="103" cy="21"/>
            </a:xfrm>
            <a:custGeom>
              <a:avLst/>
              <a:gdLst>
                <a:gd name="T0" fmla="*/ 26 w 29"/>
                <a:gd name="T1" fmla="*/ 3 h 7"/>
                <a:gd name="T2" fmla="*/ 4 w 29"/>
                <a:gd name="T3" fmla="*/ 1 h 7"/>
                <a:gd name="T4" fmla="*/ 3 w 29"/>
                <a:gd name="T5" fmla="*/ 5 h 7"/>
                <a:gd name="T6" fmla="*/ 26 w 29"/>
                <a:gd name="T7" fmla="*/ 7 h 7"/>
                <a:gd name="T8" fmla="*/ 26 w 29"/>
                <a:gd name="T9" fmla="*/ 3 h 7"/>
              </a:gdLst>
              <a:ahLst/>
              <a:cxnLst>
                <a:cxn ang="0">
                  <a:pos x="T0" y="T1"/>
                </a:cxn>
                <a:cxn ang="0">
                  <a:pos x="T2" y="T3"/>
                </a:cxn>
                <a:cxn ang="0">
                  <a:pos x="T4" y="T5"/>
                </a:cxn>
                <a:cxn ang="0">
                  <a:pos x="T6" y="T7"/>
                </a:cxn>
                <a:cxn ang="0">
                  <a:pos x="T8" y="T9"/>
                </a:cxn>
              </a:cxnLst>
              <a:rect l="0" t="0" r="r" b="b"/>
              <a:pathLst>
                <a:path w="29" h="7">
                  <a:moveTo>
                    <a:pt x="26" y="3"/>
                  </a:moveTo>
                  <a:cubicBezTo>
                    <a:pt x="19" y="3"/>
                    <a:pt x="11" y="3"/>
                    <a:pt x="4" y="1"/>
                  </a:cubicBezTo>
                  <a:cubicBezTo>
                    <a:pt x="2" y="0"/>
                    <a:pt x="0" y="4"/>
                    <a:pt x="3" y="5"/>
                  </a:cubicBezTo>
                  <a:cubicBezTo>
                    <a:pt x="10" y="7"/>
                    <a:pt x="19" y="7"/>
                    <a:pt x="26" y="7"/>
                  </a:cubicBezTo>
                  <a:cubicBezTo>
                    <a:pt x="29" y="7"/>
                    <a:pt x="29" y="3"/>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21" name="Freeform 65"/>
            <p:cNvSpPr/>
            <p:nvPr/>
          </p:nvSpPr>
          <p:spPr bwMode="auto">
            <a:xfrm>
              <a:off x="3698" y="4094"/>
              <a:ext cx="106" cy="18"/>
            </a:xfrm>
            <a:custGeom>
              <a:avLst/>
              <a:gdLst>
                <a:gd name="T0" fmla="*/ 27 w 30"/>
                <a:gd name="T1" fmla="*/ 1 h 6"/>
                <a:gd name="T2" fmla="*/ 3 w 30"/>
                <a:gd name="T3" fmla="*/ 2 h 6"/>
                <a:gd name="T4" fmla="*/ 3 w 30"/>
                <a:gd name="T5" fmla="*/ 6 h 6"/>
                <a:gd name="T6" fmla="*/ 27 w 30"/>
                <a:gd name="T7" fmla="*/ 5 h 6"/>
                <a:gd name="T8" fmla="*/ 27 w 30"/>
                <a:gd name="T9" fmla="*/ 1 h 6"/>
              </a:gdLst>
              <a:ahLst/>
              <a:cxnLst>
                <a:cxn ang="0">
                  <a:pos x="T0" y="T1"/>
                </a:cxn>
                <a:cxn ang="0">
                  <a:pos x="T2" y="T3"/>
                </a:cxn>
                <a:cxn ang="0">
                  <a:pos x="T4" y="T5"/>
                </a:cxn>
                <a:cxn ang="0">
                  <a:pos x="T6" y="T7"/>
                </a:cxn>
                <a:cxn ang="0">
                  <a:pos x="T8" y="T9"/>
                </a:cxn>
              </a:cxnLst>
              <a:rect l="0" t="0" r="r" b="b"/>
              <a:pathLst>
                <a:path w="30" h="6">
                  <a:moveTo>
                    <a:pt x="27" y="1"/>
                  </a:moveTo>
                  <a:cubicBezTo>
                    <a:pt x="19" y="1"/>
                    <a:pt x="11" y="1"/>
                    <a:pt x="3" y="2"/>
                  </a:cubicBezTo>
                  <a:cubicBezTo>
                    <a:pt x="0" y="2"/>
                    <a:pt x="0" y="6"/>
                    <a:pt x="3" y="6"/>
                  </a:cubicBezTo>
                  <a:cubicBezTo>
                    <a:pt x="11" y="6"/>
                    <a:pt x="19" y="5"/>
                    <a:pt x="27" y="5"/>
                  </a:cubicBezTo>
                  <a:cubicBezTo>
                    <a:pt x="30" y="5"/>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22" name="Freeform 66"/>
            <p:cNvSpPr/>
            <p:nvPr/>
          </p:nvSpPr>
          <p:spPr bwMode="auto">
            <a:xfrm>
              <a:off x="3846" y="4103"/>
              <a:ext cx="85" cy="18"/>
            </a:xfrm>
            <a:custGeom>
              <a:avLst/>
              <a:gdLst>
                <a:gd name="T0" fmla="*/ 21 w 24"/>
                <a:gd name="T1" fmla="*/ 1 h 6"/>
                <a:gd name="T2" fmla="*/ 3 w 24"/>
                <a:gd name="T3" fmla="*/ 0 h 6"/>
                <a:gd name="T4" fmla="*/ 3 w 24"/>
                <a:gd name="T5" fmla="*/ 4 h 6"/>
                <a:gd name="T6" fmla="*/ 20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5" y="0"/>
                    <a:pt x="9" y="0"/>
                    <a:pt x="3" y="0"/>
                  </a:cubicBezTo>
                  <a:cubicBezTo>
                    <a:pt x="0" y="0"/>
                    <a:pt x="0" y="4"/>
                    <a:pt x="3" y="4"/>
                  </a:cubicBezTo>
                  <a:cubicBezTo>
                    <a:pt x="9" y="4"/>
                    <a:pt x="14" y="4"/>
                    <a:pt x="20" y="5"/>
                  </a:cubicBezTo>
                  <a:cubicBezTo>
                    <a:pt x="23" y="6"/>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23" name="Freeform 67"/>
            <p:cNvSpPr/>
            <p:nvPr/>
          </p:nvSpPr>
          <p:spPr bwMode="auto">
            <a:xfrm>
              <a:off x="3977" y="4094"/>
              <a:ext cx="109" cy="24"/>
            </a:xfrm>
            <a:custGeom>
              <a:avLst/>
              <a:gdLst>
                <a:gd name="T0" fmla="*/ 28 w 31"/>
                <a:gd name="T1" fmla="*/ 2 h 8"/>
                <a:gd name="T2" fmla="*/ 3 w 31"/>
                <a:gd name="T3" fmla="*/ 3 h 8"/>
                <a:gd name="T4" fmla="*/ 4 w 31"/>
                <a:gd name="T5" fmla="*/ 7 h 8"/>
                <a:gd name="T6" fmla="*/ 28 w 31"/>
                <a:gd name="T7" fmla="*/ 6 h 8"/>
                <a:gd name="T8" fmla="*/ 28 w 31"/>
                <a:gd name="T9" fmla="*/ 2 h 8"/>
              </a:gdLst>
              <a:ahLst/>
              <a:cxnLst>
                <a:cxn ang="0">
                  <a:pos x="T0" y="T1"/>
                </a:cxn>
                <a:cxn ang="0">
                  <a:pos x="T2" y="T3"/>
                </a:cxn>
                <a:cxn ang="0">
                  <a:pos x="T4" y="T5"/>
                </a:cxn>
                <a:cxn ang="0">
                  <a:pos x="T6" y="T7"/>
                </a:cxn>
                <a:cxn ang="0">
                  <a:pos x="T8" y="T9"/>
                </a:cxn>
              </a:cxnLst>
              <a:rect l="0" t="0" r="r" b="b"/>
              <a:pathLst>
                <a:path w="31" h="8">
                  <a:moveTo>
                    <a:pt x="28" y="2"/>
                  </a:moveTo>
                  <a:cubicBezTo>
                    <a:pt x="20" y="2"/>
                    <a:pt x="11" y="0"/>
                    <a:pt x="3" y="3"/>
                  </a:cubicBezTo>
                  <a:cubicBezTo>
                    <a:pt x="0" y="4"/>
                    <a:pt x="2" y="8"/>
                    <a:pt x="4" y="7"/>
                  </a:cubicBezTo>
                  <a:cubicBezTo>
                    <a:pt x="12" y="5"/>
                    <a:pt x="20"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24" name="Freeform 68"/>
            <p:cNvSpPr/>
            <p:nvPr/>
          </p:nvSpPr>
          <p:spPr bwMode="auto">
            <a:xfrm>
              <a:off x="4129" y="4092"/>
              <a:ext cx="102" cy="17"/>
            </a:xfrm>
            <a:custGeom>
              <a:avLst/>
              <a:gdLst>
                <a:gd name="T0" fmla="*/ 25 w 29"/>
                <a:gd name="T1" fmla="*/ 1 h 6"/>
                <a:gd name="T2" fmla="*/ 3 w 29"/>
                <a:gd name="T3" fmla="*/ 2 h 6"/>
                <a:gd name="T4" fmla="*/ 3 w 29"/>
                <a:gd name="T5" fmla="*/ 6 h 6"/>
                <a:gd name="T6" fmla="*/ 26 w 29"/>
                <a:gd name="T7" fmla="*/ 5 h 6"/>
                <a:gd name="T8" fmla="*/ 25 w 29"/>
                <a:gd name="T9" fmla="*/ 1 h 6"/>
              </a:gdLst>
              <a:ahLst/>
              <a:cxnLst>
                <a:cxn ang="0">
                  <a:pos x="T0" y="T1"/>
                </a:cxn>
                <a:cxn ang="0">
                  <a:pos x="T2" y="T3"/>
                </a:cxn>
                <a:cxn ang="0">
                  <a:pos x="T4" y="T5"/>
                </a:cxn>
                <a:cxn ang="0">
                  <a:pos x="T6" y="T7"/>
                </a:cxn>
                <a:cxn ang="0">
                  <a:pos x="T8" y="T9"/>
                </a:cxn>
              </a:cxnLst>
              <a:rect l="0" t="0" r="r" b="b"/>
              <a:pathLst>
                <a:path w="29" h="6">
                  <a:moveTo>
                    <a:pt x="25" y="1"/>
                  </a:moveTo>
                  <a:cubicBezTo>
                    <a:pt x="17" y="2"/>
                    <a:pt x="10" y="2"/>
                    <a:pt x="3" y="2"/>
                  </a:cubicBezTo>
                  <a:cubicBezTo>
                    <a:pt x="0" y="2"/>
                    <a:pt x="0" y="6"/>
                    <a:pt x="3" y="6"/>
                  </a:cubicBezTo>
                  <a:cubicBezTo>
                    <a:pt x="11" y="6"/>
                    <a:pt x="18" y="6"/>
                    <a:pt x="26" y="5"/>
                  </a:cubicBezTo>
                  <a:cubicBezTo>
                    <a:pt x="29" y="4"/>
                    <a:pt x="27" y="0"/>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25" name="Freeform 69"/>
            <p:cNvSpPr/>
            <p:nvPr/>
          </p:nvSpPr>
          <p:spPr bwMode="auto">
            <a:xfrm>
              <a:off x="4273" y="4103"/>
              <a:ext cx="110" cy="21"/>
            </a:xfrm>
            <a:custGeom>
              <a:avLst/>
              <a:gdLst>
                <a:gd name="T0" fmla="*/ 28 w 31"/>
                <a:gd name="T1" fmla="*/ 2 h 7"/>
                <a:gd name="T2" fmla="*/ 3 w 31"/>
                <a:gd name="T3" fmla="*/ 2 h 7"/>
                <a:gd name="T4" fmla="*/ 3 w 31"/>
                <a:gd name="T5" fmla="*/ 6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2"/>
                    <a:pt x="3" y="2"/>
                  </a:cubicBezTo>
                  <a:cubicBezTo>
                    <a:pt x="0" y="2"/>
                    <a:pt x="0" y="6"/>
                    <a:pt x="3" y="6"/>
                  </a:cubicBezTo>
                  <a:cubicBezTo>
                    <a:pt x="11" y="6"/>
                    <a:pt x="19" y="4"/>
                    <a:pt x="27" y="6"/>
                  </a:cubicBezTo>
                  <a:cubicBezTo>
                    <a:pt x="30" y="7"/>
                    <a:pt x="31" y="3"/>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26" name="Freeform 70"/>
            <p:cNvSpPr/>
            <p:nvPr/>
          </p:nvSpPr>
          <p:spPr bwMode="auto">
            <a:xfrm>
              <a:off x="4432" y="4097"/>
              <a:ext cx="95" cy="24"/>
            </a:xfrm>
            <a:custGeom>
              <a:avLst/>
              <a:gdLst>
                <a:gd name="T0" fmla="*/ 23 w 27"/>
                <a:gd name="T1" fmla="*/ 1 h 8"/>
                <a:gd name="T2" fmla="*/ 4 w 27"/>
                <a:gd name="T3" fmla="*/ 2 h 8"/>
                <a:gd name="T4" fmla="*/ 3 w 27"/>
                <a:gd name="T5" fmla="*/ 6 h 8"/>
                <a:gd name="T6" fmla="*/ 24 w 27"/>
                <a:gd name="T7" fmla="*/ 5 h 8"/>
                <a:gd name="T8" fmla="*/ 23 w 27"/>
                <a:gd name="T9" fmla="*/ 1 h 8"/>
              </a:gdLst>
              <a:ahLst/>
              <a:cxnLst>
                <a:cxn ang="0">
                  <a:pos x="T0" y="T1"/>
                </a:cxn>
                <a:cxn ang="0">
                  <a:pos x="T2" y="T3"/>
                </a:cxn>
                <a:cxn ang="0">
                  <a:pos x="T4" y="T5"/>
                </a:cxn>
                <a:cxn ang="0">
                  <a:pos x="T6" y="T7"/>
                </a:cxn>
                <a:cxn ang="0">
                  <a:pos x="T8" y="T9"/>
                </a:cxn>
              </a:cxnLst>
              <a:rect l="0" t="0" r="r" b="b"/>
              <a:pathLst>
                <a:path w="27" h="8">
                  <a:moveTo>
                    <a:pt x="23" y="1"/>
                  </a:moveTo>
                  <a:cubicBezTo>
                    <a:pt x="17" y="2"/>
                    <a:pt x="10" y="3"/>
                    <a:pt x="4" y="2"/>
                  </a:cubicBezTo>
                  <a:cubicBezTo>
                    <a:pt x="1" y="1"/>
                    <a:pt x="0" y="6"/>
                    <a:pt x="3" y="6"/>
                  </a:cubicBezTo>
                  <a:cubicBezTo>
                    <a:pt x="10" y="8"/>
                    <a:pt x="17" y="6"/>
                    <a:pt x="24" y="5"/>
                  </a:cubicBezTo>
                  <a:cubicBezTo>
                    <a:pt x="27" y="5"/>
                    <a:pt x="26"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27" name="Freeform 71"/>
            <p:cNvSpPr/>
            <p:nvPr/>
          </p:nvSpPr>
          <p:spPr bwMode="auto">
            <a:xfrm>
              <a:off x="4580" y="4094"/>
              <a:ext cx="120" cy="27"/>
            </a:xfrm>
            <a:custGeom>
              <a:avLst/>
              <a:gdLst>
                <a:gd name="T0" fmla="*/ 31 w 34"/>
                <a:gd name="T1" fmla="*/ 1 h 9"/>
                <a:gd name="T2" fmla="*/ 18 w 34"/>
                <a:gd name="T3" fmla="*/ 2 h 9"/>
                <a:gd name="T4" fmla="*/ 5 w 34"/>
                <a:gd name="T5" fmla="*/ 1 h 9"/>
                <a:gd name="T6" fmla="*/ 2 w 34"/>
                <a:gd name="T7" fmla="*/ 5 h 9"/>
                <a:gd name="T8" fmla="*/ 31 w 34"/>
                <a:gd name="T9" fmla="*/ 5 h 9"/>
                <a:gd name="T10" fmla="*/ 31 w 34"/>
                <a:gd name="T11" fmla="*/ 1 h 9"/>
              </a:gdLst>
              <a:ahLst/>
              <a:cxnLst>
                <a:cxn ang="0">
                  <a:pos x="T0" y="T1"/>
                </a:cxn>
                <a:cxn ang="0">
                  <a:pos x="T2" y="T3"/>
                </a:cxn>
                <a:cxn ang="0">
                  <a:pos x="T4" y="T5"/>
                </a:cxn>
                <a:cxn ang="0">
                  <a:pos x="T6" y="T7"/>
                </a:cxn>
                <a:cxn ang="0">
                  <a:pos x="T8" y="T9"/>
                </a:cxn>
                <a:cxn ang="0">
                  <a:pos x="T10" y="T11"/>
                </a:cxn>
              </a:cxnLst>
              <a:rect l="0" t="0" r="r" b="b"/>
              <a:pathLst>
                <a:path w="34" h="9">
                  <a:moveTo>
                    <a:pt x="31" y="1"/>
                  </a:moveTo>
                  <a:cubicBezTo>
                    <a:pt x="27" y="1"/>
                    <a:pt x="22" y="1"/>
                    <a:pt x="18" y="2"/>
                  </a:cubicBezTo>
                  <a:cubicBezTo>
                    <a:pt x="14" y="2"/>
                    <a:pt x="9" y="3"/>
                    <a:pt x="5" y="1"/>
                  </a:cubicBezTo>
                  <a:cubicBezTo>
                    <a:pt x="2" y="0"/>
                    <a:pt x="0" y="3"/>
                    <a:pt x="2" y="5"/>
                  </a:cubicBezTo>
                  <a:cubicBezTo>
                    <a:pt x="11" y="9"/>
                    <a:pt x="22" y="5"/>
                    <a:pt x="31" y="5"/>
                  </a:cubicBezTo>
                  <a:cubicBezTo>
                    <a:pt x="34" y="5"/>
                    <a:pt x="34" y="0"/>
                    <a:pt x="31"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28" name="Freeform 72"/>
            <p:cNvSpPr/>
            <p:nvPr/>
          </p:nvSpPr>
          <p:spPr bwMode="auto">
            <a:xfrm>
              <a:off x="4735" y="4092"/>
              <a:ext cx="110" cy="20"/>
            </a:xfrm>
            <a:custGeom>
              <a:avLst/>
              <a:gdLst>
                <a:gd name="T0" fmla="*/ 28 w 31"/>
                <a:gd name="T1" fmla="*/ 2 h 7"/>
                <a:gd name="T2" fmla="*/ 3 w 31"/>
                <a:gd name="T3" fmla="*/ 3 h 7"/>
                <a:gd name="T4" fmla="*/ 5 w 31"/>
                <a:gd name="T5" fmla="*/ 7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1"/>
                    <a:pt x="3" y="3"/>
                  </a:cubicBezTo>
                  <a:cubicBezTo>
                    <a:pt x="0" y="3"/>
                    <a:pt x="2" y="7"/>
                    <a:pt x="5" y="7"/>
                  </a:cubicBezTo>
                  <a:cubicBezTo>
                    <a:pt x="12" y="6"/>
                    <a:pt x="19" y="4"/>
                    <a:pt x="27" y="6"/>
                  </a:cubicBezTo>
                  <a:cubicBezTo>
                    <a:pt x="29" y="7"/>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29" name="Freeform 73"/>
            <p:cNvSpPr/>
            <p:nvPr/>
          </p:nvSpPr>
          <p:spPr bwMode="auto">
            <a:xfrm>
              <a:off x="4912" y="4097"/>
              <a:ext cx="84" cy="18"/>
            </a:xfrm>
            <a:custGeom>
              <a:avLst/>
              <a:gdLst>
                <a:gd name="T0" fmla="*/ 21 w 24"/>
                <a:gd name="T1" fmla="*/ 1 h 6"/>
                <a:gd name="T2" fmla="*/ 4 w 24"/>
                <a:gd name="T3" fmla="*/ 1 h 6"/>
                <a:gd name="T4" fmla="*/ 3 w 24"/>
                <a:gd name="T5" fmla="*/ 5 h 6"/>
                <a:gd name="T6" fmla="*/ 21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6" y="1"/>
                    <a:pt x="10" y="2"/>
                    <a:pt x="4" y="1"/>
                  </a:cubicBezTo>
                  <a:cubicBezTo>
                    <a:pt x="1" y="0"/>
                    <a:pt x="0" y="5"/>
                    <a:pt x="3" y="5"/>
                  </a:cubicBezTo>
                  <a:cubicBezTo>
                    <a:pt x="9" y="6"/>
                    <a:pt x="15" y="5"/>
                    <a:pt x="21" y="5"/>
                  </a:cubicBezTo>
                  <a:cubicBezTo>
                    <a:pt x="24" y="5"/>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30" name="Freeform 74"/>
            <p:cNvSpPr/>
            <p:nvPr/>
          </p:nvSpPr>
          <p:spPr bwMode="auto">
            <a:xfrm>
              <a:off x="5060" y="4100"/>
              <a:ext cx="92" cy="18"/>
            </a:xfrm>
            <a:custGeom>
              <a:avLst/>
              <a:gdLst>
                <a:gd name="T0" fmla="*/ 23 w 26"/>
                <a:gd name="T1" fmla="*/ 1 h 6"/>
                <a:gd name="T2" fmla="*/ 3 w 26"/>
                <a:gd name="T3" fmla="*/ 0 h 6"/>
                <a:gd name="T4" fmla="*/ 3 w 26"/>
                <a:gd name="T5" fmla="*/ 4 h 6"/>
                <a:gd name="T6" fmla="*/ 22 w 26"/>
                <a:gd name="T7" fmla="*/ 5 h 6"/>
                <a:gd name="T8" fmla="*/ 23 w 26"/>
                <a:gd name="T9" fmla="*/ 1 h 6"/>
              </a:gdLst>
              <a:ahLst/>
              <a:cxnLst>
                <a:cxn ang="0">
                  <a:pos x="T0" y="T1"/>
                </a:cxn>
                <a:cxn ang="0">
                  <a:pos x="T2" y="T3"/>
                </a:cxn>
                <a:cxn ang="0">
                  <a:pos x="T4" y="T5"/>
                </a:cxn>
                <a:cxn ang="0">
                  <a:pos x="T6" y="T7"/>
                </a:cxn>
                <a:cxn ang="0">
                  <a:pos x="T8" y="T9"/>
                </a:cxn>
              </a:cxnLst>
              <a:rect l="0" t="0" r="r" b="b"/>
              <a:pathLst>
                <a:path w="26" h="6">
                  <a:moveTo>
                    <a:pt x="23" y="1"/>
                  </a:moveTo>
                  <a:cubicBezTo>
                    <a:pt x="16" y="0"/>
                    <a:pt x="9" y="0"/>
                    <a:pt x="3" y="0"/>
                  </a:cubicBezTo>
                  <a:cubicBezTo>
                    <a:pt x="0" y="0"/>
                    <a:pt x="0" y="4"/>
                    <a:pt x="3" y="4"/>
                  </a:cubicBezTo>
                  <a:cubicBezTo>
                    <a:pt x="9" y="4"/>
                    <a:pt x="16" y="4"/>
                    <a:pt x="22" y="5"/>
                  </a:cubicBezTo>
                  <a:cubicBezTo>
                    <a:pt x="25" y="6"/>
                    <a:pt x="26" y="1"/>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31" name="Freeform 75"/>
            <p:cNvSpPr/>
            <p:nvPr/>
          </p:nvSpPr>
          <p:spPr bwMode="auto">
            <a:xfrm>
              <a:off x="5190" y="4094"/>
              <a:ext cx="103" cy="18"/>
            </a:xfrm>
            <a:custGeom>
              <a:avLst/>
              <a:gdLst>
                <a:gd name="T0" fmla="*/ 26 w 29"/>
                <a:gd name="T1" fmla="*/ 1 h 6"/>
                <a:gd name="T2" fmla="*/ 2 w 29"/>
                <a:gd name="T3" fmla="*/ 2 h 6"/>
                <a:gd name="T4" fmla="*/ 2 w 29"/>
                <a:gd name="T5" fmla="*/ 6 h 6"/>
                <a:gd name="T6" fmla="*/ 26 w 29"/>
                <a:gd name="T7" fmla="*/ 5 h 6"/>
                <a:gd name="T8" fmla="*/ 26 w 29"/>
                <a:gd name="T9" fmla="*/ 1 h 6"/>
              </a:gdLst>
              <a:ahLst/>
              <a:cxnLst>
                <a:cxn ang="0">
                  <a:pos x="T0" y="T1"/>
                </a:cxn>
                <a:cxn ang="0">
                  <a:pos x="T2" y="T3"/>
                </a:cxn>
                <a:cxn ang="0">
                  <a:pos x="T4" y="T5"/>
                </a:cxn>
                <a:cxn ang="0">
                  <a:pos x="T6" y="T7"/>
                </a:cxn>
                <a:cxn ang="0">
                  <a:pos x="T8" y="T9"/>
                </a:cxn>
              </a:cxnLst>
              <a:rect l="0" t="0" r="r" b="b"/>
              <a:pathLst>
                <a:path w="29" h="6">
                  <a:moveTo>
                    <a:pt x="26" y="1"/>
                  </a:moveTo>
                  <a:cubicBezTo>
                    <a:pt x="18" y="2"/>
                    <a:pt x="10" y="2"/>
                    <a:pt x="2" y="2"/>
                  </a:cubicBezTo>
                  <a:cubicBezTo>
                    <a:pt x="0" y="2"/>
                    <a:pt x="0" y="6"/>
                    <a:pt x="2" y="6"/>
                  </a:cubicBezTo>
                  <a:cubicBezTo>
                    <a:pt x="10" y="6"/>
                    <a:pt x="18" y="6"/>
                    <a:pt x="26" y="5"/>
                  </a:cubicBezTo>
                  <a:cubicBezTo>
                    <a:pt x="29"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32" name="Freeform 76"/>
            <p:cNvSpPr/>
            <p:nvPr/>
          </p:nvSpPr>
          <p:spPr bwMode="auto">
            <a:xfrm>
              <a:off x="5339" y="4092"/>
              <a:ext cx="116" cy="20"/>
            </a:xfrm>
            <a:custGeom>
              <a:avLst/>
              <a:gdLst>
                <a:gd name="T0" fmla="*/ 30 w 33"/>
                <a:gd name="T1" fmla="*/ 2 h 7"/>
                <a:gd name="T2" fmla="*/ 3 w 33"/>
                <a:gd name="T3" fmla="*/ 0 h 7"/>
                <a:gd name="T4" fmla="*/ 3 w 33"/>
                <a:gd name="T5" fmla="*/ 0 h 7"/>
                <a:gd name="T6" fmla="*/ 3 w 33"/>
                <a:gd name="T7" fmla="*/ 0 h 7"/>
                <a:gd name="T8" fmla="*/ 3 w 33"/>
                <a:gd name="T9" fmla="*/ 5 h 7"/>
                <a:gd name="T10" fmla="*/ 28 w 33"/>
                <a:gd name="T11" fmla="*/ 6 h 7"/>
                <a:gd name="T12" fmla="*/ 30 w 33"/>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33" h="7">
                  <a:moveTo>
                    <a:pt x="30" y="2"/>
                  </a:moveTo>
                  <a:cubicBezTo>
                    <a:pt x="21" y="0"/>
                    <a:pt x="12" y="1"/>
                    <a:pt x="3" y="0"/>
                  </a:cubicBezTo>
                  <a:cubicBezTo>
                    <a:pt x="3" y="0"/>
                    <a:pt x="3" y="0"/>
                    <a:pt x="3" y="0"/>
                  </a:cubicBezTo>
                  <a:cubicBezTo>
                    <a:pt x="3" y="0"/>
                    <a:pt x="3" y="0"/>
                    <a:pt x="3" y="0"/>
                  </a:cubicBezTo>
                  <a:cubicBezTo>
                    <a:pt x="0" y="0"/>
                    <a:pt x="0" y="5"/>
                    <a:pt x="3" y="5"/>
                  </a:cubicBezTo>
                  <a:cubicBezTo>
                    <a:pt x="11" y="6"/>
                    <a:pt x="20" y="4"/>
                    <a:pt x="28" y="6"/>
                  </a:cubicBezTo>
                  <a:cubicBezTo>
                    <a:pt x="31" y="7"/>
                    <a:pt x="33" y="2"/>
                    <a:pt x="30"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33" name="Freeform 77"/>
            <p:cNvSpPr/>
            <p:nvPr/>
          </p:nvSpPr>
          <p:spPr bwMode="auto">
            <a:xfrm>
              <a:off x="5480" y="4089"/>
              <a:ext cx="102" cy="14"/>
            </a:xfrm>
            <a:custGeom>
              <a:avLst/>
              <a:gdLst>
                <a:gd name="T0" fmla="*/ 26 w 29"/>
                <a:gd name="T1" fmla="*/ 0 h 5"/>
                <a:gd name="T2" fmla="*/ 3 w 29"/>
                <a:gd name="T3" fmla="*/ 0 h 5"/>
                <a:gd name="T4" fmla="*/ 3 w 29"/>
                <a:gd name="T5" fmla="*/ 5 h 5"/>
                <a:gd name="T6" fmla="*/ 26 w 29"/>
                <a:gd name="T7" fmla="*/ 5 h 5"/>
                <a:gd name="T8" fmla="*/ 26 w 29"/>
                <a:gd name="T9" fmla="*/ 0 h 5"/>
              </a:gdLst>
              <a:ahLst/>
              <a:cxnLst>
                <a:cxn ang="0">
                  <a:pos x="T0" y="T1"/>
                </a:cxn>
                <a:cxn ang="0">
                  <a:pos x="T2" y="T3"/>
                </a:cxn>
                <a:cxn ang="0">
                  <a:pos x="T4" y="T5"/>
                </a:cxn>
                <a:cxn ang="0">
                  <a:pos x="T6" y="T7"/>
                </a:cxn>
                <a:cxn ang="0">
                  <a:pos x="T8" y="T9"/>
                </a:cxn>
              </a:cxnLst>
              <a:rect l="0" t="0" r="r" b="b"/>
              <a:pathLst>
                <a:path w="29" h="5">
                  <a:moveTo>
                    <a:pt x="26" y="0"/>
                  </a:moveTo>
                  <a:cubicBezTo>
                    <a:pt x="3" y="0"/>
                    <a:pt x="3" y="0"/>
                    <a:pt x="3" y="0"/>
                  </a:cubicBezTo>
                  <a:cubicBezTo>
                    <a:pt x="0" y="0"/>
                    <a:pt x="0" y="5"/>
                    <a:pt x="3" y="5"/>
                  </a:cubicBezTo>
                  <a:cubicBezTo>
                    <a:pt x="26" y="5"/>
                    <a:pt x="26" y="5"/>
                    <a:pt x="26" y="5"/>
                  </a:cubicBezTo>
                  <a:cubicBezTo>
                    <a:pt x="29" y="5"/>
                    <a:pt x="29" y="0"/>
                    <a:pt x="26"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34" name="Freeform 78"/>
            <p:cNvSpPr/>
            <p:nvPr/>
          </p:nvSpPr>
          <p:spPr bwMode="auto">
            <a:xfrm>
              <a:off x="5600" y="4089"/>
              <a:ext cx="98" cy="23"/>
            </a:xfrm>
            <a:custGeom>
              <a:avLst/>
              <a:gdLst>
                <a:gd name="T0" fmla="*/ 24 w 28"/>
                <a:gd name="T1" fmla="*/ 2 h 8"/>
                <a:gd name="T2" fmla="*/ 4 w 28"/>
                <a:gd name="T3" fmla="*/ 0 h 8"/>
                <a:gd name="T4" fmla="*/ 3 w 28"/>
                <a:gd name="T5" fmla="*/ 5 h 8"/>
                <a:gd name="T6" fmla="*/ 25 w 28"/>
                <a:gd name="T7" fmla="*/ 6 h 8"/>
                <a:gd name="T8" fmla="*/ 24 w 28"/>
                <a:gd name="T9" fmla="*/ 2 h 8"/>
              </a:gdLst>
              <a:ahLst/>
              <a:cxnLst>
                <a:cxn ang="0">
                  <a:pos x="T0" y="T1"/>
                </a:cxn>
                <a:cxn ang="0">
                  <a:pos x="T2" y="T3"/>
                </a:cxn>
                <a:cxn ang="0">
                  <a:pos x="T4" y="T5"/>
                </a:cxn>
                <a:cxn ang="0">
                  <a:pos x="T6" y="T7"/>
                </a:cxn>
                <a:cxn ang="0">
                  <a:pos x="T8" y="T9"/>
                </a:cxn>
              </a:cxnLst>
              <a:rect l="0" t="0" r="r" b="b"/>
              <a:pathLst>
                <a:path w="28" h="8">
                  <a:moveTo>
                    <a:pt x="24" y="2"/>
                  </a:moveTo>
                  <a:cubicBezTo>
                    <a:pt x="17" y="3"/>
                    <a:pt x="11" y="3"/>
                    <a:pt x="4" y="0"/>
                  </a:cubicBezTo>
                  <a:cubicBezTo>
                    <a:pt x="1" y="0"/>
                    <a:pt x="0" y="4"/>
                    <a:pt x="3" y="5"/>
                  </a:cubicBezTo>
                  <a:cubicBezTo>
                    <a:pt x="10" y="7"/>
                    <a:pt x="18" y="8"/>
                    <a:pt x="25" y="6"/>
                  </a:cubicBezTo>
                  <a:cubicBezTo>
                    <a:pt x="28" y="5"/>
                    <a:pt x="27" y="1"/>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35" name="Freeform 79"/>
            <p:cNvSpPr/>
            <p:nvPr/>
          </p:nvSpPr>
          <p:spPr bwMode="auto">
            <a:xfrm>
              <a:off x="5727" y="4103"/>
              <a:ext cx="98" cy="18"/>
            </a:xfrm>
            <a:custGeom>
              <a:avLst/>
              <a:gdLst>
                <a:gd name="T0" fmla="*/ 26 w 28"/>
                <a:gd name="T1" fmla="*/ 1 h 6"/>
                <a:gd name="T2" fmla="*/ 3 w 28"/>
                <a:gd name="T3" fmla="*/ 0 h 6"/>
                <a:gd name="T4" fmla="*/ 3 w 28"/>
                <a:gd name="T5" fmla="*/ 4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0"/>
                    <a:pt x="3" y="0"/>
                  </a:cubicBezTo>
                  <a:cubicBezTo>
                    <a:pt x="0" y="0"/>
                    <a:pt x="0" y="4"/>
                    <a:pt x="3" y="4"/>
                  </a:cubicBezTo>
                  <a:cubicBezTo>
                    <a:pt x="11" y="4"/>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36" name="Freeform 80"/>
            <p:cNvSpPr/>
            <p:nvPr/>
          </p:nvSpPr>
          <p:spPr bwMode="auto">
            <a:xfrm>
              <a:off x="5850" y="4092"/>
              <a:ext cx="109" cy="20"/>
            </a:xfrm>
            <a:custGeom>
              <a:avLst/>
              <a:gdLst>
                <a:gd name="T0" fmla="*/ 27 w 31"/>
                <a:gd name="T1" fmla="*/ 1 h 7"/>
                <a:gd name="T2" fmla="*/ 3 w 31"/>
                <a:gd name="T3" fmla="*/ 3 h 7"/>
                <a:gd name="T4" fmla="*/ 3 w 31"/>
                <a:gd name="T5" fmla="*/ 7 h 7"/>
                <a:gd name="T6" fmla="*/ 28 w 31"/>
                <a:gd name="T7" fmla="*/ 5 h 7"/>
                <a:gd name="T8" fmla="*/ 27 w 31"/>
                <a:gd name="T9" fmla="*/ 1 h 7"/>
              </a:gdLst>
              <a:ahLst/>
              <a:cxnLst>
                <a:cxn ang="0">
                  <a:pos x="T0" y="T1"/>
                </a:cxn>
                <a:cxn ang="0">
                  <a:pos x="T2" y="T3"/>
                </a:cxn>
                <a:cxn ang="0">
                  <a:pos x="T4" y="T5"/>
                </a:cxn>
                <a:cxn ang="0">
                  <a:pos x="T6" y="T7"/>
                </a:cxn>
                <a:cxn ang="0">
                  <a:pos x="T8" y="T9"/>
                </a:cxn>
              </a:cxnLst>
              <a:rect l="0" t="0" r="r" b="b"/>
              <a:pathLst>
                <a:path w="31" h="7">
                  <a:moveTo>
                    <a:pt x="27" y="1"/>
                  </a:moveTo>
                  <a:cubicBezTo>
                    <a:pt x="19" y="2"/>
                    <a:pt x="11" y="3"/>
                    <a:pt x="3" y="3"/>
                  </a:cubicBezTo>
                  <a:cubicBezTo>
                    <a:pt x="0" y="3"/>
                    <a:pt x="0" y="7"/>
                    <a:pt x="3" y="7"/>
                  </a:cubicBezTo>
                  <a:cubicBezTo>
                    <a:pt x="11" y="7"/>
                    <a:pt x="20" y="6"/>
                    <a:pt x="28" y="5"/>
                  </a:cubicBezTo>
                  <a:cubicBezTo>
                    <a:pt x="31" y="4"/>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37" name="Freeform 81"/>
            <p:cNvSpPr/>
            <p:nvPr/>
          </p:nvSpPr>
          <p:spPr bwMode="auto">
            <a:xfrm>
              <a:off x="5988" y="4097"/>
              <a:ext cx="102" cy="18"/>
            </a:xfrm>
            <a:custGeom>
              <a:avLst/>
              <a:gdLst>
                <a:gd name="T0" fmla="*/ 26 w 29"/>
                <a:gd name="T1" fmla="*/ 2 h 6"/>
                <a:gd name="T2" fmla="*/ 3 w 29"/>
                <a:gd name="T3" fmla="*/ 1 h 6"/>
                <a:gd name="T4" fmla="*/ 3 w 29"/>
                <a:gd name="T5" fmla="*/ 5 h 6"/>
                <a:gd name="T6" fmla="*/ 26 w 29"/>
                <a:gd name="T7" fmla="*/ 6 h 6"/>
                <a:gd name="T8" fmla="*/ 26 w 29"/>
                <a:gd name="T9" fmla="*/ 2 h 6"/>
              </a:gdLst>
              <a:ahLst/>
              <a:cxnLst>
                <a:cxn ang="0">
                  <a:pos x="T0" y="T1"/>
                </a:cxn>
                <a:cxn ang="0">
                  <a:pos x="T2" y="T3"/>
                </a:cxn>
                <a:cxn ang="0">
                  <a:pos x="T4" y="T5"/>
                </a:cxn>
                <a:cxn ang="0">
                  <a:pos x="T6" y="T7"/>
                </a:cxn>
                <a:cxn ang="0">
                  <a:pos x="T8" y="T9"/>
                </a:cxn>
              </a:cxnLst>
              <a:rect l="0" t="0" r="r" b="b"/>
              <a:pathLst>
                <a:path w="29" h="6">
                  <a:moveTo>
                    <a:pt x="26" y="2"/>
                  </a:moveTo>
                  <a:cubicBezTo>
                    <a:pt x="19" y="1"/>
                    <a:pt x="11" y="0"/>
                    <a:pt x="3" y="1"/>
                  </a:cubicBezTo>
                  <a:cubicBezTo>
                    <a:pt x="0" y="1"/>
                    <a:pt x="0" y="5"/>
                    <a:pt x="3" y="5"/>
                  </a:cubicBezTo>
                  <a:cubicBezTo>
                    <a:pt x="11" y="4"/>
                    <a:pt x="19" y="6"/>
                    <a:pt x="26" y="6"/>
                  </a:cubicBezTo>
                  <a:cubicBezTo>
                    <a:pt x="29" y="6"/>
                    <a:pt x="29" y="2"/>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38" name="Freeform 82"/>
            <p:cNvSpPr/>
            <p:nvPr/>
          </p:nvSpPr>
          <p:spPr bwMode="auto">
            <a:xfrm>
              <a:off x="6136" y="4100"/>
              <a:ext cx="102" cy="18"/>
            </a:xfrm>
            <a:custGeom>
              <a:avLst/>
              <a:gdLst>
                <a:gd name="T0" fmla="*/ 27 w 29"/>
                <a:gd name="T1" fmla="*/ 0 h 6"/>
                <a:gd name="T2" fmla="*/ 3 w 29"/>
                <a:gd name="T3" fmla="*/ 1 h 6"/>
                <a:gd name="T4" fmla="*/ 3 w 29"/>
                <a:gd name="T5" fmla="*/ 5 h 6"/>
                <a:gd name="T6" fmla="*/ 27 w 29"/>
                <a:gd name="T7" fmla="*/ 4 h 6"/>
                <a:gd name="T8" fmla="*/ 27 w 29"/>
                <a:gd name="T9" fmla="*/ 0 h 6"/>
              </a:gdLst>
              <a:ahLst/>
              <a:cxnLst>
                <a:cxn ang="0">
                  <a:pos x="T0" y="T1"/>
                </a:cxn>
                <a:cxn ang="0">
                  <a:pos x="T2" y="T3"/>
                </a:cxn>
                <a:cxn ang="0">
                  <a:pos x="T4" y="T5"/>
                </a:cxn>
                <a:cxn ang="0">
                  <a:pos x="T6" y="T7"/>
                </a:cxn>
                <a:cxn ang="0">
                  <a:pos x="T8" y="T9"/>
                </a:cxn>
              </a:cxnLst>
              <a:rect l="0" t="0" r="r" b="b"/>
              <a:pathLst>
                <a:path w="29" h="6">
                  <a:moveTo>
                    <a:pt x="27" y="0"/>
                  </a:moveTo>
                  <a:cubicBezTo>
                    <a:pt x="19" y="0"/>
                    <a:pt x="11" y="0"/>
                    <a:pt x="3" y="1"/>
                  </a:cubicBezTo>
                  <a:cubicBezTo>
                    <a:pt x="0" y="1"/>
                    <a:pt x="0" y="6"/>
                    <a:pt x="3" y="5"/>
                  </a:cubicBezTo>
                  <a:cubicBezTo>
                    <a:pt x="11" y="4"/>
                    <a:pt x="19" y="4"/>
                    <a:pt x="27" y="4"/>
                  </a:cubicBezTo>
                  <a:cubicBezTo>
                    <a:pt x="29" y="4"/>
                    <a:pt x="29"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39" name="Freeform 83"/>
            <p:cNvSpPr/>
            <p:nvPr/>
          </p:nvSpPr>
          <p:spPr bwMode="auto">
            <a:xfrm>
              <a:off x="6298" y="4100"/>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6"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40" name="Freeform 84"/>
            <p:cNvSpPr/>
            <p:nvPr/>
          </p:nvSpPr>
          <p:spPr bwMode="auto">
            <a:xfrm>
              <a:off x="6428" y="4103"/>
              <a:ext cx="99" cy="18"/>
            </a:xfrm>
            <a:custGeom>
              <a:avLst/>
              <a:gdLst>
                <a:gd name="T0" fmla="*/ 25 w 28"/>
                <a:gd name="T1" fmla="*/ 1 h 6"/>
                <a:gd name="T2" fmla="*/ 3 w 28"/>
                <a:gd name="T3" fmla="*/ 1 h 6"/>
                <a:gd name="T4" fmla="*/ 3 w 28"/>
                <a:gd name="T5" fmla="*/ 5 h 6"/>
                <a:gd name="T6" fmla="*/ 25 w 28"/>
                <a:gd name="T7" fmla="*/ 5 h 6"/>
                <a:gd name="T8" fmla="*/ 25 w 28"/>
                <a:gd name="T9" fmla="*/ 1 h 6"/>
              </a:gdLst>
              <a:ahLst/>
              <a:cxnLst>
                <a:cxn ang="0">
                  <a:pos x="T0" y="T1"/>
                </a:cxn>
                <a:cxn ang="0">
                  <a:pos x="T2" y="T3"/>
                </a:cxn>
                <a:cxn ang="0">
                  <a:pos x="T4" y="T5"/>
                </a:cxn>
                <a:cxn ang="0">
                  <a:pos x="T6" y="T7"/>
                </a:cxn>
                <a:cxn ang="0">
                  <a:pos x="T8" y="T9"/>
                </a:cxn>
              </a:cxnLst>
              <a:rect l="0" t="0" r="r" b="b"/>
              <a:pathLst>
                <a:path w="28" h="6">
                  <a:moveTo>
                    <a:pt x="25" y="1"/>
                  </a:moveTo>
                  <a:cubicBezTo>
                    <a:pt x="17" y="1"/>
                    <a:pt x="10" y="2"/>
                    <a:pt x="3" y="1"/>
                  </a:cubicBezTo>
                  <a:cubicBezTo>
                    <a:pt x="0" y="0"/>
                    <a:pt x="0" y="5"/>
                    <a:pt x="3" y="5"/>
                  </a:cubicBezTo>
                  <a:cubicBezTo>
                    <a:pt x="10" y="6"/>
                    <a:pt x="17" y="5"/>
                    <a:pt x="25" y="5"/>
                  </a:cubicBezTo>
                  <a:cubicBezTo>
                    <a:pt x="28" y="5"/>
                    <a:pt x="28" y="1"/>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41" name="Freeform 85"/>
            <p:cNvSpPr/>
            <p:nvPr/>
          </p:nvSpPr>
          <p:spPr bwMode="auto">
            <a:xfrm>
              <a:off x="6545" y="4103"/>
              <a:ext cx="92" cy="21"/>
            </a:xfrm>
            <a:custGeom>
              <a:avLst/>
              <a:gdLst>
                <a:gd name="T0" fmla="*/ 22 w 26"/>
                <a:gd name="T1" fmla="*/ 1 h 7"/>
                <a:gd name="T2" fmla="*/ 4 w 26"/>
                <a:gd name="T3" fmla="*/ 1 h 7"/>
                <a:gd name="T4" fmla="*/ 3 w 26"/>
                <a:gd name="T5" fmla="*/ 5 h 7"/>
                <a:gd name="T6" fmla="*/ 23 w 26"/>
                <a:gd name="T7" fmla="*/ 5 h 7"/>
                <a:gd name="T8" fmla="*/ 22 w 26"/>
                <a:gd name="T9" fmla="*/ 1 h 7"/>
              </a:gdLst>
              <a:ahLst/>
              <a:cxnLst>
                <a:cxn ang="0">
                  <a:pos x="T0" y="T1"/>
                </a:cxn>
                <a:cxn ang="0">
                  <a:pos x="T2" y="T3"/>
                </a:cxn>
                <a:cxn ang="0">
                  <a:pos x="T4" y="T5"/>
                </a:cxn>
                <a:cxn ang="0">
                  <a:pos x="T6" y="T7"/>
                </a:cxn>
                <a:cxn ang="0">
                  <a:pos x="T8" y="T9"/>
                </a:cxn>
              </a:cxnLst>
              <a:rect l="0" t="0" r="r" b="b"/>
              <a:pathLst>
                <a:path w="26" h="7">
                  <a:moveTo>
                    <a:pt x="22" y="1"/>
                  </a:moveTo>
                  <a:cubicBezTo>
                    <a:pt x="16" y="2"/>
                    <a:pt x="10" y="3"/>
                    <a:pt x="4" y="1"/>
                  </a:cubicBezTo>
                  <a:cubicBezTo>
                    <a:pt x="1" y="0"/>
                    <a:pt x="0" y="4"/>
                    <a:pt x="3" y="5"/>
                  </a:cubicBezTo>
                  <a:cubicBezTo>
                    <a:pt x="9" y="7"/>
                    <a:pt x="16" y="6"/>
                    <a:pt x="23" y="5"/>
                  </a:cubicBezTo>
                  <a:cubicBezTo>
                    <a:pt x="26" y="5"/>
                    <a:pt x="25" y="0"/>
                    <a:pt x="22"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42" name="Freeform 86"/>
            <p:cNvSpPr/>
            <p:nvPr/>
          </p:nvSpPr>
          <p:spPr bwMode="auto">
            <a:xfrm>
              <a:off x="6682" y="4103"/>
              <a:ext cx="110" cy="18"/>
            </a:xfrm>
            <a:custGeom>
              <a:avLst/>
              <a:gdLst>
                <a:gd name="T0" fmla="*/ 28 w 31"/>
                <a:gd name="T1" fmla="*/ 2 h 6"/>
                <a:gd name="T2" fmla="*/ 3 w 31"/>
                <a:gd name="T3" fmla="*/ 1 h 6"/>
                <a:gd name="T4" fmla="*/ 3 w 31"/>
                <a:gd name="T5" fmla="*/ 5 h 6"/>
                <a:gd name="T6" fmla="*/ 28 w 31"/>
                <a:gd name="T7" fmla="*/ 6 h 6"/>
                <a:gd name="T8" fmla="*/ 28 w 31"/>
                <a:gd name="T9" fmla="*/ 2 h 6"/>
              </a:gdLst>
              <a:ahLst/>
              <a:cxnLst>
                <a:cxn ang="0">
                  <a:pos x="T0" y="T1"/>
                </a:cxn>
                <a:cxn ang="0">
                  <a:pos x="T2" y="T3"/>
                </a:cxn>
                <a:cxn ang="0">
                  <a:pos x="T4" y="T5"/>
                </a:cxn>
                <a:cxn ang="0">
                  <a:pos x="T6" y="T7"/>
                </a:cxn>
                <a:cxn ang="0">
                  <a:pos x="T8" y="T9"/>
                </a:cxn>
              </a:cxnLst>
              <a:rect l="0" t="0" r="r" b="b"/>
              <a:pathLst>
                <a:path w="31" h="6">
                  <a:moveTo>
                    <a:pt x="28" y="2"/>
                  </a:moveTo>
                  <a:cubicBezTo>
                    <a:pt x="19" y="2"/>
                    <a:pt x="11" y="2"/>
                    <a:pt x="3" y="1"/>
                  </a:cubicBezTo>
                  <a:cubicBezTo>
                    <a:pt x="0" y="0"/>
                    <a:pt x="0" y="5"/>
                    <a:pt x="3" y="5"/>
                  </a:cubicBezTo>
                  <a:cubicBezTo>
                    <a:pt x="11" y="6"/>
                    <a:pt x="19"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43" name="Freeform 87"/>
            <p:cNvSpPr/>
            <p:nvPr/>
          </p:nvSpPr>
          <p:spPr bwMode="auto">
            <a:xfrm>
              <a:off x="6820" y="4103"/>
              <a:ext cx="106" cy="21"/>
            </a:xfrm>
            <a:custGeom>
              <a:avLst/>
              <a:gdLst>
                <a:gd name="T0" fmla="*/ 27 w 30"/>
                <a:gd name="T1" fmla="*/ 2 h 7"/>
                <a:gd name="T2" fmla="*/ 3 w 30"/>
                <a:gd name="T3" fmla="*/ 1 h 7"/>
                <a:gd name="T4" fmla="*/ 3 w 30"/>
                <a:gd name="T5" fmla="*/ 5 h 7"/>
                <a:gd name="T6" fmla="*/ 26 w 30"/>
                <a:gd name="T7" fmla="*/ 6 h 7"/>
                <a:gd name="T8" fmla="*/ 27 w 30"/>
                <a:gd name="T9" fmla="*/ 2 h 7"/>
              </a:gdLst>
              <a:ahLst/>
              <a:cxnLst>
                <a:cxn ang="0">
                  <a:pos x="T0" y="T1"/>
                </a:cxn>
                <a:cxn ang="0">
                  <a:pos x="T2" y="T3"/>
                </a:cxn>
                <a:cxn ang="0">
                  <a:pos x="T4" y="T5"/>
                </a:cxn>
                <a:cxn ang="0">
                  <a:pos x="T6" y="T7"/>
                </a:cxn>
                <a:cxn ang="0">
                  <a:pos x="T8" y="T9"/>
                </a:cxn>
              </a:cxnLst>
              <a:rect l="0" t="0" r="r" b="b"/>
              <a:pathLst>
                <a:path w="30" h="7">
                  <a:moveTo>
                    <a:pt x="27" y="2"/>
                  </a:moveTo>
                  <a:cubicBezTo>
                    <a:pt x="19" y="0"/>
                    <a:pt x="11" y="1"/>
                    <a:pt x="3" y="1"/>
                  </a:cubicBezTo>
                  <a:cubicBezTo>
                    <a:pt x="0" y="1"/>
                    <a:pt x="0" y="5"/>
                    <a:pt x="3" y="5"/>
                  </a:cubicBezTo>
                  <a:cubicBezTo>
                    <a:pt x="11" y="5"/>
                    <a:pt x="19" y="4"/>
                    <a:pt x="26" y="6"/>
                  </a:cubicBezTo>
                  <a:cubicBezTo>
                    <a:pt x="29" y="7"/>
                    <a:pt x="30" y="3"/>
                    <a:pt x="27"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44" name="Freeform 88"/>
            <p:cNvSpPr/>
            <p:nvPr/>
          </p:nvSpPr>
          <p:spPr bwMode="auto">
            <a:xfrm>
              <a:off x="6961" y="4106"/>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7"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45" name="Freeform 89"/>
            <p:cNvSpPr/>
            <p:nvPr/>
          </p:nvSpPr>
          <p:spPr bwMode="auto">
            <a:xfrm>
              <a:off x="7081" y="4106"/>
              <a:ext cx="113" cy="24"/>
            </a:xfrm>
            <a:custGeom>
              <a:avLst/>
              <a:gdLst>
                <a:gd name="T0" fmla="*/ 28 w 32"/>
                <a:gd name="T1" fmla="*/ 1 h 8"/>
                <a:gd name="T2" fmla="*/ 3 w 32"/>
                <a:gd name="T3" fmla="*/ 2 h 8"/>
                <a:gd name="T4" fmla="*/ 3 w 32"/>
                <a:gd name="T5" fmla="*/ 6 h 8"/>
                <a:gd name="T6" fmla="*/ 29 w 32"/>
                <a:gd name="T7" fmla="*/ 5 h 8"/>
                <a:gd name="T8" fmla="*/ 28 w 32"/>
                <a:gd name="T9" fmla="*/ 1 h 8"/>
              </a:gdLst>
              <a:ahLst/>
              <a:cxnLst>
                <a:cxn ang="0">
                  <a:pos x="T0" y="T1"/>
                </a:cxn>
                <a:cxn ang="0">
                  <a:pos x="T2" y="T3"/>
                </a:cxn>
                <a:cxn ang="0">
                  <a:pos x="T4" y="T5"/>
                </a:cxn>
                <a:cxn ang="0">
                  <a:pos x="T6" y="T7"/>
                </a:cxn>
                <a:cxn ang="0">
                  <a:pos x="T8" y="T9"/>
                </a:cxn>
              </a:cxnLst>
              <a:rect l="0" t="0" r="r" b="b"/>
              <a:pathLst>
                <a:path w="32" h="8">
                  <a:moveTo>
                    <a:pt x="28" y="1"/>
                  </a:moveTo>
                  <a:cubicBezTo>
                    <a:pt x="20" y="3"/>
                    <a:pt x="11" y="2"/>
                    <a:pt x="3" y="2"/>
                  </a:cubicBezTo>
                  <a:cubicBezTo>
                    <a:pt x="0" y="2"/>
                    <a:pt x="0" y="6"/>
                    <a:pt x="3" y="6"/>
                  </a:cubicBezTo>
                  <a:cubicBezTo>
                    <a:pt x="12" y="6"/>
                    <a:pt x="21" y="8"/>
                    <a:pt x="29" y="5"/>
                  </a:cubicBezTo>
                  <a:cubicBezTo>
                    <a:pt x="32" y="4"/>
                    <a:pt x="31" y="0"/>
                    <a:pt x="28"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46" name="Freeform 90"/>
            <p:cNvSpPr/>
            <p:nvPr/>
          </p:nvSpPr>
          <p:spPr bwMode="auto">
            <a:xfrm>
              <a:off x="7219" y="4103"/>
              <a:ext cx="95" cy="18"/>
            </a:xfrm>
            <a:custGeom>
              <a:avLst/>
              <a:gdLst>
                <a:gd name="T0" fmla="*/ 23 w 27"/>
                <a:gd name="T1" fmla="*/ 1 h 6"/>
                <a:gd name="T2" fmla="*/ 3 w 27"/>
                <a:gd name="T3" fmla="*/ 2 h 6"/>
                <a:gd name="T4" fmla="*/ 3 w 27"/>
                <a:gd name="T5" fmla="*/ 6 h 6"/>
                <a:gd name="T6" fmla="*/ 24 w 27"/>
                <a:gd name="T7" fmla="*/ 5 h 6"/>
                <a:gd name="T8" fmla="*/ 23 w 27"/>
                <a:gd name="T9" fmla="*/ 1 h 6"/>
              </a:gdLst>
              <a:ahLst/>
              <a:cxnLst>
                <a:cxn ang="0">
                  <a:pos x="T0" y="T1"/>
                </a:cxn>
                <a:cxn ang="0">
                  <a:pos x="T2" y="T3"/>
                </a:cxn>
                <a:cxn ang="0">
                  <a:pos x="T4" y="T5"/>
                </a:cxn>
                <a:cxn ang="0">
                  <a:pos x="T6" y="T7"/>
                </a:cxn>
                <a:cxn ang="0">
                  <a:pos x="T8" y="T9"/>
                </a:cxn>
              </a:cxnLst>
              <a:rect l="0" t="0" r="r" b="b"/>
              <a:pathLst>
                <a:path w="27" h="6">
                  <a:moveTo>
                    <a:pt x="23" y="1"/>
                  </a:moveTo>
                  <a:cubicBezTo>
                    <a:pt x="16" y="2"/>
                    <a:pt x="10" y="2"/>
                    <a:pt x="3" y="2"/>
                  </a:cubicBezTo>
                  <a:cubicBezTo>
                    <a:pt x="0" y="2"/>
                    <a:pt x="0" y="6"/>
                    <a:pt x="3" y="6"/>
                  </a:cubicBezTo>
                  <a:cubicBezTo>
                    <a:pt x="10" y="6"/>
                    <a:pt x="17" y="6"/>
                    <a:pt x="24" y="5"/>
                  </a:cubicBezTo>
                  <a:cubicBezTo>
                    <a:pt x="27" y="5"/>
                    <a:pt x="25"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47" name="Freeform 91"/>
            <p:cNvSpPr/>
            <p:nvPr/>
          </p:nvSpPr>
          <p:spPr bwMode="auto">
            <a:xfrm>
              <a:off x="7321" y="4109"/>
              <a:ext cx="106" cy="15"/>
            </a:xfrm>
            <a:custGeom>
              <a:avLst/>
              <a:gdLst>
                <a:gd name="T0" fmla="*/ 27 w 30"/>
                <a:gd name="T1" fmla="*/ 0 h 5"/>
                <a:gd name="T2" fmla="*/ 3 w 30"/>
                <a:gd name="T3" fmla="*/ 1 h 5"/>
                <a:gd name="T4" fmla="*/ 3 w 30"/>
                <a:gd name="T5" fmla="*/ 5 h 5"/>
                <a:gd name="T6" fmla="*/ 27 w 30"/>
                <a:gd name="T7" fmla="*/ 4 h 5"/>
                <a:gd name="T8" fmla="*/ 27 w 30"/>
                <a:gd name="T9" fmla="*/ 0 h 5"/>
              </a:gdLst>
              <a:ahLst/>
              <a:cxnLst>
                <a:cxn ang="0">
                  <a:pos x="T0" y="T1"/>
                </a:cxn>
                <a:cxn ang="0">
                  <a:pos x="T2" y="T3"/>
                </a:cxn>
                <a:cxn ang="0">
                  <a:pos x="T4" y="T5"/>
                </a:cxn>
                <a:cxn ang="0">
                  <a:pos x="T6" y="T7"/>
                </a:cxn>
                <a:cxn ang="0">
                  <a:pos x="T8" y="T9"/>
                </a:cxn>
              </a:cxnLst>
              <a:rect l="0" t="0" r="r" b="b"/>
              <a:pathLst>
                <a:path w="30" h="5">
                  <a:moveTo>
                    <a:pt x="27" y="0"/>
                  </a:moveTo>
                  <a:cubicBezTo>
                    <a:pt x="19" y="0"/>
                    <a:pt x="11" y="1"/>
                    <a:pt x="3" y="1"/>
                  </a:cubicBezTo>
                  <a:cubicBezTo>
                    <a:pt x="0" y="1"/>
                    <a:pt x="0" y="5"/>
                    <a:pt x="3" y="5"/>
                  </a:cubicBezTo>
                  <a:cubicBezTo>
                    <a:pt x="11" y="5"/>
                    <a:pt x="19" y="4"/>
                    <a:pt x="27" y="4"/>
                  </a:cubicBezTo>
                  <a:cubicBezTo>
                    <a:pt x="30" y="4"/>
                    <a:pt x="30"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48" name="Freeform 92"/>
            <p:cNvSpPr/>
            <p:nvPr/>
          </p:nvSpPr>
          <p:spPr bwMode="auto">
            <a:xfrm>
              <a:off x="7448" y="4077"/>
              <a:ext cx="25" cy="59"/>
            </a:xfrm>
            <a:custGeom>
              <a:avLst/>
              <a:gdLst>
                <a:gd name="T0" fmla="*/ 1 w 7"/>
                <a:gd name="T1" fmla="*/ 7 h 20"/>
                <a:gd name="T2" fmla="*/ 1 w 7"/>
                <a:gd name="T3" fmla="*/ 7 h 20"/>
                <a:gd name="T4" fmla="*/ 2 w 7"/>
                <a:gd name="T5" fmla="*/ 17 h 20"/>
                <a:gd name="T6" fmla="*/ 7 w 7"/>
                <a:gd name="T7" fmla="*/ 17 h 20"/>
                <a:gd name="T8" fmla="*/ 6 w 7"/>
                <a:gd name="T9" fmla="*/ 3 h 20"/>
                <a:gd name="T10" fmla="*/ 2 w 7"/>
                <a:gd name="T11" fmla="*/ 1 h 20"/>
                <a:gd name="T12" fmla="*/ 0 w 7"/>
                <a:gd name="T13" fmla="*/ 3 h 20"/>
                <a:gd name="T14" fmla="*/ 1 w 7"/>
                <a:gd name="T15" fmla="*/ 7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1" y="7"/>
                  </a:moveTo>
                  <a:cubicBezTo>
                    <a:pt x="1" y="7"/>
                    <a:pt x="1" y="7"/>
                    <a:pt x="1" y="7"/>
                  </a:cubicBezTo>
                  <a:cubicBezTo>
                    <a:pt x="2" y="10"/>
                    <a:pt x="2" y="14"/>
                    <a:pt x="2" y="17"/>
                  </a:cubicBezTo>
                  <a:cubicBezTo>
                    <a:pt x="2" y="20"/>
                    <a:pt x="7" y="20"/>
                    <a:pt x="7" y="17"/>
                  </a:cubicBezTo>
                  <a:cubicBezTo>
                    <a:pt x="7" y="13"/>
                    <a:pt x="6" y="8"/>
                    <a:pt x="6" y="3"/>
                  </a:cubicBezTo>
                  <a:cubicBezTo>
                    <a:pt x="6" y="1"/>
                    <a:pt x="4" y="0"/>
                    <a:pt x="2" y="1"/>
                  </a:cubicBezTo>
                  <a:cubicBezTo>
                    <a:pt x="1" y="2"/>
                    <a:pt x="1" y="2"/>
                    <a:pt x="0" y="3"/>
                  </a:cubicBezTo>
                  <a:cubicBezTo>
                    <a:pt x="0" y="4"/>
                    <a:pt x="1" y="5"/>
                    <a:pt x="1"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49" name="Freeform 93"/>
            <p:cNvSpPr/>
            <p:nvPr/>
          </p:nvSpPr>
          <p:spPr bwMode="auto">
            <a:xfrm>
              <a:off x="7444" y="3994"/>
              <a:ext cx="22" cy="65"/>
            </a:xfrm>
            <a:custGeom>
              <a:avLst/>
              <a:gdLst>
                <a:gd name="T0" fmla="*/ 1 w 6"/>
                <a:gd name="T1" fmla="*/ 19 h 22"/>
                <a:gd name="T2" fmla="*/ 6 w 6"/>
                <a:gd name="T3" fmla="*/ 19 h 22"/>
                <a:gd name="T4" fmla="*/ 5 w 6"/>
                <a:gd name="T5" fmla="*/ 3 h 22"/>
                <a:gd name="T6" fmla="*/ 0 w 6"/>
                <a:gd name="T7" fmla="*/ 3 h 22"/>
                <a:gd name="T8" fmla="*/ 1 w 6"/>
                <a:gd name="T9" fmla="*/ 19 h 22"/>
              </a:gdLst>
              <a:ahLst/>
              <a:cxnLst>
                <a:cxn ang="0">
                  <a:pos x="T0" y="T1"/>
                </a:cxn>
                <a:cxn ang="0">
                  <a:pos x="T2" y="T3"/>
                </a:cxn>
                <a:cxn ang="0">
                  <a:pos x="T4" y="T5"/>
                </a:cxn>
                <a:cxn ang="0">
                  <a:pos x="T6" y="T7"/>
                </a:cxn>
                <a:cxn ang="0">
                  <a:pos x="T8" y="T9"/>
                </a:cxn>
              </a:cxnLst>
              <a:rect l="0" t="0" r="r" b="b"/>
              <a:pathLst>
                <a:path w="6" h="22">
                  <a:moveTo>
                    <a:pt x="1" y="19"/>
                  </a:moveTo>
                  <a:cubicBezTo>
                    <a:pt x="1" y="22"/>
                    <a:pt x="6" y="22"/>
                    <a:pt x="6" y="19"/>
                  </a:cubicBezTo>
                  <a:cubicBezTo>
                    <a:pt x="6" y="14"/>
                    <a:pt x="5" y="9"/>
                    <a:pt x="5" y="3"/>
                  </a:cubicBezTo>
                  <a:cubicBezTo>
                    <a:pt x="4" y="0"/>
                    <a:pt x="0" y="0"/>
                    <a:pt x="0" y="3"/>
                  </a:cubicBezTo>
                  <a:cubicBezTo>
                    <a:pt x="1" y="9"/>
                    <a:pt x="1" y="14"/>
                    <a:pt x="1" y="1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50" name="Freeform 94"/>
            <p:cNvSpPr/>
            <p:nvPr/>
          </p:nvSpPr>
          <p:spPr bwMode="auto">
            <a:xfrm>
              <a:off x="7444" y="3910"/>
              <a:ext cx="18" cy="63"/>
            </a:xfrm>
            <a:custGeom>
              <a:avLst/>
              <a:gdLst>
                <a:gd name="T0" fmla="*/ 0 w 5"/>
                <a:gd name="T1" fmla="*/ 5 h 21"/>
                <a:gd name="T2" fmla="*/ 1 w 5"/>
                <a:gd name="T3" fmla="*/ 6 h 21"/>
                <a:gd name="T4" fmla="*/ 0 w 5"/>
                <a:gd name="T5" fmla="*/ 11 h 21"/>
                <a:gd name="T6" fmla="*/ 0 w 5"/>
                <a:gd name="T7" fmla="*/ 15 h 21"/>
                <a:gd name="T8" fmla="*/ 0 w 5"/>
                <a:gd name="T9" fmla="*/ 17 h 21"/>
                <a:gd name="T10" fmla="*/ 0 w 5"/>
                <a:gd name="T11" fmla="*/ 17 h 21"/>
                <a:gd name="T12" fmla="*/ 0 w 5"/>
                <a:gd name="T13" fmla="*/ 18 h 21"/>
                <a:gd name="T14" fmla="*/ 0 w 5"/>
                <a:gd name="T15" fmla="*/ 19 h 21"/>
                <a:gd name="T16" fmla="*/ 5 w 5"/>
                <a:gd name="T17" fmla="*/ 18 h 21"/>
                <a:gd name="T18" fmla="*/ 5 w 5"/>
                <a:gd name="T19" fmla="*/ 7 h 21"/>
                <a:gd name="T20" fmla="*/ 5 w 5"/>
                <a:gd name="T21" fmla="*/ 2 h 21"/>
                <a:gd name="T22" fmla="*/ 0 w 5"/>
                <a:gd name="T23" fmla="*/ 3 h 21"/>
                <a:gd name="T24" fmla="*/ 0 w 5"/>
                <a:gd name="T2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1">
                  <a:moveTo>
                    <a:pt x="0" y="5"/>
                  </a:moveTo>
                  <a:cubicBezTo>
                    <a:pt x="0" y="5"/>
                    <a:pt x="1" y="6"/>
                    <a:pt x="1" y="6"/>
                  </a:cubicBezTo>
                  <a:cubicBezTo>
                    <a:pt x="1" y="8"/>
                    <a:pt x="0" y="9"/>
                    <a:pt x="0" y="11"/>
                  </a:cubicBezTo>
                  <a:cubicBezTo>
                    <a:pt x="0" y="12"/>
                    <a:pt x="0" y="14"/>
                    <a:pt x="0" y="15"/>
                  </a:cubicBezTo>
                  <a:cubicBezTo>
                    <a:pt x="0" y="16"/>
                    <a:pt x="0" y="16"/>
                    <a:pt x="0" y="17"/>
                  </a:cubicBezTo>
                  <a:cubicBezTo>
                    <a:pt x="0" y="17"/>
                    <a:pt x="0" y="18"/>
                    <a:pt x="0" y="17"/>
                  </a:cubicBezTo>
                  <a:cubicBezTo>
                    <a:pt x="0" y="17"/>
                    <a:pt x="0" y="17"/>
                    <a:pt x="0" y="18"/>
                  </a:cubicBezTo>
                  <a:cubicBezTo>
                    <a:pt x="0" y="18"/>
                    <a:pt x="0" y="18"/>
                    <a:pt x="0" y="19"/>
                  </a:cubicBezTo>
                  <a:cubicBezTo>
                    <a:pt x="1" y="21"/>
                    <a:pt x="4" y="20"/>
                    <a:pt x="5" y="18"/>
                  </a:cubicBezTo>
                  <a:cubicBezTo>
                    <a:pt x="5" y="15"/>
                    <a:pt x="5" y="11"/>
                    <a:pt x="5" y="7"/>
                  </a:cubicBezTo>
                  <a:cubicBezTo>
                    <a:pt x="5" y="6"/>
                    <a:pt x="5" y="3"/>
                    <a:pt x="5" y="2"/>
                  </a:cubicBezTo>
                  <a:cubicBezTo>
                    <a:pt x="3" y="0"/>
                    <a:pt x="1" y="1"/>
                    <a:pt x="0" y="3"/>
                  </a:cubicBezTo>
                  <a:cubicBezTo>
                    <a:pt x="0" y="4"/>
                    <a:pt x="0" y="5"/>
                    <a:pt x="0"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51" name="Freeform 95"/>
            <p:cNvSpPr/>
            <p:nvPr/>
          </p:nvSpPr>
          <p:spPr bwMode="auto">
            <a:xfrm>
              <a:off x="7444" y="3827"/>
              <a:ext cx="18" cy="69"/>
            </a:xfrm>
            <a:custGeom>
              <a:avLst/>
              <a:gdLst>
                <a:gd name="T0" fmla="*/ 5 w 5"/>
                <a:gd name="T1" fmla="*/ 20 h 23"/>
                <a:gd name="T2" fmla="*/ 5 w 5"/>
                <a:gd name="T3" fmla="*/ 3 h 23"/>
                <a:gd name="T4" fmla="*/ 0 w 5"/>
                <a:gd name="T5" fmla="*/ 3 h 23"/>
                <a:gd name="T6" fmla="*/ 0 w 5"/>
                <a:gd name="T7" fmla="*/ 20 h 23"/>
                <a:gd name="T8" fmla="*/ 5 w 5"/>
                <a:gd name="T9" fmla="*/ 20 h 23"/>
              </a:gdLst>
              <a:ahLst/>
              <a:cxnLst>
                <a:cxn ang="0">
                  <a:pos x="T0" y="T1"/>
                </a:cxn>
                <a:cxn ang="0">
                  <a:pos x="T2" y="T3"/>
                </a:cxn>
                <a:cxn ang="0">
                  <a:pos x="T4" y="T5"/>
                </a:cxn>
                <a:cxn ang="0">
                  <a:pos x="T6" y="T7"/>
                </a:cxn>
                <a:cxn ang="0">
                  <a:pos x="T8" y="T9"/>
                </a:cxn>
              </a:cxnLst>
              <a:rect l="0" t="0" r="r" b="b"/>
              <a:pathLst>
                <a:path w="5" h="23">
                  <a:moveTo>
                    <a:pt x="5" y="20"/>
                  </a:moveTo>
                  <a:cubicBezTo>
                    <a:pt x="5" y="3"/>
                    <a:pt x="5" y="3"/>
                    <a:pt x="5" y="3"/>
                  </a:cubicBezTo>
                  <a:cubicBezTo>
                    <a:pt x="5" y="0"/>
                    <a:pt x="0" y="0"/>
                    <a:pt x="0" y="3"/>
                  </a:cubicBezTo>
                  <a:cubicBezTo>
                    <a:pt x="0" y="20"/>
                    <a:pt x="0" y="20"/>
                    <a:pt x="0" y="20"/>
                  </a:cubicBezTo>
                  <a:cubicBezTo>
                    <a:pt x="0" y="23"/>
                    <a:pt x="5" y="23"/>
                    <a:pt x="5" y="2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52" name="Freeform 96"/>
            <p:cNvSpPr/>
            <p:nvPr/>
          </p:nvSpPr>
          <p:spPr bwMode="auto">
            <a:xfrm>
              <a:off x="7448" y="3747"/>
              <a:ext cx="18" cy="57"/>
            </a:xfrm>
            <a:custGeom>
              <a:avLst/>
              <a:gdLst>
                <a:gd name="T0" fmla="*/ 5 w 5"/>
                <a:gd name="T1" fmla="*/ 16 h 19"/>
                <a:gd name="T2" fmla="*/ 5 w 5"/>
                <a:gd name="T3" fmla="*/ 3 h 19"/>
                <a:gd name="T4" fmla="*/ 0 w 5"/>
                <a:gd name="T5" fmla="*/ 3 h 19"/>
                <a:gd name="T6" fmla="*/ 0 w 5"/>
                <a:gd name="T7" fmla="*/ 16 h 19"/>
                <a:gd name="T8" fmla="*/ 5 w 5"/>
                <a:gd name="T9" fmla="*/ 16 h 19"/>
              </a:gdLst>
              <a:ahLst/>
              <a:cxnLst>
                <a:cxn ang="0">
                  <a:pos x="T0" y="T1"/>
                </a:cxn>
                <a:cxn ang="0">
                  <a:pos x="T2" y="T3"/>
                </a:cxn>
                <a:cxn ang="0">
                  <a:pos x="T4" y="T5"/>
                </a:cxn>
                <a:cxn ang="0">
                  <a:pos x="T6" y="T7"/>
                </a:cxn>
                <a:cxn ang="0">
                  <a:pos x="T8" y="T9"/>
                </a:cxn>
              </a:cxnLst>
              <a:rect l="0" t="0" r="r" b="b"/>
              <a:pathLst>
                <a:path w="5" h="19">
                  <a:moveTo>
                    <a:pt x="5" y="16"/>
                  </a:moveTo>
                  <a:cubicBezTo>
                    <a:pt x="5" y="3"/>
                    <a:pt x="5" y="3"/>
                    <a:pt x="5" y="3"/>
                  </a:cubicBezTo>
                  <a:cubicBezTo>
                    <a:pt x="5" y="0"/>
                    <a:pt x="0" y="0"/>
                    <a:pt x="0" y="3"/>
                  </a:cubicBezTo>
                  <a:cubicBezTo>
                    <a:pt x="0" y="16"/>
                    <a:pt x="0" y="16"/>
                    <a:pt x="0" y="16"/>
                  </a:cubicBezTo>
                  <a:cubicBezTo>
                    <a:pt x="0" y="19"/>
                    <a:pt x="5" y="19"/>
                    <a:pt x="5" y="1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53" name="Freeform 97"/>
            <p:cNvSpPr/>
            <p:nvPr/>
          </p:nvSpPr>
          <p:spPr bwMode="auto">
            <a:xfrm>
              <a:off x="7448" y="3658"/>
              <a:ext cx="18" cy="63"/>
            </a:xfrm>
            <a:custGeom>
              <a:avLst/>
              <a:gdLst>
                <a:gd name="T0" fmla="*/ 5 w 5"/>
                <a:gd name="T1" fmla="*/ 18 h 21"/>
                <a:gd name="T2" fmla="*/ 5 w 5"/>
                <a:gd name="T3" fmla="*/ 2 h 21"/>
                <a:gd name="T4" fmla="*/ 0 w 5"/>
                <a:gd name="T5" fmla="*/ 2 h 21"/>
                <a:gd name="T6" fmla="*/ 0 w 5"/>
                <a:gd name="T7" fmla="*/ 18 h 21"/>
                <a:gd name="T8" fmla="*/ 5 w 5"/>
                <a:gd name="T9" fmla="*/ 18 h 21"/>
              </a:gdLst>
              <a:ahLst/>
              <a:cxnLst>
                <a:cxn ang="0">
                  <a:pos x="T0" y="T1"/>
                </a:cxn>
                <a:cxn ang="0">
                  <a:pos x="T2" y="T3"/>
                </a:cxn>
                <a:cxn ang="0">
                  <a:pos x="T4" y="T5"/>
                </a:cxn>
                <a:cxn ang="0">
                  <a:pos x="T6" y="T7"/>
                </a:cxn>
                <a:cxn ang="0">
                  <a:pos x="T8" y="T9"/>
                </a:cxn>
              </a:cxnLst>
              <a:rect l="0" t="0" r="r" b="b"/>
              <a:pathLst>
                <a:path w="5" h="21">
                  <a:moveTo>
                    <a:pt x="5" y="18"/>
                  </a:moveTo>
                  <a:cubicBezTo>
                    <a:pt x="5" y="2"/>
                    <a:pt x="5" y="2"/>
                    <a:pt x="5" y="2"/>
                  </a:cubicBezTo>
                  <a:cubicBezTo>
                    <a:pt x="5" y="0"/>
                    <a:pt x="0" y="0"/>
                    <a:pt x="0" y="2"/>
                  </a:cubicBezTo>
                  <a:cubicBezTo>
                    <a:pt x="0" y="18"/>
                    <a:pt x="0" y="18"/>
                    <a:pt x="0" y="18"/>
                  </a:cubicBezTo>
                  <a:cubicBezTo>
                    <a:pt x="0" y="21"/>
                    <a:pt x="5"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54" name="Freeform 98"/>
            <p:cNvSpPr/>
            <p:nvPr/>
          </p:nvSpPr>
          <p:spPr bwMode="auto">
            <a:xfrm>
              <a:off x="7444" y="3557"/>
              <a:ext cx="25" cy="80"/>
            </a:xfrm>
            <a:custGeom>
              <a:avLst/>
              <a:gdLst>
                <a:gd name="T0" fmla="*/ 2 w 7"/>
                <a:gd name="T1" fmla="*/ 24 h 27"/>
                <a:gd name="T2" fmla="*/ 7 w 7"/>
                <a:gd name="T3" fmla="*/ 23 h 27"/>
                <a:gd name="T4" fmla="*/ 5 w 7"/>
                <a:gd name="T5" fmla="*/ 3 h 27"/>
                <a:gd name="T6" fmla="*/ 0 w 7"/>
                <a:gd name="T7" fmla="*/ 4 h 27"/>
                <a:gd name="T8" fmla="*/ 2 w 7"/>
                <a:gd name="T9" fmla="*/ 24 h 27"/>
              </a:gdLst>
              <a:ahLst/>
              <a:cxnLst>
                <a:cxn ang="0">
                  <a:pos x="T0" y="T1"/>
                </a:cxn>
                <a:cxn ang="0">
                  <a:pos x="T2" y="T3"/>
                </a:cxn>
                <a:cxn ang="0">
                  <a:pos x="T4" y="T5"/>
                </a:cxn>
                <a:cxn ang="0">
                  <a:pos x="T6" y="T7"/>
                </a:cxn>
                <a:cxn ang="0">
                  <a:pos x="T8" y="T9"/>
                </a:cxn>
              </a:cxnLst>
              <a:rect l="0" t="0" r="r" b="b"/>
              <a:pathLst>
                <a:path w="7" h="27">
                  <a:moveTo>
                    <a:pt x="2" y="24"/>
                  </a:moveTo>
                  <a:cubicBezTo>
                    <a:pt x="3" y="27"/>
                    <a:pt x="7" y="26"/>
                    <a:pt x="7" y="23"/>
                  </a:cubicBezTo>
                  <a:cubicBezTo>
                    <a:pt x="6" y="17"/>
                    <a:pt x="6" y="10"/>
                    <a:pt x="5" y="3"/>
                  </a:cubicBezTo>
                  <a:cubicBezTo>
                    <a:pt x="4" y="0"/>
                    <a:pt x="0" y="1"/>
                    <a:pt x="0" y="4"/>
                  </a:cubicBezTo>
                  <a:cubicBezTo>
                    <a:pt x="1" y="11"/>
                    <a:pt x="1" y="18"/>
                    <a:pt x="2" y="2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55" name="Freeform 99"/>
            <p:cNvSpPr/>
            <p:nvPr/>
          </p:nvSpPr>
          <p:spPr bwMode="auto">
            <a:xfrm>
              <a:off x="7444" y="3462"/>
              <a:ext cx="25" cy="75"/>
            </a:xfrm>
            <a:custGeom>
              <a:avLst/>
              <a:gdLst>
                <a:gd name="T0" fmla="*/ 5 w 7"/>
                <a:gd name="T1" fmla="*/ 22 h 25"/>
                <a:gd name="T2" fmla="*/ 7 w 7"/>
                <a:gd name="T3" fmla="*/ 4 h 25"/>
                <a:gd name="T4" fmla="*/ 2 w 7"/>
                <a:gd name="T5" fmla="*/ 2 h 25"/>
                <a:gd name="T6" fmla="*/ 0 w 7"/>
                <a:gd name="T7" fmla="*/ 20 h 25"/>
                <a:gd name="T8" fmla="*/ 5 w 7"/>
                <a:gd name="T9" fmla="*/ 22 h 25"/>
              </a:gdLst>
              <a:ahLst/>
              <a:cxnLst>
                <a:cxn ang="0">
                  <a:pos x="T0" y="T1"/>
                </a:cxn>
                <a:cxn ang="0">
                  <a:pos x="T2" y="T3"/>
                </a:cxn>
                <a:cxn ang="0">
                  <a:pos x="T4" y="T5"/>
                </a:cxn>
                <a:cxn ang="0">
                  <a:pos x="T6" y="T7"/>
                </a:cxn>
                <a:cxn ang="0">
                  <a:pos x="T8" y="T9"/>
                </a:cxn>
              </a:cxnLst>
              <a:rect l="0" t="0" r="r" b="b"/>
              <a:pathLst>
                <a:path w="7" h="25">
                  <a:moveTo>
                    <a:pt x="5" y="22"/>
                  </a:moveTo>
                  <a:cubicBezTo>
                    <a:pt x="6" y="16"/>
                    <a:pt x="5" y="10"/>
                    <a:pt x="7" y="4"/>
                  </a:cubicBezTo>
                  <a:cubicBezTo>
                    <a:pt x="7" y="1"/>
                    <a:pt x="3" y="0"/>
                    <a:pt x="2" y="2"/>
                  </a:cubicBezTo>
                  <a:cubicBezTo>
                    <a:pt x="1" y="8"/>
                    <a:pt x="1" y="14"/>
                    <a:pt x="0" y="20"/>
                  </a:cubicBezTo>
                  <a:cubicBezTo>
                    <a:pt x="0" y="23"/>
                    <a:pt x="4"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56" name="Freeform 100"/>
            <p:cNvSpPr/>
            <p:nvPr/>
          </p:nvSpPr>
          <p:spPr bwMode="auto">
            <a:xfrm>
              <a:off x="7448" y="3364"/>
              <a:ext cx="21" cy="75"/>
            </a:xfrm>
            <a:custGeom>
              <a:avLst/>
              <a:gdLst>
                <a:gd name="T0" fmla="*/ 5 w 6"/>
                <a:gd name="T1" fmla="*/ 22 h 25"/>
                <a:gd name="T2" fmla="*/ 6 w 6"/>
                <a:gd name="T3" fmla="*/ 3 h 25"/>
                <a:gd name="T4" fmla="*/ 1 w 6"/>
                <a:gd name="T5" fmla="*/ 3 h 25"/>
                <a:gd name="T6" fmla="*/ 0 w 6"/>
                <a:gd name="T7" fmla="*/ 22 h 25"/>
                <a:gd name="T8" fmla="*/ 5 w 6"/>
                <a:gd name="T9" fmla="*/ 22 h 25"/>
              </a:gdLst>
              <a:ahLst/>
              <a:cxnLst>
                <a:cxn ang="0">
                  <a:pos x="T0" y="T1"/>
                </a:cxn>
                <a:cxn ang="0">
                  <a:pos x="T2" y="T3"/>
                </a:cxn>
                <a:cxn ang="0">
                  <a:pos x="T4" y="T5"/>
                </a:cxn>
                <a:cxn ang="0">
                  <a:pos x="T6" y="T7"/>
                </a:cxn>
                <a:cxn ang="0">
                  <a:pos x="T8" y="T9"/>
                </a:cxn>
              </a:cxnLst>
              <a:rect l="0" t="0" r="r" b="b"/>
              <a:pathLst>
                <a:path w="6" h="25">
                  <a:moveTo>
                    <a:pt x="5" y="22"/>
                  </a:moveTo>
                  <a:cubicBezTo>
                    <a:pt x="5" y="16"/>
                    <a:pt x="6" y="10"/>
                    <a:pt x="6" y="3"/>
                  </a:cubicBezTo>
                  <a:cubicBezTo>
                    <a:pt x="6" y="0"/>
                    <a:pt x="1" y="0"/>
                    <a:pt x="1" y="3"/>
                  </a:cubicBezTo>
                  <a:cubicBezTo>
                    <a:pt x="1" y="10"/>
                    <a:pt x="0" y="16"/>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57" name="Freeform 101"/>
            <p:cNvSpPr/>
            <p:nvPr/>
          </p:nvSpPr>
          <p:spPr bwMode="auto">
            <a:xfrm>
              <a:off x="7444" y="3272"/>
              <a:ext cx="25" cy="75"/>
            </a:xfrm>
            <a:custGeom>
              <a:avLst/>
              <a:gdLst>
                <a:gd name="T0" fmla="*/ 5 w 7"/>
                <a:gd name="T1" fmla="*/ 22 h 25"/>
                <a:gd name="T2" fmla="*/ 5 w 7"/>
                <a:gd name="T3" fmla="*/ 12 h 25"/>
                <a:gd name="T4" fmla="*/ 5 w 7"/>
                <a:gd name="T5" fmla="*/ 7 h 25"/>
                <a:gd name="T6" fmla="*/ 5 w 7"/>
                <a:gd name="T7" fmla="*/ 5 h 25"/>
                <a:gd name="T8" fmla="*/ 5 w 7"/>
                <a:gd name="T9" fmla="*/ 4 h 25"/>
                <a:gd name="T10" fmla="*/ 2 w 7"/>
                <a:gd name="T11" fmla="*/ 1 h 25"/>
                <a:gd name="T12" fmla="*/ 0 w 7"/>
                <a:gd name="T13" fmla="*/ 8 h 25"/>
                <a:gd name="T14" fmla="*/ 0 w 7"/>
                <a:gd name="T15" fmla="*/ 22 h 25"/>
                <a:gd name="T16" fmla="*/ 5 w 7"/>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5" y="22"/>
                  </a:moveTo>
                  <a:cubicBezTo>
                    <a:pt x="5" y="18"/>
                    <a:pt x="5" y="15"/>
                    <a:pt x="5" y="12"/>
                  </a:cubicBezTo>
                  <a:cubicBezTo>
                    <a:pt x="5" y="10"/>
                    <a:pt x="5" y="8"/>
                    <a:pt x="5" y="7"/>
                  </a:cubicBezTo>
                  <a:cubicBezTo>
                    <a:pt x="5" y="6"/>
                    <a:pt x="5" y="5"/>
                    <a:pt x="5" y="5"/>
                  </a:cubicBezTo>
                  <a:cubicBezTo>
                    <a:pt x="5" y="4"/>
                    <a:pt x="5" y="4"/>
                    <a:pt x="5" y="4"/>
                  </a:cubicBezTo>
                  <a:cubicBezTo>
                    <a:pt x="7" y="3"/>
                    <a:pt x="5" y="0"/>
                    <a:pt x="2" y="1"/>
                  </a:cubicBezTo>
                  <a:cubicBezTo>
                    <a:pt x="0" y="2"/>
                    <a:pt x="0" y="6"/>
                    <a:pt x="0" y="8"/>
                  </a:cubicBezTo>
                  <a:cubicBezTo>
                    <a:pt x="0" y="13"/>
                    <a:pt x="0" y="17"/>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58" name="Freeform 102"/>
            <p:cNvSpPr/>
            <p:nvPr/>
          </p:nvSpPr>
          <p:spPr bwMode="auto">
            <a:xfrm>
              <a:off x="7451" y="3172"/>
              <a:ext cx="25" cy="77"/>
            </a:xfrm>
            <a:custGeom>
              <a:avLst/>
              <a:gdLst>
                <a:gd name="T0" fmla="*/ 0 w 7"/>
                <a:gd name="T1" fmla="*/ 7 h 26"/>
                <a:gd name="T2" fmla="*/ 1 w 7"/>
                <a:gd name="T3" fmla="*/ 16 h 26"/>
                <a:gd name="T4" fmla="*/ 1 w 7"/>
                <a:gd name="T5" fmla="*/ 19 h 26"/>
                <a:gd name="T6" fmla="*/ 2 w 7"/>
                <a:gd name="T7" fmla="*/ 21 h 26"/>
                <a:gd name="T8" fmla="*/ 5 w 7"/>
                <a:gd name="T9" fmla="*/ 23 h 26"/>
                <a:gd name="T10" fmla="*/ 5 w 7"/>
                <a:gd name="T11" fmla="*/ 14 h 26"/>
                <a:gd name="T12" fmla="*/ 5 w 7"/>
                <a:gd name="T13" fmla="*/ 8 h 26"/>
                <a:gd name="T14" fmla="*/ 5 w 7"/>
                <a:gd name="T15" fmla="*/ 6 h 26"/>
                <a:gd name="T16" fmla="*/ 5 w 7"/>
                <a:gd name="T17" fmla="*/ 3 h 26"/>
                <a:gd name="T18" fmla="*/ 1 w 7"/>
                <a:gd name="T19" fmla="*/ 2 h 26"/>
                <a:gd name="T20" fmla="*/ 0 w 7"/>
                <a:gd name="T21"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6">
                  <a:moveTo>
                    <a:pt x="0" y="7"/>
                  </a:moveTo>
                  <a:cubicBezTo>
                    <a:pt x="0" y="10"/>
                    <a:pt x="1" y="13"/>
                    <a:pt x="1" y="16"/>
                  </a:cubicBezTo>
                  <a:cubicBezTo>
                    <a:pt x="1" y="17"/>
                    <a:pt x="1" y="18"/>
                    <a:pt x="1" y="19"/>
                  </a:cubicBezTo>
                  <a:cubicBezTo>
                    <a:pt x="1" y="20"/>
                    <a:pt x="1" y="22"/>
                    <a:pt x="2" y="21"/>
                  </a:cubicBezTo>
                  <a:cubicBezTo>
                    <a:pt x="0" y="23"/>
                    <a:pt x="4" y="26"/>
                    <a:pt x="5" y="23"/>
                  </a:cubicBezTo>
                  <a:cubicBezTo>
                    <a:pt x="7" y="21"/>
                    <a:pt x="6" y="16"/>
                    <a:pt x="5" y="14"/>
                  </a:cubicBezTo>
                  <a:cubicBezTo>
                    <a:pt x="5" y="12"/>
                    <a:pt x="5" y="10"/>
                    <a:pt x="5" y="8"/>
                  </a:cubicBezTo>
                  <a:cubicBezTo>
                    <a:pt x="5" y="7"/>
                    <a:pt x="5" y="7"/>
                    <a:pt x="5" y="6"/>
                  </a:cubicBezTo>
                  <a:cubicBezTo>
                    <a:pt x="6" y="5"/>
                    <a:pt x="6" y="4"/>
                    <a:pt x="5" y="3"/>
                  </a:cubicBezTo>
                  <a:cubicBezTo>
                    <a:pt x="4" y="1"/>
                    <a:pt x="3" y="0"/>
                    <a:pt x="1" y="2"/>
                  </a:cubicBezTo>
                  <a:cubicBezTo>
                    <a:pt x="0" y="3"/>
                    <a:pt x="0" y="6"/>
                    <a:pt x="0"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59" name="Freeform 103"/>
            <p:cNvSpPr/>
            <p:nvPr/>
          </p:nvSpPr>
          <p:spPr bwMode="auto">
            <a:xfrm>
              <a:off x="7444" y="3035"/>
              <a:ext cx="25" cy="101"/>
            </a:xfrm>
            <a:custGeom>
              <a:avLst/>
              <a:gdLst>
                <a:gd name="T0" fmla="*/ 0 w 7"/>
                <a:gd name="T1" fmla="*/ 4 h 34"/>
                <a:gd name="T2" fmla="*/ 1 w 7"/>
                <a:gd name="T3" fmla="*/ 31 h 34"/>
                <a:gd name="T4" fmla="*/ 6 w 7"/>
                <a:gd name="T5" fmla="*/ 31 h 34"/>
                <a:gd name="T6" fmla="*/ 6 w 7"/>
                <a:gd name="T7" fmla="*/ 10 h 34"/>
                <a:gd name="T8" fmla="*/ 6 w 7"/>
                <a:gd name="T9" fmla="*/ 7 h 34"/>
                <a:gd name="T10" fmla="*/ 4 w 7"/>
                <a:gd name="T11" fmla="*/ 2 h 34"/>
                <a:gd name="T12" fmla="*/ 0 w 7"/>
                <a:gd name="T13" fmla="*/ 4 h 34"/>
              </a:gdLst>
              <a:ahLst/>
              <a:cxnLst>
                <a:cxn ang="0">
                  <a:pos x="T0" y="T1"/>
                </a:cxn>
                <a:cxn ang="0">
                  <a:pos x="T2" y="T3"/>
                </a:cxn>
                <a:cxn ang="0">
                  <a:pos x="T4" y="T5"/>
                </a:cxn>
                <a:cxn ang="0">
                  <a:pos x="T6" y="T7"/>
                </a:cxn>
                <a:cxn ang="0">
                  <a:pos x="T8" y="T9"/>
                </a:cxn>
                <a:cxn ang="0">
                  <a:pos x="T10" y="T11"/>
                </a:cxn>
                <a:cxn ang="0">
                  <a:pos x="T12" y="T13"/>
                </a:cxn>
              </a:cxnLst>
              <a:rect l="0" t="0" r="r" b="b"/>
              <a:pathLst>
                <a:path w="7" h="34">
                  <a:moveTo>
                    <a:pt x="0" y="4"/>
                  </a:moveTo>
                  <a:cubicBezTo>
                    <a:pt x="2" y="13"/>
                    <a:pt x="1" y="22"/>
                    <a:pt x="1" y="31"/>
                  </a:cubicBezTo>
                  <a:cubicBezTo>
                    <a:pt x="1" y="34"/>
                    <a:pt x="6" y="34"/>
                    <a:pt x="6" y="31"/>
                  </a:cubicBezTo>
                  <a:cubicBezTo>
                    <a:pt x="6" y="24"/>
                    <a:pt x="6" y="17"/>
                    <a:pt x="6" y="10"/>
                  </a:cubicBezTo>
                  <a:cubicBezTo>
                    <a:pt x="6" y="9"/>
                    <a:pt x="7" y="8"/>
                    <a:pt x="6" y="7"/>
                  </a:cubicBezTo>
                  <a:cubicBezTo>
                    <a:pt x="6" y="5"/>
                    <a:pt x="5" y="4"/>
                    <a:pt x="4" y="2"/>
                  </a:cubicBezTo>
                  <a:cubicBezTo>
                    <a:pt x="2" y="0"/>
                    <a:pt x="0" y="2"/>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60" name="Freeform 104"/>
            <p:cNvSpPr/>
            <p:nvPr/>
          </p:nvSpPr>
          <p:spPr bwMode="auto">
            <a:xfrm>
              <a:off x="7448" y="2943"/>
              <a:ext cx="21" cy="62"/>
            </a:xfrm>
            <a:custGeom>
              <a:avLst/>
              <a:gdLst>
                <a:gd name="T0" fmla="*/ 5 w 6"/>
                <a:gd name="T1" fmla="*/ 18 h 21"/>
                <a:gd name="T2" fmla="*/ 6 w 6"/>
                <a:gd name="T3" fmla="*/ 3 h 21"/>
                <a:gd name="T4" fmla="*/ 1 w 6"/>
                <a:gd name="T5" fmla="*/ 3 h 21"/>
                <a:gd name="T6" fmla="*/ 0 w 6"/>
                <a:gd name="T7" fmla="*/ 18 h 21"/>
                <a:gd name="T8" fmla="*/ 5 w 6"/>
                <a:gd name="T9" fmla="*/ 18 h 21"/>
              </a:gdLst>
              <a:ahLst/>
              <a:cxnLst>
                <a:cxn ang="0">
                  <a:pos x="T0" y="T1"/>
                </a:cxn>
                <a:cxn ang="0">
                  <a:pos x="T2" y="T3"/>
                </a:cxn>
                <a:cxn ang="0">
                  <a:pos x="T4" y="T5"/>
                </a:cxn>
                <a:cxn ang="0">
                  <a:pos x="T6" y="T7"/>
                </a:cxn>
                <a:cxn ang="0">
                  <a:pos x="T8" y="T9"/>
                </a:cxn>
              </a:cxnLst>
              <a:rect l="0" t="0" r="r" b="b"/>
              <a:pathLst>
                <a:path w="6" h="21">
                  <a:moveTo>
                    <a:pt x="5" y="18"/>
                  </a:moveTo>
                  <a:cubicBezTo>
                    <a:pt x="5" y="13"/>
                    <a:pt x="6" y="8"/>
                    <a:pt x="6" y="3"/>
                  </a:cubicBezTo>
                  <a:cubicBezTo>
                    <a:pt x="6" y="0"/>
                    <a:pt x="1" y="0"/>
                    <a:pt x="1" y="3"/>
                  </a:cubicBezTo>
                  <a:cubicBezTo>
                    <a:pt x="1" y="8"/>
                    <a:pt x="1" y="13"/>
                    <a:pt x="0" y="18"/>
                  </a:cubicBezTo>
                  <a:cubicBezTo>
                    <a:pt x="0" y="21"/>
                    <a:pt x="4"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61" name="Freeform 105"/>
            <p:cNvSpPr/>
            <p:nvPr/>
          </p:nvSpPr>
          <p:spPr bwMode="auto">
            <a:xfrm>
              <a:off x="7448" y="2827"/>
              <a:ext cx="25" cy="83"/>
            </a:xfrm>
            <a:custGeom>
              <a:avLst/>
              <a:gdLst>
                <a:gd name="T0" fmla="*/ 2 w 7"/>
                <a:gd name="T1" fmla="*/ 25 h 28"/>
                <a:gd name="T2" fmla="*/ 7 w 7"/>
                <a:gd name="T3" fmla="*/ 25 h 28"/>
                <a:gd name="T4" fmla="*/ 5 w 7"/>
                <a:gd name="T5" fmla="*/ 3 h 28"/>
                <a:gd name="T6" fmla="*/ 0 w 7"/>
                <a:gd name="T7" fmla="*/ 3 h 28"/>
                <a:gd name="T8" fmla="*/ 2 w 7"/>
                <a:gd name="T9" fmla="*/ 25 h 28"/>
              </a:gdLst>
              <a:ahLst/>
              <a:cxnLst>
                <a:cxn ang="0">
                  <a:pos x="T0" y="T1"/>
                </a:cxn>
                <a:cxn ang="0">
                  <a:pos x="T2" y="T3"/>
                </a:cxn>
                <a:cxn ang="0">
                  <a:pos x="T4" y="T5"/>
                </a:cxn>
                <a:cxn ang="0">
                  <a:pos x="T6" y="T7"/>
                </a:cxn>
                <a:cxn ang="0">
                  <a:pos x="T8" y="T9"/>
                </a:cxn>
              </a:cxnLst>
              <a:rect l="0" t="0" r="r" b="b"/>
              <a:pathLst>
                <a:path w="7" h="28">
                  <a:moveTo>
                    <a:pt x="2" y="25"/>
                  </a:moveTo>
                  <a:cubicBezTo>
                    <a:pt x="3" y="28"/>
                    <a:pt x="7" y="28"/>
                    <a:pt x="7" y="25"/>
                  </a:cubicBezTo>
                  <a:cubicBezTo>
                    <a:pt x="6" y="18"/>
                    <a:pt x="6" y="10"/>
                    <a:pt x="5" y="3"/>
                  </a:cubicBezTo>
                  <a:cubicBezTo>
                    <a:pt x="4" y="0"/>
                    <a:pt x="0" y="0"/>
                    <a:pt x="0" y="3"/>
                  </a:cubicBezTo>
                  <a:cubicBezTo>
                    <a:pt x="1" y="10"/>
                    <a:pt x="1" y="18"/>
                    <a:pt x="2" y="2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62" name="Freeform 106"/>
            <p:cNvSpPr/>
            <p:nvPr/>
          </p:nvSpPr>
          <p:spPr bwMode="auto">
            <a:xfrm>
              <a:off x="7441" y="2703"/>
              <a:ext cx="21" cy="92"/>
            </a:xfrm>
            <a:custGeom>
              <a:avLst/>
              <a:gdLst>
                <a:gd name="T0" fmla="*/ 1 w 6"/>
                <a:gd name="T1" fmla="*/ 28 h 31"/>
                <a:gd name="T2" fmla="*/ 6 w 6"/>
                <a:gd name="T3" fmla="*/ 28 h 31"/>
                <a:gd name="T4" fmla="*/ 5 w 6"/>
                <a:gd name="T5" fmla="*/ 3 h 31"/>
                <a:gd name="T6" fmla="*/ 0 w 6"/>
                <a:gd name="T7" fmla="*/ 3 h 31"/>
                <a:gd name="T8" fmla="*/ 1 w 6"/>
                <a:gd name="T9" fmla="*/ 28 h 31"/>
              </a:gdLst>
              <a:ahLst/>
              <a:cxnLst>
                <a:cxn ang="0">
                  <a:pos x="T0" y="T1"/>
                </a:cxn>
                <a:cxn ang="0">
                  <a:pos x="T2" y="T3"/>
                </a:cxn>
                <a:cxn ang="0">
                  <a:pos x="T4" y="T5"/>
                </a:cxn>
                <a:cxn ang="0">
                  <a:pos x="T6" y="T7"/>
                </a:cxn>
                <a:cxn ang="0">
                  <a:pos x="T8" y="T9"/>
                </a:cxn>
              </a:cxnLst>
              <a:rect l="0" t="0" r="r" b="b"/>
              <a:pathLst>
                <a:path w="6" h="31">
                  <a:moveTo>
                    <a:pt x="1" y="28"/>
                  </a:moveTo>
                  <a:cubicBezTo>
                    <a:pt x="1" y="31"/>
                    <a:pt x="6" y="31"/>
                    <a:pt x="6" y="28"/>
                  </a:cubicBezTo>
                  <a:cubicBezTo>
                    <a:pt x="6" y="20"/>
                    <a:pt x="6" y="11"/>
                    <a:pt x="5" y="3"/>
                  </a:cubicBezTo>
                  <a:cubicBezTo>
                    <a:pt x="4" y="0"/>
                    <a:pt x="0" y="0"/>
                    <a:pt x="0" y="3"/>
                  </a:cubicBezTo>
                  <a:cubicBezTo>
                    <a:pt x="1" y="11"/>
                    <a:pt x="1" y="20"/>
                    <a:pt x="1"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63" name="Freeform 107"/>
            <p:cNvSpPr/>
            <p:nvPr/>
          </p:nvSpPr>
          <p:spPr bwMode="auto">
            <a:xfrm>
              <a:off x="7444" y="2581"/>
              <a:ext cx="22" cy="83"/>
            </a:xfrm>
            <a:custGeom>
              <a:avLst/>
              <a:gdLst>
                <a:gd name="T0" fmla="*/ 1 w 6"/>
                <a:gd name="T1" fmla="*/ 4 h 28"/>
                <a:gd name="T2" fmla="*/ 1 w 6"/>
                <a:gd name="T3" fmla="*/ 4 h 28"/>
                <a:gd name="T4" fmla="*/ 0 w 6"/>
                <a:gd name="T5" fmla="*/ 25 h 28"/>
                <a:gd name="T6" fmla="*/ 5 w 6"/>
                <a:gd name="T7" fmla="*/ 25 h 28"/>
                <a:gd name="T8" fmla="*/ 5 w 6"/>
                <a:gd name="T9" fmla="*/ 13 h 28"/>
                <a:gd name="T10" fmla="*/ 5 w 6"/>
                <a:gd name="T11" fmla="*/ 7 h 28"/>
                <a:gd name="T12" fmla="*/ 6 w 6"/>
                <a:gd name="T13" fmla="*/ 4 h 28"/>
                <a:gd name="T14" fmla="*/ 6 w 6"/>
                <a:gd name="T15" fmla="*/ 4 h 28"/>
                <a:gd name="T16" fmla="*/ 6 w 6"/>
                <a:gd name="T17" fmla="*/ 4 h 28"/>
                <a:gd name="T18" fmla="*/ 1 w 6"/>
                <a:gd name="T19" fmla="*/ 3 h 28"/>
                <a:gd name="T20" fmla="*/ 1 w 6"/>
                <a:gd name="T21" fmla="*/ 4 h 28"/>
                <a:gd name="T22" fmla="*/ 1 w 6"/>
                <a:gd name="T23" fmla="*/ 4 h 28"/>
                <a:gd name="T24" fmla="*/ 1 w 6"/>
                <a:gd name="T2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8">
                  <a:moveTo>
                    <a:pt x="1" y="4"/>
                  </a:moveTo>
                  <a:cubicBezTo>
                    <a:pt x="1" y="4"/>
                    <a:pt x="1" y="4"/>
                    <a:pt x="1" y="4"/>
                  </a:cubicBezTo>
                  <a:cubicBezTo>
                    <a:pt x="0" y="11"/>
                    <a:pt x="0" y="18"/>
                    <a:pt x="0" y="25"/>
                  </a:cubicBezTo>
                  <a:cubicBezTo>
                    <a:pt x="0" y="28"/>
                    <a:pt x="5" y="28"/>
                    <a:pt x="5" y="25"/>
                  </a:cubicBezTo>
                  <a:cubicBezTo>
                    <a:pt x="5" y="21"/>
                    <a:pt x="5" y="17"/>
                    <a:pt x="5" y="13"/>
                  </a:cubicBezTo>
                  <a:cubicBezTo>
                    <a:pt x="5" y="11"/>
                    <a:pt x="5" y="9"/>
                    <a:pt x="5" y="7"/>
                  </a:cubicBezTo>
                  <a:cubicBezTo>
                    <a:pt x="5" y="7"/>
                    <a:pt x="6" y="4"/>
                    <a:pt x="6" y="4"/>
                  </a:cubicBezTo>
                  <a:cubicBezTo>
                    <a:pt x="6" y="4"/>
                    <a:pt x="6" y="4"/>
                    <a:pt x="6" y="4"/>
                  </a:cubicBezTo>
                  <a:cubicBezTo>
                    <a:pt x="6" y="4"/>
                    <a:pt x="6" y="4"/>
                    <a:pt x="6" y="4"/>
                  </a:cubicBezTo>
                  <a:cubicBezTo>
                    <a:pt x="5" y="1"/>
                    <a:pt x="2" y="0"/>
                    <a:pt x="1" y="3"/>
                  </a:cubicBezTo>
                  <a:cubicBezTo>
                    <a:pt x="1" y="3"/>
                    <a:pt x="1" y="4"/>
                    <a:pt x="1" y="4"/>
                  </a:cubicBezTo>
                  <a:cubicBezTo>
                    <a:pt x="1" y="4"/>
                    <a:pt x="1" y="4"/>
                    <a:pt x="1" y="4"/>
                  </a:cubicBezTo>
                  <a:cubicBezTo>
                    <a:pt x="1" y="4"/>
                    <a:pt x="1" y="4"/>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64" name="Freeform 108"/>
            <p:cNvSpPr/>
            <p:nvPr/>
          </p:nvSpPr>
          <p:spPr bwMode="auto">
            <a:xfrm>
              <a:off x="7455" y="2465"/>
              <a:ext cx="21" cy="98"/>
            </a:xfrm>
            <a:custGeom>
              <a:avLst/>
              <a:gdLst>
                <a:gd name="T0" fmla="*/ 5 w 6"/>
                <a:gd name="T1" fmla="*/ 30 h 33"/>
                <a:gd name="T2" fmla="*/ 5 w 6"/>
                <a:gd name="T3" fmla="*/ 10 h 33"/>
                <a:gd name="T4" fmla="*/ 6 w 6"/>
                <a:gd name="T5" fmla="*/ 8 h 33"/>
                <a:gd name="T6" fmla="*/ 5 w 6"/>
                <a:gd name="T7" fmla="*/ 3 h 33"/>
                <a:gd name="T8" fmla="*/ 0 w 6"/>
                <a:gd name="T9" fmla="*/ 3 h 33"/>
                <a:gd name="T10" fmla="*/ 0 w 6"/>
                <a:gd name="T11" fmla="*/ 30 h 33"/>
                <a:gd name="T12" fmla="*/ 5 w 6"/>
                <a:gd name="T13" fmla="*/ 30 h 33"/>
              </a:gdLst>
              <a:ahLst/>
              <a:cxnLst>
                <a:cxn ang="0">
                  <a:pos x="T0" y="T1"/>
                </a:cxn>
                <a:cxn ang="0">
                  <a:pos x="T2" y="T3"/>
                </a:cxn>
                <a:cxn ang="0">
                  <a:pos x="T4" y="T5"/>
                </a:cxn>
                <a:cxn ang="0">
                  <a:pos x="T6" y="T7"/>
                </a:cxn>
                <a:cxn ang="0">
                  <a:pos x="T8" y="T9"/>
                </a:cxn>
                <a:cxn ang="0">
                  <a:pos x="T10" y="T11"/>
                </a:cxn>
                <a:cxn ang="0">
                  <a:pos x="T12" y="T13"/>
                </a:cxn>
              </a:cxnLst>
              <a:rect l="0" t="0" r="r" b="b"/>
              <a:pathLst>
                <a:path w="6" h="33">
                  <a:moveTo>
                    <a:pt x="5" y="30"/>
                  </a:moveTo>
                  <a:cubicBezTo>
                    <a:pt x="5" y="10"/>
                    <a:pt x="5" y="10"/>
                    <a:pt x="5" y="10"/>
                  </a:cubicBezTo>
                  <a:cubicBezTo>
                    <a:pt x="5" y="10"/>
                    <a:pt x="6" y="9"/>
                    <a:pt x="6" y="8"/>
                  </a:cubicBezTo>
                  <a:cubicBezTo>
                    <a:pt x="6" y="6"/>
                    <a:pt x="5" y="5"/>
                    <a:pt x="5" y="3"/>
                  </a:cubicBezTo>
                  <a:cubicBezTo>
                    <a:pt x="4" y="0"/>
                    <a:pt x="0" y="0"/>
                    <a:pt x="0" y="3"/>
                  </a:cubicBezTo>
                  <a:cubicBezTo>
                    <a:pt x="0" y="30"/>
                    <a:pt x="0" y="30"/>
                    <a:pt x="0" y="30"/>
                  </a:cubicBezTo>
                  <a:cubicBezTo>
                    <a:pt x="0" y="33"/>
                    <a:pt x="5" y="33"/>
                    <a:pt x="5" y="3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65" name="Freeform 109"/>
            <p:cNvSpPr/>
            <p:nvPr/>
          </p:nvSpPr>
          <p:spPr bwMode="auto">
            <a:xfrm>
              <a:off x="7444" y="2347"/>
              <a:ext cx="29" cy="89"/>
            </a:xfrm>
            <a:custGeom>
              <a:avLst/>
              <a:gdLst>
                <a:gd name="T0" fmla="*/ 1 w 8"/>
                <a:gd name="T1" fmla="*/ 4 h 30"/>
                <a:gd name="T2" fmla="*/ 2 w 8"/>
                <a:gd name="T3" fmla="*/ 27 h 30"/>
                <a:gd name="T4" fmla="*/ 7 w 8"/>
                <a:gd name="T5" fmla="*/ 27 h 30"/>
                <a:gd name="T6" fmla="*/ 6 w 8"/>
                <a:gd name="T7" fmla="*/ 3 h 30"/>
                <a:gd name="T8" fmla="*/ 1 w 8"/>
                <a:gd name="T9" fmla="*/ 4 h 30"/>
              </a:gdLst>
              <a:ahLst/>
              <a:cxnLst>
                <a:cxn ang="0">
                  <a:pos x="T0" y="T1"/>
                </a:cxn>
                <a:cxn ang="0">
                  <a:pos x="T2" y="T3"/>
                </a:cxn>
                <a:cxn ang="0">
                  <a:pos x="T4" y="T5"/>
                </a:cxn>
                <a:cxn ang="0">
                  <a:pos x="T6" y="T7"/>
                </a:cxn>
                <a:cxn ang="0">
                  <a:pos x="T8" y="T9"/>
                </a:cxn>
              </a:cxnLst>
              <a:rect l="0" t="0" r="r" b="b"/>
              <a:pathLst>
                <a:path w="8" h="30">
                  <a:moveTo>
                    <a:pt x="1" y="4"/>
                  </a:moveTo>
                  <a:cubicBezTo>
                    <a:pt x="3" y="11"/>
                    <a:pt x="2" y="20"/>
                    <a:pt x="2" y="27"/>
                  </a:cubicBezTo>
                  <a:cubicBezTo>
                    <a:pt x="2" y="30"/>
                    <a:pt x="7" y="30"/>
                    <a:pt x="7" y="27"/>
                  </a:cubicBezTo>
                  <a:cubicBezTo>
                    <a:pt x="7" y="19"/>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66" name="Freeform 110"/>
            <p:cNvSpPr/>
            <p:nvPr/>
          </p:nvSpPr>
          <p:spPr bwMode="auto">
            <a:xfrm>
              <a:off x="7451" y="2231"/>
              <a:ext cx="18" cy="89"/>
            </a:xfrm>
            <a:custGeom>
              <a:avLst/>
              <a:gdLst>
                <a:gd name="T0" fmla="*/ 5 w 5"/>
                <a:gd name="T1" fmla="*/ 27 h 30"/>
                <a:gd name="T2" fmla="*/ 5 w 5"/>
                <a:gd name="T3" fmla="*/ 3 h 30"/>
                <a:gd name="T4" fmla="*/ 0 w 5"/>
                <a:gd name="T5" fmla="*/ 3 h 30"/>
                <a:gd name="T6" fmla="*/ 0 w 5"/>
                <a:gd name="T7" fmla="*/ 27 h 30"/>
                <a:gd name="T8" fmla="*/ 5 w 5"/>
                <a:gd name="T9" fmla="*/ 27 h 30"/>
              </a:gdLst>
              <a:ahLst/>
              <a:cxnLst>
                <a:cxn ang="0">
                  <a:pos x="T0" y="T1"/>
                </a:cxn>
                <a:cxn ang="0">
                  <a:pos x="T2" y="T3"/>
                </a:cxn>
                <a:cxn ang="0">
                  <a:pos x="T4" y="T5"/>
                </a:cxn>
                <a:cxn ang="0">
                  <a:pos x="T6" y="T7"/>
                </a:cxn>
                <a:cxn ang="0">
                  <a:pos x="T8" y="T9"/>
                </a:cxn>
              </a:cxnLst>
              <a:rect l="0" t="0" r="r" b="b"/>
              <a:pathLst>
                <a:path w="5" h="30">
                  <a:moveTo>
                    <a:pt x="5" y="27"/>
                  </a:moveTo>
                  <a:cubicBezTo>
                    <a:pt x="5" y="3"/>
                    <a:pt x="5" y="3"/>
                    <a:pt x="5" y="3"/>
                  </a:cubicBezTo>
                  <a:cubicBezTo>
                    <a:pt x="5" y="0"/>
                    <a:pt x="0" y="0"/>
                    <a:pt x="0" y="3"/>
                  </a:cubicBezTo>
                  <a:cubicBezTo>
                    <a:pt x="0" y="27"/>
                    <a:pt x="0" y="27"/>
                    <a:pt x="0" y="27"/>
                  </a:cubicBezTo>
                  <a:cubicBezTo>
                    <a:pt x="0" y="30"/>
                    <a:pt x="5" y="30"/>
                    <a:pt x="5" y="2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67" name="Freeform 111"/>
            <p:cNvSpPr/>
            <p:nvPr/>
          </p:nvSpPr>
          <p:spPr bwMode="auto">
            <a:xfrm>
              <a:off x="7441" y="2109"/>
              <a:ext cx="28" cy="92"/>
            </a:xfrm>
            <a:custGeom>
              <a:avLst/>
              <a:gdLst>
                <a:gd name="T0" fmla="*/ 1 w 8"/>
                <a:gd name="T1" fmla="*/ 4 h 31"/>
                <a:gd name="T2" fmla="*/ 2 w 8"/>
                <a:gd name="T3" fmla="*/ 28 h 31"/>
                <a:gd name="T4" fmla="*/ 7 w 8"/>
                <a:gd name="T5" fmla="*/ 28 h 31"/>
                <a:gd name="T6" fmla="*/ 6 w 8"/>
                <a:gd name="T7" fmla="*/ 3 h 31"/>
                <a:gd name="T8" fmla="*/ 1 w 8"/>
                <a:gd name="T9" fmla="*/ 4 h 31"/>
              </a:gdLst>
              <a:ahLst/>
              <a:cxnLst>
                <a:cxn ang="0">
                  <a:pos x="T0" y="T1"/>
                </a:cxn>
                <a:cxn ang="0">
                  <a:pos x="T2" y="T3"/>
                </a:cxn>
                <a:cxn ang="0">
                  <a:pos x="T4" y="T5"/>
                </a:cxn>
                <a:cxn ang="0">
                  <a:pos x="T6" y="T7"/>
                </a:cxn>
                <a:cxn ang="0">
                  <a:pos x="T8" y="T9"/>
                </a:cxn>
              </a:cxnLst>
              <a:rect l="0" t="0" r="r" b="b"/>
              <a:pathLst>
                <a:path w="8" h="31">
                  <a:moveTo>
                    <a:pt x="1" y="4"/>
                  </a:moveTo>
                  <a:cubicBezTo>
                    <a:pt x="3" y="11"/>
                    <a:pt x="2" y="20"/>
                    <a:pt x="2" y="28"/>
                  </a:cubicBezTo>
                  <a:cubicBezTo>
                    <a:pt x="2" y="31"/>
                    <a:pt x="7" y="31"/>
                    <a:pt x="7" y="28"/>
                  </a:cubicBezTo>
                  <a:cubicBezTo>
                    <a:pt x="7" y="20"/>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68" name="Freeform 112"/>
            <p:cNvSpPr/>
            <p:nvPr/>
          </p:nvSpPr>
          <p:spPr bwMode="auto">
            <a:xfrm>
              <a:off x="7444" y="1970"/>
              <a:ext cx="18" cy="112"/>
            </a:xfrm>
            <a:custGeom>
              <a:avLst/>
              <a:gdLst>
                <a:gd name="T0" fmla="*/ 5 w 5"/>
                <a:gd name="T1" fmla="*/ 35 h 38"/>
                <a:gd name="T2" fmla="*/ 5 w 5"/>
                <a:gd name="T3" fmla="*/ 3 h 38"/>
                <a:gd name="T4" fmla="*/ 0 w 5"/>
                <a:gd name="T5" fmla="*/ 3 h 38"/>
                <a:gd name="T6" fmla="*/ 0 w 5"/>
                <a:gd name="T7" fmla="*/ 35 h 38"/>
                <a:gd name="T8" fmla="*/ 5 w 5"/>
                <a:gd name="T9" fmla="*/ 35 h 38"/>
              </a:gdLst>
              <a:ahLst/>
              <a:cxnLst>
                <a:cxn ang="0">
                  <a:pos x="T0" y="T1"/>
                </a:cxn>
                <a:cxn ang="0">
                  <a:pos x="T2" y="T3"/>
                </a:cxn>
                <a:cxn ang="0">
                  <a:pos x="T4" y="T5"/>
                </a:cxn>
                <a:cxn ang="0">
                  <a:pos x="T6" y="T7"/>
                </a:cxn>
                <a:cxn ang="0">
                  <a:pos x="T8" y="T9"/>
                </a:cxn>
              </a:cxnLst>
              <a:rect l="0" t="0" r="r" b="b"/>
              <a:pathLst>
                <a:path w="5" h="38">
                  <a:moveTo>
                    <a:pt x="5" y="35"/>
                  </a:moveTo>
                  <a:cubicBezTo>
                    <a:pt x="5" y="3"/>
                    <a:pt x="5" y="3"/>
                    <a:pt x="5" y="3"/>
                  </a:cubicBezTo>
                  <a:cubicBezTo>
                    <a:pt x="5" y="0"/>
                    <a:pt x="0" y="0"/>
                    <a:pt x="0" y="3"/>
                  </a:cubicBezTo>
                  <a:cubicBezTo>
                    <a:pt x="0" y="35"/>
                    <a:pt x="0" y="35"/>
                    <a:pt x="0" y="35"/>
                  </a:cubicBezTo>
                  <a:cubicBezTo>
                    <a:pt x="0" y="38"/>
                    <a:pt x="5" y="38"/>
                    <a:pt x="5" y="3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69" name="Freeform 113"/>
            <p:cNvSpPr/>
            <p:nvPr/>
          </p:nvSpPr>
          <p:spPr bwMode="auto">
            <a:xfrm>
              <a:off x="7444" y="1851"/>
              <a:ext cx="32" cy="107"/>
            </a:xfrm>
            <a:custGeom>
              <a:avLst/>
              <a:gdLst>
                <a:gd name="T0" fmla="*/ 1 w 9"/>
                <a:gd name="T1" fmla="*/ 33 h 36"/>
                <a:gd name="T2" fmla="*/ 6 w 9"/>
                <a:gd name="T3" fmla="*/ 33 h 36"/>
                <a:gd name="T4" fmla="*/ 8 w 9"/>
                <a:gd name="T5" fmla="*/ 4 h 36"/>
                <a:gd name="T6" fmla="*/ 3 w 9"/>
                <a:gd name="T7" fmla="*/ 2 h 36"/>
                <a:gd name="T8" fmla="*/ 1 w 9"/>
                <a:gd name="T9" fmla="*/ 33 h 36"/>
              </a:gdLst>
              <a:ahLst/>
              <a:cxnLst>
                <a:cxn ang="0">
                  <a:pos x="T0" y="T1"/>
                </a:cxn>
                <a:cxn ang="0">
                  <a:pos x="T2" y="T3"/>
                </a:cxn>
                <a:cxn ang="0">
                  <a:pos x="T4" y="T5"/>
                </a:cxn>
                <a:cxn ang="0">
                  <a:pos x="T6" y="T7"/>
                </a:cxn>
                <a:cxn ang="0">
                  <a:pos x="T8" y="T9"/>
                </a:cxn>
              </a:cxnLst>
              <a:rect l="0" t="0" r="r" b="b"/>
              <a:pathLst>
                <a:path w="9" h="36">
                  <a:moveTo>
                    <a:pt x="1" y="33"/>
                  </a:moveTo>
                  <a:cubicBezTo>
                    <a:pt x="1" y="36"/>
                    <a:pt x="6" y="36"/>
                    <a:pt x="6" y="33"/>
                  </a:cubicBezTo>
                  <a:cubicBezTo>
                    <a:pt x="6" y="23"/>
                    <a:pt x="5" y="13"/>
                    <a:pt x="8" y="4"/>
                  </a:cubicBezTo>
                  <a:cubicBezTo>
                    <a:pt x="9" y="1"/>
                    <a:pt x="4" y="0"/>
                    <a:pt x="3" y="2"/>
                  </a:cubicBezTo>
                  <a:cubicBezTo>
                    <a:pt x="0" y="12"/>
                    <a:pt x="1" y="23"/>
                    <a:pt x="1" y="3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70" name="Freeform 114"/>
            <p:cNvSpPr/>
            <p:nvPr/>
          </p:nvSpPr>
          <p:spPr bwMode="auto">
            <a:xfrm>
              <a:off x="7441" y="1753"/>
              <a:ext cx="28" cy="80"/>
            </a:xfrm>
            <a:custGeom>
              <a:avLst/>
              <a:gdLst>
                <a:gd name="T0" fmla="*/ 3 w 8"/>
                <a:gd name="T1" fmla="*/ 5 h 27"/>
                <a:gd name="T2" fmla="*/ 3 w 8"/>
                <a:gd name="T3" fmla="*/ 24 h 27"/>
                <a:gd name="T4" fmla="*/ 8 w 8"/>
                <a:gd name="T5" fmla="*/ 24 h 27"/>
                <a:gd name="T6" fmla="*/ 8 w 8"/>
                <a:gd name="T7" fmla="*/ 9 h 27"/>
                <a:gd name="T8" fmla="*/ 4 w 8"/>
                <a:gd name="T9" fmla="*/ 0 h 27"/>
                <a:gd name="T10" fmla="*/ 3 w 8"/>
                <a:gd name="T11" fmla="*/ 5 h 27"/>
              </a:gdLst>
              <a:ahLst/>
              <a:cxnLst>
                <a:cxn ang="0">
                  <a:pos x="T0" y="T1"/>
                </a:cxn>
                <a:cxn ang="0">
                  <a:pos x="T2" y="T3"/>
                </a:cxn>
                <a:cxn ang="0">
                  <a:pos x="T4" y="T5"/>
                </a:cxn>
                <a:cxn ang="0">
                  <a:pos x="T6" y="T7"/>
                </a:cxn>
                <a:cxn ang="0">
                  <a:pos x="T8" y="T9"/>
                </a:cxn>
                <a:cxn ang="0">
                  <a:pos x="T10" y="T11"/>
                </a:cxn>
              </a:cxnLst>
              <a:rect l="0" t="0" r="r" b="b"/>
              <a:pathLst>
                <a:path w="8" h="27">
                  <a:moveTo>
                    <a:pt x="3" y="5"/>
                  </a:moveTo>
                  <a:cubicBezTo>
                    <a:pt x="4" y="5"/>
                    <a:pt x="3" y="22"/>
                    <a:pt x="3" y="24"/>
                  </a:cubicBezTo>
                  <a:cubicBezTo>
                    <a:pt x="3" y="27"/>
                    <a:pt x="8" y="27"/>
                    <a:pt x="8" y="24"/>
                  </a:cubicBezTo>
                  <a:cubicBezTo>
                    <a:pt x="8" y="19"/>
                    <a:pt x="8" y="14"/>
                    <a:pt x="8" y="9"/>
                  </a:cubicBezTo>
                  <a:cubicBezTo>
                    <a:pt x="8" y="6"/>
                    <a:pt x="7"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71" name="Freeform 115"/>
            <p:cNvSpPr/>
            <p:nvPr/>
          </p:nvSpPr>
          <p:spPr bwMode="auto">
            <a:xfrm>
              <a:off x="7441" y="1622"/>
              <a:ext cx="28" cy="92"/>
            </a:xfrm>
            <a:custGeom>
              <a:avLst/>
              <a:gdLst>
                <a:gd name="T0" fmla="*/ 6 w 8"/>
                <a:gd name="T1" fmla="*/ 28 h 31"/>
                <a:gd name="T2" fmla="*/ 7 w 8"/>
                <a:gd name="T3" fmla="*/ 3 h 31"/>
                <a:gd name="T4" fmla="*/ 2 w 8"/>
                <a:gd name="T5" fmla="*/ 3 h 31"/>
                <a:gd name="T6" fmla="*/ 1 w 8"/>
                <a:gd name="T7" fmla="*/ 27 h 31"/>
                <a:gd name="T8" fmla="*/ 6 w 8"/>
                <a:gd name="T9" fmla="*/ 28 h 31"/>
              </a:gdLst>
              <a:ahLst/>
              <a:cxnLst>
                <a:cxn ang="0">
                  <a:pos x="T0" y="T1"/>
                </a:cxn>
                <a:cxn ang="0">
                  <a:pos x="T2" y="T3"/>
                </a:cxn>
                <a:cxn ang="0">
                  <a:pos x="T4" y="T5"/>
                </a:cxn>
                <a:cxn ang="0">
                  <a:pos x="T6" y="T7"/>
                </a:cxn>
                <a:cxn ang="0">
                  <a:pos x="T8" y="T9"/>
                </a:cxn>
              </a:cxnLst>
              <a:rect l="0" t="0" r="r" b="b"/>
              <a:pathLst>
                <a:path w="8" h="31">
                  <a:moveTo>
                    <a:pt x="6" y="28"/>
                  </a:moveTo>
                  <a:cubicBezTo>
                    <a:pt x="8" y="20"/>
                    <a:pt x="7" y="11"/>
                    <a:pt x="7" y="3"/>
                  </a:cubicBezTo>
                  <a:cubicBezTo>
                    <a:pt x="7" y="0"/>
                    <a:pt x="2" y="0"/>
                    <a:pt x="2" y="3"/>
                  </a:cubicBezTo>
                  <a:cubicBezTo>
                    <a:pt x="2" y="11"/>
                    <a:pt x="4" y="19"/>
                    <a:pt x="1" y="27"/>
                  </a:cubicBezTo>
                  <a:cubicBezTo>
                    <a:pt x="0" y="30"/>
                    <a:pt x="5" y="31"/>
                    <a:pt x="6"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72" name="Freeform 116"/>
            <p:cNvSpPr/>
            <p:nvPr/>
          </p:nvSpPr>
          <p:spPr bwMode="auto">
            <a:xfrm>
              <a:off x="7444" y="1486"/>
              <a:ext cx="25" cy="104"/>
            </a:xfrm>
            <a:custGeom>
              <a:avLst/>
              <a:gdLst>
                <a:gd name="T0" fmla="*/ 0 w 7"/>
                <a:gd name="T1" fmla="*/ 32 h 35"/>
                <a:gd name="T2" fmla="*/ 5 w 7"/>
                <a:gd name="T3" fmla="*/ 32 h 35"/>
                <a:gd name="T4" fmla="*/ 6 w 7"/>
                <a:gd name="T5" fmla="*/ 3 h 35"/>
                <a:gd name="T6" fmla="*/ 1 w 7"/>
                <a:gd name="T7" fmla="*/ 3 h 35"/>
                <a:gd name="T8" fmla="*/ 0 w 7"/>
                <a:gd name="T9" fmla="*/ 32 h 35"/>
              </a:gdLst>
              <a:ahLst/>
              <a:cxnLst>
                <a:cxn ang="0">
                  <a:pos x="T0" y="T1"/>
                </a:cxn>
                <a:cxn ang="0">
                  <a:pos x="T2" y="T3"/>
                </a:cxn>
                <a:cxn ang="0">
                  <a:pos x="T4" y="T5"/>
                </a:cxn>
                <a:cxn ang="0">
                  <a:pos x="T6" y="T7"/>
                </a:cxn>
                <a:cxn ang="0">
                  <a:pos x="T8" y="T9"/>
                </a:cxn>
              </a:cxnLst>
              <a:rect l="0" t="0" r="r" b="b"/>
              <a:pathLst>
                <a:path w="7" h="35">
                  <a:moveTo>
                    <a:pt x="0" y="32"/>
                  </a:moveTo>
                  <a:cubicBezTo>
                    <a:pt x="0" y="35"/>
                    <a:pt x="5" y="35"/>
                    <a:pt x="5" y="32"/>
                  </a:cubicBezTo>
                  <a:cubicBezTo>
                    <a:pt x="5" y="22"/>
                    <a:pt x="7" y="13"/>
                    <a:pt x="6" y="3"/>
                  </a:cubicBezTo>
                  <a:cubicBezTo>
                    <a:pt x="5" y="0"/>
                    <a:pt x="1" y="0"/>
                    <a:pt x="1" y="3"/>
                  </a:cubicBezTo>
                  <a:cubicBezTo>
                    <a:pt x="2" y="13"/>
                    <a:pt x="0" y="22"/>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73" name="Freeform 117"/>
            <p:cNvSpPr/>
            <p:nvPr/>
          </p:nvSpPr>
          <p:spPr bwMode="auto">
            <a:xfrm>
              <a:off x="7444" y="1361"/>
              <a:ext cx="29" cy="104"/>
            </a:xfrm>
            <a:custGeom>
              <a:avLst/>
              <a:gdLst>
                <a:gd name="T0" fmla="*/ 0 w 8"/>
                <a:gd name="T1" fmla="*/ 32 h 35"/>
                <a:gd name="T2" fmla="*/ 5 w 8"/>
                <a:gd name="T3" fmla="*/ 32 h 35"/>
                <a:gd name="T4" fmla="*/ 6 w 8"/>
                <a:gd name="T5" fmla="*/ 3 h 35"/>
                <a:gd name="T6" fmla="*/ 1 w 8"/>
                <a:gd name="T7" fmla="*/ 4 h 35"/>
                <a:gd name="T8" fmla="*/ 0 w 8"/>
                <a:gd name="T9" fmla="*/ 32 h 35"/>
              </a:gdLst>
              <a:ahLst/>
              <a:cxnLst>
                <a:cxn ang="0">
                  <a:pos x="T0" y="T1"/>
                </a:cxn>
                <a:cxn ang="0">
                  <a:pos x="T2" y="T3"/>
                </a:cxn>
                <a:cxn ang="0">
                  <a:pos x="T4" y="T5"/>
                </a:cxn>
                <a:cxn ang="0">
                  <a:pos x="T6" y="T7"/>
                </a:cxn>
                <a:cxn ang="0">
                  <a:pos x="T8" y="T9"/>
                </a:cxn>
              </a:cxnLst>
              <a:rect l="0" t="0" r="r" b="b"/>
              <a:pathLst>
                <a:path w="8" h="35">
                  <a:moveTo>
                    <a:pt x="0" y="32"/>
                  </a:moveTo>
                  <a:cubicBezTo>
                    <a:pt x="0" y="35"/>
                    <a:pt x="5" y="35"/>
                    <a:pt x="5" y="32"/>
                  </a:cubicBezTo>
                  <a:cubicBezTo>
                    <a:pt x="5" y="23"/>
                    <a:pt x="8" y="12"/>
                    <a:pt x="6" y="3"/>
                  </a:cubicBezTo>
                  <a:cubicBezTo>
                    <a:pt x="5" y="0"/>
                    <a:pt x="0" y="1"/>
                    <a:pt x="1" y="4"/>
                  </a:cubicBezTo>
                  <a:cubicBezTo>
                    <a:pt x="4" y="13"/>
                    <a:pt x="0" y="23"/>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74" name="Freeform 118"/>
            <p:cNvSpPr/>
            <p:nvPr/>
          </p:nvSpPr>
          <p:spPr bwMode="auto">
            <a:xfrm>
              <a:off x="7451" y="1213"/>
              <a:ext cx="25" cy="98"/>
            </a:xfrm>
            <a:custGeom>
              <a:avLst/>
              <a:gdLst>
                <a:gd name="T0" fmla="*/ 1 w 7"/>
                <a:gd name="T1" fmla="*/ 9 h 33"/>
                <a:gd name="T2" fmla="*/ 2 w 7"/>
                <a:gd name="T3" fmla="*/ 30 h 33"/>
                <a:gd name="T4" fmla="*/ 7 w 7"/>
                <a:gd name="T5" fmla="*/ 30 h 33"/>
                <a:gd name="T6" fmla="*/ 6 w 7"/>
                <a:gd name="T7" fmla="*/ 3 h 33"/>
                <a:gd name="T8" fmla="*/ 2 w 7"/>
                <a:gd name="T9" fmla="*/ 2 h 33"/>
                <a:gd name="T10" fmla="*/ 0 w 7"/>
                <a:gd name="T11" fmla="*/ 7 h 33"/>
                <a:gd name="T12" fmla="*/ 1 w 7"/>
                <a:gd name="T13" fmla="*/ 9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1" y="9"/>
                  </a:moveTo>
                  <a:cubicBezTo>
                    <a:pt x="1" y="16"/>
                    <a:pt x="1" y="23"/>
                    <a:pt x="2" y="30"/>
                  </a:cubicBezTo>
                  <a:cubicBezTo>
                    <a:pt x="3" y="33"/>
                    <a:pt x="7" y="33"/>
                    <a:pt x="7" y="30"/>
                  </a:cubicBezTo>
                  <a:cubicBezTo>
                    <a:pt x="6" y="21"/>
                    <a:pt x="6" y="12"/>
                    <a:pt x="6" y="3"/>
                  </a:cubicBezTo>
                  <a:cubicBezTo>
                    <a:pt x="6" y="1"/>
                    <a:pt x="3" y="0"/>
                    <a:pt x="2" y="2"/>
                  </a:cubicBezTo>
                  <a:cubicBezTo>
                    <a:pt x="0" y="3"/>
                    <a:pt x="0" y="5"/>
                    <a:pt x="0" y="7"/>
                  </a:cubicBezTo>
                  <a:cubicBezTo>
                    <a:pt x="0" y="8"/>
                    <a:pt x="1" y="9"/>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75" name="Freeform 119"/>
            <p:cNvSpPr/>
            <p:nvPr/>
          </p:nvSpPr>
          <p:spPr bwMode="auto">
            <a:xfrm>
              <a:off x="7448" y="1068"/>
              <a:ext cx="25" cy="94"/>
            </a:xfrm>
            <a:custGeom>
              <a:avLst/>
              <a:gdLst>
                <a:gd name="T0" fmla="*/ 5 w 7"/>
                <a:gd name="T1" fmla="*/ 29 h 32"/>
                <a:gd name="T2" fmla="*/ 6 w 7"/>
                <a:gd name="T3" fmla="*/ 14 h 32"/>
                <a:gd name="T4" fmla="*/ 6 w 7"/>
                <a:gd name="T5" fmla="*/ 7 h 32"/>
                <a:gd name="T6" fmla="*/ 7 w 7"/>
                <a:gd name="T7" fmla="*/ 4 h 32"/>
                <a:gd name="T8" fmla="*/ 7 w 7"/>
                <a:gd name="T9" fmla="*/ 3 h 32"/>
                <a:gd name="T10" fmla="*/ 7 w 7"/>
                <a:gd name="T11" fmla="*/ 3 h 32"/>
                <a:gd name="T12" fmla="*/ 3 w 7"/>
                <a:gd name="T13" fmla="*/ 2 h 32"/>
                <a:gd name="T14" fmla="*/ 1 w 7"/>
                <a:gd name="T15" fmla="*/ 11 h 32"/>
                <a:gd name="T16" fmla="*/ 0 w 7"/>
                <a:gd name="T17" fmla="*/ 29 h 32"/>
                <a:gd name="T18" fmla="*/ 5 w 7"/>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2">
                  <a:moveTo>
                    <a:pt x="5" y="29"/>
                  </a:moveTo>
                  <a:cubicBezTo>
                    <a:pt x="5" y="24"/>
                    <a:pt x="5" y="19"/>
                    <a:pt x="6" y="14"/>
                  </a:cubicBezTo>
                  <a:cubicBezTo>
                    <a:pt x="6" y="12"/>
                    <a:pt x="6" y="10"/>
                    <a:pt x="6" y="7"/>
                  </a:cubicBezTo>
                  <a:cubicBezTo>
                    <a:pt x="6" y="6"/>
                    <a:pt x="7" y="5"/>
                    <a:pt x="7" y="4"/>
                  </a:cubicBezTo>
                  <a:cubicBezTo>
                    <a:pt x="7" y="4"/>
                    <a:pt x="7" y="4"/>
                    <a:pt x="7" y="3"/>
                  </a:cubicBezTo>
                  <a:cubicBezTo>
                    <a:pt x="7" y="3"/>
                    <a:pt x="7" y="3"/>
                    <a:pt x="7" y="3"/>
                  </a:cubicBezTo>
                  <a:cubicBezTo>
                    <a:pt x="6" y="1"/>
                    <a:pt x="4" y="0"/>
                    <a:pt x="3" y="2"/>
                  </a:cubicBezTo>
                  <a:cubicBezTo>
                    <a:pt x="1" y="4"/>
                    <a:pt x="2" y="8"/>
                    <a:pt x="1" y="11"/>
                  </a:cubicBezTo>
                  <a:cubicBezTo>
                    <a:pt x="1" y="17"/>
                    <a:pt x="0" y="23"/>
                    <a:pt x="0" y="29"/>
                  </a:cubicBezTo>
                  <a:cubicBezTo>
                    <a:pt x="0" y="32"/>
                    <a:pt x="5" y="32"/>
                    <a:pt x="5" y="2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76" name="Freeform 120"/>
            <p:cNvSpPr/>
            <p:nvPr/>
          </p:nvSpPr>
          <p:spPr bwMode="auto">
            <a:xfrm>
              <a:off x="7441" y="934"/>
              <a:ext cx="28" cy="104"/>
            </a:xfrm>
            <a:custGeom>
              <a:avLst/>
              <a:gdLst>
                <a:gd name="T0" fmla="*/ 1 w 8"/>
                <a:gd name="T1" fmla="*/ 9 h 35"/>
                <a:gd name="T2" fmla="*/ 3 w 8"/>
                <a:gd name="T3" fmla="*/ 32 h 35"/>
                <a:gd name="T4" fmla="*/ 8 w 8"/>
                <a:gd name="T5" fmla="*/ 32 h 35"/>
                <a:gd name="T6" fmla="*/ 6 w 8"/>
                <a:gd name="T7" fmla="*/ 17 h 35"/>
                <a:gd name="T8" fmla="*/ 5 w 8"/>
                <a:gd name="T9" fmla="*/ 9 h 35"/>
                <a:gd name="T10" fmla="*/ 5 w 8"/>
                <a:gd name="T11" fmla="*/ 6 h 35"/>
                <a:gd name="T12" fmla="*/ 5 w 8"/>
                <a:gd name="T13" fmla="*/ 5 h 35"/>
                <a:gd name="T14" fmla="*/ 5 w 8"/>
                <a:gd name="T15" fmla="*/ 3 h 35"/>
                <a:gd name="T16" fmla="*/ 1 w 8"/>
                <a:gd name="T17" fmla="*/ 2 h 35"/>
                <a:gd name="T18" fmla="*/ 1 w 8"/>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1" y="9"/>
                  </a:moveTo>
                  <a:cubicBezTo>
                    <a:pt x="1" y="16"/>
                    <a:pt x="3" y="24"/>
                    <a:pt x="3" y="32"/>
                  </a:cubicBezTo>
                  <a:cubicBezTo>
                    <a:pt x="3" y="35"/>
                    <a:pt x="8" y="35"/>
                    <a:pt x="8" y="32"/>
                  </a:cubicBezTo>
                  <a:cubicBezTo>
                    <a:pt x="8" y="27"/>
                    <a:pt x="7" y="22"/>
                    <a:pt x="6" y="17"/>
                  </a:cubicBezTo>
                  <a:cubicBezTo>
                    <a:pt x="6" y="14"/>
                    <a:pt x="6" y="12"/>
                    <a:pt x="5" y="9"/>
                  </a:cubicBezTo>
                  <a:cubicBezTo>
                    <a:pt x="5" y="8"/>
                    <a:pt x="5" y="7"/>
                    <a:pt x="5" y="6"/>
                  </a:cubicBezTo>
                  <a:cubicBezTo>
                    <a:pt x="5" y="6"/>
                    <a:pt x="5" y="6"/>
                    <a:pt x="5" y="5"/>
                  </a:cubicBezTo>
                  <a:cubicBezTo>
                    <a:pt x="5" y="5"/>
                    <a:pt x="6" y="4"/>
                    <a:pt x="5" y="3"/>
                  </a:cubicBezTo>
                  <a:cubicBezTo>
                    <a:pt x="5" y="1"/>
                    <a:pt x="2" y="0"/>
                    <a:pt x="1" y="2"/>
                  </a:cubicBezTo>
                  <a:cubicBezTo>
                    <a:pt x="0" y="4"/>
                    <a:pt x="1" y="7"/>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77" name="Freeform 121"/>
            <p:cNvSpPr/>
            <p:nvPr/>
          </p:nvSpPr>
          <p:spPr bwMode="auto">
            <a:xfrm>
              <a:off x="7441" y="792"/>
              <a:ext cx="25" cy="109"/>
            </a:xfrm>
            <a:custGeom>
              <a:avLst/>
              <a:gdLst>
                <a:gd name="T0" fmla="*/ 1 w 7"/>
                <a:gd name="T1" fmla="*/ 6 h 37"/>
                <a:gd name="T2" fmla="*/ 2 w 7"/>
                <a:gd name="T3" fmla="*/ 7 h 37"/>
                <a:gd name="T4" fmla="*/ 1 w 7"/>
                <a:gd name="T5" fmla="*/ 16 h 37"/>
                <a:gd name="T6" fmla="*/ 0 w 7"/>
                <a:gd name="T7" fmla="*/ 33 h 37"/>
                <a:gd name="T8" fmla="*/ 4 w 7"/>
                <a:gd name="T9" fmla="*/ 34 h 37"/>
                <a:gd name="T10" fmla="*/ 6 w 7"/>
                <a:gd name="T11" fmla="*/ 16 h 37"/>
                <a:gd name="T12" fmla="*/ 4 w 7"/>
                <a:gd name="T13" fmla="*/ 1 h 37"/>
                <a:gd name="T14" fmla="*/ 0 w 7"/>
                <a:gd name="T15" fmla="*/ 3 h 37"/>
                <a:gd name="T16" fmla="*/ 1 w 7"/>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7">
                  <a:moveTo>
                    <a:pt x="1" y="6"/>
                  </a:moveTo>
                  <a:cubicBezTo>
                    <a:pt x="1" y="7"/>
                    <a:pt x="1" y="7"/>
                    <a:pt x="2" y="7"/>
                  </a:cubicBezTo>
                  <a:cubicBezTo>
                    <a:pt x="2" y="10"/>
                    <a:pt x="1" y="15"/>
                    <a:pt x="1" y="16"/>
                  </a:cubicBezTo>
                  <a:cubicBezTo>
                    <a:pt x="1" y="22"/>
                    <a:pt x="1" y="27"/>
                    <a:pt x="0" y="33"/>
                  </a:cubicBezTo>
                  <a:cubicBezTo>
                    <a:pt x="0" y="35"/>
                    <a:pt x="4" y="37"/>
                    <a:pt x="4" y="34"/>
                  </a:cubicBezTo>
                  <a:cubicBezTo>
                    <a:pt x="6" y="28"/>
                    <a:pt x="6" y="22"/>
                    <a:pt x="6" y="16"/>
                  </a:cubicBezTo>
                  <a:cubicBezTo>
                    <a:pt x="6" y="12"/>
                    <a:pt x="7" y="4"/>
                    <a:pt x="4" y="1"/>
                  </a:cubicBezTo>
                  <a:cubicBezTo>
                    <a:pt x="2" y="0"/>
                    <a:pt x="0" y="1"/>
                    <a:pt x="0" y="3"/>
                  </a:cubicBezTo>
                  <a:cubicBezTo>
                    <a:pt x="1" y="4"/>
                    <a:pt x="1" y="5"/>
                    <a:pt x="1"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78" name="Freeform 122"/>
            <p:cNvSpPr/>
            <p:nvPr/>
          </p:nvSpPr>
          <p:spPr bwMode="auto">
            <a:xfrm>
              <a:off x="7444" y="646"/>
              <a:ext cx="22" cy="89"/>
            </a:xfrm>
            <a:custGeom>
              <a:avLst/>
              <a:gdLst>
                <a:gd name="T0" fmla="*/ 0 w 6"/>
                <a:gd name="T1" fmla="*/ 4 h 30"/>
                <a:gd name="T2" fmla="*/ 1 w 6"/>
                <a:gd name="T3" fmla="*/ 27 h 30"/>
                <a:gd name="T4" fmla="*/ 6 w 6"/>
                <a:gd name="T5" fmla="*/ 27 h 30"/>
                <a:gd name="T6" fmla="*/ 5 w 6"/>
                <a:gd name="T7" fmla="*/ 3 h 30"/>
                <a:gd name="T8" fmla="*/ 0 w 6"/>
                <a:gd name="T9" fmla="*/ 4 h 30"/>
              </a:gdLst>
              <a:ahLst/>
              <a:cxnLst>
                <a:cxn ang="0">
                  <a:pos x="T0" y="T1"/>
                </a:cxn>
                <a:cxn ang="0">
                  <a:pos x="T2" y="T3"/>
                </a:cxn>
                <a:cxn ang="0">
                  <a:pos x="T4" y="T5"/>
                </a:cxn>
                <a:cxn ang="0">
                  <a:pos x="T6" y="T7"/>
                </a:cxn>
                <a:cxn ang="0">
                  <a:pos x="T8" y="T9"/>
                </a:cxn>
              </a:cxnLst>
              <a:rect l="0" t="0" r="r" b="b"/>
              <a:pathLst>
                <a:path w="6" h="30">
                  <a:moveTo>
                    <a:pt x="0" y="4"/>
                  </a:moveTo>
                  <a:cubicBezTo>
                    <a:pt x="2" y="11"/>
                    <a:pt x="1" y="20"/>
                    <a:pt x="1" y="27"/>
                  </a:cubicBezTo>
                  <a:cubicBezTo>
                    <a:pt x="1" y="30"/>
                    <a:pt x="6" y="30"/>
                    <a:pt x="6" y="27"/>
                  </a:cubicBezTo>
                  <a:cubicBezTo>
                    <a:pt x="6" y="19"/>
                    <a:pt x="6" y="11"/>
                    <a:pt x="5" y="3"/>
                  </a:cubicBezTo>
                  <a:cubicBezTo>
                    <a:pt x="4" y="0"/>
                    <a:pt x="0" y="1"/>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79" name="Freeform 123"/>
            <p:cNvSpPr/>
            <p:nvPr/>
          </p:nvSpPr>
          <p:spPr bwMode="auto">
            <a:xfrm>
              <a:off x="7444" y="513"/>
              <a:ext cx="22" cy="92"/>
            </a:xfrm>
            <a:custGeom>
              <a:avLst/>
              <a:gdLst>
                <a:gd name="T0" fmla="*/ 5 w 6"/>
                <a:gd name="T1" fmla="*/ 28 h 31"/>
                <a:gd name="T2" fmla="*/ 6 w 6"/>
                <a:gd name="T3" fmla="*/ 3 h 31"/>
                <a:gd name="T4" fmla="*/ 1 w 6"/>
                <a:gd name="T5" fmla="*/ 3 h 31"/>
                <a:gd name="T6" fmla="*/ 0 w 6"/>
                <a:gd name="T7" fmla="*/ 28 h 31"/>
                <a:gd name="T8" fmla="*/ 5 w 6"/>
                <a:gd name="T9" fmla="*/ 28 h 31"/>
              </a:gdLst>
              <a:ahLst/>
              <a:cxnLst>
                <a:cxn ang="0">
                  <a:pos x="T0" y="T1"/>
                </a:cxn>
                <a:cxn ang="0">
                  <a:pos x="T2" y="T3"/>
                </a:cxn>
                <a:cxn ang="0">
                  <a:pos x="T4" y="T5"/>
                </a:cxn>
                <a:cxn ang="0">
                  <a:pos x="T6" y="T7"/>
                </a:cxn>
                <a:cxn ang="0">
                  <a:pos x="T8" y="T9"/>
                </a:cxn>
              </a:cxnLst>
              <a:rect l="0" t="0" r="r" b="b"/>
              <a:pathLst>
                <a:path w="6" h="31">
                  <a:moveTo>
                    <a:pt x="5" y="28"/>
                  </a:moveTo>
                  <a:cubicBezTo>
                    <a:pt x="6" y="20"/>
                    <a:pt x="6" y="11"/>
                    <a:pt x="6" y="3"/>
                  </a:cubicBezTo>
                  <a:cubicBezTo>
                    <a:pt x="6" y="0"/>
                    <a:pt x="1" y="0"/>
                    <a:pt x="1" y="3"/>
                  </a:cubicBezTo>
                  <a:cubicBezTo>
                    <a:pt x="1" y="11"/>
                    <a:pt x="1" y="20"/>
                    <a:pt x="0" y="28"/>
                  </a:cubicBezTo>
                  <a:cubicBezTo>
                    <a:pt x="0" y="31"/>
                    <a:pt x="4" y="31"/>
                    <a:pt x="5"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80" name="Freeform 124"/>
            <p:cNvSpPr/>
            <p:nvPr/>
          </p:nvSpPr>
          <p:spPr bwMode="auto">
            <a:xfrm>
              <a:off x="7444" y="388"/>
              <a:ext cx="29" cy="95"/>
            </a:xfrm>
            <a:custGeom>
              <a:avLst/>
              <a:gdLst>
                <a:gd name="T0" fmla="*/ 1 w 8"/>
                <a:gd name="T1" fmla="*/ 4 h 32"/>
                <a:gd name="T2" fmla="*/ 2 w 8"/>
                <a:gd name="T3" fmla="*/ 29 h 32"/>
                <a:gd name="T4" fmla="*/ 7 w 8"/>
                <a:gd name="T5" fmla="*/ 29 h 32"/>
                <a:gd name="T6" fmla="*/ 6 w 8"/>
                <a:gd name="T7" fmla="*/ 3 h 32"/>
                <a:gd name="T8" fmla="*/ 1 w 8"/>
                <a:gd name="T9" fmla="*/ 4 h 32"/>
              </a:gdLst>
              <a:ahLst/>
              <a:cxnLst>
                <a:cxn ang="0">
                  <a:pos x="T0" y="T1"/>
                </a:cxn>
                <a:cxn ang="0">
                  <a:pos x="T2" y="T3"/>
                </a:cxn>
                <a:cxn ang="0">
                  <a:pos x="T4" y="T5"/>
                </a:cxn>
                <a:cxn ang="0">
                  <a:pos x="T6" y="T7"/>
                </a:cxn>
                <a:cxn ang="0">
                  <a:pos x="T8" y="T9"/>
                </a:cxn>
              </a:cxnLst>
              <a:rect l="0" t="0" r="r" b="b"/>
              <a:pathLst>
                <a:path w="8" h="32">
                  <a:moveTo>
                    <a:pt x="1" y="4"/>
                  </a:moveTo>
                  <a:cubicBezTo>
                    <a:pt x="3" y="12"/>
                    <a:pt x="2" y="21"/>
                    <a:pt x="2" y="29"/>
                  </a:cubicBezTo>
                  <a:cubicBezTo>
                    <a:pt x="2" y="32"/>
                    <a:pt x="7" y="32"/>
                    <a:pt x="7" y="29"/>
                  </a:cubicBezTo>
                  <a:cubicBezTo>
                    <a:pt x="7" y="21"/>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81" name="Freeform 125"/>
            <p:cNvSpPr/>
            <p:nvPr/>
          </p:nvSpPr>
          <p:spPr bwMode="auto">
            <a:xfrm>
              <a:off x="7441" y="305"/>
              <a:ext cx="25" cy="56"/>
            </a:xfrm>
            <a:custGeom>
              <a:avLst/>
              <a:gdLst>
                <a:gd name="T0" fmla="*/ 1 w 7"/>
                <a:gd name="T1" fmla="*/ 4 h 19"/>
                <a:gd name="T2" fmla="*/ 2 w 7"/>
                <a:gd name="T3" fmla="*/ 16 h 19"/>
                <a:gd name="T4" fmla="*/ 7 w 7"/>
                <a:gd name="T5" fmla="*/ 16 h 19"/>
                <a:gd name="T6" fmla="*/ 6 w 7"/>
                <a:gd name="T7" fmla="*/ 3 h 19"/>
                <a:gd name="T8" fmla="*/ 1 w 7"/>
                <a:gd name="T9" fmla="*/ 4 h 19"/>
              </a:gdLst>
              <a:ahLst/>
              <a:cxnLst>
                <a:cxn ang="0">
                  <a:pos x="T0" y="T1"/>
                </a:cxn>
                <a:cxn ang="0">
                  <a:pos x="T2" y="T3"/>
                </a:cxn>
                <a:cxn ang="0">
                  <a:pos x="T4" y="T5"/>
                </a:cxn>
                <a:cxn ang="0">
                  <a:pos x="T6" y="T7"/>
                </a:cxn>
                <a:cxn ang="0">
                  <a:pos x="T8" y="T9"/>
                </a:cxn>
              </a:cxnLst>
              <a:rect l="0" t="0" r="r" b="b"/>
              <a:pathLst>
                <a:path w="7" h="19">
                  <a:moveTo>
                    <a:pt x="1" y="4"/>
                  </a:moveTo>
                  <a:cubicBezTo>
                    <a:pt x="2" y="8"/>
                    <a:pt x="2" y="12"/>
                    <a:pt x="2" y="16"/>
                  </a:cubicBezTo>
                  <a:cubicBezTo>
                    <a:pt x="2" y="19"/>
                    <a:pt x="7" y="19"/>
                    <a:pt x="7" y="16"/>
                  </a:cubicBezTo>
                  <a:cubicBezTo>
                    <a:pt x="7" y="11"/>
                    <a:pt x="7" y="7"/>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82" name="Freeform 126"/>
            <p:cNvSpPr/>
            <p:nvPr/>
          </p:nvSpPr>
          <p:spPr bwMode="auto">
            <a:xfrm>
              <a:off x="7441" y="213"/>
              <a:ext cx="28" cy="65"/>
            </a:xfrm>
            <a:custGeom>
              <a:avLst/>
              <a:gdLst>
                <a:gd name="T0" fmla="*/ 1 w 8"/>
                <a:gd name="T1" fmla="*/ 4 h 22"/>
                <a:gd name="T2" fmla="*/ 2 w 8"/>
                <a:gd name="T3" fmla="*/ 18 h 22"/>
                <a:gd name="T4" fmla="*/ 7 w 8"/>
                <a:gd name="T5" fmla="*/ 19 h 22"/>
                <a:gd name="T6" fmla="*/ 6 w 8"/>
                <a:gd name="T7" fmla="*/ 3 h 22"/>
                <a:gd name="T8" fmla="*/ 1 w 8"/>
                <a:gd name="T9" fmla="*/ 4 h 22"/>
              </a:gdLst>
              <a:ahLst/>
              <a:cxnLst>
                <a:cxn ang="0">
                  <a:pos x="T0" y="T1"/>
                </a:cxn>
                <a:cxn ang="0">
                  <a:pos x="T2" y="T3"/>
                </a:cxn>
                <a:cxn ang="0">
                  <a:pos x="T4" y="T5"/>
                </a:cxn>
                <a:cxn ang="0">
                  <a:pos x="T6" y="T7"/>
                </a:cxn>
                <a:cxn ang="0">
                  <a:pos x="T8" y="T9"/>
                </a:cxn>
              </a:cxnLst>
              <a:rect l="0" t="0" r="r" b="b"/>
              <a:pathLst>
                <a:path w="8" h="22">
                  <a:moveTo>
                    <a:pt x="1" y="4"/>
                  </a:moveTo>
                  <a:cubicBezTo>
                    <a:pt x="2" y="8"/>
                    <a:pt x="3" y="14"/>
                    <a:pt x="2" y="18"/>
                  </a:cubicBezTo>
                  <a:cubicBezTo>
                    <a:pt x="1" y="21"/>
                    <a:pt x="6" y="22"/>
                    <a:pt x="7" y="19"/>
                  </a:cubicBezTo>
                  <a:cubicBezTo>
                    <a:pt x="8" y="14"/>
                    <a:pt x="7" y="8"/>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83" name="Freeform 127"/>
            <p:cNvSpPr/>
            <p:nvPr/>
          </p:nvSpPr>
          <p:spPr bwMode="auto">
            <a:xfrm>
              <a:off x="7331" y="198"/>
              <a:ext cx="92" cy="27"/>
            </a:xfrm>
            <a:custGeom>
              <a:avLst/>
              <a:gdLst>
                <a:gd name="T0" fmla="*/ 3 w 26"/>
                <a:gd name="T1" fmla="*/ 5 h 9"/>
                <a:gd name="T2" fmla="*/ 12 w 26"/>
                <a:gd name="T3" fmla="*/ 5 h 9"/>
                <a:gd name="T4" fmla="*/ 21 w 26"/>
                <a:gd name="T5" fmla="*/ 7 h 9"/>
                <a:gd name="T6" fmla="*/ 25 w 26"/>
                <a:gd name="T7" fmla="*/ 4 h 9"/>
                <a:gd name="T8" fmla="*/ 18 w 26"/>
                <a:gd name="T9" fmla="*/ 1 h 9"/>
                <a:gd name="T10" fmla="*/ 4 w 26"/>
                <a:gd name="T11" fmla="*/ 0 h 9"/>
                <a:gd name="T12" fmla="*/ 3 w 26"/>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3" y="5"/>
                  </a:moveTo>
                  <a:cubicBezTo>
                    <a:pt x="6" y="5"/>
                    <a:pt x="9" y="5"/>
                    <a:pt x="12" y="5"/>
                  </a:cubicBezTo>
                  <a:cubicBezTo>
                    <a:pt x="14" y="5"/>
                    <a:pt x="20" y="5"/>
                    <a:pt x="21" y="7"/>
                  </a:cubicBezTo>
                  <a:cubicBezTo>
                    <a:pt x="22" y="9"/>
                    <a:pt x="26" y="7"/>
                    <a:pt x="25" y="4"/>
                  </a:cubicBezTo>
                  <a:cubicBezTo>
                    <a:pt x="23" y="2"/>
                    <a:pt x="20" y="1"/>
                    <a:pt x="18" y="1"/>
                  </a:cubicBezTo>
                  <a:cubicBezTo>
                    <a:pt x="13" y="1"/>
                    <a:pt x="9"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84" name="Freeform 128"/>
            <p:cNvSpPr/>
            <p:nvPr/>
          </p:nvSpPr>
          <p:spPr bwMode="auto">
            <a:xfrm>
              <a:off x="7201" y="192"/>
              <a:ext cx="85" cy="24"/>
            </a:xfrm>
            <a:custGeom>
              <a:avLst/>
              <a:gdLst>
                <a:gd name="T0" fmla="*/ 3 w 24"/>
                <a:gd name="T1" fmla="*/ 8 h 8"/>
                <a:gd name="T2" fmla="*/ 21 w 24"/>
                <a:gd name="T3" fmla="*/ 5 h 8"/>
                <a:gd name="T4" fmla="*/ 20 w 24"/>
                <a:gd name="T5" fmla="*/ 1 h 8"/>
                <a:gd name="T6" fmla="*/ 3 w 24"/>
                <a:gd name="T7" fmla="*/ 3 h 8"/>
                <a:gd name="T8" fmla="*/ 3 w 24"/>
                <a:gd name="T9" fmla="*/ 8 h 8"/>
              </a:gdLst>
              <a:ahLst/>
              <a:cxnLst>
                <a:cxn ang="0">
                  <a:pos x="T0" y="T1"/>
                </a:cxn>
                <a:cxn ang="0">
                  <a:pos x="T2" y="T3"/>
                </a:cxn>
                <a:cxn ang="0">
                  <a:pos x="T4" y="T5"/>
                </a:cxn>
                <a:cxn ang="0">
                  <a:pos x="T6" y="T7"/>
                </a:cxn>
                <a:cxn ang="0">
                  <a:pos x="T8" y="T9"/>
                </a:cxn>
              </a:cxnLst>
              <a:rect l="0" t="0" r="r" b="b"/>
              <a:pathLst>
                <a:path w="24" h="8">
                  <a:moveTo>
                    <a:pt x="3" y="8"/>
                  </a:moveTo>
                  <a:cubicBezTo>
                    <a:pt x="9" y="8"/>
                    <a:pt x="15" y="8"/>
                    <a:pt x="21" y="5"/>
                  </a:cubicBezTo>
                  <a:cubicBezTo>
                    <a:pt x="24" y="4"/>
                    <a:pt x="23" y="0"/>
                    <a:pt x="20" y="1"/>
                  </a:cubicBezTo>
                  <a:cubicBezTo>
                    <a:pt x="15" y="3"/>
                    <a:pt x="9" y="3"/>
                    <a:pt x="3" y="3"/>
                  </a:cubicBezTo>
                  <a:cubicBezTo>
                    <a:pt x="0" y="3"/>
                    <a:pt x="0" y="8"/>
                    <a:pt x="3"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85" name="Freeform 129"/>
            <p:cNvSpPr/>
            <p:nvPr/>
          </p:nvSpPr>
          <p:spPr bwMode="auto">
            <a:xfrm>
              <a:off x="7063" y="204"/>
              <a:ext cx="99" cy="24"/>
            </a:xfrm>
            <a:custGeom>
              <a:avLst/>
              <a:gdLst>
                <a:gd name="T0" fmla="*/ 4 w 28"/>
                <a:gd name="T1" fmla="*/ 7 h 8"/>
                <a:gd name="T2" fmla="*/ 24 w 28"/>
                <a:gd name="T3" fmla="*/ 6 h 8"/>
                <a:gd name="T4" fmla="*/ 26 w 28"/>
                <a:gd name="T5" fmla="*/ 1 h 8"/>
                <a:gd name="T6" fmla="*/ 3 w 28"/>
                <a:gd name="T7" fmla="*/ 2 h 8"/>
                <a:gd name="T8" fmla="*/ 4 w 28"/>
                <a:gd name="T9" fmla="*/ 7 h 8"/>
              </a:gdLst>
              <a:ahLst/>
              <a:cxnLst>
                <a:cxn ang="0">
                  <a:pos x="T0" y="T1"/>
                </a:cxn>
                <a:cxn ang="0">
                  <a:pos x="T2" y="T3"/>
                </a:cxn>
                <a:cxn ang="0">
                  <a:pos x="T4" y="T5"/>
                </a:cxn>
                <a:cxn ang="0">
                  <a:pos x="T6" y="T7"/>
                </a:cxn>
                <a:cxn ang="0">
                  <a:pos x="T8" y="T9"/>
                </a:cxn>
              </a:cxnLst>
              <a:rect l="0" t="0" r="r" b="b"/>
              <a:pathLst>
                <a:path w="28" h="8">
                  <a:moveTo>
                    <a:pt x="4" y="7"/>
                  </a:moveTo>
                  <a:cubicBezTo>
                    <a:pt x="11" y="4"/>
                    <a:pt x="18" y="5"/>
                    <a:pt x="24" y="6"/>
                  </a:cubicBezTo>
                  <a:cubicBezTo>
                    <a:pt x="27" y="6"/>
                    <a:pt x="28" y="2"/>
                    <a:pt x="26" y="1"/>
                  </a:cubicBezTo>
                  <a:cubicBezTo>
                    <a:pt x="18" y="0"/>
                    <a:pt x="10" y="0"/>
                    <a:pt x="3" y="2"/>
                  </a:cubicBezTo>
                  <a:cubicBezTo>
                    <a:pt x="0" y="3"/>
                    <a:pt x="2"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86" name="Freeform 130"/>
            <p:cNvSpPr/>
            <p:nvPr/>
          </p:nvSpPr>
          <p:spPr bwMode="auto">
            <a:xfrm>
              <a:off x="6947" y="195"/>
              <a:ext cx="81" cy="27"/>
            </a:xfrm>
            <a:custGeom>
              <a:avLst/>
              <a:gdLst>
                <a:gd name="T0" fmla="*/ 3 w 23"/>
                <a:gd name="T1" fmla="*/ 9 h 9"/>
                <a:gd name="T2" fmla="*/ 20 w 23"/>
                <a:gd name="T3" fmla="*/ 5 h 9"/>
                <a:gd name="T4" fmla="*/ 18 w 23"/>
                <a:gd name="T5" fmla="*/ 1 h 9"/>
                <a:gd name="T6" fmla="*/ 3 w 23"/>
                <a:gd name="T7" fmla="*/ 4 h 9"/>
                <a:gd name="T8" fmla="*/ 3 w 23"/>
                <a:gd name="T9" fmla="*/ 9 h 9"/>
              </a:gdLst>
              <a:ahLst/>
              <a:cxnLst>
                <a:cxn ang="0">
                  <a:pos x="T0" y="T1"/>
                </a:cxn>
                <a:cxn ang="0">
                  <a:pos x="T2" y="T3"/>
                </a:cxn>
                <a:cxn ang="0">
                  <a:pos x="T4" y="T5"/>
                </a:cxn>
                <a:cxn ang="0">
                  <a:pos x="T6" y="T7"/>
                </a:cxn>
                <a:cxn ang="0">
                  <a:pos x="T8" y="T9"/>
                </a:cxn>
              </a:cxnLst>
              <a:rect l="0" t="0" r="r" b="b"/>
              <a:pathLst>
                <a:path w="23" h="9">
                  <a:moveTo>
                    <a:pt x="3" y="9"/>
                  </a:moveTo>
                  <a:cubicBezTo>
                    <a:pt x="9" y="9"/>
                    <a:pt x="15" y="8"/>
                    <a:pt x="20" y="5"/>
                  </a:cubicBezTo>
                  <a:cubicBezTo>
                    <a:pt x="23" y="4"/>
                    <a:pt x="20" y="0"/>
                    <a:pt x="18" y="1"/>
                  </a:cubicBezTo>
                  <a:cubicBezTo>
                    <a:pt x="13" y="3"/>
                    <a:pt x="8"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87" name="Freeform 131"/>
            <p:cNvSpPr/>
            <p:nvPr/>
          </p:nvSpPr>
          <p:spPr bwMode="auto">
            <a:xfrm>
              <a:off x="6820" y="195"/>
              <a:ext cx="92" cy="27"/>
            </a:xfrm>
            <a:custGeom>
              <a:avLst/>
              <a:gdLst>
                <a:gd name="T0" fmla="*/ 4 w 26"/>
                <a:gd name="T1" fmla="*/ 7 h 9"/>
                <a:gd name="T2" fmla="*/ 22 w 26"/>
                <a:gd name="T3" fmla="*/ 8 h 9"/>
                <a:gd name="T4" fmla="*/ 23 w 26"/>
                <a:gd name="T5" fmla="*/ 3 h 9"/>
                <a:gd name="T6" fmla="*/ 3 w 26"/>
                <a:gd name="T7" fmla="*/ 2 h 9"/>
                <a:gd name="T8" fmla="*/ 4 w 26"/>
                <a:gd name="T9" fmla="*/ 7 h 9"/>
              </a:gdLst>
              <a:ahLst/>
              <a:cxnLst>
                <a:cxn ang="0">
                  <a:pos x="T0" y="T1"/>
                </a:cxn>
                <a:cxn ang="0">
                  <a:pos x="T2" y="T3"/>
                </a:cxn>
                <a:cxn ang="0">
                  <a:pos x="T4" y="T5"/>
                </a:cxn>
                <a:cxn ang="0">
                  <a:pos x="T6" y="T7"/>
                </a:cxn>
                <a:cxn ang="0">
                  <a:pos x="T8" y="T9"/>
                </a:cxn>
              </a:cxnLst>
              <a:rect l="0" t="0" r="r" b="b"/>
              <a:pathLst>
                <a:path w="26" h="9">
                  <a:moveTo>
                    <a:pt x="4" y="7"/>
                  </a:moveTo>
                  <a:cubicBezTo>
                    <a:pt x="10" y="4"/>
                    <a:pt x="16" y="6"/>
                    <a:pt x="22" y="8"/>
                  </a:cubicBezTo>
                  <a:cubicBezTo>
                    <a:pt x="24" y="9"/>
                    <a:pt x="26" y="4"/>
                    <a:pt x="23" y="3"/>
                  </a:cubicBezTo>
                  <a:cubicBezTo>
                    <a:pt x="16" y="1"/>
                    <a:pt x="9" y="0"/>
                    <a:pt x="3" y="2"/>
                  </a:cubicBezTo>
                  <a:cubicBezTo>
                    <a:pt x="0" y="3"/>
                    <a:pt x="1"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88" name="Freeform 132"/>
            <p:cNvSpPr/>
            <p:nvPr/>
          </p:nvSpPr>
          <p:spPr bwMode="auto">
            <a:xfrm>
              <a:off x="6690" y="192"/>
              <a:ext cx="95" cy="27"/>
            </a:xfrm>
            <a:custGeom>
              <a:avLst/>
              <a:gdLst>
                <a:gd name="T0" fmla="*/ 3 w 27"/>
                <a:gd name="T1" fmla="*/ 7 h 9"/>
                <a:gd name="T2" fmla="*/ 25 w 27"/>
                <a:gd name="T3" fmla="*/ 5 h 9"/>
                <a:gd name="T4" fmla="*/ 22 w 27"/>
                <a:gd name="T5" fmla="*/ 1 h 9"/>
                <a:gd name="T6" fmla="*/ 4 w 27"/>
                <a:gd name="T7" fmla="*/ 2 h 9"/>
                <a:gd name="T8" fmla="*/ 3 w 27"/>
                <a:gd name="T9" fmla="*/ 7 h 9"/>
              </a:gdLst>
              <a:ahLst/>
              <a:cxnLst>
                <a:cxn ang="0">
                  <a:pos x="T0" y="T1"/>
                </a:cxn>
                <a:cxn ang="0">
                  <a:pos x="T2" y="T3"/>
                </a:cxn>
                <a:cxn ang="0">
                  <a:pos x="T4" y="T5"/>
                </a:cxn>
                <a:cxn ang="0">
                  <a:pos x="T6" y="T7"/>
                </a:cxn>
                <a:cxn ang="0">
                  <a:pos x="T8" y="T9"/>
                </a:cxn>
              </a:cxnLst>
              <a:rect l="0" t="0" r="r" b="b"/>
              <a:pathLst>
                <a:path w="27" h="9">
                  <a:moveTo>
                    <a:pt x="3" y="7"/>
                  </a:moveTo>
                  <a:cubicBezTo>
                    <a:pt x="10" y="8"/>
                    <a:pt x="18" y="9"/>
                    <a:pt x="25" y="5"/>
                  </a:cubicBezTo>
                  <a:cubicBezTo>
                    <a:pt x="27" y="4"/>
                    <a:pt x="25" y="0"/>
                    <a:pt x="22" y="1"/>
                  </a:cubicBezTo>
                  <a:cubicBezTo>
                    <a:pt x="17" y="4"/>
                    <a:pt x="10" y="3"/>
                    <a:pt x="4" y="2"/>
                  </a:cubicBezTo>
                  <a:cubicBezTo>
                    <a:pt x="1" y="2"/>
                    <a:pt x="0" y="6"/>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89" name="Freeform 133"/>
            <p:cNvSpPr/>
            <p:nvPr/>
          </p:nvSpPr>
          <p:spPr bwMode="auto">
            <a:xfrm>
              <a:off x="6555" y="195"/>
              <a:ext cx="92" cy="30"/>
            </a:xfrm>
            <a:custGeom>
              <a:avLst/>
              <a:gdLst>
                <a:gd name="T0" fmla="*/ 5 w 26"/>
                <a:gd name="T1" fmla="*/ 8 h 10"/>
                <a:gd name="T2" fmla="*/ 22 w 26"/>
                <a:gd name="T3" fmla="*/ 8 h 10"/>
                <a:gd name="T4" fmla="*/ 23 w 26"/>
                <a:gd name="T5" fmla="*/ 3 h 10"/>
                <a:gd name="T6" fmla="*/ 2 w 26"/>
                <a:gd name="T7" fmla="*/ 5 h 10"/>
                <a:gd name="T8" fmla="*/ 5 w 26"/>
                <a:gd name="T9" fmla="*/ 8 h 10"/>
              </a:gdLst>
              <a:ahLst/>
              <a:cxnLst>
                <a:cxn ang="0">
                  <a:pos x="T0" y="T1"/>
                </a:cxn>
                <a:cxn ang="0">
                  <a:pos x="T2" y="T3"/>
                </a:cxn>
                <a:cxn ang="0">
                  <a:pos x="T4" y="T5"/>
                </a:cxn>
                <a:cxn ang="0">
                  <a:pos x="T6" y="T7"/>
                </a:cxn>
                <a:cxn ang="0">
                  <a:pos x="T8" y="T9"/>
                </a:cxn>
              </a:cxnLst>
              <a:rect l="0" t="0" r="r" b="b"/>
              <a:pathLst>
                <a:path w="26" h="10">
                  <a:moveTo>
                    <a:pt x="5" y="8"/>
                  </a:moveTo>
                  <a:cubicBezTo>
                    <a:pt x="9" y="4"/>
                    <a:pt x="17" y="7"/>
                    <a:pt x="22" y="8"/>
                  </a:cubicBezTo>
                  <a:cubicBezTo>
                    <a:pt x="25" y="8"/>
                    <a:pt x="26" y="4"/>
                    <a:pt x="23" y="3"/>
                  </a:cubicBezTo>
                  <a:cubicBezTo>
                    <a:pt x="16" y="2"/>
                    <a:pt x="8" y="0"/>
                    <a:pt x="2" y="5"/>
                  </a:cubicBezTo>
                  <a:cubicBezTo>
                    <a:pt x="0" y="7"/>
                    <a:pt x="3" y="10"/>
                    <a:pt x="5"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90" name="Freeform 134"/>
            <p:cNvSpPr/>
            <p:nvPr/>
          </p:nvSpPr>
          <p:spPr bwMode="auto">
            <a:xfrm>
              <a:off x="6446" y="207"/>
              <a:ext cx="81" cy="21"/>
            </a:xfrm>
            <a:custGeom>
              <a:avLst/>
              <a:gdLst>
                <a:gd name="T0" fmla="*/ 3 w 23"/>
                <a:gd name="T1" fmla="*/ 7 h 7"/>
                <a:gd name="T2" fmla="*/ 20 w 23"/>
                <a:gd name="T3" fmla="*/ 5 h 7"/>
                <a:gd name="T4" fmla="*/ 19 w 23"/>
                <a:gd name="T5" fmla="*/ 0 h 7"/>
                <a:gd name="T6" fmla="*/ 3 w 23"/>
                <a:gd name="T7" fmla="*/ 2 h 7"/>
                <a:gd name="T8" fmla="*/ 3 w 23"/>
                <a:gd name="T9" fmla="*/ 7 h 7"/>
              </a:gdLst>
              <a:ahLst/>
              <a:cxnLst>
                <a:cxn ang="0">
                  <a:pos x="T0" y="T1"/>
                </a:cxn>
                <a:cxn ang="0">
                  <a:pos x="T2" y="T3"/>
                </a:cxn>
                <a:cxn ang="0">
                  <a:pos x="T4" y="T5"/>
                </a:cxn>
                <a:cxn ang="0">
                  <a:pos x="T6" y="T7"/>
                </a:cxn>
                <a:cxn ang="0">
                  <a:pos x="T8" y="T9"/>
                </a:cxn>
              </a:cxnLst>
              <a:rect l="0" t="0" r="r" b="b"/>
              <a:pathLst>
                <a:path w="23" h="7">
                  <a:moveTo>
                    <a:pt x="3" y="7"/>
                  </a:moveTo>
                  <a:cubicBezTo>
                    <a:pt x="9" y="7"/>
                    <a:pt x="15" y="6"/>
                    <a:pt x="20" y="5"/>
                  </a:cubicBezTo>
                  <a:cubicBezTo>
                    <a:pt x="23" y="4"/>
                    <a:pt x="22" y="0"/>
                    <a:pt x="19" y="0"/>
                  </a:cubicBezTo>
                  <a:cubicBezTo>
                    <a:pt x="14" y="1"/>
                    <a:pt x="8"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91" name="Freeform 135"/>
            <p:cNvSpPr/>
            <p:nvPr/>
          </p:nvSpPr>
          <p:spPr bwMode="auto">
            <a:xfrm>
              <a:off x="6309" y="207"/>
              <a:ext cx="98" cy="18"/>
            </a:xfrm>
            <a:custGeom>
              <a:avLst/>
              <a:gdLst>
                <a:gd name="T0" fmla="*/ 4 w 28"/>
                <a:gd name="T1" fmla="*/ 6 h 6"/>
                <a:gd name="T2" fmla="*/ 25 w 28"/>
                <a:gd name="T3" fmla="*/ 5 h 6"/>
                <a:gd name="T4" fmla="*/ 25 w 28"/>
                <a:gd name="T5" fmla="*/ 0 h 6"/>
                <a:gd name="T6" fmla="*/ 3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3" y="1"/>
                  </a:cubicBezTo>
                  <a:cubicBezTo>
                    <a:pt x="0" y="2"/>
                    <a:pt x="2"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92" name="Freeform 136"/>
            <p:cNvSpPr/>
            <p:nvPr/>
          </p:nvSpPr>
          <p:spPr bwMode="auto">
            <a:xfrm>
              <a:off x="6167" y="204"/>
              <a:ext cx="96" cy="18"/>
            </a:xfrm>
            <a:custGeom>
              <a:avLst/>
              <a:gdLst>
                <a:gd name="T0" fmla="*/ 3 w 27"/>
                <a:gd name="T1" fmla="*/ 6 h 6"/>
                <a:gd name="T2" fmla="*/ 24 w 27"/>
                <a:gd name="T3" fmla="*/ 5 h 6"/>
                <a:gd name="T4" fmla="*/ 24 w 27"/>
                <a:gd name="T5" fmla="*/ 0 h 6"/>
                <a:gd name="T6" fmla="*/ 3 w 27"/>
                <a:gd name="T7" fmla="*/ 1 h 6"/>
                <a:gd name="T8" fmla="*/ 3 w 27"/>
                <a:gd name="T9" fmla="*/ 6 h 6"/>
              </a:gdLst>
              <a:ahLst/>
              <a:cxnLst>
                <a:cxn ang="0">
                  <a:pos x="T0" y="T1"/>
                </a:cxn>
                <a:cxn ang="0">
                  <a:pos x="T2" y="T3"/>
                </a:cxn>
                <a:cxn ang="0">
                  <a:pos x="T4" y="T5"/>
                </a:cxn>
                <a:cxn ang="0">
                  <a:pos x="T6" y="T7"/>
                </a:cxn>
                <a:cxn ang="0">
                  <a:pos x="T8" y="T9"/>
                </a:cxn>
              </a:cxnLst>
              <a:rect l="0" t="0" r="r" b="b"/>
              <a:pathLst>
                <a:path w="27" h="6">
                  <a:moveTo>
                    <a:pt x="3" y="6"/>
                  </a:moveTo>
                  <a:cubicBezTo>
                    <a:pt x="10" y="6"/>
                    <a:pt x="17" y="6"/>
                    <a:pt x="24" y="5"/>
                  </a:cubicBezTo>
                  <a:cubicBezTo>
                    <a:pt x="27" y="4"/>
                    <a:pt x="27" y="0"/>
                    <a:pt x="24" y="0"/>
                  </a:cubicBezTo>
                  <a:cubicBezTo>
                    <a:pt x="17"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93" name="Freeform 137"/>
            <p:cNvSpPr/>
            <p:nvPr/>
          </p:nvSpPr>
          <p:spPr bwMode="auto">
            <a:xfrm>
              <a:off x="6040" y="207"/>
              <a:ext cx="89" cy="18"/>
            </a:xfrm>
            <a:custGeom>
              <a:avLst/>
              <a:gdLst>
                <a:gd name="T0" fmla="*/ 3 w 25"/>
                <a:gd name="T1" fmla="*/ 6 h 6"/>
                <a:gd name="T2" fmla="*/ 22 w 25"/>
                <a:gd name="T3" fmla="*/ 5 h 6"/>
                <a:gd name="T4" fmla="*/ 21 w 25"/>
                <a:gd name="T5" fmla="*/ 0 h 6"/>
                <a:gd name="T6" fmla="*/ 3 w 25"/>
                <a:gd name="T7" fmla="*/ 1 h 6"/>
                <a:gd name="T8" fmla="*/ 3 w 25"/>
                <a:gd name="T9" fmla="*/ 6 h 6"/>
              </a:gdLst>
              <a:ahLst/>
              <a:cxnLst>
                <a:cxn ang="0">
                  <a:pos x="T0" y="T1"/>
                </a:cxn>
                <a:cxn ang="0">
                  <a:pos x="T2" y="T3"/>
                </a:cxn>
                <a:cxn ang="0">
                  <a:pos x="T4" y="T5"/>
                </a:cxn>
                <a:cxn ang="0">
                  <a:pos x="T6" y="T7"/>
                </a:cxn>
                <a:cxn ang="0">
                  <a:pos x="T8" y="T9"/>
                </a:cxn>
              </a:cxnLst>
              <a:rect l="0" t="0" r="r" b="b"/>
              <a:pathLst>
                <a:path w="25" h="6">
                  <a:moveTo>
                    <a:pt x="3" y="6"/>
                  </a:moveTo>
                  <a:cubicBezTo>
                    <a:pt x="9" y="6"/>
                    <a:pt x="16" y="6"/>
                    <a:pt x="22" y="5"/>
                  </a:cubicBezTo>
                  <a:cubicBezTo>
                    <a:pt x="25" y="4"/>
                    <a:pt x="24" y="0"/>
                    <a:pt x="21" y="0"/>
                  </a:cubicBezTo>
                  <a:cubicBezTo>
                    <a:pt x="15" y="1"/>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94" name="Freeform 138"/>
            <p:cNvSpPr/>
            <p:nvPr/>
          </p:nvSpPr>
          <p:spPr bwMode="auto">
            <a:xfrm>
              <a:off x="5910" y="201"/>
              <a:ext cx="92" cy="21"/>
            </a:xfrm>
            <a:custGeom>
              <a:avLst/>
              <a:gdLst>
                <a:gd name="T0" fmla="*/ 3 w 26"/>
                <a:gd name="T1" fmla="*/ 7 h 7"/>
                <a:gd name="T2" fmla="*/ 24 w 26"/>
                <a:gd name="T3" fmla="*/ 5 h 7"/>
                <a:gd name="T4" fmla="*/ 22 w 26"/>
                <a:gd name="T5" fmla="*/ 0 h 7"/>
                <a:gd name="T6" fmla="*/ 3 w 26"/>
                <a:gd name="T7" fmla="*/ 2 h 7"/>
                <a:gd name="T8" fmla="*/ 3 w 26"/>
                <a:gd name="T9" fmla="*/ 7 h 7"/>
              </a:gdLst>
              <a:ahLst/>
              <a:cxnLst>
                <a:cxn ang="0">
                  <a:pos x="T0" y="T1"/>
                </a:cxn>
                <a:cxn ang="0">
                  <a:pos x="T2" y="T3"/>
                </a:cxn>
                <a:cxn ang="0">
                  <a:pos x="T4" y="T5"/>
                </a:cxn>
                <a:cxn ang="0">
                  <a:pos x="T6" y="T7"/>
                </a:cxn>
                <a:cxn ang="0">
                  <a:pos x="T8" y="T9"/>
                </a:cxn>
              </a:cxnLst>
              <a:rect l="0" t="0" r="r" b="b"/>
              <a:pathLst>
                <a:path w="26" h="7">
                  <a:moveTo>
                    <a:pt x="3" y="7"/>
                  </a:moveTo>
                  <a:cubicBezTo>
                    <a:pt x="10" y="7"/>
                    <a:pt x="17" y="6"/>
                    <a:pt x="24" y="5"/>
                  </a:cubicBezTo>
                  <a:cubicBezTo>
                    <a:pt x="26" y="4"/>
                    <a:pt x="25" y="0"/>
                    <a:pt x="22" y="0"/>
                  </a:cubicBezTo>
                  <a:cubicBezTo>
                    <a:pt x="16" y="1"/>
                    <a:pt x="9"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95" name="Freeform 139"/>
            <p:cNvSpPr/>
            <p:nvPr/>
          </p:nvSpPr>
          <p:spPr bwMode="auto">
            <a:xfrm>
              <a:off x="5755" y="204"/>
              <a:ext cx="99" cy="21"/>
            </a:xfrm>
            <a:custGeom>
              <a:avLst/>
              <a:gdLst>
                <a:gd name="T0" fmla="*/ 3 w 28"/>
                <a:gd name="T1" fmla="*/ 6 h 7"/>
                <a:gd name="T2" fmla="*/ 25 w 28"/>
                <a:gd name="T3" fmla="*/ 5 h 7"/>
                <a:gd name="T4" fmla="*/ 25 w 28"/>
                <a:gd name="T5" fmla="*/ 0 h 7"/>
                <a:gd name="T6" fmla="*/ 3 w 28"/>
                <a:gd name="T7" fmla="*/ 1 h 7"/>
                <a:gd name="T8" fmla="*/ 3 w 28"/>
                <a:gd name="T9" fmla="*/ 6 h 7"/>
              </a:gdLst>
              <a:ahLst/>
              <a:cxnLst>
                <a:cxn ang="0">
                  <a:pos x="T0" y="T1"/>
                </a:cxn>
                <a:cxn ang="0">
                  <a:pos x="T2" y="T3"/>
                </a:cxn>
                <a:cxn ang="0">
                  <a:pos x="T4" y="T5"/>
                </a:cxn>
                <a:cxn ang="0">
                  <a:pos x="T6" y="T7"/>
                </a:cxn>
                <a:cxn ang="0">
                  <a:pos x="T8" y="T9"/>
                </a:cxn>
              </a:cxnLst>
              <a:rect l="0" t="0" r="r" b="b"/>
              <a:pathLst>
                <a:path w="28" h="7">
                  <a:moveTo>
                    <a:pt x="3" y="6"/>
                  </a:moveTo>
                  <a:cubicBezTo>
                    <a:pt x="10" y="7"/>
                    <a:pt x="17" y="5"/>
                    <a:pt x="25" y="5"/>
                  </a:cubicBezTo>
                  <a:cubicBezTo>
                    <a:pt x="28" y="5"/>
                    <a:pt x="28" y="0"/>
                    <a:pt x="25" y="0"/>
                  </a:cubicBezTo>
                  <a:cubicBezTo>
                    <a:pt x="17" y="0"/>
                    <a:pt x="10" y="2"/>
                    <a:pt x="3" y="1"/>
                  </a:cubicBezTo>
                  <a:cubicBezTo>
                    <a:pt x="0"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96" name="Freeform 140"/>
            <p:cNvSpPr/>
            <p:nvPr/>
          </p:nvSpPr>
          <p:spPr bwMode="auto">
            <a:xfrm>
              <a:off x="5624" y="210"/>
              <a:ext cx="106" cy="24"/>
            </a:xfrm>
            <a:custGeom>
              <a:avLst/>
              <a:gdLst>
                <a:gd name="T0" fmla="*/ 4 w 30"/>
                <a:gd name="T1" fmla="*/ 6 h 8"/>
                <a:gd name="T2" fmla="*/ 15 w 30"/>
                <a:gd name="T3" fmla="*/ 5 h 8"/>
                <a:gd name="T4" fmla="*/ 25 w 30"/>
                <a:gd name="T5" fmla="*/ 7 h 8"/>
                <a:gd name="T6" fmla="*/ 27 w 30"/>
                <a:gd name="T7" fmla="*/ 3 h 8"/>
                <a:gd name="T8" fmla="*/ 17 w 30"/>
                <a:gd name="T9" fmla="*/ 1 h 8"/>
                <a:gd name="T10" fmla="*/ 3 w 30"/>
                <a:gd name="T11" fmla="*/ 1 h 8"/>
                <a:gd name="T12" fmla="*/ 4 w 30"/>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4" y="6"/>
                  </a:moveTo>
                  <a:cubicBezTo>
                    <a:pt x="8" y="5"/>
                    <a:pt x="12" y="5"/>
                    <a:pt x="15" y="5"/>
                  </a:cubicBezTo>
                  <a:cubicBezTo>
                    <a:pt x="18" y="5"/>
                    <a:pt x="22" y="5"/>
                    <a:pt x="25" y="7"/>
                  </a:cubicBezTo>
                  <a:cubicBezTo>
                    <a:pt x="27" y="8"/>
                    <a:pt x="30" y="4"/>
                    <a:pt x="27" y="3"/>
                  </a:cubicBezTo>
                  <a:cubicBezTo>
                    <a:pt x="24" y="1"/>
                    <a:pt x="20" y="1"/>
                    <a:pt x="17" y="1"/>
                  </a:cubicBezTo>
                  <a:cubicBezTo>
                    <a:pt x="13" y="0"/>
                    <a:pt x="8" y="0"/>
                    <a:pt x="3" y="1"/>
                  </a:cubicBezTo>
                  <a:cubicBezTo>
                    <a:pt x="0" y="2"/>
                    <a:pt x="2"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97" name="Freeform 141"/>
            <p:cNvSpPr/>
            <p:nvPr/>
          </p:nvSpPr>
          <p:spPr bwMode="auto">
            <a:xfrm>
              <a:off x="5451" y="201"/>
              <a:ext cx="127" cy="27"/>
            </a:xfrm>
            <a:custGeom>
              <a:avLst/>
              <a:gdLst>
                <a:gd name="T0" fmla="*/ 3 w 36"/>
                <a:gd name="T1" fmla="*/ 6 h 9"/>
                <a:gd name="T2" fmla="*/ 33 w 36"/>
                <a:gd name="T3" fmla="*/ 7 h 9"/>
                <a:gd name="T4" fmla="*/ 33 w 36"/>
                <a:gd name="T5" fmla="*/ 2 h 9"/>
                <a:gd name="T6" fmla="*/ 4 w 36"/>
                <a:gd name="T7" fmla="*/ 1 h 9"/>
                <a:gd name="T8" fmla="*/ 3 w 36"/>
                <a:gd name="T9" fmla="*/ 6 h 9"/>
              </a:gdLst>
              <a:ahLst/>
              <a:cxnLst>
                <a:cxn ang="0">
                  <a:pos x="T0" y="T1"/>
                </a:cxn>
                <a:cxn ang="0">
                  <a:pos x="T2" y="T3"/>
                </a:cxn>
                <a:cxn ang="0">
                  <a:pos x="T4" y="T5"/>
                </a:cxn>
                <a:cxn ang="0">
                  <a:pos x="T6" y="T7"/>
                </a:cxn>
                <a:cxn ang="0">
                  <a:pos x="T8" y="T9"/>
                </a:cxn>
              </a:cxnLst>
              <a:rect l="0" t="0" r="r" b="b"/>
              <a:pathLst>
                <a:path w="36" h="9">
                  <a:moveTo>
                    <a:pt x="3" y="6"/>
                  </a:moveTo>
                  <a:cubicBezTo>
                    <a:pt x="13" y="9"/>
                    <a:pt x="23" y="8"/>
                    <a:pt x="33" y="7"/>
                  </a:cubicBezTo>
                  <a:cubicBezTo>
                    <a:pt x="36" y="6"/>
                    <a:pt x="36" y="2"/>
                    <a:pt x="33" y="2"/>
                  </a:cubicBezTo>
                  <a:cubicBezTo>
                    <a:pt x="23" y="3"/>
                    <a:pt x="13" y="4"/>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98" name="Freeform 142"/>
            <p:cNvSpPr/>
            <p:nvPr/>
          </p:nvSpPr>
          <p:spPr bwMode="auto">
            <a:xfrm>
              <a:off x="5296" y="210"/>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6"/>
                    <a:pt x="27" y="6"/>
                  </a:cubicBezTo>
                  <a:cubicBezTo>
                    <a:pt x="30" y="6"/>
                    <a:pt x="30" y="1"/>
                    <a:pt x="27" y="1"/>
                  </a:cubicBezTo>
                  <a:cubicBezTo>
                    <a:pt x="19" y="1"/>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899" name="Freeform 143"/>
            <p:cNvSpPr/>
            <p:nvPr/>
          </p:nvSpPr>
          <p:spPr bwMode="auto">
            <a:xfrm>
              <a:off x="5169" y="201"/>
              <a:ext cx="103" cy="27"/>
            </a:xfrm>
            <a:custGeom>
              <a:avLst/>
              <a:gdLst>
                <a:gd name="T0" fmla="*/ 4 w 29"/>
                <a:gd name="T1" fmla="*/ 9 h 9"/>
                <a:gd name="T2" fmla="*/ 25 w 29"/>
                <a:gd name="T3" fmla="*/ 7 h 9"/>
                <a:gd name="T4" fmla="*/ 26 w 29"/>
                <a:gd name="T5" fmla="*/ 2 h 9"/>
                <a:gd name="T6" fmla="*/ 3 w 29"/>
                <a:gd name="T7" fmla="*/ 4 h 9"/>
                <a:gd name="T8" fmla="*/ 4 w 29"/>
                <a:gd name="T9" fmla="*/ 9 h 9"/>
              </a:gdLst>
              <a:ahLst/>
              <a:cxnLst>
                <a:cxn ang="0">
                  <a:pos x="T0" y="T1"/>
                </a:cxn>
                <a:cxn ang="0">
                  <a:pos x="T2" y="T3"/>
                </a:cxn>
                <a:cxn ang="0">
                  <a:pos x="T4" y="T5"/>
                </a:cxn>
                <a:cxn ang="0">
                  <a:pos x="T6" y="T7"/>
                </a:cxn>
                <a:cxn ang="0">
                  <a:pos x="T8" y="T9"/>
                </a:cxn>
              </a:cxnLst>
              <a:rect l="0" t="0" r="r" b="b"/>
              <a:pathLst>
                <a:path w="29" h="9">
                  <a:moveTo>
                    <a:pt x="4" y="9"/>
                  </a:moveTo>
                  <a:cubicBezTo>
                    <a:pt x="10" y="8"/>
                    <a:pt x="18" y="5"/>
                    <a:pt x="25" y="7"/>
                  </a:cubicBezTo>
                  <a:cubicBezTo>
                    <a:pt x="27" y="8"/>
                    <a:pt x="29" y="3"/>
                    <a:pt x="26" y="2"/>
                  </a:cubicBezTo>
                  <a:cubicBezTo>
                    <a:pt x="18" y="0"/>
                    <a:pt x="10" y="3"/>
                    <a:pt x="3" y="4"/>
                  </a:cubicBezTo>
                  <a:cubicBezTo>
                    <a:pt x="0" y="5"/>
                    <a:pt x="1" y="9"/>
                    <a:pt x="4"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00" name="Freeform 144"/>
            <p:cNvSpPr/>
            <p:nvPr/>
          </p:nvSpPr>
          <p:spPr bwMode="auto">
            <a:xfrm>
              <a:off x="5032" y="210"/>
              <a:ext cx="116" cy="21"/>
            </a:xfrm>
            <a:custGeom>
              <a:avLst/>
              <a:gdLst>
                <a:gd name="T0" fmla="*/ 3 w 33"/>
                <a:gd name="T1" fmla="*/ 5 h 7"/>
                <a:gd name="T2" fmla="*/ 31 w 33"/>
                <a:gd name="T3" fmla="*/ 5 h 7"/>
                <a:gd name="T4" fmla="*/ 31 w 33"/>
                <a:gd name="T5" fmla="*/ 0 h 7"/>
                <a:gd name="T6" fmla="*/ 4 w 33"/>
                <a:gd name="T7" fmla="*/ 0 h 7"/>
                <a:gd name="T8" fmla="*/ 3 w 33"/>
                <a:gd name="T9" fmla="*/ 5 h 7"/>
              </a:gdLst>
              <a:ahLst/>
              <a:cxnLst>
                <a:cxn ang="0">
                  <a:pos x="T0" y="T1"/>
                </a:cxn>
                <a:cxn ang="0">
                  <a:pos x="T2" y="T3"/>
                </a:cxn>
                <a:cxn ang="0">
                  <a:pos x="T4" y="T5"/>
                </a:cxn>
                <a:cxn ang="0">
                  <a:pos x="T6" y="T7"/>
                </a:cxn>
                <a:cxn ang="0">
                  <a:pos x="T8" y="T9"/>
                </a:cxn>
              </a:cxnLst>
              <a:rect l="0" t="0" r="r" b="b"/>
              <a:pathLst>
                <a:path w="33" h="7">
                  <a:moveTo>
                    <a:pt x="3" y="5"/>
                  </a:moveTo>
                  <a:cubicBezTo>
                    <a:pt x="12" y="7"/>
                    <a:pt x="21" y="6"/>
                    <a:pt x="31" y="5"/>
                  </a:cubicBezTo>
                  <a:cubicBezTo>
                    <a:pt x="33" y="4"/>
                    <a:pt x="33" y="0"/>
                    <a:pt x="31" y="0"/>
                  </a:cubicBezTo>
                  <a:cubicBezTo>
                    <a:pt x="22" y="1"/>
                    <a:pt x="13"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01" name="Freeform 145"/>
            <p:cNvSpPr/>
            <p:nvPr/>
          </p:nvSpPr>
          <p:spPr bwMode="auto">
            <a:xfrm>
              <a:off x="4894" y="201"/>
              <a:ext cx="106" cy="21"/>
            </a:xfrm>
            <a:custGeom>
              <a:avLst/>
              <a:gdLst>
                <a:gd name="T0" fmla="*/ 4 w 30"/>
                <a:gd name="T1" fmla="*/ 7 h 7"/>
                <a:gd name="T2" fmla="*/ 26 w 30"/>
                <a:gd name="T3" fmla="*/ 7 h 7"/>
                <a:gd name="T4" fmla="*/ 27 w 30"/>
                <a:gd name="T5" fmla="*/ 2 h 7"/>
                <a:gd name="T6" fmla="*/ 2 w 30"/>
                <a:gd name="T7" fmla="*/ 2 h 7"/>
                <a:gd name="T8" fmla="*/ 4 w 30"/>
                <a:gd name="T9" fmla="*/ 7 h 7"/>
              </a:gdLst>
              <a:ahLst/>
              <a:cxnLst>
                <a:cxn ang="0">
                  <a:pos x="T0" y="T1"/>
                </a:cxn>
                <a:cxn ang="0">
                  <a:pos x="T2" y="T3"/>
                </a:cxn>
                <a:cxn ang="0">
                  <a:pos x="T4" y="T5"/>
                </a:cxn>
                <a:cxn ang="0">
                  <a:pos x="T6" y="T7"/>
                </a:cxn>
                <a:cxn ang="0">
                  <a:pos x="T8" y="T9"/>
                </a:cxn>
              </a:cxnLst>
              <a:rect l="0" t="0" r="r" b="b"/>
              <a:pathLst>
                <a:path w="30" h="7">
                  <a:moveTo>
                    <a:pt x="4" y="7"/>
                  </a:moveTo>
                  <a:cubicBezTo>
                    <a:pt x="11" y="6"/>
                    <a:pt x="18" y="5"/>
                    <a:pt x="26" y="7"/>
                  </a:cubicBezTo>
                  <a:cubicBezTo>
                    <a:pt x="29" y="7"/>
                    <a:pt x="30" y="3"/>
                    <a:pt x="27" y="2"/>
                  </a:cubicBezTo>
                  <a:cubicBezTo>
                    <a:pt x="19" y="0"/>
                    <a:pt x="11" y="1"/>
                    <a:pt x="2"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02" name="Freeform 146"/>
            <p:cNvSpPr/>
            <p:nvPr/>
          </p:nvSpPr>
          <p:spPr bwMode="auto">
            <a:xfrm>
              <a:off x="4732" y="207"/>
              <a:ext cx="102" cy="27"/>
            </a:xfrm>
            <a:custGeom>
              <a:avLst/>
              <a:gdLst>
                <a:gd name="T0" fmla="*/ 3 w 29"/>
                <a:gd name="T1" fmla="*/ 6 h 9"/>
                <a:gd name="T2" fmla="*/ 26 w 29"/>
                <a:gd name="T3" fmla="*/ 6 h 9"/>
                <a:gd name="T4" fmla="*/ 26 w 29"/>
                <a:gd name="T5" fmla="*/ 1 h 9"/>
                <a:gd name="T6" fmla="*/ 4 w 29"/>
                <a:gd name="T7" fmla="*/ 1 h 9"/>
                <a:gd name="T8" fmla="*/ 3 w 29"/>
                <a:gd name="T9" fmla="*/ 6 h 9"/>
              </a:gdLst>
              <a:ahLst/>
              <a:cxnLst>
                <a:cxn ang="0">
                  <a:pos x="T0" y="T1"/>
                </a:cxn>
                <a:cxn ang="0">
                  <a:pos x="T2" y="T3"/>
                </a:cxn>
                <a:cxn ang="0">
                  <a:pos x="T4" y="T5"/>
                </a:cxn>
                <a:cxn ang="0">
                  <a:pos x="T6" y="T7"/>
                </a:cxn>
                <a:cxn ang="0">
                  <a:pos x="T8" y="T9"/>
                </a:cxn>
              </a:cxnLst>
              <a:rect l="0" t="0" r="r" b="b"/>
              <a:pathLst>
                <a:path w="29" h="9">
                  <a:moveTo>
                    <a:pt x="3" y="6"/>
                  </a:moveTo>
                  <a:cubicBezTo>
                    <a:pt x="11" y="9"/>
                    <a:pt x="18" y="6"/>
                    <a:pt x="26" y="6"/>
                  </a:cubicBezTo>
                  <a:cubicBezTo>
                    <a:pt x="29" y="6"/>
                    <a:pt x="29" y="1"/>
                    <a:pt x="26" y="1"/>
                  </a:cubicBezTo>
                  <a:cubicBezTo>
                    <a:pt x="19" y="1"/>
                    <a:pt x="11" y="4"/>
                    <a:pt x="4" y="1"/>
                  </a:cubicBezTo>
                  <a:cubicBezTo>
                    <a:pt x="2"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03" name="Freeform 147"/>
            <p:cNvSpPr/>
            <p:nvPr/>
          </p:nvSpPr>
          <p:spPr bwMode="auto">
            <a:xfrm>
              <a:off x="4608" y="210"/>
              <a:ext cx="81" cy="15"/>
            </a:xfrm>
            <a:custGeom>
              <a:avLst/>
              <a:gdLst>
                <a:gd name="T0" fmla="*/ 3 w 23"/>
                <a:gd name="T1" fmla="*/ 5 h 5"/>
                <a:gd name="T2" fmla="*/ 20 w 23"/>
                <a:gd name="T3" fmla="*/ 5 h 5"/>
                <a:gd name="T4" fmla="*/ 20 w 23"/>
                <a:gd name="T5" fmla="*/ 0 h 5"/>
                <a:gd name="T6" fmla="*/ 3 w 23"/>
                <a:gd name="T7" fmla="*/ 0 h 5"/>
                <a:gd name="T8" fmla="*/ 3 w 23"/>
                <a:gd name="T9" fmla="*/ 5 h 5"/>
              </a:gdLst>
              <a:ahLst/>
              <a:cxnLst>
                <a:cxn ang="0">
                  <a:pos x="T0" y="T1"/>
                </a:cxn>
                <a:cxn ang="0">
                  <a:pos x="T2" y="T3"/>
                </a:cxn>
                <a:cxn ang="0">
                  <a:pos x="T4" y="T5"/>
                </a:cxn>
                <a:cxn ang="0">
                  <a:pos x="T6" y="T7"/>
                </a:cxn>
                <a:cxn ang="0">
                  <a:pos x="T8" y="T9"/>
                </a:cxn>
              </a:cxnLst>
              <a:rect l="0" t="0" r="r" b="b"/>
              <a:pathLst>
                <a:path w="23" h="5">
                  <a:moveTo>
                    <a:pt x="3" y="5"/>
                  </a:moveTo>
                  <a:cubicBezTo>
                    <a:pt x="20" y="5"/>
                    <a:pt x="20" y="5"/>
                    <a:pt x="20" y="5"/>
                  </a:cubicBezTo>
                  <a:cubicBezTo>
                    <a:pt x="23" y="5"/>
                    <a:pt x="23" y="0"/>
                    <a:pt x="20"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04" name="Freeform 148"/>
            <p:cNvSpPr/>
            <p:nvPr/>
          </p:nvSpPr>
          <p:spPr bwMode="auto">
            <a:xfrm>
              <a:off x="4439" y="201"/>
              <a:ext cx="88" cy="24"/>
            </a:xfrm>
            <a:custGeom>
              <a:avLst/>
              <a:gdLst>
                <a:gd name="T0" fmla="*/ 3 w 25"/>
                <a:gd name="T1" fmla="*/ 6 h 8"/>
                <a:gd name="T2" fmla="*/ 23 w 25"/>
                <a:gd name="T3" fmla="*/ 5 h 8"/>
                <a:gd name="T4" fmla="*/ 20 w 25"/>
                <a:gd name="T5" fmla="*/ 1 h 8"/>
                <a:gd name="T6" fmla="*/ 4 w 25"/>
                <a:gd name="T7" fmla="*/ 1 h 8"/>
                <a:gd name="T8" fmla="*/ 3 w 25"/>
                <a:gd name="T9" fmla="*/ 6 h 8"/>
              </a:gdLst>
              <a:ahLst/>
              <a:cxnLst>
                <a:cxn ang="0">
                  <a:pos x="T0" y="T1"/>
                </a:cxn>
                <a:cxn ang="0">
                  <a:pos x="T2" y="T3"/>
                </a:cxn>
                <a:cxn ang="0">
                  <a:pos x="T4" y="T5"/>
                </a:cxn>
                <a:cxn ang="0">
                  <a:pos x="T6" y="T7"/>
                </a:cxn>
                <a:cxn ang="0">
                  <a:pos x="T8" y="T9"/>
                </a:cxn>
              </a:cxnLst>
              <a:rect l="0" t="0" r="r" b="b"/>
              <a:pathLst>
                <a:path w="25" h="8">
                  <a:moveTo>
                    <a:pt x="3" y="6"/>
                  </a:moveTo>
                  <a:cubicBezTo>
                    <a:pt x="9" y="7"/>
                    <a:pt x="16" y="8"/>
                    <a:pt x="23" y="5"/>
                  </a:cubicBezTo>
                  <a:cubicBezTo>
                    <a:pt x="25" y="4"/>
                    <a:pt x="23" y="0"/>
                    <a:pt x="20" y="1"/>
                  </a:cubicBezTo>
                  <a:cubicBezTo>
                    <a:pt x="15" y="4"/>
                    <a:pt x="9" y="2"/>
                    <a:pt x="4" y="1"/>
                  </a:cubicBezTo>
                  <a:cubicBezTo>
                    <a:pt x="1"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05" name="Freeform 149"/>
            <p:cNvSpPr/>
            <p:nvPr/>
          </p:nvSpPr>
          <p:spPr bwMode="auto">
            <a:xfrm>
              <a:off x="4273" y="204"/>
              <a:ext cx="110" cy="18"/>
            </a:xfrm>
            <a:custGeom>
              <a:avLst/>
              <a:gdLst>
                <a:gd name="T0" fmla="*/ 3 w 31"/>
                <a:gd name="T1" fmla="*/ 6 h 6"/>
                <a:gd name="T2" fmla="*/ 28 w 31"/>
                <a:gd name="T3" fmla="*/ 5 h 6"/>
                <a:gd name="T4" fmla="*/ 28 w 31"/>
                <a:gd name="T5" fmla="*/ 0 h 6"/>
                <a:gd name="T6" fmla="*/ 3 w 31"/>
                <a:gd name="T7" fmla="*/ 1 h 6"/>
                <a:gd name="T8" fmla="*/ 3 w 31"/>
                <a:gd name="T9" fmla="*/ 6 h 6"/>
              </a:gdLst>
              <a:ahLst/>
              <a:cxnLst>
                <a:cxn ang="0">
                  <a:pos x="T0" y="T1"/>
                </a:cxn>
                <a:cxn ang="0">
                  <a:pos x="T2" y="T3"/>
                </a:cxn>
                <a:cxn ang="0">
                  <a:pos x="T4" y="T5"/>
                </a:cxn>
                <a:cxn ang="0">
                  <a:pos x="T6" y="T7"/>
                </a:cxn>
                <a:cxn ang="0">
                  <a:pos x="T8" y="T9"/>
                </a:cxn>
              </a:cxnLst>
              <a:rect l="0" t="0" r="r" b="b"/>
              <a:pathLst>
                <a:path w="31" h="6">
                  <a:moveTo>
                    <a:pt x="3" y="6"/>
                  </a:moveTo>
                  <a:cubicBezTo>
                    <a:pt x="11" y="6"/>
                    <a:pt x="20" y="6"/>
                    <a:pt x="28" y="5"/>
                  </a:cubicBezTo>
                  <a:cubicBezTo>
                    <a:pt x="31" y="4"/>
                    <a:pt x="31" y="0"/>
                    <a:pt x="28" y="0"/>
                  </a:cubicBezTo>
                  <a:cubicBezTo>
                    <a:pt x="20" y="1"/>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06" name="Freeform 150"/>
            <p:cNvSpPr/>
            <p:nvPr/>
          </p:nvSpPr>
          <p:spPr bwMode="auto">
            <a:xfrm>
              <a:off x="4150" y="201"/>
              <a:ext cx="99" cy="24"/>
            </a:xfrm>
            <a:custGeom>
              <a:avLst/>
              <a:gdLst>
                <a:gd name="T0" fmla="*/ 4 w 28"/>
                <a:gd name="T1" fmla="*/ 8 h 8"/>
                <a:gd name="T2" fmla="*/ 24 w 28"/>
                <a:gd name="T3" fmla="*/ 7 h 8"/>
                <a:gd name="T4" fmla="*/ 25 w 28"/>
                <a:gd name="T5" fmla="*/ 2 h 8"/>
                <a:gd name="T6" fmla="*/ 3 w 28"/>
                <a:gd name="T7" fmla="*/ 3 h 8"/>
                <a:gd name="T8" fmla="*/ 4 w 28"/>
                <a:gd name="T9" fmla="*/ 8 h 8"/>
              </a:gdLst>
              <a:ahLst/>
              <a:cxnLst>
                <a:cxn ang="0">
                  <a:pos x="T0" y="T1"/>
                </a:cxn>
                <a:cxn ang="0">
                  <a:pos x="T2" y="T3"/>
                </a:cxn>
                <a:cxn ang="0">
                  <a:pos x="T4" y="T5"/>
                </a:cxn>
                <a:cxn ang="0">
                  <a:pos x="T6" y="T7"/>
                </a:cxn>
                <a:cxn ang="0">
                  <a:pos x="T8" y="T9"/>
                </a:cxn>
              </a:cxnLst>
              <a:rect l="0" t="0" r="r" b="b"/>
              <a:pathLst>
                <a:path w="28" h="8">
                  <a:moveTo>
                    <a:pt x="4" y="8"/>
                  </a:moveTo>
                  <a:cubicBezTo>
                    <a:pt x="10" y="7"/>
                    <a:pt x="17" y="5"/>
                    <a:pt x="24" y="7"/>
                  </a:cubicBezTo>
                  <a:cubicBezTo>
                    <a:pt x="27" y="7"/>
                    <a:pt x="28" y="3"/>
                    <a:pt x="25" y="2"/>
                  </a:cubicBezTo>
                  <a:cubicBezTo>
                    <a:pt x="18" y="0"/>
                    <a:pt x="10" y="2"/>
                    <a:pt x="3" y="3"/>
                  </a:cubicBezTo>
                  <a:cubicBezTo>
                    <a:pt x="0" y="4"/>
                    <a:pt x="1" y="8"/>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07" name="Freeform 151"/>
            <p:cNvSpPr/>
            <p:nvPr/>
          </p:nvSpPr>
          <p:spPr bwMode="auto">
            <a:xfrm>
              <a:off x="4016" y="207"/>
              <a:ext cx="102" cy="24"/>
            </a:xfrm>
            <a:custGeom>
              <a:avLst/>
              <a:gdLst>
                <a:gd name="T0" fmla="*/ 3 w 29"/>
                <a:gd name="T1" fmla="*/ 5 h 8"/>
                <a:gd name="T2" fmla="*/ 25 w 29"/>
                <a:gd name="T3" fmla="*/ 7 h 8"/>
                <a:gd name="T4" fmla="*/ 26 w 29"/>
                <a:gd name="T5" fmla="*/ 2 h 8"/>
                <a:gd name="T6" fmla="*/ 3 w 29"/>
                <a:gd name="T7" fmla="*/ 0 h 8"/>
                <a:gd name="T8" fmla="*/ 3 w 29"/>
                <a:gd name="T9" fmla="*/ 5 h 8"/>
              </a:gdLst>
              <a:ahLst/>
              <a:cxnLst>
                <a:cxn ang="0">
                  <a:pos x="T0" y="T1"/>
                </a:cxn>
                <a:cxn ang="0">
                  <a:pos x="T2" y="T3"/>
                </a:cxn>
                <a:cxn ang="0">
                  <a:pos x="T4" y="T5"/>
                </a:cxn>
                <a:cxn ang="0">
                  <a:pos x="T6" y="T7"/>
                </a:cxn>
                <a:cxn ang="0">
                  <a:pos x="T8" y="T9"/>
                </a:cxn>
              </a:cxnLst>
              <a:rect l="0" t="0" r="r" b="b"/>
              <a:pathLst>
                <a:path w="29" h="8">
                  <a:moveTo>
                    <a:pt x="3" y="5"/>
                  </a:moveTo>
                  <a:cubicBezTo>
                    <a:pt x="10" y="5"/>
                    <a:pt x="18" y="5"/>
                    <a:pt x="25" y="7"/>
                  </a:cubicBezTo>
                  <a:cubicBezTo>
                    <a:pt x="28" y="8"/>
                    <a:pt x="29" y="3"/>
                    <a:pt x="26" y="2"/>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08" name="Freeform 152"/>
            <p:cNvSpPr/>
            <p:nvPr/>
          </p:nvSpPr>
          <p:spPr bwMode="auto">
            <a:xfrm>
              <a:off x="3878" y="213"/>
              <a:ext cx="106"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09" name="Freeform 153"/>
            <p:cNvSpPr/>
            <p:nvPr/>
          </p:nvSpPr>
          <p:spPr bwMode="auto">
            <a:xfrm>
              <a:off x="3751" y="207"/>
              <a:ext cx="85" cy="18"/>
            </a:xfrm>
            <a:custGeom>
              <a:avLst/>
              <a:gdLst>
                <a:gd name="T0" fmla="*/ 3 w 24"/>
                <a:gd name="T1" fmla="*/ 5 h 6"/>
                <a:gd name="T2" fmla="*/ 21 w 24"/>
                <a:gd name="T3" fmla="*/ 6 h 6"/>
                <a:gd name="T4" fmla="*/ 21 w 24"/>
                <a:gd name="T5" fmla="*/ 1 h 6"/>
                <a:gd name="T6" fmla="*/ 4 w 24"/>
                <a:gd name="T7" fmla="*/ 0 h 6"/>
                <a:gd name="T8" fmla="*/ 3 w 24"/>
                <a:gd name="T9" fmla="*/ 5 h 6"/>
              </a:gdLst>
              <a:ahLst/>
              <a:cxnLst>
                <a:cxn ang="0">
                  <a:pos x="T0" y="T1"/>
                </a:cxn>
                <a:cxn ang="0">
                  <a:pos x="T2" y="T3"/>
                </a:cxn>
                <a:cxn ang="0">
                  <a:pos x="T4" y="T5"/>
                </a:cxn>
                <a:cxn ang="0">
                  <a:pos x="T6" y="T7"/>
                </a:cxn>
                <a:cxn ang="0">
                  <a:pos x="T8" y="T9"/>
                </a:cxn>
              </a:cxnLst>
              <a:rect l="0" t="0" r="r" b="b"/>
              <a:pathLst>
                <a:path w="24" h="6">
                  <a:moveTo>
                    <a:pt x="3" y="5"/>
                  </a:moveTo>
                  <a:cubicBezTo>
                    <a:pt x="9" y="6"/>
                    <a:pt x="15" y="6"/>
                    <a:pt x="21" y="6"/>
                  </a:cubicBezTo>
                  <a:cubicBezTo>
                    <a:pt x="24" y="6"/>
                    <a:pt x="24" y="1"/>
                    <a:pt x="21" y="1"/>
                  </a:cubicBezTo>
                  <a:cubicBezTo>
                    <a:pt x="16" y="1"/>
                    <a:pt x="10"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10" name="Freeform 154"/>
            <p:cNvSpPr/>
            <p:nvPr/>
          </p:nvSpPr>
          <p:spPr bwMode="auto">
            <a:xfrm>
              <a:off x="3596" y="207"/>
              <a:ext cx="109" cy="24"/>
            </a:xfrm>
            <a:custGeom>
              <a:avLst/>
              <a:gdLst>
                <a:gd name="T0" fmla="*/ 3 w 31"/>
                <a:gd name="T1" fmla="*/ 7 h 8"/>
                <a:gd name="T2" fmla="*/ 28 w 31"/>
                <a:gd name="T3" fmla="*/ 6 h 8"/>
                <a:gd name="T4" fmla="*/ 27 w 31"/>
                <a:gd name="T5" fmla="*/ 1 h 8"/>
                <a:gd name="T6" fmla="*/ 3 w 31"/>
                <a:gd name="T7" fmla="*/ 2 h 8"/>
                <a:gd name="T8" fmla="*/ 3 w 31"/>
                <a:gd name="T9" fmla="*/ 7 h 8"/>
              </a:gdLst>
              <a:ahLst/>
              <a:cxnLst>
                <a:cxn ang="0">
                  <a:pos x="T0" y="T1"/>
                </a:cxn>
                <a:cxn ang="0">
                  <a:pos x="T2" y="T3"/>
                </a:cxn>
                <a:cxn ang="0">
                  <a:pos x="T4" y="T5"/>
                </a:cxn>
                <a:cxn ang="0">
                  <a:pos x="T6" y="T7"/>
                </a:cxn>
                <a:cxn ang="0">
                  <a:pos x="T8" y="T9"/>
                </a:cxn>
              </a:cxnLst>
              <a:rect l="0" t="0" r="r" b="b"/>
              <a:pathLst>
                <a:path w="31" h="8">
                  <a:moveTo>
                    <a:pt x="3" y="7"/>
                  </a:moveTo>
                  <a:cubicBezTo>
                    <a:pt x="11" y="7"/>
                    <a:pt x="20" y="8"/>
                    <a:pt x="28" y="6"/>
                  </a:cubicBezTo>
                  <a:cubicBezTo>
                    <a:pt x="31" y="5"/>
                    <a:pt x="30" y="0"/>
                    <a:pt x="27" y="1"/>
                  </a:cubicBezTo>
                  <a:cubicBezTo>
                    <a:pt x="19" y="4"/>
                    <a:pt x="11"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11" name="Freeform 155"/>
            <p:cNvSpPr/>
            <p:nvPr/>
          </p:nvSpPr>
          <p:spPr bwMode="auto">
            <a:xfrm>
              <a:off x="3455" y="216"/>
              <a:ext cx="99" cy="18"/>
            </a:xfrm>
            <a:custGeom>
              <a:avLst/>
              <a:gdLst>
                <a:gd name="T0" fmla="*/ 4 w 28"/>
                <a:gd name="T1" fmla="*/ 6 h 6"/>
                <a:gd name="T2" fmla="*/ 25 w 28"/>
                <a:gd name="T3" fmla="*/ 5 h 6"/>
                <a:gd name="T4" fmla="*/ 25 w 28"/>
                <a:gd name="T5" fmla="*/ 0 h 6"/>
                <a:gd name="T6" fmla="*/ 2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2" y="1"/>
                  </a:cubicBezTo>
                  <a:cubicBezTo>
                    <a:pt x="0" y="2"/>
                    <a:pt x="1"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12" name="Freeform 156"/>
            <p:cNvSpPr/>
            <p:nvPr/>
          </p:nvSpPr>
          <p:spPr bwMode="auto">
            <a:xfrm>
              <a:off x="3300" y="204"/>
              <a:ext cx="109" cy="21"/>
            </a:xfrm>
            <a:custGeom>
              <a:avLst/>
              <a:gdLst>
                <a:gd name="T0" fmla="*/ 3 w 31"/>
                <a:gd name="T1" fmla="*/ 5 h 7"/>
                <a:gd name="T2" fmla="*/ 28 w 31"/>
                <a:gd name="T3" fmla="*/ 5 h 7"/>
                <a:gd name="T4" fmla="*/ 28 w 31"/>
                <a:gd name="T5" fmla="*/ 0 h 7"/>
                <a:gd name="T6" fmla="*/ 4 w 31"/>
                <a:gd name="T7" fmla="*/ 0 h 7"/>
                <a:gd name="T8" fmla="*/ 3 w 31"/>
                <a:gd name="T9" fmla="*/ 5 h 7"/>
              </a:gdLst>
              <a:ahLst/>
              <a:cxnLst>
                <a:cxn ang="0">
                  <a:pos x="T0" y="T1"/>
                </a:cxn>
                <a:cxn ang="0">
                  <a:pos x="T2" y="T3"/>
                </a:cxn>
                <a:cxn ang="0">
                  <a:pos x="T4" y="T5"/>
                </a:cxn>
                <a:cxn ang="0">
                  <a:pos x="T6" y="T7"/>
                </a:cxn>
                <a:cxn ang="0">
                  <a:pos x="T8" y="T9"/>
                </a:cxn>
              </a:cxnLst>
              <a:rect l="0" t="0" r="r" b="b"/>
              <a:pathLst>
                <a:path w="31" h="7">
                  <a:moveTo>
                    <a:pt x="3" y="5"/>
                  </a:moveTo>
                  <a:cubicBezTo>
                    <a:pt x="11" y="7"/>
                    <a:pt x="20" y="5"/>
                    <a:pt x="28" y="5"/>
                  </a:cubicBezTo>
                  <a:cubicBezTo>
                    <a:pt x="31" y="5"/>
                    <a:pt x="31" y="0"/>
                    <a:pt x="28" y="0"/>
                  </a:cubicBezTo>
                  <a:cubicBezTo>
                    <a:pt x="20" y="0"/>
                    <a:pt x="12" y="2"/>
                    <a:pt x="4" y="0"/>
                  </a:cubicBezTo>
                  <a:cubicBezTo>
                    <a:pt x="2"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13" name="Freeform 157"/>
            <p:cNvSpPr/>
            <p:nvPr/>
          </p:nvSpPr>
          <p:spPr bwMode="auto">
            <a:xfrm>
              <a:off x="3155" y="207"/>
              <a:ext cx="95" cy="21"/>
            </a:xfrm>
            <a:custGeom>
              <a:avLst/>
              <a:gdLst>
                <a:gd name="T0" fmla="*/ 4 w 27"/>
                <a:gd name="T1" fmla="*/ 7 h 7"/>
                <a:gd name="T2" fmla="*/ 23 w 27"/>
                <a:gd name="T3" fmla="*/ 6 h 7"/>
                <a:gd name="T4" fmla="*/ 24 w 27"/>
                <a:gd name="T5" fmla="*/ 1 h 7"/>
                <a:gd name="T6" fmla="*/ 3 w 27"/>
                <a:gd name="T7" fmla="*/ 2 h 7"/>
                <a:gd name="T8" fmla="*/ 4 w 27"/>
                <a:gd name="T9" fmla="*/ 7 h 7"/>
              </a:gdLst>
              <a:ahLst/>
              <a:cxnLst>
                <a:cxn ang="0">
                  <a:pos x="T0" y="T1"/>
                </a:cxn>
                <a:cxn ang="0">
                  <a:pos x="T2" y="T3"/>
                </a:cxn>
                <a:cxn ang="0">
                  <a:pos x="T4" y="T5"/>
                </a:cxn>
                <a:cxn ang="0">
                  <a:pos x="T6" y="T7"/>
                </a:cxn>
                <a:cxn ang="0">
                  <a:pos x="T8" y="T9"/>
                </a:cxn>
              </a:cxnLst>
              <a:rect l="0" t="0" r="r" b="b"/>
              <a:pathLst>
                <a:path w="27" h="7">
                  <a:moveTo>
                    <a:pt x="4" y="7"/>
                  </a:moveTo>
                  <a:cubicBezTo>
                    <a:pt x="10" y="6"/>
                    <a:pt x="17" y="4"/>
                    <a:pt x="23" y="6"/>
                  </a:cubicBezTo>
                  <a:cubicBezTo>
                    <a:pt x="26" y="6"/>
                    <a:pt x="27" y="2"/>
                    <a:pt x="24" y="1"/>
                  </a:cubicBezTo>
                  <a:cubicBezTo>
                    <a:pt x="17" y="0"/>
                    <a:pt x="10"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14" name="Freeform 158"/>
            <p:cNvSpPr/>
            <p:nvPr/>
          </p:nvSpPr>
          <p:spPr bwMode="auto">
            <a:xfrm>
              <a:off x="2982" y="204"/>
              <a:ext cx="120" cy="30"/>
            </a:xfrm>
            <a:custGeom>
              <a:avLst/>
              <a:gdLst>
                <a:gd name="T0" fmla="*/ 3 w 34"/>
                <a:gd name="T1" fmla="*/ 9 h 10"/>
                <a:gd name="T2" fmla="*/ 16 w 34"/>
                <a:gd name="T3" fmla="*/ 8 h 10"/>
                <a:gd name="T4" fmla="*/ 29 w 34"/>
                <a:gd name="T5" fmla="*/ 9 h 10"/>
                <a:gd name="T6" fmla="*/ 32 w 34"/>
                <a:gd name="T7" fmla="*/ 5 h 10"/>
                <a:gd name="T8" fmla="*/ 3 w 34"/>
                <a:gd name="T9" fmla="*/ 4 h 10"/>
                <a:gd name="T10" fmla="*/ 3 w 34"/>
                <a:gd name="T11" fmla="*/ 9 h 10"/>
              </a:gdLst>
              <a:ahLst/>
              <a:cxnLst>
                <a:cxn ang="0">
                  <a:pos x="T0" y="T1"/>
                </a:cxn>
                <a:cxn ang="0">
                  <a:pos x="T2" y="T3"/>
                </a:cxn>
                <a:cxn ang="0">
                  <a:pos x="T4" y="T5"/>
                </a:cxn>
                <a:cxn ang="0">
                  <a:pos x="T6" y="T7"/>
                </a:cxn>
                <a:cxn ang="0">
                  <a:pos x="T8" y="T9"/>
                </a:cxn>
                <a:cxn ang="0">
                  <a:pos x="T10" y="T11"/>
                </a:cxn>
              </a:cxnLst>
              <a:rect l="0" t="0" r="r" b="b"/>
              <a:pathLst>
                <a:path w="34" h="10">
                  <a:moveTo>
                    <a:pt x="3" y="9"/>
                  </a:moveTo>
                  <a:cubicBezTo>
                    <a:pt x="8" y="9"/>
                    <a:pt x="12" y="8"/>
                    <a:pt x="16" y="8"/>
                  </a:cubicBezTo>
                  <a:cubicBezTo>
                    <a:pt x="21" y="7"/>
                    <a:pt x="26" y="7"/>
                    <a:pt x="29" y="9"/>
                  </a:cubicBezTo>
                  <a:cubicBezTo>
                    <a:pt x="32" y="10"/>
                    <a:pt x="34" y="6"/>
                    <a:pt x="32" y="5"/>
                  </a:cubicBezTo>
                  <a:cubicBezTo>
                    <a:pt x="23" y="0"/>
                    <a:pt x="12"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15" name="Freeform 159"/>
            <p:cNvSpPr/>
            <p:nvPr/>
          </p:nvSpPr>
          <p:spPr bwMode="auto">
            <a:xfrm>
              <a:off x="2841" y="213"/>
              <a:ext cx="106" cy="24"/>
            </a:xfrm>
            <a:custGeom>
              <a:avLst/>
              <a:gdLst>
                <a:gd name="T0" fmla="*/ 2 w 30"/>
                <a:gd name="T1" fmla="*/ 6 h 8"/>
                <a:gd name="T2" fmla="*/ 27 w 30"/>
                <a:gd name="T3" fmla="*/ 5 h 8"/>
                <a:gd name="T4" fmla="*/ 26 w 30"/>
                <a:gd name="T5" fmla="*/ 0 h 8"/>
                <a:gd name="T6" fmla="*/ 4 w 30"/>
                <a:gd name="T7" fmla="*/ 1 h 8"/>
                <a:gd name="T8" fmla="*/ 2 w 30"/>
                <a:gd name="T9" fmla="*/ 6 h 8"/>
              </a:gdLst>
              <a:ahLst/>
              <a:cxnLst>
                <a:cxn ang="0">
                  <a:pos x="T0" y="T1"/>
                </a:cxn>
                <a:cxn ang="0">
                  <a:pos x="T2" y="T3"/>
                </a:cxn>
                <a:cxn ang="0">
                  <a:pos x="T4" y="T5"/>
                </a:cxn>
                <a:cxn ang="0">
                  <a:pos x="T6" y="T7"/>
                </a:cxn>
                <a:cxn ang="0">
                  <a:pos x="T8" y="T9"/>
                </a:cxn>
              </a:cxnLst>
              <a:rect l="0" t="0" r="r" b="b"/>
              <a:pathLst>
                <a:path w="30" h="8">
                  <a:moveTo>
                    <a:pt x="2" y="6"/>
                  </a:moveTo>
                  <a:cubicBezTo>
                    <a:pt x="11" y="8"/>
                    <a:pt x="19" y="6"/>
                    <a:pt x="27" y="5"/>
                  </a:cubicBezTo>
                  <a:cubicBezTo>
                    <a:pt x="30" y="4"/>
                    <a:pt x="29" y="0"/>
                    <a:pt x="26" y="0"/>
                  </a:cubicBezTo>
                  <a:cubicBezTo>
                    <a:pt x="18" y="1"/>
                    <a:pt x="11" y="3"/>
                    <a:pt x="4" y="1"/>
                  </a:cubicBezTo>
                  <a:cubicBezTo>
                    <a:pt x="1" y="1"/>
                    <a:pt x="0" y="5"/>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16" name="Freeform 160"/>
            <p:cNvSpPr/>
            <p:nvPr/>
          </p:nvSpPr>
          <p:spPr bwMode="auto">
            <a:xfrm>
              <a:off x="2686" y="210"/>
              <a:ext cx="85" cy="18"/>
            </a:xfrm>
            <a:custGeom>
              <a:avLst/>
              <a:gdLst>
                <a:gd name="T0" fmla="*/ 3 w 24"/>
                <a:gd name="T1" fmla="*/ 6 h 6"/>
                <a:gd name="T2" fmla="*/ 20 w 24"/>
                <a:gd name="T3" fmla="*/ 6 h 6"/>
                <a:gd name="T4" fmla="*/ 21 w 24"/>
                <a:gd name="T5" fmla="*/ 1 h 6"/>
                <a:gd name="T6" fmla="*/ 3 w 24"/>
                <a:gd name="T7" fmla="*/ 1 h 6"/>
                <a:gd name="T8" fmla="*/ 3 w 24"/>
                <a:gd name="T9" fmla="*/ 6 h 6"/>
              </a:gdLst>
              <a:ahLst/>
              <a:cxnLst>
                <a:cxn ang="0">
                  <a:pos x="T0" y="T1"/>
                </a:cxn>
                <a:cxn ang="0">
                  <a:pos x="T2" y="T3"/>
                </a:cxn>
                <a:cxn ang="0">
                  <a:pos x="T4" y="T5"/>
                </a:cxn>
                <a:cxn ang="0">
                  <a:pos x="T6" y="T7"/>
                </a:cxn>
                <a:cxn ang="0">
                  <a:pos x="T8" y="T9"/>
                </a:cxn>
              </a:cxnLst>
              <a:rect l="0" t="0" r="r" b="b"/>
              <a:pathLst>
                <a:path w="24" h="6">
                  <a:moveTo>
                    <a:pt x="3" y="6"/>
                  </a:moveTo>
                  <a:cubicBezTo>
                    <a:pt x="9" y="6"/>
                    <a:pt x="14" y="5"/>
                    <a:pt x="20" y="6"/>
                  </a:cubicBezTo>
                  <a:cubicBezTo>
                    <a:pt x="23" y="6"/>
                    <a:pt x="24" y="2"/>
                    <a:pt x="21" y="1"/>
                  </a:cubicBezTo>
                  <a:cubicBezTo>
                    <a:pt x="15" y="0"/>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17" name="Freeform 161"/>
            <p:cNvSpPr/>
            <p:nvPr/>
          </p:nvSpPr>
          <p:spPr bwMode="auto">
            <a:xfrm>
              <a:off x="2531" y="210"/>
              <a:ext cx="95" cy="18"/>
            </a:xfrm>
            <a:custGeom>
              <a:avLst/>
              <a:gdLst>
                <a:gd name="T0" fmla="*/ 3 w 27"/>
                <a:gd name="T1" fmla="*/ 5 h 6"/>
                <a:gd name="T2" fmla="*/ 24 w 27"/>
                <a:gd name="T3" fmla="*/ 6 h 6"/>
                <a:gd name="T4" fmla="*/ 24 w 27"/>
                <a:gd name="T5" fmla="*/ 1 h 6"/>
                <a:gd name="T6" fmla="*/ 4 w 27"/>
                <a:gd name="T7" fmla="*/ 0 h 6"/>
                <a:gd name="T8" fmla="*/ 3 w 27"/>
                <a:gd name="T9" fmla="*/ 5 h 6"/>
              </a:gdLst>
              <a:ahLst/>
              <a:cxnLst>
                <a:cxn ang="0">
                  <a:pos x="T0" y="T1"/>
                </a:cxn>
                <a:cxn ang="0">
                  <a:pos x="T2" y="T3"/>
                </a:cxn>
                <a:cxn ang="0">
                  <a:pos x="T4" y="T5"/>
                </a:cxn>
                <a:cxn ang="0">
                  <a:pos x="T6" y="T7"/>
                </a:cxn>
                <a:cxn ang="0">
                  <a:pos x="T8" y="T9"/>
                </a:cxn>
              </a:cxnLst>
              <a:rect l="0" t="0" r="r" b="b"/>
              <a:pathLst>
                <a:path w="27" h="6">
                  <a:moveTo>
                    <a:pt x="3" y="5"/>
                  </a:moveTo>
                  <a:cubicBezTo>
                    <a:pt x="10" y="6"/>
                    <a:pt x="17" y="6"/>
                    <a:pt x="24" y="6"/>
                  </a:cubicBezTo>
                  <a:cubicBezTo>
                    <a:pt x="27" y="6"/>
                    <a:pt x="27" y="1"/>
                    <a:pt x="24" y="1"/>
                  </a:cubicBezTo>
                  <a:cubicBezTo>
                    <a:pt x="17" y="1"/>
                    <a:pt x="11"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18" name="Freeform 162"/>
            <p:cNvSpPr/>
            <p:nvPr/>
          </p:nvSpPr>
          <p:spPr bwMode="auto">
            <a:xfrm>
              <a:off x="2393" y="213"/>
              <a:ext cx="102" cy="18"/>
            </a:xfrm>
            <a:custGeom>
              <a:avLst/>
              <a:gdLst>
                <a:gd name="T0" fmla="*/ 2 w 29"/>
                <a:gd name="T1" fmla="*/ 6 h 6"/>
                <a:gd name="T2" fmla="*/ 26 w 29"/>
                <a:gd name="T3" fmla="*/ 5 h 6"/>
                <a:gd name="T4" fmla="*/ 26 w 29"/>
                <a:gd name="T5" fmla="*/ 0 h 6"/>
                <a:gd name="T6" fmla="*/ 2 w 29"/>
                <a:gd name="T7" fmla="*/ 1 h 6"/>
                <a:gd name="T8" fmla="*/ 2 w 29"/>
                <a:gd name="T9" fmla="*/ 6 h 6"/>
              </a:gdLst>
              <a:ahLst/>
              <a:cxnLst>
                <a:cxn ang="0">
                  <a:pos x="T0" y="T1"/>
                </a:cxn>
                <a:cxn ang="0">
                  <a:pos x="T2" y="T3"/>
                </a:cxn>
                <a:cxn ang="0">
                  <a:pos x="T4" y="T5"/>
                </a:cxn>
                <a:cxn ang="0">
                  <a:pos x="T6" y="T7"/>
                </a:cxn>
                <a:cxn ang="0">
                  <a:pos x="T8" y="T9"/>
                </a:cxn>
              </a:cxnLst>
              <a:rect l="0" t="0" r="r" b="b"/>
              <a:pathLst>
                <a:path w="29" h="6">
                  <a:moveTo>
                    <a:pt x="2" y="6"/>
                  </a:moveTo>
                  <a:cubicBezTo>
                    <a:pt x="10" y="5"/>
                    <a:pt x="18" y="5"/>
                    <a:pt x="26" y="5"/>
                  </a:cubicBezTo>
                  <a:cubicBezTo>
                    <a:pt x="29" y="5"/>
                    <a:pt x="29" y="0"/>
                    <a:pt x="26" y="0"/>
                  </a:cubicBezTo>
                  <a:cubicBezTo>
                    <a:pt x="18" y="0"/>
                    <a:pt x="10" y="0"/>
                    <a:pt x="2" y="1"/>
                  </a:cubicBezTo>
                  <a:cubicBezTo>
                    <a:pt x="0" y="2"/>
                    <a:pt x="0" y="6"/>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19" name="Freeform 163"/>
            <p:cNvSpPr/>
            <p:nvPr/>
          </p:nvSpPr>
          <p:spPr bwMode="auto">
            <a:xfrm>
              <a:off x="2231" y="216"/>
              <a:ext cx="116" cy="18"/>
            </a:xfrm>
            <a:custGeom>
              <a:avLst/>
              <a:gdLst>
                <a:gd name="T0" fmla="*/ 3 w 33"/>
                <a:gd name="T1" fmla="*/ 5 h 6"/>
                <a:gd name="T2" fmla="*/ 29 w 33"/>
                <a:gd name="T3" fmla="*/ 6 h 6"/>
                <a:gd name="T4" fmla="*/ 30 w 33"/>
                <a:gd name="T5" fmla="*/ 6 h 6"/>
                <a:gd name="T6" fmla="*/ 30 w 33"/>
                <a:gd name="T7" fmla="*/ 6 h 6"/>
                <a:gd name="T8" fmla="*/ 30 w 33"/>
                <a:gd name="T9" fmla="*/ 1 h 6"/>
                <a:gd name="T10" fmla="*/ 4 w 33"/>
                <a:gd name="T11" fmla="*/ 0 h 6"/>
                <a:gd name="T12" fmla="*/ 3 w 3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3" h="6">
                  <a:moveTo>
                    <a:pt x="3" y="5"/>
                  </a:moveTo>
                  <a:cubicBezTo>
                    <a:pt x="11" y="6"/>
                    <a:pt x="21" y="5"/>
                    <a:pt x="29" y="6"/>
                  </a:cubicBezTo>
                  <a:cubicBezTo>
                    <a:pt x="30" y="6"/>
                    <a:pt x="30" y="6"/>
                    <a:pt x="30" y="6"/>
                  </a:cubicBezTo>
                  <a:cubicBezTo>
                    <a:pt x="30" y="6"/>
                    <a:pt x="30" y="6"/>
                    <a:pt x="30" y="6"/>
                  </a:cubicBezTo>
                  <a:cubicBezTo>
                    <a:pt x="33" y="6"/>
                    <a:pt x="33" y="2"/>
                    <a:pt x="30" y="1"/>
                  </a:cubicBezTo>
                  <a:cubicBezTo>
                    <a:pt x="21" y="1"/>
                    <a:pt x="12"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20" name="Freeform 164"/>
            <p:cNvSpPr/>
            <p:nvPr/>
          </p:nvSpPr>
          <p:spPr bwMode="auto">
            <a:xfrm>
              <a:off x="2100" y="222"/>
              <a:ext cx="103" cy="15"/>
            </a:xfrm>
            <a:custGeom>
              <a:avLst/>
              <a:gdLst>
                <a:gd name="T0" fmla="*/ 3 w 29"/>
                <a:gd name="T1" fmla="*/ 5 h 5"/>
                <a:gd name="T2" fmla="*/ 26 w 29"/>
                <a:gd name="T3" fmla="*/ 5 h 5"/>
                <a:gd name="T4" fmla="*/ 26 w 29"/>
                <a:gd name="T5" fmla="*/ 0 h 5"/>
                <a:gd name="T6" fmla="*/ 3 w 29"/>
                <a:gd name="T7" fmla="*/ 0 h 5"/>
                <a:gd name="T8" fmla="*/ 3 w 29"/>
                <a:gd name="T9" fmla="*/ 5 h 5"/>
              </a:gdLst>
              <a:ahLst/>
              <a:cxnLst>
                <a:cxn ang="0">
                  <a:pos x="T0" y="T1"/>
                </a:cxn>
                <a:cxn ang="0">
                  <a:pos x="T2" y="T3"/>
                </a:cxn>
                <a:cxn ang="0">
                  <a:pos x="T4" y="T5"/>
                </a:cxn>
                <a:cxn ang="0">
                  <a:pos x="T6" y="T7"/>
                </a:cxn>
                <a:cxn ang="0">
                  <a:pos x="T8" y="T9"/>
                </a:cxn>
              </a:cxnLst>
              <a:rect l="0" t="0" r="r" b="b"/>
              <a:pathLst>
                <a:path w="29" h="5">
                  <a:moveTo>
                    <a:pt x="3" y="5"/>
                  </a:moveTo>
                  <a:cubicBezTo>
                    <a:pt x="26" y="5"/>
                    <a:pt x="26" y="5"/>
                    <a:pt x="26" y="5"/>
                  </a:cubicBezTo>
                  <a:cubicBezTo>
                    <a:pt x="29" y="5"/>
                    <a:pt x="29" y="0"/>
                    <a:pt x="26"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21" name="Freeform 165"/>
            <p:cNvSpPr/>
            <p:nvPr/>
          </p:nvSpPr>
          <p:spPr bwMode="auto">
            <a:xfrm>
              <a:off x="1984" y="216"/>
              <a:ext cx="99" cy="24"/>
            </a:xfrm>
            <a:custGeom>
              <a:avLst/>
              <a:gdLst>
                <a:gd name="T0" fmla="*/ 4 w 28"/>
                <a:gd name="T1" fmla="*/ 6 h 8"/>
                <a:gd name="T2" fmla="*/ 24 w 28"/>
                <a:gd name="T3" fmla="*/ 7 h 8"/>
                <a:gd name="T4" fmla="*/ 25 w 28"/>
                <a:gd name="T5" fmla="*/ 3 h 8"/>
                <a:gd name="T6" fmla="*/ 3 w 28"/>
                <a:gd name="T7" fmla="*/ 1 h 8"/>
                <a:gd name="T8" fmla="*/ 4 w 28"/>
                <a:gd name="T9" fmla="*/ 6 h 8"/>
              </a:gdLst>
              <a:ahLst/>
              <a:cxnLst>
                <a:cxn ang="0">
                  <a:pos x="T0" y="T1"/>
                </a:cxn>
                <a:cxn ang="0">
                  <a:pos x="T2" y="T3"/>
                </a:cxn>
                <a:cxn ang="0">
                  <a:pos x="T4" y="T5"/>
                </a:cxn>
                <a:cxn ang="0">
                  <a:pos x="T6" y="T7"/>
                </a:cxn>
                <a:cxn ang="0">
                  <a:pos x="T8" y="T9"/>
                </a:cxn>
              </a:cxnLst>
              <a:rect l="0" t="0" r="r" b="b"/>
              <a:pathLst>
                <a:path w="28" h="8">
                  <a:moveTo>
                    <a:pt x="4" y="6"/>
                  </a:moveTo>
                  <a:cubicBezTo>
                    <a:pt x="11" y="4"/>
                    <a:pt x="17" y="5"/>
                    <a:pt x="24" y="7"/>
                  </a:cubicBezTo>
                  <a:cubicBezTo>
                    <a:pt x="27" y="8"/>
                    <a:pt x="28" y="3"/>
                    <a:pt x="25" y="3"/>
                  </a:cubicBezTo>
                  <a:cubicBezTo>
                    <a:pt x="18" y="0"/>
                    <a:pt x="10" y="0"/>
                    <a:pt x="3" y="1"/>
                  </a:cubicBezTo>
                  <a:cubicBezTo>
                    <a:pt x="0" y="2"/>
                    <a:pt x="1"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22" name="Freeform 166"/>
            <p:cNvSpPr/>
            <p:nvPr/>
          </p:nvSpPr>
          <p:spPr bwMode="auto">
            <a:xfrm>
              <a:off x="1857" y="207"/>
              <a:ext cx="99" cy="18"/>
            </a:xfrm>
            <a:custGeom>
              <a:avLst/>
              <a:gdLst>
                <a:gd name="T0" fmla="*/ 3 w 28"/>
                <a:gd name="T1" fmla="*/ 5 h 6"/>
                <a:gd name="T2" fmla="*/ 25 w 28"/>
                <a:gd name="T3" fmla="*/ 6 h 6"/>
                <a:gd name="T4" fmla="*/ 25 w 28"/>
                <a:gd name="T5" fmla="*/ 1 h 6"/>
                <a:gd name="T6" fmla="*/ 3 w 28"/>
                <a:gd name="T7" fmla="*/ 0 h 6"/>
                <a:gd name="T8" fmla="*/ 3 w 28"/>
                <a:gd name="T9" fmla="*/ 5 h 6"/>
              </a:gdLst>
              <a:ahLst/>
              <a:cxnLst>
                <a:cxn ang="0">
                  <a:pos x="T0" y="T1"/>
                </a:cxn>
                <a:cxn ang="0">
                  <a:pos x="T2" y="T3"/>
                </a:cxn>
                <a:cxn ang="0">
                  <a:pos x="T4" y="T5"/>
                </a:cxn>
                <a:cxn ang="0">
                  <a:pos x="T6" y="T7"/>
                </a:cxn>
                <a:cxn ang="0">
                  <a:pos x="T8" y="T9"/>
                </a:cxn>
              </a:cxnLst>
              <a:rect l="0" t="0" r="r" b="b"/>
              <a:pathLst>
                <a:path w="28" h="6">
                  <a:moveTo>
                    <a:pt x="3" y="5"/>
                  </a:moveTo>
                  <a:cubicBezTo>
                    <a:pt x="10" y="6"/>
                    <a:pt x="17" y="6"/>
                    <a:pt x="25" y="6"/>
                  </a:cubicBezTo>
                  <a:cubicBezTo>
                    <a:pt x="28" y="6"/>
                    <a:pt x="28" y="1"/>
                    <a:pt x="25" y="1"/>
                  </a:cubicBezTo>
                  <a:cubicBezTo>
                    <a:pt x="17" y="1"/>
                    <a:pt x="10" y="1"/>
                    <a:pt x="3" y="0"/>
                  </a:cubicBezTo>
                  <a:cubicBezTo>
                    <a:pt x="0"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23" name="Freeform 167"/>
            <p:cNvSpPr/>
            <p:nvPr/>
          </p:nvSpPr>
          <p:spPr bwMode="auto">
            <a:xfrm>
              <a:off x="1723" y="213"/>
              <a:ext cx="109" cy="21"/>
            </a:xfrm>
            <a:custGeom>
              <a:avLst/>
              <a:gdLst>
                <a:gd name="T0" fmla="*/ 4 w 31"/>
                <a:gd name="T1" fmla="*/ 7 h 7"/>
                <a:gd name="T2" fmla="*/ 28 w 31"/>
                <a:gd name="T3" fmla="*/ 5 h 7"/>
                <a:gd name="T4" fmla="*/ 28 w 31"/>
                <a:gd name="T5" fmla="*/ 0 h 7"/>
                <a:gd name="T6" fmla="*/ 3 w 31"/>
                <a:gd name="T7" fmla="*/ 2 h 7"/>
                <a:gd name="T8" fmla="*/ 4 w 31"/>
                <a:gd name="T9" fmla="*/ 7 h 7"/>
              </a:gdLst>
              <a:ahLst/>
              <a:cxnLst>
                <a:cxn ang="0">
                  <a:pos x="T0" y="T1"/>
                </a:cxn>
                <a:cxn ang="0">
                  <a:pos x="T2" y="T3"/>
                </a:cxn>
                <a:cxn ang="0">
                  <a:pos x="T4" y="T5"/>
                </a:cxn>
                <a:cxn ang="0">
                  <a:pos x="T6" y="T7"/>
                </a:cxn>
                <a:cxn ang="0">
                  <a:pos x="T8" y="T9"/>
                </a:cxn>
              </a:cxnLst>
              <a:rect l="0" t="0" r="r" b="b"/>
              <a:pathLst>
                <a:path w="31" h="7">
                  <a:moveTo>
                    <a:pt x="4" y="7"/>
                  </a:moveTo>
                  <a:cubicBezTo>
                    <a:pt x="12" y="5"/>
                    <a:pt x="20" y="5"/>
                    <a:pt x="28" y="5"/>
                  </a:cubicBezTo>
                  <a:cubicBezTo>
                    <a:pt x="31" y="5"/>
                    <a:pt x="31" y="0"/>
                    <a:pt x="28" y="0"/>
                  </a:cubicBezTo>
                  <a:cubicBezTo>
                    <a:pt x="20" y="0"/>
                    <a:pt x="11"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24" name="Freeform 168"/>
            <p:cNvSpPr/>
            <p:nvPr/>
          </p:nvSpPr>
          <p:spPr bwMode="auto">
            <a:xfrm>
              <a:off x="1592" y="210"/>
              <a:ext cx="103" cy="21"/>
            </a:xfrm>
            <a:custGeom>
              <a:avLst/>
              <a:gdLst>
                <a:gd name="T0" fmla="*/ 3 w 29"/>
                <a:gd name="T1" fmla="*/ 5 h 7"/>
                <a:gd name="T2" fmla="*/ 26 w 29"/>
                <a:gd name="T3" fmla="*/ 6 h 7"/>
                <a:gd name="T4" fmla="*/ 26 w 29"/>
                <a:gd name="T5" fmla="*/ 1 h 7"/>
                <a:gd name="T6" fmla="*/ 3 w 29"/>
                <a:gd name="T7" fmla="*/ 0 h 7"/>
                <a:gd name="T8" fmla="*/ 3 w 29"/>
                <a:gd name="T9" fmla="*/ 5 h 7"/>
              </a:gdLst>
              <a:ahLst/>
              <a:cxnLst>
                <a:cxn ang="0">
                  <a:pos x="T0" y="T1"/>
                </a:cxn>
                <a:cxn ang="0">
                  <a:pos x="T2" y="T3"/>
                </a:cxn>
                <a:cxn ang="0">
                  <a:pos x="T4" y="T5"/>
                </a:cxn>
                <a:cxn ang="0">
                  <a:pos x="T6" y="T7"/>
                </a:cxn>
                <a:cxn ang="0">
                  <a:pos x="T8" y="T9"/>
                </a:cxn>
              </a:cxnLst>
              <a:rect l="0" t="0" r="r" b="b"/>
              <a:pathLst>
                <a:path w="29" h="7">
                  <a:moveTo>
                    <a:pt x="3" y="5"/>
                  </a:moveTo>
                  <a:cubicBezTo>
                    <a:pt x="11" y="5"/>
                    <a:pt x="18" y="7"/>
                    <a:pt x="26" y="6"/>
                  </a:cubicBezTo>
                  <a:cubicBezTo>
                    <a:pt x="29" y="6"/>
                    <a:pt x="29" y="1"/>
                    <a:pt x="26" y="1"/>
                  </a:cubicBezTo>
                  <a:cubicBezTo>
                    <a:pt x="18" y="2"/>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25" name="Freeform 169"/>
            <p:cNvSpPr/>
            <p:nvPr/>
          </p:nvSpPr>
          <p:spPr bwMode="auto">
            <a:xfrm>
              <a:off x="1444" y="210"/>
              <a:ext cx="103" cy="18"/>
            </a:xfrm>
            <a:custGeom>
              <a:avLst/>
              <a:gdLst>
                <a:gd name="T0" fmla="*/ 3 w 29"/>
                <a:gd name="T1" fmla="*/ 6 h 6"/>
                <a:gd name="T2" fmla="*/ 26 w 29"/>
                <a:gd name="T3" fmla="*/ 5 h 6"/>
                <a:gd name="T4" fmla="*/ 26 w 29"/>
                <a:gd name="T5" fmla="*/ 0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0" y="6"/>
                    <a:pt x="18" y="6"/>
                    <a:pt x="26" y="5"/>
                  </a:cubicBezTo>
                  <a:cubicBezTo>
                    <a:pt x="29" y="4"/>
                    <a:pt x="29" y="0"/>
                    <a:pt x="26" y="0"/>
                  </a:cubicBezTo>
                  <a:cubicBezTo>
                    <a:pt x="18"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26" name="Freeform 170"/>
            <p:cNvSpPr/>
            <p:nvPr/>
          </p:nvSpPr>
          <p:spPr bwMode="auto">
            <a:xfrm>
              <a:off x="1296" y="207"/>
              <a:ext cx="88" cy="18"/>
            </a:xfrm>
            <a:custGeom>
              <a:avLst/>
              <a:gdLst>
                <a:gd name="T0" fmla="*/ 2 w 25"/>
                <a:gd name="T1" fmla="*/ 5 h 6"/>
                <a:gd name="T2" fmla="*/ 21 w 25"/>
                <a:gd name="T3" fmla="*/ 6 h 6"/>
                <a:gd name="T4" fmla="*/ 22 w 25"/>
                <a:gd name="T5" fmla="*/ 1 h 6"/>
                <a:gd name="T6" fmla="*/ 2 w 25"/>
                <a:gd name="T7" fmla="*/ 0 h 6"/>
                <a:gd name="T8" fmla="*/ 2 w 25"/>
                <a:gd name="T9" fmla="*/ 5 h 6"/>
              </a:gdLst>
              <a:ahLst/>
              <a:cxnLst>
                <a:cxn ang="0">
                  <a:pos x="T0" y="T1"/>
                </a:cxn>
                <a:cxn ang="0">
                  <a:pos x="T2" y="T3"/>
                </a:cxn>
                <a:cxn ang="0">
                  <a:pos x="T4" y="T5"/>
                </a:cxn>
                <a:cxn ang="0">
                  <a:pos x="T6" y="T7"/>
                </a:cxn>
                <a:cxn ang="0">
                  <a:pos x="T8" y="T9"/>
                </a:cxn>
              </a:cxnLst>
              <a:rect l="0" t="0" r="r" b="b"/>
              <a:pathLst>
                <a:path w="25" h="6">
                  <a:moveTo>
                    <a:pt x="2" y="5"/>
                  </a:moveTo>
                  <a:cubicBezTo>
                    <a:pt x="9" y="5"/>
                    <a:pt x="15" y="5"/>
                    <a:pt x="21" y="6"/>
                  </a:cubicBezTo>
                  <a:cubicBezTo>
                    <a:pt x="24" y="6"/>
                    <a:pt x="25" y="2"/>
                    <a:pt x="22" y="1"/>
                  </a:cubicBezTo>
                  <a:cubicBezTo>
                    <a:pt x="16" y="0"/>
                    <a:pt x="9" y="0"/>
                    <a:pt x="2" y="0"/>
                  </a:cubicBezTo>
                  <a:cubicBezTo>
                    <a:pt x="0" y="0"/>
                    <a:pt x="0" y="5"/>
                    <a:pt x="2"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27" name="Freeform 171"/>
            <p:cNvSpPr/>
            <p:nvPr/>
          </p:nvSpPr>
          <p:spPr bwMode="auto">
            <a:xfrm>
              <a:off x="1155" y="204"/>
              <a:ext cx="102" cy="18"/>
            </a:xfrm>
            <a:custGeom>
              <a:avLst/>
              <a:gdLst>
                <a:gd name="T0" fmla="*/ 3 w 29"/>
                <a:gd name="T1" fmla="*/ 6 h 6"/>
                <a:gd name="T2" fmla="*/ 26 w 29"/>
                <a:gd name="T3" fmla="*/ 6 h 6"/>
                <a:gd name="T4" fmla="*/ 26 w 29"/>
                <a:gd name="T5" fmla="*/ 1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1" y="6"/>
                    <a:pt x="18" y="5"/>
                    <a:pt x="26" y="6"/>
                  </a:cubicBezTo>
                  <a:cubicBezTo>
                    <a:pt x="29" y="6"/>
                    <a:pt x="28" y="2"/>
                    <a:pt x="26" y="1"/>
                  </a:cubicBezTo>
                  <a:cubicBezTo>
                    <a:pt x="18" y="0"/>
                    <a:pt x="11" y="1"/>
                    <a:pt x="3" y="1"/>
                  </a:cubicBezTo>
                  <a:cubicBezTo>
                    <a:pt x="1"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28" name="Freeform 172"/>
            <p:cNvSpPr/>
            <p:nvPr/>
          </p:nvSpPr>
          <p:spPr bwMode="auto">
            <a:xfrm>
              <a:off x="1046" y="201"/>
              <a:ext cx="91" cy="24"/>
            </a:xfrm>
            <a:custGeom>
              <a:avLst/>
              <a:gdLst>
                <a:gd name="T0" fmla="*/ 4 w 26"/>
                <a:gd name="T1" fmla="*/ 7 h 8"/>
                <a:gd name="T2" fmla="*/ 22 w 26"/>
                <a:gd name="T3" fmla="*/ 7 h 8"/>
                <a:gd name="T4" fmla="*/ 23 w 26"/>
                <a:gd name="T5" fmla="*/ 2 h 8"/>
                <a:gd name="T6" fmla="*/ 3 w 26"/>
                <a:gd name="T7" fmla="*/ 2 h 8"/>
                <a:gd name="T8" fmla="*/ 4 w 26"/>
                <a:gd name="T9" fmla="*/ 7 h 8"/>
              </a:gdLst>
              <a:ahLst/>
              <a:cxnLst>
                <a:cxn ang="0">
                  <a:pos x="T0" y="T1"/>
                </a:cxn>
                <a:cxn ang="0">
                  <a:pos x="T2" y="T3"/>
                </a:cxn>
                <a:cxn ang="0">
                  <a:pos x="T4" y="T5"/>
                </a:cxn>
                <a:cxn ang="0">
                  <a:pos x="T6" y="T7"/>
                </a:cxn>
                <a:cxn ang="0">
                  <a:pos x="T8" y="T9"/>
                </a:cxn>
              </a:cxnLst>
              <a:rect l="0" t="0" r="r" b="b"/>
              <a:pathLst>
                <a:path w="26" h="8">
                  <a:moveTo>
                    <a:pt x="4" y="7"/>
                  </a:moveTo>
                  <a:cubicBezTo>
                    <a:pt x="10" y="6"/>
                    <a:pt x="17" y="5"/>
                    <a:pt x="22" y="7"/>
                  </a:cubicBezTo>
                  <a:cubicBezTo>
                    <a:pt x="25" y="8"/>
                    <a:pt x="26" y="3"/>
                    <a:pt x="23" y="2"/>
                  </a:cubicBezTo>
                  <a:cubicBezTo>
                    <a:pt x="17" y="0"/>
                    <a:pt x="10" y="1"/>
                    <a:pt x="3" y="2"/>
                  </a:cubicBezTo>
                  <a:cubicBezTo>
                    <a:pt x="0" y="3"/>
                    <a:pt x="2"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29" name="Freeform 173"/>
            <p:cNvSpPr/>
            <p:nvPr/>
          </p:nvSpPr>
          <p:spPr bwMode="auto">
            <a:xfrm>
              <a:off x="894" y="204"/>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5"/>
                    <a:pt x="27" y="6"/>
                  </a:cubicBezTo>
                  <a:cubicBezTo>
                    <a:pt x="30" y="6"/>
                    <a:pt x="30" y="2"/>
                    <a:pt x="27" y="1"/>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30" name="Freeform 174"/>
            <p:cNvSpPr/>
            <p:nvPr/>
          </p:nvSpPr>
          <p:spPr bwMode="auto">
            <a:xfrm>
              <a:off x="756" y="201"/>
              <a:ext cx="106" cy="24"/>
            </a:xfrm>
            <a:custGeom>
              <a:avLst/>
              <a:gdLst>
                <a:gd name="T0" fmla="*/ 3 w 30"/>
                <a:gd name="T1" fmla="*/ 6 h 8"/>
                <a:gd name="T2" fmla="*/ 27 w 30"/>
                <a:gd name="T3" fmla="*/ 7 h 8"/>
                <a:gd name="T4" fmla="*/ 27 w 30"/>
                <a:gd name="T5" fmla="*/ 2 h 8"/>
                <a:gd name="T6" fmla="*/ 4 w 30"/>
                <a:gd name="T7" fmla="*/ 1 h 8"/>
                <a:gd name="T8" fmla="*/ 3 w 30"/>
                <a:gd name="T9" fmla="*/ 6 h 8"/>
              </a:gdLst>
              <a:ahLst/>
              <a:cxnLst>
                <a:cxn ang="0">
                  <a:pos x="T0" y="T1"/>
                </a:cxn>
                <a:cxn ang="0">
                  <a:pos x="T2" y="T3"/>
                </a:cxn>
                <a:cxn ang="0">
                  <a:pos x="T4" y="T5"/>
                </a:cxn>
                <a:cxn ang="0">
                  <a:pos x="T6" y="T7"/>
                </a:cxn>
                <a:cxn ang="0">
                  <a:pos x="T8" y="T9"/>
                </a:cxn>
              </a:cxnLst>
              <a:rect l="0" t="0" r="r" b="b"/>
              <a:pathLst>
                <a:path w="30" h="8">
                  <a:moveTo>
                    <a:pt x="3" y="6"/>
                  </a:moveTo>
                  <a:cubicBezTo>
                    <a:pt x="11" y="8"/>
                    <a:pt x="19" y="7"/>
                    <a:pt x="27" y="7"/>
                  </a:cubicBezTo>
                  <a:cubicBezTo>
                    <a:pt x="30" y="7"/>
                    <a:pt x="30" y="2"/>
                    <a:pt x="27" y="2"/>
                  </a:cubicBezTo>
                  <a:cubicBezTo>
                    <a:pt x="19" y="2"/>
                    <a:pt x="12" y="3"/>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31" name="Freeform 175"/>
            <p:cNvSpPr/>
            <p:nvPr/>
          </p:nvSpPr>
          <p:spPr bwMode="auto">
            <a:xfrm>
              <a:off x="629" y="201"/>
              <a:ext cx="92" cy="18"/>
            </a:xfrm>
            <a:custGeom>
              <a:avLst/>
              <a:gdLst>
                <a:gd name="T0" fmla="*/ 3 w 26"/>
                <a:gd name="T1" fmla="*/ 5 h 6"/>
                <a:gd name="T2" fmla="*/ 22 w 26"/>
                <a:gd name="T3" fmla="*/ 6 h 6"/>
                <a:gd name="T4" fmla="*/ 23 w 26"/>
                <a:gd name="T5" fmla="*/ 1 h 6"/>
                <a:gd name="T6" fmla="*/ 3 w 26"/>
                <a:gd name="T7" fmla="*/ 0 h 6"/>
                <a:gd name="T8" fmla="*/ 3 w 26"/>
                <a:gd name="T9" fmla="*/ 5 h 6"/>
              </a:gdLst>
              <a:ahLst/>
              <a:cxnLst>
                <a:cxn ang="0">
                  <a:pos x="T0" y="T1"/>
                </a:cxn>
                <a:cxn ang="0">
                  <a:pos x="T2" y="T3"/>
                </a:cxn>
                <a:cxn ang="0">
                  <a:pos x="T4" y="T5"/>
                </a:cxn>
                <a:cxn ang="0">
                  <a:pos x="T6" y="T7"/>
                </a:cxn>
                <a:cxn ang="0">
                  <a:pos x="T8" y="T9"/>
                </a:cxn>
              </a:cxnLst>
              <a:rect l="0" t="0" r="r" b="b"/>
              <a:pathLst>
                <a:path w="26" h="6">
                  <a:moveTo>
                    <a:pt x="3" y="5"/>
                  </a:moveTo>
                  <a:cubicBezTo>
                    <a:pt x="9" y="5"/>
                    <a:pt x="16" y="5"/>
                    <a:pt x="22" y="6"/>
                  </a:cubicBezTo>
                  <a:cubicBezTo>
                    <a:pt x="25" y="6"/>
                    <a:pt x="26" y="2"/>
                    <a:pt x="23" y="1"/>
                  </a:cubicBezTo>
                  <a:cubicBezTo>
                    <a:pt x="17" y="0"/>
                    <a:pt x="10"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32" name="Freeform 176"/>
            <p:cNvSpPr/>
            <p:nvPr/>
          </p:nvSpPr>
          <p:spPr bwMode="auto">
            <a:xfrm>
              <a:off x="488" y="195"/>
              <a:ext cx="113" cy="27"/>
            </a:xfrm>
            <a:custGeom>
              <a:avLst/>
              <a:gdLst>
                <a:gd name="T0" fmla="*/ 4 w 32"/>
                <a:gd name="T1" fmla="*/ 8 h 9"/>
                <a:gd name="T2" fmla="*/ 29 w 32"/>
                <a:gd name="T3" fmla="*/ 7 h 9"/>
                <a:gd name="T4" fmla="*/ 29 w 32"/>
                <a:gd name="T5" fmla="*/ 2 h 9"/>
                <a:gd name="T6" fmla="*/ 3 w 32"/>
                <a:gd name="T7" fmla="*/ 3 h 9"/>
                <a:gd name="T8" fmla="*/ 4 w 32"/>
                <a:gd name="T9" fmla="*/ 8 h 9"/>
              </a:gdLst>
              <a:ahLst/>
              <a:cxnLst>
                <a:cxn ang="0">
                  <a:pos x="T0" y="T1"/>
                </a:cxn>
                <a:cxn ang="0">
                  <a:pos x="T2" y="T3"/>
                </a:cxn>
                <a:cxn ang="0">
                  <a:pos x="T4" y="T5"/>
                </a:cxn>
                <a:cxn ang="0">
                  <a:pos x="T6" y="T7"/>
                </a:cxn>
                <a:cxn ang="0">
                  <a:pos x="T8" y="T9"/>
                </a:cxn>
              </a:cxnLst>
              <a:rect l="0" t="0" r="r" b="b"/>
              <a:pathLst>
                <a:path w="32" h="9">
                  <a:moveTo>
                    <a:pt x="4" y="8"/>
                  </a:moveTo>
                  <a:cubicBezTo>
                    <a:pt x="12" y="5"/>
                    <a:pt x="21" y="7"/>
                    <a:pt x="29" y="7"/>
                  </a:cubicBezTo>
                  <a:cubicBezTo>
                    <a:pt x="32" y="7"/>
                    <a:pt x="32" y="2"/>
                    <a:pt x="29" y="2"/>
                  </a:cubicBezTo>
                  <a:cubicBezTo>
                    <a:pt x="21" y="2"/>
                    <a:pt x="11" y="0"/>
                    <a:pt x="3" y="3"/>
                  </a:cubicBezTo>
                  <a:cubicBezTo>
                    <a:pt x="0" y="4"/>
                    <a:pt x="2" y="9"/>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33" name="Freeform 177"/>
            <p:cNvSpPr/>
            <p:nvPr/>
          </p:nvSpPr>
          <p:spPr bwMode="auto">
            <a:xfrm>
              <a:off x="368" y="204"/>
              <a:ext cx="96" cy="18"/>
            </a:xfrm>
            <a:custGeom>
              <a:avLst/>
              <a:gdLst>
                <a:gd name="T0" fmla="*/ 5 w 27"/>
                <a:gd name="T1" fmla="*/ 6 h 6"/>
                <a:gd name="T2" fmla="*/ 24 w 27"/>
                <a:gd name="T3" fmla="*/ 5 h 6"/>
                <a:gd name="T4" fmla="*/ 24 w 27"/>
                <a:gd name="T5" fmla="*/ 0 h 6"/>
                <a:gd name="T6" fmla="*/ 3 w 27"/>
                <a:gd name="T7" fmla="*/ 1 h 6"/>
                <a:gd name="T8" fmla="*/ 5 w 27"/>
                <a:gd name="T9" fmla="*/ 6 h 6"/>
              </a:gdLst>
              <a:ahLst/>
              <a:cxnLst>
                <a:cxn ang="0">
                  <a:pos x="T0" y="T1"/>
                </a:cxn>
                <a:cxn ang="0">
                  <a:pos x="T2" y="T3"/>
                </a:cxn>
                <a:cxn ang="0">
                  <a:pos x="T4" y="T5"/>
                </a:cxn>
                <a:cxn ang="0">
                  <a:pos x="T6" y="T7"/>
                </a:cxn>
                <a:cxn ang="0">
                  <a:pos x="T8" y="T9"/>
                </a:cxn>
              </a:cxnLst>
              <a:rect l="0" t="0" r="r" b="b"/>
              <a:pathLst>
                <a:path w="27" h="6">
                  <a:moveTo>
                    <a:pt x="5" y="6"/>
                  </a:moveTo>
                  <a:cubicBezTo>
                    <a:pt x="11" y="5"/>
                    <a:pt x="18" y="5"/>
                    <a:pt x="24" y="5"/>
                  </a:cubicBezTo>
                  <a:cubicBezTo>
                    <a:pt x="27" y="5"/>
                    <a:pt x="27" y="0"/>
                    <a:pt x="24" y="0"/>
                  </a:cubicBezTo>
                  <a:cubicBezTo>
                    <a:pt x="17" y="0"/>
                    <a:pt x="10" y="0"/>
                    <a:pt x="3" y="1"/>
                  </a:cubicBezTo>
                  <a:cubicBezTo>
                    <a:pt x="0" y="2"/>
                    <a:pt x="2" y="6"/>
                    <a:pt x="5"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34" name="Freeform 178"/>
            <p:cNvSpPr/>
            <p:nvPr/>
          </p:nvSpPr>
          <p:spPr bwMode="auto">
            <a:xfrm>
              <a:off x="256" y="201"/>
              <a:ext cx="105"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grpSp>
      <p:pic>
        <p:nvPicPr>
          <p:cNvPr id="2097154" name="图片 6"/>
          <p:cNvPicPr>
            <a:picLocks noChangeAspect="1"/>
          </p:cNvPicPr>
          <p:nvPr/>
        </p:nvPicPr>
        <p:blipFill>
          <a:blip r:embed="rId2"/>
          <a:srcRect l="847"/>
          <a:stretch>
            <a:fillRect/>
          </a:stretch>
        </p:blipFill>
        <p:spPr>
          <a:xfrm rot="3017157">
            <a:off x="-2346686" y="597400"/>
            <a:ext cx="7272872" cy="6091773"/>
          </a:xfrm>
          <a:custGeom>
            <a:avLst/>
            <a:gdLst>
              <a:gd name="connsiteX0" fmla="*/ 0 w 7272872"/>
              <a:gd name="connsiteY0" fmla="*/ 1702001 h 6091773"/>
              <a:gd name="connsiteX1" fmla="*/ 1413734 w 7272872"/>
              <a:gd name="connsiteY1" fmla="*/ 0 h 6091773"/>
              <a:gd name="connsiteX2" fmla="*/ 7272872 w 7272872"/>
              <a:gd name="connsiteY2" fmla="*/ 0 h 6091773"/>
              <a:gd name="connsiteX3" fmla="*/ 7272871 w 7272872"/>
              <a:gd name="connsiteY3" fmla="*/ 3719034 h 6091773"/>
              <a:gd name="connsiteX4" fmla="*/ 5302002 w 7272872"/>
              <a:gd name="connsiteY4" fmla="*/ 6091773 h 6091773"/>
              <a:gd name="connsiteX5" fmla="*/ 5284869 w 7272872"/>
              <a:gd name="connsiteY5" fmla="*/ 6091773 h 6091773"/>
              <a:gd name="connsiteX6" fmla="*/ 0 w 7272872"/>
              <a:gd name="connsiteY6" fmla="*/ 1702001 h 609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72872" h="6091773">
                <a:moveTo>
                  <a:pt x="0" y="1702001"/>
                </a:moveTo>
                <a:lnTo>
                  <a:pt x="1413734" y="0"/>
                </a:lnTo>
                <a:lnTo>
                  <a:pt x="7272872" y="0"/>
                </a:lnTo>
                <a:lnTo>
                  <a:pt x="7272871" y="3719034"/>
                </a:lnTo>
                <a:lnTo>
                  <a:pt x="5302002" y="6091773"/>
                </a:lnTo>
                <a:lnTo>
                  <a:pt x="5284869" y="6091773"/>
                </a:lnTo>
                <a:lnTo>
                  <a:pt x="0" y="1702001"/>
                </a:lnTo>
                <a:close/>
              </a:path>
            </a:pathLst>
          </a:custGeom>
        </p:spPr>
      </p:pic>
      <p:sp>
        <p:nvSpPr>
          <p:cNvPr id="1048935" name="任意多边形 186"/>
          <p:cNvSpPr/>
          <p:nvPr/>
        </p:nvSpPr>
        <p:spPr>
          <a:xfrm>
            <a:off x="7082471" y="1065932"/>
            <a:ext cx="3889611" cy="692621"/>
          </a:xfrm>
          <a:custGeom>
            <a:avLst/>
            <a:gdLst>
              <a:gd name="connsiteX0" fmla="*/ 0 w 3889611"/>
              <a:gd name="connsiteY0" fmla="*/ 0 h 692621"/>
              <a:gd name="connsiteX1" fmla="*/ 3774172 w 3889611"/>
              <a:gd name="connsiteY1" fmla="*/ 0 h 692621"/>
              <a:gd name="connsiteX2" fmla="*/ 3889611 w 3889611"/>
              <a:gd name="connsiteY2" fmla="*/ 115439 h 692621"/>
              <a:gd name="connsiteX3" fmla="*/ 3889611 w 3889611"/>
              <a:gd name="connsiteY3" fmla="*/ 577182 h 692621"/>
              <a:gd name="connsiteX4" fmla="*/ 3774172 w 3889611"/>
              <a:gd name="connsiteY4" fmla="*/ 692621 h 692621"/>
              <a:gd name="connsiteX5" fmla="*/ 0 w 3889611"/>
              <a:gd name="connsiteY5" fmla="*/ 692621 h 692621"/>
              <a:gd name="connsiteX6" fmla="*/ 0 w 3889611"/>
              <a:gd name="connsiteY6" fmla="*/ 0 h 6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9611" h="692621">
                <a:moveTo>
                  <a:pt x="0" y="0"/>
                </a:moveTo>
                <a:lnTo>
                  <a:pt x="3774172" y="0"/>
                </a:lnTo>
                <a:cubicBezTo>
                  <a:pt x="3837927" y="0"/>
                  <a:pt x="3889611" y="51684"/>
                  <a:pt x="3889611" y="115439"/>
                </a:cubicBezTo>
                <a:lnTo>
                  <a:pt x="3889611" y="577182"/>
                </a:lnTo>
                <a:cubicBezTo>
                  <a:pt x="3889611" y="640937"/>
                  <a:pt x="3837927" y="692621"/>
                  <a:pt x="3774172" y="692621"/>
                </a:cubicBezTo>
                <a:lnTo>
                  <a:pt x="0" y="692621"/>
                </a:lnTo>
                <a:lnTo>
                  <a:pt x="0" y="0"/>
                </a:lnTo>
                <a:close/>
              </a:path>
            </a:pathLst>
          </a:custGeom>
          <a:solidFill>
            <a:srgbClr val="5F6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8936" name="文本框 187"/>
          <p:cNvSpPr txBox="1"/>
          <p:nvPr/>
        </p:nvSpPr>
        <p:spPr>
          <a:xfrm>
            <a:off x="3220889" y="1240075"/>
            <a:ext cx="1084580" cy="5030308"/>
          </a:xfrm>
          <a:prstGeom prst="rect">
            <a:avLst/>
          </a:prstGeom>
          <a:noFill/>
        </p:spPr>
        <p:txBody>
          <a:bodyPr vert="eaVert" wrap="square" rtlCol="0">
            <a:spAutoFit/>
          </a:bodyPr>
          <a:lstStyle/>
          <a:p>
            <a:pPr algn="dist"/>
            <a:r>
              <a:rPr lang="zh-CN" altLang="en-US" sz="6000" b="1" dirty="0">
                <a:solidFill>
                  <a:srgbClr val="595959"/>
                </a:solidFill>
                <a:latin typeface="微软雅黑" panose="020B0503020204020204" pitchFamily="34" charset="-122"/>
                <a:ea typeface="微软雅黑" panose="020B0503020204020204" pitchFamily="34" charset="-122"/>
              </a:rPr>
              <a:t>Leroepika</a:t>
            </a:r>
            <a:endParaRPr lang="zh-CN" altLang="en-US" sz="8000" b="1" dirty="0">
              <a:solidFill>
                <a:srgbClr val="595959"/>
              </a:solidFill>
              <a:latin typeface="微软雅黑" panose="020B0503020204020204" pitchFamily="34" charset="-122"/>
              <a:ea typeface="微软雅黑" panose="020B0503020204020204" pitchFamily="34" charset="-122"/>
            </a:endParaRPr>
          </a:p>
        </p:txBody>
      </p:sp>
      <p:sp>
        <p:nvSpPr>
          <p:cNvPr id="1048937" name="矩形 188"/>
          <p:cNvSpPr/>
          <p:nvPr/>
        </p:nvSpPr>
        <p:spPr>
          <a:xfrm>
            <a:off x="4415235" y="2074460"/>
            <a:ext cx="61102" cy="456814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95959"/>
              </a:solidFill>
            </a:endParaRPr>
          </a:p>
        </p:txBody>
      </p:sp>
      <p:sp>
        <p:nvSpPr>
          <p:cNvPr id="1048938" name="任意多边形 190"/>
          <p:cNvSpPr/>
          <p:nvPr/>
        </p:nvSpPr>
        <p:spPr>
          <a:xfrm>
            <a:off x="6277252" y="1065932"/>
            <a:ext cx="696037" cy="692621"/>
          </a:xfrm>
          <a:custGeom>
            <a:avLst/>
            <a:gdLst>
              <a:gd name="connsiteX0" fmla="*/ 115439 w 696037"/>
              <a:gd name="connsiteY0" fmla="*/ 0 h 692621"/>
              <a:gd name="connsiteX1" fmla="*/ 696037 w 696037"/>
              <a:gd name="connsiteY1" fmla="*/ 0 h 692621"/>
              <a:gd name="connsiteX2" fmla="*/ 696037 w 696037"/>
              <a:gd name="connsiteY2" fmla="*/ 692621 h 692621"/>
              <a:gd name="connsiteX3" fmla="*/ 115439 w 696037"/>
              <a:gd name="connsiteY3" fmla="*/ 692621 h 692621"/>
              <a:gd name="connsiteX4" fmla="*/ 0 w 696037"/>
              <a:gd name="connsiteY4" fmla="*/ 577182 h 692621"/>
              <a:gd name="connsiteX5" fmla="*/ 0 w 696037"/>
              <a:gd name="connsiteY5" fmla="*/ 115439 h 692621"/>
              <a:gd name="connsiteX6" fmla="*/ 115439 w 696037"/>
              <a:gd name="connsiteY6" fmla="*/ 0 h 6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037" h="692621">
                <a:moveTo>
                  <a:pt x="115439" y="0"/>
                </a:moveTo>
                <a:lnTo>
                  <a:pt x="696037" y="0"/>
                </a:lnTo>
                <a:lnTo>
                  <a:pt x="696037" y="692621"/>
                </a:lnTo>
                <a:lnTo>
                  <a:pt x="115439" y="692621"/>
                </a:lnTo>
                <a:cubicBezTo>
                  <a:pt x="51684" y="692621"/>
                  <a:pt x="0" y="640937"/>
                  <a:pt x="0" y="577182"/>
                </a:cubicBezTo>
                <a:lnTo>
                  <a:pt x="0" y="115439"/>
                </a:lnTo>
                <a:cubicBezTo>
                  <a:pt x="0" y="51684"/>
                  <a:pt x="51684" y="0"/>
                  <a:pt x="115439" y="0"/>
                </a:cubicBezTo>
                <a:close/>
              </a:path>
            </a:pathLst>
          </a:custGeom>
          <a:solidFill>
            <a:srgbClr val="BE9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39" name="文本框 192"/>
          <p:cNvSpPr txBox="1"/>
          <p:nvPr/>
        </p:nvSpPr>
        <p:spPr>
          <a:xfrm>
            <a:off x="6287491" y="1065932"/>
            <a:ext cx="641443" cy="707886"/>
          </a:xfrm>
          <a:prstGeom prst="rect">
            <a:avLst/>
          </a:prstGeom>
          <a:noFill/>
        </p:spPr>
        <p:txBody>
          <a:bodyPr wrap="square" rtlCol="0">
            <a:spAutoFit/>
          </a:bodyPr>
          <a:lstStyle/>
          <a:p>
            <a:pPr algn="dist"/>
            <a:r>
              <a:rPr lang="en-US" altLang="zh-CN" sz="4000" dirty="0">
                <a:solidFill>
                  <a:schemeClr val="bg1"/>
                </a:solidFill>
                <a:latin typeface="Impact" panose="020B0806030902050204" pitchFamily="34" charset="0"/>
                <a:ea typeface="微软雅黑" panose="020B0503020204020204" pitchFamily="34" charset="-122"/>
              </a:rPr>
              <a:t>1</a:t>
            </a:r>
            <a:endParaRPr lang="zh-CN" altLang="en-US" sz="4000" dirty="0">
              <a:solidFill>
                <a:schemeClr val="bg1"/>
              </a:solidFill>
              <a:latin typeface="Impact" panose="020B0806030902050204" pitchFamily="34" charset="0"/>
              <a:ea typeface="微软雅黑" panose="020B0503020204020204" pitchFamily="34" charset="-122"/>
            </a:endParaRPr>
          </a:p>
        </p:txBody>
      </p:sp>
      <p:sp>
        <p:nvSpPr>
          <p:cNvPr id="1048940" name="任意多边形 193"/>
          <p:cNvSpPr/>
          <p:nvPr/>
        </p:nvSpPr>
        <p:spPr>
          <a:xfrm>
            <a:off x="7092710" y="2107606"/>
            <a:ext cx="3889611" cy="692621"/>
          </a:xfrm>
          <a:custGeom>
            <a:avLst/>
            <a:gdLst>
              <a:gd name="connsiteX0" fmla="*/ 0 w 3889611"/>
              <a:gd name="connsiteY0" fmla="*/ 0 h 692621"/>
              <a:gd name="connsiteX1" fmla="*/ 3774172 w 3889611"/>
              <a:gd name="connsiteY1" fmla="*/ 0 h 692621"/>
              <a:gd name="connsiteX2" fmla="*/ 3889611 w 3889611"/>
              <a:gd name="connsiteY2" fmla="*/ 115439 h 692621"/>
              <a:gd name="connsiteX3" fmla="*/ 3889611 w 3889611"/>
              <a:gd name="connsiteY3" fmla="*/ 577182 h 692621"/>
              <a:gd name="connsiteX4" fmla="*/ 3774172 w 3889611"/>
              <a:gd name="connsiteY4" fmla="*/ 692621 h 692621"/>
              <a:gd name="connsiteX5" fmla="*/ 0 w 3889611"/>
              <a:gd name="connsiteY5" fmla="*/ 692621 h 692621"/>
              <a:gd name="connsiteX6" fmla="*/ 0 w 3889611"/>
              <a:gd name="connsiteY6" fmla="*/ 0 h 6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9611" h="692621">
                <a:moveTo>
                  <a:pt x="0" y="0"/>
                </a:moveTo>
                <a:lnTo>
                  <a:pt x="3774172" y="0"/>
                </a:lnTo>
                <a:cubicBezTo>
                  <a:pt x="3837927" y="0"/>
                  <a:pt x="3889611" y="51684"/>
                  <a:pt x="3889611" y="115439"/>
                </a:cubicBezTo>
                <a:lnTo>
                  <a:pt x="3889611" y="577182"/>
                </a:lnTo>
                <a:cubicBezTo>
                  <a:pt x="3889611" y="640937"/>
                  <a:pt x="3837927" y="692621"/>
                  <a:pt x="3774172" y="692621"/>
                </a:cubicBezTo>
                <a:lnTo>
                  <a:pt x="0" y="692621"/>
                </a:lnTo>
                <a:lnTo>
                  <a:pt x="0" y="0"/>
                </a:lnTo>
                <a:close/>
              </a:path>
            </a:pathLst>
          </a:custGeom>
          <a:solidFill>
            <a:srgbClr val="5F6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41" name="任意多边形 194"/>
          <p:cNvSpPr/>
          <p:nvPr/>
        </p:nvSpPr>
        <p:spPr>
          <a:xfrm>
            <a:off x="6287491" y="2107606"/>
            <a:ext cx="696037" cy="692621"/>
          </a:xfrm>
          <a:custGeom>
            <a:avLst/>
            <a:gdLst>
              <a:gd name="connsiteX0" fmla="*/ 115439 w 696037"/>
              <a:gd name="connsiteY0" fmla="*/ 0 h 692621"/>
              <a:gd name="connsiteX1" fmla="*/ 696037 w 696037"/>
              <a:gd name="connsiteY1" fmla="*/ 0 h 692621"/>
              <a:gd name="connsiteX2" fmla="*/ 696037 w 696037"/>
              <a:gd name="connsiteY2" fmla="*/ 692621 h 692621"/>
              <a:gd name="connsiteX3" fmla="*/ 115439 w 696037"/>
              <a:gd name="connsiteY3" fmla="*/ 692621 h 692621"/>
              <a:gd name="connsiteX4" fmla="*/ 0 w 696037"/>
              <a:gd name="connsiteY4" fmla="*/ 577182 h 692621"/>
              <a:gd name="connsiteX5" fmla="*/ 0 w 696037"/>
              <a:gd name="connsiteY5" fmla="*/ 115439 h 692621"/>
              <a:gd name="connsiteX6" fmla="*/ 115439 w 696037"/>
              <a:gd name="connsiteY6" fmla="*/ 0 h 6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037" h="692621">
                <a:moveTo>
                  <a:pt x="115439" y="0"/>
                </a:moveTo>
                <a:lnTo>
                  <a:pt x="696037" y="0"/>
                </a:lnTo>
                <a:lnTo>
                  <a:pt x="696037" y="692621"/>
                </a:lnTo>
                <a:lnTo>
                  <a:pt x="115439" y="692621"/>
                </a:lnTo>
                <a:cubicBezTo>
                  <a:pt x="51684" y="692621"/>
                  <a:pt x="0" y="640937"/>
                  <a:pt x="0" y="577182"/>
                </a:cubicBezTo>
                <a:lnTo>
                  <a:pt x="0" y="115439"/>
                </a:lnTo>
                <a:cubicBezTo>
                  <a:pt x="0" y="51684"/>
                  <a:pt x="51684" y="0"/>
                  <a:pt x="115439" y="0"/>
                </a:cubicBezTo>
                <a:close/>
              </a:path>
            </a:pathLst>
          </a:custGeom>
          <a:solidFill>
            <a:srgbClr val="BE9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42" name="文本框 195"/>
          <p:cNvSpPr txBox="1"/>
          <p:nvPr/>
        </p:nvSpPr>
        <p:spPr>
          <a:xfrm>
            <a:off x="7427079" y="2151964"/>
            <a:ext cx="3193576" cy="1005840"/>
          </a:xfrm>
          <a:prstGeom prst="rect">
            <a:avLst/>
          </a:prstGeom>
          <a:noFill/>
        </p:spPr>
        <p:txBody>
          <a:bodyPr wrap="square" rtlCol="0">
            <a:spAutoFit/>
          </a:bodyPr>
          <a:lstStyle/>
          <a:p>
            <a:pPr algn="l"/>
            <a:r>
              <a:rPr lang="zh-CN" altLang="en-US" sz="2000" dirty="0">
                <a:solidFill>
                  <a:schemeClr val="bg1"/>
                </a:solidFill>
                <a:latin typeface="方正兰亭超细黑简体" panose="02000000000000000000" pitchFamily="2" charset="-122"/>
                <a:ea typeface="方正兰亭超细黑简体" panose="02000000000000000000" pitchFamily="2" charset="-122"/>
              </a:rPr>
              <a:t>Boshlang'ich siflarda leroepik asarlar ustida ishlash.</a:t>
            </a:r>
            <a:endParaRPr lang="zh-CN" altLang="en-US" sz="3200"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048943" name="文本框 196"/>
          <p:cNvSpPr txBox="1"/>
          <p:nvPr/>
        </p:nvSpPr>
        <p:spPr>
          <a:xfrm>
            <a:off x="6297730" y="2107606"/>
            <a:ext cx="641443" cy="707886"/>
          </a:xfrm>
          <a:prstGeom prst="rect">
            <a:avLst/>
          </a:prstGeom>
          <a:noFill/>
        </p:spPr>
        <p:txBody>
          <a:bodyPr wrap="square" rtlCol="0">
            <a:spAutoFit/>
          </a:bodyPr>
          <a:lstStyle/>
          <a:p>
            <a:pPr algn="dist"/>
            <a:r>
              <a:rPr lang="en-US" altLang="zh-CN" sz="4000" dirty="0">
                <a:solidFill>
                  <a:schemeClr val="bg1"/>
                </a:solidFill>
                <a:latin typeface="Impact" panose="020B0806030902050204" pitchFamily="34" charset="0"/>
                <a:ea typeface="微软雅黑" panose="020B0503020204020204" pitchFamily="34" charset="-122"/>
              </a:rPr>
              <a:t>2</a:t>
            </a:r>
            <a:endParaRPr lang="zh-CN" altLang="en-US" sz="4000" dirty="0">
              <a:solidFill>
                <a:schemeClr val="bg1"/>
              </a:solidFill>
              <a:latin typeface="Impact" panose="020B0806030902050204" pitchFamily="34" charset="0"/>
              <a:ea typeface="微软雅黑" panose="020B0503020204020204" pitchFamily="34" charset="-122"/>
            </a:endParaRPr>
          </a:p>
        </p:txBody>
      </p:sp>
      <p:sp>
        <p:nvSpPr>
          <p:cNvPr id="1048944" name="任意多边形 197"/>
          <p:cNvSpPr/>
          <p:nvPr/>
        </p:nvSpPr>
        <p:spPr>
          <a:xfrm>
            <a:off x="7092710" y="3164545"/>
            <a:ext cx="3889611" cy="692621"/>
          </a:xfrm>
          <a:custGeom>
            <a:avLst/>
            <a:gdLst>
              <a:gd name="connsiteX0" fmla="*/ 0 w 3889611"/>
              <a:gd name="connsiteY0" fmla="*/ 0 h 692621"/>
              <a:gd name="connsiteX1" fmla="*/ 3774172 w 3889611"/>
              <a:gd name="connsiteY1" fmla="*/ 0 h 692621"/>
              <a:gd name="connsiteX2" fmla="*/ 3889611 w 3889611"/>
              <a:gd name="connsiteY2" fmla="*/ 115439 h 692621"/>
              <a:gd name="connsiteX3" fmla="*/ 3889611 w 3889611"/>
              <a:gd name="connsiteY3" fmla="*/ 577182 h 692621"/>
              <a:gd name="connsiteX4" fmla="*/ 3774172 w 3889611"/>
              <a:gd name="connsiteY4" fmla="*/ 692621 h 692621"/>
              <a:gd name="connsiteX5" fmla="*/ 0 w 3889611"/>
              <a:gd name="connsiteY5" fmla="*/ 692621 h 692621"/>
              <a:gd name="connsiteX6" fmla="*/ 0 w 3889611"/>
              <a:gd name="connsiteY6" fmla="*/ 0 h 6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9611" h="692621">
                <a:moveTo>
                  <a:pt x="0" y="0"/>
                </a:moveTo>
                <a:lnTo>
                  <a:pt x="3774172" y="0"/>
                </a:lnTo>
                <a:cubicBezTo>
                  <a:pt x="3837927" y="0"/>
                  <a:pt x="3889611" y="51684"/>
                  <a:pt x="3889611" y="115439"/>
                </a:cubicBezTo>
                <a:lnTo>
                  <a:pt x="3889611" y="577182"/>
                </a:lnTo>
                <a:cubicBezTo>
                  <a:pt x="3889611" y="640937"/>
                  <a:pt x="3837927" y="692621"/>
                  <a:pt x="3774172" y="692621"/>
                </a:cubicBezTo>
                <a:lnTo>
                  <a:pt x="0" y="692621"/>
                </a:lnTo>
                <a:lnTo>
                  <a:pt x="0" y="0"/>
                </a:lnTo>
                <a:close/>
              </a:path>
            </a:pathLst>
          </a:custGeom>
          <a:solidFill>
            <a:srgbClr val="5F6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45" name="任意多边形 198"/>
          <p:cNvSpPr/>
          <p:nvPr/>
        </p:nvSpPr>
        <p:spPr>
          <a:xfrm>
            <a:off x="6287491" y="3164545"/>
            <a:ext cx="696037" cy="692621"/>
          </a:xfrm>
          <a:custGeom>
            <a:avLst/>
            <a:gdLst>
              <a:gd name="connsiteX0" fmla="*/ 115439 w 696037"/>
              <a:gd name="connsiteY0" fmla="*/ 0 h 692621"/>
              <a:gd name="connsiteX1" fmla="*/ 696037 w 696037"/>
              <a:gd name="connsiteY1" fmla="*/ 0 h 692621"/>
              <a:gd name="connsiteX2" fmla="*/ 696037 w 696037"/>
              <a:gd name="connsiteY2" fmla="*/ 692621 h 692621"/>
              <a:gd name="connsiteX3" fmla="*/ 115439 w 696037"/>
              <a:gd name="connsiteY3" fmla="*/ 692621 h 692621"/>
              <a:gd name="connsiteX4" fmla="*/ 0 w 696037"/>
              <a:gd name="connsiteY4" fmla="*/ 577182 h 692621"/>
              <a:gd name="connsiteX5" fmla="*/ 0 w 696037"/>
              <a:gd name="connsiteY5" fmla="*/ 115439 h 692621"/>
              <a:gd name="connsiteX6" fmla="*/ 115439 w 696037"/>
              <a:gd name="connsiteY6" fmla="*/ 0 h 6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037" h="692621">
                <a:moveTo>
                  <a:pt x="115439" y="0"/>
                </a:moveTo>
                <a:lnTo>
                  <a:pt x="696037" y="0"/>
                </a:lnTo>
                <a:lnTo>
                  <a:pt x="696037" y="692621"/>
                </a:lnTo>
                <a:lnTo>
                  <a:pt x="115439" y="692621"/>
                </a:lnTo>
                <a:cubicBezTo>
                  <a:pt x="51684" y="692621"/>
                  <a:pt x="0" y="640937"/>
                  <a:pt x="0" y="577182"/>
                </a:cubicBezTo>
                <a:lnTo>
                  <a:pt x="0" y="115439"/>
                </a:lnTo>
                <a:cubicBezTo>
                  <a:pt x="0" y="51684"/>
                  <a:pt x="51684" y="0"/>
                  <a:pt x="115439" y="0"/>
                </a:cubicBezTo>
                <a:close/>
              </a:path>
            </a:pathLst>
          </a:custGeom>
          <a:solidFill>
            <a:srgbClr val="BE9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46" name="文本框 199"/>
          <p:cNvSpPr txBox="1"/>
          <p:nvPr/>
        </p:nvSpPr>
        <p:spPr>
          <a:xfrm>
            <a:off x="7427079" y="3208903"/>
            <a:ext cx="3193576" cy="701040"/>
          </a:xfrm>
          <a:prstGeom prst="rect">
            <a:avLst/>
          </a:prstGeom>
          <a:noFill/>
        </p:spPr>
        <p:txBody>
          <a:bodyPr wrap="square" rtlCol="0">
            <a:spAutoFit/>
          </a:bodyPr>
          <a:lstStyle/>
          <a:p>
            <a:pPr algn="l"/>
            <a:r>
              <a:rPr lang="zh-CN" altLang="en-US" sz="2000" dirty="0">
                <a:solidFill>
                  <a:schemeClr val="bg1"/>
                </a:solidFill>
                <a:latin typeface="方正兰亭超细黑简体" panose="02000000000000000000" pitchFamily="2" charset="-122"/>
                <a:ea typeface="方正兰亭超细黑简体" panose="02000000000000000000" pitchFamily="2" charset="-122"/>
              </a:rPr>
              <a:t>Leroepik usulida ijod qilgan olimlar .</a:t>
            </a:r>
            <a:endParaRPr lang="zh-CN" altLang="en-US" sz="3200"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048947" name="文本框 200"/>
          <p:cNvSpPr txBox="1"/>
          <p:nvPr/>
        </p:nvSpPr>
        <p:spPr>
          <a:xfrm>
            <a:off x="6297730" y="3164545"/>
            <a:ext cx="641443" cy="707886"/>
          </a:xfrm>
          <a:prstGeom prst="rect">
            <a:avLst/>
          </a:prstGeom>
          <a:noFill/>
        </p:spPr>
        <p:txBody>
          <a:bodyPr wrap="square" rtlCol="0">
            <a:spAutoFit/>
          </a:bodyPr>
          <a:lstStyle/>
          <a:p>
            <a:pPr algn="dist"/>
            <a:r>
              <a:rPr lang="en-US" altLang="zh-CN" sz="4000" dirty="0">
                <a:solidFill>
                  <a:schemeClr val="bg1"/>
                </a:solidFill>
                <a:latin typeface="Impact" panose="020B0806030902050204" pitchFamily="34" charset="0"/>
                <a:ea typeface="微软雅黑" panose="020B0503020204020204" pitchFamily="34" charset="-122"/>
              </a:rPr>
              <a:t>3</a:t>
            </a:r>
            <a:endParaRPr lang="zh-CN" altLang="en-US" sz="4000" dirty="0">
              <a:solidFill>
                <a:schemeClr val="bg1"/>
              </a:solidFill>
              <a:latin typeface="Impact" panose="020B0806030902050204" pitchFamily="34" charset="0"/>
              <a:ea typeface="微软雅黑" panose="020B0503020204020204" pitchFamily="34" charset="-122"/>
            </a:endParaRPr>
          </a:p>
        </p:txBody>
      </p:sp>
      <p:sp>
        <p:nvSpPr>
          <p:cNvPr id="1048948" name="文本框 195"/>
          <p:cNvSpPr txBox="1"/>
          <p:nvPr/>
        </p:nvSpPr>
        <p:spPr>
          <a:xfrm>
            <a:off x="7389319" y="1156386"/>
            <a:ext cx="3193576" cy="624840"/>
          </a:xfrm>
          <a:prstGeom prst="rect">
            <a:avLst/>
          </a:prstGeom>
          <a:noFill/>
        </p:spPr>
        <p:txBody>
          <a:bodyPr wrap="square" rtlCol="0">
            <a:spAutoFit/>
          </a:bodyPr>
          <a:lstStyle/>
          <a:p>
            <a:pPr algn="l"/>
            <a:r>
              <a:rPr lang="zh-CN" altLang="en-US" sz="1800" dirty="0">
                <a:solidFill>
                  <a:schemeClr val="bg1"/>
                </a:solidFill>
                <a:latin typeface="方正兰亭超细黑简体" panose="02000000000000000000" pitchFamily="2" charset="-122"/>
                <a:ea typeface="方正兰亭超细黑简体" panose="02000000000000000000" pitchFamily="2" charset="-122"/>
              </a:rPr>
              <a:t>Leroepika haqida qisqacha ma'lumot</a:t>
            </a:r>
            <a:endParaRPr lang="zh-CN" altLang="en-US" sz="3200" dirty="0">
              <a:solidFill>
                <a:schemeClr val="bg1"/>
              </a:solidFill>
              <a:latin typeface="方正兰亭超细黑简体" panose="02000000000000000000" pitchFamily="2" charset="-122"/>
              <a:ea typeface="方正兰亭超细黑简体" panose="02000000000000000000"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66668" y="191589"/>
            <a:ext cx="11844464" cy="6500428"/>
            <a:chOff x="206" y="189"/>
            <a:chExt cx="7270" cy="3947"/>
          </a:xfrm>
        </p:grpSpPr>
        <p:sp>
          <p:nvSpPr>
            <p:cNvPr id="1048949" name="Freeform 5"/>
            <p:cNvSpPr/>
            <p:nvPr/>
          </p:nvSpPr>
          <p:spPr bwMode="auto">
            <a:xfrm>
              <a:off x="210" y="189"/>
              <a:ext cx="24" cy="62"/>
            </a:xfrm>
            <a:custGeom>
              <a:avLst/>
              <a:gdLst>
                <a:gd name="T0" fmla="*/ 6 w 7"/>
                <a:gd name="T1" fmla="*/ 14 h 21"/>
                <a:gd name="T2" fmla="*/ 6 w 7"/>
                <a:gd name="T3" fmla="*/ 14 h 21"/>
                <a:gd name="T4" fmla="*/ 5 w 7"/>
                <a:gd name="T5" fmla="*/ 3 h 21"/>
                <a:gd name="T6" fmla="*/ 0 w 7"/>
                <a:gd name="T7" fmla="*/ 3 h 21"/>
                <a:gd name="T8" fmla="*/ 1 w 7"/>
                <a:gd name="T9" fmla="*/ 18 h 21"/>
                <a:gd name="T10" fmla="*/ 5 w 7"/>
                <a:gd name="T11" fmla="*/ 20 h 21"/>
                <a:gd name="T12" fmla="*/ 7 w 7"/>
                <a:gd name="T13" fmla="*/ 17 h 21"/>
                <a:gd name="T14" fmla="*/ 6 w 7"/>
                <a:gd name="T15" fmla="*/ 14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1">
                  <a:moveTo>
                    <a:pt x="6" y="14"/>
                  </a:moveTo>
                  <a:cubicBezTo>
                    <a:pt x="6" y="14"/>
                    <a:pt x="6" y="14"/>
                    <a:pt x="6" y="14"/>
                  </a:cubicBezTo>
                  <a:cubicBezTo>
                    <a:pt x="6" y="10"/>
                    <a:pt x="5" y="7"/>
                    <a:pt x="5" y="3"/>
                  </a:cubicBezTo>
                  <a:cubicBezTo>
                    <a:pt x="5" y="0"/>
                    <a:pt x="0" y="0"/>
                    <a:pt x="0" y="3"/>
                  </a:cubicBezTo>
                  <a:cubicBezTo>
                    <a:pt x="0" y="8"/>
                    <a:pt x="1" y="13"/>
                    <a:pt x="1" y="18"/>
                  </a:cubicBezTo>
                  <a:cubicBezTo>
                    <a:pt x="1" y="19"/>
                    <a:pt x="3" y="21"/>
                    <a:pt x="5" y="20"/>
                  </a:cubicBezTo>
                  <a:cubicBezTo>
                    <a:pt x="6" y="19"/>
                    <a:pt x="6" y="18"/>
                    <a:pt x="7" y="17"/>
                  </a:cubicBezTo>
                  <a:cubicBezTo>
                    <a:pt x="7" y="16"/>
                    <a:pt x="6" y="15"/>
                    <a:pt x="6" y="1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50" name="Freeform 6"/>
            <p:cNvSpPr/>
            <p:nvPr/>
          </p:nvSpPr>
          <p:spPr bwMode="auto">
            <a:xfrm>
              <a:off x="217" y="266"/>
              <a:ext cx="21" cy="66"/>
            </a:xfrm>
            <a:custGeom>
              <a:avLst/>
              <a:gdLst>
                <a:gd name="T0" fmla="*/ 5 w 6"/>
                <a:gd name="T1" fmla="*/ 3 h 22"/>
                <a:gd name="T2" fmla="*/ 1 w 6"/>
                <a:gd name="T3" fmla="*/ 3 h 22"/>
                <a:gd name="T4" fmla="*/ 2 w 6"/>
                <a:gd name="T5" fmla="*/ 19 h 22"/>
                <a:gd name="T6" fmla="*/ 6 w 6"/>
                <a:gd name="T7" fmla="*/ 19 h 22"/>
                <a:gd name="T8" fmla="*/ 5 w 6"/>
                <a:gd name="T9" fmla="*/ 3 h 22"/>
              </a:gdLst>
              <a:ahLst/>
              <a:cxnLst>
                <a:cxn ang="0">
                  <a:pos x="T0" y="T1"/>
                </a:cxn>
                <a:cxn ang="0">
                  <a:pos x="T2" y="T3"/>
                </a:cxn>
                <a:cxn ang="0">
                  <a:pos x="T4" y="T5"/>
                </a:cxn>
                <a:cxn ang="0">
                  <a:pos x="T6" y="T7"/>
                </a:cxn>
                <a:cxn ang="0">
                  <a:pos x="T8" y="T9"/>
                </a:cxn>
              </a:cxnLst>
              <a:rect l="0" t="0" r="r" b="b"/>
              <a:pathLst>
                <a:path w="6" h="22">
                  <a:moveTo>
                    <a:pt x="5" y="3"/>
                  </a:moveTo>
                  <a:cubicBezTo>
                    <a:pt x="5" y="0"/>
                    <a:pt x="0" y="0"/>
                    <a:pt x="1" y="3"/>
                  </a:cubicBezTo>
                  <a:cubicBezTo>
                    <a:pt x="1" y="9"/>
                    <a:pt x="1" y="14"/>
                    <a:pt x="2" y="19"/>
                  </a:cubicBezTo>
                  <a:cubicBezTo>
                    <a:pt x="2" y="22"/>
                    <a:pt x="6" y="22"/>
                    <a:pt x="6" y="19"/>
                  </a:cubicBezTo>
                  <a:cubicBezTo>
                    <a:pt x="6" y="14"/>
                    <a:pt x="5" y="9"/>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51" name="Freeform 7"/>
            <p:cNvSpPr/>
            <p:nvPr/>
          </p:nvSpPr>
          <p:spPr bwMode="auto">
            <a:xfrm>
              <a:off x="220" y="355"/>
              <a:ext cx="18" cy="60"/>
            </a:xfrm>
            <a:custGeom>
              <a:avLst/>
              <a:gdLst>
                <a:gd name="T0" fmla="*/ 5 w 5"/>
                <a:gd name="T1" fmla="*/ 15 h 20"/>
                <a:gd name="T2" fmla="*/ 5 w 5"/>
                <a:gd name="T3" fmla="*/ 14 h 20"/>
                <a:gd name="T4" fmla="*/ 5 w 5"/>
                <a:gd name="T5" fmla="*/ 10 h 20"/>
                <a:gd name="T6" fmla="*/ 5 w 5"/>
                <a:gd name="T7" fmla="*/ 5 h 20"/>
                <a:gd name="T8" fmla="*/ 5 w 5"/>
                <a:gd name="T9" fmla="*/ 4 h 20"/>
                <a:gd name="T10" fmla="*/ 5 w 5"/>
                <a:gd name="T11" fmla="*/ 3 h 20"/>
                <a:gd name="T12" fmla="*/ 5 w 5"/>
                <a:gd name="T13" fmla="*/ 3 h 20"/>
                <a:gd name="T14" fmla="*/ 5 w 5"/>
                <a:gd name="T15" fmla="*/ 2 h 20"/>
                <a:gd name="T16" fmla="*/ 1 w 5"/>
                <a:gd name="T17" fmla="*/ 2 h 20"/>
                <a:gd name="T18" fmla="*/ 0 w 5"/>
                <a:gd name="T19" fmla="*/ 13 h 20"/>
                <a:gd name="T20" fmla="*/ 1 w 5"/>
                <a:gd name="T21" fmla="*/ 18 h 20"/>
                <a:gd name="T22" fmla="*/ 5 w 5"/>
                <a:gd name="T23" fmla="*/ 17 h 20"/>
                <a:gd name="T24" fmla="*/ 5 w 5"/>
                <a:gd name="T2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0">
                  <a:moveTo>
                    <a:pt x="5" y="15"/>
                  </a:moveTo>
                  <a:cubicBezTo>
                    <a:pt x="5" y="15"/>
                    <a:pt x="5" y="15"/>
                    <a:pt x="5" y="14"/>
                  </a:cubicBezTo>
                  <a:cubicBezTo>
                    <a:pt x="5" y="13"/>
                    <a:pt x="5" y="11"/>
                    <a:pt x="5" y="10"/>
                  </a:cubicBezTo>
                  <a:cubicBezTo>
                    <a:pt x="5" y="8"/>
                    <a:pt x="5" y="7"/>
                    <a:pt x="5" y="5"/>
                  </a:cubicBezTo>
                  <a:cubicBezTo>
                    <a:pt x="5" y="5"/>
                    <a:pt x="5" y="4"/>
                    <a:pt x="5" y="4"/>
                  </a:cubicBezTo>
                  <a:cubicBezTo>
                    <a:pt x="5" y="3"/>
                    <a:pt x="5" y="2"/>
                    <a:pt x="5" y="3"/>
                  </a:cubicBezTo>
                  <a:cubicBezTo>
                    <a:pt x="5" y="3"/>
                    <a:pt x="5" y="3"/>
                    <a:pt x="5" y="3"/>
                  </a:cubicBezTo>
                  <a:cubicBezTo>
                    <a:pt x="5" y="2"/>
                    <a:pt x="5" y="2"/>
                    <a:pt x="5" y="2"/>
                  </a:cubicBezTo>
                  <a:cubicBezTo>
                    <a:pt x="4" y="0"/>
                    <a:pt x="1" y="0"/>
                    <a:pt x="1" y="2"/>
                  </a:cubicBezTo>
                  <a:cubicBezTo>
                    <a:pt x="0" y="6"/>
                    <a:pt x="0" y="10"/>
                    <a:pt x="0" y="13"/>
                  </a:cubicBezTo>
                  <a:cubicBezTo>
                    <a:pt x="0" y="15"/>
                    <a:pt x="0" y="17"/>
                    <a:pt x="1" y="18"/>
                  </a:cubicBezTo>
                  <a:cubicBezTo>
                    <a:pt x="2" y="20"/>
                    <a:pt x="4" y="19"/>
                    <a:pt x="5" y="17"/>
                  </a:cubicBezTo>
                  <a:cubicBezTo>
                    <a:pt x="5" y="16"/>
                    <a:pt x="5" y="16"/>
                    <a:pt x="5" y="1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52" name="Freeform 8"/>
            <p:cNvSpPr/>
            <p:nvPr/>
          </p:nvSpPr>
          <p:spPr bwMode="auto">
            <a:xfrm>
              <a:off x="224" y="429"/>
              <a:ext cx="14" cy="69"/>
            </a:xfrm>
            <a:custGeom>
              <a:avLst/>
              <a:gdLst>
                <a:gd name="T0" fmla="*/ 0 w 4"/>
                <a:gd name="T1" fmla="*/ 3 h 23"/>
                <a:gd name="T2" fmla="*/ 0 w 4"/>
                <a:gd name="T3" fmla="*/ 20 h 23"/>
                <a:gd name="T4" fmla="*/ 4 w 4"/>
                <a:gd name="T5" fmla="*/ 20 h 23"/>
                <a:gd name="T6" fmla="*/ 4 w 4"/>
                <a:gd name="T7" fmla="*/ 3 h 23"/>
                <a:gd name="T8" fmla="*/ 0 w 4"/>
                <a:gd name="T9" fmla="*/ 3 h 23"/>
              </a:gdLst>
              <a:ahLst/>
              <a:cxnLst>
                <a:cxn ang="0">
                  <a:pos x="T0" y="T1"/>
                </a:cxn>
                <a:cxn ang="0">
                  <a:pos x="T2" y="T3"/>
                </a:cxn>
                <a:cxn ang="0">
                  <a:pos x="T4" y="T5"/>
                </a:cxn>
                <a:cxn ang="0">
                  <a:pos x="T6" y="T7"/>
                </a:cxn>
                <a:cxn ang="0">
                  <a:pos x="T8" y="T9"/>
                </a:cxn>
              </a:cxnLst>
              <a:rect l="0" t="0" r="r" b="b"/>
              <a:pathLst>
                <a:path w="4" h="23">
                  <a:moveTo>
                    <a:pt x="0" y="3"/>
                  </a:moveTo>
                  <a:cubicBezTo>
                    <a:pt x="0" y="20"/>
                    <a:pt x="0" y="20"/>
                    <a:pt x="0" y="20"/>
                  </a:cubicBezTo>
                  <a:cubicBezTo>
                    <a:pt x="0" y="23"/>
                    <a:pt x="4" y="23"/>
                    <a:pt x="4" y="20"/>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53" name="Freeform 9"/>
            <p:cNvSpPr/>
            <p:nvPr/>
          </p:nvSpPr>
          <p:spPr bwMode="auto">
            <a:xfrm>
              <a:off x="220" y="524"/>
              <a:ext cx="14" cy="57"/>
            </a:xfrm>
            <a:custGeom>
              <a:avLst/>
              <a:gdLst>
                <a:gd name="T0" fmla="*/ 0 w 4"/>
                <a:gd name="T1" fmla="*/ 3 h 19"/>
                <a:gd name="T2" fmla="*/ 0 w 4"/>
                <a:gd name="T3" fmla="*/ 16 h 19"/>
                <a:gd name="T4" fmla="*/ 4 w 4"/>
                <a:gd name="T5" fmla="*/ 16 h 19"/>
                <a:gd name="T6" fmla="*/ 4 w 4"/>
                <a:gd name="T7" fmla="*/ 3 h 19"/>
                <a:gd name="T8" fmla="*/ 0 w 4"/>
                <a:gd name="T9" fmla="*/ 3 h 19"/>
              </a:gdLst>
              <a:ahLst/>
              <a:cxnLst>
                <a:cxn ang="0">
                  <a:pos x="T0" y="T1"/>
                </a:cxn>
                <a:cxn ang="0">
                  <a:pos x="T2" y="T3"/>
                </a:cxn>
                <a:cxn ang="0">
                  <a:pos x="T4" y="T5"/>
                </a:cxn>
                <a:cxn ang="0">
                  <a:pos x="T6" y="T7"/>
                </a:cxn>
                <a:cxn ang="0">
                  <a:pos x="T8" y="T9"/>
                </a:cxn>
              </a:cxnLst>
              <a:rect l="0" t="0" r="r" b="b"/>
              <a:pathLst>
                <a:path w="4" h="19">
                  <a:moveTo>
                    <a:pt x="0" y="3"/>
                  </a:moveTo>
                  <a:cubicBezTo>
                    <a:pt x="0" y="16"/>
                    <a:pt x="0" y="16"/>
                    <a:pt x="0" y="16"/>
                  </a:cubicBezTo>
                  <a:cubicBezTo>
                    <a:pt x="0" y="19"/>
                    <a:pt x="4" y="19"/>
                    <a:pt x="4" y="16"/>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54" name="Freeform 10"/>
            <p:cNvSpPr/>
            <p:nvPr/>
          </p:nvSpPr>
          <p:spPr bwMode="auto">
            <a:xfrm>
              <a:off x="220" y="605"/>
              <a:ext cx="14" cy="65"/>
            </a:xfrm>
            <a:custGeom>
              <a:avLst/>
              <a:gdLst>
                <a:gd name="T0" fmla="*/ 0 w 4"/>
                <a:gd name="T1" fmla="*/ 3 h 22"/>
                <a:gd name="T2" fmla="*/ 0 w 4"/>
                <a:gd name="T3" fmla="*/ 19 h 22"/>
                <a:gd name="T4" fmla="*/ 4 w 4"/>
                <a:gd name="T5" fmla="*/ 19 h 22"/>
                <a:gd name="T6" fmla="*/ 4 w 4"/>
                <a:gd name="T7" fmla="*/ 3 h 22"/>
                <a:gd name="T8" fmla="*/ 0 w 4"/>
                <a:gd name="T9" fmla="*/ 3 h 22"/>
              </a:gdLst>
              <a:ahLst/>
              <a:cxnLst>
                <a:cxn ang="0">
                  <a:pos x="T0" y="T1"/>
                </a:cxn>
                <a:cxn ang="0">
                  <a:pos x="T2" y="T3"/>
                </a:cxn>
                <a:cxn ang="0">
                  <a:pos x="T4" y="T5"/>
                </a:cxn>
                <a:cxn ang="0">
                  <a:pos x="T6" y="T7"/>
                </a:cxn>
                <a:cxn ang="0">
                  <a:pos x="T8" y="T9"/>
                </a:cxn>
              </a:cxnLst>
              <a:rect l="0" t="0" r="r" b="b"/>
              <a:pathLst>
                <a:path w="4" h="22">
                  <a:moveTo>
                    <a:pt x="0" y="3"/>
                  </a:moveTo>
                  <a:cubicBezTo>
                    <a:pt x="0" y="19"/>
                    <a:pt x="0" y="19"/>
                    <a:pt x="0" y="19"/>
                  </a:cubicBezTo>
                  <a:cubicBezTo>
                    <a:pt x="0" y="22"/>
                    <a:pt x="4" y="22"/>
                    <a:pt x="4" y="19"/>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55" name="Freeform 11"/>
            <p:cNvSpPr/>
            <p:nvPr/>
          </p:nvSpPr>
          <p:spPr bwMode="auto">
            <a:xfrm>
              <a:off x="213" y="688"/>
              <a:ext cx="28" cy="80"/>
            </a:xfrm>
            <a:custGeom>
              <a:avLst/>
              <a:gdLst>
                <a:gd name="T0" fmla="*/ 5 w 8"/>
                <a:gd name="T1" fmla="*/ 3 h 27"/>
                <a:gd name="T2" fmla="*/ 1 w 8"/>
                <a:gd name="T3" fmla="*/ 4 h 27"/>
                <a:gd name="T4" fmla="*/ 3 w 8"/>
                <a:gd name="T5" fmla="*/ 24 h 27"/>
                <a:gd name="T6" fmla="*/ 7 w 8"/>
                <a:gd name="T7" fmla="*/ 23 h 27"/>
                <a:gd name="T8" fmla="*/ 5 w 8"/>
                <a:gd name="T9" fmla="*/ 3 h 27"/>
              </a:gdLst>
              <a:ahLst/>
              <a:cxnLst>
                <a:cxn ang="0">
                  <a:pos x="T0" y="T1"/>
                </a:cxn>
                <a:cxn ang="0">
                  <a:pos x="T2" y="T3"/>
                </a:cxn>
                <a:cxn ang="0">
                  <a:pos x="T4" y="T5"/>
                </a:cxn>
                <a:cxn ang="0">
                  <a:pos x="T6" y="T7"/>
                </a:cxn>
                <a:cxn ang="0">
                  <a:pos x="T8" y="T9"/>
                </a:cxn>
              </a:cxnLst>
              <a:rect l="0" t="0" r="r" b="b"/>
              <a:pathLst>
                <a:path w="8" h="27">
                  <a:moveTo>
                    <a:pt x="5" y="3"/>
                  </a:moveTo>
                  <a:cubicBezTo>
                    <a:pt x="5" y="0"/>
                    <a:pt x="0" y="1"/>
                    <a:pt x="1" y="4"/>
                  </a:cubicBezTo>
                  <a:cubicBezTo>
                    <a:pt x="2" y="11"/>
                    <a:pt x="1" y="18"/>
                    <a:pt x="3" y="24"/>
                  </a:cubicBezTo>
                  <a:cubicBezTo>
                    <a:pt x="3" y="27"/>
                    <a:pt x="8" y="26"/>
                    <a:pt x="7" y="23"/>
                  </a:cubicBezTo>
                  <a:cubicBezTo>
                    <a:pt x="6" y="16"/>
                    <a:pt x="6" y="10"/>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56" name="Freeform 12"/>
            <p:cNvSpPr/>
            <p:nvPr/>
          </p:nvSpPr>
          <p:spPr bwMode="auto">
            <a:xfrm>
              <a:off x="213" y="792"/>
              <a:ext cx="28" cy="74"/>
            </a:xfrm>
            <a:custGeom>
              <a:avLst/>
              <a:gdLst>
                <a:gd name="T0" fmla="*/ 3 w 8"/>
                <a:gd name="T1" fmla="*/ 3 h 25"/>
                <a:gd name="T2" fmla="*/ 1 w 8"/>
                <a:gd name="T3" fmla="*/ 21 h 25"/>
                <a:gd name="T4" fmla="*/ 5 w 8"/>
                <a:gd name="T5" fmla="*/ 22 h 25"/>
                <a:gd name="T6" fmla="*/ 7 w 8"/>
                <a:gd name="T7" fmla="*/ 4 h 25"/>
                <a:gd name="T8" fmla="*/ 3 w 8"/>
                <a:gd name="T9" fmla="*/ 3 h 25"/>
              </a:gdLst>
              <a:ahLst/>
              <a:cxnLst>
                <a:cxn ang="0">
                  <a:pos x="T0" y="T1"/>
                </a:cxn>
                <a:cxn ang="0">
                  <a:pos x="T2" y="T3"/>
                </a:cxn>
                <a:cxn ang="0">
                  <a:pos x="T4" y="T5"/>
                </a:cxn>
                <a:cxn ang="0">
                  <a:pos x="T6" y="T7"/>
                </a:cxn>
                <a:cxn ang="0">
                  <a:pos x="T8" y="T9"/>
                </a:cxn>
              </a:cxnLst>
              <a:rect l="0" t="0" r="r" b="b"/>
              <a:pathLst>
                <a:path w="8" h="25">
                  <a:moveTo>
                    <a:pt x="3" y="3"/>
                  </a:moveTo>
                  <a:cubicBezTo>
                    <a:pt x="2" y="9"/>
                    <a:pt x="2" y="15"/>
                    <a:pt x="1" y="21"/>
                  </a:cubicBezTo>
                  <a:cubicBezTo>
                    <a:pt x="0" y="24"/>
                    <a:pt x="4" y="25"/>
                    <a:pt x="5" y="22"/>
                  </a:cubicBezTo>
                  <a:cubicBezTo>
                    <a:pt x="6" y="16"/>
                    <a:pt x="6" y="10"/>
                    <a:pt x="7" y="4"/>
                  </a:cubicBezTo>
                  <a:cubicBezTo>
                    <a:pt x="8" y="1"/>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57" name="Freeform 13"/>
            <p:cNvSpPr/>
            <p:nvPr/>
          </p:nvSpPr>
          <p:spPr bwMode="auto">
            <a:xfrm>
              <a:off x="213" y="887"/>
              <a:ext cx="21" cy="74"/>
            </a:xfrm>
            <a:custGeom>
              <a:avLst/>
              <a:gdLst>
                <a:gd name="T0" fmla="*/ 2 w 6"/>
                <a:gd name="T1" fmla="*/ 3 h 25"/>
                <a:gd name="T2" fmla="*/ 0 w 6"/>
                <a:gd name="T3" fmla="*/ 22 h 25"/>
                <a:gd name="T4" fmla="*/ 5 w 6"/>
                <a:gd name="T5" fmla="*/ 22 h 25"/>
                <a:gd name="T6" fmla="*/ 6 w 6"/>
                <a:gd name="T7" fmla="*/ 3 h 25"/>
                <a:gd name="T8" fmla="*/ 2 w 6"/>
                <a:gd name="T9" fmla="*/ 3 h 25"/>
              </a:gdLst>
              <a:ahLst/>
              <a:cxnLst>
                <a:cxn ang="0">
                  <a:pos x="T0" y="T1"/>
                </a:cxn>
                <a:cxn ang="0">
                  <a:pos x="T2" y="T3"/>
                </a:cxn>
                <a:cxn ang="0">
                  <a:pos x="T4" y="T5"/>
                </a:cxn>
                <a:cxn ang="0">
                  <a:pos x="T6" y="T7"/>
                </a:cxn>
                <a:cxn ang="0">
                  <a:pos x="T8" y="T9"/>
                </a:cxn>
              </a:cxnLst>
              <a:rect l="0" t="0" r="r" b="b"/>
              <a:pathLst>
                <a:path w="6" h="25">
                  <a:moveTo>
                    <a:pt x="2" y="3"/>
                  </a:moveTo>
                  <a:cubicBezTo>
                    <a:pt x="1" y="9"/>
                    <a:pt x="1" y="16"/>
                    <a:pt x="0" y="22"/>
                  </a:cubicBezTo>
                  <a:cubicBezTo>
                    <a:pt x="0" y="25"/>
                    <a:pt x="5" y="25"/>
                    <a:pt x="5" y="22"/>
                  </a:cubicBezTo>
                  <a:cubicBezTo>
                    <a:pt x="5" y="16"/>
                    <a:pt x="6" y="9"/>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58" name="Freeform 14"/>
            <p:cNvSpPr/>
            <p:nvPr/>
          </p:nvSpPr>
          <p:spPr bwMode="auto">
            <a:xfrm>
              <a:off x="213" y="981"/>
              <a:ext cx="25" cy="75"/>
            </a:xfrm>
            <a:custGeom>
              <a:avLst/>
              <a:gdLst>
                <a:gd name="T0" fmla="*/ 3 w 7"/>
                <a:gd name="T1" fmla="*/ 3 h 25"/>
                <a:gd name="T2" fmla="*/ 2 w 7"/>
                <a:gd name="T3" fmla="*/ 13 h 25"/>
                <a:gd name="T4" fmla="*/ 2 w 7"/>
                <a:gd name="T5" fmla="*/ 18 h 25"/>
                <a:gd name="T6" fmla="*/ 2 w 7"/>
                <a:gd name="T7" fmla="*/ 20 h 25"/>
                <a:gd name="T8" fmla="*/ 2 w 7"/>
                <a:gd name="T9" fmla="*/ 20 h 25"/>
                <a:gd name="T10" fmla="*/ 5 w 7"/>
                <a:gd name="T11" fmla="*/ 24 h 25"/>
                <a:gd name="T12" fmla="*/ 7 w 7"/>
                <a:gd name="T13" fmla="*/ 16 h 25"/>
                <a:gd name="T14" fmla="*/ 7 w 7"/>
                <a:gd name="T15" fmla="*/ 3 h 25"/>
                <a:gd name="T16" fmla="*/ 3 w 7"/>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3" y="3"/>
                  </a:moveTo>
                  <a:cubicBezTo>
                    <a:pt x="3" y="6"/>
                    <a:pt x="3" y="9"/>
                    <a:pt x="2" y="13"/>
                  </a:cubicBezTo>
                  <a:cubicBezTo>
                    <a:pt x="2" y="14"/>
                    <a:pt x="2" y="16"/>
                    <a:pt x="2" y="18"/>
                  </a:cubicBezTo>
                  <a:cubicBezTo>
                    <a:pt x="2" y="19"/>
                    <a:pt x="2" y="19"/>
                    <a:pt x="2" y="20"/>
                  </a:cubicBezTo>
                  <a:cubicBezTo>
                    <a:pt x="2" y="20"/>
                    <a:pt x="2" y="20"/>
                    <a:pt x="2" y="20"/>
                  </a:cubicBezTo>
                  <a:cubicBezTo>
                    <a:pt x="0" y="22"/>
                    <a:pt x="3" y="25"/>
                    <a:pt x="5" y="24"/>
                  </a:cubicBezTo>
                  <a:cubicBezTo>
                    <a:pt x="7" y="23"/>
                    <a:pt x="7" y="18"/>
                    <a:pt x="7" y="16"/>
                  </a:cubicBezTo>
                  <a:cubicBezTo>
                    <a:pt x="7" y="12"/>
                    <a:pt x="7" y="7"/>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59" name="Freeform 15"/>
            <p:cNvSpPr/>
            <p:nvPr/>
          </p:nvSpPr>
          <p:spPr bwMode="auto">
            <a:xfrm>
              <a:off x="206" y="1079"/>
              <a:ext cx="28" cy="75"/>
            </a:xfrm>
            <a:custGeom>
              <a:avLst/>
              <a:gdLst>
                <a:gd name="T0" fmla="*/ 7 w 8"/>
                <a:gd name="T1" fmla="*/ 18 h 25"/>
                <a:gd name="T2" fmla="*/ 6 w 8"/>
                <a:gd name="T3" fmla="*/ 10 h 25"/>
                <a:gd name="T4" fmla="*/ 6 w 8"/>
                <a:gd name="T5" fmla="*/ 6 h 25"/>
                <a:gd name="T6" fmla="*/ 6 w 8"/>
                <a:gd name="T7" fmla="*/ 5 h 25"/>
                <a:gd name="T8" fmla="*/ 2 w 8"/>
                <a:gd name="T9" fmla="*/ 2 h 25"/>
                <a:gd name="T10" fmla="*/ 2 w 8"/>
                <a:gd name="T11" fmla="*/ 12 h 25"/>
                <a:gd name="T12" fmla="*/ 2 w 8"/>
                <a:gd name="T13" fmla="*/ 18 h 25"/>
                <a:gd name="T14" fmla="*/ 3 w 8"/>
                <a:gd name="T15" fmla="*/ 19 h 25"/>
                <a:gd name="T16" fmla="*/ 2 w 8"/>
                <a:gd name="T17" fmla="*/ 23 h 25"/>
                <a:gd name="T18" fmla="*/ 6 w 8"/>
                <a:gd name="T19" fmla="*/ 24 h 25"/>
                <a:gd name="T20" fmla="*/ 7 w 8"/>
                <a:gd name="T2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25">
                  <a:moveTo>
                    <a:pt x="7" y="18"/>
                  </a:moveTo>
                  <a:cubicBezTo>
                    <a:pt x="7" y="15"/>
                    <a:pt x="7" y="13"/>
                    <a:pt x="6" y="10"/>
                  </a:cubicBezTo>
                  <a:cubicBezTo>
                    <a:pt x="6" y="8"/>
                    <a:pt x="6" y="7"/>
                    <a:pt x="6" y="6"/>
                  </a:cubicBezTo>
                  <a:cubicBezTo>
                    <a:pt x="6" y="5"/>
                    <a:pt x="6" y="4"/>
                    <a:pt x="6" y="5"/>
                  </a:cubicBezTo>
                  <a:cubicBezTo>
                    <a:pt x="7" y="2"/>
                    <a:pt x="3" y="0"/>
                    <a:pt x="2" y="2"/>
                  </a:cubicBezTo>
                  <a:cubicBezTo>
                    <a:pt x="0" y="5"/>
                    <a:pt x="2" y="9"/>
                    <a:pt x="2" y="12"/>
                  </a:cubicBezTo>
                  <a:cubicBezTo>
                    <a:pt x="2" y="14"/>
                    <a:pt x="2" y="16"/>
                    <a:pt x="2" y="18"/>
                  </a:cubicBezTo>
                  <a:cubicBezTo>
                    <a:pt x="3" y="18"/>
                    <a:pt x="3" y="19"/>
                    <a:pt x="3" y="19"/>
                  </a:cubicBezTo>
                  <a:cubicBezTo>
                    <a:pt x="2" y="20"/>
                    <a:pt x="1" y="21"/>
                    <a:pt x="2" y="23"/>
                  </a:cubicBezTo>
                  <a:cubicBezTo>
                    <a:pt x="3" y="24"/>
                    <a:pt x="5" y="25"/>
                    <a:pt x="6" y="24"/>
                  </a:cubicBezTo>
                  <a:cubicBezTo>
                    <a:pt x="8" y="22"/>
                    <a:pt x="7" y="20"/>
                    <a:pt x="7" y="1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60" name="Freeform 16"/>
            <p:cNvSpPr/>
            <p:nvPr/>
          </p:nvSpPr>
          <p:spPr bwMode="auto">
            <a:xfrm>
              <a:off x="213" y="1189"/>
              <a:ext cx="28" cy="101"/>
            </a:xfrm>
            <a:custGeom>
              <a:avLst/>
              <a:gdLst>
                <a:gd name="T0" fmla="*/ 7 w 8"/>
                <a:gd name="T1" fmla="*/ 30 h 34"/>
                <a:gd name="T2" fmla="*/ 6 w 8"/>
                <a:gd name="T3" fmla="*/ 3 h 34"/>
                <a:gd name="T4" fmla="*/ 2 w 8"/>
                <a:gd name="T5" fmla="*/ 3 h 34"/>
                <a:gd name="T6" fmla="*/ 2 w 8"/>
                <a:gd name="T7" fmla="*/ 25 h 34"/>
                <a:gd name="T8" fmla="*/ 1 w 8"/>
                <a:gd name="T9" fmla="*/ 28 h 34"/>
                <a:gd name="T10" fmla="*/ 3 w 8"/>
                <a:gd name="T11" fmla="*/ 32 h 34"/>
                <a:gd name="T12" fmla="*/ 7 w 8"/>
                <a:gd name="T13" fmla="*/ 30 h 34"/>
              </a:gdLst>
              <a:ahLst/>
              <a:cxnLst>
                <a:cxn ang="0">
                  <a:pos x="T0" y="T1"/>
                </a:cxn>
                <a:cxn ang="0">
                  <a:pos x="T2" y="T3"/>
                </a:cxn>
                <a:cxn ang="0">
                  <a:pos x="T4" y="T5"/>
                </a:cxn>
                <a:cxn ang="0">
                  <a:pos x="T6" y="T7"/>
                </a:cxn>
                <a:cxn ang="0">
                  <a:pos x="T8" y="T9"/>
                </a:cxn>
                <a:cxn ang="0">
                  <a:pos x="T10" y="T11"/>
                </a:cxn>
                <a:cxn ang="0">
                  <a:pos x="T12" y="T13"/>
                </a:cxn>
              </a:cxnLst>
              <a:rect l="0" t="0" r="r" b="b"/>
              <a:pathLst>
                <a:path w="8" h="34">
                  <a:moveTo>
                    <a:pt x="7" y="30"/>
                  </a:moveTo>
                  <a:cubicBezTo>
                    <a:pt x="5" y="21"/>
                    <a:pt x="6" y="12"/>
                    <a:pt x="6" y="3"/>
                  </a:cubicBezTo>
                  <a:cubicBezTo>
                    <a:pt x="6" y="0"/>
                    <a:pt x="2" y="0"/>
                    <a:pt x="2" y="3"/>
                  </a:cubicBezTo>
                  <a:cubicBezTo>
                    <a:pt x="1" y="10"/>
                    <a:pt x="1" y="18"/>
                    <a:pt x="2" y="25"/>
                  </a:cubicBezTo>
                  <a:cubicBezTo>
                    <a:pt x="1" y="25"/>
                    <a:pt x="0" y="26"/>
                    <a:pt x="1" y="28"/>
                  </a:cubicBezTo>
                  <a:cubicBezTo>
                    <a:pt x="2" y="29"/>
                    <a:pt x="2" y="31"/>
                    <a:pt x="3" y="32"/>
                  </a:cubicBezTo>
                  <a:cubicBezTo>
                    <a:pt x="5" y="34"/>
                    <a:pt x="8" y="32"/>
                    <a:pt x="7" y="3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61" name="Freeform 17"/>
            <p:cNvSpPr/>
            <p:nvPr/>
          </p:nvSpPr>
          <p:spPr bwMode="auto">
            <a:xfrm>
              <a:off x="213" y="1323"/>
              <a:ext cx="21" cy="59"/>
            </a:xfrm>
            <a:custGeom>
              <a:avLst/>
              <a:gdLst>
                <a:gd name="T0" fmla="*/ 2 w 6"/>
                <a:gd name="T1" fmla="*/ 3 h 20"/>
                <a:gd name="T2" fmla="*/ 0 w 6"/>
                <a:gd name="T3" fmla="*/ 17 h 20"/>
                <a:gd name="T4" fmla="*/ 5 w 6"/>
                <a:gd name="T5" fmla="*/ 17 h 20"/>
                <a:gd name="T6" fmla="*/ 6 w 6"/>
                <a:gd name="T7" fmla="*/ 3 h 20"/>
                <a:gd name="T8" fmla="*/ 2 w 6"/>
                <a:gd name="T9" fmla="*/ 3 h 20"/>
              </a:gdLst>
              <a:ahLst/>
              <a:cxnLst>
                <a:cxn ang="0">
                  <a:pos x="T0" y="T1"/>
                </a:cxn>
                <a:cxn ang="0">
                  <a:pos x="T2" y="T3"/>
                </a:cxn>
                <a:cxn ang="0">
                  <a:pos x="T4" y="T5"/>
                </a:cxn>
                <a:cxn ang="0">
                  <a:pos x="T6" y="T7"/>
                </a:cxn>
                <a:cxn ang="0">
                  <a:pos x="T8" y="T9"/>
                </a:cxn>
              </a:cxnLst>
              <a:rect l="0" t="0" r="r" b="b"/>
              <a:pathLst>
                <a:path w="6" h="20">
                  <a:moveTo>
                    <a:pt x="2" y="3"/>
                  </a:moveTo>
                  <a:cubicBezTo>
                    <a:pt x="1" y="8"/>
                    <a:pt x="1" y="12"/>
                    <a:pt x="0" y="17"/>
                  </a:cubicBezTo>
                  <a:cubicBezTo>
                    <a:pt x="0" y="20"/>
                    <a:pt x="5" y="20"/>
                    <a:pt x="5" y="17"/>
                  </a:cubicBezTo>
                  <a:cubicBezTo>
                    <a:pt x="5" y="12"/>
                    <a:pt x="6" y="8"/>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62" name="Freeform 18"/>
            <p:cNvSpPr/>
            <p:nvPr/>
          </p:nvSpPr>
          <p:spPr bwMode="auto">
            <a:xfrm>
              <a:off x="210" y="1415"/>
              <a:ext cx="24" cy="83"/>
            </a:xfrm>
            <a:custGeom>
              <a:avLst/>
              <a:gdLst>
                <a:gd name="T0" fmla="*/ 5 w 7"/>
                <a:gd name="T1" fmla="*/ 3 h 28"/>
                <a:gd name="T2" fmla="*/ 0 w 7"/>
                <a:gd name="T3" fmla="*/ 3 h 28"/>
                <a:gd name="T4" fmla="*/ 3 w 7"/>
                <a:gd name="T5" fmla="*/ 25 h 28"/>
                <a:gd name="T6" fmla="*/ 7 w 7"/>
                <a:gd name="T7" fmla="*/ 25 h 28"/>
                <a:gd name="T8" fmla="*/ 5 w 7"/>
                <a:gd name="T9" fmla="*/ 3 h 28"/>
              </a:gdLst>
              <a:ahLst/>
              <a:cxnLst>
                <a:cxn ang="0">
                  <a:pos x="T0" y="T1"/>
                </a:cxn>
                <a:cxn ang="0">
                  <a:pos x="T2" y="T3"/>
                </a:cxn>
                <a:cxn ang="0">
                  <a:pos x="T4" y="T5"/>
                </a:cxn>
                <a:cxn ang="0">
                  <a:pos x="T6" y="T7"/>
                </a:cxn>
                <a:cxn ang="0">
                  <a:pos x="T8" y="T9"/>
                </a:cxn>
              </a:cxnLst>
              <a:rect l="0" t="0" r="r" b="b"/>
              <a:pathLst>
                <a:path w="7" h="28">
                  <a:moveTo>
                    <a:pt x="5" y="3"/>
                  </a:moveTo>
                  <a:cubicBezTo>
                    <a:pt x="5" y="0"/>
                    <a:pt x="0" y="0"/>
                    <a:pt x="0" y="3"/>
                  </a:cubicBezTo>
                  <a:cubicBezTo>
                    <a:pt x="1" y="11"/>
                    <a:pt x="2" y="18"/>
                    <a:pt x="3" y="25"/>
                  </a:cubicBezTo>
                  <a:cubicBezTo>
                    <a:pt x="3" y="28"/>
                    <a:pt x="7" y="28"/>
                    <a:pt x="7" y="25"/>
                  </a:cubicBezTo>
                  <a:cubicBezTo>
                    <a:pt x="6" y="18"/>
                    <a:pt x="6" y="11"/>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63" name="Freeform 19"/>
            <p:cNvSpPr/>
            <p:nvPr/>
          </p:nvSpPr>
          <p:spPr bwMode="auto">
            <a:xfrm>
              <a:off x="224" y="1530"/>
              <a:ext cx="21" cy="92"/>
            </a:xfrm>
            <a:custGeom>
              <a:avLst/>
              <a:gdLst>
                <a:gd name="T0" fmla="*/ 4 w 6"/>
                <a:gd name="T1" fmla="*/ 3 h 31"/>
                <a:gd name="T2" fmla="*/ 0 w 6"/>
                <a:gd name="T3" fmla="*/ 3 h 31"/>
                <a:gd name="T4" fmla="*/ 1 w 6"/>
                <a:gd name="T5" fmla="*/ 29 h 31"/>
                <a:gd name="T6" fmla="*/ 5 w 6"/>
                <a:gd name="T7" fmla="*/ 29 h 31"/>
                <a:gd name="T8" fmla="*/ 4 w 6"/>
                <a:gd name="T9" fmla="*/ 3 h 31"/>
              </a:gdLst>
              <a:ahLst/>
              <a:cxnLst>
                <a:cxn ang="0">
                  <a:pos x="T0" y="T1"/>
                </a:cxn>
                <a:cxn ang="0">
                  <a:pos x="T2" y="T3"/>
                </a:cxn>
                <a:cxn ang="0">
                  <a:pos x="T4" y="T5"/>
                </a:cxn>
                <a:cxn ang="0">
                  <a:pos x="T6" y="T7"/>
                </a:cxn>
                <a:cxn ang="0">
                  <a:pos x="T8" y="T9"/>
                </a:cxn>
              </a:cxnLst>
              <a:rect l="0" t="0" r="r" b="b"/>
              <a:pathLst>
                <a:path w="6" h="31">
                  <a:moveTo>
                    <a:pt x="4" y="3"/>
                  </a:moveTo>
                  <a:cubicBezTo>
                    <a:pt x="4" y="0"/>
                    <a:pt x="0" y="0"/>
                    <a:pt x="0" y="3"/>
                  </a:cubicBezTo>
                  <a:cubicBezTo>
                    <a:pt x="0" y="12"/>
                    <a:pt x="0" y="20"/>
                    <a:pt x="1" y="29"/>
                  </a:cubicBezTo>
                  <a:cubicBezTo>
                    <a:pt x="1" y="31"/>
                    <a:pt x="6" y="31"/>
                    <a:pt x="5" y="29"/>
                  </a:cubicBezTo>
                  <a:cubicBezTo>
                    <a:pt x="4" y="20"/>
                    <a:pt x="4" y="12"/>
                    <a:pt x="4"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64" name="Freeform 20"/>
            <p:cNvSpPr/>
            <p:nvPr/>
          </p:nvSpPr>
          <p:spPr bwMode="auto">
            <a:xfrm>
              <a:off x="220" y="1664"/>
              <a:ext cx="18" cy="80"/>
            </a:xfrm>
            <a:custGeom>
              <a:avLst/>
              <a:gdLst>
                <a:gd name="T0" fmla="*/ 4 w 5"/>
                <a:gd name="T1" fmla="*/ 24 h 27"/>
                <a:gd name="T2" fmla="*/ 4 w 5"/>
                <a:gd name="T3" fmla="*/ 24 h 27"/>
                <a:gd name="T4" fmla="*/ 5 w 5"/>
                <a:gd name="T5" fmla="*/ 3 h 27"/>
                <a:gd name="T6" fmla="*/ 1 w 5"/>
                <a:gd name="T7" fmla="*/ 3 h 27"/>
                <a:gd name="T8" fmla="*/ 0 w 5"/>
                <a:gd name="T9" fmla="*/ 14 h 27"/>
                <a:gd name="T10" fmla="*/ 0 w 5"/>
                <a:gd name="T11" fmla="*/ 20 h 27"/>
                <a:gd name="T12" fmla="*/ 0 w 5"/>
                <a:gd name="T13" fmla="*/ 23 h 27"/>
                <a:gd name="T14" fmla="*/ 0 w 5"/>
                <a:gd name="T15" fmla="*/ 24 h 27"/>
                <a:gd name="T16" fmla="*/ 0 w 5"/>
                <a:gd name="T17" fmla="*/ 24 h 27"/>
                <a:gd name="T18" fmla="*/ 4 w 5"/>
                <a:gd name="T19" fmla="*/ 24 h 27"/>
                <a:gd name="T20" fmla="*/ 4 w 5"/>
                <a:gd name="T21" fmla="*/ 24 h 27"/>
                <a:gd name="T22" fmla="*/ 4 w 5"/>
                <a:gd name="T23" fmla="*/ 24 h 27"/>
                <a:gd name="T24" fmla="*/ 4 w 5"/>
                <a:gd name="T2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7">
                  <a:moveTo>
                    <a:pt x="4" y="24"/>
                  </a:moveTo>
                  <a:cubicBezTo>
                    <a:pt x="4" y="24"/>
                    <a:pt x="4" y="24"/>
                    <a:pt x="4" y="24"/>
                  </a:cubicBezTo>
                  <a:cubicBezTo>
                    <a:pt x="5" y="17"/>
                    <a:pt x="5" y="9"/>
                    <a:pt x="5" y="3"/>
                  </a:cubicBezTo>
                  <a:cubicBezTo>
                    <a:pt x="5" y="0"/>
                    <a:pt x="1" y="0"/>
                    <a:pt x="1" y="3"/>
                  </a:cubicBezTo>
                  <a:cubicBezTo>
                    <a:pt x="1" y="6"/>
                    <a:pt x="0" y="10"/>
                    <a:pt x="0" y="14"/>
                  </a:cubicBezTo>
                  <a:cubicBezTo>
                    <a:pt x="0" y="16"/>
                    <a:pt x="0" y="18"/>
                    <a:pt x="0" y="20"/>
                  </a:cubicBezTo>
                  <a:cubicBezTo>
                    <a:pt x="0" y="21"/>
                    <a:pt x="0" y="23"/>
                    <a:pt x="0" y="23"/>
                  </a:cubicBezTo>
                  <a:cubicBezTo>
                    <a:pt x="0" y="23"/>
                    <a:pt x="0" y="23"/>
                    <a:pt x="0" y="24"/>
                  </a:cubicBezTo>
                  <a:cubicBezTo>
                    <a:pt x="0" y="24"/>
                    <a:pt x="0" y="24"/>
                    <a:pt x="0" y="24"/>
                  </a:cubicBezTo>
                  <a:cubicBezTo>
                    <a:pt x="0" y="26"/>
                    <a:pt x="4" y="27"/>
                    <a:pt x="4" y="24"/>
                  </a:cubicBezTo>
                  <a:cubicBezTo>
                    <a:pt x="4" y="24"/>
                    <a:pt x="4" y="24"/>
                    <a:pt x="4" y="24"/>
                  </a:cubicBezTo>
                  <a:cubicBezTo>
                    <a:pt x="4" y="24"/>
                    <a:pt x="4" y="24"/>
                    <a:pt x="4" y="24"/>
                  </a:cubicBezTo>
                  <a:cubicBezTo>
                    <a:pt x="4" y="24"/>
                    <a:pt x="4" y="24"/>
                    <a:pt x="4" y="2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65" name="Freeform 21"/>
            <p:cNvSpPr/>
            <p:nvPr/>
          </p:nvSpPr>
          <p:spPr bwMode="auto">
            <a:xfrm>
              <a:off x="206" y="1762"/>
              <a:ext cx="21" cy="101"/>
            </a:xfrm>
            <a:custGeom>
              <a:avLst/>
              <a:gdLst>
                <a:gd name="T0" fmla="*/ 1 w 6"/>
                <a:gd name="T1" fmla="*/ 3 h 34"/>
                <a:gd name="T2" fmla="*/ 1 w 6"/>
                <a:gd name="T3" fmla="*/ 23 h 34"/>
                <a:gd name="T4" fmla="*/ 0 w 6"/>
                <a:gd name="T5" fmla="*/ 25 h 34"/>
                <a:gd name="T6" fmla="*/ 1 w 6"/>
                <a:gd name="T7" fmla="*/ 31 h 34"/>
                <a:gd name="T8" fmla="*/ 6 w 6"/>
                <a:gd name="T9" fmla="*/ 31 h 34"/>
                <a:gd name="T10" fmla="*/ 6 w 6"/>
                <a:gd name="T11" fmla="*/ 3 h 34"/>
                <a:gd name="T12" fmla="*/ 1 w 6"/>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 h="34">
                  <a:moveTo>
                    <a:pt x="1" y="3"/>
                  </a:moveTo>
                  <a:cubicBezTo>
                    <a:pt x="1" y="23"/>
                    <a:pt x="1" y="23"/>
                    <a:pt x="1" y="23"/>
                  </a:cubicBezTo>
                  <a:cubicBezTo>
                    <a:pt x="1" y="24"/>
                    <a:pt x="0" y="24"/>
                    <a:pt x="0" y="25"/>
                  </a:cubicBezTo>
                  <a:cubicBezTo>
                    <a:pt x="1" y="27"/>
                    <a:pt x="1" y="29"/>
                    <a:pt x="1" y="31"/>
                  </a:cubicBezTo>
                  <a:cubicBezTo>
                    <a:pt x="2" y="34"/>
                    <a:pt x="6" y="34"/>
                    <a:pt x="6" y="31"/>
                  </a:cubicBezTo>
                  <a:cubicBezTo>
                    <a:pt x="6" y="3"/>
                    <a:pt x="6" y="3"/>
                    <a:pt x="6" y="3"/>
                  </a:cubicBezTo>
                  <a:cubicBezTo>
                    <a:pt x="6" y="0"/>
                    <a:pt x="1" y="0"/>
                    <a:pt x="1"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66" name="Freeform 22"/>
            <p:cNvSpPr/>
            <p:nvPr/>
          </p:nvSpPr>
          <p:spPr bwMode="auto">
            <a:xfrm>
              <a:off x="213" y="1893"/>
              <a:ext cx="25" cy="86"/>
            </a:xfrm>
            <a:custGeom>
              <a:avLst/>
              <a:gdLst>
                <a:gd name="T0" fmla="*/ 6 w 7"/>
                <a:gd name="T1" fmla="*/ 25 h 29"/>
                <a:gd name="T2" fmla="*/ 5 w 7"/>
                <a:gd name="T3" fmla="*/ 3 h 29"/>
                <a:gd name="T4" fmla="*/ 0 w 7"/>
                <a:gd name="T5" fmla="*/ 3 h 29"/>
                <a:gd name="T6" fmla="*/ 2 w 7"/>
                <a:gd name="T7" fmla="*/ 26 h 29"/>
                <a:gd name="T8" fmla="*/ 6 w 7"/>
                <a:gd name="T9" fmla="*/ 25 h 29"/>
              </a:gdLst>
              <a:ahLst/>
              <a:cxnLst>
                <a:cxn ang="0">
                  <a:pos x="T0" y="T1"/>
                </a:cxn>
                <a:cxn ang="0">
                  <a:pos x="T2" y="T3"/>
                </a:cxn>
                <a:cxn ang="0">
                  <a:pos x="T4" y="T5"/>
                </a:cxn>
                <a:cxn ang="0">
                  <a:pos x="T6" y="T7"/>
                </a:cxn>
                <a:cxn ang="0">
                  <a:pos x="T8" y="T9"/>
                </a:cxn>
              </a:cxnLst>
              <a:rect l="0" t="0" r="r" b="b"/>
              <a:pathLst>
                <a:path w="7" h="29">
                  <a:moveTo>
                    <a:pt x="6" y="25"/>
                  </a:moveTo>
                  <a:cubicBezTo>
                    <a:pt x="4" y="18"/>
                    <a:pt x="5" y="10"/>
                    <a:pt x="5" y="3"/>
                  </a:cubicBezTo>
                  <a:cubicBezTo>
                    <a:pt x="5" y="0"/>
                    <a:pt x="0" y="0"/>
                    <a:pt x="0" y="3"/>
                  </a:cubicBezTo>
                  <a:cubicBezTo>
                    <a:pt x="0" y="10"/>
                    <a:pt x="0" y="19"/>
                    <a:pt x="2" y="26"/>
                  </a:cubicBezTo>
                  <a:cubicBezTo>
                    <a:pt x="2" y="29"/>
                    <a:pt x="7" y="28"/>
                    <a:pt x="6" y="2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67" name="Freeform 23"/>
            <p:cNvSpPr/>
            <p:nvPr/>
          </p:nvSpPr>
          <p:spPr bwMode="auto">
            <a:xfrm>
              <a:off x="213" y="2008"/>
              <a:ext cx="18" cy="89"/>
            </a:xfrm>
            <a:custGeom>
              <a:avLst/>
              <a:gdLst>
                <a:gd name="T0" fmla="*/ 0 w 5"/>
                <a:gd name="T1" fmla="*/ 3 h 30"/>
                <a:gd name="T2" fmla="*/ 0 w 5"/>
                <a:gd name="T3" fmla="*/ 27 h 30"/>
                <a:gd name="T4" fmla="*/ 5 w 5"/>
                <a:gd name="T5" fmla="*/ 27 h 30"/>
                <a:gd name="T6" fmla="*/ 5 w 5"/>
                <a:gd name="T7" fmla="*/ 3 h 30"/>
                <a:gd name="T8" fmla="*/ 0 w 5"/>
                <a:gd name="T9" fmla="*/ 3 h 30"/>
              </a:gdLst>
              <a:ahLst/>
              <a:cxnLst>
                <a:cxn ang="0">
                  <a:pos x="T0" y="T1"/>
                </a:cxn>
                <a:cxn ang="0">
                  <a:pos x="T2" y="T3"/>
                </a:cxn>
                <a:cxn ang="0">
                  <a:pos x="T4" y="T5"/>
                </a:cxn>
                <a:cxn ang="0">
                  <a:pos x="T6" y="T7"/>
                </a:cxn>
                <a:cxn ang="0">
                  <a:pos x="T8" y="T9"/>
                </a:cxn>
              </a:cxnLst>
              <a:rect l="0" t="0" r="r" b="b"/>
              <a:pathLst>
                <a:path w="5" h="30">
                  <a:moveTo>
                    <a:pt x="0" y="3"/>
                  </a:moveTo>
                  <a:cubicBezTo>
                    <a:pt x="0" y="27"/>
                    <a:pt x="0" y="27"/>
                    <a:pt x="0" y="27"/>
                  </a:cubicBezTo>
                  <a:cubicBezTo>
                    <a:pt x="0" y="30"/>
                    <a:pt x="5" y="30"/>
                    <a:pt x="5" y="27"/>
                  </a:cubicBezTo>
                  <a:cubicBezTo>
                    <a:pt x="5" y="3"/>
                    <a:pt x="5" y="3"/>
                    <a:pt x="5" y="3"/>
                  </a:cubicBezTo>
                  <a:cubicBezTo>
                    <a:pt x="5"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68" name="Freeform 24"/>
            <p:cNvSpPr/>
            <p:nvPr/>
          </p:nvSpPr>
          <p:spPr bwMode="auto">
            <a:xfrm>
              <a:off x="217" y="2127"/>
              <a:ext cx="24" cy="89"/>
            </a:xfrm>
            <a:custGeom>
              <a:avLst/>
              <a:gdLst>
                <a:gd name="T0" fmla="*/ 6 w 7"/>
                <a:gd name="T1" fmla="*/ 26 h 30"/>
                <a:gd name="T2" fmla="*/ 5 w 7"/>
                <a:gd name="T3" fmla="*/ 3 h 30"/>
                <a:gd name="T4" fmla="*/ 1 w 7"/>
                <a:gd name="T5" fmla="*/ 3 h 30"/>
                <a:gd name="T6" fmla="*/ 2 w 7"/>
                <a:gd name="T7" fmla="*/ 27 h 30"/>
                <a:gd name="T8" fmla="*/ 6 w 7"/>
                <a:gd name="T9" fmla="*/ 26 h 30"/>
              </a:gdLst>
              <a:ahLst/>
              <a:cxnLst>
                <a:cxn ang="0">
                  <a:pos x="T0" y="T1"/>
                </a:cxn>
                <a:cxn ang="0">
                  <a:pos x="T2" y="T3"/>
                </a:cxn>
                <a:cxn ang="0">
                  <a:pos x="T4" y="T5"/>
                </a:cxn>
                <a:cxn ang="0">
                  <a:pos x="T6" y="T7"/>
                </a:cxn>
                <a:cxn ang="0">
                  <a:pos x="T8" y="T9"/>
                </a:cxn>
              </a:cxnLst>
              <a:rect l="0" t="0" r="r" b="b"/>
              <a:pathLst>
                <a:path w="7" h="30">
                  <a:moveTo>
                    <a:pt x="6" y="26"/>
                  </a:moveTo>
                  <a:cubicBezTo>
                    <a:pt x="4" y="19"/>
                    <a:pt x="5" y="10"/>
                    <a:pt x="5" y="3"/>
                  </a:cubicBezTo>
                  <a:cubicBezTo>
                    <a:pt x="5" y="0"/>
                    <a:pt x="1" y="0"/>
                    <a:pt x="1" y="3"/>
                  </a:cubicBezTo>
                  <a:cubicBezTo>
                    <a:pt x="1" y="11"/>
                    <a:pt x="0" y="20"/>
                    <a:pt x="2" y="27"/>
                  </a:cubicBezTo>
                  <a:cubicBezTo>
                    <a:pt x="2" y="30"/>
                    <a:pt x="7" y="29"/>
                    <a:pt x="6" y="2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69" name="Freeform 25"/>
            <p:cNvSpPr/>
            <p:nvPr/>
          </p:nvSpPr>
          <p:spPr bwMode="auto">
            <a:xfrm>
              <a:off x="224" y="2246"/>
              <a:ext cx="14" cy="109"/>
            </a:xfrm>
            <a:custGeom>
              <a:avLst/>
              <a:gdLst>
                <a:gd name="T0" fmla="*/ 0 w 4"/>
                <a:gd name="T1" fmla="*/ 3 h 37"/>
                <a:gd name="T2" fmla="*/ 0 w 4"/>
                <a:gd name="T3" fmla="*/ 34 h 37"/>
                <a:gd name="T4" fmla="*/ 4 w 4"/>
                <a:gd name="T5" fmla="*/ 34 h 37"/>
                <a:gd name="T6" fmla="*/ 4 w 4"/>
                <a:gd name="T7" fmla="*/ 3 h 37"/>
                <a:gd name="T8" fmla="*/ 0 w 4"/>
                <a:gd name="T9" fmla="*/ 3 h 37"/>
              </a:gdLst>
              <a:ahLst/>
              <a:cxnLst>
                <a:cxn ang="0">
                  <a:pos x="T0" y="T1"/>
                </a:cxn>
                <a:cxn ang="0">
                  <a:pos x="T2" y="T3"/>
                </a:cxn>
                <a:cxn ang="0">
                  <a:pos x="T4" y="T5"/>
                </a:cxn>
                <a:cxn ang="0">
                  <a:pos x="T6" y="T7"/>
                </a:cxn>
                <a:cxn ang="0">
                  <a:pos x="T8" y="T9"/>
                </a:cxn>
              </a:cxnLst>
              <a:rect l="0" t="0" r="r" b="b"/>
              <a:pathLst>
                <a:path w="4" h="37">
                  <a:moveTo>
                    <a:pt x="0" y="3"/>
                  </a:moveTo>
                  <a:cubicBezTo>
                    <a:pt x="0" y="34"/>
                    <a:pt x="0" y="34"/>
                    <a:pt x="0" y="34"/>
                  </a:cubicBezTo>
                  <a:cubicBezTo>
                    <a:pt x="0" y="37"/>
                    <a:pt x="4" y="37"/>
                    <a:pt x="4" y="34"/>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70" name="Freeform 26"/>
            <p:cNvSpPr/>
            <p:nvPr/>
          </p:nvSpPr>
          <p:spPr bwMode="auto">
            <a:xfrm>
              <a:off x="210" y="2370"/>
              <a:ext cx="28" cy="107"/>
            </a:xfrm>
            <a:custGeom>
              <a:avLst/>
              <a:gdLst>
                <a:gd name="T0" fmla="*/ 7 w 8"/>
                <a:gd name="T1" fmla="*/ 3 h 36"/>
                <a:gd name="T2" fmla="*/ 3 w 8"/>
                <a:gd name="T3" fmla="*/ 3 h 36"/>
                <a:gd name="T4" fmla="*/ 0 w 8"/>
                <a:gd name="T5" fmla="*/ 32 h 36"/>
                <a:gd name="T6" fmla="*/ 5 w 8"/>
                <a:gd name="T7" fmla="*/ 33 h 36"/>
                <a:gd name="T8" fmla="*/ 7 w 8"/>
                <a:gd name="T9" fmla="*/ 3 h 36"/>
              </a:gdLst>
              <a:ahLst/>
              <a:cxnLst>
                <a:cxn ang="0">
                  <a:pos x="T0" y="T1"/>
                </a:cxn>
                <a:cxn ang="0">
                  <a:pos x="T2" y="T3"/>
                </a:cxn>
                <a:cxn ang="0">
                  <a:pos x="T4" y="T5"/>
                </a:cxn>
                <a:cxn ang="0">
                  <a:pos x="T6" y="T7"/>
                </a:cxn>
                <a:cxn ang="0">
                  <a:pos x="T8" y="T9"/>
                </a:cxn>
              </a:cxnLst>
              <a:rect l="0" t="0" r="r" b="b"/>
              <a:pathLst>
                <a:path w="8" h="36">
                  <a:moveTo>
                    <a:pt x="7" y="3"/>
                  </a:moveTo>
                  <a:cubicBezTo>
                    <a:pt x="7" y="0"/>
                    <a:pt x="3" y="0"/>
                    <a:pt x="3" y="3"/>
                  </a:cubicBezTo>
                  <a:cubicBezTo>
                    <a:pt x="3" y="12"/>
                    <a:pt x="4" y="23"/>
                    <a:pt x="0" y="32"/>
                  </a:cubicBezTo>
                  <a:cubicBezTo>
                    <a:pt x="0" y="35"/>
                    <a:pt x="4" y="36"/>
                    <a:pt x="5" y="33"/>
                  </a:cubicBezTo>
                  <a:cubicBezTo>
                    <a:pt x="8" y="24"/>
                    <a:pt x="7" y="12"/>
                    <a:pt x="7"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71" name="Freeform 27"/>
            <p:cNvSpPr/>
            <p:nvPr/>
          </p:nvSpPr>
          <p:spPr bwMode="auto">
            <a:xfrm>
              <a:off x="213" y="2492"/>
              <a:ext cx="28" cy="83"/>
            </a:xfrm>
            <a:custGeom>
              <a:avLst/>
              <a:gdLst>
                <a:gd name="T0" fmla="*/ 5 w 8"/>
                <a:gd name="T1" fmla="*/ 23 h 28"/>
                <a:gd name="T2" fmla="*/ 5 w 8"/>
                <a:gd name="T3" fmla="*/ 3 h 28"/>
                <a:gd name="T4" fmla="*/ 0 w 8"/>
                <a:gd name="T5" fmla="*/ 3 h 28"/>
                <a:gd name="T6" fmla="*/ 0 w 8"/>
                <a:gd name="T7" fmla="*/ 19 h 28"/>
                <a:gd name="T8" fmla="*/ 4 w 8"/>
                <a:gd name="T9" fmla="*/ 27 h 28"/>
                <a:gd name="T10" fmla="*/ 5 w 8"/>
                <a:gd name="T11" fmla="*/ 23 h 28"/>
              </a:gdLst>
              <a:ahLst/>
              <a:cxnLst>
                <a:cxn ang="0">
                  <a:pos x="T0" y="T1"/>
                </a:cxn>
                <a:cxn ang="0">
                  <a:pos x="T2" y="T3"/>
                </a:cxn>
                <a:cxn ang="0">
                  <a:pos x="T4" y="T5"/>
                </a:cxn>
                <a:cxn ang="0">
                  <a:pos x="T6" y="T7"/>
                </a:cxn>
                <a:cxn ang="0">
                  <a:pos x="T8" y="T9"/>
                </a:cxn>
                <a:cxn ang="0">
                  <a:pos x="T10" y="T11"/>
                </a:cxn>
              </a:cxnLst>
              <a:rect l="0" t="0" r="r" b="b"/>
              <a:pathLst>
                <a:path w="8" h="28">
                  <a:moveTo>
                    <a:pt x="5" y="23"/>
                  </a:moveTo>
                  <a:cubicBezTo>
                    <a:pt x="4" y="23"/>
                    <a:pt x="5" y="5"/>
                    <a:pt x="5" y="3"/>
                  </a:cubicBezTo>
                  <a:cubicBezTo>
                    <a:pt x="5" y="0"/>
                    <a:pt x="0" y="0"/>
                    <a:pt x="0" y="3"/>
                  </a:cubicBezTo>
                  <a:cubicBezTo>
                    <a:pt x="0" y="8"/>
                    <a:pt x="0" y="14"/>
                    <a:pt x="0" y="19"/>
                  </a:cubicBezTo>
                  <a:cubicBezTo>
                    <a:pt x="1" y="22"/>
                    <a:pt x="1" y="27"/>
                    <a:pt x="4" y="27"/>
                  </a:cubicBezTo>
                  <a:cubicBezTo>
                    <a:pt x="7" y="28"/>
                    <a:pt x="8" y="23"/>
                    <a:pt x="5" y="2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72" name="Freeform 28"/>
            <p:cNvSpPr/>
            <p:nvPr/>
          </p:nvSpPr>
          <p:spPr bwMode="auto">
            <a:xfrm>
              <a:off x="213" y="2614"/>
              <a:ext cx="28" cy="89"/>
            </a:xfrm>
            <a:custGeom>
              <a:avLst/>
              <a:gdLst>
                <a:gd name="T0" fmla="*/ 3 w 8"/>
                <a:gd name="T1" fmla="*/ 2 h 30"/>
                <a:gd name="T2" fmla="*/ 2 w 8"/>
                <a:gd name="T3" fmla="*/ 27 h 30"/>
                <a:gd name="T4" fmla="*/ 6 w 8"/>
                <a:gd name="T5" fmla="*/ 27 h 30"/>
                <a:gd name="T6" fmla="*/ 7 w 8"/>
                <a:gd name="T7" fmla="*/ 4 h 30"/>
                <a:gd name="T8" fmla="*/ 3 w 8"/>
                <a:gd name="T9" fmla="*/ 2 h 30"/>
              </a:gdLst>
              <a:ahLst/>
              <a:cxnLst>
                <a:cxn ang="0">
                  <a:pos x="T0" y="T1"/>
                </a:cxn>
                <a:cxn ang="0">
                  <a:pos x="T2" y="T3"/>
                </a:cxn>
                <a:cxn ang="0">
                  <a:pos x="T4" y="T5"/>
                </a:cxn>
                <a:cxn ang="0">
                  <a:pos x="T6" y="T7"/>
                </a:cxn>
                <a:cxn ang="0">
                  <a:pos x="T8" y="T9"/>
                </a:cxn>
              </a:cxnLst>
              <a:rect l="0" t="0" r="r" b="b"/>
              <a:pathLst>
                <a:path w="8" h="30">
                  <a:moveTo>
                    <a:pt x="3" y="2"/>
                  </a:moveTo>
                  <a:cubicBezTo>
                    <a:pt x="0" y="10"/>
                    <a:pt x="1" y="19"/>
                    <a:pt x="2" y="27"/>
                  </a:cubicBezTo>
                  <a:cubicBezTo>
                    <a:pt x="2" y="30"/>
                    <a:pt x="6" y="30"/>
                    <a:pt x="6" y="27"/>
                  </a:cubicBezTo>
                  <a:cubicBezTo>
                    <a:pt x="6" y="20"/>
                    <a:pt x="4" y="11"/>
                    <a:pt x="7" y="4"/>
                  </a:cubicBezTo>
                  <a:cubicBezTo>
                    <a:pt x="8" y="1"/>
                    <a:pt x="4" y="0"/>
                    <a:pt x="3"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73" name="Freeform 29"/>
            <p:cNvSpPr/>
            <p:nvPr/>
          </p:nvSpPr>
          <p:spPr bwMode="auto">
            <a:xfrm>
              <a:off x="217" y="2735"/>
              <a:ext cx="21" cy="107"/>
            </a:xfrm>
            <a:custGeom>
              <a:avLst/>
              <a:gdLst>
                <a:gd name="T0" fmla="*/ 6 w 6"/>
                <a:gd name="T1" fmla="*/ 3 h 36"/>
                <a:gd name="T2" fmla="*/ 2 w 6"/>
                <a:gd name="T3" fmla="*/ 3 h 36"/>
                <a:gd name="T4" fmla="*/ 1 w 6"/>
                <a:gd name="T5" fmla="*/ 33 h 36"/>
                <a:gd name="T6" fmla="*/ 5 w 6"/>
                <a:gd name="T7" fmla="*/ 33 h 36"/>
                <a:gd name="T8" fmla="*/ 6 w 6"/>
                <a:gd name="T9" fmla="*/ 3 h 36"/>
              </a:gdLst>
              <a:ahLst/>
              <a:cxnLst>
                <a:cxn ang="0">
                  <a:pos x="T0" y="T1"/>
                </a:cxn>
                <a:cxn ang="0">
                  <a:pos x="T2" y="T3"/>
                </a:cxn>
                <a:cxn ang="0">
                  <a:pos x="T4" y="T5"/>
                </a:cxn>
                <a:cxn ang="0">
                  <a:pos x="T6" y="T7"/>
                </a:cxn>
                <a:cxn ang="0">
                  <a:pos x="T8" y="T9"/>
                </a:cxn>
              </a:cxnLst>
              <a:rect l="0" t="0" r="r" b="b"/>
              <a:pathLst>
                <a:path w="6" h="36">
                  <a:moveTo>
                    <a:pt x="6" y="3"/>
                  </a:moveTo>
                  <a:cubicBezTo>
                    <a:pt x="6" y="0"/>
                    <a:pt x="2" y="0"/>
                    <a:pt x="2" y="3"/>
                  </a:cubicBezTo>
                  <a:cubicBezTo>
                    <a:pt x="1" y="13"/>
                    <a:pt x="0" y="23"/>
                    <a:pt x="1" y="33"/>
                  </a:cubicBezTo>
                  <a:cubicBezTo>
                    <a:pt x="1" y="36"/>
                    <a:pt x="5" y="36"/>
                    <a:pt x="5" y="33"/>
                  </a:cubicBezTo>
                  <a:cubicBezTo>
                    <a:pt x="4" y="23"/>
                    <a:pt x="6" y="13"/>
                    <a:pt x="6"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74" name="Freeform 30"/>
            <p:cNvSpPr/>
            <p:nvPr/>
          </p:nvSpPr>
          <p:spPr bwMode="auto">
            <a:xfrm>
              <a:off x="210" y="2860"/>
              <a:ext cx="28" cy="104"/>
            </a:xfrm>
            <a:custGeom>
              <a:avLst/>
              <a:gdLst>
                <a:gd name="T0" fmla="*/ 8 w 8"/>
                <a:gd name="T1" fmla="*/ 3 h 35"/>
                <a:gd name="T2" fmla="*/ 4 w 8"/>
                <a:gd name="T3" fmla="*/ 3 h 35"/>
                <a:gd name="T4" fmla="*/ 3 w 8"/>
                <a:gd name="T5" fmla="*/ 32 h 35"/>
                <a:gd name="T6" fmla="*/ 7 w 8"/>
                <a:gd name="T7" fmla="*/ 31 h 35"/>
                <a:gd name="T8" fmla="*/ 8 w 8"/>
                <a:gd name="T9" fmla="*/ 3 h 35"/>
              </a:gdLst>
              <a:ahLst/>
              <a:cxnLst>
                <a:cxn ang="0">
                  <a:pos x="T0" y="T1"/>
                </a:cxn>
                <a:cxn ang="0">
                  <a:pos x="T2" y="T3"/>
                </a:cxn>
                <a:cxn ang="0">
                  <a:pos x="T4" y="T5"/>
                </a:cxn>
                <a:cxn ang="0">
                  <a:pos x="T6" y="T7"/>
                </a:cxn>
                <a:cxn ang="0">
                  <a:pos x="T8" y="T9"/>
                </a:cxn>
              </a:cxnLst>
              <a:rect l="0" t="0" r="r" b="b"/>
              <a:pathLst>
                <a:path w="8" h="35">
                  <a:moveTo>
                    <a:pt x="8" y="3"/>
                  </a:moveTo>
                  <a:cubicBezTo>
                    <a:pt x="8" y="0"/>
                    <a:pt x="4" y="0"/>
                    <a:pt x="4" y="3"/>
                  </a:cubicBezTo>
                  <a:cubicBezTo>
                    <a:pt x="3" y="13"/>
                    <a:pt x="0" y="23"/>
                    <a:pt x="3" y="32"/>
                  </a:cubicBezTo>
                  <a:cubicBezTo>
                    <a:pt x="3" y="35"/>
                    <a:pt x="8" y="34"/>
                    <a:pt x="7" y="31"/>
                  </a:cubicBezTo>
                  <a:cubicBezTo>
                    <a:pt x="5" y="22"/>
                    <a:pt x="8" y="12"/>
                    <a:pt x="8"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75" name="Freeform 31"/>
            <p:cNvSpPr/>
            <p:nvPr/>
          </p:nvSpPr>
          <p:spPr bwMode="auto">
            <a:xfrm>
              <a:off x="206" y="3014"/>
              <a:ext cx="25" cy="98"/>
            </a:xfrm>
            <a:custGeom>
              <a:avLst/>
              <a:gdLst>
                <a:gd name="T0" fmla="*/ 6 w 7"/>
                <a:gd name="T1" fmla="*/ 24 h 33"/>
                <a:gd name="T2" fmla="*/ 5 w 7"/>
                <a:gd name="T3" fmla="*/ 3 h 33"/>
                <a:gd name="T4" fmla="*/ 0 w 7"/>
                <a:gd name="T5" fmla="*/ 3 h 33"/>
                <a:gd name="T6" fmla="*/ 1 w 7"/>
                <a:gd name="T7" fmla="*/ 30 h 33"/>
                <a:gd name="T8" fmla="*/ 6 w 7"/>
                <a:gd name="T9" fmla="*/ 32 h 33"/>
                <a:gd name="T10" fmla="*/ 7 w 7"/>
                <a:gd name="T11" fmla="*/ 26 h 33"/>
                <a:gd name="T12" fmla="*/ 6 w 7"/>
                <a:gd name="T13" fmla="*/ 24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6" y="24"/>
                  </a:moveTo>
                  <a:cubicBezTo>
                    <a:pt x="6" y="17"/>
                    <a:pt x="6" y="10"/>
                    <a:pt x="5" y="3"/>
                  </a:cubicBezTo>
                  <a:cubicBezTo>
                    <a:pt x="5" y="0"/>
                    <a:pt x="0" y="0"/>
                    <a:pt x="0" y="3"/>
                  </a:cubicBezTo>
                  <a:cubicBezTo>
                    <a:pt x="1" y="12"/>
                    <a:pt x="1" y="21"/>
                    <a:pt x="1" y="30"/>
                  </a:cubicBezTo>
                  <a:cubicBezTo>
                    <a:pt x="1" y="33"/>
                    <a:pt x="4" y="33"/>
                    <a:pt x="6" y="32"/>
                  </a:cubicBezTo>
                  <a:cubicBezTo>
                    <a:pt x="7" y="30"/>
                    <a:pt x="7" y="28"/>
                    <a:pt x="7" y="26"/>
                  </a:cubicBezTo>
                  <a:cubicBezTo>
                    <a:pt x="7" y="25"/>
                    <a:pt x="7" y="25"/>
                    <a:pt x="6" y="2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76" name="Freeform 32"/>
            <p:cNvSpPr/>
            <p:nvPr/>
          </p:nvSpPr>
          <p:spPr bwMode="auto">
            <a:xfrm>
              <a:off x="210" y="3166"/>
              <a:ext cx="24" cy="92"/>
            </a:xfrm>
            <a:custGeom>
              <a:avLst/>
              <a:gdLst>
                <a:gd name="T0" fmla="*/ 3 w 7"/>
                <a:gd name="T1" fmla="*/ 3 h 31"/>
                <a:gd name="T2" fmla="*/ 2 w 7"/>
                <a:gd name="T3" fmla="*/ 17 h 31"/>
                <a:gd name="T4" fmla="*/ 1 w 7"/>
                <a:gd name="T5" fmla="*/ 24 h 31"/>
                <a:gd name="T6" fmla="*/ 1 w 7"/>
                <a:gd name="T7" fmla="*/ 27 h 31"/>
                <a:gd name="T8" fmla="*/ 0 w 7"/>
                <a:gd name="T9" fmla="*/ 28 h 31"/>
                <a:gd name="T10" fmla="*/ 1 w 7"/>
                <a:gd name="T11" fmla="*/ 29 h 31"/>
                <a:gd name="T12" fmla="*/ 4 w 7"/>
                <a:gd name="T13" fmla="*/ 30 h 31"/>
                <a:gd name="T14" fmla="*/ 6 w 7"/>
                <a:gd name="T15" fmla="*/ 20 h 31"/>
                <a:gd name="T16" fmla="*/ 7 w 7"/>
                <a:gd name="T17" fmla="*/ 3 h 31"/>
                <a:gd name="T18" fmla="*/ 3 w 7"/>
                <a:gd name="T19"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1">
                  <a:moveTo>
                    <a:pt x="3" y="3"/>
                  </a:moveTo>
                  <a:cubicBezTo>
                    <a:pt x="2" y="7"/>
                    <a:pt x="2" y="12"/>
                    <a:pt x="2" y="17"/>
                  </a:cubicBezTo>
                  <a:cubicBezTo>
                    <a:pt x="1" y="19"/>
                    <a:pt x="1" y="22"/>
                    <a:pt x="1" y="24"/>
                  </a:cubicBezTo>
                  <a:cubicBezTo>
                    <a:pt x="1" y="25"/>
                    <a:pt x="0" y="27"/>
                    <a:pt x="1" y="27"/>
                  </a:cubicBezTo>
                  <a:cubicBezTo>
                    <a:pt x="0" y="27"/>
                    <a:pt x="0" y="28"/>
                    <a:pt x="0" y="28"/>
                  </a:cubicBezTo>
                  <a:cubicBezTo>
                    <a:pt x="0" y="28"/>
                    <a:pt x="0" y="29"/>
                    <a:pt x="1" y="29"/>
                  </a:cubicBezTo>
                  <a:cubicBezTo>
                    <a:pt x="1" y="30"/>
                    <a:pt x="3" y="31"/>
                    <a:pt x="4" y="30"/>
                  </a:cubicBezTo>
                  <a:cubicBezTo>
                    <a:pt x="6" y="28"/>
                    <a:pt x="6" y="23"/>
                    <a:pt x="6" y="20"/>
                  </a:cubicBezTo>
                  <a:cubicBezTo>
                    <a:pt x="6" y="14"/>
                    <a:pt x="7" y="9"/>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77" name="Freeform 33"/>
            <p:cNvSpPr/>
            <p:nvPr/>
          </p:nvSpPr>
          <p:spPr bwMode="auto">
            <a:xfrm>
              <a:off x="213" y="3290"/>
              <a:ext cx="28" cy="101"/>
            </a:xfrm>
            <a:custGeom>
              <a:avLst/>
              <a:gdLst>
                <a:gd name="T0" fmla="*/ 7 w 8"/>
                <a:gd name="T1" fmla="*/ 25 h 34"/>
                <a:gd name="T2" fmla="*/ 5 w 8"/>
                <a:gd name="T3" fmla="*/ 3 h 34"/>
                <a:gd name="T4" fmla="*/ 0 w 8"/>
                <a:gd name="T5" fmla="*/ 3 h 34"/>
                <a:gd name="T6" fmla="*/ 2 w 8"/>
                <a:gd name="T7" fmla="*/ 17 h 34"/>
                <a:gd name="T8" fmla="*/ 3 w 8"/>
                <a:gd name="T9" fmla="*/ 25 h 34"/>
                <a:gd name="T10" fmla="*/ 3 w 8"/>
                <a:gd name="T11" fmla="*/ 29 h 34"/>
                <a:gd name="T12" fmla="*/ 3 w 8"/>
                <a:gd name="T13" fmla="*/ 29 h 34"/>
                <a:gd name="T14" fmla="*/ 3 w 8"/>
                <a:gd name="T15" fmla="*/ 31 h 34"/>
                <a:gd name="T16" fmla="*/ 7 w 8"/>
                <a:gd name="T17" fmla="*/ 32 h 34"/>
                <a:gd name="T18" fmla="*/ 7 w 8"/>
                <a:gd name="T19"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7" y="25"/>
                  </a:moveTo>
                  <a:cubicBezTo>
                    <a:pt x="7" y="18"/>
                    <a:pt x="5" y="10"/>
                    <a:pt x="5" y="3"/>
                  </a:cubicBezTo>
                  <a:cubicBezTo>
                    <a:pt x="5" y="0"/>
                    <a:pt x="0" y="0"/>
                    <a:pt x="0" y="3"/>
                  </a:cubicBezTo>
                  <a:cubicBezTo>
                    <a:pt x="1" y="8"/>
                    <a:pt x="1" y="12"/>
                    <a:pt x="2" y="17"/>
                  </a:cubicBezTo>
                  <a:cubicBezTo>
                    <a:pt x="2" y="20"/>
                    <a:pt x="3" y="23"/>
                    <a:pt x="3" y="25"/>
                  </a:cubicBezTo>
                  <a:cubicBezTo>
                    <a:pt x="3" y="27"/>
                    <a:pt x="3" y="28"/>
                    <a:pt x="3" y="29"/>
                  </a:cubicBezTo>
                  <a:cubicBezTo>
                    <a:pt x="3" y="29"/>
                    <a:pt x="3" y="29"/>
                    <a:pt x="3" y="29"/>
                  </a:cubicBezTo>
                  <a:cubicBezTo>
                    <a:pt x="3" y="30"/>
                    <a:pt x="2" y="31"/>
                    <a:pt x="3" y="31"/>
                  </a:cubicBezTo>
                  <a:cubicBezTo>
                    <a:pt x="4" y="33"/>
                    <a:pt x="6" y="34"/>
                    <a:pt x="7" y="32"/>
                  </a:cubicBezTo>
                  <a:cubicBezTo>
                    <a:pt x="8" y="30"/>
                    <a:pt x="8" y="28"/>
                    <a:pt x="7" y="2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78" name="Freeform 34"/>
            <p:cNvSpPr/>
            <p:nvPr/>
          </p:nvSpPr>
          <p:spPr bwMode="auto">
            <a:xfrm>
              <a:off x="217" y="3427"/>
              <a:ext cx="28" cy="110"/>
            </a:xfrm>
            <a:custGeom>
              <a:avLst/>
              <a:gdLst>
                <a:gd name="T0" fmla="*/ 6 w 8"/>
                <a:gd name="T1" fmla="*/ 30 h 37"/>
                <a:gd name="T2" fmla="*/ 6 w 8"/>
                <a:gd name="T3" fmla="*/ 29 h 37"/>
                <a:gd name="T4" fmla="*/ 6 w 8"/>
                <a:gd name="T5" fmla="*/ 20 h 37"/>
                <a:gd name="T6" fmla="*/ 7 w 8"/>
                <a:gd name="T7" fmla="*/ 4 h 37"/>
                <a:gd name="T8" fmla="*/ 3 w 8"/>
                <a:gd name="T9" fmla="*/ 3 h 37"/>
                <a:gd name="T10" fmla="*/ 1 w 8"/>
                <a:gd name="T11" fmla="*/ 20 h 37"/>
                <a:gd name="T12" fmla="*/ 3 w 8"/>
                <a:gd name="T13" fmla="*/ 35 h 37"/>
                <a:gd name="T14" fmla="*/ 7 w 8"/>
                <a:gd name="T15" fmla="*/ 33 h 37"/>
                <a:gd name="T16" fmla="*/ 6 w 8"/>
                <a:gd name="T17"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7">
                  <a:moveTo>
                    <a:pt x="6" y="30"/>
                  </a:moveTo>
                  <a:cubicBezTo>
                    <a:pt x="6" y="30"/>
                    <a:pt x="6" y="29"/>
                    <a:pt x="6" y="29"/>
                  </a:cubicBezTo>
                  <a:cubicBezTo>
                    <a:pt x="5" y="26"/>
                    <a:pt x="6" y="22"/>
                    <a:pt x="6" y="20"/>
                  </a:cubicBezTo>
                  <a:cubicBezTo>
                    <a:pt x="6" y="15"/>
                    <a:pt x="6" y="9"/>
                    <a:pt x="7" y="4"/>
                  </a:cubicBezTo>
                  <a:cubicBezTo>
                    <a:pt x="8" y="1"/>
                    <a:pt x="3" y="0"/>
                    <a:pt x="3" y="3"/>
                  </a:cubicBezTo>
                  <a:cubicBezTo>
                    <a:pt x="2" y="8"/>
                    <a:pt x="1" y="14"/>
                    <a:pt x="1" y="20"/>
                  </a:cubicBezTo>
                  <a:cubicBezTo>
                    <a:pt x="1" y="24"/>
                    <a:pt x="0" y="32"/>
                    <a:pt x="3" y="35"/>
                  </a:cubicBezTo>
                  <a:cubicBezTo>
                    <a:pt x="5" y="37"/>
                    <a:pt x="8" y="35"/>
                    <a:pt x="7" y="33"/>
                  </a:cubicBezTo>
                  <a:cubicBezTo>
                    <a:pt x="7" y="32"/>
                    <a:pt x="6" y="31"/>
                    <a:pt x="6" y="3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79" name="Freeform 35"/>
            <p:cNvSpPr/>
            <p:nvPr/>
          </p:nvSpPr>
          <p:spPr bwMode="auto">
            <a:xfrm>
              <a:off x="217" y="3590"/>
              <a:ext cx="24" cy="92"/>
            </a:xfrm>
            <a:custGeom>
              <a:avLst/>
              <a:gdLst>
                <a:gd name="T0" fmla="*/ 6 w 7"/>
                <a:gd name="T1" fmla="*/ 27 h 31"/>
                <a:gd name="T2" fmla="*/ 5 w 7"/>
                <a:gd name="T3" fmla="*/ 3 h 31"/>
                <a:gd name="T4" fmla="*/ 1 w 7"/>
                <a:gd name="T5" fmla="*/ 3 h 31"/>
                <a:gd name="T6" fmla="*/ 2 w 7"/>
                <a:gd name="T7" fmla="*/ 28 h 31"/>
                <a:gd name="T8" fmla="*/ 6 w 7"/>
                <a:gd name="T9" fmla="*/ 27 h 31"/>
              </a:gdLst>
              <a:ahLst/>
              <a:cxnLst>
                <a:cxn ang="0">
                  <a:pos x="T0" y="T1"/>
                </a:cxn>
                <a:cxn ang="0">
                  <a:pos x="T2" y="T3"/>
                </a:cxn>
                <a:cxn ang="0">
                  <a:pos x="T4" y="T5"/>
                </a:cxn>
                <a:cxn ang="0">
                  <a:pos x="T6" y="T7"/>
                </a:cxn>
                <a:cxn ang="0">
                  <a:pos x="T8" y="T9"/>
                </a:cxn>
              </a:cxnLst>
              <a:rect l="0" t="0" r="r" b="b"/>
              <a:pathLst>
                <a:path w="7" h="31">
                  <a:moveTo>
                    <a:pt x="6" y="27"/>
                  </a:moveTo>
                  <a:cubicBezTo>
                    <a:pt x="4" y="19"/>
                    <a:pt x="5" y="11"/>
                    <a:pt x="5" y="3"/>
                  </a:cubicBezTo>
                  <a:cubicBezTo>
                    <a:pt x="5" y="0"/>
                    <a:pt x="1" y="0"/>
                    <a:pt x="1" y="3"/>
                  </a:cubicBezTo>
                  <a:cubicBezTo>
                    <a:pt x="1" y="11"/>
                    <a:pt x="0" y="20"/>
                    <a:pt x="2" y="28"/>
                  </a:cubicBezTo>
                  <a:cubicBezTo>
                    <a:pt x="2" y="31"/>
                    <a:pt x="7" y="30"/>
                    <a:pt x="6" y="2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80" name="Freeform 36"/>
            <p:cNvSpPr/>
            <p:nvPr/>
          </p:nvSpPr>
          <p:spPr bwMode="auto">
            <a:xfrm>
              <a:off x="217" y="3721"/>
              <a:ext cx="24" cy="95"/>
            </a:xfrm>
            <a:custGeom>
              <a:avLst/>
              <a:gdLst>
                <a:gd name="T0" fmla="*/ 2 w 7"/>
                <a:gd name="T1" fmla="*/ 3 h 32"/>
                <a:gd name="T2" fmla="*/ 1 w 7"/>
                <a:gd name="T3" fmla="*/ 29 h 32"/>
                <a:gd name="T4" fmla="*/ 5 w 7"/>
                <a:gd name="T5" fmla="*/ 29 h 32"/>
                <a:gd name="T6" fmla="*/ 6 w 7"/>
                <a:gd name="T7" fmla="*/ 3 h 32"/>
                <a:gd name="T8" fmla="*/ 2 w 7"/>
                <a:gd name="T9" fmla="*/ 3 h 32"/>
              </a:gdLst>
              <a:ahLst/>
              <a:cxnLst>
                <a:cxn ang="0">
                  <a:pos x="T0" y="T1"/>
                </a:cxn>
                <a:cxn ang="0">
                  <a:pos x="T2" y="T3"/>
                </a:cxn>
                <a:cxn ang="0">
                  <a:pos x="T4" y="T5"/>
                </a:cxn>
                <a:cxn ang="0">
                  <a:pos x="T6" y="T7"/>
                </a:cxn>
                <a:cxn ang="0">
                  <a:pos x="T8" y="T9"/>
                </a:cxn>
              </a:cxnLst>
              <a:rect l="0" t="0" r="r" b="b"/>
              <a:pathLst>
                <a:path w="7" h="32">
                  <a:moveTo>
                    <a:pt x="2" y="3"/>
                  </a:moveTo>
                  <a:cubicBezTo>
                    <a:pt x="0" y="12"/>
                    <a:pt x="1" y="20"/>
                    <a:pt x="1" y="29"/>
                  </a:cubicBezTo>
                  <a:cubicBezTo>
                    <a:pt x="1" y="32"/>
                    <a:pt x="5" y="32"/>
                    <a:pt x="5" y="29"/>
                  </a:cubicBezTo>
                  <a:cubicBezTo>
                    <a:pt x="5" y="20"/>
                    <a:pt x="5" y="12"/>
                    <a:pt x="6" y="3"/>
                  </a:cubicBezTo>
                  <a:cubicBezTo>
                    <a:pt x="7"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81" name="Freeform 37"/>
            <p:cNvSpPr/>
            <p:nvPr/>
          </p:nvSpPr>
          <p:spPr bwMode="auto">
            <a:xfrm>
              <a:off x="210" y="3842"/>
              <a:ext cx="28" cy="95"/>
            </a:xfrm>
            <a:custGeom>
              <a:avLst/>
              <a:gdLst>
                <a:gd name="T0" fmla="*/ 7 w 8"/>
                <a:gd name="T1" fmla="*/ 28 h 32"/>
                <a:gd name="T2" fmla="*/ 6 w 8"/>
                <a:gd name="T3" fmla="*/ 3 h 32"/>
                <a:gd name="T4" fmla="*/ 1 w 8"/>
                <a:gd name="T5" fmla="*/ 3 h 32"/>
                <a:gd name="T6" fmla="*/ 3 w 8"/>
                <a:gd name="T7" fmla="*/ 29 h 32"/>
                <a:gd name="T8" fmla="*/ 7 w 8"/>
                <a:gd name="T9" fmla="*/ 28 h 32"/>
              </a:gdLst>
              <a:ahLst/>
              <a:cxnLst>
                <a:cxn ang="0">
                  <a:pos x="T0" y="T1"/>
                </a:cxn>
                <a:cxn ang="0">
                  <a:pos x="T2" y="T3"/>
                </a:cxn>
                <a:cxn ang="0">
                  <a:pos x="T4" y="T5"/>
                </a:cxn>
                <a:cxn ang="0">
                  <a:pos x="T6" y="T7"/>
                </a:cxn>
                <a:cxn ang="0">
                  <a:pos x="T8" y="T9"/>
                </a:cxn>
              </a:cxnLst>
              <a:rect l="0" t="0" r="r" b="b"/>
              <a:pathLst>
                <a:path w="8" h="32">
                  <a:moveTo>
                    <a:pt x="7" y="28"/>
                  </a:moveTo>
                  <a:cubicBezTo>
                    <a:pt x="5" y="21"/>
                    <a:pt x="6" y="11"/>
                    <a:pt x="6" y="3"/>
                  </a:cubicBezTo>
                  <a:cubicBezTo>
                    <a:pt x="6" y="0"/>
                    <a:pt x="1" y="0"/>
                    <a:pt x="1" y="3"/>
                  </a:cubicBezTo>
                  <a:cubicBezTo>
                    <a:pt x="1" y="12"/>
                    <a:pt x="0" y="21"/>
                    <a:pt x="3" y="29"/>
                  </a:cubicBezTo>
                  <a:cubicBezTo>
                    <a:pt x="3" y="32"/>
                    <a:pt x="8" y="31"/>
                    <a:pt x="7"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82" name="Freeform 38"/>
            <p:cNvSpPr/>
            <p:nvPr/>
          </p:nvSpPr>
          <p:spPr bwMode="auto">
            <a:xfrm>
              <a:off x="217" y="3967"/>
              <a:ext cx="24" cy="56"/>
            </a:xfrm>
            <a:custGeom>
              <a:avLst/>
              <a:gdLst>
                <a:gd name="T0" fmla="*/ 6 w 7"/>
                <a:gd name="T1" fmla="*/ 15 h 19"/>
                <a:gd name="T2" fmla="*/ 5 w 7"/>
                <a:gd name="T3" fmla="*/ 3 h 19"/>
                <a:gd name="T4" fmla="*/ 1 w 7"/>
                <a:gd name="T5" fmla="*/ 3 h 19"/>
                <a:gd name="T6" fmla="*/ 2 w 7"/>
                <a:gd name="T7" fmla="*/ 16 h 19"/>
                <a:gd name="T8" fmla="*/ 6 w 7"/>
                <a:gd name="T9" fmla="*/ 15 h 19"/>
              </a:gdLst>
              <a:ahLst/>
              <a:cxnLst>
                <a:cxn ang="0">
                  <a:pos x="T0" y="T1"/>
                </a:cxn>
                <a:cxn ang="0">
                  <a:pos x="T2" y="T3"/>
                </a:cxn>
                <a:cxn ang="0">
                  <a:pos x="T4" y="T5"/>
                </a:cxn>
                <a:cxn ang="0">
                  <a:pos x="T6" y="T7"/>
                </a:cxn>
                <a:cxn ang="0">
                  <a:pos x="T8" y="T9"/>
                </a:cxn>
              </a:cxnLst>
              <a:rect l="0" t="0" r="r" b="b"/>
              <a:pathLst>
                <a:path w="7" h="19">
                  <a:moveTo>
                    <a:pt x="6" y="15"/>
                  </a:moveTo>
                  <a:cubicBezTo>
                    <a:pt x="5" y="11"/>
                    <a:pt x="5" y="7"/>
                    <a:pt x="5" y="3"/>
                  </a:cubicBezTo>
                  <a:cubicBezTo>
                    <a:pt x="5" y="0"/>
                    <a:pt x="1" y="0"/>
                    <a:pt x="1" y="3"/>
                  </a:cubicBezTo>
                  <a:cubicBezTo>
                    <a:pt x="1" y="7"/>
                    <a:pt x="0" y="12"/>
                    <a:pt x="2" y="16"/>
                  </a:cubicBezTo>
                  <a:cubicBezTo>
                    <a:pt x="2" y="19"/>
                    <a:pt x="7" y="17"/>
                    <a:pt x="6" y="1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83" name="Freeform 39"/>
            <p:cNvSpPr/>
            <p:nvPr/>
          </p:nvSpPr>
          <p:spPr bwMode="auto">
            <a:xfrm>
              <a:off x="213" y="4050"/>
              <a:ext cx="28" cy="62"/>
            </a:xfrm>
            <a:custGeom>
              <a:avLst/>
              <a:gdLst>
                <a:gd name="T0" fmla="*/ 7 w 8"/>
                <a:gd name="T1" fmla="*/ 17 h 21"/>
                <a:gd name="T2" fmla="*/ 6 w 8"/>
                <a:gd name="T3" fmla="*/ 4 h 21"/>
                <a:gd name="T4" fmla="*/ 2 w 8"/>
                <a:gd name="T5" fmla="*/ 2 h 21"/>
                <a:gd name="T6" fmla="*/ 3 w 8"/>
                <a:gd name="T7" fmla="*/ 18 h 21"/>
                <a:gd name="T8" fmla="*/ 7 w 8"/>
                <a:gd name="T9" fmla="*/ 17 h 21"/>
              </a:gdLst>
              <a:ahLst/>
              <a:cxnLst>
                <a:cxn ang="0">
                  <a:pos x="T0" y="T1"/>
                </a:cxn>
                <a:cxn ang="0">
                  <a:pos x="T2" y="T3"/>
                </a:cxn>
                <a:cxn ang="0">
                  <a:pos x="T4" y="T5"/>
                </a:cxn>
                <a:cxn ang="0">
                  <a:pos x="T6" y="T7"/>
                </a:cxn>
                <a:cxn ang="0">
                  <a:pos x="T8" y="T9"/>
                </a:cxn>
              </a:cxnLst>
              <a:rect l="0" t="0" r="r" b="b"/>
              <a:pathLst>
                <a:path w="8" h="21">
                  <a:moveTo>
                    <a:pt x="7" y="17"/>
                  </a:moveTo>
                  <a:cubicBezTo>
                    <a:pt x="6" y="13"/>
                    <a:pt x="5" y="8"/>
                    <a:pt x="6" y="4"/>
                  </a:cubicBezTo>
                  <a:cubicBezTo>
                    <a:pt x="7" y="1"/>
                    <a:pt x="2" y="0"/>
                    <a:pt x="2" y="2"/>
                  </a:cubicBezTo>
                  <a:cubicBezTo>
                    <a:pt x="0" y="7"/>
                    <a:pt x="1" y="13"/>
                    <a:pt x="3" y="18"/>
                  </a:cubicBezTo>
                  <a:cubicBezTo>
                    <a:pt x="3" y="21"/>
                    <a:pt x="8" y="20"/>
                    <a:pt x="7" y="1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84" name="Freeform 40"/>
            <p:cNvSpPr/>
            <p:nvPr/>
          </p:nvSpPr>
          <p:spPr bwMode="auto">
            <a:xfrm>
              <a:off x="259" y="4100"/>
              <a:ext cx="92" cy="30"/>
            </a:xfrm>
            <a:custGeom>
              <a:avLst/>
              <a:gdLst>
                <a:gd name="T0" fmla="*/ 23 w 26"/>
                <a:gd name="T1" fmla="*/ 5 h 10"/>
                <a:gd name="T2" fmla="*/ 14 w 26"/>
                <a:gd name="T3" fmla="*/ 4 h 10"/>
                <a:gd name="T4" fmla="*/ 5 w 26"/>
                <a:gd name="T5" fmla="*/ 3 h 10"/>
                <a:gd name="T6" fmla="*/ 1 w 26"/>
                <a:gd name="T7" fmla="*/ 5 h 10"/>
                <a:gd name="T8" fmla="*/ 8 w 26"/>
                <a:gd name="T9" fmla="*/ 8 h 10"/>
                <a:gd name="T10" fmla="*/ 22 w 26"/>
                <a:gd name="T11" fmla="*/ 9 h 10"/>
                <a:gd name="T12" fmla="*/ 23 w 26"/>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26" h="10">
                  <a:moveTo>
                    <a:pt x="23" y="5"/>
                  </a:moveTo>
                  <a:cubicBezTo>
                    <a:pt x="20" y="4"/>
                    <a:pt x="17" y="4"/>
                    <a:pt x="14" y="4"/>
                  </a:cubicBezTo>
                  <a:cubicBezTo>
                    <a:pt x="12" y="4"/>
                    <a:pt x="6" y="5"/>
                    <a:pt x="5" y="3"/>
                  </a:cubicBezTo>
                  <a:cubicBezTo>
                    <a:pt x="4" y="0"/>
                    <a:pt x="0" y="2"/>
                    <a:pt x="1" y="5"/>
                  </a:cubicBezTo>
                  <a:cubicBezTo>
                    <a:pt x="3" y="8"/>
                    <a:pt x="6" y="8"/>
                    <a:pt x="8" y="8"/>
                  </a:cubicBezTo>
                  <a:cubicBezTo>
                    <a:pt x="13" y="9"/>
                    <a:pt x="17" y="9"/>
                    <a:pt x="22" y="9"/>
                  </a:cubicBezTo>
                  <a:cubicBezTo>
                    <a:pt x="25" y="10"/>
                    <a:pt x="26" y="5"/>
                    <a:pt x="2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85" name="Freeform 41"/>
            <p:cNvSpPr/>
            <p:nvPr/>
          </p:nvSpPr>
          <p:spPr bwMode="auto">
            <a:xfrm>
              <a:off x="397" y="4112"/>
              <a:ext cx="84" cy="21"/>
            </a:xfrm>
            <a:custGeom>
              <a:avLst/>
              <a:gdLst>
                <a:gd name="T0" fmla="*/ 21 w 24"/>
                <a:gd name="T1" fmla="*/ 0 h 7"/>
                <a:gd name="T2" fmla="*/ 3 w 24"/>
                <a:gd name="T3" fmla="*/ 2 h 7"/>
                <a:gd name="T4" fmla="*/ 4 w 24"/>
                <a:gd name="T5" fmla="*/ 6 h 7"/>
                <a:gd name="T6" fmla="*/ 21 w 24"/>
                <a:gd name="T7" fmla="*/ 4 h 7"/>
                <a:gd name="T8" fmla="*/ 21 w 24"/>
                <a:gd name="T9" fmla="*/ 0 h 7"/>
              </a:gdLst>
              <a:ahLst/>
              <a:cxnLst>
                <a:cxn ang="0">
                  <a:pos x="T0" y="T1"/>
                </a:cxn>
                <a:cxn ang="0">
                  <a:pos x="T2" y="T3"/>
                </a:cxn>
                <a:cxn ang="0">
                  <a:pos x="T4" y="T5"/>
                </a:cxn>
                <a:cxn ang="0">
                  <a:pos x="T6" y="T7"/>
                </a:cxn>
                <a:cxn ang="0">
                  <a:pos x="T8" y="T9"/>
                </a:cxn>
              </a:cxnLst>
              <a:rect l="0" t="0" r="r" b="b"/>
              <a:pathLst>
                <a:path w="24" h="7">
                  <a:moveTo>
                    <a:pt x="21" y="0"/>
                  </a:moveTo>
                  <a:cubicBezTo>
                    <a:pt x="15" y="0"/>
                    <a:pt x="9" y="0"/>
                    <a:pt x="3" y="2"/>
                  </a:cubicBezTo>
                  <a:cubicBezTo>
                    <a:pt x="0" y="3"/>
                    <a:pt x="1" y="7"/>
                    <a:pt x="4" y="6"/>
                  </a:cubicBezTo>
                  <a:cubicBezTo>
                    <a:pt x="10" y="4"/>
                    <a:pt x="16" y="4"/>
                    <a:pt x="21" y="4"/>
                  </a:cubicBezTo>
                  <a:cubicBezTo>
                    <a:pt x="24" y="4"/>
                    <a:pt x="24" y="0"/>
                    <a:pt x="21"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86" name="Freeform 42"/>
            <p:cNvSpPr/>
            <p:nvPr/>
          </p:nvSpPr>
          <p:spPr bwMode="auto">
            <a:xfrm>
              <a:off x="520" y="4100"/>
              <a:ext cx="99" cy="24"/>
            </a:xfrm>
            <a:custGeom>
              <a:avLst/>
              <a:gdLst>
                <a:gd name="T0" fmla="*/ 24 w 28"/>
                <a:gd name="T1" fmla="*/ 1 h 8"/>
                <a:gd name="T2" fmla="*/ 4 w 28"/>
                <a:gd name="T3" fmla="*/ 2 h 8"/>
                <a:gd name="T4" fmla="*/ 3 w 28"/>
                <a:gd name="T5" fmla="*/ 6 h 8"/>
                <a:gd name="T6" fmla="*/ 25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3"/>
                    <a:pt x="10" y="3"/>
                    <a:pt x="4" y="2"/>
                  </a:cubicBezTo>
                  <a:cubicBezTo>
                    <a:pt x="1" y="1"/>
                    <a:pt x="0" y="6"/>
                    <a:pt x="3" y="6"/>
                  </a:cubicBezTo>
                  <a:cubicBezTo>
                    <a:pt x="10" y="7"/>
                    <a:pt x="18" y="8"/>
                    <a:pt x="25" y="5"/>
                  </a:cubicBezTo>
                  <a:cubicBezTo>
                    <a:pt x="28" y="4"/>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87" name="Freeform 43"/>
            <p:cNvSpPr/>
            <p:nvPr/>
          </p:nvSpPr>
          <p:spPr bwMode="auto">
            <a:xfrm>
              <a:off x="654" y="4106"/>
              <a:ext cx="81" cy="24"/>
            </a:xfrm>
            <a:custGeom>
              <a:avLst/>
              <a:gdLst>
                <a:gd name="T0" fmla="*/ 20 w 23"/>
                <a:gd name="T1" fmla="*/ 0 h 8"/>
                <a:gd name="T2" fmla="*/ 3 w 23"/>
                <a:gd name="T3" fmla="*/ 3 h 8"/>
                <a:gd name="T4" fmla="*/ 5 w 23"/>
                <a:gd name="T5" fmla="*/ 7 h 8"/>
                <a:gd name="T6" fmla="*/ 20 w 23"/>
                <a:gd name="T7" fmla="*/ 4 h 8"/>
                <a:gd name="T8" fmla="*/ 20 w 23"/>
                <a:gd name="T9" fmla="*/ 0 h 8"/>
              </a:gdLst>
              <a:ahLst/>
              <a:cxnLst>
                <a:cxn ang="0">
                  <a:pos x="T0" y="T1"/>
                </a:cxn>
                <a:cxn ang="0">
                  <a:pos x="T2" y="T3"/>
                </a:cxn>
                <a:cxn ang="0">
                  <a:pos x="T4" y="T5"/>
                </a:cxn>
                <a:cxn ang="0">
                  <a:pos x="T6" y="T7"/>
                </a:cxn>
                <a:cxn ang="0">
                  <a:pos x="T8" y="T9"/>
                </a:cxn>
              </a:cxnLst>
              <a:rect l="0" t="0" r="r" b="b"/>
              <a:pathLst>
                <a:path w="23" h="8">
                  <a:moveTo>
                    <a:pt x="20" y="0"/>
                  </a:moveTo>
                  <a:cubicBezTo>
                    <a:pt x="14" y="0"/>
                    <a:pt x="8" y="1"/>
                    <a:pt x="3" y="3"/>
                  </a:cubicBezTo>
                  <a:cubicBezTo>
                    <a:pt x="0" y="4"/>
                    <a:pt x="3" y="8"/>
                    <a:pt x="5" y="7"/>
                  </a:cubicBezTo>
                  <a:cubicBezTo>
                    <a:pt x="10" y="5"/>
                    <a:pt x="15"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88" name="Freeform 44"/>
            <p:cNvSpPr/>
            <p:nvPr/>
          </p:nvSpPr>
          <p:spPr bwMode="auto">
            <a:xfrm>
              <a:off x="774" y="4106"/>
              <a:ext cx="88" cy="27"/>
            </a:xfrm>
            <a:custGeom>
              <a:avLst/>
              <a:gdLst>
                <a:gd name="T0" fmla="*/ 21 w 25"/>
                <a:gd name="T1" fmla="*/ 2 h 9"/>
                <a:gd name="T2" fmla="*/ 4 w 25"/>
                <a:gd name="T3" fmla="*/ 1 h 9"/>
                <a:gd name="T4" fmla="*/ 2 w 25"/>
                <a:gd name="T5" fmla="*/ 5 h 9"/>
                <a:gd name="T6" fmla="*/ 23 w 25"/>
                <a:gd name="T7" fmla="*/ 6 h 9"/>
                <a:gd name="T8" fmla="*/ 21 w 25"/>
                <a:gd name="T9" fmla="*/ 2 h 9"/>
              </a:gdLst>
              <a:ahLst/>
              <a:cxnLst>
                <a:cxn ang="0">
                  <a:pos x="T0" y="T1"/>
                </a:cxn>
                <a:cxn ang="0">
                  <a:pos x="T2" y="T3"/>
                </a:cxn>
                <a:cxn ang="0">
                  <a:pos x="T4" y="T5"/>
                </a:cxn>
                <a:cxn ang="0">
                  <a:pos x="T6" y="T7"/>
                </a:cxn>
                <a:cxn ang="0">
                  <a:pos x="T8" y="T9"/>
                </a:cxn>
              </a:cxnLst>
              <a:rect l="0" t="0" r="r" b="b"/>
              <a:pathLst>
                <a:path w="25" h="9">
                  <a:moveTo>
                    <a:pt x="21" y="2"/>
                  </a:moveTo>
                  <a:cubicBezTo>
                    <a:pt x="15" y="4"/>
                    <a:pt x="9" y="3"/>
                    <a:pt x="4" y="1"/>
                  </a:cubicBezTo>
                  <a:cubicBezTo>
                    <a:pt x="1" y="0"/>
                    <a:pt x="0" y="4"/>
                    <a:pt x="2" y="5"/>
                  </a:cubicBezTo>
                  <a:cubicBezTo>
                    <a:pt x="9" y="7"/>
                    <a:pt x="16" y="9"/>
                    <a:pt x="23" y="6"/>
                  </a:cubicBezTo>
                  <a:cubicBezTo>
                    <a:pt x="25" y="5"/>
                    <a:pt x="24" y="1"/>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89" name="Freeform 45"/>
            <p:cNvSpPr/>
            <p:nvPr/>
          </p:nvSpPr>
          <p:spPr bwMode="auto">
            <a:xfrm>
              <a:off x="898" y="4109"/>
              <a:ext cx="95" cy="27"/>
            </a:xfrm>
            <a:custGeom>
              <a:avLst/>
              <a:gdLst>
                <a:gd name="T0" fmla="*/ 24 w 27"/>
                <a:gd name="T1" fmla="*/ 2 h 9"/>
                <a:gd name="T2" fmla="*/ 3 w 27"/>
                <a:gd name="T3" fmla="*/ 3 h 9"/>
                <a:gd name="T4" fmla="*/ 5 w 27"/>
                <a:gd name="T5" fmla="*/ 7 h 9"/>
                <a:gd name="T6" fmla="*/ 23 w 27"/>
                <a:gd name="T7" fmla="*/ 6 h 9"/>
                <a:gd name="T8" fmla="*/ 24 w 27"/>
                <a:gd name="T9" fmla="*/ 2 h 9"/>
              </a:gdLst>
              <a:ahLst/>
              <a:cxnLst>
                <a:cxn ang="0">
                  <a:pos x="T0" y="T1"/>
                </a:cxn>
                <a:cxn ang="0">
                  <a:pos x="T2" y="T3"/>
                </a:cxn>
                <a:cxn ang="0">
                  <a:pos x="T4" y="T5"/>
                </a:cxn>
                <a:cxn ang="0">
                  <a:pos x="T6" y="T7"/>
                </a:cxn>
                <a:cxn ang="0">
                  <a:pos x="T8" y="T9"/>
                </a:cxn>
              </a:cxnLst>
              <a:rect l="0" t="0" r="r" b="b"/>
              <a:pathLst>
                <a:path w="27" h="9">
                  <a:moveTo>
                    <a:pt x="24" y="2"/>
                  </a:moveTo>
                  <a:cubicBezTo>
                    <a:pt x="17" y="1"/>
                    <a:pt x="9" y="0"/>
                    <a:pt x="3" y="3"/>
                  </a:cubicBezTo>
                  <a:cubicBezTo>
                    <a:pt x="0" y="5"/>
                    <a:pt x="2" y="9"/>
                    <a:pt x="5" y="7"/>
                  </a:cubicBezTo>
                  <a:cubicBezTo>
                    <a:pt x="10" y="4"/>
                    <a:pt x="17" y="5"/>
                    <a:pt x="23" y="6"/>
                  </a:cubicBezTo>
                  <a:cubicBezTo>
                    <a:pt x="26" y="7"/>
                    <a:pt x="27" y="2"/>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90" name="Freeform 46"/>
            <p:cNvSpPr/>
            <p:nvPr/>
          </p:nvSpPr>
          <p:spPr bwMode="auto">
            <a:xfrm>
              <a:off x="1035" y="4100"/>
              <a:ext cx="95" cy="33"/>
            </a:xfrm>
            <a:custGeom>
              <a:avLst/>
              <a:gdLst>
                <a:gd name="T0" fmla="*/ 21 w 27"/>
                <a:gd name="T1" fmla="*/ 2 h 11"/>
                <a:gd name="T2" fmla="*/ 4 w 27"/>
                <a:gd name="T3" fmla="*/ 3 h 11"/>
                <a:gd name="T4" fmla="*/ 3 w 27"/>
                <a:gd name="T5" fmla="*/ 7 h 11"/>
                <a:gd name="T6" fmla="*/ 24 w 27"/>
                <a:gd name="T7" fmla="*/ 6 h 11"/>
                <a:gd name="T8" fmla="*/ 21 w 27"/>
                <a:gd name="T9" fmla="*/ 2 h 11"/>
              </a:gdLst>
              <a:ahLst/>
              <a:cxnLst>
                <a:cxn ang="0">
                  <a:pos x="T0" y="T1"/>
                </a:cxn>
                <a:cxn ang="0">
                  <a:pos x="T2" y="T3"/>
                </a:cxn>
                <a:cxn ang="0">
                  <a:pos x="T4" y="T5"/>
                </a:cxn>
                <a:cxn ang="0">
                  <a:pos x="T6" y="T7"/>
                </a:cxn>
                <a:cxn ang="0">
                  <a:pos x="T8" y="T9"/>
                </a:cxn>
              </a:cxnLst>
              <a:rect l="0" t="0" r="r" b="b"/>
              <a:pathLst>
                <a:path w="27" h="11">
                  <a:moveTo>
                    <a:pt x="21" y="2"/>
                  </a:moveTo>
                  <a:cubicBezTo>
                    <a:pt x="17" y="6"/>
                    <a:pt x="9" y="4"/>
                    <a:pt x="4" y="3"/>
                  </a:cubicBezTo>
                  <a:cubicBezTo>
                    <a:pt x="2" y="2"/>
                    <a:pt x="0" y="7"/>
                    <a:pt x="3" y="7"/>
                  </a:cubicBezTo>
                  <a:cubicBezTo>
                    <a:pt x="10" y="8"/>
                    <a:pt x="18" y="11"/>
                    <a:pt x="24" y="6"/>
                  </a:cubicBezTo>
                  <a:cubicBezTo>
                    <a:pt x="27" y="4"/>
                    <a:pt x="23" y="0"/>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91" name="Freeform 47"/>
            <p:cNvSpPr/>
            <p:nvPr/>
          </p:nvSpPr>
          <p:spPr bwMode="auto">
            <a:xfrm>
              <a:off x="1155" y="4097"/>
              <a:ext cx="81" cy="24"/>
            </a:xfrm>
            <a:custGeom>
              <a:avLst/>
              <a:gdLst>
                <a:gd name="T0" fmla="*/ 20 w 23"/>
                <a:gd name="T1" fmla="*/ 1 h 8"/>
                <a:gd name="T2" fmla="*/ 3 w 23"/>
                <a:gd name="T3" fmla="*/ 3 h 8"/>
                <a:gd name="T4" fmla="*/ 4 w 23"/>
                <a:gd name="T5" fmla="*/ 7 h 8"/>
                <a:gd name="T6" fmla="*/ 20 w 23"/>
                <a:gd name="T7" fmla="*/ 5 h 8"/>
                <a:gd name="T8" fmla="*/ 20 w 23"/>
                <a:gd name="T9" fmla="*/ 1 h 8"/>
              </a:gdLst>
              <a:ahLst/>
              <a:cxnLst>
                <a:cxn ang="0">
                  <a:pos x="T0" y="T1"/>
                </a:cxn>
                <a:cxn ang="0">
                  <a:pos x="T2" y="T3"/>
                </a:cxn>
                <a:cxn ang="0">
                  <a:pos x="T4" y="T5"/>
                </a:cxn>
                <a:cxn ang="0">
                  <a:pos x="T6" y="T7"/>
                </a:cxn>
                <a:cxn ang="0">
                  <a:pos x="T8" y="T9"/>
                </a:cxn>
              </a:cxnLst>
              <a:rect l="0" t="0" r="r" b="b"/>
              <a:pathLst>
                <a:path w="23" h="8">
                  <a:moveTo>
                    <a:pt x="20" y="1"/>
                  </a:moveTo>
                  <a:cubicBezTo>
                    <a:pt x="15" y="1"/>
                    <a:pt x="9" y="1"/>
                    <a:pt x="3" y="3"/>
                  </a:cubicBezTo>
                  <a:cubicBezTo>
                    <a:pt x="0" y="3"/>
                    <a:pt x="1" y="8"/>
                    <a:pt x="4" y="7"/>
                  </a:cubicBezTo>
                  <a:cubicBezTo>
                    <a:pt x="9" y="6"/>
                    <a:pt x="15" y="5"/>
                    <a:pt x="20" y="5"/>
                  </a:cubicBezTo>
                  <a:cubicBezTo>
                    <a:pt x="23" y="5"/>
                    <a:pt x="23" y="0"/>
                    <a:pt x="20"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92" name="Freeform 48"/>
            <p:cNvSpPr/>
            <p:nvPr/>
          </p:nvSpPr>
          <p:spPr bwMode="auto">
            <a:xfrm>
              <a:off x="1275" y="4100"/>
              <a:ext cx="99" cy="18"/>
            </a:xfrm>
            <a:custGeom>
              <a:avLst/>
              <a:gdLst>
                <a:gd name="T0" fmla="*/ 24 w 28"/>
                <a:gd name="T1" fmla="*/ 1 h 6"/>
                <a:gd name="T2" fmla="*/ 3 w 28"/>
                <a:gd name="T3" fmla="*/ 2 h 6"/>
                <a:gd name="T4" fmla="*/ 3 w 28"/>
                <a:gd name="T5" fmla="*/ 6 h 6"/>
                <a:gd name="T6" fmla="*/ 25 w 28"/>
                <a:gd name="T7" fmla="*/ 5 h 6"/>
                <a:gd name="T8" fmla="*/ 24 w 28"/>
                <a:gd name="T9" fmla="*/ 1 h 6"/>
              </a:gdLst>
              <a:ahLst/>
              <a:cxnLst>
                <a:cxn ang="0">
                  <a:pos x="T0" y="T1"/>
                </a:cxn>
                <a:cxn ang="0">
                  <a:pos x="T2" y="T3"/>
                </a:cxn>
                <a:cxn ang="0">
                  <a:pos x="T4" y="T5"/>
                </a:cxn>
                <a:cxn ang="0">
                  <a:pos x="T6" y="T7"/>
                </a:cxn>
                <a:cxn ang="0">
                  <a:pos x="T8" y="T9"/>
                </a:cxn>
              </a:cxnLst>
              <a:rect l="0" t="0" r="r" b="b"/>
              <a:pathLst>
                <a:path w="28" h="6">
                  <a:moveTo>
                    <a:pt x="24" y="1"/>
                  </a:moveTo>
                  <a:cubicBezTo>
                    <a:pt x="17" y="2"/>
                    <a:pt x="10" y="2"/>
                    <a:pt x="3" y="2"/>
                  </a:cubicBezTo>
                  <a:cubicBezTo>
                    <a:pt x="0" y="2"/>
                    <a:pt x="0" y="6"/>
                    <a:pt x="3" y="6"/>
                  </a:cubicBezTo>
                  <a:cubicBezTo>
                    <a:pt x="11" y="6"/>
                    <a:pt x="18" y="6"/>
                    <a:pt x="25"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93" name="Freeform 49"/>
            <p:cNvSpPr/>
            <p:nvPr/>
          </p:nvSpPr>
          <p:spPr bwMode="auto">
            <a:xfrm>
              <a:off x="1420" y="4106"/>
              <a:ext cx="95" cy="18"/>
            </a:xfrm>
            <a:custGeom>
              <a:avLst/>
              <a:gdLst>
                <a:gd name="T0" fmla="*/ 24 w 27"/>
                <a:gd name="T1" fmla="*/ 0 h 6"/>
                <a:gd name="T2" fmla="*/ 3 w 27"/>
                <a:gd name="T3" fmla="*/ 1 h 6"/>
                <a:gd name="T4" fmla="*/ 3 w 27"/>
                <a:gd name="T5" fmla="*/ 5 h 6"/>
                <a:gd name="T6" fmla="*/ 24 w 27"/>
                <a:gd name="T7" fmla="*/ 4 h 6"/>
                <a:gd name="T8" fmla="*/ 24 w 27"/>
                <a:gd name="T9" fmla="*/ 0 h 6"/>
              </a:gdLst>
              <a:ahLst/>
              <a:cxnLst>
                <a:cxn ang="0">
                  <a:pos x="T0" y="T1"/>
                </a:cxn>
                <a:cxn ang="0">
                  <a:pos x="T2" y="T3"/>
                </a:cxn>
                <a:cxn ang="0">
                  <a:pos x="T4" y="T5"/>
                </a:cxn>
                <a:cxn ang="0">
                  <a:pos x="T6" y="T7"/>
                </a:cxn>
                <a:cxn ang="0">
                  <a:pos x="T8" y="T9"/>
                </a:cxn>
              </a:cxnLst>
              <a:rect l="0" t="0" r="r" b="b"/>
              <a:pathLst>
                <a:path w="27" h="6">
                  <a:moveTo>
                    <a:pt x="24" y="0"/>
                  </a:moveTo>
                  <a:cubicBezTo>
                    <a:pt x="17" y="0"/>
                    <a:pt x="10" y="0"/>
                    <a:pt x="3" y="1"/>
                  </a:cubicBezTo>
                  <a:cubicBezTo>
                    <a:pt x="1" y="1"/>
                    <a:pt x="0" y="6"/>
                    <a:pt x="3" y="5"/>
                  </a:cubicBezTo>
                  <a:cubicBezTo>
                    <a:pt x="10" y="4"/>
                    <a:pt x="17" y="4"/>
                    <a:pt x="24" y="4"/>
                  </a:cubicBezTo>
                  <a:cubicBezTo>
                    <a:pt x="27" y="4"/>
                    <a:pt x="27" y="0"/>
                    <a:pt x="24"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94" name="Freeform 50"/>
            <p:cNvSpPr/>
            <p:nvPr/>
          </p:nvSpPr>
          <p:spPr bwMode="auto">
            <a:xfrm>
              <a:off x="1554" y="4103"/>
              <a:ext cx="88" cy="18"/>
            </a:xfrm>
            <a:custGeom>
              <a:avLst/>
              <a:gdLst>
                <a:gd name="T0" fmla="*/ 22 w 25"/>
                <a:gd name="T1" fmla="*/ 0 h 6"/>
                <a:gd name="T2" fmla="*/ 3 w 25"/>
                <a:gd name="T3" fmla="*/ 1 h 6"/>
                <a:gd name="T4" fmla="*/ 4 w 25"/>
                <a:gd name="T5" fmla="*/ 5 h 6"/>
                <a:gd name="T6" fmla="*/ 22 w 25"/>
                <a:gd name="T7" fmla="*/ 4 h 6"/>
                <a:gd name="T8" fmla="*/ 22 w 25"/>
                <a:gd name="T9" fmla="*/ 0 h 6"/>
              </a:gdLst>
              <a:ahLst/>
              <a:cxnLst>
                <a:cxn ang="0">
                  <a:pos x="T0" y="T1"/>
                </a:cxn>
                <a:cxn ang="0">
                  <a:pos x="T2" y="T3"/>
                </a:cxn>
                <a:cxn ang="0">
                  <a:pos x="T4" y="T5"/>
                </a:cxn>
                <a:cxn ang="0">
                  <a:pos x="T6" y="T7"/>
                </a:cxn>
                <a:cxn ang="0">
                  <a:pos x="T8" y="T9"/>
                </a:cxn>
              </a:cxnLst>
              <a:rect l="0" t="0" r="r" b="b"/>
              <a:pathLst>
                <a:path w="25" h="6">
                  <a:moveTo>
                    <a:pt x="22" y="0"/>
                  </a:moveTo>
                  <a:cubicBezTo>
                    <a:pt x="16" y="0"/>
                    <a:pt x="9" y="0"/>
                    <a:pt x="3" y="1"/>
                  </a:cubicBezTo>
                  <a:cubicBezTo>
                    <a:pt x="0" y="1"/>
                    <a:pt x="1" y="6"/>
                    <a:pt x="4" y="5"/>
                  </a:cubicBezTo>
                  <a:cubicBezTo>
                    <a:pt x="10" y="4"/>
                    <a:pt x="16" y="4"/>
                    <a:pt x="22" y="4"/>
                  </a:cubicBezTo>
                  <a:cubicBezTo>
                    <a:pt x="25" y="4"/>
                    <a:pt x="25" y="0"/>
                    <a:pt x="22"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95" name="Freeform 51"/>
            <p:cNvSpPr/>
            <p:nvPr/>
          </p:nvSpPr>
          <p:spPr bwMode="auto">
            <a:xfrm>
              <a:off x="1681" y="4106"/>
              <a:ext cx="91" cy="21"/>
            </a:xfrm>
            <a:custGeom>
              <a:avLst/>
              <a:gdLst>
                <a:gd name="T0" fmla="*/ 23 w 26"/>
                <a:gd name="T1" fmla="*/ 0 h 7"/>
                <a:gd name="T2" fmla="*/ 3 w 26"/>
                <a:gd name="T3" fmla="*/ 2 h 7"/>
                <a:gd name="T4" fmla="*/ 4 w 26"/>
                <a:gd name="T5" fmla="*/ 6 h 7"/>
                <a:gd name="T6" fmla="*/ 23 w 26"/>
                <a:gd name="T7" fmla="*/ 4 h 7"/>
                <a:gd name="T8" fmla="*/ 23 w 26"/>
                <a:gd name="T9" fmla="*/ 0 h 7"/>
              </a:gdLst>
              <a:ahLst/>
              <a:cxnLst>
                <a:cxn ang="0">
                  <a:pos x="T0" y="T1"/>
                </a:cxn>
                <a:cxn ang="0">
                  <a:pos x="T2" y="T3"/>
                </a:cxn>
                <a:cxn ang="0">
                  <a:pos x="T4" y="T5"/>
                </a:cxn>
                <a:cxn ang="0">
                  <a:pos x="T6" y="T7"/>
                </a:cxn>
                <a:cxn ang="0">
                  <a:pos x="T8" y="T9"/>
                </a:cxn>
              </a:cxnLst>
              <a:rect l="0" t="0" r="r" b="b"/>
              <a:pathLst>
                <a:path w="26" h="7">
                  <a:moveTo>
                    <a:pt x="23" y="0"/>
                  </a:moveTo>
                  <a:cubicBezTo>
                    <a:pt x="16" y="0"/>
                    <a:pt x="9" y="1"/>
                    <a:pt x="3" y="2"/>
                  </a:cubicBezTo>
                  <a:cubicBezTo>
                    <a:pt x="0" y="2"/>
                    <a:pt x="1" y="7"/>
                    <a:pt x="4" y="6"/>
                  </a:cubicBezTo>
                  <a:cubicBezTo>
                    <a:pt x="10" y="5"/>
                    <a:pt x="17" y="4"/>
                    <a:pt x="23" y="4"/>
                  </a:cubicBezTo>
                  <a:cubicBezTo>
                    <a:pt x="26" y="4"/>
                    <a:pt x="26" y="0"/>
                    <a:pt x="23"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96" name="Freeform 52"/>
            <p:cNvSpPr/>
            <p:nvPr/>
          </p:nvSpPr>
          <p:spPr bwMode="auto">
            <a:xfrm>
              <a:off x="1829" y="4103"/>
              <a:ext cx="99" cy="18"/>
            </a:xfrm>
            <a:custGeom>
              <a:avLst/>
              <a:gdLst>
                <a:gd name="T0" fmla="*/ 26 w 28"/>
                <a:gd name="T1" fmla="*/ 1 h 6"/>
                <a:gd name="T2" fmla="*/ 3 w 28"/>
                <a:gd name="T3" fmla="*/ 2 h 6"/>
                <a:gd name="T4" fmla="*/ 3 w 28"/>
                <a:gd name="T5" fmla="*/ 6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2"/>
                    <a:pt x="3" y="2"/>
                  </a:cubicBezTo>
                  <a:cubicBezTo>
                    <a:pt x="0" y="2"/>
                    <a:pt x="0" y="6"/>
                    <a:pt x="3" y="6"/>
                  </a:cubicBezTo>
                  <a:cubicBezTo>
                    <a:pt x="11" y="6"/>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97" name="Freeform 53"/>
            <p:cNvSpPr/>
            <p:nvPr/>
          </p:nvSpPr>
          <p:spPr bwMode="auto">
            <a:xfrm>
              <a:off x="1952" y="4094"/>
              <a:ext cx="106" cy="24"/>
            </a:xfrm>
            <a:custGeom>
              <a:avLst/>
              <a:gdLst>
                <a:gd name="T0" fmla="*/ 26 w 30"/>
                <a:gd name="T1" fmla="*/ 2 h 8"/>
                <a:gd name="T2" fmla="*/ 15 w 30"/>
                <a:gd name="T3" fmla="*/ 2 h 8"/>
                <a:gd name="T4" fmla="*/ 5 w 30"/>
                <a:gd name="T5" fmla="*/ 1 h 8"/>
                <a:gd name="T6" fmla="*/ 3 w 30"/>
                <a:gd name="T7" fmla="*/ 5 h 8"/>
                <a:gd name="T8" fmla="*/ 13 w 30"/>
                <a:gd name="T9" fmla="*/ 7 h 8"/>
                <a:gd name="T10" fmla="*/ 27 w 30"/>
                <a:gd name="T11" fmla="*/ 6 h 8"/>
                <a:gd name="T12" fmla="*/ 26 w 30"/>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26" y="2"/>
                  </a:moveTo>
                  <a:cubicBezTo>
                    <a:pt x="22" y="3"/>
                    <a:pt x="19" y="3"/>
                    <a:pt x="15" y="2"/>
                  </a:cubicBezTo>
                  <a:cubicBezTo>
                    <a:pt x="12" y="2"/>
                    <a:pt x="8" y="2"/>
                    <a:pt x="5" y="1"/>
                  </a:cubicBezTo>
                  <a:cubicBezTo>
                    <a:pt x="3" y="0"/>
                    <a:pt x="0" y="4"/>
                    <a:pt x="3" y="5"/>
                  </a:cubicBezTo>
                  <a:cubicBezTo>
                    <a:pt x="6" y="6"/>
                    <a:pt x="10" y="6"/>
                    <a:pt x="13" y="7"/>
                  </a:cubicBezTo>
                  <a:cubicBezTo>
                    <a:pt x="18" y="7"/>
                    <a:pt x="23" y="8"/>
                    <a:pt x="27" y="6"/>
                  </a:cubicBezTo>
                  <a:cubicBezTo>
                    <a:pt x="30" y="5"/>
                    <a:pt x="29" y="1"/>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98" name="Freeform 54"/>
            <p:cNvSpPr/>
            <p:nvPr/>
          </p:nvSpPr>
          <p:spPr bwMode="auto">
            <a:xfrm>
              <a:off x="2104" y="4100"/>
              <a:ext cx="127" cy="24"/>
            </a:xfrm>
            <a:custGeom>
              <a:avLst/>
              <a:gdLst>
                <a:gd name="T0" fmla="*/ 34 w 36"/>
                <a:gd name="T1" fmla="*/ 3 h 8"/>
                <a:gd name="T2" fmla="*/ 3 w 36"/>
                <a:gd name="T3" fmla="*/ 2 h 8"/>
                <a:gd name="T4" fmla="*/ 3 w 36"/>
                <a:gd name="T5" fmla="*/ 6 h 8"/>
                <a:gd name="T6" fmla="*/ 32 w 36"/>
                <a:gd name="T7" fmla="*/ 7 h 8"/>
                <a:gd name="T8" fmla="*/ 34 w 36"/>
                <a:gd name="T9" fmla="*/ 3 h 8"/>
              </a:gdLst>
              <a:ahLst/>
              <a:cxnLst>
                <a:cxn ang="0">
                  <a:pos x="T0" y="T1"/>
                </a:cxn>
                <a:cxn ang="0">
                  <a:pos x="T2" y="T3"/>
                </a:cxn>
                <a:cxn ang="0">
                  <a:pos x="T4" y="T5"/>
                </a:cxn>
                <a:cxn ang="0">
                  <a:pos x="T6" y="T7"/>
                </a:cxn>
                <a:cxn ang="0">
                  <a:pos x="T8" y="T9"/>
                </a:cxn>
              </a:cxnLst>
              <a:rect l="0" t="0" r="r" b="b"/>
              <a:pathLst>
                <a:path w="36" h="8">
                  <a:moveTo>
                    <a:pt x="34" y="3"/>
                  </a:moveTo>
                  <a:cubicBezTo>
                    <a:pt x="24" y="0"/>
                    <a:pt x="14" y="1"/>
                    <a:pt x="3" y="2"/>
                  </a:cubicBezTo>
                  <a:cubicBezTo>
                    <a:pt x="1" y="2"/>
                    <a:pt x="0" y="7"/>
                    <a:pt x="3" y="6"/>
                  </a:cubicBezTo>
                  <a:cubicBezTo>
                    <a:pt x="13" y="5"/>
                    <a:pt x="23" y="4"/>
                    <a:pt x="32" y="7"/>
                  </a:cubicBezTo>
                  <a:cubicBezTo>
                    <a:pt x="35" y="8"/>
                    <a:pt x="36" y="4"/>
                    <a:pt x="34"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8999" name="Freeform 55"/>
            <p:cNvSpPr/>
            <p:nvPr/>
          </p:nvSpPr>
          <p:spPr bwMode="auto">
            <a:xfrm>
              <a:off x="2280" y="4100"/>
              <a:ext cx="106" cy="15"/>
            </a:xfrm>
            <a:custGeom>
              <a:avLst/>
              <a:gdLst>
                <a:gd name="T0" fmla="*/ 27 w 30"/>
                <a:gd name="T1" fmla="*/ 1 h 5"/>
                <a:gd name="T2" fmla="*/ 3 w 30"/>
                <a:gd name="T3" fmla="*/ 0 h 5"/>
                <a:gd name="T4" fmla="*/ 3 w 30"/>
                <a:gd name="T5" fmla="*/ 4 h 5"/>
                <a:gd name="T6" fmla="*/ 27 w 30"/>
                <a:gd name="T7" fmla="*/ 5 h 5"/>
                <a:gd name="T8" fmla="*/ 27 w 30"/>
                <a:gd name="T9" fmla="*/ 1 h 5"/>
              </a:gdLst>
              <a:ahLst/>
              <a:cxnLst>
                <a:cxn ang="0">
                  <a:pos x="T0" y="T1"/>
                </a:cxn>
                <a:cxn ang="0">
                  <a:pos x="T2" y="T3"/>
                </a:cxn>
                <a:cxn ang="0">
                  <a:pos x="T4" y="T5"/>
                </a:cxn>
                <a:cxn ang="0">
                  <a:pos x="T6" y="T7"/>
                </a:cxn>
                <a:cxn ang="0">
                  <a:pos x="T8" y="T9"/>
                </a:cxn>
              </a:cxnLst>
              <a:rect l="0" t="0" r="r" b="b"/>
              <a:pathLst>
                <a:path w="30" h="5">
                  <a:moveTo>
                    <a:pt x="27" y="1"/>
                  </a:moveTo>
                  <a:cubicBezTo>
                    <a:pt x="19" y="1"/>
                    <a:pt x="11" y="0"/>
                    <a:pt x="3" y="0"/>
                  </a:cubicBezTo>
                  <a:cubicBezTo>
                    <a:pt x="0" y="0"/>
                    <a:pt x="0" y="4"/>
                    <a:pt x="3" y="4"/>
                  </a:cubicBezTo>
                  <a:cubicBezTo>
                    <a:pt x="11" y="4"/>
                    <a:pt x="19" y="5"/>
                    <a:pt x="27" y="5"/>
                  </a:cubicBezTo>
                  <a:cubicBezTo>
                    <a:pt x="30" y="5"/>
                    <a:pt x="30" y="1"/>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00" name="Freeform 56"/>
            <p:cNvSpPr/>
            <p:nvPr/>
          </p:nvSpPr>
          <p:spPr bwMode="auto">
            <a:xfrm>
              <a:off x="2414" y="4097"/>
              <a:ext cx="103" cy="30"/>
            </a:xfrm>
            <a:custGeom>
              <a:avLst/>
              <a:gdLst>
                <a:gd name="T0" fmla="*/ 24 w 29"/>
                <a:gd name="T1" fmla="*/ 1 h 10"/>
                <a:gd name="T2" fmla="*/ 4 w 29"/>
                <a:gd name="T3" fmla="*/ 3 h 10"/>
                <a:gd name="T4" fmla="*/ 2 w 29"/>
                <a:gd name="T5" fmla="*/ 7 h 10"/>
                <a:gd name="T6" fmla="*/ 26 w 29"/>
                <a:gd name="T7" fmla="*/ 5 h 10"/>
                <a:gd name="T8" fmla="*/ 24 w 29"/>
                <a:gd name="T9" fmla="*/ 1 h 10"/>
              </a:gdLst>
              <a:ahLst/>
              <a:cxnLst>
                <a:cxn ang="0">
                  <a:pos x="T0" y="T1"/>
                </a:cxn>
                <a:cxn ang="0">
                  <a:pos x="T2" y="T3"/>
                </a:cxn>
                <a:cxn ang="0">
                  <a:pos x="T4" y="T5"/>
                </a:cxn>
                <a:cxn ang="0">
                  <a:pos x="T6" y="T7"/>
                </a:cxn>
                <a:cxn ang="0">
                  <a:pos x="T8" y="T9"/>
                </a:cxn>
              </a:cxnLst>
              <a:rect l="0" t="0" r="r" b="b"/>
              <a:pathLst>
                <a:path w="29" h="10">
                  <a:moveTo>
                    <a:pt x="24" y="1"/>
                  </a:moveTo>
                  <a:cubicBezTo>
                    <a:pt x="18" y="2"/>
                    <a:pt x="10" y="5"/>
                    <a:pt x="4" y="3"/>
                  </a:cubicBezTo>
                  <a:cubicBezTo>
                    <a:pt x="1" y="2"/>
                    <a:pt x="0" y="6"/>
                    <a:pt x="2" y="7"/>
                  </a:cubicBezTo>
                  <a:cubicBezTo>
                    <a:pt x="10" y="10"/>
                    <a:pt x="18" y="6"/>
                    <a:pt x="26" y="5"/>
                  </a:cubicBezTo>
                  <a:cubicBezTo>
                    <a:pt x="29"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01" name="Freeform 57"/>
            <p:cNvSpPr/>
            <p:nvPr/>
          </p:nvSpPr>
          <p:spPr bwMode="auto">
            <a:xfrm>
              <a:off x="2534" y="4097"/>
              <a:ext cx="120" cy="21"/>
            </a:xfrm>
            <a:custGeom>
              <a:avLst/>
              <a:gdLst>
                <a:gd name="T0" fmla="*/ 31 w 34"/>
                <a:gd name="T1" fmla="*/ 2 h 7"/>
                <a:gd name="T2" fmla="*/ 3 w 34"/>
                <a:gd name="T3" fmla="*/ 2 h 7"/>
                <a:gd name="T4" fmla="*/ 3 w 34"/>
                <a:gd name="T5" fmla="*/ 6 h 7"/>
                <a:gd name="T6" fmla="*/ 29 w 34"/>
                <a:gd name="T7" fmla="*/ 6 h 7"/>
                <a:gd name="T8" fmla="*/ 31 w 34"/>
                <a:gd name="T9" fmla="*/ 2 h 7"/>
              </a:gdLst>
              <a:ahLst/>
              <a:cxnLst>
                <a:cxn ang="0">
                  <a:pos x="T0" y="T1"/>
                </a:cxn>
                <a:cxn ang="0">
                  <a:pos x="T2" y="T3"/>
                </a:cxn>
                <a:cxn ang="0">
                  <a:pos x="T4" y="T5"/>
                </a:cxn>
                <a:cxn ang="0">
                  <a:pos x="T6" y="T7"/>
                </a:cxn>
                <a:cxn ang="0">
                  <a:pos x="T8" y="T9"/>
                </a:cxn>
              </a:cxnLst>
              <a:rect l="0" t="0" r="r" b="b"/>
              <a:pathLst>
                <a:path w="34" h="7">
                  <a:moveTo>
                    <a:pt x="31" y="2"/>
                  </a:moveTo>
                  <a:cubicBezTo>
                    <a:pt x="21" y="0"/>
                    <a:pt x="12" y="0"/>
                    <a:pt x="3" y="2"/>
                  </a:cubicBezTo>
                  <a:cubicBezTo>
                    <a:pt x="0" y="2"/>
                    <a:pt x="0" y="7"/>
                    <a:pt x="3" y="6"/>
                  </a:cubicBezTo>
                  <a:cubicBezTo>
                    <a:pt x="12" y="5"/>
                    <a:pt x="21" y="4"/>
                    <a:pt x="29" y="6"/>
                  </a:cubicBezTo>
                  <a:cubicBezTo>
                    <a:pt x="32" y="7"/>
                    <a:pt x="34" y="2"/>
                    <a:pt x="31"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02" name="Freeform 58"/>
            <p:cNvSpPr/>
            <p:nvPr/>
          </p:nvSpPr>
          <p:spPr bwMode="auto">
            <a:xfrm>
              <a:off x="2682" y="4103"/>
              <a:ext cx="110" cy="21"/>
            </a:xfrm>
            <a:custGeom>
              <a:avLst/>
              <a:gdLst>
                <a:gd name="T0" fmla="*/ 26 w 31"/>
                <a:gd name="T1" fmla="*/ 1 h 7"/>
                <a:gd name="T2" fmla="*/ 4 w 31"/>
                <a:gd name="T3" fmla="*/ 1 h 7"/>
                <a:gd name="T4" fmla="*/ 3 w 31"/>
                <a:gd name="T5" fmla="*/ 5 h 7"/>
                <a:gd name="T6" fmla="*/ 28 w 31"/>
                <a:gd name="T7" fmla="*/ 5 h 7"/>
                <a:gd name="T8" fmla="*/ 26 w 31"/>
                <a:gd name="T9" fmla="*/ 1 h 7"/>
              </a:gdLst>
              <a:ahLst/>
              <a:cxnLst>
                <a:cxn ang="0">
                  <a:pos x="T0" y="T1"/>
                </a:cxn>
                <a:cxn ang="0">
                  <a:pos x="T2" y="T3"/>
                </a:cxn>
                <a:cxn ang="0">
                  <a:pos x="T4" y="T5"/>
                </a:cxn>
                <a:cxn ang="0">
                  <a:pos x="T6" y="T7"/>
                </a:cxn>
                <a:cxn ang="0">
                  <a:pos x="T8" y="T9"/>
                </a:cxn>
              </a:cxnLst>
              <a:rect l="0" t="0" r="r" b="b"/>
              <a:pathLst>
                <a:path w="31" h="7">
                  <a:moveTo>
                    <a:pt x="26" y="1"/>
                  </a:moveTo>
                  <a:cubicBezTo>
                    <a:pt x="19" y="2"/>
                    <a:pt x="12" y="3"/>
                    <a:pt x="4" y="1"/>
                  </a:cubicBezTo>
                  <a:cubicBezTo>
                    <a:pt x="2" y="0"/>
                    <a:pt x="0" y="4"/>
                    <a:pt x="3" y="5"/>
                  </a:cubicBezTo>
                  <a:cubicBezTo>
                    <a:pt x="11" y="7"/>
                    <a:pt x="20" y="6"/>
                    <a:pt x="28" y="5"/>
                  </a:cubicBezTo>
                  <a:cubicBezTo>
                    <a:pt x="31"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03" name="Freeform 59"/>
            <p:cNvSpPr/>
            <p:nvPr/>
          </p:nvSpPr>
          <p:spPr bwMode="auto">
            <a:xfrm>
              <a:off x="2848" y="4094"/>
              <a:ext cx="102" cy="24"/>
            </a:xfrm>
            <a:custGeom>
              <a:avLst/>
              <a:gdLst>
                <a:gd name="T0" fmla="*/ 26 w 29"/>
                <a:gd name="T1" fmla="*/ 3 h 8"/>
                <a:gd name="T2" fmla="*/ 3 w 29"/>
                <a:gd name="T3" fmla="*/ 3 h 8"/>
                <a:gd name="T4" fmla="*/ 3 w 29"/>
                <a:gd name="T5" fmla="*/ 7 h 8"/>
                <a:gd name="T6" fmla="*/ 25 w 29"/>
                <a:gd name="T7" fmla="*/ 7 h 8"/>
                <a:gd name="T8" fmla="*/ 26 w 29"/>
                <a:gd name="T9" fmla="*/ 3 h 8"/>
              </a:gdLst>
              <a:ahLst/>
              <a:cxnLst>
                <a:cxn ang="0">
                  <a:pos x="T0" y="T1"/>
                </a:cxn>
                <a:cxn ang="0">
                  <a:pos x="T2" y="T3"/>
                </a:cxn>
                <a:cxn ang="0">
                  <a:pos x="T4" y="T5"/>
                </a:cxn>
                <a:cxn ang="0">
                  <a:pos x="T6" y="T7"/>
                </a:cxn>
                <a:cxn ang="0">
                  <a:pos x="T8" y="T9"/>
                </a:cxn>
              </a:cxnLst>
              <a:rect l="0" t="0" r="r" b="b"/>
              <a:pathLst>
                <a:path w="29" h="8">
                  <a:moveTo>
                    <a:pt x="26" y="3"/>
                  </a:moveTo>
                  <a:cubicBezTo>
                    <a:pt x="18" y="0"/>
                    <a:pt x="11" y="2"/>
                    <a:pt x="3" y="3"/>
                  </a:cubicBezTo>
                  <a:cubicBezTo>
                    <a:pt x="0" y="3"/>
                    <a:pt x="0" y="7"/>
                    <a:pt x="3" y="7"/>
                  </a:cubicBezTo>
                  <a:cubicBezTo>
                    <a:pt x="11" y="7"/>
                    <a:pt x="18" y="4"/>
                    <a:pt x="25" y="7"/>
                  </a:cubicBezTo>
                  <a:cubicBezTo>
                    <a:pt x="28" y="8"/>
                    <a:pt x="29" y="4"/>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04" name="Freeform 60"/>
            <p:cNvSpPr/>
            <p:nvPr/>
          </p:nvSpPr>
          <p:spPr bwMode="auto">
            <a:xfrm>
              <a:off x="2993" y="4103"/>
              <a:ext cx="81" cy="12"/>
            </a:xfrm>
            <a:custGeom>
              <a:avLst/>
              <a:gdLst>
                <a:gd name="T0" fmla="*/ 20 w 23"/>
                <a:gd name="T1" fmla="*/ 0 h 4"/>
                <a:gd name="T2" fmla="*/ 3 w 23"/>
                <a:gd name="T3" fmla="*/ 0 h 4"/>
                <a:gd name="T4" fmla="*/ 3 w 23"/>
                <a:gd name="T5" fmla="*/ 4 h 4"/>
                <a:gd name="T6" fmla="*/ 20 w 23"/>
                <a:gd name="T7" fmla="*/ 4 h 4"/>
                <a:gd name="T8" fmla="*/ 20 w 23"/>
                <a:gd name="T9" fmla="*/ 0 h 4"/>
              </a:gdLst>
              <a:ahLst/>
              <a:cxnLst>
                <a:cxn ang="0">
                  <a:pos x="T0" y="T1"/>
                </a:cxn>
                <a:cxn ang="0">
                  <a:pos x="T2" y="T3"/>
                </a:cxn>
                <a:cxn ang="0">
                  <a:pos x="T4" y="T5"/>
                </a:cxn>
                <a:cxn ang="0">
                  <a:pos x="T6" y="T7"/>
                </a:cxn>
                <a:cxn ang="0">
                  <a:pos x="T8" y="T9"/>
                </a:cxn>
              </a:cxnLst>
              <a:rect l="0" t="0" r="r" b="b"/>
              <a:pathLst>
                <a:path w="23" h="4">
                  <a:moveTo>
                    <a:pt x="20" y="0"/>
                  </a:moveTo>
                  <a:cubicBezTo>
                    <a:pt x="3" y="0"/>
                    <a:pt x="3" y="0"/>
                    <a:pt x="3" y="0"/>
                  </a:cubicBezTo>
                  <a:cubicBezTo>
                    <a:pt x="0" y="0"/>
                    <a:pt x="0" y="4"/>
                    <a:pt x="3" y="4"/>
                  </a:cubicBezTo>
                  <a:cubicBezTo>
                    <a:pt x="20" y="4"/>
                    <a:pt x="20"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05" name="Freeform 61"/>
            <p:cNvSpPr/>
            <p:nvPr/>
          </p:nvSpPr>
          <p:spPr bwMode="auto">
            <a:xfrm>
              <a:off x="3155" y="4100"/>
              <a:ext cx="88" cy="24"/>
            </a:xfrm>
            <a:custGeom>
              <a:avLst/>
              <a:gdLst>
                <a:gd name="T0" fmla="*/ 22 w 25"/>
                <a:gd name="T1" fmla="*/ 3 h 8"/>
                <a:gd name="T2" fmla="*/ 3 w 25"/>
                <a:gd name="T3" fmla="*/ 3 h 8"/>
                <a:gd name="T4" fmla="*/ 5 w 25"/>
                <a:gd name="T5" fmla="*/ 7 h 8"/>
                <a:gd name="T6" fmla="*/ 21 w 25"/>
                <a:gd name="T7" fmla="*/ 7 h 8"/>
                <a:gd name="T8" fmla="*/ 22 w 25"/>
                <a:gd name="T9" fmla="*/ 3 h 8"/>
              </a:gdLst>
              <a:ahLst/>
              <a:cxnLst>
                <a:cxn ang="0">
                  <a:pos x="T0" y="T1"/>
                </a:cxn>
                <a:cxn ang="0">
                  <a:pos x="T2" y="T3"/>
                </a:cxn>
                <a:cxn ang="0">
                  <a:pos x="T4" y="T5"/>
                </a:cxn>
                <a:cxn ang="0">
                  <a:pos x="T6" y="T7"/>
                </a:cxn>
                <a:cxn ang="0">
                  <a:pos x="T8" y="T9"/>
                </a:cxn>
              </a:cxnLst>
              <a:rect l="0" t="0" r="r" b="b"/>
              <a:pathLst>
                <a:path w="25" h="8">
                  <a:moveTo>
                    <a:pt x="22" y="3"/>
                  </a:moveTo>
                  <a:cubicBezTo>
                    <a:pt x="16" y="2"/>
                    <a:pt x="9" y="0"/>
                    <a:pt x="3" y="3"/>
                  </a:cubicBezTo>
                  <a:cubicBezTo>
                    <a:pt x="0" y="4"/>
                    <a:pt x="2" y="8"/>
                    <a:pt x="5" y="7"/>
                  </a:cubicBezTo>
                  <a:cubicBezTo>
                    <a:pt x="10" y="5"/>
                    <a:pt x="16" y="6"/>
                    <a:pt x="21" y="7"/>
                  </a:cubicBezTo>
                  <a:cubicBezTo>
                    <a:pt x="24" y="8"/>
                    <a:pt x="25" y="3"/>
                    <a:pt x="2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06" name="Freeform 62"/>
            <p:cNvSpPr/>
            <p:nvPr/>
          </p:nvSpPr>
          <p:spPr bwMode="auto">
            <a:xfrm>
              <a:off x="3300" y="4106"/>
              <a:ext cx="109" cy="18"/>
            </a:xfrm>
            <a:custGeom>
              <a:avLst/>
              <a:gdLst>
                <a:gd name="T0" fmla="*/ 28 w 31"/>
                <a:gd name="T1" fmla="*/ 0 h 6"/>
                <a:gd name="T2" fmla="*/ 3 w 31"/>
                <a:gd name="T3" fmla="*/ 1 h 6"/>
                <a:gd name="T4" fmla="*/ 3 w 31"/>
                <a:gd name="T5" fmla="*/ 5 h 6"/>
                <a:gd name="T6" fmla="*/ 28 w 31"/>
                <a:gd name="T7" fmla="*/ 4 h 6"/>
                <a:gd name="T8" fmla="*/ 28 w 31"/>
                <a:gd name="T9" fmla="*/ 0 h 6"/>
              </a:gdLst>
              <a:ahLst/>
              <a:cxnLst>
                <a:cxn ang="0">
                  <a:pos x="T0" y="T1"/>
                </a:cxn>
                <a:cxn ang="0">
                  <a:pos x="T2" y="T3"/>
                </a:cxn>
                <a:cxn ang="0">
                  <a:pos x="T4" y="T5"/>
                </a:cxn>
                <a:cxn ang="0">
                  <a:pos x="T6" y="T7"/>
                </a:cxn>
                <a:cxn ang="0">
                  <a:pos x="T8" y="T9"/>
                </a:cxn>
              </a:cxnLst>
              <a:rect l="0" t="0" r="r" b="b"/>
              <a:pathLst>
                <a:path w="31" h="6">
                  <a:moveTo>
                    <a:pt x="28" y="0"/>
                  </a:moveTo>
                  <a:cubicBezTo>
                    <a:pt x="20" y="0"/>
                    <a:pt x="11" y="0"/>
                    <a:pt x="3" y="1"/>
                  </a:cubicBezTo>
                  <a:cubicBezTo>
                    <a:pt x="0" y="1"/>
                    <a:pt x="0" y="6"/>
                    <a:pt x="3" y="5"/>
                  </a:cubicBezTo>
                  <a:cubicBezTo>
                    <a:pt x="11" y="4"/>
                    <a:pt x="20" y="4"/>
                    <a:pt x="28" y="4"/>
                  </a:cubicBezTo>
                  <a:cubicBezTo>
                    <a:pt x="31" y="4"/>
                    <a:pt x="31" y="0"/>
                    <a:pt x="28"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07" name="Freeform 63"/>
            <p:cNvSpPr/>
            <p:nvPr/>
          </p:nvSpPr>
          <p:spPr bwMode="auto">
            <a:xfrm>
              <a:off x="3434" y="4100"/>
              <a:ext cx="99" cy="24"/>
            </a:xfrm>
            <a:custGeom>
              <a:avLst/>
              <a:gdLst>
                <a:gd name="T0" fmla="*/ 24 w 28"/>
                <a:gd name="T1" fmla="*/ 1 h 8"/>
                <a:gd name="T2" fmla="*/ 4 w 28"/>
                <a:gd name="T3" fmla="*/ 2 h 8"/>
                <a:gd name="T4" fmla="*/ 3 w 28"/>
                <a:gd name="T5" fmla="*/ 6 h 8"/>
                <a:gd name="T6" fmla="*/ 26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2"/>
                    <a:pt x="11" y="4"/>
                    <a:pt x="4" y="2"/>
                  </a:cubicBezTo>
                  <a:cubicBezTo>
                    <a:pt x="2" y="1"/>
                    <a:pt x="0" y="5"/>
                    <a:pt x="3" y="6"/>
                  </a:cubicBezTo>
                  <a:cubicBezTo>
                    <a:pt x="11" y="8"/>
                    <a:pt x="18" y="6"/>
                    <a:pt x="26"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08" name="Freeform 64"/>
            <p:cNvSpPr/>
            <p:nvPr/>
          </p:nvSpPr>
          <p:spPr bwMode="auto">
            <a:xfrm>
              <a:off x="3564" y="4097"/>
              <a:ext cx="103" cy="21"/>
            </a:xfrm>
            <a:custGeom>
              <a:avLst/>
              <a:gdLst>
                <a:gd name="T0" fmla="*/ 26 w 29"/>
                <a:gd name="T1" fmla="*/ 3 h 7"/>
                <a:gd name="T2" fmla="*/ 4 w 29"/>
                <a:gd name="T3" fmla="*/ 1 h 7"/>
                <a:gd name="T4" fmla="*/ 3 w 29"/>
                <a:gd name="T5" fmla="*/ 5 h 7"/>
                <a:gd name="T6" fmla="*/ 26 w 29"/>
                <a:gd name="T7" fmla="*/ 7 h 7"/>
                <a:gd name="T8" fmla="*/ 26 w 29"/>
                <a:gd name="T9" fmla="*/ 3 h 7"/>
              </a:gdLst>
              <a:ahLst/>
              <a:cxnLst>
                <a:cxn ang="0">
                  <a:pos x="T0" y="T1"/>
                </a:cxn>
                <a:cxn ang="0">
                  <a:pos x="T2" y="T3"/>
                </a:cxn>
                <a:cxn ang="0">
                  <a:pos x="T4" y="T5"/>
                </a:cxn>
                <a:cxn ang="0">
                  <a:pos x="T6" y="T7"/>
                </a:cxn>
                <a:cxn ang="0">
                  <a:pos x="T8" y="T9"/>
                </a:cxn>
              </a:cxnLst>
              <a:rect l="0" t="0" r="r" b="b"/>
              <a:pathLst>
                <a:path w="29" h="7">
                  <a:moveTo>
                    <a:pt x="26" y="3"/>
                  </a:moveTo>
                  <a:cubicBezTo>
                    <a:pt x="19" y="3"/>
                    <a:pt x="11" y="3"/>
                    <a:pt x="4" y="1"/>
                  </a:cubicBezTo>
                  <a:cubicBezTo>
                    <a:pt x="2" y="0"/>
                    <a:pt x="0" y="4"/>
                    <a:pt x="3" y="5"/>
                  </a:cubicBezTo>
                  <a:cubicBezTo>
                    <a:pt x="10" y="7"/>
                    <a:pt x="19" y="7"/>
                    <a:pt x="26" y="7"/>
                  </a:cubicBezTo>
                  <a:cubicBezTo>
                    <a:pt x="29" y="7"/>
                    <a:pt x="29" y="3"/>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09" name="Freeform 65"/>
            <p:cNvSpPr/>
            <p:nvPr/>
          </p:nvSpPr>
          <p:spPr bwMode="auto">
            <a:xfrm>
              <a:off x="3698" y="4094"/>
              <a:ext cx="106" cy="18"/>
            </a:xfrm>
            <a:custGeom>
              <a:avLst/>
              <a:gdLst>
                <a:gd name="T0" fmla="*/ 27 w 30"/>
                <a:gd name="T1" fmla="*/ 1 h 6"/>
                <a:gd name="T2" fmla="*/ 3 w 30"/>
                <a:gd name="T3" fmla="*/ 2 h 6"/>
                <a:gd name="T4" fmla="*/ 3 w 30"/>
                <a:gd name="T5" fmla="*/ 6 h 6"/>
                <a:gd name="T6" fmla="*/ 27 w 30"/>
                <a:gd name="T7" fmla="*/ 5 h 6"/>
                <a:gd name="T8" fmla="*/ 27 w 30"/>
                <a:gd name="T9" fmla="*/ 1 h 6"/>
              </a:gdLst>
              <a:ahLst/>
              <a:cxnLst>
                <a:cxn ang="0">
                  <a:pos x="T0" y="T1"/>
                </a:cxn>
                <a:cxn ang="0">
                  <a:pos x="T2" y="T3"/>
                </a:cxn>
                <a:cxn ang="0">
                  <a:pos x="T4" y="T5"/>
                </a:cxn>
                <a:cxn ang="0">
                  <a:pos x="T6" y="T7"/>
                </a:cxn>
                <a:cxn ang="0">
                  <a:pos x="T8" y="T9"/>
                </a:cxn>
              </a:cxnLst>
              <a:rect l="0" t="0" r="r" b="b"/>
              <a:pathLst>
                <a:path w="30" h="6">
                  <a:moveTo>
                    <a:pt x="27" y="1"/>
                  </a:moveTo>
                  <a:cubicBezTo>
                    <a:pt x="19" y="1"/>
                    <a:pt x="11" y="1"/>
                    <a:pt x="3" y="2"/>
                  </a:cubicBezTo>
                  <a:cubicBezTo>
                    <a:pt x="0" y="2"/>
                    <a:pt x="0" y="6"/>
                    <a:pt x="3" y="6"/>
                  </a:cubicBezTo>
                  <a:cubicBezTo>
                    <a:pt x="11" y="6"/>
                    <a:pt x="19" y="5"/>
                    <a:pt x="27" y="5"/>
                  </a:cubicBezTo>
                  <a:cubicBezTo>
                    <a:pt x="30" y="5"/>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10" name="Freeform 66"/>
            <p:cNvSpPr/>
            <p:nvPr/>
          </p:nvSpPr>
          <p:spPr bwMode="auto">
            <a:xfrm>
              <a:off x="3846" y="4103"/>
              <a:ext cx="85" cy="18"/>
            </a:xfrm>
            <a:custGeom>
              <a:avLst/>
              <a:gdLst>
                <a:gd name="T0" fmla="*/ 21 w 24"/>
                <a:gd name="T1" fmla="*/ 1 h 6"/>
                <a:gd name="T2" fmla="*/ 3 w 24"/>
                <a:gd name="T3" fmla="*/ 0 h 6"/>
                <a:gd name="T4" fmla="*/ 3 w 24"/>
                <a:gd name="T5" fmla="*/ 4 h 6"/>
                <a:gd name="T6" fmla="*/ 20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5" y="0"/>
                    <a:pt x="9" y="0"/>
                    <a:pt x="3" y="0"/>
                  </a:cubicBezTo>
                  <a:cubicBezTo>
                    <a:pt x="0" y="0"/>
                    <a:pt x="0" y="4"/>
                    <a:pt x="3" y="4"/>
                  </a:cubicBezTo>
                  <a:cubicBezTo>
                    <a:pt x="9" y="4"/>
                    <a:pt x="14" y="4"/>
                    <a:pt x="20" y="5"/>
                  </a:cubicBezTo>
                  <a:cubicBezTo>
                    <a:pt x="23" y="6"/>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11" name="Freeform 67"/>
            <p:cNvSpPr/>
            <p:nvPr/>
          </p:nvSpPr>
          <p:spPr bwMode="auto">
            <a:xfrm>
              <a:off x="3977" y="4094"/>
              <a:ext cx="109" cy="24"/>
            </a:xfrm>
            <a:custGeom>
              <a:avLst/>
              <a:gdLst>
                <a:gd name="T0" fmla="*/ 28 w 31"/>
                <a:gd name="T1" fmla="*/ 2 h 8"/>
                <a:gd name="T2" fmla="*/ 3 w 31"/>
                <a:gd name="T3" fmla="*/ 3 h 8"/>
                <a:gd name="T4" fmla="*/ 4 w 31"/>
                <a:gd name="T5" fmla="*/ 7 h 8"/>
                <a:gd name="T6" fmla="*/ 28 w 31"/>
                <a:gd name="T7" fmla="*/ 6 h 8"/>
                <a:gd name="T8" fmla="*/ 28 w 31"/>
                <a:gd name="T9" fmla="*/ 2 h 8"/>
              </a:gdLst>
              <a:ahLst/>
              <a:cxnLst>
                <a:cxn ang="0">
                  <a:pos x="T0" y="T1"/>
                </a:cxn>
                <a:cxn ang="0">
                  <a:pos x="T2" y="T3"/>
                </a:cxn>
                <a:cxn ang="0">
                  <a:pos x="T4" y="T5"/>
                </a:cxn>
                <a:cxn ang="0">
                  <a:pos x="T6" y="T7"/>
                </a:cxn>
                <a:cxn ang="0">
                  <a:pos x="T8" y="T9"/>
                </a:cxn>
              </a:cxnLst>
              <a:rect l="0" t="0" r="r" b="b"/>
              <a:pathLst>
                <a:path w="31" h="8">
                  <a:moveTo>
                    <a:pt x="28" y="2"/>
                  </a:moveTo>
                  <a:cubicBezTo>
                    <a:pt x="20" y="2"/>
                    <a:pt x="11" y="0"/>
                    <a:pt x="3" y="3"/>
                  </a:cubicBezTo>
                  <a:cubicBezTo>
                    <a:pt x="0" y="4"/>
                    <a:pt x="2" y="8"/>
                    <a:pt x="4" y="7"/>
                  </a:cubicBezTo>
                  <a:cubicBezTo>
                    <a:pt x="12" y="5"/>
                    <a:pt x="20"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12" name="Freeform 68"/>
            <p:cNvSpPr/>
            <p:nvPr/>
          </p:nvSpPr>
          <p:spPr bwMode="auto">
            <a:xfrm>
              <a:off x="4129" y="4092"/>
              <a:ext cx="102" cy="17"/>
            </a:xfrm>
            <a:custGeom>
              <a:avLst/>
              <a:gdLst>
                <a:gd name="T0" fmla="*/ 25 w 29"/>
                <a:gd name="T1" fmla="*/ 1 h 6"/>
                <a:gd name="T2" fmla="*/ 3 w 29"/>
                <a:gd name="T3" fmla="*/ 2 h 6"/>
                <a:gd name="T4" fmla="*/ 3 w 29"/>
                <a:gd name="T5" fmla="*/ 6 h 6"/>
                <a:gd name="T6" fmla="*/ 26 w 29"/>
                <a:gd name="T7" fmla="*/ 5 h 6"/>
                <a:gd name="T8" fmla="*/ 25 w 29"/>
                <a:gd name="T9" fmla="*/ 1 h 6"/>
              </a:gdLst>
              <a:ahLst/>
              <a:cxnLst>
                <a:cxn ang="0">
                  <a:pos x="T0" y="T1"/>
                </a:cxn>
                <a:cxn ang="0">
                  <a:pos x="T2" y="T3"/>
                </a:cxn>
                <a:cxn ang="0">
                  <a:pos x="T4" y="T5"/>
                </a:cxn>
                <a:cxn ang="0">
                  <a:pos x="T6" y="T7"/>
                </a:cxn>
                <a:cxn ang="0">
                  <a:pos x="T8" y="T9"/>
                </a:cxn>
              </a:cxnLst>
              <a:rect l="0" t="0" r="r" b="b"/>
              <a:pathLst>
                <a:path w="29" h="6">
                  <a:moveTo>
                    <a:pt x="25" y="1"/>
                  </a:moveTo>
                  <a:cubicBezTo>
                    <a:pt x="17" y="2"/>
                    <a:pt x="10" y="2"/>
                    <a:pt x="3" y="2"/>
                  </a:cubicBezTo>
                  <a:cubicBezTo>
                    <a:pt x="0" y="2"/>
                    <a:pt x="0" y="6"/>
                    <a:pt x="3" y="6"/>
                  </a:cubicBezTo>
                  <a:cubicBezTo>
                    <a:pt x="11" y="6"/>
                    <a:pt x="18" y="6"/>
                    <a:pt x="26" y="5"/>
                  </a:cubicBezTo>
                  <a:cubicBezTo>
                    <a:pt x="29" y="4"/>
                    <a:pt x="27" y="0"/>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13" name="Freeform 69"/>
            <p:cNvSpPr/>
            <p:nvPr/>
          </p:nvSpPr>
          <p:spPr bwMode="auto">
            <a:xfrm>
              <a:off x="4273" y="4103"/>
              <a:ext cx="110" cy="21"/>
            </a:xfrm>
            <a:custGeom>
              <a:avLst/>
              <a:gdLst>
                <a:gd name="T0" fmla="*/ 28 w 31"/>
                <a:gd name="T1" fmla="*/ 2 h 7"/>
                <a:gd name="T2" fmla="*/ 3 w 31"/>
                <a:gd name="T3" fmla="*/ 2 h 7"/>
                <a:gd name="T4" fmla="*/ 3 w 31"/>
                <a:gd name="T5" fmla="*/ 6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2"/>
                    <a:pt x="3" y="2"/>
                  </a:cubicBezTo>
                  <a:cubicBezTo>
                    <a:pt x="0" y="2"/>
                    <a:pt x="0" y="6"/>
                    <a:pt x="3" y="6"/>
                  </a:cubicBezTo>
                  <a:cubicBezTo>
                    <a:pt x="11" y="6"/>
                    <a:pt x="19" y="4"/>
                    <a:pt x="27" y="6"/>
                  </a:cubicBezTo>
                  <a:cubicBezTo>
                    <a:pt x="30" y="7"/>
                    <a:pt x="31" y="3"/>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14" name="Freeform 70"/>
            <p:cNvSpPr/>
            <p:nvPr/>
          </p:nvSpPr>
          <p:spPr bwMode="auto">
            <a:xfrm>
              <a:off x="4432" y="4097"/>
              <a:ext cx="95" cy="24"/>
            </a:xfrm>
            <a:custGeom>
              <a:avLst/>
              <a:gdLst>
                <a:gd name="T0" fmla="*/ 23 w 27"/>
                <a:gd name="T1" fmla="*/ 1 h 8"/>
                <a:gd name="T2" fmla="*/ 4 w 27"/>
                <a:gd name="T3" fmla="*/ 2 h 8"/>
                <a:gd name="T4" fmla="*/ 3 w 27"/>
                <a:gd name="T5" fmla="*/ 6 h 8"/>
                <a:gd name="T6" fmla="*/ 24 w 27"/>
                <a:gd name="T7" fmla="*/ 5 h 8"/>
                <a:gd name="T8" fmla="*/ 23 w 27"/>
                <a:gd name="T9" fmla="*/ 1 h 8"/>
              </a:gdLst>
              <a:ahLst/>
              <a:cxnLst>
                <a:cxn ang="0">
                  <a:pos x="T0" y="T1"/>
                </a:cxn>
                <a:cxn ang="0">
                  <a:pos x="T2" y="T3"/>
                </a:cxn>
                <a:cxn ang="0">
                  <a:pos x="T4" y="T5"/>
                </a:cxn>
                <a:cxn ang="0">
                  <a:pos x="T6" y="T7"/>
                </a:cxn>
                <a:cxn ang="0">
                  <a:pos x="T8" y="T9"/>
                </a:cxn>
              </a:cxnLst>
              <a:rect l="0" t="0" r="r" b="b"/>
              <a:pathLst>
                <a:path w="27" h="8">
                  <a:moveTo>
                    <a:pt x="23" y="1"/>
                  </a:moveTo>
                  <a:cubicBezTo>
                    <a:pt x="17" y="2"/>
                    <a:pt x="10" y="3"/>
                    <a:pt x="4" y="2"/>
                  </a:cubicBezTo>
                  <a:cubicBezTo>
                    <a:pt x="1" y="1"/>
                    <a:pt x="0" y="6"/>
                    <a:pt x="3" y="6"/>
                  </a:cubicBezTo>
                  <a:cubicBezTo>
                    <a:pt x="10" y="8"/>
                    <a:pt x="17" y="6"/>
                    <a:pt x="24" y="5"/>
                  </a:cubicBezTo>
                  <a:cubicBezTo>
                    <a:pt x="27" y="5"/>
                    <a:pt x="26"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15" name="Freeform 71"/>
            <p:cNvSpPr/>
            <p:nvPr/>
          </p:nvSpPr>
          <p:spPr bwMode="auto">
            <a:xfrm>
              <a:off x="4580" y="4094"/>
              <a:ext cx="120" cy="27"/>
            </a:xfrm>
            <a:custGeom>
              <a:avLst/>
              <a:gdLst>
                <a:gd name="T0" fmla="*/ 31 w 34"/>
                <a:gd name="T1" fmla="*/ 1 h 9"/>
                <a:gd name="T2" fmla="*/ 18 w 34"/>
                <a:gd name="T3" fmla="*/ 2 h 9"/>
                <a:gd name="T4" fmla="*/ 5 w 34"/>
                <a:gd name="T5" fmla="*/ 1 h 9"/>
                <a:gd name="T6" fmla="*/ 2 w 34"/>
                <a:gd name="T7" fmla="*/ 5 h 9"/>
                <a:gd name="T8" fmla="*/ 31 w 34"/>
                <a:gd name="T9" fmla="*/ 5 h 9"/>
                <a:gd name="T10" fmla="*/ 31 w 34"/>
                <a:gd name="T11" fmla="*/ 1 h 9"/>
              </a:gdLst>
              <a:ahLst/>
              <a:cxnLst>
                <a:cxn ang="0">
                  <a:pos x="T0" y="T1"/>
                </a:cxn>
                <a:cxn ang="0">
                  <a:pos x="T2" y="T3"/>
                </a:cxn>
                <a:cxn ang="0">
                  <a:pos x="T4" y="T5"/>
                </a:cxn>
                <a:cxn ang="0">
                  <a:pos x="T6" y="T7"/>
                </a:cxn>
                <a:cxn ang="0">
                  <a:pos x="T8" y="T9"/>
                </a:cxn>
                <a:cxn ang="0">
                  <a:pos x="T10" y="T11"/>
                </a:cxn>
              </a:cxnLst>
              <a:rect l="0" t="0" r="r" b="b"/>
              <a:pathLst>
                <a:path w="34" h="9">
                  <a:moveTo>
                    <a:pt x="31" y="1"/>
                  </a:moveTo>
                  <a:cubicBezTo>
                    <a:pt x="27" y="1"/>
                    <a:pt x="22" y="1"/>
                    <a:pt x="18" y="2"/>
                  </a:cubicBezTo>
                  <a:cubicBezTo>
                    <a:pt x="14" y="2"/>
                    <a:pt x="9" y="3"/>
                    <a:pt x="5" y="1"/>
                  </a:cubicBezTo>
                  <a:cubicBezTo>
                    <a:pt x="2" y="0"/>
                    <a:pt x="0" y="3"/>
                    <a:pt x="2" y="5"/>
                  </a:cubicBezTo>
                  <a:cubicBezTo>
                    <a:pt x="11" y="9"/>
                    <a:pt x="22" y="5"/>
                    <a:pt x="31" y="5"/>
                  </a:cubicBezTo>
                  <a:cubicBezTo>
                    <a:pt x="34" y="5"/>
                    <a:pt x="34" y="0"/>
                    <a:pt x="31"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16" name="Freeform 72"/>
            <p:cNvSpPr/>
            <p:nvPr/>
          </p:nvSpPr>
          <p:spPr bwMode="auto">
            <a:xfrm>
              <a:off x="4735" y="4092"/>
              <a:ext cx="110" cy="20"/>
            </a:xfrm>
            <a:custGeom>
              <a:avLst/>
              <a:gdLst>
                <a:gd name="T0" fmla="*/ 28 w 31"/>
                <a:gd name="T1" fmla="*/ 2 h 7"/>
                <a:gd name="T2" fmla="*/ 3 w 31"/>
                <a:gd name="T3" fmla="*/ 3 h 7"/>
                <a:gd name="T4" fmla="*/ 5 w 31"/>
                <a:gd name="T5" fmla="*/ 7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1"/>
                    <a:pt x="3" y="3"/>
                  </a:cubicBezTo>
                  <a:cubicBezTo>
                    <a:pt x="0" y="3"/>
                    <a:pt x="2" y="7"/>
                    <a:pt x="5" y="7"/>
                  </a:cubicBezTo>
                  <a:cubicBezTo>
                    <a:pt x="12" y="6"/>
                    <a:pt x="19" y="4"/>
                    <a:pt x="27" y="6"/>
                  </a:cubicBezTo>
                  <a:cubicBezTo>
                    <a:pt x="29" y="7"/>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17" name="Freeform 73"/>
            <p:cNvSpPr/>
            <p:nvPr/>
          </p:nvSpPr>
          <p:spPr bwMode="auto">
            <a:xfrm>
              <a:off x="4912" y="4097"/>
              <a:ext cx="84" cy="18"/>
            </a:xfrm>
            <a:custGeom>
              <a:avLst/>
              <a:gdLst>
                <a:gd name="T0" fmla="*/ 21 w 24"/>
                <a:gd name="T1" fmla="*/ 1 h 6"/>
                <a:gd name="T2" fmla="*/ 4 w 24"/>
                <a:gd name="T3" fmla="*/ 1 h 6"/>
                <a:gd name="T4" fmla="*/ 3 w 24"/>
                <a:gd name="T5" fmla="*/ 5 h 6"/>
                <a:gd name="T6" fmla="*/ 21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6" y="1"/>
                    <a:pt x="10" y="2"/>
                    <a:pt x="4" y="1"/>
                  </a:cubicBezTo>
                  <a:cubicBezTo>
                    <a:pt x="1" y="0"/>
                    <a:pt x="0" y="5"/>
                    <a:pt x="3" y="5"/>
                  </a:cubicBezTo>
                  <a:cubicBezTo>
                    <a:pt x="9" y="6"/>
                    <a:pt x="15" y="5"/>
                    <a:pt x="21" y="5"/>
                  </a:cubicBezTo>
                  <a:cubicBezTo>
                    <a:pt x="24" y="5"/>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18" name="Freeform 74"/>
            <p:cNvSpPr/>
            <p:nvPr/>
          </p:nvSpPr>
          <p:spPr bwMode="auto">
            <a:xfrm>
              <a:off x="5060" y="4100"/>
              <a:ext cx="92" cy="18"/>
            </a:xfrm>
            <a:custGeom>
              <a:avLst/>
              <a:gdLst>
                <a:gd name="T0" fmla="*/ 23 w 26"/>
                <a:gd name="T1" fmla="*/ 1 h 6"/>
                <a:gd name="T2" fmla="*/ 3 w 26"/>
                <a:gd name="T3" fmla="*/ 0 h 6"/>
                <a:gd name="T4" fmla="*/ 3 w 26"/>
                <a:gd name="T5" fmla="*/ 4 h 6"/>
                <a:gd name="T6" fmla="*/ 22 w 26"/>
                <a:gd name="T7" fmla="*/ 5 h 6"/>
                <a:gd name="T8" fmla="*/ 23 w 26"/>
                <a:gd name="T9" fmla="*/ 1 h 6"/>
              </a:gdLst>
              <a:ahLst/>
              <a:cxnLst>
                <a:cxn ang="0">
                  <a:pos x="T0" y="T1"/>
                </a:cxn>
                <a:cxn ang="0">
                  <a:pos x="T2" y="T3"/>
                </a:cxn>
                <a:cxn ang="0">
                  <a:pos x="T4" y="T5"/>
                </a:cxn>
                <a:cxn ang="0">
                  <a:pos x="T6" y="T7"/>
                </a:cxn>
                <a:cxn ang="0">
                  <a:pos x="T8" y="T9"/>
                </a:cxn>
              </a:cxnLst>
              <a:rect l="0" t="0" r="r" b="b"/>
              <a:pathLst>
                <a:path w="26" h="6">
                  <a:moveTo>
                    <a:pt x="23" y="1"/>
                  </a:moveTo>
                  <a:cubicBezTo>
                    <a:pt x="16" y="0"/>
                    <a:pt x="9" y="0"/>
                    <a:pt x="3" y="0"/>
                  </a:cubicBezTo>
                  <a:cubicBezTo>
                    <a:pt x="0" y="0"/>
                    <a:pt x="0" y="4"/>
                    <a:pt x="3" y="4"/>
                  </a:cubicBezTo>
                  <a:cubicBezTo>
                    <a:pt x="9" y="4"/>
                    <a:pt x="16" y="4"/>
                    <a:pt x="22" y="5"/>
                  </a:cubicBezTo>
                  <a:cubicBezTo>
                    <a:pt x="25" y="6"/>
                    <a:pt x="26" y="1"/>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19" name="Freeform 75"/>
            <p:cNvSpPr/>
            <p:nvPr/>
          </p:nvSpPr>
          <p:spPr bwMode="auto">
            <a:xfrm>
              <a:off x="5190" y="4094"/>
              <a:ext cx="103" cy="18"/>
            </a:xfrm>
            <a:custGeom>
              <a:avLst/>
              <a:gdLst>
                <a:gd name="T0" fmla="*/ 26 w 29"/>
                <a:gd name="T1" fmla="*/ 1 h 6"/>
                <a:gd name="T2" fmla="*/ 2 w 29"/>
                <a:gd name="T3" fmla="*/ 2 h 6"/>
                <a:gd name="T4" fmla="*/ 2 w 29"/>
                <a:gd name="T5" fmla="*/ 6 h 6"/>
                <a:gd name="T6" fmla="*/ 26 w 29"/>
                <a:gd name="T7" fmla="*/ 5 h 6"/>
                <a:gd name="T8" fmla="*/ 26 w 29"/>
                <a:gd name="T9" fmla="*/ 1 h 6"/>
              </a:gdLst>
              <a:ahLst/>
              <a:cxnLst>
                <a:cxn ang="0">
                  <a:pos x="T0" y="T1"/>
                </a:cxn>
                <a:cxn ang="0">
                  <a:pos x="T2" y="T3"/>
                </a:cxn>
                <a:cxn ang="0">
                  <a:pos x="T4" y="T5"/>
                </a:cxn>
                <a:cxn ang="0">
                  <a:pos x="T6" y="T7"/>
                </a:cxn>
                <a:cxn ang="0">
                  <a:pos x="T8" y="T9"/>
                </a:cxn>
              </a:cxnLst>
              <a:rect l="0" t="0" r="r" b="b"/>
              <a:pathLst>
                <a:path w="29" h="6">
                  <a:moveTo>
                    <a:pt x="26" y="1"/>
                  </a:moveTo>
                  <a:cubicBezTo>
                    <a:pt x="18" y="2"/>
                    <a:pt x="10" y="2"/>
                    <a:pt x="2" y="2"/>
                  </a:cubicBezTo>
                  <a:cubicBezTo>
                    <a:pt x="0" y="2"/>
                    <a:pt x="0" y="6"/>
                    <a:pt x="2" y="6"/>
                  </a:cubicBezTo>
                  <a:cubicBezTo>
                    <a:pt x="10" y="6"/>
                    <a:pt x="18" y="6"/>
                    <a:pt x="26" y="5"/>
                  </a:cubicBezTo>
                  <a:cubicBezTo>
                    <a:pt x="29"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20" name="Freeform 76"/>
            <p:cNvSpPr/>
            <p:nvPr/>
          </p:nvSpPr>
          <p:spPr bwMode="auto">
            <a:xfrm>
              <a:off x="5339" y="4092"/>
              <a:ext cx="116" cy="20"/>
            </a:xfrm>
            <a:custGeom>
              <a:avLst/>
              <a:gdLst>
                <a:gd name="T0" fmla="*/ 30 w 33"/>
                <a:gd name="T1" fmla="*/ 2 h 7"/>
                <a:gd name="T2" fmla="*/ 3 w 33"/>
                <a:gd name="T3" fmla="*/ 0 h 7"/>
                <a:gd name="T4" fmla="*/ 3 w 33"/>
                <a:gd name="T5" fmla="*/ 0 h 7"/>
                <a:gd name="T6" fmla="*/ 3 w 33"/>
                <a:gd name="T7" fmla="*/ 0 h 7"/>
                <a:gd name="T8" fmla="*/ 3 w 33"/>
                <a:gd name="T9" fmla="*/ 5 h 7"/>
                <a:gd name="T10" fmla="*/ 28 w 33"/>
                <a:gd name="T11" fmla="*/ 6 h 7"/>
                <a:gd name="T12" fmla="*/ 30 w 33"/>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33" h="7">
                  <a:moveTo>
                    <a:pt x="30" y="2"/>
                  </a:moveTo>
                  <a:cubicBezTo>
                    <a:pt x="21" y="0"/>
                    <a:pt x="12" y="1"/>
                    <a:pt x="3" y="0"/>
                  </a:cubicBezTo>
                  <a:cubicBezTo>
                    <a:pt x="3" y="0"/>
                    <a:pt x="3" y="0"/>
                    <a:pt x="3" y="0"/>
                  </a:cubicBezTo>
                  <a:cubicBezTo>
                    <a:pt x="3" y="0"/>
                    <a:pt x="3" y="0"/>
                    <a:pt x="3" y="0"/>
                  </a:cubicBezTo>
                  <a:cubicBezTo>
                    <a:pt x="0" y="0"/>
                    <a:pt x="0" y="5"/>
                    <a:pt x="3" y="5"/>
                  </a:cubicBezTo>
                  <a:cubicBezTo>
                    <a:pt x="11" y="6"/>
                    <a:pt x="20" y="4"/>
                    <a:pt x="28" y="6"/>
                  </a:cubicBezTo>
                  <a:cubicBezTo>
                    <a:pt x="31" y="7"/>
                    <a:pt x="33" y="2"/>
                    <a:pt x="30"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21" name="Freeform 77"/>
            <p:cNvSpPr/>
            <p:nvPr/>
          </p:nvSpPr>
          <p:spPr bwMode="auto">
            <a:xfrm>
              <a:off x="5480" y="4089"/>
              <a:ext cx="102" cy="14"/>
            </a:xfrm>
            <a:custGeom>
              <a:avLst/>
              <a:gdLst>
                <a:gd name="T0" fmla="*/ 26 w 29"/>
                <a:gd name="T1" fmla="*/ 0 h 5"/>
                <a:gd name="T2" fmla="*/ 3 w 29"/>
                <a:gd name="T3" fmla="*/ 0 h 5"/>
                <a:gd name="T4" fmla="*/ 3 w 29"/>
                <a:gd name="T5" fmla="*/ 5 h 5"/>
                <a:gd name="T6" fmla="*/ 26 w 29"/>
                <a:gd name="T7" fmla="*/ 5 h 5"/>
                <a:gd name="T8" fmla="*/ 26 w 29"/>
                <a:gd name="T9" fmla="*/ 0 h 5"/>
              </a:gdLst>
              <a:ahLst/>
              <a:cxnLst>
                <a:cxn ang="0">
                  <a:pos x="T0" y="T1"/>
                </a:cxn>
                <a:cxn ang="0">
                  <a:pos x="T2" y="T3"/>
                </a:cxn>
                <a:cxn ang="0">
                  <a:pos x="T4" y="T5"/>
                </a:cxn>
                <a:cxn ang="0">
                  <a:pos x="T6" y="T7"/>
                </a:cxn>
                <a:cxn ang="0">
                  <a:pos x="T8" y="T9"/>
                </a:cxn>
              </a:cxnLst>
              <a:rect l="0" t="0" r="r" b="b"/>
              <a:pathLst>
                <a:path w="29" h="5">
                  <a:moveTo>
                    <a:pt x="26" y="0"/>
                  </a:moveTo>
                  <a:cubicBezTo>
                    <a:pt x="3" y="0"/>
                    <a:pt x="3" y="0"/>
                    <a:pt x="3" y="0"/>
                  </a:cubicBezTo>
                  <a:cubicBezTo>
                    <a:pt x="0" y="0"/>
                    <a:pt x="0" y="5"/>
                    <a:pt x="3" y="5"/>
                  </a:cubicBezTo>
                  <a:cubicBezTo>
                    <a:pt x="26" y="5"/>
                    <a:pt x="26" y="5"/>
                    <a:pt x="26" y="5"/>
                  </a:cubicBezTo>
                  <a:cubicBezTo>
                    <a:pt x="29" y="5"/>
                    <a:pt x="29" y="0"/>
                    <a:pt x="26"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22" name="Freeform 78"/>
            <p:cNvSpPr/>
            <p:nvPr/>
          </p:nvSpPr>
          <p:spPr bwMode="auto">
            <a:xfrm>
              <a:off x="5600" y="4089"/>
              <a:ext cx="98" cy="23"/>
            </a:xfrm>
            <a:custGeom>
              <a:avLst/>
              <a:gdLst>
                <a:gd name="T0" fmla="*/ 24 w 28"/>
                <a:gd name="T1" fmla="*/ 2 h 8"/>
                <a:gd name="T2" fmla="*/ 4 w 28"/>
                <a:gd name="T3" fmla="*/ 0 h 8"/>
                <a:gd name="T4" fmla="*/ 3 w 28"/>
                <a:gd name="T5" fmla="*/ 5 h 8"/>
                <a:gd name="T6" fmla="*/ 25 w 28"/>
                <a:gd name="T7" fmla="*/ 6 h 8"/>
                <a:gd name="T8" fmla="*/ 24 w 28"/>
                <a:gd name="T9" fmla="*/ 2 h 8"/>
              </a:gdLst>
              <a:ahLst/>
              <a:cxnLst>
                <a:cxn ang="0">
                  <a:pos x="T0" y="T1"/>
                </a:cxn>
                <a:cxn ang="0">
                  <a:pos x="T2" y="T3"/>
                </a:cxn>
                <a:cxn ang="0">
                  <a:pos x="T4" y="T5"/>
                </a:cxn>
                <a:cxn ang="0">
                  <a:pos x="T6" y="T7"/>
                </a:cxn>
                <a:cxn ang="0">
                  <a:pos x="T8" y="T9"/>
                </a:cxn>
              </a:cxnLst>
              <a:rect l="0" t="0" r="r" b="b"/>
              <a:pathLst>
                <a:path w="28" h="8">
                  <a:moveTo>
                    <a:pt x="24" y="2"/>
                  </a:moveTo>
                  <a:cubicBezTo>
                    <a:pt x="17" y="3"/>
                    <a:pt x="11" y="3"/>
                    <a:pt x="4" y="0"/>
                  </a:cubicBezTo>
                  <a:cubicBezTo>
                    <a:pt x="1" y="0"/>
                    <a:pt x="0" y="4"/>
                    <a:pt x="3" y="5"/>
                  </a:cubicBezTo>
                  <a:cubicBezTo>
                    <a:pt x="10" y="7"/>
                    <a:pt x="18" y="8"/>
                    <a:pt x="25" y="6"/>
                  </a:cubicBezTo>
                  <a:cubicBezTo>
                    <a:pt x="28" y="5"/>
                    <a:pt x="27" y="1"/>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23" name="Freeform 79"/>
            <p:cNvSpPr/>
            <p:nvPr/>
          </p:nvSpPr>
          <p:spPr bwMode="auto">
            <a:xfrm>
              <a:off x="5727" y="4103"/>
              <a:ext cx="98" cy="18"/>
            </a:xfrm>
            <a:custGeom>
              <a:avLst/>
              <a:gdLst>
                <a:gd name="T0" fmla="*/ 26 w 28"/>
                <a:gd name="T1" fmla="*/ 1 h 6"/>
                <a:gd name="T2" fmla="*/ 3 w 28"/>
                <a:gd name="T3" fmla="*/ 0 h 6"/>
                <a:gd name="T4" fmla="*/ 3 w 28"/>
                <a:gd name="T5" fmla="*/ 4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0"/>
                    <a:pt x="3" y="0"/>
                  </a:cubicBezTo>
                  <a:cubicBezTo>
                    <a:pt x="0" y="0"/>
                    <a:pt x="0" y="4"/>
                    <a:pt x="3" y="4"/>
                  </a:cubicBezTo>
                  <a:cubicBezTo>
                    <a:pt x="11" y="4"/>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24" name="Freeform 80"/>
            <p:cNvSpPr/>
            <p:nvPr/>
          </p:nvSpPr>
          <p:spPr bwMode="auto">
            <a:xfrm>
              <a:off x="5850" y="4092"/>
              <a:ext cx="109" cy="20"/>
            </a:xfrm>
            <a:custGeom>
              <a:avLst/>
              <a:gdLst>
                <a:gd name="T0" fmla="*/ 27 w 31"/>
                <a:gd name="T1" fmla="*/ 1 h 7"/>
                <a:gd name="T2" fmla="*/ 3 w 31"/>
                <a:gd name="T3" fmla="*/ 3 h 7"/>
                <a:gd name="T4" fmla="*/ 3 w 31"/>
                <a:gd name="T5" fmla="*/ 7 h 7"/>
                <a:gd name="T6" fmla="*/ 28 w 31"/>
                <a:gd name="T7" fmla="*/ 5 h 7"/>
                <a:gd name="T8" fmla="*/ 27 w 31"/>
                <a:gd name="T9" fmla="*/ 1 h 7"/>
              </a:gdLst>
              <a:ahLst/>
              <a:cxnLst>
                <a:cxn ang="0">
                  <a:pos x="T0" y="T1"/>
                </a:cxn>
                <a:cxn ang="0">
                  <a:pos x="T2" y="T3"/>
                </a:cxn>
                <a:cxn ang="0">
                  <a:pos x="T4" y="T5"/>
                </a:cxn>
                <a:cxn ang="0">
                  <a:pos x="T6" y="T7"/>
                </a:cxn>
                <a:cxn ang="0">
                  <a:pos x="T8" y="T9"/>
                </a:cxn>
              </a:cxnLst>
              <a:rect l="0" t="0" r="r" b="b"/>
              <a:pathLst>
                <a:path w="31" h="7">
                  <a:moveTo>
                    <a:pt x="27" y="1"/>
                  </a:moveTo>
                  <a:cubicBezTo>
                    <a:pt x="19" y="2"/>
                    <a:pt x="11" y="3"/>
                    <a:pt x="3" y="3"/>
                  </a:cubicBezTo>
                  <a:cubicBezTo>
                    <a:pt x="0" y="3"/>
                    <a:pt x="0" y="7"/>
                    <a:pt x="3" y="7"/>
                  </a:cubicBezTo>
                  <a:cubicBezTo>
                    <a:pt x="11" y="7"/>
                    <a:pt x="20" y="6"/>
                    <a:pt x="28" y="5"/>
                  </a:cubicBezTo>
                  <a:cubicBezTo>
                    <a:pt x="31" y="4"/>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25" name="Freeform 81"/>
            <p:cNvSpPr/>
            <p:nvPr/>
          </p:nvSpPr>
          <p:spPr bwMode="auto">
            <a:xfrm>
              <a:off x="5988" y="4097"/>
              <a:ext cx="102" cy="18"/>
            </a:xfrm>
            <a:custGeom>
              <a:avLst/>
              <a:gdLst>
                <a:gd name="T0" fmla="*/ 26 w 29"/>
                <a:gd name="T1" fmla="*/ 2 h 6"/>
                <a:gd name="T2" fmla="*/ 3 w 29"/>
                <a:gd name="T3" fmla="*/ 1 h 6"/>
                <a:gd name="T4" fmla="*/ 3 w 29"/>
                <a:gd name="T5" fmla="*/ 5 h 6"/>
                <a:gd name="T6" fmla="*/ 26 w 29"/>
                <a:gd name="T7" fmla="*/ 6 h 6"/>
                <a:gd name="T8" fmla="*/ 26 w 29"/>
                <a:gd name="T9" fmla="*/ 2 h 6"/>
              </a:gdLst>
              <a:ahLst/>
              <a:cxnLst>
                <a:cxn ang="0">
                  <a:pos x="T0" y="T1"/>
                </a:cxn>
                <a:cxn ang="0">
                  <a:pos x="T2" y="T3"/>
                </a:cxn>
                <a:cxn ang="0">
                  <a:pos x="T4" y="T5"/>
                </a:cxn>
                <a:cxn ang="0">
                  <a:pos x="T6" y="T7"/>
                </a:cxn>
                <a:cxn ang="0">
                  <a:pos x="T8" y="T9"/>
                </a:cxn>
              </a:cxnLst>
              <a:rect l="0" t="0" r="r" b="b"/>
              <a:pathLst>
                <a:path w="29" h="6">
                  <a:moveTo>
                    <a:pt x="26" y="2"/>
                  </a:moveTo>
                  <a:cubicBezTo>
                    <a:pt x="19" y="1"/>
                    <a:pt x="11" y="0"/>
                    <a:pt x="3" y="1"/>
                  </a:cubicBezTo>
                  <a:cubicBezTo>
                    <a:pt x="0" y="1"/>
                    <a:pt x="0" y="5"/>
                    <a:pt x="3" y="5"/>
                  </a:cubicBezTo>
                  <a:cubicBezTo>
                    <a:pt x="11" y="4"/>
                    <a:pt x="19" y="6"/>
                    <a:pt x="26" y="6"/>
                  </a:cubicBezTo>
                  <a:cubicBezTo>
                    <a:pt x="29" y="6"/>
                    <a:pt x="29" y="2"/>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26" name="Freeform 82"/>
            <p:cNvSpPr/>
            <p:nvPr/>
          </p:nvSpPr>
          <p:spPr bwMode="auto">
            <a:xfrm>
              <a:off x="6136" y="4100"/>
              <a:ext cx="102" cy="18"/>
            </a:xfrm>
            <a:custGeom>
              <a:avLst/>
              <a:gdLst>
                <a:gd name="T0" fmla="*/ 27 w 29"/>
                <a:gd name="T1" fmla="*/ 0 h 6"/>
                <a:gd name="T2" fmla="*/ 3 w 29"/>
                <a:gd name="T3" fmla="*/ 1 h 6"/>
                <a:gd name="T4" fmla="*/ 3 w 29"/>
                <a:gd name="T5" fmla="*/ 5 h 6"/>
                <a:gd name="T6" fmla="*/ 27 w 29"/>
                <a:gd name="T7" fmla="*/ 4 h 6"/>
                <a:gd name="T8" fmla="*/ 27 w 29"/>
                <a:gd name="T9" fmla="*/ 0 h 6"/>
              </a:gdLst>
              <a:ahLst/>
              <a:cxnLst>
                <a:cxn ang="0">
                  <a:pos x="T0" y="T1"/>
                </a:cxn>
                <a:cxn ang="0">
                  <a:pos x="T2" y="T3"/>
                </a:cxn>
                <a:cxn ang="0">
                  <a:pos x="T4" y="T5"/>
                </a:cxn>
                <a:cxn ang="0">
                  <a:pos x="T6" y="T7"/>
                </a:cxn>
                <a:cxn ang="0">
                  <a:pos x="T8" y="T9"/>
                </a:cxn>
              </a:cxnLst>
              <a:rect l="0" t="0" r="r" b="b"/>
              <a:pathLst>
                <a:path w="29" h="6">
                  <a:moveTo>
                    <a:pt x="27" y="0"/>
                  </a:moveTo>
                  <a:cubicBezTo>
                    <a:pt x="19" y="0"/>
                    <a:pt x="11" y="0"/>
                    <a:pt x="3" y="1"/>
                  </a:cubicBezTo>
                  <a:cubicBezTo>
                    <a:pt x="0" y="1"/>
                    <a:pt x="0" y="6"/>
                    <a:pt x="3" y="5"/>
                  </a:cubicBezTo>
                  <a:cubicBezTo>
                    <a:pt x="11" y="4"/>
                    <a:pt x="19" y="4"/>
                    <a:pt x="27" y="4"/>
                  </a:cubicBezTo>
                  <a:cubicBezTo>
                    <a:pt x="29" y="4"/>
                    <a:pt x="29"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27" name="Freeform 83"/>
            <p:cNvSpPr/>
            <p:nvPr/>
          </p:nvSpPr>
          <p:spPr bwMode="auto">
            <a:xfrm>
              <a:off x="6298" y="4100"/>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6"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28" name="Freeform 84"/>
            <p:cNvSpPr/>
            <p:nvPr/>
          </p:nvSpPr>
          <p:spPr bwMode="auto">
            <a:xfrm>
              <a:off x="6428" y="4103"/>
              <a:ext cx="99" cy="18"/>
            </a:xfrm>
            <a:custGeom>
              <a:avLst/>
              <a:gdLst>
                <a:gd name="T0" fmla="*/ 25 w 28"/>
                <a:gd name="T1" fmla="*/ 1 h 6"/>
                <a:gd name="T2" fmla="*/ 3 w 28"/>
                <a:gd name="T3" fmla="*/ 1 h 6"/>
                <a:gd name="T4" fmla="*/ 3 w 28"/>
                <a:gd name="T5" fmla="*/ 5 h 6"/>
                <a:gd name="T6" fmla="*/ 25 w 28"/>
                <a:gd name="T7" fmla="*/ 5 h 6"/>
                <a:gd name="T8" fmla="*/ 25 w 28"/>
                <a:gd name="T9" fmla="*/ 1 h 6"/>
              </a:gdLst>
              <a:ahLst/>
              <a:cxnLst>
                <a:cxn ang="0">
                  <a:pos x="T0" y="T1"/>
                </a:cxn>
                <a:cxn ang="0">
                  <a:pos x="T2" y="T3"/>
                </a:cxn>
                <a:cxn ang="0">
                  <a:pos x="T4" y="T5"/>
                </a:cxn>
                <a:cxn ang="0">
                  <a:pos x="T6" y="T7"/>
                </a:cxn>
                <a:cxn ang="0">
                  <a:pos x="T8" y="T9"/>
                </a:cxn>
              </a:cxnLst>
              <a:rect l="0" t="0" r="r" b="b"/>
              <a:pathLst>
                <a:path w="28" h="6">
                  <a:moveTo>
                    <a:pt x="25" y="1"/>
                  </a:moveTo>
                  <a:cubicBezTo>
                    <a:pt x="17" y="1"/>
                    <a:pt x="10" y="2"/>
                    <a:pt x="3" y="1"/>
                  </a:cubicBezTo>
                  <a:cubicBezTo>
                    <a:pt x="0" y="0"/>
                    <a:pt x="0" y="5"/>
                    <a:pt x="3" y="5"/>
                  </a:cubicBezTo>
                  <a:cubicBezTo>
                    <a:pt x="10" y="6"/>
                    <a:pt x="17" y="5"/>
                    <a:pt x="25" y="5"/>
                  </a:cubicBezTo>
                  <a:cubicBezTo>
                    <a:pt x="28" y="5"/>
                    <a:pt x="28" y="1"/>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29" name="Freeform 85"/>
            <p:cNvSpPr/>
            <p:nvPr/>
          </p:nvSpPr>
          <p:spPr bwMode="auto">
            <a:xfrm>
              <a:off x="6545" y="4103"/>
              <a:ext cx="92" cy="21"/>
            </a:xfrm>
            <a:custGeom>
              <a:avLst/>
              <a:gdLst>
                <a:gd name="T0" fmla="*/ 22 w 26"/>
                <a:gd name="T1" fmla="*/ 1 h 7"/>
                <a:gd name="T2" fmla="*/ 4 w 26"/>
                <a:gd name="T3" fmla="*/ 1 h 7"/>
                <a:gd name="T4" fmla="*/ 3 w 26"/>
                <a:gd name="T5" fmla="*/ 5 h 7"/>
                <a:gd name="T6" fmla="*/ 23 w 26"/>
                <a:gd name="T7" fmla="*/ 5 h 7"/>
                <a:gd name="T8" fmla="*/ 22 w 26"/>
                <a:gd name="T9" fmla="*/ 1 h 7"/>
              </a:gdLst>
              <a:ahLst/>
              <a:cxnLst>
                <a:cxn ang="0">
                  <a:pos x="T0" y="T1"/>
                </a:cxn>
                <a:cxn ang="0">
                  <a:pos x="T2" y="T3"/>
                </a:cxn>
                <a:cxn ang="0">
                  <a:pos x="T4" y="T5"/>
                </a:cxn>
                <a:cxn ang="0">
                  <a:pos x="T6" y="T7"/>
                </a:cxn>
                <a:cxn ang="0">
                  <a:pos x="T8" y="T9"/>
                </a:cxn>
              </a:cxnLst>
              <a:rect l="0" t="0" r="r" b="b"/>
              <a:pathLst>
                <a:path w="26" h="7">
                  <a:moveTo>
                    <a:pt x="22" y="1"/>
                  </a:moveTo>
                  <a:cubicBezTo>
                    <a:pt x="16" y="2"/>
                    <a:pt x="10" y="3"/>
                    <a:pt x="4" y="1"/>
                  </a:cubicBezTo>
                  <a:cubicBezTo>
                    <a:pt x="1" y="0"/>
                    <a:pt x="0" y="4"/>
                    <a:pt x="3" y="5"/>
                  </a:cubicBezTo>
                  <a:cubicBezTo>
                    <a:pt x="9" y="7"/>
                    <a:pt x="16" y="6"/>
                    <a:pt x="23" y="5"/>
                  </a:cubicBezTo>
                  <a:cubicBezTo>
                    <a:pt x="26" y="5"/>
                    <a:pt x="25" y="0"/>
                    <a:pt x="22"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30" name="Freeform 86"/>
            <p:cNvSpPr/>
            <p:nvPr/>
          </p:nvSpPr>
          <p:spPr bwMode="auto">
            <a:xfrm>
              <a:off x="6682" y="4103"/>
              <a:ext cx="110" cy="18"/>
            </a:xfrm>
            <a:custGeom>
              <a:avLst/>
              <a:gdLst>
                <a:gd name="T0" fmla="*/ 28 w 31"/>
                <a:gd name="T1" fmla="*/ 2 h 6"/>
                <a:gd name="T2" fmla="*/ 3 w 31"/>
                <a:gd name="T3" fmla="*/ 1 h 6"/>
                <a:gd name="T4" fmla="*/ 3 w 31"/>
                <a:gd name="T5" fmla="*/ 5 h 6"/>
                <a:gd name="T6" fmla="*/ 28 w 31"/>
                <a:gd name="T7" fmla="*/ 6 h 6"/>
                <a:gd name="T8" fmla="*/ 28 w 31"/>
                <a:gd name="T9" fmla="*/ 2 h 6"/>
              </a:gdLst>
              <a:ahLst/>
              <a:cxnLst>
                <a:cxn ang="0">
                  <a:pos x="T0" y="T1"/>
                </a:cxn>
                <a:cxn ang="0">
                  <a:pos x="T2" y="T3"/>
                </a:cxn>
                <a:cxn ang="0">
                  <a:pos x="T4" y="T5"/>
                </a:cxn>
                <a:cxn ang="0">
                  <a:pos x="T6" y="T7"/>
                </a:cxn>
                <a:cxn ang="0">
                  <a:pos x="T8" y="T9"/>
                </a:cxn>
              </a:cxnLst>
              <a:rect l="0" t="0" r="r" b="b"/>
              <a:pathLst>
                <a:path w="31" h="6">
                  <a:moveTo>
                    <a:pt x="28" y="2"/>
                  </a:moveTo>
                  <a:cubicBezTo>
                    <a:pt x="19" y="2"/>
                    <a:pt x="11" y="2"/>
                    <a:pt x="3" y="1"/>
                  </a:cubicBezTo>
                  <a:cubicBezTo>
                    <a:pt x="0" y="0"/>
                    <a:pt x="0" y="5"/>
                    <a:pt x="3" y="5"/>
                  </a:cubicBezTo>
                  <a:cubicBezTo>
                    <a:pt x="11" y="6"/>
                    <a:pt x="19"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31" name="Freeform 87"/>
            <p:cNvSpPr/>
            <p:nvPr/>
          </p:nvSpPr>
          <p:spPr bwMode="auto">
            <a:xfrm>
              <a:off x="6820" y="4103"/>
              <a:ext cx="106" cy="21"/>
            </a:xfrm>
            <a:custGeom>
              <a:avLst/>
              <a:gdLst>
                <a:gd name="T0" fmla="*/ 27 w 30"/>
                <a:gd name="T1" fmla="*/ 2 h 7"/>
                <a:gd name="T2" fmla="*/ 3 w 30"/>
                <a:gd name="T3" fmla="*/ 1 h 7"/>
                <a:gd name="T4" fmla="*/ 3 w 30"/>
                <a:gd name="T5" fmla="*/ 5 h 7"/>
                <a:gd name="T6" fmla="*/ 26 w 30"/>
                <a:gd name="T7" fmla="*/ 6 h 7"/>
                <a:gd name="T8" fmla="*/ 27 w 30"/>
                <a:gd name="T9" fmla="*/ 2 h 7"/>
              </a:gdLst>
              <a:ahLst/>
              <a:cxnLst>
                <a:cxn ang="0">
                  <a:pos x="T0" y="T1"/>
                </a:cxn>
                <a:cxn ang="0">
                  <a:pos x="T2" y="T3"/>
                </a:cxn>
                <a:cxn ang="0">
                  <a:pos x="T4" y="T5"/>
                </a:cxn>
                <a:cxn ang="0">
                  <a:pos x="T6" y="T7"/>
                </a:cxn>
                <a:cxn ang="0">
                  <a:pos x="T8" y="T9"/>
                </a:cxn>
              </a:cxnLst>
              <a:rect l="0" t="0" r="r" b="b"/>
              <a:pathLst>
                <a:path w="30" h="7">
                  <a:moveTo>
                    <a:pt x="27" y="2"/>
                  </a:moveTo>
                  <a:cubicBezTo>
                    <a:pt x="19" y="0"/>
                    <a:pt x="11" y="1"/>
                    <a:pt x="3" y="1"/>
                  </a:cubicBezTo>
                  <a:cubicBezTo>
                    <a:pt x="0" y="1"/>
                    <a:pt x="0" y="5"/>
                    <a:pt x="3" y="5"/>
                  </a:cubicBezTo>
                  <a:cubicBezTo>
                    <a:pt x="11" y="5"/>
                    <a:pt x="19" y="4"/>
                    <a:pt x="26" y="6"/>
                  </a:cubicBezTo>
                  <a:cubicBezTo>
                    <a:pt x="29" y="7"/>
                    <a:pt x="30" y="3"/>
                    <a:pt x="27"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32" name="Freeform 88"/>
            <p:cNvSpPr/>
            <p:nvPr/>
          </p:nvSpPr>
          <p:spPr bwMode="auto">
            <a:xfrm>
              <a:off x="6961" y="4106"/>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7"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33" name="Freeform 89"/>
            <p:cNvSpPr/>
            <p:nvPr/>
          </p:nvSpPr>
          <p:spPr bwMode="auto">
            <a:xfrm>
              <a:off x="7081" y="4106"/>
              <a:ext cx="113" cy="24"/>
            </a:xfrm>
            <a:custGeom>
              <a:avLst/>
              <a:gdLst>
                <a:gd name="T0" fmla="*/ 28 w 32"/>
                <a:gd name="T1" fmla="*/ 1 h 8"/>
                <a:gd name="T2" fmla="*/ 3 w 32"/>
                <a:gd name="T3" fmla="*/ 2 h 8"/>
                <a:gd name="T4" fmla="*/ 3 w 32"/>
                <a:gd name="T5" fmla="*/ 6 h 8"/>
                <a:gd name="T6" fmla="*/ 29 w 32"/>
                <a:gd name="T7" fmla="*/ 5 h 8"/>
                <a:gd name="T8" fmla="*/ 28 w 32"/>
                <a:gd name="T9" fmla="*/ 1 h 8"/>
              </a:gdLst>
              <a:ahLst/>
              <a:cxnLst>
                <a:cxn ang="0">
                  <a:pos x="T0" y="T1"/>
                </a:cxn>
                <a:cxn ang="0">
                  <a:pos x="T2" y="T3"/>
                </a:cxn>
                <a:cxn ang="0">
                  <a:pos x="T4" y="T5"/>
                </a:cxn>
                <a:cxn ang="0">
                  <a:pos x="T6" y="T7"/>
                </a:cxn>
                <a:cxn ang="0">
                  <a:pos x="T8" y="T9"/>
                </a:cxn>
              </a:cxnLst>
              <a:rect l="0" t="0" r="r" b="b"/>
              <a:pathLst>
                <a:path w="32" h="8">
                  <a:moveTo>
                    <a:pt x="28" y="1"/>
                  </a:moveTo>
                  <a:cubicBezTo>
                    <a:pt x="20" y="3"/>
                    <a:pt x="11" y="2"/>
                    <a:pt x="3" y="2"/>
                  </a:cubicBezTo>
                  <a:cubicBezTo>
                    <a:pt x="0" y="2"/>
                    <a:pt x="0" y="6"/>
                    <a:pt x="3" y="6"/>
                  </a:cubicBezTo>
                  <a:cubicBezTo>
                    <a:pt x="12" y="6"/>
                    <a:pt x="21" y="8"/>
                    <a:pt x="29" y="5"/>
                  </a:cubicBezTo>
                  <a:cubicBezTo>
                    <a:pt x="32" y="4"/>
                    <a:pt x="31" y="0"/>
                    <a:pt x="28"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34" name="Freeform 90"/>
            <p:cNvSpPr/>
            <p:nvPr/>
          </p:nvSpPr>
          <p:spPr bwMode="auto">
            <a:xfrm>
              <a:off x="7219" y="4103"/>
              <a:ext cx="95" cy="18"/>
            </a:xfrm>
            <a:custGeom>
              <a:avLst/>
              <a:gdLst>
                <a:gd name="T0" fmla="*/ 23 w 27"/>
                <a:gd name="T1" fmla="*/ 1 h 6"/>
                <a:gd name="T2" fmla="*/ 3 w 27"/>
                <a:gd name="T3" fmla="*/ 2 h 6"/>
                <a:gd name="T4" fmla="*/ 3 w 27"/>
                <a:gd name="T5" fmla="*/ 6 h 6"/>
                <a:gd name="T6" fmla="*/ 24 w 27"/>
                <a:gd name="T7" fmla="*/ 5 h 6"/>
                <a:gd name="T8" fmla="*/ 23 w 27"/>
                <a:gd name="T9" fmla="*/ 1 h 6"/>
              </a:gdLst>
              <a:ahLst/>
              <a:cxnLst>
                <a:cxn ang="0">
                  <a:pos x="T0" y="T1"/>
                </a:cxn>
                <a:cxn ang="0">
                  <a:pos x="T2" y="T3"/>
                </a:cxn>
                <a:cxn ang="0">
                  <a:pos x="T4" y="T5"/>
                </a:cxn>
                <a:cxn ang="0">
                  <a:pos x="T6" y="T7"/>
                </a:cxn>
                <a:cxn ang="0">
                  <a:pos x="T8" y="T9"/>
                </a:cxn>
              </a:cxnLst>
              <a:rect l="0" t="0" r="r" b="b"/>
              <a:pathLst>
                <a:path w="27" h="6">
                  <a:moveTo>
                    <a:pt x="23" y="1"/>
                  </a:moveTo>
                  <a:cubicBezTo>
                    <a:pt x="16" y="2"/>
                    <a:pt x="10" y="2"/>
                    <a:pt x="3" y="2"/>
                  </a:cubicBezTo>
                  <a:cubicBezTo>
                    <a:pt x="0" y="2"/>
                    <a:pt x="0" y="6"/>
                    <a:pt x="3" y="6"/>
                  </a:cubicBezTo>
                  <a:cubicBezTo>
                    <a:pt x="10" y="6"/>
                    <a:pt x="17" y="6"/>
                    <a:pt x="24" y="5"/>
                  </a:cubicBezTo>
                  <a:cubicBezTo>
                    <a:pt x="27" y="5"/>
                    <a:pt x="25"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35" name="Freeform 91"/>
            <p:cNvSpPr/>
            <p:nvPr/>
          </p:nvSpPr>
          <p:spPr bwMode="auto">
            <a:xfrm>
              <a:off x="7321" y="4109"/>
              <a:ext cx="106" cy="15"/>
            </a:xfrm>
            <a:custGeom>
              <a:avLst/>
              <a:gdLst>
                <a:gd name="T0" fmla="*/ 27 w 30"/>
                <a:gd name="T1" fmla="*/ 0 h 5"/>
                <a:gd name="T2" fmla="*/ 3 w 30"/>
                <a:gd name="T3" fmla="*/ 1 h 5"/>
                <a:gd name="T4" fmla="*/ 3 w 30"/>
                <a:gd name="T5" fmla="*/ 5 h 5"/>
                <a:gd name="T6" fmla="*/ 27 w 30"/>
                <a:gd name="T7" fmla="*/ 4 h 5"/>
                <a:gd name="T8" fmla="*/ 27 w 30"/>
                <a:gd name="T9" fmla="*/ 0 h 5"/>
              </a:gdLst>
              <a:ahLst/>
              <a:cxnLst>
                <a:cxn ang="0">
                  <a:pos x="T0" y="T1"/>
                </a:cxn>
                <a:cxn ang="0">
                  <a:pos x="T2" y="T3"/>
                </a:cxn>
                <a:cxn ang="0">
                  <a:pos x="T4" y="T5"/>
                </a:cxn>
                <a:cxn ang="0">
                  <a:pos x="T6" y="T7"/>
                </a:cxn>
                <a:cxn ang="0">
                  <a:pos x="T8" y="T9"/>
                </a:cxn>
              </a:cxnLst>
              <a:rect l="0" t="0" r="r" b="b"/>
              <a:pathLst>
                <a:path w="30" h="5">
                  <a:moveTo>
                    <a:pt x="27" y="0"/>
                  </a:moveTo>
                  <a:cubicBezTo>
                    <a:pt x="19" y="0"/>
                    <a:pt x="11" y="1"/>
                    <a:pt x="3" y="1"/>
                  </a:cubicBezTo>
                  <a:cubicBezTo>
                    <a:pt x="0" y="1"/>
                    <a:pt x="0" y="5"/>
                    <a:pt x="3" y="5"/>
                  </a:cubicBezTo>
                  <a:cubicBezTo>
                    <a:pt x="11" y="5"/>
                    <a:pt x="19" y="4"/>
                    <a:pt x="27" y="4"/>
                  </a:cubicBezTo>
                  <a:cubicBezTo>
                    <a:pt x="30" y="4"/>
                    <a:pt x="30"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36" name="Freeform 92"/>
            <p:cNvSpPr/>
            <p:nvPr/>
          </p:nvSpPr>
          <p:spPr bwMode="auto">
            <a:xfrm>
              <a:off x="7448" y="4077"/>
              <a:ext cx="25" cy="59"/>
            </a:xfrm>
            <a:custGeom>
              <a:avLst/>
              <a:gdLst>
                <a:gd name="T0" fmla="*/ 1 w 7"/>
                <a:gd name="T1" fmla="*/ 7 h 20"/>
                <a:gd name="T2" fmla="*/ 1 w 7"/>
                <a:gd name="T3" fmla="*/ 7 h 20"/>
                <a:gd name="T4" fmla="*/ 2 w 7"/>
                <a:gd name="T5" fmla="*/ 17 h 20"/>
                <a:gd name="T6" fmla="*/ 7 w 7"/>
                <a:gd name="T7" fmla="*/ 17 h 20"/>
                <a:gd name="T8" fmla="*/ 6 w 7"/>
                <a:gd name="T9" fmla="*/ 3 h 20"/>
                <a:gd name="T10" fmla="*/ 2 w 7"/>
                <a:gd name="T11" fmla="*/ 1 h 20"/>
                <a:gd name="T12" fmla="*/ 0 w 7"/>
                <a:gd name="T13" fmla="*/ 3 h 20"/>
                <a:gd name="T14" fmla="*/ 1 w 7"/>
                <a:gd name="T15" fmla="*/ 7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1" y="7"/>
                  </a:moveTo>
                  <a:cubicBezTo>
                    <a:pt x="1" y="7"/>
                    <a:pt x="1" y="7"/>
                    <a:pt x="1" y="7"/>
                  </a:cubicBezTo>
                  <a:cubicBezTo>
                    <a:pt x="2" y="10"/>
                    <a:pt x="2" y="14"/>
                    <a:pt x="2" y="17"/>
                  </a:cubicBezTo>
                  <a:cubicBezTo>
                    <a:pt x="2" y="20"/>
                    <a:pt x="7" y="20"/>
                    <a:pt x="7" y="17"/>
                  </a:cubicBezTo>
                  <a:cubicBezTo>
                    <a:pt x="7" y="13"/>
                    <a:pt x="6" y="8"/>
                    <a:pt x="6" y="3"/>
                  </a:cubicBezTo>
                  <a:cubicBezTo>
                    <a:pt x="6" y="1"/>
                    <a:pt x="4" y="0"/>
                    <a:pt x="2" y="1"/>
                  </a:cubicBezTo>
                  <a:cubicBezTo>
                    <a:pt x="1" y="2"/>
                    <a:pt x="1" y="2"/>
                    <a:pt x="0" y="3"/>
                  </a:cubicBezTo>
                  <a:cubicBezTo>
                    <a:pt x="0" y="4"/>
                    <a:pt x="1" y="5"/>
                    <a:pt x="1"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37" name="Freeform 93"/>
            <p:cNvSpPr/>
            <p:nvPr/>
          </p:nvSpPr>
          <p:spPr bwMode="auto">
            <a:xfrm>
              <a:off x="7444" y="3994"/>
              <a:ext cx="22" cy="65"/>
            </a:xfrm>
            <a:custGeom>
              <a:avLst/>
              <a:gdLst>
                <a:gd name="T0" fmla="*/ 1 w 6"/>
                <a:gd name="T1" fmla="*/ 19 h 22"/>
                <a:gd name="T2" fmla="*/ 6 w 6"/>
                <a:gd name="T3" fmla="*/ 19 h 22"/>
                <a:gd name="T4" fmla="*/ 5 w 6"/>
                <a:gd name="T5" fmla="*/ 3 h 22"/>
                <a:gd name="T6" fmla="*/ 0 w 6"/>
                <a:gd name="T7" fmla="*/ 3 h 22"/>
                <a:gd name="T8" fmla="*/ 1 w 6"/>
                <a:gd name="T9" fmla="*/ 19 h 22"/>
              </a:gdLst>
              <a:ahLst/>
              <a:cxnLst>
                <a:cxn ang="0">
                  <a:pos x="T0" y="T1"/>
                </a:cxn>
                <a:cxn ang="0">
                  <a:pos x="T2" y="T3"/>
                </a:cxn>
                <a:cxn ang="0">
                  <a:pos x="T4" y="T5"/>
                </a:cxn>
                <a:cxn ang="0">
                  <a:pos x="T6" y="T7"/>
                </a:cxn>
                <a:cxn ang="0">
                  <a:pos x="T8" y="T9"/>
                </a:cxn>
              </a:cxnLst>
              <a:rect l="0" t="0" r="r" b="b"/>
              <a:pathLst>
                <a:path w="6" h="22">
                  <a:moveTo>
                    <a:pt x="1" y="19"/>
                  </a:moveTo>
                  <a:cubicBezTo>
                    <a:pt x="1" y="22"/>
                    <a:pt x="6" y="22"/>
                    <a:pt x="6" y="19"/>
                  </a:cubicBezTo>
                  <a:cubicBezTo>
                    <a:pt x="6" y="14"/>
                    <a:pt x="5" y="9"/>
                    <a:pt x="5" y="3"/>
                  </a:cubicBezTo>
                  <a:cubicBezTo>
                    <a:pt x="4" y="0"/>
                    <a:pt x="0" y="0"/>
                    <a:pt x="0" y="3"/>
                  </a:cubicBezTo>
                  <a:cubicBezTo>
                    <a:pt x="1" y="9"/>
                    <a:pt x="1" y="14"/>
                    <a:pt x="1" y="1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38" name="Freeform 94"/>
            <p:cNvSpPr/>
            <p:nvPr/>
          </p:nvSpPr>
          <p:spPr bwMode="auto">
            <a:xfrm>
              <a:off x="7444" y="3910"/>
              <a:ext cx="18" cy="63"/>
            </a:xfrm>
            <a:custGeom>
              <a:avLst/>
              <a:gdLst>
                <a:gd name="T0" fmla="*/ 0 w 5"/>
                <a:gd name="T1" fmla="*/ 5 h 21"/>
                <a:gd name="T2" fmla="*/ 1 w 5"/>
                <a:gd name="T3" fmla="*/ 6 h 21"/>
                <a:gd name="T4" fmla="*/ 0 w 5"/>
                <a:gd name="T5" fmla="*/ 11 h 21"/>
                <a:gd name="T6" fmla="*/ 0 w 5"/>
                <a:gd name="T7" fmla="*/ 15 h 21"/>
                <a:gd name="T8" fmla="*/ 0 w 5"/>
                <a:gd name="T9" fmla="*/ 17 h 21"/>
                <a:gd name="T10" fmla="*/ 0 w 5"/>
                <a:gd name="T11" fmla="*/ 17 h 21"/>
                <a:gd name="T12" fmla="*/ 0 w 5"/>
                <a:gd name="T13" fmla="*/ 18 h 21"/>
                <a:gd name="T14" fmla="*/ 0 w 5"/>
                <a:gd name="T15" fmla="*/ 19 h 21"/>
                <a:gd name="T16" fmla="*/ 5 w 5"/>
                <a:gd name="T17" fmla="*/ 18 h 21"/>
                <a:gd name="T18" fmla="*/ 5 w 5"/>
                <a:gd name="T19" fmla="*/ 7 h 21"/>
                <a:gd name="T20" fmla="*/ 5 w 5"/>
                <a:gd name="T21" fmla="*/ 2 h 21"/>
                <a:gd name="T22" fmla="*/ 0 w 5"/>
                <a:gd name="T23" fmla="*/ 3 h 21"/>
                <a:gd name="T24" fmla="*/ 0 w 5"/>
                <a:gd name="T2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1">
                  <a:moveTo>
                    <a:pt x="0" y="5"/>
                  </a:moveTo>
                  <a:cubicBezTo>
                    <a:pt x="0" y="5"/>
                    <a:pt x="1" y="6"/>
                    <a:pt x="1" y="6"/>
                  </a:cubicBezTo>
                  <a:cubicBezTo>
                    <a:pt x="1" y="8"/>
                    <a:pt x="0" y="9"/>
                    <a:pt x="0" y="11"/>
                  </a:cubicBezTo>
                  <a:cubicBezTo>
                    <a:pt x="0" y="12"/>
                    <a:pt x="0" y="14"/>
                    <a:pt x="0" y="15"/>
                  </a:cubicBezTo>
                  <a:cubicBezTo>
                    <a:pt x="0" y="16"/>
                    <a:pt x="0" y="16"/>
                    <a:pt x="0" y="17"/>
                  </a:cubicBezTo>
                  <a:cubicBezTo>
                    <a:pt x="0" y="17"/>
                    <a:pt x="0" y="18"/>
                    <a:pt x="0" y="17"/>
                  </a:cubicBezTo>
                  <a:cubicBezTo>
                    <a:pt x="0" y="17"/>
                    <a:pt x="0" y="17"/>
                    <a:pt x="0" y="18"/>
                  </a:cubicBezTo>
                  <a:cubicBezTo>
                    <a:pt x="0" y="18"/>
                    <a:pt x="0" y="18"/>
                    <a:pt x="0" y="19"/>
                  </a:cubicBezTo>
                  <a:cubicBezTo>
                    <a:pt x="1" y="21"/>
                    <a:pt x="4" y="20"/>
                    <a:pt x="5" y="18"/>
                  </a:cubicBezTo>
                  <a:cubicBezTo>
                    <a:pt x="5" y="15"/>
                    <a:pt x="5" y="11"/>
                    <a:pt x="5" y="7"/>
                  </a:cubicBezTo>
                  <a:cubicBezTo>
                    <a:pt x="5" y="6"/>
                    <a:pt x="5" y="3"/>
                    <a:pt x="5" y="2"/>
                  </a:cubicBezTo>
                  <a:cubicBezTo>
                    <a:pt x="3" y="0"/>
                    <a:pt x="1" y="1"/>
                    <a:pt x="0" y="3"/>
                  </a:cubicBezTo>
                  <a:cubicBezTo>
                    <a:pt x="0" y="4"/>
                    <a:pt x="0" y="5"/>
                    <a:pt x="0"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39" name="Freeform 95"/>
            <p:cNvSpPr/>
            <p:nvPr/>
          </p:nvSpPr>
          <p:spPr bwMode="auto">
            <a:xfrm>
              <a:off x="7444" y="3827"/>
              <a:ext cx="18" cy="69"/>
            </a:xfrm>
            <a:custGeom>
              <a:avLst/>
              <a:gdLst>
                <a:gd name="T0" fmla="*/ 5 w 5"/>
                <a:gd name="T1" fmla="*/ 20 h 23"/>
                <a:gd name="T2" fmla="*/ 5 w 5"/>
                <a:gd name="T3" fmla="*/ 3 h 23"/>
                <a:gd name="T4" fmla="*/ 0 w 5"/>
                <a:gd name="T5" fmla="*/ 3 h 23"/>
                <a:gd name="T6" fmla="*/ 0 w 5"/>
                <a:gd name="T7" fmla="*/ 20 h 23"/>
                <a:gd name="T8" fmla="*/ 5 w 5"/>
                <a:gd name="T9" fmla="*/ 20 h 23"/>
              </a:gdLst>
              <a:ahLst/>
              <a:cxnLst>
                <a:cxn ang="0">
                  <a:pos x="T0" y="T1"/>
                </a:cxn>
                <a:cxn ang="0">
                  <a:pos x="T2" y="T3"/>
                </a:cxn>
                <a:cxn ang="0">
                  <a:pos x="T4" y="T5"/>
                </a:cxn>
                <a:cxn ang="0">
                  <a:pos x="T6" y="T7"/>
                </a:cxn>
                <a:cxn ang="0">
                  <a:pos x="T8" y="T9"/>
                </a:cxn>
              </a:cxnLst>
              <a:rect l="0" t="0" r="r" b="b"/>
              <a:pathLst>
                <a:path w="5" h="23">
                  <a:moveTo>
                    <a:pt x="5" y="20"/>
                  </a:moveTo>
                  <a:cubicBezTo>
                    <a:pt x="5" y="3"/>
                    <a:pt x="5" y="3"/>
                    <a:pt x="5" y="3"/>
                  </a:cubicBezTo>
                  <a:cubicBezTo>
                    <a:pt x="5" y="0"/>
                    <a:pt x="0" y="0"/>
                    <a:pt x="0" y="3"/>
                  </a:cubicBezTo>
                  <a:cubicBezTo>
                    <a:pt x="0" y="20"/>
                    <a:pt x="0" y="20"/>
                    <a:pt x="0" y="20"/>
                  </a:cubicBezTo>
                  <a:cubicBezTo>
                    <a:pt x="0" y="23"/>
                    <a:pt x="5" y="23"/>
                    <a:pt x="5" y="2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40" name="Freeform 96"/>
            <p:cNvSpPr/>
            <p:nvPr/>
          </p:nvSpPr>
          <p:spPr bwMode="auto">
            <a:xfrm>
              <a:off x="7448" y="3747"/>
              <a:ext cx="18" cy="57"/>
            </a:xfrm>
            <a:custGeom>
              <a:avLst/>
              <a:gdLst>
                <a:gd name="T0" fmla="*/ 5 w 5"/>
                <a:gd name="T1" fmla="*/ 16 h 19"/>
                <a:gd name="T2" fmla="*/ 5 w 5"/>
                <a:gd name="T3" fmla="*/ 3 h 19"/>
                <a:gd name="T4" fmla="*/ 0 w 5"/>
                <a:gd name="T5" fmla="*/ 3 h 19"/>
                <a:gd name="T6" fmla="*/ 0 w 5"/>
                <a:gd name="T7" fmla="*/ 16 h 19"/>
                <a:gd name="T8" fmla="*/ 5 w 5"/>
                <a:gd name="T9" fmla="*/ 16 h 19"/>
              </a:gdLst>
              <a:ahLst/>
              <a:cxnLst>
                <a:cxn ang="0">
                  <a:pos x="T0" y="T1"/>
                </a:cxn>
                <a:cxn ang="0">
                  <a:pos x="T2" y="T3"/>
                </a:cxn>
                <a:cxn ang="0">
                  <a:pos x="T4" y="T5"/>
                </a:cxn>
                <a:cxn ang="0">
                  <a:pos x="T6" y="T7"/>
                </a:cxn>
                <a:cxn ang="0">
                  <a:pos x="T8" y="T9"/>
                </a:cxn>
              </a:cxnLst>
              <a:rect l="0" t="0" r="r" b="b"/>
              <a:pathLst>
                <a:path w="5" h="19">
                  <a:moveTo>
                    <a:pt x="5" y="16"/>
                  </a:moveTo>
                  <a:cubicBezTo>
                    <a:pt x="5" y="3"/>
                    <a:pt x="5" y="3"/>
                    <a:pt x="5" y="3"/>
                  </a:cubicBezTo>
                  <a:cubicBezTo>
                    <a:pt x="5" y="0"/>
                    <a:pt x="0" y="0"/>
                    <a:pt x="0" y="3"/>
                  </a:cubicBezTo>
                  <a:cubicBezTo>
                    <a:pt x="0" y="16"/>
                    <a:pt x="0" y="16"/>
                    <a:pt x="0" y="16"/>
                  </a:cubicBezTo>
                  <a:cubicBezTo>
                    <a:pt x="0" y="19"/>
                    <a:pt x="5" y="19"/>
                    <a:pt x="5" y="1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41" name="Freeform 97"/>
            <p:cNvSpPr/>
            <p:nvPr/>
          </p:nvSpPr>
          <p:spPr bwMode="auto">
            <a:xfrm>
              <a:off x="7448" y="3658"/>
              <a:ext cx="18" cy="63"/>
            </a:xfrm>
            <a:custGeom>
              <a:avLst/>
              <a:gdLst>
                <a:gd name="T0" fmla="*/ 5 w 5"/>
                <a:gd name="T1" fmla="*/ 18 h 21"/>
                <a:gd name="T2" fmla="*/ 5 w 5"/>
                <a:gd name="T3" fmla="*/ 2 h 21"/>
                <a:gd name="T4" fmla="*/ 0 w 5"/>
                <a:gd name="T5" fmla="*/ 2 h 21"/>
                <a:gd name="T6" fmla="*/ 0 w 5"/>
                <a:gd name="T7" fmla="*/ 18 h 21"/>
                <a:gd name="T8" fmla="*/ 5 w 5"/>
                <a:gd name="T9" fmla="*/ 18 h 21"/>
              </a:gdLst>
              <a:ahLst/>
              <a:cxnLst>
                <a:cxn ang="0">
                  <a:pos x="T0" y="T1"/>
                </a:cxn>
                <a:cxn ang="0">
                  <a:pos x="T2" y="T3"/>
                </a:cxn>
                <a:cxn ang="0">
                  <a:pos x="T4" y="T5"/>
                </a:cxn>
                <a:cxn ang="0">
                  <a:pos x="T6" y="T7"/>
                </a:cxn>
                <a:cxn ang="0">
                  <a:pos x="T8" y="T9"/>
                </a:cxn>
              </a:cxnLst>
              <a:rect l="0" t="0" r="r" b="b"/>
              <a:pathLst>
                <a:path w="5" h="21">
                  <a:moveTo>
                    <a:pt x="5" y="18"/>
                  </a:moveTo>
                  <a:cubicBezTo>
                    <a:pt x="5" y="2"/>
                    <a:pt x="5" y="2"/>
                    <a:pt x="5" y="2"/>
                  </a:cubicBezTo>
                  <a:cubicBezTo>
                    <a:pt x="5" y="0"/>
                    <a:pt x="0" y="0"/>
                    <a:pt x="0" y="2"/>
                  </a:cubicBezTo>
                  <a:cubicBezTo>
                    <a:pt x="0" y="18"/>
                    <a:pt x="0" y="18"/>
                    <a:pt x="0" y="18"/>
                  </a:cubicBezTo>
                  <a:cubicBezTo>
                    <a:pt x="0" y="21"/>
                    <a:pt x="5"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42" name="Freeform 98"/>
            <p:cNvSpPr/>
            <p:nvPr/>
          </p:nvSpPr>
          <p:spPr bwMode="auto">
            <a:xfrm>
              <a:off x="7444" y="3557"/>
              <a:ext cx="25" cy="80"/>
            </a:xfrm>
            <a:custGeom>
              <a:avLst/>
              <a:gdLst>
                <a:gd name="T0" fmla="*/ 2 w 7"/>
                <a:gd name="T1" fmla="*/ 24 h 27"/>
                <a:gd name="T2" fmla="*/ 7 w 7"/>
                <a:gd name="T3" fmla="*/ 23 h 27"/>
                <a:gd name="T4" fmla="*/ 5 w 7"/>
                <a:gd name="T5" fmla="*/ 3 h 27"/>
                <a:gd name="T6" fmla="*/ 0 w 7"/>
                <a:gd name="T7" fmla="*/ 4 h 27"/>
                <a:gd name="T8" fmla="*/ 2 w 7"/>
                <a:gd name="T9" fmla="*/ 24 h 27"/>
              </a:gdLst>
              <a:ahLst/>
              <a:cxnLst>
                <a:cxn ang="0">
                  <a:pos x="T0" y="T1"/>
                </a:cxn>
                <a:cxn ang="0">
                  <a:pos x="T2" y="T3"/>
                </a:cxn>
                <a:cxn ang="0">
                  <a:pos x="T4" y="T5"/>
                </a:cxn>
                <a:cxn ang="0">
                  <a:pos x="T6" y="T7"/>
                </a:cxn>
                <a:cxn ang="0">
                  <a:pos x="T8" y="T9"/>
                </a:cxn>
              </a:cxnLst>
              <a:rect l="0" t="0" r="r" b="b"/>
              <a:pathLst>
                <a:path w="7" h="27">
                  <a:moveTo>
                    <a:pt x="2" y="24"/>
                  </a:moveTo>
                  <a:cubicBezTo>
                    <a:pt x="3" y="27"/>
                    <a:pt x="7" y="26"/>
                    <a:pt x="7" y="23"/>
                  </a:cubicBezTo>
                  <a:cubicBezTo>
                    <a:pt x="6" y="17"/>
                    <a:pt x="6" y="10"/>
                    <a:pt x="5" y="3"/>
                  </a:cubicBezTo>
                  <a:cubicBezTo>
                    <a:pt x="4" y="0"/>
                    <a:pt x="0" y="1"/>
                    <a:pt x="0" y="4"/>
                  </a:cubicBezTo>
                  <a:cubicBezTo>
                    <a:pt x="1" y="11"/>
                    <a:pt x="1" y="18"/>
                    <a:pt x="2" y="2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43" name="Freeform 99"/>
            <p:cNvSpPr/>
            <p:nvPr/>
          </p:nvSpPr>
          <p:spPr bwMode="auto">
            <a:xfrm>
              <a:off x="7444" y="3462"/>
              <a:ext cx="25" cy="75"/>
            </a:xfrm>
            <a:custGeom>
              <a:avLst/>
              <a:gdLst>
                <a:gd name="T0" fmla="*/ 5 w 7"/>
                <a:gd name="T1" fmla="*/ 22 h 25"/>
                <a:gd name="T2" fmla="*/ 7 w 7"/>
                <a:gd name="T3" fmla="*/ 4 h 25"/>
                <a:gd name="T4" fmla="*/ 2 w 7"/>
                <a:gd name="T5" fmla="*/ 2 h 25"/>
                <a:gd name="T6" fmla="*/ 0 w 7"/>
                <a:gd name="T7" fmla="*/ 20 h 25"/>
                <a:gd name="T8" fmla="*/ 5 w 7"/>
                <a:gd name="T9" fmla="*/ 22 h 25"/>
              </a:gdLst>
              <a:ahLst/>
              <a:cxnLst>
                <a:cxn ang="0">
                  <a:pos x="T0" y="T1"/>
                </a:cxn>
                <a:cxn ang="0">
                  <a:pos x="T2" y="T3"/>
                </a:cxn>
                <a:cxn ang="0">
                  <a:pos x="T4" y="T5"/>
                </a:cxn>
                <a:cxn ang="0">
                  <a:pos x="T6" y="T7"/>
                </a:cxn>
                <a:cxn ang="0">
                  <a:pos x="T8" y="T9"/>
                </a:cxn>
              </a:cxnLst>
              <a:rect l="0" t="0" r="r" b="b"/>
              <a:pathLst>
                <a:path w="7" h="25">
                  <a:moveTo>
                    <a:pt x="5" y="22"/>
                  </a:moveTo>
                  <a:cubicBezTo>
                    <a:pt x="6" y="16"/>
                    <a:pt x="5" y="10"/>
                    <a:pt x="7" y="4"/>
                  </a:cubicBezTo>
                  <a:cubicBezTo>
                    <a:pt x="7" y="1"/>
                    <a:pt x="3" y="0"/>
                    <a:pt x="2" y="2"/>
                  </a:cubicBezTo>
                  <a:cubicBezTo>
                    <a:pt x="1" y="8"/>
                    <a:pt x="1" y="14"/>
                    <a:pt x="0" y="20"/>
                  </a:cubicBezTo>
                  <a:cubicBezTo>
                    <a:pt x="0" y="23"/>
                    <a:pt x="4"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44" name="Freeform 100"/>
            <p:cNvSpPr/>
            <p:nvPr/>
          </p:nvSpPr>
          <p:spPr bwMode="auto">
            <a:xfrm>
              <a:off x="7448" y="3364"/>
              <a:ext cx="21" cy="75"/>
            </a:xfrm>
            <a:custGeom>
              <a:avLst/>
              <a:gdLst>
                <a:gd name="T0" fmla="*/ 5 w 6"/>
                <a:gd name="T1" fmla="*/ 22 h 25"/>
                <a:gd name="T2" fmla="*/ 6 w 6"/>
                <a:gd name="T3" fmla="*/ 3 h 25"/>
                <a:gd name="T4" fmla="*/ 1 w 6"/>
                <a:gd name="T5" fmla="*/ 3 h 25"/>
                <a:gd name="T6" fmla="*/ 0 w 6"/>
                <a:gd name="T7" fmla="*/ 22 h 25"/>
                <a:gd name="T8" fmla="*/ 5 w 6"/>
                <a:gd name="T9" fmla="*/ 22 h 25"/>
              </a:gdLst>
              <a:ahLst/>
              <a:cxnLst>
                <a:cxn ang="0">
                  <a:pos x="T0" y="T1"/>
                </a:cxn>
                <a:cxn ang="0">
                  <a:pos x="T2" y="T3"/>
                </a:cxn>
                <a:cxn ang="0">
                  <a:pos x="T4" y="T5"/>
                </a:cxn>
                <a:cxn ang="0">
                  <a:pos x="T6" y="T7"/>
                </a:cxn>
                <a:cxn ang="0">
                  <a:pos x="T8" y="T9"/>
                </a:cxn>
              </a:cxnLst>
              <a:rect l="0" t="0" r="r" b="b"/>
              <a:pathLst>
                <a:path w="6" h="25">
                  <a:moveTo>
                    <a:pt x="5" y="22"/>
                  </a:moveTo>
                  <a:cubicBezTo>
                    <a:pt x="5" y="16"/>
                    <a:pt x="6" y="10"/>
                    <a:pt x="6" y="3"/>
                  </a:cubicBezTo>
                  <a:cubicBezTo>
                    <a:pt x="6" y="0"/>
                    <a:pt x="1" y="0"/>
                    <a:pt x="1" y="3"/>
                  </a:cubicBezTo>
                  <a:cubicBezTo>
                    <a:pt x="1" y="10"/>
                    <a:pt x="0" y="16"/>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45" name="Freeform 101"/>
            <p:cNvSpPr/>
            <p:nvPr/>
          </p:nvSpPr>
          <p:spPr bwMode="auto">
            <a:xfrm>
              <a:off x="7444" y="3272"/>
              <a:ext cx="25" cy="75"/>
            </a:xfrm>
            <a:custGeom>
              <a:avLst/>
              <a:gdLst>
                <a:gd name="T0" fmla="*/ 5 w 7"/>
                <a:gd name="T1" fmla="*/ 22 h 25"/>
                <a:gd name="T2" fmla="*/ 5 w 7"/>
                <a:gd name="T3" fmla="*/ 12 h 25"/>
                <a:gd name="T4" fmla="*/ 5 w 7"/>
                <a:gd name="T5" fmla="*/ 7 h 25"/>
                <a:gd name="T6" fmla="*/ 5 w 7"/>
                <a:gd name="T7" fmla="*/ 5 h 25"/>
                <a:gd name="T8" fmla="*/ 5 w 7"/>
                <a:gd name="T9" fmla="*/ 4 h 25"/>
                <a:gd name="T10" fmla="*/ 2 w 7"/>
                <a:gd name="T11" fmla="*/ 1 h 25"/>
                <a:gd name="T12" fmla="*/ 0 w 7"/>
                <a:gd name="T13" fmla="*/ 8 h 25"/>
                <a:gd name="T14" fmla="*/ 0 w 7"/>
                <a:gd name="T15" fmla="*/ 22 h 25"/>
                <a:gd name="T16" fmla="*/ 5 w 7"/>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5" y="22"/>
                  </a:moveTo>
                  <a:cubicBezTo>
                    <a:pt x="5" y="18"/>
                    <a:pt x="5" y="15"/>
                    <a:pt x="5" y="12"/>
                  </a:cubicBezTo>
                  <a:cubicBezTo>
                    <a:pt x="5" y="10"/>
                    <a:pt x="5" y="8"/>
                    <a:pt x="5" y="7"/>
                  </a:cubicBezTo>
                  <a:cubicBezTo>
                    <a:pt x="5" y="6"/>
                    <a:pt x="5" y="5"/>
                    <a:pt x="5" y="5"/>
                  </a:cubicBezTo>
                  <a:cubicBezTo>
                    <a:pt x="5" y="4"/>
                    <a:pt x="5" y="4"/>
                    <a:pt x="5" y="4"/>
                  </a:cubicBezTo>
                  <a:cubicBezTo>
                    <a:pt x="7" y="3"/>
                    <a:pt x="5" y="0"/>
                    <a:pt x="2" y="1"/>
                  </a:cubicBezTo>
                  <a:cubicBezTo>
                    <a:pt x="0" y="2"/>
                    <a:pt x="0" y="6"/>
                    <a:pt x="0" y="8"/>
                  </a:cubicBezTo>
                  <a:cubicBezTo>
                    <a:pt x="0" y="13"/>
                    <a:pt x="0" y="17"/>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46" name="Freeform 102"/>
            <p:cNvSpPr/>
            <p:nvPr/>
          </p:nvSpPr>
          <p:spPr bwMode="auto">
            <a:xfrm>
              <a:off x="7451" y="3172"/>
              <a:ext cx="25" cy="77"/>
            </a:xfrm>
            <a:custGeom>
              <a:avLst/>
              <a:gdLst>
                <a:gd name="T0" fmla="*/ 0 w 7"/>
                <a:gd name="T1" fmla="*/ 7 h 26"/>
                <a:gd name="T2" fmla="*/ 1 w 7"/>
                <a:gd name="T3" fmla="*/ 16 h 26"/>
                <a:gd name="T4" fmla="*/ 1 w 7"/>
                <a:gd name="T5" fmla="*/ 19 h 26"/>
                <a:gd name="T6" fmla="*/ 2 w 7"/>
                <a:gd name="T7" fmla="*/ 21 h 26"/>
                <a:gd name="T8" fmla="*/ 5 w 7"/>
                <a:gd name="T9" fmla="*/ 23 h 26"/>
                <a:gd name="T10" fmla="*/ 5 w 7"/>
                <a:gd name="T11" fmla="*/ 14 h 26"/>
                <a:gd name="T12" fmla="*/ 5 w 7"/>
                <a:gd name="T13" fmla="*/ 8 h 26"/>
                <a:gd name="T14" fmla="*/ 5 w 7"/>
                <a:gd name="T15" fmla="*/ 6 h 26"/>
                <a:gd name="T16" fmla="*/ 5 w 7"/>
                <a:gd name="T17" fmla="*/ 3 h 26"/>
                <a:gd name="T18" fmla="*/ 1 w 7"/>
                <a:gd name="T19" fmla="*/ 2 h 26"/>
                <a:gd name="T20" fmla="*/ 0 w 7"/>
                <a:gd name="T21"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6">
                  <a:moveTo>
                    <a:pt x="0" y="7"/>
                  </a:moveTo>
                  <a:cubicBezTo>
                    <a:pt x="0" y="10"/>
                    <a:pt x="1" y="13"/>
                    <a:pt x="1" y="16"/>
                  </a:cubicBezTo>
                  <a:cubicBezTo>
                    <a:pt x="1" y="17"/>
                    <a:pt x="1" y="18"/>
                    <a:pt x="1" y="19"/>
                  </a:cubicBezTo>
                  <a:cubicBezTo>
                    <a:pt x="1" y="20"/>
                    <a:pt x="1" y="22"/>
                    <a:pt x="2" y="21"/>
                  </a:cubicBezTo>
                  <a:cubicBezTo>
                    <a:pt x="0" y="23"/>
                    <a:pt x="4" y="26"/>
                    <a:pt x="5" y="23"/>
                  </a:cubicBezTo>
                  <a:cubicBezTo>
                    <a:pt x="7" y="21"/>
                    <a:pt x="6" y="16"/>
                    <a:pt x="5" y="14"/>
                  </a:cubicBezTo>
                  <a:cubicBezTo>
                    <a:pt x="5" y="12"/>
                    <a:pt x="5" y="10"/>
                    <a:pt x="5" y="8"/>
                  </a:cubicBezTo>
                  <a:cubicBezTo>
                    <a:pt x="5" y="7"/>
                    <a:pt x="5" y="7"/>
                    <a:pt x="5" y="6"/>
                  </a:cubicBezTo>
                  <a:cubicBezTo>
                    <a:pt x="6" y="5"/>
                    <a:pt x="6" y="4"/>
                    <a:pt x="5" y="3"/>
                  </a:cubicBezTo>
                  <a:cubicBezTo>
                    <a:pt x="4" y="1"/>
                    <a:pt x="3" y="0"/>
                    <a:pt x="1" y="2"/>
                  </a:cubicBezTo>
                  <a:cubicBezTo>
                    <a:pt x="0" y="3"/>
                    <a:pt x="0" y="6"/>
                    <a:pt x="0"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47" name="Freeform 103"/>
            <p:cNvSpPr/>
            <p:nvPr/>
          </p:nvSpPr>
          <p:spPr bwMode="auto">
            <a:xfrm>
              <a:off x="7444" y="3035"/>
              <a:ext cx="25" cy="101"/>
            </a:xfrm>
            <a:custGeom>
              <a:avLst/>
              <a:gdLst>
                <a:gd name="T0" fmla="*/ 0 w 7"/>
                <a:gd name="T1" fmla="*/ 4 h 34"/>
                <a:gd name="T2" fmla="*/ 1 w 7"/>
                <a:gd name="T3" fmla="*/ 31 h 34"/>
                <a:gd name="T4" fmla="*/ 6 w 7"/>
                <a:gd name="T5" fmla="*/ 31 h 34"/>
                <a:gd name="T6" fmla="*/ 6 w 7"/>
                <a:gd name="T7" fmla="*/ 10 h 34"/>
                <a:gd name="T8" fmla="*/ 6 w 7"/>
                <a:gd name="T9" fmla="*/ 7 h 34"/>
                <a:gd name="T10" fmla="*/ 4 w 7"/>
                <a:gd name="T11" fmla="*/ 2 h 34"/>
                <a:gd name="T12" fmla="*/ 0 w 7"/>
                <a:gd name="T13" fmla="*/ 4 h 34"/>
              </a:gdLst>
              <a:ahLst/>
              <a:cxnLst>
                <a:cxn ang="0">
                  <a:pos x="T0" y="T1"/>
                </a:cxn>
                <a:cxn ang="0">
                  <a:pos x="T2" y="T3"/>
                </a:cxn>
                <a:cxn ang="0">
                  <a:pos x="T4" y="T5"/>
                </a:cxn>
                <a:cxn ang="0">
                  <a:pos x="T6" y="T7"/>
                </a:cxn>
                <a:cxn ang="0">
                  <a:pos x="T8" y="T9"/>
                </a:cxn>
                <a:cxn ang="0">
                  <a:pos x="T10" y="T11"/>
                </a:cxn>
                <a:cxn ang="0">
                  <a:pos x="T12" y="T13"/>
                </a:cxn>
              </a:cxnLst>
              <a:rect l="0" t="0" r="r" b="b"/>
              <a:pathLst>
                <a:path w="7" h="34">
                  <a:moveTo>
                    <a:pt x="0" y="4"/>
                  </a:moveTo>
                  <a:cubicBezTo>
                    <a:pt x="2" y="13"/>
                    <a:pt x="1" y="22"/>
                    <a:pt x="1" y="31"/>
                  </a:cubicBezTo>
                  <a:cubicBezTo>
                    <a:pt x="1" y="34"/>
                    <a:pt x="6" y="34"/>
                    <a:pt x="6" y="31"/>
                  </a:cubicBezTo>
                  <a:cubicBezTo>
                    <a:pt x="6" y="24"/>
                    <a:pt x="6" y="17"/>
                    <a:pt x="6" y="10"/>
                  </a:cubicBezTo>
                  <a:cubicBezTo>
                    <a:pt x="6" y="9"/>
                    <a:pt x="7" y="8"/>
                    <a:pt x="6" y="7"/>
                  </a:cubicBezTo>
                  <a:cubicBezTo>
                    <a:pt x="6" y="5"/>
                    <a:pt x="5" y="4"/>
                    <a:pt x="4" y="2"/>
                  </a:cubicBezTo>
                  <a:cubicBezTo>
                    <a:pt x="2" y="0"/>
                    <a:pt x="0" y="2"/>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48" name="Freeform 104"/>
            <p:cNvSpPr/>
            <p:nvPr/>
          </p:nvSpPr>
          <p:spPr bwMode="auto">
            <a:xfrm>
              <a:off x="7448" y="2943"/>
              <a:ext cx="21" cy="62"/>
            </a:xfrm>
            <a:custGeom>
              <a:avLst/>
              <a:gdLst>
                <a:gd name="T0" fmla="*/ 5 w 6"/>
                <a:gd name="T1" fmla="*/ 18 h 21"/>
                <a:gd name="T2" fmla="*/ 6 w 6"/>
                <a:gd name="T3" fmla="*/ 3 h 21"/>
                <a:gd name="T4" fmla="*/ 1 w 6"/>
                <a:gd name="T5" fmla="*/ 3 h 21"/>
                <a:gd name="T6" fmla="*/ 0 w 6"/>
                <a:gd name="T7" fmla="*/ 18 h 21"/>
                <a:gd name="T8" fmla="*/ 5 w 6"/>
                <a:gd name="T9" fmla="*/ 18 h 21"/>
              </a:gdLst>
              <a:ahLst/>
              <a:cxnLst>
                <a:cxn ang="0">
                  <a:pos x="T0" y="T1"/>
                </a:cxn>
                <a:cxn ang="0">
                  <a:pos x="T2" y="T3"/>
                </a:cxn>
                <a:cxn ang="0">
                  <a:pos x="T4" y="T5"/>
                </a:cxn>
                <a:cxn ang="0">
                  <a:pos x="T6" y="T7"/>
                </a:cxn>
                <a:cxn ang="0">
                  <a:pos x="T8" y="T9"/>
                </a:cxn>
              </a:cxnLst>
              <a:rect l="0" t="0" r="r" b="b"/>
              <a:pathLst>
                <a:path w="6" h="21">
                  <a:moveTo>
                    <a:pt x="5" y="18"/>
                  </a:moveTo>
                  <a:cubicBezTo>
                    <a:pt x="5" y="13"/>
                    <a:pt x="6" y="8"/>
                    <a:pt x="6" y="3"/>
                  </a:cubicBezTo>
                  <a:cubicBezTo>
                    <a:pt x="6" y="0"/>
                    <a:pt x="1" y="0"/>
                    <a:pt x="1" y="3"/>
                  </a:cubicBezTo>
                  <a:cubicBezTo>
                    <a:pt x="1" y="8"/>
                    <a:pt x="1" y="13"/>
                    <a:pt x="0" y="18"/>
                  </a:cubicBezTo>
                  <a:cubicBezTo>
                    <a:pt x="0" y="21"/>
                    <a:pt x="4"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49" name="Freeform 105"/>
            <p:cNvSpPr/>
            <p:nvPr/>
          </p:nvSpPr>
          <p:spPr bwMode="auto">
            <a:xfrm>
              <a:off x="7448" y="2827"/>
              <a:ext cx="25" cy="83"/>
            </a:xfrm>
            <a:custGeom>
              <a:avLst/>
              <a:gdLst>
                <a:gd name="T0" fmla="*/ 2 w 7"/>
                <a:gd name="T1" fmla="*/ 25 h 28"/>
                <a:gd name="T2" fmla="*/ 7 w 7"/>
                <a:gd name="T3" fmla="*/ 25 h 28"/>
                <a:gd name="T4" fmla="*/ 5 w 7"/>
                <a:gd name="T5" fmla="*/ 3 h 28"/>
                <a:gd name="T6" fmla="*/ 0 w 7"/>
                <a:gd name="T7" fmla="*/ 3 h 28"/>
                <a:gd name="T8" fmla="*/ 2 w 7"/>
                <a:gd name="T9" fmla="*/ 25 h 28"/>
              </a:gdLst>
              <a:ahLst/>
              <a:cxnLst>
                <a:cxn ang="0">
                  <a:pos x="T0" y="T1"/>
                </a:cxn>
                <a:cxn ang="0">
                  <a:pos x="T2" y="T3"/>
                </a:cxn>
                <a:cxn ang="0">
                  <a:pos x="T4" y="T5"/>
                </a:cxn>
                <a:cxn ang="0">
                  <a:pos x="T6" y="T7"/>
                </a:cxn>
                <a:cxn ang="0">
                  <a:pos x="T8" y="T9"/>
                </a:cxn>
              </a:cxnLst>
              <a:rect l="0" t="0" r="r" b="b"/>
              <a:pathLst>
                <a:path w="7" h="28">
                  <a:moveTo>
                    <a:pt x="2" y="25"/>
                  </a:moveTo>
                  <a:cubicBezTo>
                    <a:pt x="3" y="28"/>
                    <a:pt x="7" y="28"/>
                    <a:pt x="7" y="25"/>
                  </a:cubicBezTo>
                  <a:cubicBezTo>
                    <a:pt x="6" y="18"/>
                    <a:pt x="6" y="10"/>
                    <a:pt x="5" y="3"/>
                  </a:cubicBezTo>
                  <a:cubicBezTo>
                    <a:pt x="4" y="0"/>
                    <a:pt x="0" y="0"/>
                    <a:pt x="0" y="3"/>
                  </a:cubicBezTo>
                  <a:cubicBezTo>
                    <a:pt x="1" y="10"/>
                    <a:pt x="1" y="18"/>
                    <a:pt x="2" y="2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50" name="Freeform 106"/>
            <p:cNvSpPr/>
            <p:nvPr/>
          </p:nvSpPr>
          <p:spPr bwMode="auto">
            <a:xfrm>
              <a:off x="7441" y="2703"/>
              <a:ext cx="21" cy="92"/>
            </a:xfrm>
            <a:custGeom>
              <a:avLst/>
              <a:gdLst>
                <a:gd name="T0" fmla="*/ 1 w 6"/>
                <a:gd name="T1" fmla="*/ 28 h 31"/>
                <a:gd name="T2" fmla="*/ 6 w 6"/>
                <a:gd name="T3" fmla="*/ 28 h 31"/>
                <a:gd name="T4" fmla="*/ 5 w 6"/>
                <a:gd name="T5" fmla="*/ 3 h 31"/>
                <a:gd name="T6" fmla="*/ 0 w 6"/>
                <a:gd name="T7" fmla="*/ 3 h 31"/>
                <a:gd name="T8" fmla="*/ 1 w 6"/>
                <a:gd name="T9" fmla="*/ 28 h 31"/>
              </a:gdLst>
              <a:ahLst/>
              <a:cxnLst>
                <a:cxn ang="0">
                  <a:pos x="T0" y="T1"/>
                </a:cxn>
                <a:cxn ang="0">
                  <a:pos x="T2" y="T3"/>
                </a:cxn>
                <a:cxn ang="0">
                  <a:pos x="T4" y="T5"/>
                </a:cxn>
                <a:cxn ang="0">
                  <a:pos x="T6" y="T7"/>
                </a:cxn>
                <a:cxn ang="0">
                  <a:pos x="T8" y="T9"/>
                </a:cxn>
              </a:cxnLst>
              <a:rect l="0" t="0" r="r" b="b"/>
              <a:pathLst>
                <a:path w="6" h="31">
                  <a:moveTo>
                    <a:pt x="1" y="28"/>
                  </a:moveTo>
                  <a:cubicBezTo>
                    <a:pt x="1" y="31"/>
                    <a:pt x="6" y="31"/>
                    <a:pt x="6" y="28"/>
                  </a:cubicBezTo>
                  <a:cubicBezTo>
                    <a:pt x="6" y="20"/>
                    <a:pt x="6" y="11"/>
                    <a:pt x="5" y="3"/>
                  </a:cubicBezTo>
                  <a:cubicBezTo>
                    <a:pt x="4" y="0"/>
                    <a:pt x="0" y="0"/>
                    <a:pt x="0" y="3"/>
                  </a:cubicBezTo>
                  <a:cubicBezTo>
                    <a:pt x="1" y="11"/>
                    <a:pt x="1" y="20"/>
                    <a:pt x="1"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51" name="Freeform 107"/>
            <p:cNvSpPr/>
            <p:nvPr/>
          </p:nvSpPr>
          <p:spPr bwMode="auto">
            <a:xfrm>
              <a:off x="7444" y="2581"/>
              <a:ext cx="22" cy="83"/>
            </a:xfrm>
            <a:custGeom>
              <a:avLst/>
              <a:gdLst>
                <a:gd name="T0" fmla="*/ 1 w 6"/>
                <a:gd name="T1" fmla="*/ 4 h 28"/>
                <a:gd name="T2" fmla="*/ 1 w 6"/>
                <a:gd name="T3" fmla="*/ 4 h 28"/>
                <a:gd name="T4" fmla="*/ 0 w 6"/>
                <a:gd name="T5" fmla="*/ 25 h 28"/>
                <a:gd name="T6" fmla="*/ 5 w 6"/>
                <a:gd name="T7" fmla="*/ 25 h 28"/>
                <a:gd name="T8" fmla="*/ 5 w 6"/>
                <a:gd name="T9" fmla="*/ 13 h 28"/>
                <a:gd name="T10" fmla="*/ 5 w 6"/>
                <a:gd name="T11" fmla="*/ 7 h 28"/>
                <a:gd name="T12" fmla="*/ 6 w 6"/>
                <a:gd name="T13" fmla="*/ 4 h 28"/>
                <a:gd name="T14" fmla="*/ 6 w 6"/>
                <a:gd name="T15" fmla="*/ 4 h 28"/>
                <a:gd name="T16" fmla="*/ 6 w 6"/>
                <a:gd name="T17" fmla="*/ 4 h 28"/>
                <a:gd name="T18" fmla="*/ 1 w 6"/>
                <a:gd name="T19" fmla="*/ 3 h 28"/>
                <a:gd name="T20" fmla="*/ 1 w 6"/>
                <a:gd name="T21" fmla="*/ 4 h 28"/>
                <a:gd name="T22" fmla="*/ 1 w 6"/>
                <a:gd name="T23" fmla="*/ 4 h 28"/>
                <a:gd name="T24" fmla="*/ 1 w 6"/>
                <a:gd name="T2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8">
                  <a:moveTo>
                    <a:pt x="1" y="4"/>
                  </a:moveTo>
                  <a:cubicBezTo>
                    <a:pt x="1" y="4"/>
                    <a:pt x="1" y="4"/>
                    <a:pt x="1" y="4"/>
                  </a:cubicBezTo>
                  <a:cubicBezTo>
                    <a:pt x="0" y="11"/>
                    <a:pt x="0" y="18"/>
                    <a:pt x="0" y="25"/>
                  </a:cubicBezTo>
                  <a:cubicBezTo>
                    <a:pt x="0" y="28"/>
                    <a:pt x="5" y="28"/>
                    <a:pt x="5" y="25"/>
                  </a:cubicBezTo>
                  <a:cubicBezTo>
                    <a:pt x="5" y="21"/>
                    <a:pt x="5" y="17"/>
                    <a:pt x="5" y="13"/>
                  </a:cubicBezTo>
                  <a:cubicBezTo>
                    <a:pt x="5" y="11"/>
                    <a:pt x="5" y="9"/>
                    <a:pt x="5" y="7"/>
                  </a:cubicBezTo>
                  <a:cubicBezTo>
                    <a:pt x="5" y="7"/>
                    <a:pt x="6" y="4"/>
                    <a:pt x="6" y="4"/>
                  </a:cubicBezTo>
                  <a:cubicBezTo>
                    <a:pt x="6" y="4"/>
                    <a:pt x="6" y="4"/>
                    <a:pt x="6" y="4"/>
                  </a:cubicBezTo>
                  <a:cubicBezTo>
                    <a:pt x="6" y="4"/>
                    <a:pt x="6" y="4"/>
                    <a:pt x="6" y="4"/>
                  </a:cubicBezTo>
                  <a:cubicBezTo>
                    <a:pt x="5" y="1"/>
                    <a:pt x="2" y="0"/>
                    <a:pt x="1" y="3"/>
                  </a:cubicBezTo>
                  <a:cubicBezTo>
                    <a:pt x="1" y="3"/>
                    <a:pt x="1" y="4"/>
                    <a:pt x="1" y="4"/>
                  </a:cubicBezTo>
                  <a:cubicBezTo>
                    <a:pt x="1" y="4"/>
                    <a:pt x="1" y="4"/>
                    <a:pt x="1" y="4"/>
                  </a:cubicBezTo>
                  <a:cubicBezTo>
                    <a:pt x="1" y="4"/>
                    <a:pt x="1" y="4"/>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52" name="Freeform 108"/>
            <p:cNvSpPr/>
            <p:nvPr/>
          </p:nvSpPr>
          <p:spPr bwMode="auto">
            <a:xfrm>
              <a:off x="7455" y="2465"/>
              <a:ext cx="21" cy="98"/>
            </a:xfrm>
            <a:custGeom>
              <a:avLst/>
              <a:gdLst>
                <a:gd name="T0" fmla="*/ 5 w 6"/>
                <a:gd name="T1" fmla="*/ 30 h 33"/>
                <a:gd name="T2" fmla="*/ 5 w 6"/>
                <a:gd name="T3" fmla="*/ 10 h 33"/>
                <a:gd name="T4" fmla="*/ 6 w 6"/>
                <a:gd name="T5" fmla="*/ 8 h 33"/>
                <a:gd name="T6" fmla="*/ 5 w 6"/>
                <a:gd name="T7" fmla="*/ 3 h 33"/>
                <a:gd name="T8" fmla="*/ 0 w 6"/>
                <a:gd name="T9" fmla="*/ 3 h 33"/>
                <a:gd name="T10" fmla="*/ 0 w 6"/>
                <a:gd name="T11" fmla="*/ 30 h 33"/>
                <a:gd name="T12" fmla="*/ 5 w 6"/>
                <a:gd name="T13" fmla="*/ 30 h 33"/>
              </a:gdLst>
              <a:ahLst/>
              <a:cxnLst>
                <a:cxn ang="0">
                  <a:pos x="T0" y="T1"/>
                </a:cxn>
                <a:cxn ang="0">
                  <a:pos x="T2" y="T3"/>
                </a:cxn>
                <a:cxn ang="0">
                  <a:pos x="T4" y="T5"/>
                </a:cxn>
                <a:cxn ang="0">
                  <a:pos x="T6" y="T7"/>
                </a:cxn>
                <a:cxn ang="0">
                  <a:pos x="T8" y="T9"/>
                </a:cxn>
                <a:cxn ang="0">
                  <a:pos x="T10" y="T11"/>
                </a:cxn>
                <a:cxn ang="0">
                  <a:pos x="T12" y="T13"/>
                </a:cxn>
              </a:cxnLst>
              <a:rect l="0" t="0" r="r" b="b"/>
              <a:pathLst>
                <a:path w="6" h="33">
                  <a:moveTo>
                    <a:pt x="5" y="30"/>
                  </a:moveTo>
                  <a:cubicBezTo>
                    <a:pt x="5" y="10"/>
                    <a:pt x="5" y="10"/>
                    <a:pt x="5" y="10"/>
                  </a:cubicBezTo>
                  <a:cubicBezTo>
                    <a:pt x="5" y="10"/>
                    <a:pt x="6" y="9"/>
                    <a:pt x="6" y="8"/>
                  </a:cubicBezTo>
                  <a:cubicBezTo>
                    <a:pt x="6" y="6"/>
                    <a:pt x="5" y="5"/>
                    <a:pt x="5" y="3"/>
                  </a:cubicBezTo>
                  <a:cubicBezTo>
                    <a:pt x="4" y="0"/>
                    <a:pt x="0" y="0"/>
                    <a:pt x="0" y="3"/>
                  </a:cubicBezTo>
                  <a:cubicBezTo>
                    <a:pt x="0" y="30"/>
                    <a:pt x="0" y="30"/>
                    <a:pt x="0" y="30"/>
                  </a:cubicBezTo>
                  <a:cubicBezTo>
                    <a:pt x="0" y="33"/>
                    <a:pt x="5" y="33"/>
                    <a:pt x="5" y="3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53" name="Freeform 109"/>
            <p:cNvSpPr/>
            <p:nvPr/>
          </p:nvSpPr>
          <p:spPr bwMode="auto">
            <a:xfrm>
              <a:off x="7444" y="2347"/>
              <a:ext cx="29" cy="89"/>
            </a:xfrm>
            <a:custGeom>
              <a:avLst/>
              <a:gdLst>
                <a:gd name="T0" fmla="*/ 1 w 8"/>
                <a:gd name="T1" fmla="*/ 4 h 30"/>
                <a:gd name="T2" fmla="*/ 2 w 8"/>
                <a:gd name="T3" fmla="*/ 27 h 30"/>
                <a:gd name="T4" fmla="*/ 7 w 8"/>
                <a:gd name="T5" fmla="*/ 27 h 30"/>
                <a:gd name="T6" fmla="*/ 6 w 8"/>
                <a:gd name="T7" fmla="*/ 3 h 30"/>
                <a:gd name="T8" fmla="*/ 1 w 8"/>
                <a:gd name="T9" fmla="*/ 4 h 30"/>
              </a:gdLst>
              <a:ahLst/>
              <a:cxnLst>
                <a:cxn ang="0">
                  <a:pos x="T0" y="T1"/>
                </a:cxn>
                <a:cxn ang="0">
                  <a:pos x="T2" y="T3"/>
                </a:cxn>
                <a:cxn ang="0">
                  <a:pos x="T4" y="T5"/>
                </a:cxn>
                <a:cxn ang="0">
                  <a:pos x="T6" y="T7"/>
                </a:cxn>
                <a:cxn ang="0">
                  <a:pos x="T8" y="T9"/>
                </a:cxn>
              </a:cxnLst>
              <a:rect l="0" t="0" r="r" b="b"/>
              <a:pathLst>
                <a:path w="8" h="30">
                  <a:moveTo>
                    <a:pt x="1" y="4"/>
                  </a:moveTo>
                  <a:cubicBezTo>
                    <a:pt x="3" y="11"/>
                    <a:pt x="2" y="20"/>
                    <a:pt x="2" y="27"/>
                  </a:cubicBezTo>
                  <a:cubicBezTo>
                    <a:pt x="2" y="30"/>
                    <a:pt x="7" y="30"/>
                    <a:pt x="7" y="27"/>
                  </a:cubicBezTo>
                  <a:cubicBezTo>
                    <a:pt x="7" y="19"/>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54" name="Freeform 110"/>
            <p:cNvSpPr/>
            <p:nvPr/>
          </p:nvSpPr>
          <p:spPr bwMode="auto">
            <a:xfrm>
              <a:off x="7451" y="2231"/>
              <a:ext cx="18" cy="89"/>
            </a:xfrm>
            <a:custGeom>
              <a:avLst/>
              <a:gdLst>
                <a:gd name="T0" fmla="*/ 5 w 5"/>
                <a:gd name="T1" fmla="*/ 27 h 30"/>
                <a:gd name="T2" fmla="*/ 5 w 5"/>
                <a:gd name="T3" fmla="*/ 3 h 30"/>
                <a:gd name="T4" fmla="*/ 0 w 5"/>
                <a:gd name="T5" fmla="*/ 3 h 30"/>
                <a:gd name="T6" fmla="*/ 0 w 5"/>
                <a:gd name="T7" fmla="*/ 27 h 30"/>
                <a:gd name="T8" fmla="*/ 5 w 5"/>
                <a:gd name="T9" fmla="*/ 27 h 30"/>
              </a:gdLst>
              <a:ahLst/>
              <a:cxnLst>
                <a:cxn ang="0">
                  <a:pos x="T0" y="T1"/>
                </a:cxn>
                <a:cxn ang="0">
                  <a:pos x="T2" y="T3"/>
                </a:cxn>
                <a:cxn ang="0">
                  <a:pos x="T4" y="T5"/>
                </a:cxn>
                <a:cxn ang="0">
                  <a:pos x="T6" y="T7"/>
                </a:cxn>
                <a:cxn ang="0">
                  <a:pos x="T8" y="T9"/>
                </a:cxn>
              </a:cxnLst>
              <a:rect l="0" t="0" r="r" b="b"/>
              <a:pathLst>
                <a:path w="5" h="30">
                  <a:moveTo>
                    <a:pt x="5" y="27"/>
                  </a:moveTo>
                  <a:cubicBezTo>
                    <a:pt x="5" y="3"/>
                    <a:pt x="5" y="3"/>
                    <a:pt x="5" y="3"/>
                  </a:cubicBezTo>
                  <a:cubicBezTo>
                    <a:pt x="5" y="0"/>
                    <a:pt x="0" y="0"/>
                    <a:pt x="0" y="3"/>
                  </a:cubicBezTo>
                  <a:cubicBezTo>
                    <a:pt x="0" y="27"/>
                    <a:pt x="0" y="27"/>
                    <a:pt x="0" y="27"/>
                  </a:cubicBezTo>
                  <a:cubicBezTo>
                    <a:pt x="0" y="30"/>
                    <a:pt x="5" y="30"/>
                    <a:pt x="5" y="2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55" name="Freeform 111"/>
            <p:cNvSpPr/>
            <p:nvPr/>
          </p:nvSpPr>
          <p:spPr bwMode="auto">
            <a:xfrm>
              <a:off x="7441" y="2109"/>
              <a:ext cx="28" cy="92"/>
            </a:xfrm>
            <a:custGeom>
              <a:avLst/>
              <a:gdLst>
                <a:gd name="T0" fmla="*/ 1 w 8"/>
                <a:gd name="T1" fmla="*/ 4 h 31"/>
                <a:gd name="T2" fmla="*/ 2 w 8"/>
                <a:gd name="T3" fmla="*/ 28 h 31"/>
                <a:gd name="T4" fmla="*/ 7 w 8"/>
                <a:gd name="T5" fmla="*/ 28 h 31"/>
                <a:gd name="T6" fmla="*/ 6 w 8"/>
                <a:gd name="T7" fmla="*/ 3 h 31"/>
                <a:gd name="T8" fmla="*/ 1 w 8"/>
                <a:gd name="T9" fmla="*/ 4 h 31"/>
              </a:gdLst>
              <a:ahLst/>
              <a:cxnLst>
                <a:cxn ang="0">
                  <a:pos x="T0" y="T1"/>
                </a:cxn>
                <a:cxn ang="0">
                  <a:pos x="T2" y="T3"/>
                </a:cxn>
                <a:cxn ang="0">
                  <a:pos x="T4" y="T5"/>
                </a:cxn>
                <a:cxn ang="0">
                  <a:pos x="T6" y="T7"/>
                </a:cxn>
                <a:cxn ang="0">
                  <a:pos x="T8" y="T9"/>
                </a:cxn>
              </a:cxnLst>
              <a:rect l="0" t="0" r="r" b="b"/>
              <a:pathLst>
                <a:path w="8" h="31">
                  <a:moveTo>
                    <a:pt x="1" y="4"/>
                  </a:moveTo>
                  <a:cubicBezTo>
                    <a:pt x="3" y="11"/>
                    <a:pt x="2" y="20"/>
                    <a:pt x="2" y="28"/>
                  </a:cubicBezTo>
                  <a:cubicBezTo>
                    <a:pt x="2" y="31"/>
                    <a:pt x="7" y="31"/>
                    <a:pt x="7" y="28"/>
                  </a:cubicBezTo>
                  <a:cubicBezTo>
                    <a:pt x="7" y="20"/>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56" name="Freeform 112"/>
            <p:cNvSpPr/>
            <p:nvPr/>
          </p:nvSpPr>
          <p:spPr bwMode="auto">
            <a:xfrm>
              <a:off x="7444" y="1970"/>
              <a:ext cx="18" cy="112"/>
            </a:xfrm>
            <a:custGeom>
              <a:avLst/>
              <a:gdLst>
                <a:gd name="T0" fmla="*/ 5 w 5"/>
                <a:gd name="T1" fmla="*/ 35 h 38"/>
                <a:gd name="T2" fmla="*/ 5 w 5"/>
                <a:gd name="T3" fmla="*/ 3 h 38"/>
                <a:gd name="T4" fmla="*/ 0 w 5"/>
                <a:gd name="T5" fmla="*/ 3 h 38"/>
                <a:gd name="T6" fmla="*/ 0 w 5"/>
                <a:gd name="T7" fmla="*/ 35 h 38"/>
                <a:gd name="T8" fmla="*/ 5 w 5"/>
                <a:gd name="T9" fmla="*/ 35 h 38"/>
              </a:gdLst>
              <a:ahLst/>
              <a:cxnLst>
                <a:cxn ang="0">
                  <a:pos x="T0" y="T1"/>
                </a:cxn>
                <a:cxn ang="0">
                  <a:pos x="T2" y="T3"/>
                </a:cxn>
                <a:cxn ang="0">
                  <a:pos x="T4" y="T5"/>
                </a:cxn>
                <a:cxn ang="0">
                  <a:pos x="T6" y="T7"/>
                </a:cxn>
                <a:cxn ang="0">
                  <a:pos x="T8" y="T9"/>
                </a:cxn>
              </a:cxnLst>
              <a:rect l="0" t="0" r="r" b="b"/>
              <a:pathLst>
                <a:path w="5" h="38">
                  <a:moveTo>
                    <a:pt x="5" y="35"/>
                  </a:moveTo>
                  <a:cubicBezTo>
                    <a:pt x="5" y="3"/>
                    <a:pt x="5" y="3"/>
                    <a:pt x="5" y="3"/>
                  </a:cubicBezTo>
                  <a:cubicBezTo>
                    <a:pt x="5" y="0"/>
                    <a:pt x="0" y="0"/>
                    <a:pt x="0" y="3"/>
                  </a:cubicBezTo>
                  <a:cubicBezTo>
                    <a:pt x="0" y="35"/>
                    <a:pt x="0" y="35"/>
                    <a:pt x="0" y="35"/>
                  </a:cubicBezTo>
                  <a:cubicBezTo>
                    <a:pt x="0" y="38"/>
                    <a:pt x="5" y="38"/>
                    <a:pt x="5" y="3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57" name="Freeform 113"/>
            <p:cNvSpPr/>
            <p:nvPr/>
          </p:nvSpPr>
          <p:spPr bwMode="auto">
            <a:xfrm>
              <a:off x="7444" y="1851"/>
              <a:ext cx="32" cy="107"/>
            </a:xfrm>
            <a:custGeom>
              <a:avLst/>
              <a:gdLst>
                <a:gd name="T0" fmla="*/ 1 w 9"/>
                <a:gd name="T1" fmla="*/ 33 h 36"/>
                <a:gd name="T2" fmla="*/ 6 w 9"/>
                <a:gd name="T3" fmla="*/ 33 h 36"/>
                <a:gd name="T4" fmla="*/ 8 w 9"/>
                <a:gd name="T5" fmla="*/ 4 h 36"/>
                <a:gd name="T6" fmla="*/ 3 w 9"/>
                <a:gd name="T7" fmla="*/ 2 h 36"/>
                <a:gd name="T8" fmla="*/ 1 w 9"/>
                <a:gd name="T9" fmla="*/ 33 h 36"/>
              </a:gdLst>
              <a:ahLst/>
              <a:cxnLst>
                <a:cxn ang="0">
                  <a:pos x="T0" y="T1"/>
                </a:cxn>
                <a:cxn ang="0">
                  <a:pos x="T2" y="T3"/>
                </a:cxn>
                <a:cxn ang="0">
                  <a:pos x="T4" y="T5"/>
                </a:cxn>
                <a:cxn ang="0">
                  <a:pos x="T6" y="T7"/>
                </a:cxn>
                <a:cxn ang="0">
                  <a:pos x="T8" y="T9"/>
                </a:cxn>
              </a:cxnLst>
              <a:rect l="0" t="0" r="r" b="b"/>
              <a:pathLst>
                <a:path w="9" h="36">
                  <a:moveTo>
                    <a:pt x="1" y="33"/>
                  </a:moveTo>
                  <a:cubicBezTo>
                    <a:pt x="1" y="36"/>
                    <a:pt x="6" y="36"/>
                    <a:pt x="6" y="33"/>
                  </a:cubicBezTo>
                  <a:cubicBezTo>
                    <a:pt x="6" y="23"/>
                    <a:pt x="5" y="13"/>
                    <a:pt x="8" y="4"/>
                  </a:cubicBezTo>
                  <a:cubicBezTo>
                    <a:pt x="9" y="1"/>
                    <a:pt x="4" y="0"/>
                    <a:pt x="3" y="2"/>
                  </a:cubicBezTo>
                  <a:cubicBezTo>
                    <a:pt x="0" y="12"/>
                    <a:pt x="1" y="23"/>
                    <a:pt x="1" y="3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58" name="Freeform 114"/>
            <p:cNvSpPr/>
            <p:nvPr/>
          </p:nvSpPr>
          <p:spPr bwMode="auto">
            <a:xfrm>
              <a:off x="7441" y="1753"/>
              <a:ext cx="28" cy="80"/>
            </a:xfrm>
            <a:custGeom>
              <a:avLst/>
              <a:gdLst>
                <a:gd name="T0" fmla="*/ 3 w 8"/>
                <a:gd name="T1" fmla="*/ 5 h 27"/>
                <a:gd name="T2" fmla="*/ 3 w 8"/>
                <a:gd name="T3" fmla="*/ 24 h 27"/>
                <a:gd name="T4" fmla="*/ 8 w 8"/>
                <a:gd name="T5" fmla="*/ 24 h 27"/>
                <a:gd name="T6" fmla="*/ 8 w 8"/>
                <a:gd name="T7" fmla="*/ 9 h 27"/>
                <a:gd name="T8" fmla="*/ 4 w 8"/>
                <a:gd name="T9" fmla="*/ 0 h 27"/>
                <a:gd name="T10" fmla="*/ 3 w 8"/>
                <a:gd name="T11" fmla="*/ 5 h 27"/>
              </a:gdLst>
              <a:ahLst/>
              <a:cxnLst>
                <a:cxn ang="0">
                  <a:pos x="T0" y="T1"/>
                </a:cxn>
                <a:cxn ang="0">
                  <a:pos x="T2" y="T3"/>
                </a:cxn>
                <a:cxn ang="0">
                  <a:pos x="T4" y="T5"/>
                </a:cxn>
                <a:cxn ang="0">
                  <a:pos x="T6" y="T7"/>
                </a:cxn>
                <a:cxn ang="0">
                  <a:pos x="T8" y="T9"/>
                </a:cxn>
                <a:cxn ang="0">
                  <a:pos x="T10" y="T11"/>
                </a:cxn>
              </a:cxnLst>
              <a:rect l="0" t="0" r="r" b="b"/>
              <a:pathLst>
                <a:path w="8" h="27">
                  <a:moveTo>
                    <a:pt x="3" y="5"/>
                  </a:moveTo>
                  <a:cubicBezTo>
                    <a:pt x="4" y="5"/>
                    <a:pt x="3" y="22"/>
                    <a:pt x="3" y="24"/>
                  </a:cubicBezTo>
                  <a:cubicBezTo>
                    <a:pt x="3" y="27"/>
                    <a:pt x="8" y="27"/>
                    <a:pt x="8" y="24"/>
                  </a:cubicBezTo>
                  <a:cubicBezTo>
                    <a:pt x="8" y="19"/>
                    <a:pt x="8" y="14"/>
                    <a:pt x="8" y="9"/>
                  </a:cubicBezTo>
                  <a:cubicBezTo>
                    <a:pt x="8" y="6"/>
                    <a:pt x="7"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59" name="Freeform 115"/>
            <p:cNvSpPr/>
            <p:nvPr/>
          </p:nvSpPr>
          <p:spPr bwMode="auto">
            <a:xfrm>
              <a:off x="7441" y="1622"/>
              <a:ext cx="28" cy="92"/>
            </a:xfrm>
            <a:custGeom>
              <a:avLst/>
              <a:gdLst>
                <a:gd name="T0" fmla="*/ 6 w 8"/>
                <a:gd name="T1" fmla="*/ 28 h 31"/>
                <a:gd name="T2" fmla="*/ 7 w 8"/>
                <a:gd name="T3" fmla="*/ 3 h 31"/>
                <a:gd name="T4" fmla="*/ 2 w 8"/>
                <a:gd name="T5" fmla="*/ 3 h 31"/>
                <a:gd name="T6" fmla="*/ 1 w 8"/>
                <a:gd name="T7" fmla="*/ 27 h 31"/>
                <a:gd name="T8" fmla="*/ 6 w 8"/>
                <a:gd name="T9" fmla="*/ 28 h 31"/>
              </a:gdLst>
              <a:ahLst/>
              <a:cxnLst>
                <a:cxn ang="0">
                  <a:pos x="T0" y="T1"/>
                </a:cxn>
                <a:cxn ang="0">
                  <a:pos x="T2" y="T3"/>
                </a:cxn>
                <a:cxn ang="0">
                  <a:pos x="T4" y="T5"/>
                </a:cxn>
                <a:cxn ang="0">
                  <a:pos x="T6" y="T7"/>
                </a:cxn>
                <a:cxn ang="0">
                  <a:pos x="T8" y="T9"/>
                </a:cxn>
              </a:cxnLst>
              <a:rect l="0" t="0" r="r" b="b"/>
              <a:pathLst>
                <a:path w="8" h="31">
                  <a:moveTo>
                    <a:pt x="6" y="28"/>
                  </a:moveTo>
                  <a:cubicBezTo>
                    <a:pt x="8" y="20"/>
                    <a:pt x="7" y="11"/>
                    <a:pt x="7" y="3"/>
                  </a:cubicBezTo>
                  <a:cubicBezTo>
                    <a:pt x="7" y="0"/>
                    <a:pt x="2" y="0"/>
                    <a:pt x="2" y="3"/>
                  </a:cubicBezTo>
                  <a:cubicBezTo>
                    <a:pt x="2" y="11"/>
                    <a:pt x="4" y="19"/>
                    <a:pt x="1" y="27"/>
                  </a:cubicBezTo>
                  <a:cubicBezTo>
                    <a:pt x="0" y="30"/>
                    <a:pt x="5" y="31"/>
                    <a:pt x="6"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60" name="Freeform 116"/>
            <p:cNvSpPr/>
            <p:nvPr/>
          </p:nvSpPr>
          <p:spPr bwMode="auto">
            <a:xfrm>
              <a:off x="7444" y="1486"/>
              <a:ext cx="25" cy="104"/>
            </a:xfrm>
            <a:custGeom>
              <a:avLst/>
              <a:gdLst>
                <a:gd name="T0" fmla="*/ 0 w 7"/>
                <a:gd name="T1" fmla="*/ 32 h 35"/>
                <a:gd name="T2" fmla="*/ 5 w 7"/>
                <a:gd name="T3" fmla="*/ 32 h 35"/>
                <a:gd name="T4" fmla="*/ 6 w 7"/>
                <a:gd name="T5" fmla="*/ 3 h 35"/>
                <a:gd name="T6" fmla="*/ 1 w 7"/>
                <a:gd name="T7" fmla="*/ 3 h 35"/>
                <a:gd name="T8" fmla="*/ 0 w 7"/>
                <a:gd name="T9" fmla="*/ 32 h 35"/>
              </a:gdLst>
              <a:ahLst/>
              <a:cxnLst>
                <a:cxn ang="0">
                  <a:pos x="T0" y="T1"/>
                </a:cxn>
                <a:cxn ang="0">
                  <a:pos x="T2" y="T3"/>
                </a:cxn>
                <a:cxn ang="0">
                  <a:pos x="T4" y="T5"/>
                </a:cxn>
                <a:cxn ang="0">
                  <a:pos x="T6" y="T7"/>
                </a:cxn>
                <a:cxn ang="0">
                  <a:pos x="T8" y="T9"/>
                </a:cxn>
              </a:cxnLst>
              <a:rect l="0" t="0" r="r" b="b"/>
              <a:pathLst>
                <a:path w="7" h="35">
                  <a:moveTo>
                    <a:pt x="0" y="32"/>
                  </a:moveTo>
                  <a:cubicBezTo>
                    <a:pt x="0" y="35"/>
                    <a:pt x="5" y="35"/>
                    <a:pt x="5" y="32"/>
                  </a:cubicBezTo>
                  <a:cubicBezTo>
                    <a:pt x="5" y="22"/>
                    <a:pt x="7" y="13"/>
                    <a:pt x="6" y="3"/>
                  </a:cubicBezTo>
                  <a:cubicBezTo>
                    <a:pt x="5" y="0"/>
                    <a:pt x="1" y="0"/>
                    <a:pt x="1" y="3"/>
                  </a:cubicBezTo>
                  <a:cubicBezTo>
                    <a:pt x="2" y="13"/>
                    <a:pt x="0" y="22"/>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61" name="Freeform 117"/>
            <p:cNvSpPr/>
            <p:nvPr/>
          </p:nvSpPr>
          <p:spPr bwMode="auto">
            <a:xfrm>
              <a:off x="7444" y="1361"/>
              <a:ext cx="29" cy="104"/>
            </a:xfrm>
            <a:custGeom>
              <a:avLst/>
              <a:gdLst>
                <a:gd name="T0" fmla="*/ 0 w 8"/>
                <a:gd name="T1" fmla="*/ 32 h 35"/>
                <a:gd name="T2" fmla="*/ 5 w 8"/>
                <a:gd name="T3" fmla="*/ 32 h 35"/>
                <a:gd name="T4" fmla="*/ 6 w 8"/>
                <a:gd name="T5" fmla="*/ 3 h 35"/>
                <a:gd name="T6" fmla="*/ 1 w 8"/>
                <a:gd name="T7" fmla="*/ 4 h 35"/>
                <a:gd name="T8" fmla="*/ 0 w 8"/>
                <a:gd name="T9" fmla="*/ 32 h 35"/>
              </a:gdLst>
              <a:ahLst/>
              <a:cxnLst>
                <a:cxn ang="0">
                  <a:pos x="T0" y="T1"/>
                </a:cxn>
                <a:cxn ang="0">
                  <a:pos x="T2" y="T3"/>
                </a:cxn>
                <a:cxn ang="0">
                  <a:pos x="T4" y="T5"/>
                </a:cxn>
                <a:cxn ang="0">
                  <a:pos x="T6" y="T7"/>
                </a:cxn>
                <a:cxn ang="0">
                  <a:pos x="T8" y="T9"/>
                </a:cxn>
              </a:cxnLst>
              <a:rect l="0" t="0" r="r" b="b"/>
              <a:pathLst>
                <a:path w="8" h="35">
                  <a:moveTo>
                    <a:pt x="0" y="32"/>
                  </a:moveTo>
                  <a:cubicBezTo>
                    <a:pt x="0" y="35"/>
                    <a:pt x="5" y="35"/>
                    <a:pt x="5" y="32"/>
                  </a:cubicBezTo>
                  <a:cubicBezTo>
                    <a:pt x="5" y="23"/>
                    <a:pt x="8" y="12"/>
                    <a:pt x="6" y="3"/>
                  </a:cubicBezTo>
                  <a:cubicBezTo>
                    <a:pt x="5" y="0"/>
                    <a:pt x="0" y="1"/>
                    <a:pt x="1" y="4"/>
                  </a:cubicBezTo>
                  <a:cubicBezTo>
                    <a:pt x="4" y="13"/>
                    <a:pt x="0" y="23"/>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62" name="Freeform 118"/>
            <p:cNvSpPr/>
            <p:nvPr/>
          </p:nvSpPr>
          <p:spPr bwMode="auto">
            <a:xfrm>
              <a:off x="7451" y="1213"/>
              <a:ext cx="25" cy="98"/>
            </a:xfrm>
            <a:custGeom>
              <a:avLst/>
              <a:gdLst>
                <a:gd name="T0" fmla="*/ 1 w 7"/>
                <a:gd name="T1" fmla="*/ 9 h 33"/>
                <a:gd name="T2" fmla="*/ 2 w 7"/>
                <a:gd name="T3" fmla="*/ 30 h 33"/>
                <a:gd name="T4" fmla="*/ 7 w 7"/>
                <a:gd name="T5" fmla="*/ 30 h 33"/>
                <a:gd name="T6" fmla="*/ 6 w 7"/>
                <a:gd name="T7" fmla="*/ 3 h 33"/>
                <a:gd name="T8" fmla="*/ 2 w 7"/>
                <a:gd name="T9" fmla="*/ 2 h 33"/>
                <a:gd name="T10" fmla="*/ 0 w 7"/>
                <a:gd name="T11" fmla="*/ 7 h 33"/>
                <a:gd name="T12" fmla="*/ 1 w 7"/>
                <a:gd name="T13" fmla="*/ 9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1" y="9"/>
                  </a:moveTo>
                  <a:cubicBezTo>
                    <a:pt x="1" y="16"/>
                    <a:pt x="1" y="23"/>
                    <a:pt x="2" y="30"/>
                  </a:cubicBezTo>
                  <a:cubicBezTo>
                    <a:pt x="3" y="33"/>
                    <a:pt x="7" y="33"/>
                    <a:pt x="7" y="30"/>
                  </a:cubicBezTo>
                  <a:cubicBezTo>
                    <a:pt x="6" y="21"/>
                    <a:pt x="6" y="12"/>
                    <a:pt x="6" y="3"/>
                  </a:cubicBezTo>
                  <a:cubicBezTo>
                    <a:pt x="6" y="1"/>
                    <a:pt x="3" y="0"/>
                    <a:pt x="2" y="2"/>
                  </a:cubicBezTo>
                  <a:cubicBezTo>
                    <a:pt x="0" y="3"/>
                    <a:pt x="0" y="5"/>
                    <a:pt x="0" y="7"/>
                  </a:cubicBezTo>
                  <a:cubicBezTo>
                    <a:pt x="0" y="8"/>
                    <a:pt x="1" y="9"/>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63" name="Freeform 119"/>
            <p:cNvSpPr/>
            <p:nvPr/>
          </p:nvSpPr>
          <p:spPr bwMode="auto">
            <a:xfrm>
              <a:off x="7448" y="1068"/>
              <a:ext cx="25" cy="94"/>
            </a:xfrm>
            <a:custGeom>
              <a:avLst/>
              <a:gdLst>
                <a:gd name="T0" fmla="*/ 5 w 7"/>
                <a:gd name="T1" fmla="*/ 29 h 32"/>
                <a:gd name="T2" fmla="*/ 6 w 7"/>
                <a:gd name="T3" fmla="*/ 14 h 32"/>
                <a:gd name="T4" fmla="*/ 6 w 7"/>
                <a:gd name="T5" fmla="*/ 7 h 32"/>
                <a:gd name="T6" fmla="*/ 7 w 7"/>
                <a:gd name="T7" fmla="*/ 4 h 32"/>
                <a:gd name="T8" fmla="*/ 7 w 7"/>
                <a:gd name="T9" fmla="*/ 3 h 32"/>
                <a:gd name="T10" fmla="*/ 7 w 7"/>
                <a:gd name="T11" fmla="*/ 3 h 32"/>
                <a:gd name="T12" fmla="*/ 3 w 7"/>
                <a:gd name="T13" fmla="*/ 2 h 32"/>
                <a:gd name="T14" fmla="*/ 1 w 7"/>
                <a:gd name="T15" fmla="*/ 11 h 32"/>
                <a:gd name="T16" fmla="*/ 0 w 7"/>
                <a:gd name="T17" fmla="*/ 29 h 32"/>
                <a:gd name="T18" fmla="*/ 5 w 7"/>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2">
                  <a:moveTo>
                    <a:pt x="5" y="29"/>
                  </a:moveTo>
                  <a:cubicBezTo>
                    <a:pt x="5" y="24"/>
                    <a:pt x="5" y="19"/>
                    <a:pt x="6" y="14"/>
                  </a:cubicBezTo>
                  <a:cubicBezTo>
                    <a:pt x="6" y="12"/>
                    <a:pt x="6" y="10"/>
                    <a:pt x="6" y="7"/>
                  </a:cubicBezTo>
                  <a:cubicBezTo>
                    <a:pt x="6" y="6"/>
                    <a:pt x="7" y="5"/>
                    <a:pt x="7" y="4"/>
                  </a:cubicBezTo>
                  <a:cubicBezTo>
                    <a:pt x="7" y="4"/>
                    <a:pt x="7" y="4"/>
                    <a:pt x="7" y="3"/>
                  </a:cubicBezTo>
                  <a:cubicBezTo>
                    <a:pt x="7" y="3"/>
                    <a:pt x="7" y="3"/>
                    <a:pt x="7" y="3"/>
                  </a:cubicBezTo>
                  <a:cubicBezTo>
                    <a:pt x="6" y="1"/>
                    <a:pt x="4" y="0"/>
                    <a:pt x="3" y="2"/>
                  </a:cubicBezTo>
                  <a:cubicBezTo>
                    <a:pt x="1" y="4"/>
                    <a:pt x="2" y="8"/>
                    <a:pt x="1" y="11"/>
                  </a:cubicBezTo>
                  <a:cubicBezTo>
                    <a:pt x="1" y="17"/>
                    <a:pt x="0" y="23"/>
                    <a:pt x="0" y="29"/>
                  </a:cubicBezTo>
                  <a:cubicBezTo>
                    <a:pt x="0" y="32"/>
                    <a:pt x="5" y="32"/>
                    <a:pt x="5" y="2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64" name="Freeform 120"/>
            <p:cNvSpPr/>
            <p:nvPr/>
          </p:nvSpPr>
          <p:spPr bwMode="auto">
            <a:xfrm>
              <a:off x="7441" y="934"/>
              <a:ext cx="28" cy="104"/>
            </a:xfrm>
            <a:custGeom>
              <a:avLst/>
              <a:gdLst>
                <a:gd name="T0" fmla="*/ 1 w 8"/>
                <a:gd name="T1" fmla="*/ 9 h 35"/>
                <a:gd name="T2" fmla="*/ 3 w 8"/>
                <a:gd name="T3" fmla="*/ 32 h 35"/>
                <a:gd name="T4" fmla="*/ 8 w 8"/>
                <a:gd name="T5" fmla="*/ 32 h 35"/>
                <a:gd name="T6" fmla="*/ 6 w 8"/>
                <a:gd name="T7" fmla="*/ 17 h 35"/>
                <a:gd name="T8" fmla="*/ 5 w 8"/>
                <a:gd name="T9" fmla="*/ 9 h 35"/>
                <a:gd name="T10" fmla="*/ 5 w 8"/>
                <a:gd name="T11" fmla="*/ 6 h 35"/>
                <a:gd name="T12" fmla="*/ 5 w 8"/>
                <a:gd name="T13" fmla="*/ 5 h 35"/>
                <a:gd name="T14" fmla="*/ 5 w 8"/>
                <a:gd name="T15" fmla="*/ 3 h 35"/>
                <a:gd name="T16" fmla="*/ 1 w 8"/>
                <a:gd name="T17" fmla="*/ 2 h 35"/>
                <a:gd name="T18" fmla="*/ 1 w 8"/>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1" y="9"/>
                  </a:moveTo>
                  <a:cubicBezTo>
                    <a:pt x="1" y="16"/>
                    <a:pt x="3" y="24"/>
                    <a:pt x="3" y="32"/>
                  </a:cubicBezTo>
                  <a:cubicBezTo>
                    <a:pt x="3" y="35"/>
                    <a:pt x="8" y="35"/>
                    <a:pt x="8" y="32"/>
                  </a:cubicBezTo>
                  <a:cubicBezTo>
                    <a:pt x="8" y="27"/>
                    <a:pt x="7" y="22"/>
                    <a:pt x="6" y="17"/>
                  </a:cubicBezTo>
                  <a:cubicBezTo>
                    <a:pt x="6" y="14"/>
                    <a:pt x="6" y="12"/>
                    <a:pt x="5" y="9"/>
                  </a:cubicBezTo>
                  <a:cubicBezTo>
                    <a:pt x="5" y="8"/>
                    <a:pt x="5" y="7"/>
                    <a:pt x="5" y="6"/>
                  </a:cubicBezTo>
                  <a:cubicBezTo>
                    <a:pt x="5" y="6"/>
                    <a:pt x="5" y="6"/>
                    <a:pt x="5" y="5"/>
                  </a:cubicBezTo>
                  <a:cubicBezTo>
                    <a:pt x="5" y="5"/>
                    <a:pt x="6" y="4"/>
                    <a:pt x="5" y="3"/>
                  </a:cubicBezTo>
                  <a:cubicBezTo>
                    <a:pt x="5" y="1"/>
                    <a:pt x="2" y="0"/>
                    <a:pt x="1" y="2"/>
                  </a:cubicBezTo>
                  <a:cubicBezTo>
                    <a:pt x="0" y="4"/>
                    <a:pt x="1" y="7"/>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65" name="Freeform 121"/>
            <p:cNvSpPr/>
            <p:nvPr/>
          </p:nvSpPr>
          <p:spPr bwMode="auto">
            <a:xfrm>
              <a:off x="7441" y="792"/>
              <a:ext cx="25" cy="109"/>
            </a:xfrm>
            <a:custGeom>
              <a:avLst/>
              <a:gdLst>
                <a:gd name="T0" fmla="*/ 1 w 7"/>
                <a:gd name="T1" fmla="*/ 6 h 37"/>
                <a:gd name="T2" fmla="*/ 2 w 7"/>
                <a:gd name="T3" fmla="*/ 7 h 37"/>
                <a:gd name="T4" fmla="*/ 1 w 7"/>
                <a:gd name="T5" fmla="*/ 16 h 37"/>
                <a:gd name="T6" fmla="*/ 0 w 7"/>
                <a:gd name="T7" fmla="*/ 33 h 37"/>
                <a:gd name="T8" fmla="*/ 4 w 7"/>
                <a:gd name="T9" fmla="*/ 34 h 37"/>
                <a:gd name="T10" fmla="*/ 6 w 7"/>
                <a:gd name="T11" fmla="*/ 16 h 37"/>
                <a:gd name="T12" fmla="*/ 4 w 7"/>
                <a:gd name="T13" fmla="*/ 1 h 37"/>
                <a:gd name="T14" fmla="*/ 0 w 7"/>
                <a:gd name="T15" fmla="*/ 3 h 37"/>
                <a:gd name="T16" fmla="*/ 1 w 7"/>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7">
                  <a:moveTo>
                    <a:pt x="1" y="6"/>
                  </a:moveTo>
                  <a:cubicBezTo>
                    <a:pt x="1" y="7"/>
                    <a:pt x="1" y="7"/>
                    <a:pt x="2" y="7"/>
                  </a:cubicBezTo>
                  <a:cubicBezTo>
                    <a:pt x="2" y="10"/>
                    <a:pt x="1" y="15"/>
                    <a:pt x="1" y="16"/>
                  </a:cubicBezTo>
                  <a:cubicBezTo>
                    <a:pt x="1" y="22"/>
                    <a:pt x="1" y="27"/>
                    <a:pt x="0" y="33"/>
                  </a:cubicBezTo>
                  <a:cubicBezTo>
                    <a:pt x="0" y="35"/>
                    <a:pt x="4" y="37"/>
                    <a:pt x="4" y="34"/>
                  </a:cubicBezTo>
                  <a:cubicBezTo>
                    <a:pt x="6" y="28"/>
                    <a:pt x="6" y="22"/>
                    <a:pt x="6" y="16"/>
                  </a:cubicBezTo>
                  <a:cubicBezTo>
                    <a:pt x="6" y="12"/>
                    <a:pt x="7" y="4"/>
                    <a:pt x="4" y="1"/>
                  </a:cubicBezTo>
                  <a:cubicBezTo>
                    <a:pt x="2" y="0"/>
                    <a:pt x="0" y="1"/>
                    <a:pt x="0" y="3"/>
                  </a:cubicBezTo>
                  <a:cubicBezTo>
                    <a:pt x="1" y="4"/>
                    <a:pt x="1" y="5"/>
                    <a:pt x="1"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66" name="Freeform 122"/>
            <p:cNvSpPr/>
            <p:nvPr/>
          </p:nvSpPr>
          <p:spPr bwMode="auto">
            <a:xfrm>
              <a:off x="7444" y="646"/>
              <a:ext cx="22" cy="89"/>
            </a:xfrm>
            <a:custGeom>
              <a:avLst/>
              <a:gdLst>
                <a:gd name="T0" fmla="*/ 0 w 6"/>
                <a:gd name="T1" fmla="*/ 4 h 30"/>
                <a:gd name="T2" fmla="*/ 1 w 6"/>
                <a:gd name="T3" fmla="*/ 27 h 30"/>
                <a:gd name="T4" fmla="*/ 6 w 6"/>
                <a:gd name="T5" fmla="*/ 27 h 30"/>
                <a:gd name="T6" fmla="*/ 5 w 6"/>
                <a:gd name="T7" fmla="*/ 3 h 30"/>
                <a:gd name="T8" fmla="*/ 0 w 6"/>
                <a:gd name="T9" fmla="*/ 4 h 30"/>
              </a:gdLst>
              <a:ahLst/>
              <a:cxnLst>
                <a:cxn ang="0">
                  <a:pos x="T0" y="T1"/>
                </a:cxn>
                <a:cxn ang="0">
                  <a:pos x="T2" y="T3"/>
                </a:cxn>
                <a:cxn ang="0">
                  <a:pos x="T4" y="T5"/>
                </a:cxn>
                <a:cxn ang="0">
                  <a:pos x="T6" y="T7"/>
                </a:cxn>
                <a:cxn ang="0">
                  <a:pos x="T8" y="T9"/>
                </a:cxn>
              </a:cxnLst>
              <a:rect l="0" t="0" r="r" b="b"/>
              <a:pathLst>
                <a:path w="6" h="30">
                  <a:moveTo>
                    <a:pt x="0" y="4"/>
                  </a:moveTo>
                  <a:cubicBezTo>
                    <a:pt x="2" y="11"/>
                    <a:pt x="1" y="20"/>
                    <a:pt x="1" y="27"/>
                  </a:cubicBezTo>
                  <a:cubicBezTo>
                    <a:pt x="1" y="30"/>
                    <a:pt x="6" y="30"/>
                    <a:pt x="6" y="27"/>
                  </a:cubicBezTo>
                  <a:cubicBezTo>
                    <a:pt x="6" y="19"/>
                    <a:pt x="6" y="11"/>
                    <a:pt x="5" y="3"/>
                  </a:cubicBezTo>
                  <a:cubicBezTo>
                    <a:pt x="4" y="0"/>
                    <a:pt x="0" y="1"/>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67" name="Freeform 123"/>
            <p:cNvSpPr/>
            <p:nvPr/>
          </p:nvSpPr>
          <p:spPr bwMode="auto">
            <a:xfrm>
              <a:off x="7444" y="513"/>
              <a:ext cx="22" cy="92"/>
            </a:xfrm>
            <a:custGeom>
              <a:avLst/>
              <a:gdLst>
                <a:gd name="T0" fmla="*/ 5 w 6"/>
                <a:gd name="T1" fmla="*/ 28 h 31"/>
                <a:gd name="T2" fmla="*/ 6 w 6"/>
                <a:gd name="T3" fmla="*/ 3 h 31"/>
                <a:gd name="T4" fmla="*/ 1 w 6"/>
                <a:gd name="T5" fmla="*/ 3 h 31"/>
                <a:gd name="T6" fmla="*/ 0 w 6"/>
                <a:gd name="T7" fmla="*/ 28 h 31"/>
                <a:gd name="T8" fmla="*/ 5 w 6"/>
                <a:gd name="T9" fmla="*/ 28 h 31"/>
              </a:gdLst>
              <a:ahLst/>
              <a:cxnLst>
                <a:cxn ang="0">
                  <a:pos x="T0" y="T1"/>
                </a:cxn>
                <a:cxn ang="0">
                  <a:pos x="T2" y="T3"/>
                </a:cxn>
                <a:cxn ang="0">
                  <a:pos x="T4" y="T5"/>
                </a:cxn>
                <a:cxn ang="0">
                  <a:pos x="T6" y="T7"/>
                </a:cxn>
                <a:cxn ang="0">
                  <a:pos x="T8" y="T9"/>
                </a:cxn>
              </a:cxnLst>
              <a:rect l="0" t="0" r="r" b="b"/>
              <a:pathLst>
                <a:path w="6" h="31">
                  <a:moveTo>
                    <a:pt x="5" y="28"/>
                  </a:moveTo>
                  <a:cubicBezTo>
                    <a:pt x="6" y="20"/>
                    <a:pt x="6" y="11"/>
                    <a:pt x="6" y="3"/>
                  </a:cubicBezTo>
                  <a:cubicBezTo>
                    <a:pt x="6" y="0"/>
                    <a:pt x="1" y="0"/>
                    <a:pt x="1" y="3"/>
                  </a:cubicBezTo>
                  <a:cubicBezTo>
                    <a:pt x="1" y="11"/>
                    <a:pt x="1" y="20"/>
                    <a:pt x="0" y="28"/>
                  </a:cubicBezTo>
                  <a:cubicBezTo>
                    <a:pt x="0" y="31"/>
                    <a:pt x="4" y="31"/>
                    <a:pt x="5"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68" name="Freeform 124"/>
            <p:cNvSpPr/>
            <p:nvPr/>
          </p:nvSpPr>
          <p:spPr bwMode="auto">
            <a:xfrm>
              <a:off x="7444" y="388"/>
              <a:ext cx="29" cy="95"/>
            </a:xfrm>
            <a:custGeom>
              <a:avLst/>
              <a:gdLst>
                <a:gd name="T0" fmla="*/ 1 w 8"/>
                <a:gd name="T1" fmla="*/ 4 h 32"/>
                <a:gd name="T2" fmla="*/ 2 w 8"/>
                <a:gd name="T3" fmla="*/ 29 h 32"/>
                <a:gd name="T4" fmla="*/ 7 w 8"/>
                <a:gd name="T5" fmla="*/ 29 h 32"/>
                <a:gd name="T6" fmla="*/ 6 w 8"/>
                <a:gd name="T7" fmla="*/ 3 h 32"/>
                <a:gd name="T8" fmla="*/ 1 w 8"/>
                <a:gd name="T9" fmla="*/ 4 h 32"/>
              </a:gdLst>
              <a:ahLst/>
              <a:cxnLst>
                <a:cxn ang="0">
                  <a:pos x="T0" y="T1"/>
                </a:cxn>
                <a:cxn ang="0">
                  <a:pos x="T2" y="T3"/>
                </a:cxn>
                <a:cxn ang="0">
                  <a:pos x="T4" y="T5"/>
                </a:cxn>
                <a:cxn ang="0">
                  <a:pos x="T6" y="T7"/>
                </a:cxn>
                <a:cxn ang="0">
                  <a:pos x="T8" y="T9"/>
                </a:cxn>
              </a:cxnLst>
              <a:rect l="0" t="0" r="r" b="b"/>
              <a:pathLst>
                <a:path w="8" h="32">
                  <a:moveTo>
                    <a:pt x="1" y="4"/>
                  </a:moveTo>
                  <a:cubicBezTo>
                    <a:pt x="3" y="12"/>
                    <a:pt x="2" y="21"/>
                    <a:pt x="2" y="29"/>
                  </a:cubicBezTo>
                  <a:cubicBezTo>
                    <a:pt x="2" y="32"/>
                    <a:pt x="7" y="32"/>
                    <a:pt x="7" y="29"/>
                  </a:cubicBezTo>
                  <a:cubicBezTo>
                    <a:pt x="7" y="21"/>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69" name="Freeform 125"/>
            <p:cNvSpPr/>
            <p:nvPr/>
          </p:nvSpPr>
          <p:spPr bwMode="auto">
            <a:xfrm>
              <a:off x="7441" y="305"/>
              <a:ext cx="25" cy="56"/>
            </a:xfrm>
            <a:custGeom>
              <a:avLst/>
              <a:gdLst>
                <a:gd name="T0" fmla="*/ 1 w 7"/>
                <a:gd name="T1" fmla="*/ 4 h 19"/>
                <a:gd name="T2" fmla="*/ 2 w 7"/>
                <a:gd name="T3" fmla="*/ 16 h 19"/>
                <a:gd name="T4" fmla="*/ 7 w 7"/>
                <a:gd name="T5" fmla="*/ 16 h 19"/>
                <a:gd name="T6" fmla="*/ 6 w 7"/>
                <a:gd name="T7" fmla="*/ 3 h 19"/>
                <a:gd name="T8" fmla="*/ 1 w 7"/>
                <a:gd name="T9" fmla="*/ 4 h 19"/>
              </a:gdLst>
              <a:ahLst/>
              <a:cxnLst>
                <a:cxn ang="0">
                  <a:pos x="T0" y="T1"/>
                </a:cxn>
                <a:cxn ang="0">
                  <a:pos x="T2" y="T3"/>
                </a:cxn>
                <a:cxn ang="0">
                  <a:pos x="T4" y="T5"/>
                </a:cxn>
                <a:cxn ang="0">
                  <a:pos x="T6" y="T7"/>
                </a:cxn>
                <a:cxn ang="0">
                  <a:pos x="T8" y="T9"/>
                </a:cxn>
              </a:cxnLst>
              <a:rect l="0" t="0" r="r" b="b"/>
              <a:pathLst>
                <a:path w="7" h="19">
                  <a:moveTo>
                    <a:pt x="1" y="4"/>
                  </a:moveTo>
                  <a:cubicBezTo>
                    <a:pt x="2" y="8"/>
                    <a:pt x="2" y="12"/>
                    <a:pt x="2" y="16"/>
                  </a:cubicBezTo>
                  <a:cubicBezTo>
                    <a:pt x="2" y="19"/>
                    <a:pt x="7" y="19"/>
                    <a:pt x="7" y="16"/>
                  </a:cubicBezTo>
                  <a:cubicBezTo>
                    <a:pt x="7" y="11"/>
                    <a:pt x="7" y="7"/>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70" name="Freeform 126"/>
            <p:cNvSpPr/>
            <p:nvPr/>
          </p:nvSpPr>
          <p:spPr bwMode="auto">
            <a:xfrm>
              <a:off x="7441" y="213"/>
              <a:ext cx="28" cy="65"/>
            </a:xfrm>
            <a:custGeom>
              <a:avLst/>
              <a:gdLst>
                <a:gd name="T0" fmla="*/ 1 w 8"/>
                <a:gd name="T1" fmla="*/ 4 h 22"/>
                <a:gd name="T2" fmla="*/ 2 w 8"/>
                <a:gd name="T3" fmla="*/ 18 h 22"/>
                <a:gd name="T4" fmla="*/ 7 w 8"/>
                <a:gd name="T5" fmla="*/ 19 h 22"/>
                <a:gd name="T6" fmla="*/ 6 w 8"/>
                <a:gd name="T7" fmla="*/ 3 h 22"/>
                <a:gd name="T8" fmla="*/ 1 w 8"/>
                <a:gd name="T9" fmla="*/ 4 h 22"/>
              </a:gdLst>
              <a:ahLst/>
              <a:cxnLst>
                <a:cxn ang="0">
                  <a:pos x="T0" y="T1"/>
                </a:cxn>
                <a:cxn ang="0">
                  <a:pos x="T2" y="T3"/>
                </a:cxn>
                <a:cxn ang="0">
                  <a:pos x="T4" y="T5"/>
                </a:cxn>
                <a:cxn ang="0">
                  <a:pos x="T6" y="T7"/>
                </a:cxn>
                <a:cxn ang="0">
                  <a:pos x="T8" y="T9"/>
                </a:cxn>
              </a:cxnLst>
              <a:rect l="0" t="0" r="r" b="b"/>
              <a:pathLst>
                <a:path w="8" h="22">
                  <a:moveTo>
                    <a:pt x="1" y="4"/>
                  </a:moveTo>
                  <a:cubicBezTo>
                    <a:pt x="2" y="8"/>
                    <a:pt x="3" y="14"/>
                    <a:pt x="2" y="18"/>
                  </a:cubicBezTo>
                  <a:cubicBezTo>
                    <a:pt x="1" y="21"/>
                    <a:pt x="6" y="22"/>
                    <a:pt x="7" y="19"/>
                  </a:cubicBezTo>
                  <a:cubicBezTo>
                    <a:pt x="8" y="14"/>
                    <a:pt x="7" y="8"/>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71" name="Freeform 127"/>
            <p:cNvSpPr/>
            <p:nvPr/>
          </p:nvSpPr>
          <p:spPr bwMode="auto">
            <a:xfrm>
              <a:off x="7331" y="198"/>
              <a:ext cx="92" cy="27"/>
            </a:xfrm>
            <a:custGeom>
              <a:avLst/>
              <a:gdLst>
                <a:gd name="T0" fmla="*/ 3 w 26"/>
                <a:gd name="T1" fmla="*/ 5 h 9"/>
                <a:gd name="T2" fmla="*/ 12 w 26"/>
                <a:gd name="T3" fmla="*/ 5 h 9"/>
                <a:gd name="T4" fmla="*/ 21 w 26"/>
                <a:gd name="T5" fmla="*/ 7 h 9"/>
                <a:gd name="T6" fmla="*/ 25 w 26"/>
                <a:gd name="T7" fmla="*/ 4 h 9"/>
                <a:gd name="T8" fmla="*/ 18 w 26"/>
                <a:gd name="T9" fmla="*/ 1 h 9"/>
                <a:gd name="T10" fmla="*/ 4 w 26"/>
                <a:gd name="T11" fmla="*/ 0 h 9"/>
                <a:gd name="T12" fmla="*/ 3 w 26"/>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3" y="5"/>
                  </a:moveTo>
                  <a:cubicBezTo>
                    <a:pt x="6" y="5"/>
                    <a:pt x="9" y="5"/>
                    <a:pt x="12" y="5"/>
                  </a:cubicBezTo>
                  <a:cubicBezTo>
                    <a:pt x="14" y="5"/>
                    <a:pt x="20" y="5"/>
                    <a:pt x="21" y="7"/>
                  </a:cubicBezTo>
                  <a:cubicBezTo>
                    <a:pt x="22" y="9"/>
                    <a:pt x="26" y="7"/>
                    <a:pt x="25" y="4"/>
                  </a:cubicBezTo>
                  <a:cubicBezTo>
                    <a:pt x="23" y="2"/>
                    <a:pt x="20" y="1"/>
                    <a:pt x="18" y="1"/>
                  </a:cubicBezTo>
                  <a:cubicBezTo>
                    <a:pt x="13" y="1"/>
                    <a:pt x="9"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72" name="Freeform 128"/>
            <p:cNvSpPr/>
            <p:nvPr/>
          </p:nvSpPr>
          <p:spPr bwMode="auto">
            <a:xfrm>
              <a:off x="7201" y="192"/>
              <a:ext cx="85" cy="24"/>
            </a:xfrm>
            <a:custGeom>
              <a:avLst/>
              <a:gdLst>
                <a:gd name="T0" fmla="*/ 3 w 24"/>
                <a:gd name="T1" fmla="*/ 8 h 8"/>
                <a:gd name="T2" fmla="*/ 21 w 24"/>
                <a:gd name="T3" fmla="*/ 5 h 8"/>
                <a:gd name="T4" fmla="*/ 20 w 24"/>
                <a:gd name="T5" fmla="*/ 1 h 8"/>
                <a:gd name="T6" fmla="*/ 3 w 24"/>
                <a:gd name="T7" fmla="*/ 3 h 8"/>
                <a:gd name="T8" fmla="*/ 3 w 24"/>
                <a:gd name="T9" fmla="*/ 8 h 8"/>
              </a:gdLst>
              <a:ahLst/>
              <a:cxnLst>
                <a:cxn ang="0">
                  <a:pos x="T0" y="T1"/>
                </a:cxn>
                <a:cxn ang="0">
                  <a:pos x="T2" y="T3"/>
                </a:cxn>
                <a:cxn ang="0">
                  <a:pos x="T4" y="T5"/>
                </a:cxn>
                <a:cxn ang="0">
                  <a:pos x="T6" y="T7"/>
                </a:cxn>
                <a:cxn ang="0">
                  <a:pos x="T8" y="T9"/>
                </a:cxn>
              </a:cxnLst>
              <a:rect l="0" t="0" r="r" b="b"/>
              <a:pathLst>
                <a:path w="24" h="8">
                  <a:moveTo>
                    <a:pt x="3" y="8"/>
                  </a:moveTo>
                  <a:cubicBezTo>
                    <a:pt x="9" y="8"/>
                    <a:pt x="15" y="8"/>
                    <a:pt x="21" y="5"/>
                  </a:cubicBezTo>
                  <a:cubicBezTo>
                    <a:pt x="24" y="4"/>
                    <a:pt x="23" y="0"/>
                    <a:pt x="20" y="1"/>
                  </a:cubicBezTo>
                  <a:cubicBezTo>
                    <a:pt x="15" y="3"/>
                    <a:pt x="9" y="3"/>
                    <a:pt x="3" y="3"/>
                  </a:cubicBezTo>
                  <a:cubicBezTo>
                    <a:pt x="0" y="3"/>
                    <a:pt x="0" y="8"/>
                    <a:pt x="3"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73" name="Freeform 129"/>
            <p:cNvSpPr/>
            <p:nvPr/>
          </p:nvSpPr>
          <p:spPr bwMode="auto">
            <a:xfrm>
              <a:off x="7063" y="204"/>
              <a:ext cx="99" cy="24"/>
            </a:xfrm>
            <a:custGeom>
              <a:avLst/>
              <a:gdLst>
                <a:gd name="T0" fmla="*/ 4 w 28"/>
                <a:gd name="T1" fmla="*/ 7 h 8"/>
                <a:gd name="T2" fmla="*/ 24 w 28"/>
                <a:gd name="T3" fmla="*/ 6 h 8"/>
                <a:gd name="T4" fmla="*/ 26 w 28"/>
                <a:gd name="T5" fmla="*/ 1 h 8"/>
                <a:gd name="T6" fmla="*/ 3 w 28"/>
                <a:gd name="T7" fmla="*/ 2 h 8"/>
                <a:gd name="T8" fmla="*/ 4 w 28"/>
                <a:gd name="T9" fmla="*/ 7 h 8"/>
              </a:gdLst>
              <a:ahLst/>
              <a:cxnLst>
                <a:cxn ang="0">
                  <a:pos x="T0" y="T1"/>
                </a:cxn>
                <a:cxn ang="0">
                  <a:pos x="T2" y="T3"/>
                </a:cxn>
                <a:cxn ang="0">
                  <a:pos x="T4" y="T5"/>
                </a:cxn>
                <a:cxn ang="0">
                  <a:pos x="T6" y="T7"/>
                </a:cxn>
                <a:cxn ang="0">
                  <a:pos x="T8" y="T9"/>
                </a:cxn>
              </a:cxnLst>
              <a:rect l="0" t="0" r="r" b="b"/>
              <a:pathLst>
                <a:path w="28" h="8">
                  <a:moveTo>
                    <a:pt x="4" y="7"/>
                  </a:moveTo>
                  <a:cubicBezTo>
                    <a:pt x="11" y="4"/>
                    <a:pt x="18" y="5"/>
                    <a:pt x="24" y="6"/>
                  </a:cubicBezTo>
                  <a:cubicBezTo>
                    <a:pt x="27" y="6"/>
                    <a:pt x="28" y="2"/>
                    <a:pt x="26" y="1"/>
                  </a:cubicBezTo>
                  <a:cubicBezTo>
                    <a:pt x="18" y="0"/>
                    <a:pt x="10" y="0"/>
                    <a:pt x="3" y="2"/>
                  </a:cubicBezTo>
                  <a:cubicBezTo>
                    <a:pt x="0" y="3"/>
                    <a:pt x="2"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74" name="Freeform 130"/>
            <p:cNvSpPr/>
            <p:nvPr/>
          </p:nvSpPr>
          <p:spPr bwMode="auto">
            <a:xfrm>
              <a:off x="6947" y="195"/>
              <a:ext cx="81" cy="27"/>
            </a:xfrm>
            <a:custGeom>
              <a:avLst/>
              <a:gdLst>
                <a:gd name="T0" fmla="*/ 3 w 23"/>
                <a:gd name="T1" fmla="*/ 9 h 9"/>
                <a:gd name="T2" fmla="*/ 20 w 23"/>
                <a:gd name="T3" fmla="*/ 5 h 9"/>
                <a:gd name="T4" fmla="*/ 18 w 23"/>
                <a:gd name="T5" fmla="*/ 1 h 9"/>
                <a:gd name="T6" fmla="*/ 3 w 23"/>
                <a:gd name="T7" fmla="*/ 4 h 9"/>
                <a:gd name="T8" fmla="*/ 3 w 23"/>
                <a:gd name="T9" fmla="*/ 9 h 9"/>
              </a:gdLst>
              <a:ahLst/>
              <a:cxnLst>
                <a:cxn ang="0">
                  <a:pos x="T0" y="T1"/>
                </a:cxn>
                <a:cxn ang="0">
                  <a:pos x="T2" y="T3"/>
                </a:cxn>
                <a:cxn ang="0">
                  <a:pos x="T4" y="T5"/>
                </a:cxn>
                <a:cxn ang="0">
                  <a:pos x="T6" y="T7"/>
                </a:cxn>
                <a:cxn ang="0">
                  <a:pos x="T8" y="T9"/>
                </a:cxn>
              </a:cxnLst>
              <a:rect l="0" t="0" r="r" b="b"/>
              <a:pathLst>
                <a:path w="23" h="9">
                  <a:moveTo>
                    <a:pt x="3" y="9"/>
                  </a:moveTo>
                  <a:cubicBezTo>
                    <a:pt x="9" y="9"/>
                    <a:pt x="15" y="8"/>
                    <a:pt x="20" y="5"/>
                  </a:cubicBezTo>
                  <a:cubicBezTo>
                    <a:pt x="23" y="4"/>
                    <a:pt x="20" y="0"/>
                    <a:pt x="18" y="1"/>
                  </a:cubicBezTo>
                  <a:cubicBezTo>
                    <a:pt x="13" y="3"/>
                    <a:pt x="8"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75" name="Freeform 131"/>
            <p:cNvSpPr/>
            <p:nvPr/>
          </p:nvSpPr>
          <p:spPr bwMode="auto">
            <a:xfrm>
              <a:off x="6820" y="195"/>
              <a:ext cx="92" cy="27"/>
            </a:xfrm>
            <a:custGeom>
              <a:avLst/>
              <a:gdLst>
                <a:gd name="T0" fmla="*/ 4 w 26"/>
                <a:gd name="T1" fmla="*/ 7 h 9"/>
                <a:gd name="T2" fmla="*/ 22 w 26"/>
                <a:gd name="T3" fmla="*/ 8 h 9"/>
                <a:gd name="T4" fmla="*/ 23 w 26"/>
                <a:gd name="T5" fmla="*/ 3 h 9"/>
                <a:gd name="T6" fmla="*/ 3 w 26"/>
                <a:gd name="T7" fmla="*/ 2 h 9"/>
                <a:gd name="T8" fmla="*/ 4 w 26"/>
                <a:gd name="T9" fmla="*/ 7 h 9"/>
              </a:gdLst>
              <a:ahLst/>
              <a:cxnLst>
                <a:cxn ang="0">
                  <a:pos x="T0" y="T1"/>
                </a:cxn>
                <a:cxn ang="0">
                  <a:pos x="T2" y="T3"/>
                </a:cxn>
                <a:cxn ang="0">
                  <a:pos x="T4" y="T5"/>
                </a:cxn>
                <a:cxn ang="0">
                  <a:pos x="T6" y="T7"/>
                </a:cxn>
                <a:cxn ang="0">
                  <a:pos x="T8" y="T9"/>
                </a:cxn>
              </a:cxnLst>
              <a:rect l="0" t="0" r="r" b="b"/>
              <a:pathLst>
                <a:path w="26" h="9">
                  <a:moveTo>
                    <a:pt x="4" y="7"/>
                  </a:moveTo>
                  <a:cubicBezTo>
                    <a:pt x="10" y="4"/>
                    <a:pt x="16" y="6"/>
                    <a:pt x="22" y="8"/>
                  </a:cubicBezTo>
                  <a:cubicBezTo>
                    <a:pt x="24" y="9"/>
                    <a:pt x="26" y="4"/>
                    <a:pt x="23" y="3"/>
                  </a:cubicBezTo>
                  <a:cubicBezTo>
                    <a:pt x="16" y="1"/>
                    <a:pt x="9" y="0"/>
                    <a:pt x="3" y="2"/>
                  </a:cubicBezTo>
                  <a:cubicBezTo>
                    <a:pt x="0" y="3"/>
                    <a:pt x="1"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76" name="Freeform 132"/>
            <p:cNvSpPr/>
            <p:nvPr/>
          </p:nvSpPr>
          <p:spPr bwMode="auto">
            <a:xfrm>
              <a:off x="6690" y="192"/>
              <a:ext cx="95" cy="27"/>
            </a:xfrm>
            <a:custGeom>
              <a:avLst/>
              <a:gdLst>
                <a:gd name="T0" fmla="*/ 3 w 27"/>
                <a:gd name="T1" fmla="*/ 7 h 9"/>
                <a:gd name="T2" fmla="*/ 25 w 27"/>
                <a:gd name="T3" fmla="*/ 5 h 9"/>
                <a:gd name="T4" fmla="*/ 22 w 27"/>
                <a:gd name="T5" fmla="*/ 1 h 9"/>
                <a:gd name="T6" fmla="*/ 4 w 27"/>
                <a:gd name="T7" fmla="*/ 2 h 9"/>
                <a:gd name="T8" fmla="*/ 3 w 27"/>
                <a:gd name="T9" fmla="*/ 7 h 9"/>
              </a:gdLst>
              <a:ahLst/>
              <a:cxnLst>
                <a:cxn ang="0">
                  <a:pos x="T0" y="T1"/>
                </a:cxn>
                <a:cxn ang="0">
                  <a:pos x="T2" y="T3"/>
                </a:cxn>
                <a:cxn ang="0">
                  <a:pos x="T4" y="T5"/>
                </a:cxn>
                <a:cxn ang="0">
                  <a:pos x="T6" y="T7"/>
                </a:cxn>
                <a:cxn ang="0">
                  <a:pos x="T8" y="T9"/>
                </a:cxn>
              </a:cxnLst>
              <a:rect l="0" t="0" r="r" b="b"/>
              <a:pathLst>
                <a:path w="27" h="9">
                  <a:moveTo>
                    <a:pt x="3" y="7"/>
                  </a:moveTo>
                  <a:cubicBezTo>
                    <a:pt x="10" y="8"/>
                    <a:pt x="18" y="9"/>
                    <a:pt x="25" y="5"/>
                  </a:cubicBezTo>
                  <a:cubicBezTo>
                    <a:pt x="27" y="4"/>
                    <a:pt x="25" y="0"/>
                    <a:pt x="22" y="1"/>
                  </a:cubicBezTo>
                  <a:cubicBezTo>
                    <a:pt x="17" y="4"/>
                    <a:pt x="10" y="3"/>
                    <a:pt x="4" y="2"/>
                  </a:cubicBezTo>
                  <a:cubicBezTo>
                    <a:pt x="1" y="2"/>
                    <a:pt x="0" y="6"/>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77" name="Freeform 133"/>
            <p:cNvSpPr/>
            <p:nvPr/>
          </p:nvSpPr>
          <p:spPr bwMode="auto">
            <a:xfrm>
              <a:off x="6555" y="195"/>
              <a:ext cx="92" cy="30"/>
            </a:xfrm>
            <a:custGeom>
              <a:avLst/>
              <a:gdLst>
                <a:gd name="T0" fmla="*/ 5 w 26"/>
                <a:gd name="T1" fmla="*/ 8 h 10"/>
                <a:gd name="T2" fmla="*/ 22 w 26"/>
                <a:gd name="T3" fmla="*/ 8 h 10"/>
                <a:gd name="T4" fmla="*/ 23 w 26"/>
                <a:gd name="T5" fmla="*/ 3 h 10"/>
                <a:gd name="T6" fmla="*/ 2 w 26"/>
                <a:gd name="T7" fmla="*/ 5 h 10"/>
                <a:gd name="T8" fmla="*/ 5 w 26"/>
                <a:gd name="T9" fmla="*/ 8 h 10"/>
              </a:gdLst>
              <a:ahLst/>
              <a:cxnLst>
                <a:cxn ang="0">
                  <a:pos x="T0" y="T1"/>
                </a:cxn>
                <a:cxn ang="0">
                  <a:pos x="T2" y="T3"/>
                </a:cxn>
                <a:cxn ang="0">
                  <a:pos x="T4" y="T5"/>
                </a:cxn>
                <a:cxn ang="0">
                  <a:pos x="T6" y="T7"/>
                </a:cxn>
                <a:cxn ang="0">
                  <a:pos x="T8" y="T9"/>
                </a:cxn>
              </a:cxnLst>
              <a:rect l="0" t="0" r="r" b="b"/>
              <a:pathLst>
                <a:path w="26" h="10">
                  <a:moveTo>
                    <a:pt x="5" y="8"/>
                  </a:moveTo>
                  <a:cubicBezTo>
                    <a:pt x="9" y="4"/>
                    <a:pt x="17" y="7"/>
                    <a:pt x="22" y="8"/>
                  </a:cubicBezTo>
                  <a:cubicBezTo>
                    <a:pt x="25" y="8"/>
                    <a:pt x="26" y="4"/>
                    <a:pt x="23" y="3"/>
                  </a:cubicBezTo>
                  <a:cubicBezTo>
                    <a:pt x="16" y="2"/>
                    <a:pt x="8" y="0"/>
                    <a:pt x="2" y="5"/>
                  </a:cubicBezTo>
                  <a:cubicBezTo>
                    <a:pt x="0" y="7"/>
                    <a:pt x="3" y="10"/>
                    <a:pt x="5"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78" name="Freeform 134"/>
            <p:cNvSpPr/>
            <p:nvPr/>
          </p:nvSpPr>
          <p:spPr bwMode="auto">
            <a:xfrm>
              <a:off x="6446" y="207"/>
              <a:ext cx="81" cy="21"/>
            </a:xfrm>
            <a:custGeom>
              <a:avLst/>
              <a:gdLst>
                <a:gd name="T0" fmla="*/ 3 w 23"/>
                <a:gd name="T1" fmla="*/ 7 h 7"/>
                <a:gd name="T2" fmla="*/ 20 w 23"/>
                <a:gd name="T3" fmla="*/ 5 h 7"/>
                <a:gd name="T4" fmla="*/ 19 w 23"/>
                <a:gd name="T5" fmla="*/ 0 h 7"/>
                <a:gd name="T6" fmla="*/ 3 w 23"/>
                <a:gd name="T7" fmla="*/ 2 h 7"/>
                <a:gd name="T8" fmla="*/ 3 w 23"/>
                <a:gd name="T9" fmla="*/ 7 h 7"/>
              </a:gdLst>
              <a:ahLst/>
              <a:cxnLst>
                <a:cxn ang="0">
                  <a:pos x="T0" y="T1"/>
                </a:cxn>
                <a:cxn ang="0">
                  <a:pos x="T2" y="T3"/>
                </a:cxn>
                <a:cxn ang="0">
                  <a:pos x="T4" y="T5"/>
                </a:cxn>
                <a:cxn ang="0">
                  <a:pos x="T6" y="T7"/>
                </a:cxn>
                <a:cxn ang="0">
                  <a:pos x="T8" y="T9"/>
                </a:cxn>
              </a:cxnLst>
              <a:rect l="0" t="0" r="r" b="b"/>
              <a:pathLst>
                <a:path w="23" h="7">
                  <a:moveTo>
                    <a:pt x="3" y="7"/>
                  </a:moveTo>
                  <a:cubicBezTo>
                    <a:pt x="9" y="7"/>
                    <a:pt x="15" y="6"/>
                    <a:pt x="20" y="5"/>
                  </a:cubicBezTo>
                  <a:cubicBezTo>
                    <a:pt x="23" y="4"/>
                    <a:pt x="22" y="0"/>
                    <a:pt x="19" y="0"/>
                  </a:cubicBezTo>
                  <a:cubicBezTo>
                    <a:pt x="14" y="1"/>
                    <a:pt x="8"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79" name="Freeform 135"/>
            <p:cNvSpPr/>
            <p:nvPr/>
          </p:nvSpPr>
          <p:spPr bwMode="auto">
            <a:xfrm>
              <a:off x="6309" y="207"/>
              <a:ext cx="98" cy="18"/>
            </a:xfrm>
            <a:custGeom>
              <a:avLst/>
              <a:gdLst>
                <a:gd name="T0" fmla="*/ 4 w 28"/>
                <a:gd name="T1" fmla="*/ 6 h 6"/>
                <a:gd name="T2" fmla="*/ 25 w 28"/>
                <a:gd name="T3" fmla="*/ 5 h 6"/>
                <a:gd name="T4" fmla="*/ 25 w 28"/>
                <a:gd name="T5" fmla="*/ 0 h 6"/>
                <a:gd name="T6" fmla="*/ 3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3" y="1"/>
                  </a:cubicBezTo>
                  <a:cubicBezTo>
                    <a:pt x="0" y="2"/>
                    <a:pt x="2"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80" name="Freeform 136"/>
            <p:cNvSpPr/>
            <p:nvPr/>
          </p:nvSpPr>
          <p:spPr bwMode="auto">
            <a:xfrm>
              <a:off x="6167" y="204"/>
              <a:ext cx="96" cy="18"/>
            </a:xfrm>
            <a:custGeom>
              <a:avLst/>
              <a:gdLst>
                <a:gd name="T0" fmla="*/ 3 w 27"/>
                <a:gd name="T1" fmla="*/ 6 h 6"/>
                <a:gd name="T2" fmla="*/ 24 w 27"/>
                <a:gd name="T3" fmla="*/ 5 h 6"/>
                <a:gd name="T4" fmla="*/ 24 w 27"/>
                <a:gd name="T5" fmla="*/ 0 h 6"/>
                <a:gd name="T6" fmla="*/ 3 w 27"/>
                <a:gd name="T7" fmla="*/ 1 h 6"/>
                <a:gd name="T8" fmla="*/ 3 w 27"/>
                <a:gd name="T9" fmla="*/ 6 h 6"/>
              </a:gdLst>
              <a:ahLst/>
              <a:cxnLst>
                <a:cxn ang="0">
                  <a:pos x="T0" y="T1"/>
                </a:cxn>
                <a:cxn ang="0">
                  <a:pos x="T2" y="T3"/>
                </a:cxn>
                <a:cxn ang="0">
                  <a:pos x="T4" y="T5"/>
                </a:cxn>
                <a:cxn ang="0">
                  <a:pos x="T6" y="T7"/>
                </a:cxn>
                <a:cxn ang="0">
                  <a:pos x="T8" y="T9"/>
                </a:cxn>
              </a:cxnLst>
              <a:rect l="0" t="0" r="r" b="b"/>
              <a:pathLst>
                <a:path w="27" h="6">
                  <a:moveTo>
                    <a:pt x="3" y="6"/>
                  </a:moveTo>
                  <a:cubicBezTo>
                    <a:pt x="10" y="6"/>
                    <a:pt x="17" y="6"/>
                    <a:pt x="24" y="5"/>
                  </a:cubicBezTo>
                  <a:cubicBezTo>
                    <a:pt x="27" y="4"/>
                    <a:pt x="27" y="0"/>
                    <a:pt x="24" y="0"/>
                  </a:cubicBezTo>
                  <a:cubicBezTo>
                    <a:pt x="17"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81" name="Freeform 137"/>
            <p:cNvSpPr/>
            <p:nvPr/>
          </p:nvSpPr>
          <p:spPr bwMode="auto">
            <a:xfrm>
              <a:off x="6040" y="207"/>
              <a:ext cx="89" cy="18"/>
            </a:xfrm>
            <a:custGeom>
              <a:avLst/>
              <a:gdLst>
                <a:gd name="T0" fmla="*/ 3 w 25"/>
                <a:gd name="T1" fmla="*/ 6 h 6"/>
                <a:gd name="T2" fmla="*/ 22 w 25"/>
                <a:gd name="T3" fmla="*/ 5 h 6"/>
                <a:gd name="T4" fmla="*/ 21 w 25"/>
                <a:gd name="T5" fmla="*/ 0 h 6"/>
                <a:gd name="T6" fmla="*/ 3 w 25"/>
                <a:gd name="T7" fmla="*/ 1 h 6"/>
                <a:gd name="T8" fmla="*/ 3 w 25"/>
                <a:gd name="T9" fmla="*/ 6 h 6"/>
              </a:gdLst>
              <a:ahLst/>
              <a:cxnLst>
                <a:cxn ang="0">
                  <a:pos x="T0" y="T1"/>
                </a:cxn>
                <a:cxn ang="0">
                  <a:pos x="T2" y="T3"/>
                </a:cxn>
                <a:cxn ang="0">
                  <a:pos x="T4" y="T5"/>
                </a:cxn>
                <a:cxn ang="0">
                  <a:pos x="T6" y="T7"/>
                </a:cxn>
                <a:cxn ang="0">
                  <a:pos x="T8" y="T9"/>
                </a:cxn>
              </a:cxnLst>
              <a:rect l="0" t="0" r="r" b="b"/>
              <a:pathLst>
                <a:path w="25" h="6">
                  <a:moveTo>
                    <a:pt x="3" y="6"/>
                  </a:moveTo>
                  <a:cubicBezTo>
                    <a:pt x="9" y="6"/>
                    <a:pt x="16" y="6"/>
                    <a:pt x="22" y="5"/>
                  </a:cubicBezTo>
                  <a:cubicBezTo>
                    <a:pt x="25" y="4"/>
                    <a:pt x="24" y="0"/>
                    <a:pt x="21" y="0"/>
                  </a:cubicBezTo>
                  <a:cubicBezTo>
                    <a:pt x="15" y="1"/>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82" name="Freeform 138"/>
            <p:cNvSpPr/>
            <p:nvPr/>
          </p:nvSpPr>
          <p:spPr bwMode="auto">
            <a:xfrm>
              <a:off x="5910" y="201"/>
              <a:ext cx="92" cy="21"/>
            </a:xfrm>
            <a:custGeom>
              <a:avLst/>
              <a:gdLst>
                <a:gd name="T0" fmla="*/ 3 w 26"/>
                <a:gd name="T1" fmla="*/ 7 h 7"/>
                <a:gd name="T2" fmla="*/ 24 w 26"/>
                <a:gd name="T3" fmla="*/ 5 h 7"/>
                <a:gd name="T4" fmla="*/ 22 w 26"/>
                <a:gd name="T5" fmla="*/ 0 h 7"/>
                <a:gd name="T6" fmla="*/ 3 w 26"/>
                <a:gd name="T7" fmla="*/ 2 h 7"/>
                <a:gd name="T8" fmla="*/ 3 w 26"/>
                <a:gd name="T9" fmla="*/ 7 h 7"/>
              </a:gdLst>
              <a:ahLst/>
              <a:cxnLst>
                <a:cxn ang="0">
                  <a:pos x="T0" y="T1"/>
                </a:cxn>
                <a:cxn ang="0">
                  <a:pos x="T2" y="T3"/>
                </a:cxn>
                <a:cxn ang="0">
                  <a:pos x="T4" y="T5"/>
                </a:cxn>
                <a:cxn ang="0">
                  <a:pos x="T6" y="T7"/>
                </a:cxn>
                <a:cxn ang="0">
                  <a:pos x="T8" y="T9"/>
                </a:cxn>
              </a:cxnLst>
              <a:rect l="0" t="0" r="r" b="b"/>
              <a:pathLst>
                <a:path w="26" h="7">
                  <a:moveTo>
                    <a:pt x="3" y="7"/>
                  </a:moveTo>
                  <a:cubicBezTo>
                    <a:pt x="10" y="7"/>
                    <a:pt x="17" y="6"/>
                    <a:pt x="24" y="5"/>
                  </a:cubicBezTo>
                  <a:cubicBezTo>
                    <a:pt x="26" y="4"/>
                    <a:pt x="25" y="0"/>
                    <a:pt x="22" y="0"/>
                  </a:cubicBezTo>
                  <a:cubicBezTo>
                    <a:pt x="16" y="1"/>
                    <a:pt x="9"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83" name="Freeform 139"/>
            <p:cNvSpPr/>
            <p:nvPr/>
          </p:nvSpPr>
          <p:spPr bwMode="auto">
            <a:xfrm>
              <a:off x="5755" y="204"/>
              <a:ext cx="99" cy="21"/>
            </a:xfrm>
            <a:custGeom>
              <a:avLst/>
              <a:gdLst>
                <a:gd name="T0" fmla="*/ 3 w 28"/>
                <a:gd name="T1" fmla="*/ 6 h 7"/>
                <a:gd name="T2" fmla="*/ 25 w 28"/>
                <a:gd name="T3" fmla="*/ 5 h 7"/>
                <a:gd name="T4" fmla="*/ 25 w 28"/>
                <a:gd name="T5" fmla="*/ 0 h 7"/>
                <a:gd name="T6" fmla="*/ 3 w 28"/>
                <a:gd name="T7" fmla="*/ 1 h 7"/>
                <a:gd name="T8" fmla="*/ 3 w 28"/>
                <a:gd name="T9" fmla="*/ 6 h 7"/>
              </a:gdLst>
              <a:ahLst/>
              <a:cxnLst>
                <a:cxn ang="0">
                  <a:pos x="T0" y="T1"/>
                </a:cxn>
                <a:cxn ang="0">
                  <a:pos x="T2" y="T3"/>
                </a:cxn>
                <a:cxn ang="0">
                  <a:pos x="T4" y="T5"/>
                </a:cxn>
                <a:cxn ang="0">
                  <a:pos x="T6" y="T7"/>
                </a:cxn>
                <a:cxn ang="0">
                  <a:pos x="T8" y="T9"/>
                </a:cxn>
              </a:cxnLst>
              <a:rect l="0" t="0" r="r" b="b"/>
              <a:pathLst>
                <a:path w="28" h="7">
                  <a:moveTo>
                    <a:pt x="3" y="6"/>
                  </a:moveTo>
                  <a:cubicBezTo>
                    <a:pt x="10" y="7"/>
                    <a:pt x="17" y="5"/>
                    <a:pt x="25" y="5"/>
                  </a:cubicBezTo>
                  <a:cubicBezTo>
                    <a:pt x="28" y="5"/>
                    <a:pt x="28" y="0"/>
                    <a:pt x="25" y="0"/>
                  </a:cubicBezTo>
                  <a:cubicBezTo>
                    <a:pt x="17" y="0"/>
                    <a:pt x="10" y="2"/>
                    <a:pt x="3" y="1"/>
                  </a:cubicBezTo>
                  <a:cubicBezTo>
                    <a:pt x="0"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84" name="Freeform 140"/>
            <p:cNvSpPr/>
            <p:nvPr/>
          </p:nvSpPr>
          <p:spPr bwMode="auto">
            <a:xfrm>
              <a:off x="5624" y="210"/>
              <a:ext cx="106" cy="24"/>
            </a:xfrm>
            <a:custGeom>
              <a:avLst/>
              <a:gdLst>
                <a:gd name="T0" fmla="*/ 4 w 30"/>
                <a:gd name="T1" fmla="*/ 6 h 8"/>
                <a:gd name="T2" fmla="*/ 15 w 30"/>
                <a:gd name="T3" fmla="*/ 5 h 8"/>
                <a:gd name="T4" fmla="*/ 25 w 30"/>
                <a:gd name="T5" fmla="*/ 7 h 8"/>
                <a:gd name="T6" fmla="*/ 27 w 30"/>
                <a:gd name="T7" fmla="*/ 3 h 8"/>
                <a:gd name="T8" fmla="*/ 17 w 30"/>
                <a:gd name="T9" fmla="*/ 1 h 8"/>
                <a:gd name="T10" fmla="*/ 3 w 30"/>
                <a:gd name="T11" fmla="*/ 1 h 8"/>
                <a:gd name="T12" fmla="*/ 4 w 30"/>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4" y="6"/>
                  </a:moveTo>
                  <a:cubicBezTo>
                    <a:pt x="8" y="5"/>
                    <a:pt x="12" y="5"/>
                    <a:pt x="15" y="5"/>
                  </a:cubicBezTo>
                  <a:cubicBezTo>
                    <a:pt x="18" y="5"/>
                    <a:pt x="22" y="5"/>
                    <a:pt x="25" y="7"/>
                  </a:cubicBezTo>
                  <a:cubicBezTo>
                    <a:pt x="27" y="8"/>
                    <a:pt x="30" y="4"/>
                    <a:pt x="27" y="3"/>
                  </a:cubicBezTo>
                  <a:cubicBezTo>
                    <a:pt x="24" y="1"/>
                    <a:pt x="20" y="1"/>
                    <a:pt x="17" y="1"/>
                  </a:cubicBezTo>
                  <a:cubicBezTo>
                    <a:pt x="13" y="0"/>
                    <a:pt x="8" y="0"/>
                    <a:pt x="3" y="1"/>
                  </a:cubicBezTo>
                  <a:cubicBezTo>
                    <a:pt x="0" y="2"/>
                    <a:pt x="2"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85" name="Freeform 141"/>
            <p:cNvSpPr/>
            <p:nvPr/>
          </p:nvSpPr>
          <p:spPr bwMode="auto">
            <a:xfrm>
              <a:off x="5451" y="201"/>
              <a:ext cx="127" cy="27"/>
            </a:xfrm>
            <a:custGeom>
              <a:avLst/>
              <a:gdLst>
                <a:gd name="T0" fmla="*/ 3 w 36"/>
                <a:gd name="T1" fmla="*/ 6 h 9"/>
                <a:gd name="T2" fmla="*/ 33 w 36"/>
                <a:gd name="T3" fmla="*/ 7 h 9"/>
                <a:gd name="T4" fmla="*/ 33 w 36"/>
                <a:gd name="T5" fmla="*/ 2 h 9"/>
                <a:gd name="T6" fmla="*/ 4 w 36"/>
                <a:gd name="T7" fmla="*/ 1 h 9"/>
                <a:gd name="T8" fmla="*/ 3 w 36"/>
                <a:gd name="T9" fmla="*/ 6 h 9"/>
              </a:gdLst>
              <a:ahLst/>
              <a:cxnLst>
                <a:cxn ang="0">
                  <a:pos x="T0" y="T1"/>
                </a:cxn>
                <a:cxn ang="0">
                  <a:pos x="T2" y="T3"/>
                </a:cxn>
                <a:cxn ang="0">
                  <a:pos x="T4" y="T5"/>
                </a:cxn>
                <a:cxn ang="0">
                  <a:pos x="T6" y="T7"/>
                </a:cxn>
                <a:cxn ang="0">
                  <a:pos x="T8" y="T9"/>
                </a:cxn>
              </a:cxnLst>
              <a:rect l="0" t="0" r="r" b="b"/>
              <a:pathLst>
                <a:path w="36" h="9">
                  <a:moveTo>
                    <a:pt x="3" y="6"/>
                  </a:moveTo>
                  <a:cubicBezTo>
                    <a:pt x="13" y="9"/>
                    <a:pt x="23" y="8"/>
                    <a:pt x="33" y="7"/>
                  </a:cubicBezTo>
                  <a:cubicBezTo>
                    <a:pt x="36" y="6"/>
                    <a:pt x="36" y="2"/>
                    <a:pt x="33" y="2"/>
                  </a:cubicBezTo>
                  <a:cubicBezTo>
                    <a:pt x="23" y="3"/>
                    <a:pt x="13" y="4"/>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86" name="Freeform 142"/>
            <p:cNvSpPr/>
            <p:nvPr/>
          </p:nvSpPr>
          <p:spPr bwMode="auto">
            <a:xfrm>
              <a:off x="5296" y="210"/>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6"/>
                    <a:pt x="27" y="6"/>
                  </a:cubicBezTo>
                  <a:cubicBezTo>
                    <a:pt x="30" y="6"/>
                    <a:pt x="30" y="1"/>
                    <a:pt x="27" y="1"/>
                  </a:cubicBezTo>
                  <a:cubicBezTo>
                    <a:pt x="19" y="1"/>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87" name="Freeform 143"/>
            <p:cNvSpPr/>
            <p:nvPr/>
          </p:nvSpPr>
          <p:spPr bwMode="auto">
            <a:xfrm>
              <a:off x="5169" y="201"/>
              <a:ext cx="103" cy="27"/>
            </a:xfrm>
            <a:custGeom>
              <a:avLst/>
              <a:gdLst>
                <a:gd name="T0" fmla="*/ 4 w 29"/>
                <a:gd name="T1" fmla="*/ 9 h 9"/>
                <a:gd name="T2" fmla="*/ 25 w 29"/>
                <a:gd name="T3" fmla="*/ 7 h 9"/>
                <a:gd name="T4" fmla="*/ 26 w 29"/>
                <a:gd name="T5" fmla="*/ 2 h 9"/>
                <a:gd name="T6" fmla="*/ 3 w 29"/>
                <a:gd name="T7" fmla="*/ 4 h 9"/>
                <a:gd name="T8" fmla="*/ 4 w 29"/>
                <a:gd name="T9" fmla="*/ 9 h 9"/>
              </a:gdLst>
              <a:ahLst/>
              <a:cxnLst>
                <a:cxn ang="0">
                  <a:pos x="T0" y="T1"/>
                </a:cxn>
                <a:cxn ang="0">
                  <a:pos x="T2" y="T3"/>
                </a:cxn>
                <a:cxn ang="0">
                  <a:pos x="T4" y="T5"/>
                </a:cxn>
                <a:cxn ang="0">
                  <a:pos x="T6" y="T7"/>
                </a:cxn>
                <a:cxn ang="0">
                  <a:pos x="T8" y="T9"/>
                </a:cxn>
              </a:cxnLst>
              <a:rect l="0" t="0" r="r" b="b"/>
              <a:pathLst>
                <a:path w="29" h="9">
                  <a:moveTo>
                    <a:pt x="4" y="9"/>
                  </a:moveTo>
                  <a:cubicBezTo>
                    <a:pt x="10" y="8"/>
                    <a:pt x="18" y="5"/>
                    <a:pt x="25" y="7"/>
                  </a:cubicBezTo>
                  <a:cubicBezTo>
                    <a:pt x="27" y="8"/>
                    <a:pt x="29" y="3"/>
                    <a:pt x="26" y="2"/>
                  </a:cubicBezTo>
                  <a:cubicBezTo>
                    <a:pt x="18" y="0"/>
                    <a:pt x="10" y="3"/>
                    <a:pt x="3" y="4"/>
                  </a:cubicBezTo>
                  <a:cubicBezTo>
                    <a:pt x="0" y="5"/>
                    <a:pt x="1" y="9"/>
                    <a:pt x="4"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88" name="Freeform 144"/>
            <p:cNvSpPr/>
            <p:nvPr/>
          </p:nvSpPr>
          <p:spPr bwMode="auto">
            <a:xfrm>
              <a:off x="5032" y="210"/>
              <a:ext cx="116" cy="21"/>
            </a:xfrm>
            <a:custGeom>
              <a:avLst/>
              <a:gdLst>
                <a:gd name="T0" fmla="*/ 3 w 33"/>
                <a:gd name="T1" fmla="*/ 5 h 7"/>
                <a:gd name="T2" fmla="*/ 31 w 33"/>
                <a:gd name="T3" fmla="*/ 5 h 7"/>
                <a:gd name="T4" fmla="*/ 31 w 33"/>
                <a:gd name="T5" fmla="*/ 0 h 7"/>
                <a:gd name="T6" fmla="*/ 4 w 33"/>
                <a:gd name="T7" fmla="*/ 0 h 7"/>
                <a:gd name="T8" fmla="*/ 3 w 33"/>
                <a:gd name="T9" fmla="*/ 5 h 7"/>
              </a:gdLst>
              <a:ahLst/>
              <a:cxnLst>
                <a:cxn ang="0">
                  <a:pos x="T0" y="T1"/>
                </a:cxn>
                <a:cxn ang="0">
                  <a:pos x="T2" y="T3"/>
                </a:cxn>
                <a:cxn ang="0">
                  <a:pos x="T4" y="T5"/>
                </a:cxn>
                <a:cxn ang="0">
                  <a:pos x="T6" y="T7"/>
                </a:cxn>
                <a:cxn ang="0">
                  <a:pos x="T8" y="T9"/>
                </a:cxn>
              </a:cxnLst>
              <a:rect l="0" t="0" r="r" b="b"/>
              <a:pathLst>
                <a:path w="33" h="7">
                  <a:moveTo>
                    <a:pt x="3" y="5"/>
                  </a:moveTo>
                  <a:cubicBezTo>
                    <a:pt x="12" y="7"/>
                    <a:pt x="21" y="6"/>
                    <a:pt x="31" y="5"/>
                  </a:cubicBezTo>
                  <a:cubicBezTo>
                    <a:pt x="33" y="4"/>
                    <a:pt x="33" y="0"/>
                    <a:pt x="31" y="0"/>
                  </a:cubicBezTo>
                  <a:cubicBezTo>
                    <a:pt x="22" y="1"/>
                    <a:pt x="13"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89" name="Freeform 145"/>
            <p:cNvSpPr/>
            <p:nvPr/>
          </p:nvSpPr>
          <p:spPr bwMode="auto">
            <a:xfrm>
              <a:off x="4894" y="201"/>
              <a:ext cx="106" cy="21"/>
            </a:xfrm>
            <a:custGeom>
              <a:avLst/>
              <a:gdLst>
                <a:gd name="T0" fmla="*/ 4 w 30"/>
                <a:gd name="T1" fmla="*/ 7 h 7"/>
                <a:gd name="T2" fmla="*/ 26 w 30"/>
                <a:gd name="T3" fmla="*/ 7 h 7"/>
                <a:gd name="T4" fmla="*/ 27 w 30"/>
                <a:gd name="T5" fmla="*/ 2 h 7"/>
                <a:gd name="T6" fmla="*/ 2 w 30"/>
                <a:gd name="T7" fmla="*/ 2 h 7"/>
                <a:gd name="T8" fmla="*/ 4 w 30"/>
                <a:gd name="T9" fmla="*/ 7 h 7"/>
              </a:gdLst>
              <a:ahLst/>
              <a:cxnLst>
                <a:cxn ang="0">
                  <a:pos x="T0" y="T1"/>
                </a:cxn>
                <a:cxn ang="0">
                  <a:pos x="T2" y="T3"/>
                </a:cxn>
                <a:cxn ang="0">
                  <a:pos x="T4" y="T5"/>
                </a:cxn>
                <a:cxn ang="0">
                  <a:pos x="T6" y="T7"/>
                </a:cxn>
                <a:cxn ang="0">
                  <a:pos x="T8" y="T9"/>
                </a:cxn>
              </a:cxnLst>
              <a:rect l="0" t="0" r="r" b="b"/>
              <a:pathLst>
                <a:path w="30" h="7">
                  <a:moveTo>
                    <a:pt x="4" y="7"/>
                  </a:moveTo>
                  <a:cubicBezTo>
                    <a:pt x="11" y="6"/>
                    <a:pt x="18" y="5"/>
                    <a:pt x="26" y="7"/>
                  </a:cubicBezTo>
                  <a:cubicBezTo>
                    <a:pt x="29" y="7"/>
                    <a:pt x="30" y="3"/>
                    <a:pt x="27" y="2"/>
                  </a:cubicBezTo>
                  <a:cubicBezTo>
                    <a:pt x="19" y="0"/>
                    <a:pt x="11" y="1"/>
                    <a:pt x="2"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90" name="Freeform 146"/>
            <p:cNvSpPr/>
            <p:nvPr/>
          </p:nvSpPr>
          <p:spPr bwMode="auto">
            <a:xfrm>
              <a:off x="4732" y="207"/>
              <a:ext cx="102" cy="27"/>
            </a:xfrm>
            <a:custGeom>
              <a:avLst/>
              <a:gdLst>
                <a:gd name="T0" fmla="*/ 3 w 29"/>
                <a:gd name="T1" fmla="*/ 6 h 9"/>
                <a:gd name="T2" fmla="*/ 26 w 29"/>
                <a:gd name="T3" fmla="*/ 6 h 9"/>
                <a:gd name="T4" fmla="*/ 26 w 29"/>
                <a:gd name="T5" fmla="*/ 1 h 9"/>
                <a:gd name="T6" fmla="*/ 4 w 29"/>
                <a:gd name="T7" fmla="*/ 1 h 9"/>
                <a:gd name="T8" fmla="*/ 3 w 29"/>
                <a:gd name="T9" fmla="*/ 6 h 9"/>
              </a:gdLst>
              <a:ahLst/>
              <a:cxnLst>
                <a:cxn ang="0">
                  <a:pos x="T0" y="T1"/>
                </a:cxn>
                <a:cxn ang="0">
                  <a:pos x="T2" y="T3"/>
                </a:cxn>
                <a:cxn ang="0">
                  <a:pos x="T4" y="T5"/>
                </a:cxn>
                <a:cxn ang="0">
                  <a:pos x="T6" y="T7"/>
                </a:cxn>
                <a:cxn ang="0">
                  <a:pos x="T8" y="T9"/>
                </a:cxn>
              </a:cxnLst>
              <a:rect l="0" t="0" r="r" b="b"/>
              <a:pathLst>
                <a:path w="29" h="9">
                  <a:moveTo>
                    <a:pt x="3" y="6"/>
                  </a:moveTo>
                  <a:cubicBezTo>
                    <a:pt x="11" y="9"/>
                    <a:pt x="18" y="6"/>
                    <a:pt x="26" y="6"/>
                  </a:cubicBezTo>
                  <a:cubicBezTo>
                    <a:pt x="29" y="6"/>
                    <a:pt x="29" y="1"/>
                    <a:pt x="26" y="1"/>
                  </a:cubicBezTo>
                  <a:cubicBezTo>
                    <a:pt x="19" y="1"/>
                    <a:pt x="11" y="4"/>
                    <a:pt x="4" y="1"/>
                  </a:cubicBezTo>
                  <a:cubicBezTo>
                    <a:pt x="2"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91" name="Freeform 147"/>
            <p:cNvSpPr/>
            <p:nvPr/>
          </p:nvSpPr>
          <p:spPr bwMode="auto">
            <a:xfrm>
              <a:off x="4608" y="210"/>
              <a:ext cx="81" cy="15"/>
            </a:xfrm>
            <a:custGeom>
              <a:avLst/>
              <a:gdLst>
                <a:gd name="T0" fmla="*/ 3 w 23"/>
                <a:gd name="T1" fmla="*/ 5 h 5"/>
                <a:gd name="T2" fmla="*/ 20 w 23"/>
                <a:gd name="T3" fmla="*/ 5 h 5"/>
                <a:gd name="T4" fmla="*/ 20 w 23"/>
                <a:gd name="T5" fmla="*/ 0 h 5"/>
                <a:gd name="T6" fmla="*/ 3 w 23"/>
                <a:gd name="T7" fmla="*/ 0 h 5"/>
                <a:gd name="T8" fmla="*/ 3 w 23"/>
                <a:gd name="T9" fmla="*/ 5 h 5"/>
              </a:gdLst>
              <a:ahLst/>
              <a:cxnLst>
                <a:cxn ang="0">
                  <a:pos x="T0" y="T1"/>
                </a:cxn>
                <a:cxn ang="0">
                  <a:pos x="T2" y="T3"/>
                </a:cxn>
                <a:cxn ang="0">
                  <a:pos x="T4" y="T5"/>
                </a:cxn>
                <a:cxn ang="0">
                  <a:pos x="T6" y="T7"/>
                </a:cxn>
                <a:cxn ang="0">
                  <a:pos x="T8" y="T9"/>
                </a:cxn>
              </a:cxnLst>
              <a:rect l="0" t="0" r="r" b="b"/>
              <a:pathLst>
                <a:path w="23" h="5">
                  <a:moveTo>
                    <a:pt x="3" y="5"/>
                  </a:moveTo>
                  <a:cubicBezTo>
                    <a:pt x="20" y="5"/>
                    <a:pt x="20" y="5"/>
                    <a:pt x="20" y="5"/>
                  </a:cubicBezTo>
                  <a:cubicBezTo>
                    <a:pt x="23" y="5"/>
                    <a:pt x="23" y="0"/>
                    <a:pt x="20"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92" name="Freeform 148"/>
            <p:cNvSpPr/>
            <p:nvPr/>
          </p:nvSpPr>
          <p:spPr bwMode="auto">
            <a:xfrm>
              <a:off x="4439" y="201"/>
              <a:ext cx="88" cy="24"/>
            </a:xfrm>
            <a:custGeom>
              <a:avLst/>
              <a:gdLst>
                <a:gd name="T0" fmla="*/ 3 w 25"/>
                <a:gd name="T1" fmla="*/ 6 h 8"/>
                <a:gd name="T2" fmla="*/ 23 w 25"/>
                <a:gd name="T3" fmla="*/ 5 h 8"/>
                <a:gd name="T4" fmla="*/ 20 w 25"/>
                <a:gd name="T5" fmla="*/ 1 h 8"/>
                <a:gd name="T6" fmla="*/ 4 w 25"/>
                <a:gd name="T7" fmla="*/ 1 h 8"/>
                <a:gd name="T8" fmla="*/ 3 w 25"/>
                <a:gd name="T9" fmla="*/ 6 h 8"/>
              </a:gdLst>
              <a:ahLst/>
              <a:cxnLst>
                <a:cxn ang="0">
                  <a:pos x="T0" y="T1"/>
                </a:cxn>
                <a:cxn ang="0">
                  <a:pos x="T2" y="T3"/>
                </a:cxn>
                <a:cxn ang="0">
                  <a:pos x="T4" y="T5"/>
                </a:cxn>
                <a:cxn ang="0">
                  <a:pos x="T6" y="T7"/>
                </a:cxn>
                <a:cxn ang="0">
                  <a:pos x="T8" y="T9"/>
                </a:cxn>
              </a:cxnLst>
              <a:rect l="0" t="0" r="r" b="b"/>
              <a:pathLst>
                <a:path w="25" h="8">
                  <a:moveTo>
                    <a:pt x="3" y="6"/>
                  </a:moveTo>
                  <a:cubicBezTo>
                    <a:pt x="9" y="7"/>
                    <a:pt x="16" y="8"/>
                    <a:pt x="23" y="5"/>
                  </a:cubicBezTo>
                  <a:cubicBezTo>
                    <a:pt x="25" y="4"/>
                    <a:pt x="23" y="0"/>
                    <a:pt x="20" y="1"/>
                  </a:cubicBezTo>
                  <a:cubicBezTo>
                    <a:pt x="15" y="4"/>
                    <a:pt x="9" y="2"/>
                    <a:pt x="4" y="1"/>
                  </a:cubicBezTo>
                  <a:cubicBezTo>
                    <a:pt x="1"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93" name="Freeform 149"/>
            <p:cNvSpPr/>
            <p:nvPr/>
          </p:nvSpPr>
          <p:spPr bwMode="auto">
            <a:xfrm>
              <a:off x="4273" y="204"/>
              <a:ext cx="110" cy="18"/>
            </a:xfrm>
            <a:custGeom>
              <a:avLst/>
              <a:gdLst>
                <a:gd name="T0" fmla="*/ 3 w 31"/>
                <a:gd name="T1" fmla="*/ 6 h 6"/>
                <a:gd name="T2" fmla="*/ 28 w 31"/>
                <a:gd name="T3" fmla="*/ 5 h 6"/>
                <a:gd name="T4" fmla="*/ 28 w 31"/>
                <a:gd name="T5" fmla="*/ 0 h 6"/>
                <a:gd name="T6" fmla="*/ 3 w 31"/>
                <a:gd name="T7" fmla="*/ 1 h 6"/>
                <a:gd name="T8" fmla="*/ 3 w 31"/>
                <a:gd name="T9" fmla="*/ 6 h 6"/>
              </a:gdLst>
              <a:ahLst/>
              <a:cxnLst>
                <a:cxn ang="0">
                  <a:pos x="T0" y="T1"/>
                </a:cxn>
                <a:cxn ang="0">
                  <a:pos x="T2" y="T3"/>
                </a:cxn>
                <a:cxn ang="0">
                  <a:pos x="T4" y="T5"/>
                </a:cxn>
                <a:cxn ang="0">
                  <a:pos x="T6" y="T7"/>
                </a:cxn>
                <a:cxn ang="0">
                  <a:pos x="T8" y="T9"/>
                </a:cxn>
              </a:cxnLst>
              <a:rect l="0" t="0" r="r" b="b"/>
              <a:pathLst>
                <a:path w="31" h="6">
                  <a:moveTo>
                    <a:pt x="3" y="6"/>
                  </a:moveTo>
                  <a:cubicBezTo>
                    <a:pt x="11" y="6"/>
                    <a:pt x="20" y="6"/>
                    <a:pt x="28" y="5"/>
                  </a:cubicBezTo>
                  <a:cubicBezTo>
                    <a:pt x="31" y="4"/>
                    <a:pt x="31" y="0"/>
                    <a:pt x="28" y="0"/>
                  </a:cubicBezTo>
                  <a:cubicBezTo>
                    <a:pt x="20" y="1"/>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94" name="Freeform 150"/>
            <p:cNvSpPr/>
            <p:nvPr/>
          </p:nvSpPr>
          <p:spPr bwMode="auto">
            <a:xfrm>
              <a:off x="4150" y="201"/>
              <a:ext cx="99" cy="24"/>
            </a:xfrm>
            <a:custGeom>
              <a:avLst/>
              <a:gdLst>
                <a:gd name="T0" fmla="*/ 4 w 28"/>
                <a:gd name="T1" fmla="*/ 8 h 8"/>
                <a:gd name="T2" fmla="*/ 24 w 28"/>
                <a:gd name="T3" fmla="*/ 7 h 8"/>
                <a:gd name="T4" fmla="*/ 25 w 28"/>
                <a:gd name="T5" fmla="*/ 2 h 8"/>
                <a:gd name="T6" fmla="*/ 3 w 28"/>
                <a:gd name="T7" fmla="*/ 3 h 8"/>
                <a:gd name="T8" fmla="*/ 4 w 28"/>
                <a:gd name="T9" fmla="*/ 8 h 8"/>
              </a:gdLst>
              <a:ahLst/>
              <a:cxnLst>
                <a:cxn ang="0">
                  <a:pos x="T0" y="T1"/>
                </a:cxn>
                <a:cxn ang="0">
                  <a:pos x="T2" y="T3"/>
                </a:cxn>
                <a:cxn ang="0">
                  <a:pos x="T4" y="T5"/>
                </a:cxn>
                <a:cxn ang="0">
                  <a:pos x="T6" y="T7"/>
                </a:cxn>
                <a:cxn ang="0">
                  <a:pos x="T8" y="T9"/>
                </a:cxn>
              </a:cxnLst>
              <a:rect l="0" t="0" r="r" b="b"/>
              <a:pathLst>
                <a:path w="28" h="8">
                  <a:moveTo>
                    <a:pt x="4" y="8"/>
                  </a:moveTo>
                  <a:cubicBezTo>
                    <a:pt x="10" y="7"/>
                    <a:pt x="17" y="5"/>
                    <a:pt x="24" y="7"/>
                  </a:cubicBezTo>
                  <a:cubicBezTo>
                    <a:pt x="27" y="7"/>
                    <a:pt x="28" y="3"/>
                    <a:pt x="25" y="2"/>
                  </a:cubicBezTo>
                  <a:cubicBezTo>
                    <a:pt x="18" y="0"/>
                    <a:pt x="10" y="2"/>
                    <a:pt x="3" y="3"/>
                  </a:cubicBezTo>
                  <a:cubicBezTo>
                    <a:pt x="0" y="4"/>
                    <a:pt x="1" y="8"/>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95" name="Freeform 151"/>
            <p:cNvSpPr/>
            <p:nvPr/>
          </p:nvSpPr>
          <p:spPr bwMode="auto">
            <a:xfrm>
              <a:off x="4016" y="207"/>
              <a:ext cx="102" cy="24"/>
            </a:xfrm>
            <a:custGeom>
              <a:avLst/>
              <a:gdLst>
                <a:gd name="T0" fmla="*/ 3 w 29"/>
                <a:gd name="T1" fmla="*/ 5 h 8"/>
                <a:gd name="T2" fmla="*/ 25 w 29"/>
                <a:gd name="T3" fmla="*/ 7 h 8"/>
                <a:gd name="T4" fmla="*/ 26 w 29"/>
                <a:gd name="T5" fmla="*/ 2 h 8"/>
                <a:gd name="T6" fmla="*/ 3 w 29"/>
                <a:gd name="T7" fmla="*/ 0 h 8"/>
                <a:gd name="T8" fmla="*/ 3 w 29"/>
                <a:gd name="T9" fmla="*/ 5 h 8"/>
              </a:gdLst>
              <a:ahLst/>
              <a:cxnLst>
                <a:cxn ang="0">
                  <a:pos x="T0" y="T1"/>
                </a:cxn>
                <a:cxn ang="0">
                  <a:pos x="T2" y="T3"/>
                </a:cxn>
                <a:cxn ang="0">
                  <a:pos x="T4" y="T5"/>
                </a:cxn>
                <a:cxn ang="0">
                  <a:pos x="T6" y="T7"/>
                </a:cxn>
                <a:cxn ang="0">
                  <a:pos x="T8" y="T9"/>
                </a:cxn>
              </a:cxnLst>
              <a:rect l="0" t="0" r="r" b="b"/>
              <a:pathLst>
                <a:path w="29" h="8">
                  <a:moveTo>
                    <a:pt x="3" y="5"/>
                  </a:moveTo>
                  <a:cubicBezTo>
                    <a:pt x="10" y="5"/>
                    <a:pt x="18" y="5"/>
                    <a:pt x="25" y="7"/>
                  </a:cubicBezTo>
                  <a:cubicBezTo>
                    <a:pt x="28" y="8"/>
                    <a:pt x="29" y="3"/>
                    <a:pt x="26" y="2"/>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96" name="Freeform 152"/>
            <p:cNvSpPr/>
            <p:nvPr/>
          </p:nvSpPr>
          <p:spPr bwMode="auto">
            <a:xfrm>
              <a:off x="3878" y="213"/>
              <a:ext cx="106"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97" name="Freeform 153"/>
            <p:cNvSpPr/>
            <p:nvPr/>
          </p:nvSpPr>
          <p:spPr bwMode="auto">
            <a:xfrm>
              <a:off x="3751" y="207"/>
              <a:ext cx="85" cy="18"/>
            </a:xfrm>
            <a:custGeom>
              <a:avLst/>
              <a:gdLst>
                <a:gd name="T0" fmla="*/ 3 w 24"/>
                <a:gd name="T1" fmla="*/ 5 h 6"/>
                <a:gd name="T2" fmla="*/ 21 w 24"/>
                <a:gd name="T3" fmla="*/ 6 h 6"/>
                <a:gd name="T4" fmla="*/ 21 w 24"/>
                <a:gd name="T5" fmla="*/ 1 h 6"/>
                <a:gd name="T6" fmla="*/ 4 w 24"/>
                <a:gd name="T7" fmla="*/ 0 h 6"/>
                <a:gd name="T8" fmla="*/ 3 w 24"/>
                <a:gd name="T9" fmla="*/ 5 h 6"/>
              </a:gdLst>
              <a:ahLst/>
              <a:cxnLst>
                <a:cxn ang="0">
                  <a:pos x="T0" y="T1"/>
                </a:cxn>
                <a:cxn ang="0">
                  <a:pos x="T2" y="T3"/>
                </a:cxn>
                <a:cxn ang="0">
                  <a:pos x="T4" y="T5"/>
                </a:cxn>
                <a:cxn ang="0">
                  <a:pos x="T6" y="T7"/>
                </a:cxn>
                <a:cxn ang="0">
                  <a:pos x="T8" y="T9"/>
                </a:cxn>
              </a:cxnLst>
              <a:rect l="0" t="0" r="r" b="b"/>
              <a:pathLst>
                <a:path w="24" h="6">
                  <a:moveTo>
                    <a:pt x="3" y="5"/>
                  </a:moveTo>
                  <a:cubicBezTo>
                    <a:pt x="9" y="6"/>
                    <a:pt x="15" y="6"/>
                    <a:pt x="21" y="6"/>
                  </a:cubicBezTo>
                  <a:cubicBezTo>
                    <a:pt x="24" y="6"/>
                    <a:pt x="24" y="1"/>
                    <a:pt x="21" y="1"/>
                  </a:cubicBezTo>
                  <a:cubicBezTo>
                    <a:pt x="16" y="1"/>
                    <a:pt x="10"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98" name="Freeform 154"/>
            <p:cNvSpPr/>
            <p:nvPr/>
          </p:nvSpPr>
          <p:spPr bwMode="auto">
            <a:xfrm>
              <a:off x="3596" y="207"/>
              <a:ext cx="109" cy="24"/>
            </a:xfrm>
            <a:custGeom>
              <a:avLst/>
              <a:gdLst>
                <a:gd name="T0" fmla="*/ 3 w 31"/>
                <a:gd name="T1" fmla="*/ 7 h 8"/>
                <a:gd name="T2" fmla="*/ 28 w 31"/>
                <a:gd name="T3" fmla="*/ 6 h 8"/>
                <a:gd name="T4" fmla="*/ 27 w 31"/>
                <a:gd name="T5" fmla="*/ 1 h 8"/>
                <a:gd name="T6" fmla="*/ 3 w 31"/>
                <a:gd name="T7" fmla="*/ 2 h 8"/>
                <a:gd name="T8" fmla="*/ 3 w 31"/>
                <a:gd name="T9" fmla="*/ 7 h 8"/>
              </a:gdLst>
              <a:ahLst/>
              <a:cxnLst>
                <a:cxn ang="0">
                  <a:pos x="T0" y="T1"/>
                </a:cxn>
                <a:cxn ang="0">
                  <a:pos x="T2" y="T3"/>
                </a:cxn>
                <a:cxn ang="0">
                  <a:pos x="T4" y="T5"/>
                </a:cxn>
                <a:cxn ang="0">
                  <a:pos x="T6" y="T7"/>
                </a:cxn>
                <a:cxn ang="0">
                  <a:pos x="T8" y="T9"/>
                </a:cxn>
              </a:cxnLst>
              <a:rect l="0" t="0" r="r" b="b"/>
              <a:pathLst>
                <a:path w="31" h="8">
                  <a:moveTo>
                    <a:pt x="3" y="7"/>
                  </a:moveTo>
                  <a:cubicBezTo>
                    <a:pt x="11" y="7"/>
                    <a:pt x="20" y="8"/>
                    <a:pt x="28" y="6"/>
                  </a:cubicBezTo>
                  <a:cubicBezTo>
                    <a:pt x="31" y="5"/>
                    <a:pt x="30" y="0"/>
                    <a:pt x="27" y="1"/>
                  </a:cubicBezTo>
                  <a:cubicBezTo>
                    <a:pt x="19" y="4"/>
                    <a:pt x="11"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099" name="Freeform 155"/>
            <p:cNvSpPr/>
            <p:nvPr/>
          </p:nvSpPr>
          <p:spPr bwMode="auto">
            <a:xfrm>
              <a:off x="3455" y="216"/>
              <a:ext cx="99" cy="18"/>
            </a:xfrm>
            <a:custGeom>
              <a:avLst/>
              <a:gdLst>
                <a:gd name="T0" fmla="*/ 4 w 28"/>
                <a:gd name="T1" fmla="*/ 6 h 6"/>
                <a:gd name="T2" fmla="*/ 25 w 28"/>
                <a:gd name="T3" fmla="*/ 5 h 6"/>
                <a:gd name="T4" fmla="*/ 25 w 28"/>
                <a:gd name="T5" fmla="*/ 0 h 6"/>
                <a:gd name="T6" fmla="*/ 2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2" y="1"/>
                  </a:cubicBezTo>
                  <a:cubicBezTo>
                    <a:pt x="0" y="2"/>
                    <a:pt x="1"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00" name="Freeform 156"/>
            <p:cNvSpPr/>
            <p:nvPr/>
          </p:nvSpPr>
          <p:spPr bwMode="auto">
            <a:xfrm>
              <a:off x="3300" y="204"/>
              <a:ext cx="109" cy="21"/>
            </a:xfrm>
            <a:custGeom>
              <a:avLst/>
              <a:gdLst>
                <a:gd name="T0" fmla="*/ 3 w 31"/>
                <a:gd name="T1" fmla="*/ 5 h 7"/>
                <a:gd name="T2" fmla="*/ 28 w 31"/>
                <a:gd name="T3" fmla="*/ 5 h 7"/>
                <a:gd name="T4" fmla="*/ 28 w 31"/>
                <a:gd name="T5" fmla="*/ 0 h 7"/>
                <a:gd name="T6" fmla="*/ 4 w 31"/>
                <a:gd name="T7" fmla="*/ 0 h 7"/>
                <a:gd name="T8" fmla="*/ 3 w 31"/>
                <a:gd name="T9" fmla="*/ 5 h 7"/>
              </a:gdLst>
              <a:ahLst/>
              <a:cxnLst>
                <a:cxn ang="0">
                  <a:pos x="T0" y="T1"/>
                </a:cxn>
                <a:cxn ang="0">
                  <a:pos x="T2" y="T3"/>
                </a:cxn>
                <a:cxn ang="0">
                  <a:pos x="T4" y="T5"/>
                </a:cxn>
                <a:cxn ang="0">
                  <a:pos x="T6" y="T7"/>
                </a:cxn>
                <a:cxn ang="0">
                  <a:pos x="T8" y="T9"/>
                </a:cxn>
              </a:cxnLst>
              <a:rect l="0" t="0" r="r" b="b"/>
              <a:pathLst>
                <a:path w="31" h="7">
                  <a:moveTo>
                    <a:pt x="3" y="5"/>
                  </a:moveTo>
                  <a:cubicBezTo>
                    <a:pt x="11" y="7"/>
                    <a:pt x="20" y="5"/>
                    <a:pt x="28" y="5"/>
                  </a:cubicBezTo>
                  <a:cubicBezTo>
                    <a:pt x="31" y="5"/>
                    <a:pt x="31" y="0"/>
                    <a:pt x="28" y="0"/>
                  </a:cubicBezTo>
                  <a:cubicBezTo>
                    <a:pt x="20" y="0"/>
                    <a:pt x="12" y="2"/>
                    <a:pt x="4" y="0"/>
                  </a:cubicBezTo>
                  <a:cubicBezTo>
                    <a:pt x="2"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01" name="Freeform 157"/>
            <p:cNvSpPr/>
            <p:nvPr/>
          </p:nvSpPr>
          <p:spPr bwMode="auto">
            <a:xfrm>
              <a:off x="3155" y="207"/>
              <a:ext cx="95" cy="21"/>
            </a:xfrm>
            <a:custGeom>
              <a:avLst/>
              <a:gdLst>
                <a:gd name="T0" fmla="*/ 4 w 27"/>
                <a:gd name="T1" fmla="*/ 7 h 7"/>
                <a:gd name="T2" fmla="*/ 23 w 27"/>
                <a:gd name="T3" fmla="*/ 6 h 7"/>
                <a:gd name="T4" fmla="*/ 24 w 27"/>
                <a:gd name="T5" fmla="*/ 1 h 7"/>
                <a:gd name="T6" fmla="*/ 3 w 27"/>
                <a:gd name="T7" fmla="*/ 2 h 7"/>
                <a:gd name="T8" fmla="*/ 4 w 27"/>
                <a:gd name="T9" fmla="*/ 7 h 7"/>
              </a:gdLst>
              <a:ahLst/>
              <a:cxnLst>
                <a:cxn ang="0">
                  <a:pos x="T0" y="T1"/>
                </a:cxn>
                <a:cxn ang="0">
                  <a:pos x="T2" y="T3"/>
                </a:cxn>
                <a:cxn ang="0">
                  <a:pos x="T4" y="T5"/>
                </a:cxn>
                <a:cxn ang="0">
                  <a:pos x="T6" y="T7"/>
                </a:cxn>
                <a:cxn ang="0">
                  <a:pos x="T8" y="T9"/>
                </a:cxn>
              </a:cxnLst>
              <a:rect l="0" t="0" r="r" b="b"/>
              <a:pathLst>
                <a:path w="27" h="7">
                  <a:moveTo>
                    <a:pt x="4" y="7"/>
                  </a:moveTo>
                  <a:cubicBezTo>
                    <a:pt x="10" y="6"/>
                    <a:pt x="17" y="4"/>
                    <a:pt x="23" y="6"/>
                  </a:cubicBezTo>
                  <a:cubicBezTo>
                    <a:pt x="26" y="6"/>
                    <a:pt x="27" y="2"/>
                    <a:pt x="24" y="1"/>
                  </a:cubicBezTo>
                  <a:cubicBezTo>
                    <a:pt x="17" y="0"/>
                    <a:pt x="10"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02" name="Freeform 158"/>
            <p:cNvSpPr/>
            <p:nvPr/>
          </p:nvSpPr>
          <p:spPr bwMode="auto">
            <a:xfrm>
              <a:off x="2982" y="204"/>
              <a:ext cx="120" cy="30"/>
            </a:xfrm>
            <a:custGeom>
              <a:avLst/>
              <a:gdLst>
                <a:gd name="T0" fmla="*/ 3 w 34"/>
                <a:gd name="T1" fmla="*/ 9 h 10"/>
                <a:gd name="T2" fmla="*/ 16 w 34"/>
                <a:gd name="T3" fmla="*/ 8 h 10"/>
                <a:gd name="T4" fmla="*/ 29 w 34"/>
                <a:gd name="T5" fmla="*/ 9 h 10"/>
                <a:gd name="T6" fmla="*/ 32 w 34"/>
                <a:gd name="T7" fmla="*/ 5 h 10"/>
                <a:gd name="T8" fmla="*/ 3 w 34"/>
                <a:gd name="T9" fmla="*/ 4 h 10"/>
                <a:gd name="T10" fmla="*/ 3 w 34"/>
                <a:gd name="T11" fmla="*/ 9 h 10"/>
              </a:gdLst>
              <a:ahLst/>
              <a:cxnLst>
                <a:cxn ang="0">
                  <a:pos x="T0" y="T1"/>
                </a:cxn>
                <a:cxn ang="0">
                  <a:pos x="T2" y="T3"/>
                </a:cxn>
                <a:cxn ang="0">
                  <a:pos x="T4" y="T5"/>
                </a:cxn>
                <a:cxn ang="0">
                  <a:pos x="T6" y="T7"/>
                </a:cxn>
                <a:cxn ang="0">
                  <a:pos x="T8" y="T9"/>
                </a:cxn>
                <a:cxn ang="0">
                  <a:pos x="T10" y="T11"/>
                </a:cxn>
              </a:cxnLst>
              <a:rect l="0" t="0" r="r" b="b"/>
              <a:pathLst>
                <a:path w="34" h="10">
                  <a:moveTo>
                    <a:pt x="3" y="9"/>
                  </a:moveTo>
                  <a:cubicBezTo>
                    <a:pt x="8" y="9"/>
                    <a:pt x="12" y="8"/>
                    <a:pt x="16" y="8"/>
                  </a:cubicBezTo>
                  <a:cubicBezTo>
                    <a:pt x="21" y="7"/>
                    <a:pt x="26" y="7"/>
                    <a:pt x="29" y="9"/>
                  </a:cubicBezTo>
                  <a:cubicBezTo>
                    <a:pt x="32" y="10"/>
                    <a:pt x="34" y="6"/>
                    <a:pt x="32" y="5"/>
                  </a:cubicBezTo>
                  <a:cubicBezTo>
                    <a:pt x="23" y="0"/>
                    <a:pt x="12"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03" name="Freeform 159"/>
            <p:cNvSpPr/>
            <p:nvPr/>
          </p:nvSpPr>
          <p:spPr bwMode="auto">
            <a:xfrm>
              <a:off x="2841" y="213"/>
              <a:ext cx="106" cy="24"/>
            </a:xfrm>
            <a:custGeom>
              <a:avLst/>
              <a:gdLst>
                <a:gd name="T0" fmla="*/ 2 w 30"/>
                <a:gd name="T1" fmla="*/ 6 h 8"/>
                <a:gd name="T2" fmla="*/ 27 w 30"/>
                <a:gd name="T3" fmla="*/ 5 h 8"/>
                <a:gd name="T4" fmla="*/ 26 w 30"/>
                <a:gd name="T5" fmla="*/ 0 h 8"/>
                <a:gd name="T6" fmla="*/ 4 w 30"/>
                <a:gd name="T7" fmla="*/ 1 h 8"/>
                <a:gd name="T8" fmla="*/ 2 w 30"/>
                <a:gd name="T9" fmla="*/ 6 h 8"/>
              </a:gdLst>
              <a:ahLst/>
              <a:cxnLst>
                <a:cxn ang="0">
                  <a:pos x="T0" y="T1"/>
                </a:cxn>
                <a:cxn ang="0">
                  <a:pos x="T2" y="T3"/>
                </a:cxn>
                <a:cxn ang="0">
                  <a:pos x="T4" y="T5"/>
                </a:cxn>
                <a:cxn ang="0">
                  <a:pos x="T6" y="T7"/>
                </a:cxn>
                <a:cxn ang="0">
                  <a:pos x="T8" y="T9"/>
                </a:cxn>
              </a:cxnLst>
              <a:rect l="0" t="0" r="r" b="b"/>
              <a:pathLst>
                <a:path w="30" h="8">
                  <a:moveTo>
                    <a:pt x="2" y="6"/>
                  </a:moveTo>
                  <a:cubicBezTo>
                    <a:pt x="11" y="8"/>
                    <a:pt x="19" y="6"/>
                    <a:pt x="27" y="5"/>
                  </a:cubicBezTo>
                  <a:cubicBezTo>
                    <a:pt x="30" y="4"/>
                    <a:pt x="29" y="0"/>
                    <a:pt x="26" y="0"/>
                  </a:cubicBezTo>
                  <a:cubicBezTo>
                    <a:pt x="18" y="1"/>
                    <a:pt x="11" y="3"/>
                    <a:pt x="4" y="1"/>
                  </a:cubicBezTo>
                  <a:cubicBezTo>
                    <a:pt x="1" y="1"/>
                    <a:pt x="0" y="5"/>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04" name="Freeform 160"/>
            <p:cNvSpPr/>
            <p:nvPr/>
          </p:nvSpPr>
          <p:spPr bwMode="auto">
            <a:xfrm>
              <a:off x="2686" y="210"/>
              <a:ext cx="85" cy="18"/>
            </a:xfrm>
            <a:custGeom>
              <a:avLst/>
              <a:gdLst>
                <a:gd name="T0" fmla="*/ 3 w 24"/>
                <a:gd name="T1" fmla="*/ 6 h 6"/>
                <a:gd name="T2" fmla="*/ 20 w 24"/>
                <a:gd name="T3" fmla="*/ 6 h 6"/>
                <a:gd name="T4" fmla="*/ 21 w 24"/>
                <a:gd name="T5" fmla="*/ 1 h 6"/>
                <a:gd name="T6" fmla="*/ 3 w 24"/>
                <a:gd name="T7" fmla="*/ 1 h 6"/>
                <a:gd name="T8" fmla="*/ 3 w 24"/>
                <a:gd name="T9" fmla="*/ 6 h 6"/>
              </a:gdLst>
              <a:ahLst/>
              <a:cxnLst>
                <a:cxn ang="0">
                  <a:pos x="T0" y="T1"/>
                </a:cxn>
                <a:cxn ang="0">
                  <a:pos x="T2" y="T3"/>
                </a:cxn>
                <a:cxn ang="0">
                  <a:pos x="T4" y="T5"/>
                </a:cxn>
                <a:cxn ang="0">
                  <a:pos x="T6" y="T7"/>
                </a:cxn>
                <a:cxn ang="0">
                  <a:pos x="T8" y="T9"/>
                </a:cxn>
              </a:cxnLst>
              <a:rect l="0" t="0" r="r" b="b"/>
              <a:pathLst>
                <a:path w="24" h="6">
                  <a:moveTo>
                    <a:pt x="3" y="6"/>
                  </a:moveTo>
                  <a:cubicBezTo>
                    <a:pt x="9" y="6"/>
                    <a:pt x="14" y="5"/>
                    <a:pt x="20" y="6"/>
                  </a:cubicBezTo>
                  <a:cubicBezTo>
                    <a:pt x="23" y="6"/>
                    <a:pt x="24" y="2"/>
                    <a:pt x="21" y="1"/>
                  </a:cubicBezTo>
                  <a:cubicBezTo>
                    <a:pt x="15" y="0"/>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05" name="Freeform 161"/>
            <p:cNvSpPr/>
            <p:nvPr/>
          </p:nvSpPr>
          <p:spPr bwMode="auto">
            <a:xfrm>
              <a:off x="2531" y="210"/>
              <a:ext cx="95" cy="18"/>
            </a:xfrm>
            <a:custGeom>
              <a:avLst/>
              <a:gdLst>
                <a:gd name="T0" fmla="*/ 3 w 27"/>
                <a:gd name="T1" fmla="*/ 5 h 6"/>
                <a:gd name="T2" fmla="*/ 24 w 27"/>
                <a:gd name="T3" fmla="*/ 6 h 6"/>
                <a:gd name="T4" fmla="*/ 24 w 27"/>
                <a:gd name="T5" fmla="*/ 1 h 6"/>
                <a:gd name="T6" fmla="*/ 4 w 27"/>
                <a:gd name="T7" fmla="*/ 0 h 6"/>
                <a:gd name="T8" fmla="*/ 3 w 27"/>
                <a:gd name="T9" fmla="*/ 5 h 6"/>
              </a:gdLst>
              <a:ahLst/>
              <a:cxnLst>
                <a:cxn ang="0">
                  <a:pos x="T0" y="T1"/>
                </a:cxn>
                <a:cxn ang="0">
                  <a:pos x="T2" y="T3"/>
                </a:cxn>
                <a:cxn ang="0">
                  <a:pos x="T4" y="T5"/>
                </a:cxn>
                <a:cxn ang="0">
                  <a:pos x="T6" y="T7"/>
                </a:cxn>
                <a:cxn ang="0">
                  <a:pos x="T8" y="T9"/>
                </a:cxn>
              </a:cxnLst>
              <a:rect l="0" t="0" r="r" b="b"/>
              <a:pathLst>
                <a:path w="27" h="6">
                  <a:moveTo>
                    <a:pt x="3" y="5"/>
                  </a:moveTo>
                  <a:cubicBezTo>
                    <a:pt x="10" y="6"/>
                    <a:pt x="17" y="6"/>
                    <a:pt x="24" y="6"/>
                  </a:cubicBezTo>
                  <a:cubicBezTo>
                    <a:pt x="27" y="6"/>
                    <a:pt x="27" y="1"/>
                    <a:pt x="24" y="1"/>
                  </a:cubicBezTo>
                  <a:cubicBezTo>
                    <a:pt x="17" y="1"/>
                    <a:pt x="11"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06" name="Freeform 162"/>
            <p:cNvSpPr/>
            <p:nvPr/>
          </p:nvSpPr>
          <p:spPr bwMode="auto">
            <a:xfrm>
              <a:off x="2393" y="213"/>
              <a:ext cx="102" cy="18"/>
            </a:xfrm>
            <a:custGeom>
              <a:avLst/>
              <a:gdLst>
                <a:gd name="T0" fmla="*/ 2 w 29"/>
                <a:gd name="T1" fmla="*/ 6 h 6"/>
                <a:gd name="T2" fmla="*/ 26 w 29"/>
                <a:gd name="T3" fmla="*/ 5 h 6"/>
                <a:gd name="T4" fmla="*/ 26 w 29"/>
                <a:gd name="T5" fmla="*/ 0 h 6"/>
                <a:gd name="T6" fmla="*/ 2 w 29"/>
                <a:gd name="T7" fmla="*/ 1 h 6"/>
                <a:gd name="T8" fmla="*/ 2 w 29"/>
                <a:gd name="T9" fmla="*/ 6 h 6"/>
              </a:gdLst>
              <a:ahLst/>
              <a:cxnLst>
                <a:cxn ang="0">
                  <a:pos x="T0" y="T1"/>
                </a:cxn>
                <a:cxn ang="0">
                  <a:pos x="T2" y="T3"/>
                </a:cxn>
                <a:cxn ang="0">
                  <a:pos x="T4" y="T5"/>
                </a:cxn>
                <a:cxn ang="0">
                  <a:pos x="T6" y="T7"/>
                </a:cxn>
                <a:cxn ang="0">
                  <a:pos x="T8" y="T9"/>
                </a:cxn>
              </a:cxnLst>
              <a:rect l="0" t="0" r="r" b="b"/>
              <a:pathLst>
                <a:path w="29" h="6">
                  <a:moveTo>
                    <a:pt x="2" y="6"/>
                  </a:moveTo>
                  <a:cubicBezTo>
                    <a:pt x="10" y="5"/>
                    <a:pt x="18" y="5"/>
                    <a:pt x="26" y="5"/>
                  </a:cubicBezTo>
                  <a:cubicBezTo>
                    <a:pt x="29" y="5"/>
                    <a:pt x="29" y="0"/>
                    <a:pt x="26" y="0"/>
                  </a:cubicBezTo>
                  <a:cubicBezTo>
                    <a:pt x="18" y="0"/>
                    <a:pt x="10" y="0"/>
                    <a:pt x="2" y="1"/>
                  </a:cubicBezTo>
                  <a:cubicBezTo>
                    <a:pt x="0" y="2"/>
                    <a:pt x="0" y="6"/>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07" name="Freeform 163"/>
            <p:cNvSpPr/>
            <p:nvPr/>
          </p:nvSpPr>
          <p:spPr bwMode="auto">
            <a:xfrm>
              <a:off x="2231" y="216"/>
              <a:ext cx="116" cy="18"/>
            </a:xfrm>
            <a:custGeom>
              <a:avLst/>
              <a:gdLst>
                <a:gd name="T0" fmla="*/ 3 w 33"/>
                <a:gd name="T1" fmla="*/ 5 h 6"/>
                <a:gd name="T2" fmla="*/ 29 w 33"/>
                <a:gd name="T3" fmla="*/ 6 h 6"/>
                <a:gd name="T4" fmla="*/ 30 w 33"/>
                <a:gd name="T5" fmla="*/ 6 h 6"/>
                <a:gd name="T6" fmla="*/ 30 w 33"/>
                <a:gd name="T7" fmla="*/ 6 h 6"/>
                <a:gd name="T8" fmla="*/ 30 w 33"/>
                <a:gd name="T9" fmla="*/ 1 h 6"/>
                <a:gd name="T10" fmla="*/ 4 w 33"/>
                <a:gd name="T11" fmla="*/ 0 h 6"/>
                <a:gd name="T12" fmla="*/ 3 w 3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3" h="6">
                  <a:moveTo>
                    <a:pt x="3" y="5"/>
                  </a:moveTo>
                  <a:cubicBezTo>
                    <a:pt x="11" y="6"/>
                    <a:pt x="21" y="5"/>
                    <a:pt x="29" y="6"/>
                  </a:cubicBezTo>
                  <a:cubicBezTo>
                    <a:pt x="30" y="6"/>
                    <a:pt x="30" y="6"/>
                    <a:pt x="30" y="6"/>
                  </a:cubicBezTo>
                  <a:cubicBezTo>
                    <a:pt x="30" y="6"/>
                    <a:pt x="30" y="6"/>
                    <a:pt x="30" y="6"/>
                  </a:cubicBezTo>
                  <a:cubicBezTo>
                    <a:pt x="33" y="6"/>
                    <a:pt x="33" y="2"/>
                    <a:pt x="30" y="1"/>
                  </a:cubicBezTo>
                  <a:cubicBezTo>
                    <a:pt x="21" y="1"/>
                    <a:pt x="12"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08" name="Freeform 164"/>
            <p:cNvSpPr/>
            <p:nvPr/>
          </p:nvSpPr>
          <p:spPr bwMode="auto">
            <a:xfrm>
              <a:off x="2100" y="222"/>
              <a:ext cx="103" cy="15"/>
            </a:xfrm>
            <a:custGeom>
              <a:avLst/>
              <a:gdLst>
                <a:gd name="T0" fmla="*/ 3 w 29"/>
                <a:gd name="T1" fmla="*/ 5 h 5"/>
                <a:gd name="T2" fmla="*/ 26 w 29"/>
                <a:gd name="T3" fmla="*/ 5 h 5"/>
                <a:gd name="T4" fmla="*/ 26 w 29"/>
                <a:gd name="T5" fmla="*/ 0 h 5"/>
                <a:gd name="T6" fmla="*/ 3 w 29"/>
                <a:gd name="T7" fmla="*/ 0 h 5"/>
                <a:gd name="T8" fmla="*/ 3 w 29"/>
                <a:gd name="T9" fmla="*/ 5 h 5"/>
              </a:gdLst>
              <a:ahLst/>
              <a:cxnLst>
                <a:cxn ang="0">
                  <a:pos x="T0" y="T1"/>
                </a:cxn>
                <a:cxn ang="0">
                  <a:pos x="T2" y="T3"/>
                </a:cxn>
                <a:cxn ang="0">
                  <a:pos x="T4" y="T5"/>
                </a:cxn>
                <a:cxn ang="0">
                  <a:pos x="T6" y="T7"/>
                </a:cxn>
                <a:cxn ang="0">
                  <a:pos x="T8" y="T9"/>
                </a:cxn>
              </a:cxnLst>
              <a:rect l="0" t="0" r="r" b="b"/>
              <a:pathLst>
                <a:path w="29" h="5">
                  <a:moveTo>
                    <a:pt x="3" y="5"/>
                  </a:moveTo>
                  <a:cubicBezTo>
                    <a:pt x="26" y="5"/>
                    <a:pt x="26" y="5"/>
                    <a:pt x="26" y="5"/>
                  </a:cubicBezTo>
                  <a:cubicBezTo>
                    <a:pt x="29" y="5"/>
                    <a:pt x="29" y="0"/>
                    <a:pt x="26"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09" name="Freeform 165"/>
            <p:cNvSpPr/>
            <p:nvPr/>
          </p:nvSpPr>
          <p:spPr bwMode="auto">
            <a:xfrm>
              <a:off x="1984" y="216"/>
              <a:ext cx="99" cy="24"/>
            </a:xfrm>
            <a:custGeom>
              <a:avLst/>
              <a:gdLst>
                <a:gd name="T0" fmla="*/ 4 w 28"/>
                <a:gd name="T1" fmla="*/ 6 h 8"/>
                <a:gd name="T2" fmla="*/ 24 w 28"/>
                <a:gd name="T3" fmla="*/ 7 h 8"/>
                <a:gd name="T4" fmla="*/ 25 w 28"/>
                <a:gd name="T5" fmla="*/ 3 h 8"/>
                <a:gd name="T6" fmla="*/ 3 w 28"/>
                <a:gd name="T7" fmla="*/ 1 h 8"/>
                <a:gd name="T8" fmla="*/ 4 w 28"/>
                <a:gd name="T9" fmla="*/ 6 h 8"/>
              </a:gdLst>
              <a:ahLst/>
              <a:cxnLst>
                <a:cxn ang="0">
                  <a:pos x="T0" y="T1"/>
                </a:cxn>
                <a:cxn ang="0">
                  <a:pos x="T2" y="T3"/>
                </a:cxn>
                <a:cxn ang="0">
                  <a:pos x="T4" y="T5"/>
                </a:cxn>
                <a:cxn ang="0">
                  <a:pos x="T6" y="T7"/>
                </a:cxn>
                <a:cxn ang="0">
                  <a:pos x="T8" y="T9"/>
                </a:cxn>
              </a:cxnLst>
              <a:rect l="0" t="0" r="r" b="b"/>
              <a:pathLst>
                <a:path w="28" h="8">
                  <a:moveTo>
                    <a:pt x="4" y="6"/>
                  </a:moveTo>
                  <a:cubicBezTo>
                    <a:pt x="11" y="4"/>
                    <a:pt x="17" y="5"/>
                    <a:pt x="24" y="7"/>
                  </a:cubicBezTo>
                  <a:cubicBezTo>
                    <a:pt x="27" y="8"/>
                    <a:pt x="28" y="3"/>
                    <a:pt x="25" y="3"/>
                  </a:cubicBezTo>
                  <a:cubicBezTo>
                    <a:pt x="18" y="0"/>
                    <a:pt x="10" y="0"/>
                    <a:pt x="3" y="1"/>
                  </a:cubicBezTo>
                  <a:cubicBezTo>
                    <a:pt x="0" y="2"/>
                    <a:pt x="1"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10" name="Freeform 166"/>
            <p:cNvSpPr/>
            <p:nvPr/>
          </p:nvSpPr>
          <p:spPr bwMode="auto">
            <a:xfrm>
              <a:off x="1857" y="207"/>
              <a:ext cx="99" cy="18"/>
            </a:xfrm>
            <a:custGeom>
              <a:avLst/>
              <a:gdLst>
                <a:gd name="T0" fmla="*/ 3 w 28"/>
                <a:gd name="T1" fmla="*/ 5 h 6"/>
                <a:gd name="T2" fmla="*/ 25 w 28"/>
                <a:gd name="T3" fmla="*/ 6 h 6"/>
                <a:gd name="T4" fmla="*/ 25 w 28"/>
                <a:gd name="T5" fmla="*/ 1 h 6"/>
                <a:gd name="T6" fmla="*/ 3 w 28"/>
                <a:gd name="T7" fmla="*/ 0 h 6"/>
                <a:gd name="T8" fmla="*/ 3 w 28"/>
                <a:gd name="T9" fmla="*/ 5 h 6"/>
              </a:gdLst>
              <a:ahLst/>
              <a:cxnLst>
                <a:cxn ang="0">
                  <a:pos x="T0" y="T1"/>
                </a:cxn>
                <a:cxn ang="0">
                  <a:pos x="T2" y="T3"/>
                </a:cxn>
                <a:cxn ang="0">
                  <a:pos x="T4" y="T5"/>
                </a:cxn>
                <a:cxn ang="0">
                  <a:pos x="T6" y="T7"/>
                </a:cxn>
                <a:cxn ang="0">
                  <a:pos x="T8" y="T9"/>
                </a:cxn>
              </a:cxnLst>
              <a:rect l="0" t="0" r="r" b="b"/>
              <a:pathLst>
                <a:path w="28" h="6">
                  <a:moveTo>
                    <a:pt x="3" y="5"/>
                  </a:moveTo>
                  <a:cubicBezTo>
                    <a:pt x="10" y="6"/>
                    <a:pt x="17" y="6"/>
                    <a:pt x="25" y="6"/>
                  </a:cubicBezTo>
                  <a:cubicBezTo>
                    <a:pt x="28" y="6"/>
                    <a:pt x="28" y="1"/>
                    <a:pt x="25" y="1"/>
                  </a:cubicBezTo>
                  <a:cubicBezTo>
                    <a:pt x="17" y="1"/>
                    <a:pt x="10" y="1"/>
                    <a:pt x="3" y="0"/>
                  </a:cubicBezTo>
                  <a:cubicBezTo>
                    <a:pt x="0"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11" name="Freeform 167"/>
            <p:cNvSpPr/>
            <p:nvPr/>
          </p:nvSpPr>
          <p:spPr bwMode="auto">
            <a:xfrm>
              <a:off x="1723" y="213"/>
              <a:ext cx="109" cy="21"/>
            </a:xfrm>
            <a:custGeom>
              <a:avLst/>
              <a:gdLst>
                <a:gd name="T0" fmla="*/ 4 w 31"/>
                <a:gd name="T1" fmla="*/ 7 h 7"/>
                <a:gd name="T2" fmla="*/ 28 w 31"/>
                <a:gd name="T3" fmla="*/ 5 h 7"/>
                <a:gd name="T4" fmla="*/ 28 w 31"/>
                <a:gd name="T5" fmla="*/ 0 h 7"/>
                <a:gd name="T6" fmla="*/ 3 w 31"/>
                <a:gd name="T7" fmla="*/ 2 h 7"/>
                <a:gd name="T8" fmla="*/ 4 w 31"/>
                <a:gd name="T9" fmla="*/ 7 h 7"/>
              </a:gdLst>
              <a:ahLst/>
              <a:cxnLst>
                <a:cxn ang="0">
                  <a:pos x="T0" y="T1"/>
                </a:cxn>
                <a:cxn ang="0">
                  <a:pos x="T2" y="T3"/>
                </a:cxn>
                <a:cxn ang="0">
                  <a:pos x="T4" y="T5"/>
                </a:cxn>
                <a:cxn ang="0">
                  <a:pos x="T6" y="T7"/>
                </a:cxn>
                <a:cxn ang="0">
                  <a:pos x="T8" y="T9"/>
                </a:cxn>
              </a:cxnLst>
              <a:rect l="0" t="0" r="r" b="b"/>
              <a:pathLst>
                <a:path w="31" h="7">
                  <a:moveTo>
                    <a:pt x="4" y="7"/>
                  </a:moveTo>
                  <a:cubicBezTo>
                    <a:pt x="12" y="5"/>
                    <a:pt x="20" y="5"/>
                    <a:pt x="28" y="5"/>
                  </a:cubicBezTo>
                  <a:cubicBezTo>
                    <a:pt x="31" y="5"/>
                    <a:pt x="31" y="0"/>
                    <a:pt x="28" y="0"/>
                  </a:cubicBezTo>
                  <a:cubicBezTo>
                    <a:pt x="20" y="0"/>
                    <a:pt x="11"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12" name="Freeform 168"/>
            <p:cNvSpPr/>
            <p:nvPr/>
          </p:nvSpPr>
          <p:spPr bwMode="auto">
            <a:xfrm>
              <a:off x="1592" y="210"/>
              <a:ext cx="103" cy="21"/>
            </a:xfrm>
            <a:custGeom>
              <a:avLst/>
              <a:gdLst>
                <a:gd name="T0" fmla="*/ 3 w 29"/>
                <a:gd name="T1" fmla="*/ 5 h 7"/>
                <a:gd name="T2" fmla="*/ 26 w 29"/>
                <a:gd name="T3" fmla="*/ 6 h 7"/>
                <a:gd name="T4" fmla="*/ 26 w 29"/>
                <a:gd name="T5" fmla="*/ 1 h 7"/>
                <a:gd name="T6" fmla="*/ 3 w 29"/>
                <a:gd name="T7" fmla="*/ 0 h 7"/>
                <a:gd name="T8" fmla="*/ 3 w 29"/>
                <a:gd name="T9" fmla="*/ 5 h 7"/>
              </a:gdLst>
              <a:ahLst/>
              <a:cxnLst>
                <a:cxn ang="0">
                  <a:pos x="T0" y="T1"/>
                </a:cxn>
                <a:cxn ang="0">
                  <a:pos x="T2" y="T3"/>
                </a:cxn>
                <a:cxn ang="0">
                  <a:pos x="T4" y="T5"/>
                </a:cxn>
                <a:cxn ang="0">
                  <a:pos x="T6" y="T7"/>
                </a:cxn>
                <a:cxn ang="0">
                  <a:pos x="T8" y="T9"/>
                </a:cxn>
              </a:cxnLst>
              <a:rect l="0" t="0" r="r" b="b"/>
              <a:pathLst>
                <a:path w="29" h="7">
                  <a:moveTo>
                    <a:pt x="3" y="5"/>
                  </a:moveTo>
                  <a:cubicBezTo>
                    <a:pt x="11" y="5"/>
                    <a:pt x="18" y="7"/>
                    <a:pt x="26" y="6"/>
                  </a:cubicBezTo>
                  <a:cubicBezTo>
                    <a:pt x="29" y="6"/>
                    <a:pt x="29" y="1"/>
                    <a:pt x="26" y="1"/>
                  </a:cubicBezTo>
                  <a:cubicBezTo>
                    <a:pt x="18" y="2"/>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13" name="Freeform 169"/>
            <p:cNvSpPr/>
            <p:nvPr/>
          </p:nvSpPr>
          <p:spPr bwMode="auto">
            <a:xfrm>
              <a:off x="1444" y="210"/>
              <a:ext cx="103" cy="18"/>
            </a:xfrm>
            <a:custGeom>
              <a:avLst/>
              <a:gdLst>
                <a:gd name="T0" fmla="*/ 3 w 29"/>
                <a:gd name="T1" fmla="*/ 6 h 6"/>
                <a:gd name="T2" fmla="*/ 26 w 29"/>
                <a:gd name="T3" fmla="*/ 5 h 6"/>
                <a:gd name="T4" fmla="*/ 26 w 29"/>
                <a:gd name="T5" fmla="*/ 0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0" y="6"/>
                    <a:pt x="18" y="6"/>
                    <a:pt x="26" y="5"/>
                  </a:cubicBezTo>
                  <a:cubicBezTo>
                    <a:pt x="29" y="4"/>
                    <a:pt x="29" y="0"/>
                    <a:pt x="26" y="0"/>
                  </a:cubicBezTo>
                  <a:cubicBezTo>
                    <a:pt x="18"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14" name="Freeform 170"/>
            <p:cNvSpPr/>
            <p:nvPr/>
          </p:nvSpPr>
          <p:spPr bwMode="auto">
            <a:xfrm>
              <a:off x="1296" y="207"/>
              <a:ext cx="88" cy="18"/>
            </a:xfrm>
            <a:custGeom>
              <a:avLst/>
              <a:gdLst>
                <a:gd name="T0" fmla="*/ 2 w 25"/>
                <a:gd name="T1" fmla="*/ 5 h 6"/>
                <a:gd name="T2" fmla="*/ 21 w 25"/>
                <a:gd name="T3" fmla="*/ 6 h 6"/>
                <a:gd name="T4" fmla="*/ 22 w 25"/>
                <a:gd name="T5" fmla="*/ 1 h 6"/>
                <a:gd name="T6" fmla="*/ 2 w 25"/>
                <a:gd name="T7" fmla="*/ 0 h 6"/>
                <a:gd name="T8" fmla="*/ 2 w 25"/>
                <a:gd name="T9" fmla="*/ 5 h 6"/>
              </a:gdLst>
              <a:ahLst/>
              <a:cxnLst>
                <a:cxn ang="0">
                  <a:pos x="T0" y="T1"/>
                </a:cxn>
                <a:cxn ang="0">
                  <a:pos x="T2" y="T3"/>
                </a:cxn>
                <a:cxn ang="0">
                  <a:pos x="T4" y="T5"/>
                </a:cxn>
                <a:cxn ang="0">
                  <a:pos x="T6" y="T7"/>
                </a:cxn>
                <a:cxn ang="0">
                  <a:pos x="T8" y="T9"/>
                </a:cxn>
              </a:cxnLst>
              <a:rect l="0" t="0" r="r" b="b"/>
              <a:pathLst>
                <a:path w="25" h="6">
                  <a:moveTo>
                    <a:pt x="2" y="5"/>
                  </a:moveTo>
                  <a:cubicBezTo>
                    <a:pt x="9" y="5"/>
                    <a:pt x="15" y="5"/>
                    <a:pt x="21" y="6"/>
                  </a:cubicBezTo>
                  <a:cubicBezTo>
                    <a:pt x="24" y="6"/>
                    <a:pt x="25" y="2"/>
                    <a:pt x="22" y="1"/>
                  </a:cubicBezTo>
                  <a:cubicBezTo>
                    <a:pt x="16" y="0"/>
                    <a:pt x="9" y="0"/>
                    <a:pt x="2" y="0"/>
                  </a:cubicBezTo>
                  <a:cubicBezTo>
                    <a:pt x="0" y="0"/>
                    <a:pt x="0" y="5"/>
                    <a:pt x="2"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15" name="Freeform 171"/>
            <p:cNvSpPr/>
            <p:nvPr/>
          </p:nvSpPr>
          <p:spPr bwMode="auto">
            <a:xfrm>
              <a:off x="1155" y="204"/>
              <a:ext cx="102" cy="18"/>
            </a:xfrm>
            <a:custGeom>
              <a:avLst/>
              <a:gdLst>
                <a:gd name="T0" fmla="*/ 3 w 29"/>
                <a:gd name="T1" fmla="*/ 6 h 6"/>
                <a:gd name="T2" fmla="*/ 26 w 29"/>
                <a:gd name="T3" fmla="*/ 6 h 6"/>
                <a:gd name="T4" fmla="*/ 26 w 29"/>
                <a:gd name="T5" fmla="*/ 1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1" y="6"/>
                    <a:pt x="18" y="5"/>
                    <a:pt x="26" y="6"/>
                  </a:cubicBezTo>
                  <a:cubicBezTo>
                    <a:pt x="29" y="6"/>
                    <a:pt x="28" y="2"/>
                    <a:pt x="26" y="1"/>
                  </a:cubicBezTo>
                  <a:cubicBezTo>
                    <a:pt x="18" y="0"/>
                    <a:pt x="11" y="1"/>
                    <a:pt x="3" y="1"/>
                  </a:cubicBezTo>
                  <a:cubicBezTo>
                    <a:pt x="1"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16" name="Freeform 172"/>
            <p:cNvSpPr/>
            <p:nvPr/>
          </p:nvSpPr>
          <p:spPr bwMode="auto">
            <a:xfrm>
              <a:off x="1046" y="201"/>
              <a:ext cx="91" cy="24"/>
            </a:xfrm>
            <a:custGeom>
              <a:avLst/>
              <a:gdLst>
                <a:gd name="T0" fmla="*/ 4 w 26"/>
                <a:gd name="T1" fmla="*/ 7 h 8"/>
                <a:gd name="T2" fmla="*/ 22 w 26"/>
                <a:gd name="T3" fmla="*/ 7 h 8"/>
                <a:gd name="T4" fmla="*/ 23 w 26"/>
                <a:gd name="T5" fmla="*/ 2 h 8"/>
                <a:gd name="T6" fmla="*/ 3 w 26"/>
                <a:gd name="T7" fmla="*/ 2 h 8"/>
                <a:gd name="T8" fmla="*/ 4 w 26"/>
                <a:gd name="T9" fmla="*/ 7 h 8"/>
              </a:gdLst>
              <a:ahLst/>
              <a:cxnLst>
                <a:cxn ang="0">
                  <a:pos x="T0" y="T1"/>
                </a:cxn>
                <a:cxn ang="0">
                  <a:pos x="T2" y="T3"/>
                </a:cxn>
                <a:cxn ang="0">
                  <a:pos x="T4" y="T5"/>
                </a:cxn>
                <a:cxn ang="0">
                  <a:pos x="T6" y="T7"/>
                </a:cxn>
                <a:cxn ang="0">
                  <a:pos x="T8" y="T9"/>
                </a:cxn>
              </a:cxnLst>
              <a:rect l="0" t="0" r="r" b="b"/>
              <a:pathLst>
                <a:path w="26" h="8">
                  <a:moveTo>
                    <a:pt x="4" y="7"/>
                  </a:moveTo>
                  <a:cubicBezTo>
                    <a:pt x="10" y="6"/>
                    <a:pt x="17" y="5"/>
                    <a:pt x="22" y="7"/>
                  </a:cubicBezTo>
                  <a:cubicBezTo>
                    <a:pt x="25" y="8"/>
                    <a:pt x="26" y="3"/>
                    <a:pt x="23" y="2"/>
                  </a:cubicBezTo>
                  <a:cubicBezTo>
                    <a:pt x="17" y="0"/>
                    <a:pt x="10" y="1"/>
                    <a:pt x="3" y="2"/>
                  </a:cubicBezTo>
                  <a:cubicBezTo>
                    <a:pt x="0" y="3"/>
                    <a:pt x="2"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17" name="Freeform 173"/>
            <p:cNvSpPr/>
            <p:nvPr/>
          </p:nvSpPr>
          <p:spPr bwMode="auto">
            <a:xfrm>
              <a:off x="894" y="204"/>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5"/>
                    <a:pt x="27" y="6"/>
                  </a:cubicBezTo>
                  <a:cubicBezTo>
                    <a:pt x="30" y="6"/>
                    <a:pt x="30" y="2"/>
                    <a:pt x="27" y="1"/>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18" name="Freeform 174"/>
            <p:cNvSpPr/>
            <p:nvPr/>
          </p:nvSpPr>
          <p:spPr bwMode="auto">
            <a:xfrm>
              <a:off x="756" y="201"/>
              <a:ext cx="106" cy="24"/>
            </a:xfrm>
            <a:custGeom>
              <a:avLst/>
              <a:gdLst>
                <a:gd name="T0" fmla="*/ 3 w 30"/>
                <a:gd name="T1" fmla="*/ 6 h 8"/>
                <a:gd name="T2" fmla="*/ 27 w 30"/>
                <a:gd name="T3" fmla="*/ 7 h 8"/>
                <a:gd name="T4" fmla="*/ 27 w 30"/>
                <a:gd name="T5" fmla="*/ 2 h 8"/>
                <a:gd name="T6" fmla="*/ 4 w 30"/>
                <a:gd name="T7" fmla="*/ 1 h 8"/>
                <a:gd name="T8" fmla="*/ 3 w 30"/>
                <a:gd name="T9" fmla="*/ 6 h 8"/>
              </a:gdLst>
              <a:ahLst/>
              <a:cxnLst>
                <a:cxn ang="0">
                  <a:pos x="T0" y="T1"/>
                </a:cxn>
                <a:cxn ang="0">
                  <a:pos x="T2" y="T3"/>
                </a:cxn>
                <a:cxn ang="0">
                  <a:pos x="T4" y="T5"/>
                </a:cxn>
                <a:cxn ang="0">
                  <a:pos x="T6" y="T7"/>
                </a:cxn>
                <a:cxn ang="0">
                  <a:pos x="T8" y="T9"/>
                </a:cxn>
              </a:cxnLst>
              <a:rect l="0" t="0" r="r" b="b"/>
              <a:pathLst>
                <a:path w="30" h="8">
                  <a:moveTo>
                    <a:pt x="3" y="6"/>
                  </a:moveTo>
                  <a:cubicBezTo>
                    <a:pt x="11" y="8"/>
                    <a:pt x="19" y="7"/>
                    <a:pt x="27" y="7"/>
                  </a:cubicBezTo>
                  <a:cubicBezTo>
                    <a:pt x="30" y="7"/>
                    <a:pt x="30" y="2"/>
                    <a:pt x="27" y="2"/>
                  </a:cubicBezTo>
                  <a:cubicBezTo>
                    <a:pt x="19" y="2"/>
                    <a:pt x="12" y="3"/>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19" name="Freeform 175"/>
            <p:cNvSpPr/>
            <p:nvPr/>
          </p:nvSpPr>
          <p:spPr bwMode="auto">
            <a:xfrm>
              <a:off x="629" y="201"/>
              <a:ext cx="92" cy="18"/>
            </a:xfrm>
            <a:custGeom>
              <a:avLst/>
              <a:gdLst>
                <a:gd name="T0" fmla="*/ 3 w 26"/>
                <a:gd name="T1" fmla="*/ 5 h 6"/>
                <a:gd name="T2" fmla="*/ 22 w 26"/>
                <a:gd name="T3" fmla="*/ 6 h 6"/>
                <a:gd name="T4" fmla="*/ 23 w 26"/>
                <a:gd name="T5" fmla="*/ 1 h 6"/>
                <a:gd name="T6" fmla="*/ 3 w 26"/>
                <a:gd name="T7" fmla="*/ 0 h 6"/>
                <a:gd name="T8" fmla="*/ 3 w 26"/>
                <a:gd name="T9" fmla="*/ 5 h 6"/>
              </a:gdLst>
              <a:ahLst/>
              <a:cxnLst>
                <a:cxn ang="0">
                  <a:pos x="T0" y="T1"/>
                </a:cxn>
                <a:cxn ang="0">
                  <a:pos x="T2" y="T3"/>
                </a:cxn>
                <a:cxn ang="0">
                  <a:pos x="T4" y="T5"/>
                </a:cxn>
                <a:cxn ang="0">
                  <a:pos x="T6" y="T7"/>
                </a:cxn>
                <a:cxn ang="0">
                  <a:pos x="T8" y="T9"/>
                </a:cxn>
              </a:cxnLst>
              <a:rect l="0" t="0" r="r" b="b"/>
              <a:pathLst>
                <a:path w="26" h="6">
                  <a:moveTo>
                    <a:pt x="3" y="5"/>
                  </a:moveTo>
                  <a:cubicBezTo>
                    <a:pt x="9" y="5"/>
                    <a:pt x="16" y="5"/>
                    <a:pt x="22" y="6"/>
                  </a:cubicBezTo>
                  <a:cubicBezTo>
                    <a:pt x="25" y="6"/>
                    <a:pt x="26" y="2"/>
                    <a:pt x="23" y="1"/>
                  </a:cubicBezTo>
                  <a:cubicBezTo>
                    <a:pt x="17" y="0"/>
                    <a:pt x="10"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20" name="Freeform 176"/>
            <p:cNvSpPr/>
            <p:nvPr/>
          </p:nvSpPr>
          <p:spPr bwMode="auto">
            <a:xfrm>
              <a:off x="488" y="195"/>
              <a:ext cx="113" cy="27"/>
            </a:xfrm>
            <a:custGeom>
              <a:avLst/>
              <a:gdLst>
                <a:gd name="T0" fmla="*/ 4 w 32"/>
                <a:gd name="T1" fmla="*/ 8 h 9"/>
                <a:gd name="T2" fmla="*/ 29 w 32"/>
                <a:gd name="T3" fmla="*/ 7 h 9"/>
                <a:gd name="T4" fmla="*/ 29 w 32"/>
                <a:gd name="T5" fmla="*/ 2 h 9"/>
                <a:gd name="T6" fmla="*/ 3 w 32"/>
                <a:gd name="T7" fmla="*/ 3 h 9"/>
                <a:gd name="T8" fmla="*/ 4 w 32"/>
                <a:gd name="T9" fmla="*/ 8 h 9"/>
              </a:gdLst>
              <a:ahLst/>
              <a:cxnLst>
                <a:cxn ang="0">
                  <a:pos x="T0" y="T1"/>
                </a:cxn>
                <a:cxn ang="0">
                  <a:pos x="T2" y="T3"/>
                </a:cxn>
                <a:cxn ang="0">
                  <a:pos x="T4" y="T5"/>
                </a:cxn>
                <a:cxn ang="0">
                  <a:pos x="T6" y="T7"/>
                </a:cxn>
                <a:cxn ang="0">
                  <a:pos x="T8" y="T9"/>
                </a:cxn>
              </a:cxnLst>
              <a:rect l="0" t="0" r="r" b="b"/>
              <a:pathLst>
                <a:path w="32" h="9">
                  <a:moveTo>
                    <a:pt x="4" y="8"/>
                  </a:moveTo>
                  <a:cubicBezTo>
                    <a:pt x="12" y="5"/>
                    <a:pt x="21" y="7"/>
                    <a:pt x="29" y="7"/>
                  </a:cubicBezTo>
                  <a:cubicBezTo>
                    <a:pt x="32" y="7"/>
                    <a:pt x="32" y="2"/>
                    <a:pt x="29" y="2"/>
                  </a:cubicBezTo>
                  <a:cubicBezTo>
                    <a:pt x="21" y="2"/>
                    <a:pt x="11" y="0"/>
                    <a:pt x="3" y="3"/>
                  </a:cubicBezTo>
                  <a:cubicBezTo>
                    <a:pt x="0" y="4"/>
                    <a:pt x="2" y="9"/>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21" name="Freeform 177"/>
            <p:cNvSpPr/>
            <p:nvPr/>
          </p:nvSpPr>
          <p:spPr bwMode="auto">
            <a:xfrm>
              <a:off x="368" y="204"/>
              <a:ext cx="96" cy="18"/>
            </a:xfrm>
            <a:custGeom>
              <a:avLst/>
              <a:gdLst>
                <a:gd name="T0" fmla="*/ 5 w 27"/>
                <a:gd name="T1" fmla="*/ 6 h 6"/>
                <a:gd name="T2" fmla="*/ 24 w 27"/>
                <a:gd name="T3" fmla="*/ 5 h 6"/>
                <a:gd name="T4" fmla="*/ 24 w 27"/>
                <a:gd name="T5" fmla="*/ 0 h 6"/>
                <a:gd name="T6" fmla="*/ 3 w 27"/>
                <a:gd name="T7" fmla="*/ 1 h 6"/>
                <a:gd name="T8" fmla="*/ 5 w 27"/>
                <a:gd name="T9" fmla="*/ 6 h 6"/>
              </a:gdLst>
              <a:ahLst/>
              <a:cxnLst>
                <a:cxn ang="0">
                  <a:pos x="T0" y="T1"/>
                </a:cxn>
                <a:cxn ang="0">
                  <a:pos x="T2" y="T3"/>
                </a:cxn>
                <a:cxn ang="0">
                  <a:pos x="T4" y="T5"/>
                </a:cxn>
                <a:cxn ang="0">
                  <a:pos x="T6" y="T7"/>
                </a:cxn>
                <a:cxn ang="0">
                  <a:pos x="T8" y="T9"/>
                </a:cxn>
              </a:cxnLst>
              <a:rect l="0" t="0" r="r" b="b"/>
              <a:pathLst>
                <a:path w="27" h="6">
                  <a:moveTo>
                    <a:pt x="5" y="6"/>
                  </a:moveTo>
                  <a:cubicBezTo>
                    <a:pt x="11" y="5"/>
                    <a:pt x="18" y="5"/>
                    <a:pt x="24" y="5"/>
                  </a:cubicBezTo>
                  <a:cubicBezTo>
                    <a:pt x="27" y="5"/>
                    <a:pt x="27" y="0"/>
                    <a:pt x="24" y="0"/>
                  </a:cubicBezTo>
                  <a:cubicBezTo>
                    <a:pt x="17" y="0"/>
                    <a:pt x="10" y="0"/>
                    <a:pt x="3" y="1"/>
                  </a:cubicBezTo>
                  <a:cubicBezTo>
                    <a:pt x="0" y="2"/>
                    <a:pt x="2" y="6"/>
                    <a:pt x="5"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22" name="Freeform 178"/>
            <p:cNvSpPr/>
            <p:nvPr/>
          </p:nvSpPr>
          <p:spPr bwMode="auto">
            <a:xfrm>
              <a:off x="256" y="201"/>
              <a:ext cx="105"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grpSp>
      <p:pic>
        <p:nvPicPr>
          <p:cNvPr id="2097155" name="图片 2"/>
          <p:cNvPicPr>
            <a:picLocks noChangeAspect="1"/>
          </p:cNvPicPr>
          <p:nvPr/>
        </p:nvPicPr>
        <p:blipFill>
          <a:blip r:embed="rId2"/>
          <a:stretch>
            <a:fillRect/>
          </a:stretch>
        </p:blipFill>
        <p:spPr>
          <a:xfrm>
            <a:off x="8759199" y="-1"/>
            <a:ext cx="3432801" cy="3975663"/>
          </a:xfrm>
          <a:prstGeom prst="rect">
            <a:avLst/>
          </a:prstGeom>
        </p:spPr>
      </p:pic>
      <p:pic>
        <p:nvPicPr>
          <p:cNvPr id="2097156" name="图片 3"/>
          <p:cNvPicPr>
            <a:picLocks noChangeAspect="1"/>
          </p:cNvPicPr>
          <p:nvPr/>
        </p:nvPicPr>
        <p:blipFill>
          <a:blip r:embed="rId3"/>
          <a:stretch>
            <a:fillRect/>
          </a:stretch>
        </p:blipFill>
        <p:spPr>
          <a:xfrm>
            <a:off x="-1" y="3248961"/>
            <a:ext cx="4345577" cy="3609039"/>
          </a:xfrm>
          <a:prstGeom prst="rect">
            <a:avLst/>
          </a:prstGeom>
        </p:spPr>
      </p:pic>
      <p:sp>
        <p:nvSpPr>
          <p:cNvPr id="1049123" name="文本框 16"/>
          <p:cNvSpPr txBox="1">
            <a:spLocks noChangeArrowheads="1"/>
          </p:cNvSpPr>
          <p:nvPr/>
        </p:nvSpPr>
        <p:spPr bwMode="auto">
          <a:xfrm>
            <a:off x="2590626" y="1996697"/>
            <a:ext cx="6429574" cy="173735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en-US" altLang="zh-CN" sz="2000" dirty="0">
                <a:solidFill>
                  <a:srgbClr val="000000"/>
                </a:solidFill>
                <a:latin typeface="微软雅黑" panose="020B0503020204020204" pitchFamily="34" charset="-122"/>
                <a:ea typeface="微软雅黑" panose="020B0503020204020204" pitchFamily="34" charset="-122"/>
              </a:rPr>
              <a:t>Leroepika — bu badiiy adabiyotning lirik va epik janrlar o‘rtasida joylashgan turi bo‘lib, unda lirik hissiyotlar bilan birga voqealar rivoji ham aks etadi. Bu janrda o‘ziga xos hikoya va voqealar zanjiri mavjud bo‘lib, ular ko‘pincha lirik holatlar, his-tuyg‘ular va ichki kechinmalar bilan uyg‘unlashib ketadi.</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049124" name="文本框 195"/>
          <p:cNvSpPr txBox="1"/>
          <p:nvPr/>
        </p:nvSpPr>
        <p:spPr>
          <a:xfrm>
            <a:off x="950790" y="1139840"/>
            <a:ext cx="6651195" cy="447040"/>
          </a:xfrm>
          <a:prstGeom prst="rect">
            <a:avLst/>
          </a:prstGeom>
          <a:noFill/>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algn="l"/>
            <a:r>
              <a:rPr lang="zh-CN" altLang="en-US" sz="2400" dirty="0">
                <a:solidFill>
                  <a:srgbClr val="000000"/>
                </a:solidFill>
                <a:latin typeface="方正兰亭超细黑简体" panose="02000000000000000000" pitchFamily="2" charset="-122"/>
                <a:ea typeface="方正兰亭超细黑简体" panose="02000000000000000000" pitchFamily="2" charset="-122"/>
              </a:rPr>
              <a:t>Leroepika haqida qisqacha ma'lumot</a:t>
            </a:r>
            <a:endParaRPr lang="zh-CN" altLang="en-US" sz="3200" dirty="0">
              <a:solidFill>
                <a:srgbClr val="000000"/>
              </a:solidFill>
              <a:latin typeface="方正兰亭超细黑简体" panose="02000000000000000000" pitchFamily="2" charset="-122"/>
              <a:ea typeface="方正兰亭超细黑简体" panose="02000000000000000000"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2"/>
          <p:cNvGrpSpPr/>
          <p:nvPr/>
        </p:nvGrpSpPr>
        <p:grpSpPr>
          <a:xfrm>
            <a:off x="4073511" y="1858692"/>
            <a:ext cx="4044982" cy="3333699"/>
            <a:chOff x="4073511" y="1858692"/>
            <a:chExt cx="4044982" cy="3333699"/>
          </a:xfrm>
          <a:solidFill>
            <a:srgbClr val="BE9CB3"/>
          </a:solidFill>
        </p:grpSpPr>
        <p:sp>
          <p:nvSpPr>
            <p:cNvPr id="1049128" name="Freeform 67"/>
            <p:cNvSpPr/>
            <p:nvPr/>
          </p:nvSpPr>
          <p:spPr bwMode="auto">
            <a:xfrm rot="1883109">
              <a:off x="4073511" y="2926619"/>
              <a:ext cx="1523198" cy="1518466"/>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grpFill/>
            <a:ln>
              <a:noFill/>
            </a:ln>
          </p:spPr>
          <p:txBody>
            <a:bodyPr vert="horz" wrap="square" lIns="91430" tIns="45716" rIns="91430" bIns="45716" numCol="1" anchor="t" anchorCtr="0" compatLnSpc="1"/>
            <a:lstStyle/>
            <a:p>
              <a:pPr algn="just">
                <a:lnSpc>
                  <a:spcPct val="120000"/>
                </a:lnSpc>
              </a:pPr>
              <a:endParaRPr lang="en-US" sz="90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29" name="Freeform 67"/>
            <p:cNvSpPr/>
            <p:nvPr/>
          </p:nvSpPr>
          <p:spPr bwMode="auto">
            <a:xfrm rot="4961872">
              <a:off x="4742043" y="2128646"/>
              <a:ext cx="1848248" cy="1842509"/>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grpFill/>
            <a:ln>
              <a:noFill/>
            </a:ln>
          </p:spPr>
          <p:txBody>
            <a:bodyPr vert="horz" wrap="square" lIns="91430" tIns="45716" rIns="91430" bIns="45716" numCol="1" anchor="t" anchorCtr="0" compatLnSpc="1"/>
            <a:lstStyle/>
            <a:p>
              <a:pPr algn="just">
                <a:lnSpc>
                  <a:spcPct val="120000"/>
                </a:lnSpc>
              </a:pPr>
              <a:endParaRPr lang="en-US" sz="90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30" name="Freeform 67"/>
            <p:cNvSpPr/>
            <p:nvPr/>
          </p:nvSpPr>
          <p:spPr bwMode="auto">
            <a:xfrm rot="7696778">
              <a:off x="5883191" y="2238215"/>
              <a:ext cx="1628429" cy="1623373"/>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grpFill/>
            <a:ln>
              <a:noFill/>
            </a:ln>
          </p:spPr>
          <p:txBody>
            <a:bodyPr vert="horz" wrap="square" lIns="91430" tIns="45716" rIns="91430" bIns="45716" numCol="1" anchor="t" anchorCtr="0" compatLnSpc="1"/>
            <a:lstStyle/>
            <a:p>
              <a:pPr algn="just">
                <a:lnSpc>
                  <a:spcPct val="120000"/>
                </a:lnSpc>
              </a:pPr>
              <a:endParaRPr lang="en-US" sz="90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31" name="Freeform 67"/>
            <p:cNvSpPr/>
            <p:nvPr/>
          </p:nvSpPr>
          <p:spPr bwMode="auto">
            <a:xfrm rot="10345882">
              <a:off x="6637375" y="3072530"/>
              <a:ext cx="1481118" cy="1476517"/>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grpFill/>
            <a:ln>
              <a:noFill/>
            </a:ln>
          </p:spPr>
          <p:txBody>
            <a:bodyPr vert="horz" wrap="square" lIns="91430" tIns="45716" rIns="91430" bIns="45716" numCol="1" anchor="t" anchorCtr="0" compatLnSpc="1"/>
            <a:lstStyle/>
            <a:p>
              <a:pPr algn="just">
                <a:lnSpc>
                  <a:spcPct val="120000"/>
                </a:lnSpc>
              </a:pPr>
              <a:endParaRPr lang="en-US" sz="90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32" name="Freeform 67"/>
            <p:cNvSpPr/>
            <p:nvPr/>
          </p:nvSpPr>
          <p:spPr bwMode="auto">
            <a:xfrm rot="12440007">
              <a:off x="6683779" y="4097619"/>
              <a:ext cx="1098183" cy="1094772"/>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grpFill/>
            <a:ln>
              <a:noFill/>
            </a:ln>
          </p:spPr>
          <p:txBody>
            <a:bodyPr vert="horz" wrap="square" lIns="91430" tIns="45716" rIns="91430" bIns="45716" numCol="1" anchor="t" anchorCtr="0" compatLnSpc="1"/>
            <a:lstStyle/>
            <a:p>
              <a:pPr algn="just">
                <a:lnSpc>
                  <a:spcPct val="120000"/>
                </a:lnSpc>
              </a:pPr>
              <a:endParaRPr lang="en-US" sz="90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33" name="Freeform 67"/>
            <p:cNvSpPr/>
            <p:nvPr/>
          </p:nvSpPr>
          <p:spPr bwMode="auto">
            <a:xfrm rot="20954305">
              <a:off x="4451866" y="3969268"/>
              <a:ext cx="1098183" cy="1094772"/>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grpFill/>
            <a:ln>
              <a:noFill/>
            </a:ln>
          </p:spPr>
          <p:txBody>
            <a:bodyPr vert="horz" wrap="square" lIns="91430" tIns="45716" rIns="91430" bIns="45716" numCol="1" anchor="t" anchorCtr="0" compatLnSpc="1"/>
            <a:lstStyle/>
            <a:p>
              <a:pPr algn="just">
                <a:lnSpc>
                  <a:spcPct val="120000"/>
                </a:lnSpc>
              </a:pPr>
              <a:endParaRPr lang="en-US" sz="90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34" name="Freeform 67"/>
            <p:cNvSpPr/>
            <p:nvPr/>
          </p:nvSpPr>
          <p:spPr bwMode="auto">
            <a:xfrm rot="2241606">
              <a:off x="4086753" y="2409134"/>
              <a:ext cx="915735" cy="912890"/>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grpFill/>
            <a:ln>
              <a:noFill/>
            </a:ln>
          </p:spPr>
          <p:txBody>
            <a:bodyPr vert="horz" wrap="square" lIns="91430" tIns="45716" rIns="91430" bIns="45716" numCol="1" anchor="t" anchorCtr="0" compatLnSpc="1"/>
            <a:lstStyle/>
            <a:p>
              <a:pPr algn="just">
                <a:lnSpc>
                  <a:spcPct val="120000"/>
                </a:lnSpc>
              </a:pPr>
              <a:endParaRPr lang="en-US" sz="90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35" name="Freeform 67"/>
            <p:cNvSpPr/>
            <p:nvPr/>
          </p:nvSpPr>
          <p:spPr bwMode="auto">
            <a:xfrm rot="6355571">
              <a:off x="5755765" y="1860114"/>
              <a:ext cx="915734" cy="912890"/>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grpFill/>
            <a:ln>
              <a:noFill/>
            </a:ln>
          </p:spPr>
          <p:txBody>
            <a:bodyPr vert="horz" wrap="square" lIns="91430" tIns="45716" rIns="91430" bIns="45716" numCol="1" anchor="t" anchorCtr="0" compatLnSpc="1"/>
            <a:lstStyle/>
            <a:p>
              <a:pPr algn="just">
                <a:lnSpc>
                  <a:spcPct val="120000"/>
                </a:lnSpc>
              </a:pPr>
              <a:endParaRPr lang="en-US" sz="90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36" name="Freeform 67"/>
            <p:cNvSpPr/>
            <p:nvPr/>
          </p:nvSpPr>
          <p:spPr bwMode="auto">
            <a:xfrm rot="9774375">
              <a:off x="7084922" y="2598569"/>
              <a:ext cx="915735" cy="912890"/>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grpFill/>
            <a:ln>
              <a:noFill/>
            </a:ln>
          </p:spPr>
          <p:txBody>
            <a:bodyPr vert="horz" wrap="square" lIns="91430" tIns="45716" rIns="91430" bIns="45716" numCol="1" anchor="t" anchorCtr="0" compatLnSpc="1"/>
            <a:lstStyle/>
            <a:p>
              <a:pPr algn="just">
                <a:lnSpc>
                  <a:spcPct val="120000"/>
                </a:lnSpc>
              </a:pPr>
              <a:endParaRPr lang="en-US" sz="90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组合 1"/>
          <p:cNvGrpSpPr/>
          <p:nvPr/>
        </p:nvGrpSpPr>
        <p:grpSpPr>
          <a:xfrm>
            <a:off x="4131806" y="3767059"/>
            <a:ext cx="3746933" cy="2108391"/>
            <a:chOff x="4131806" y="3767059"/>
            <a:chExt cx="3746933" cy="2108391"/>
          </a:xfrm>
          <a:solidFill>
            <a:srgbClr val="5F6485"/>
          </a:solidFill>
        </p:grpSpPr>
        <p:sp>
          <p:nvSpPr>
            <p:cNvPr id="1049137" name="Freeform 4"/>
            <p:cNvSpPr/>
            <p:nvPr/>
          </p:nvSpPr>
          <p:spPr bwMode="auto">
            <a:xfrm flipH="1">
              <a:off x="5555830" y="3767059"/>
              <a:ext cx="1077189" cy="1730274"/>
            </a:xfrm>
            <a:custGeom>
              <a:avLst/>
              <a:gdLst>
                <a:gd name="connsiteX0" fmla="*/ 759198 w 1653886"/>
                <a:gd name="connsiteY0" fmla="*/ 850 h 2656618"/>
                <a:gd name="connsiteX1" fmla="*/ 763881 w 1653886"/>
                <a:gd name="connsiteY1" fmla="*/ 488839 h 2656618"/>
                <a:gd name="connsiteX2" fmla="*/ 459348 w 1653886"/>
                <a:gd name="connsiteY2" fmla="*/ 298375 h 2656618"/>
                <a:gd name="connsiteX3" fmla="*/ 233486 w 1653886"/>
                <a:gd name="connsiteY3" fmla="*/ 125688 h 2656618"/>
                <a:gd name="connsiteX4" fmla="*/ 502490 w 1653886"/>
                <a:gd name="connsiteY4" fmla="*/ 735172 h 2656618"/>
                <a:gd name="connsiteX5" fmla="*/ 55842 w 1653886"/>
                <a:gd name="connsiteY5" fmla="*/ 326310 h 2656618"/>
                <a:gd name="connsiteX6" fmla="*/ 48228 w 1653886"/>
                <a:gd name="connsiteY6" fmla="*/ 514234 h 2656618"/>
                <a:gd name="connsiteX7" fmla="*/ 411130 w 1653886"/>
                <a:gd name="connsiteY7" fmla="*/ 930715 h 2656618"/>
                <a:gd name="connsiteX8" fmla="*/ 65993 w 1653886"/>
                <a:gd name="connsiteY8" fmla="*/ 750409 h 2656618"/>
                <a:gd name="connsiteX9" fmla="*/ 170042 w 1653886"/>
                <a:gd name="connsiteY9" fmla="*/ 981505 h 2656618"/>
                <a:gd name="connsiteX10" fmla="*/ 723277 w 1653886"/>
                <a:gd name="connsiteY10" fmla="*/ 1641780 h 2656618"/>
                <a:gd name="connsiteX11" fmla="*/ 671256 w 1653886"/>
                <a:gd name="connsiteY11" fmla="*/ 2645894 h 2656618"/>
                <a:gd name="connsiteX12" fmla="*/ 670238 w 1653886"/>
                <a:gd name="connsiteY12" fmla="*/ 2656618 h 2656618"/>
                <a:gd name="connsiteX13" fmla="*/ 1288826 w 1653886"/>
                <a:gd name="connsiteY13" fmla="*/ 2656618 h 2656618"/>
                <a:gd name="connsiteX14" fmla="*/ 1277268 w 1653886"/>
                <a:gd name="connsiteY14" fmla="*/ 2583272 h 2656618"/>
                <a:gd name="connsiteX15" fmla="*/ 1266361 w 1653886"/>
                <a:gd name="connsiteY15" fmla="*/ 1331959 h 2656618"/>
                <a:gd name="connsiteX16" fmla="*/ 1652103 w 1653886"/>
                <a:gd name="connsiteY16" fmla="*/ 430430 h 2656618"/>
                <a:gd name="connsiteX17" fmla="*/ 1459232 w 1653886"/>
                <a:gd name="connsiteY17" fmla="*/ 471062 h 2656618"/>
                <a:gd name="connsiteX18" fmla="*/ 1098868 w 1653886"/>
                <a:gd name="connsiteY18" fmla="*/ 732633 h 2656618"/>
                <a:gd name="connsiteX19" fmla="*/ 794335 w 1653886"/>
                <a:gd name="connsiteY19" fmla="*/ 8870 h 2656618"/>
                <a:gd name="connsiteX20" fmla="*/ 759198 w 1653886"/>
                <a:gd name="connsiteY20" fmla="*/ 850 h 265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53886" h="2656618">
                  <a:moveTo>
                    <a:pt x="759198" y="850"/>
                  </a:moveTo>
                  <a:cubicBezTo>
                    <a:pt x="692269" y="17203"/>
                    <a:pt x="726132" y="266631"/>
                    <a:pt x="763881" y="488839"/>
                  </a:cubicBezTo>
                  <a:cubicBezTo>
                    <a:pt x="807024" y="740251"/>
                    <a:pt x="593850" y="600578"/>
                    <a:pt x="459348" y="298375"/>
                  </a:cubicBezTo>
                  <a:cubicBezTo>
                    <a:pt x="324846" y="-3827"/>
                    <a:pt x="246175" y="82516"/>
                    <a:pt x="233486" y="125688"/>
                  </a:cubicBezTo>
                  <a:cubicBezTo>
                    <a:pt x="218259" y="168860"/>
                    <a:pt x="525330" y="707237"/>
                    <a:pt x="502490" y="735172"/>
                  </a:cubicBezTo>
                  <a:cubicBezTo>
                    <a:pt x="482188" y="760567"/>
                    <a:pt x="93908" y="313612"/>
                    <a:pt x="55842" y="326310"/>
                  </a:cubicBezTo>
                  <a:cubicBezTo>
                    <a:pt x="20313" y="339007"/>
                    <a:pt x="-45669" y="374561"/>
                    <a:pt x="48228" y="514234"/>
                  </a:cubicBezTo>
                  <a:cubicBezTo>
                    <a:pt x="139588" y="656447"/>
                    <a:pt x="428895" y="892622"/>
                    <a:pt x="411130" y="930715"/>
                  </a:cubicBezTo>
                  <a:cubicBezTo>
                    <a:pt x="393366" y="971347"/>
                    <a:pt x="152277" y="755488"/>
                    <a:pt x="65993" y="750409"/>
                  </a:cubicBezTo>
                  <a:cubicBezTo>
                    <a:pt x="-22829" y="745330"/>
                    <a:pt x="12700" y="869767"/>
                    <a:pt x="170042" y="981505"/>
                  </a:cubicBezTo>
                  <a:cubicBezTo>
                    <a:pt x="327384" y="1093244"/>
                    <a:pt x="710588" y="1217680"/>
                    <a:pt x="723277" y="1641780"/>
                  </a:cubicBezTo>
                  <a:cubicBezTo>
                    <a:pt x="732001" y="1933348"/>
                    <a:pt x="695144" y="2389360"/>
                    <a:pt x="671256" y="2645894"/>
                  </a:cubicBezTo>
                  <a:lnTo>
                    <a:pt x="670238" y="2656618"/>
                  </a:lnTo>
                  <a:lnTo>
                    <a:pt x="1288826" y="2656618"/>
                  </a:lnTo>
                  <a:lnTo>
                    <a:pt x="1277268" y="2583272"/>
                  </a:lnTo>
                  <a:cubicBezTo>
                    <a:pt x="1221841" y="2210562"/>
                    <a:pt x="1177856" y="1703363"/>
                    <a:pt x="1266361" y="1331959"/>
                  </a:cubicBezTo>
                  <a:cubicBezTo>
                    <a:pt x="1426241" y="669145"/>
                    <a:pt x="1677481" y="532011"/>
                    <a:pt x="1652103" y="430430"/>
                  </a:cubicBezTo>
                  <a:cubicBezTo>
                    <a:pt x="1629263" y="328849"/>
                    <a:pt x="1499836" y="377100"/>
                    <a:pt x="1459232" y="471062"/>
                  </a:cubicBezTo>
                  <a:cubicBezTo>
                    <a:pt x="1418628" y="562485"/>
                    <a:pt x="1253672" y="765646"/>
                    <a:pt x="1098868" y="732633"/>
                  </a:cubicBezTo>
                  <a:cubicBezTo>
                    <a:pt x="946601" y="699619"/>
                    <a:pt x="905997" y="69819"/>
                    <a:pt x="794335" y="8870"/>
                  </a:cubicBezTo>
                  <a:cubicBezTo>
                    <a:pt x="780377" y="934"/>
                    <a:pt x="768759" y="-1486"/>
                    <a:pt x="759198" y="850"/>
                  </a:cubicBezTo>
                  <a:close/>
                </a:path>
              </a:pathLst>
            </a:custGeom>
            <a:grpFill/>
            <a:ln>
              <a:noFill/>
            </a:ln>
          </p:spPr>
          <p:txBody>
            <a:bodyPr vert="horz" wrap="square" lIns="91430" tIns="45716" rIns="91430" bIns="45716" numCol="1" anchor="t" anchorCtr="0" compatLnSpc="1">
              <a:noAutofit/>
            </a:bodyPr>
            <a:lstStyle/>
            <a:p>
              <a:pPr algn="just">
                <a:lnSpc>
                  <a:spcPct val="120000"/>
                </a:lnSpc>
              </a:pPr>
              <a:endParaRPr lang="id-ID" sz="90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138" name="Freeform 20"/>
            <p:cNvSpPr/>
            <p:nvPr/>
          </p:nvSpPr>
          <p:spPr>
            <a:xfrm>
              <a:off x="4131806" y="5222793"/>
              <a:ext cx="3746933" cy="652657"/>
            </a:xfrm>
            <a:custGeom>
              <a:avLst/>
              <a:gdLst>
                <a:gd name="connsiteX0" fmla="*/ 2069981 w 4139963"/>
                <a:gd name="connsiteY0" fmla="*/ 0 h 721117"/>
                <a:gd name="connsiteX1" fmla="*/ 4041693 w 4139963"/>
                <a:gd name="connsiteY1" fmla="*/ 631822 h 721117"/>
                <a:gd name="connsiteX2" fmla="*/ 4139963 w 4139963"/>
                <a:gd name="connsiteY2" fmla="*/ 721117 h 721117"/>
                <a:gd name="connsiteX3" fmla="*/ 4029024 w 4139963"/>
                <a:gd name="connsiteY3" fmla="*/ 677936 h 721117"/>
                <a:gd name="connsiteX4" fmla="*/ 2069980 w 4139963"/>
                <a:gd name="connsiteY4" fmla="*/ 366464 h 721117"/>
                <a:gd name="connsiteX5" fmla="*/ 110936 w 4139963"/>
                <a:gd name="connsiteY5" fmla="*/ 677936 h 721117"/>
                <a:gd name="connsiteX6" fmla="*/ 0 w 4139963"/>
                <a:gd name="connsiteY6" fmla="*/ 721115 h 721117"/>
                <a:gd name="connsiteX7" fmla="*/ 98269 w 4139963"/>
                <a:gd name="connsiteY7" fmla="*/ 631822 h 721117"/>
                <a:gd name="connsiteX8" fmla="*/ 2069981 w 4139963"/>
                <a:gd name="connsiteY8" fmla="*/ 0 h 7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9963" h="721117">
                  <a:moveTo>
                    <a:pt x="2069981" y="0"/>
                  </a:moveTo>
                  <a:cubicBezTo>
                    <a:pt x="2863778" y="0"/>
                    <a:pt x="3573033" y="245952"/>
                    <a:pt x="4041693" y="631822"/>
                  </a:cubicBezTo>
                  <a:lnTo>
                    <a:pt x="4139963" y="721117"/>
                  </a:lnTo>
                  <a:lnTo>
                    <a:pt x="4029024" y="677936"/>
                  </a:lnTo>
                  <a:cubicBezTo>
                    <a:pt x="3469804" y="481289"/>
                    <a:pt x="2795654" y="366464"/>
                    <a:pt x="2069980" y="366464"/>
                  </a:cubicBezTo>
                  <a:cubicBezTo>
                    <a:pt x="1344306" y="366464"/>
                    <a:pt x="670157" y="481289"/>
                    <a:pt x="110936" y="677936"/>
                  </a:cubicBezTo>
                  <a:lnTo>
                    <a:pt x="0" y="721115"/>
                  </a:lnTo>
                  <a:lnTo>
                    <a:pt x="98269" y="631822"/>
                  </a:lnTo>
                  <a:cubicBezTo>
                    <a:pt x="566929" y="245952"/>
                    <a:pt x="1276184" y="0"/>
                    <a:pt x="20699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49139" name="稻壳儿小白白(http://dwz.cn/Wu2UP)"/>
          <p:cNvSpPr txBox="1">
            <a:spLocks noChangeArrowheads="1"/>
          </p:cNvSpPr>
          <p:nvPr/>
        </p:nvSpPr>
        <p:spPr bwMode="auto">
          <a:xfrm>
            <a:off x="806577" y="1302625"/>
            <a:ext cx="2711784" cy="2006600"/>
          </a:xfrm>
          <a:prstGeom prst="rect">
            <a:avLst/>
          </a:prstGeom>
          <a:noFill/>
          <a:ln>
            <a:noFill/>
          </a:ln>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l"/>
            <a:r>
              <a:rPr lang="zh-CN" altLang="zh-CN" sz="1400" dirty="0">
                <a:solidFill>
                  <a:srgbClr val="000000"/>
                </a:solidFill>
                <a:latin typeface="微软雅黑" panose="020B0503020204020204" pitchFamily="34" charset="-122"/>
              </a:rPr>
              <a:t>1. Voqeaviylik va hissiylikning uyg‘unligi:</a:t>
            </a:r>
            <a:endParaRPr lang="zh-CN" altLang="zh-CN" sz="1600" dirty="0">
              <a:solidFill>
                <a:srgbClr val="000000"/>
              </a:solidFill>
              <a:latin typeface="微软雅黑" panose="020B0503020204020204" pitchFamily="34" charset="-122"/>
            </a:endParaRPr>
          </a:p>
          <a:p>
            <a:pPr algn="l"/>
            <a:r>
              <a:rPr lang="zh-CN" altLang="zh-CN" sz="1400" dirty="0">
                <a:solidFill>
                  <a:srgbClr val="000000"/>
                </a:solidFill>
                <a:latin typeface="微软雅黑" panose="020B0503020204020204" pitchFamily="34" charset="-122"/>
              </a:rPr>
              <a:t>Asarda muayyan voqea, hodisa yoki qahramonlarning hayoti haqida hikoya qilinadi.</a:t>
            </a:r>
            <a:endParaRPr lang="zh-CN" altLang="zh-CN" sz="1600" dirty="0">
              <a:solidFill>
                <a:srgbClr val="000000"/>
              </a:solidFill>
              <a:latin typeface="微软雅黑" panose="020B0503020204020204" pitchFamily="34" charset="-122"/>
            </a:endParaRPr>
          </a:p>
          <a:p>
            <a:pPr algn="l"/>
            <a:r>
              <a:rPr lang="zh-CN" altLang="zh-CN" sz="1400" dirty="0">
                <a:solidFill>
                  <a:srgbClr val="000000"/>
                </a:solidFill>
                <a:latin typeface="微软雅黑" panose="020B0503020204020204" pitchFamily="34" charset="-122"/>
              </a:rPr>
              <a:t>Shu bilan birga, yozuvchining yoki qahramonlarning ichki kechinmalari, hissiyotlari ham tasvirlanadi.</a:t>
            </a:r>
            <a:endParaRPr lang="zh-CN" altLang="zh-CN" sz="1600" dirty="0">
              <a:solidFill>
                <a:srgbClr val="000000"/>
              </a:solidFill>
              <a:latin typeface="微软雅黑" panose="020B0503020204020204" pitchFamily="34" charset="-122"/>
            </a:endParaRPr>
          </a:p>
          <a:p>
            <a:pPr algn="l"/>
            <a:endParaRPr lang="zh-CN" altLang="zh-CN" sz="1200" dirty="0">
              <a:solidFill>
                <a:srgbClr val="000000"/>
              </a:solidFill>
              <a:latin typeface="微软雅黑" panose="020B0503020204020204" pitchFamily="34" charset="-122"/>
            </a:endParaRPr>
          </a:p>
        </p:txBody>
      </p:sp>
      <p:grpSp>
        <p:nvGrpSpPr>
          <p:cNvPr id="55" name="Group 4"/>
          <p:cNvGrpSpPr>
            <a:grpSpLocks noChangeAspect="1"/>
          </p:cNvGrpSpPr>
          <p:nvPr/>
        </p:nvGrpSpPr>
        <p:grpSpPr bwMode="auto">
          <a:xfrm>
            <a:off x="166668" y="191589"/>
            <a:ext cx="11844464" cy="6500428"/>
            <a:chOff x="206" y="189"/>
            <a:chExt cx="7270" cy="3947"/>
          </a:xfrm>
        </p:grpSpPr>
        <p:sp>
          <p:nvSpPr>
            <p:cNvPr id="1049140" name="Freeform 5"/>
            <p:cNvSpPr/>
            <p:nvPr/>
          </p:nvSpPr>
          <p:spPr bwMode="auto">
            <a:xfrm>
              <a:off x="210" y="189"/>
              <a:ext cx="24" cy="62"/>
            </a:xfrm>
            <a:custGeom>
              <a:avLst/>
              <a:gdLst>
                <a:gd name="T0" fmla="*/ 6 w 7"/>
                <a:gd name="T1" fmla="*/ 14 h 21"/>
                <a:gd name="T2" fmla="*/ 6 w 7"/>
                <a:gd name="T3" fmla="*/ 14 h 21"/>
                <a:gd name="T4" fmla="*/ 5 w 7"/>
                <a:gd name="T5" fmla="*/ 3 h 21"/>
                <a:gd name="T6" fmla="*/ 0 w 7"/>
                <a:gd name="T7" fmla="*/ 3 h 21"/>
                <a:gd name="T8" fmla="*/ 1 w 7"/>
                <a:gd name="T9" fmla="*/ 18 h 21"/>
                <a:gd name="T10" fmla="*/ 5 w 7"/>
                <a:gd name="T11" fmla="*/ 20 h 21"/>
                <a:gd name="T12" fmla="*/ 7 w 7"/>
                <a:gd name="T13" fmla="*/ 17 h 21"/>
                <a:gd name="T14" fmla="*/ 6 w 7"/>
                <a:gd name="T15" fmla="*/ 14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1">
                  <a:moveTo>
                    <a:pt x="6" y="14"/>
                  </a:moveTo>
                  <a:cubicBezTo>
                    <a:pt x="6" y="14"/>
                    <a:pt x="6" y="14"/>
                    <a:pt x="6" y="14"/>
                  </a:cubicBezTo>
                  <a:cubicBezTo>
                    <a:pt x="6" y="10"/>
                    <a:pt x="5" y="7"/>
                    <a:pt x="5" y="3"/>
                  </a:cubicBezTo>
                  <a:cubicBezTo>
                    <a:pt x="5" y="0"/>
                    <a:pt x="0" y="0"/>
                    <a:pt x="0" y="3"/>
                  </a:cubicBezTo>
                  <a:cubicBezTo>
                    <a:pt x="0" y="8"/>
                    <a:pt x="1" y="13"/>
                    <a:pt x="1" y="18"/>
                  </a:cubicBezTo>
                  <a:cubicBezTo>
                    <a:pt x="1" y="19"/>
                    <a:pt x="3" y="21"/>
                    <a:pt x="5" y="20"/>
                  </a:cubicBezTo>
                  <a:cubicBezTo>
                    <a:pt x="6" y="19"/>
                    <a:pt x="6" y="18"/>
                    <a:pt x="7" y="17"/>
                  </a:cubicBezTo>
                  <a:cubicBezTo>
                    <a:pt x="7" y="16"/>
                    <a:pt x="6" y="15"/>
                    <a:pt x="6" y="1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41" name="Freeform 6"/>
            <p:cNvSpPr/>
            <p:nvPr/>
          </p:nvSpPr>
          <p:spPr bwMode="auto">
            <a:xfrm>
              <a:off x="217" y="266"/>
              <a:ext cx="21" cy="66"/>
            </a:xfrm>
            <a:custGeom>
              <a:avLst/>
              <a:gdLst>
                <a:gd name="T0" fmla="*/ 5 w 6"/>
                <a:gd name="T1" fmla="*/ 3 h 22"/>
                <a:gd name="T2" fmla="*/ 1 w 6"/>
                <a:gd name="T3" fmla="*/ 3 h 22"/>
                <a:gd name="T4" fmla="*/ 2 w 6"/>
                <a:gd name="T5" fmla="*/ 19 h 22"/>
                <a:gd name="T6" fmla="*/ 6 w 6"/>
                <a:gd name="T7" fmla="*/ 19 h 22"/>
                <a:gd name="T8" fmla="*/ 5 w 6"/>
                <a:gd name="T9" fmla="*/ 3 h 22"/>
              </a:gdLst>
              <a:ahLst/>
              <a:cxnLst>
                <a:cxn ang="0">
                  <a:pos x="T0" y="T1"/>
                </a:cxn>
                <a:cxn ang="0">
                  <a:pos x="T2" y="T3"/>
                </a:cxn>
                <a:cxn ang="0">
                  <a:pos x="T4" y="T5"/>
                </a:cxn>
                <a:cxn ang="0">
                  <a:pos x="T6" y="T7"/>
                </a:cxn>
                <a:cxn ang="0">
                  <a:pos x="T8" y="T9"/>
                </a:cxn>
              </a:cxnLst>
              <a:rect l="0" t="0" r="r" b="b"/>
              <a:pathLst>
                <a:path w="6" h="22">
                  <a:moveTo>
                    <a:pt x="5" y="3"/>
                  </a:moveTo>
                  <a:cubicBezTo>
                    <a:pt x="5" y="0"/>
                    <a:pt x="0" y="0"/>
                    <a:pt x="1" y="3"/>
                  </a:cubicBezTo>
                  <a:cubicBezTo>
                    <a:pt x="1" y="9"/>
                    <a:pt x="1" y="14"/>
                    <a:pt x="2" y="19"/>
                  </a:cubicBezTo>
                  <a:cubicBezTo>
                    <a:pt x="2" y="22"/>
                    <a:pt x="6" y="22"/>
                    <a:pt x="6" y="19"/>
                  </a:cubicBezTo>
                  <a:cubicBezTo>
                    <a:pt x="6" y="14"/>
                    <a:pt x="5" y="9"/>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42" name="Freeform 7"/>
            <p:cNvSpPr/>
            <p:nvPr/>
          </p:nvSpPr>
          <p:spPr bwMode="auto">
            <a:xfrm>
              <a:off x="220" y="355"/>
              <a:ext cx="18" cy="60"/>
            </a:xfrm>
            <a:custGeom>
              <a:avLst/>
              <a:gdLst>
                <a:gd name="T0" fmla="*/ 5 w 5"/>
                <a:gd name="T1" fmla="*/ 15 h 20"/>
                <a:gd name="T2" fmla="*/ 5 w 5"/>
                <a:gd name="T3" fmla="*/ 14 h 20"/>
                <a:gd name="T4" fmla="*/ 5 w 5"/>
                <a:gd name="T5" fmla="*/ 10 h 20"/>
                <a:gd name="T6" fmla="*/ 5 w 5"/>
                <a:gd name="T7" fmla="*/ 5 h 20"/>
                <a:gd name="T8" fmla="*/ 5 w 5"/>
                <a:gd name="T9" fmla="*/ 4 h 20"/>
                <a:gd name="T10" fmla="*/ 5 w 5"/>
                <a:gd name="T11" fmla="*/ 3 h 20"/>
                <a:gd name="T12" fmla="*/ 5 w 5"/>
                <a:gd name="T13" fmla="*/ 3 h 20"/>
                <a:gd name="T14" fmla="*/ 5 w 5"/>
                <a:gd name="T15" fmla="*/ 2 h 20"/>
                <a:gd name="T16" fmla="*/ 1 w 5"/>
                <a:gd name="T17" fmla="*/ 2 h 20"/>
                <a:gd name="T18" fmla="*/ 0 w 5"/>
                <a:gd name="T19" fmla="*/ 13 h 20"/>
                <a:gd name="T20" fmla="*/ 1 w 5"/>
                <a:gd name="T21" fmla="*/ 18 h 20"/>
                <a:gd name="T22" fmla="*/ 5 w 5"/>
                <a:gd name="T23" fmla="*/ 17 h 20"/>
                <a:gd name="T24" fmla="*/ 5 w 5"/>
                <a:gd name="T2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0">
                  <a:moveTo>
                    <a:pt x="5" y="15"/>
                  </a:moveTo>
                  <a:cubicBezTo>
                    <a:pt x="5" y="15"/>
                    <a:pt x="5" y="15"/>
                    <a:pt x="5" y="14"/>
                  </a:cubicBezTo>
                  <a:cubicBezTo>
                    <a:pt x="5" y="13"/>
                    <a:pt x="5" y="11"/>
                    <a:pt x="5" y="10"/>
                  </a:cubicBezTo>
                  <a:cubicBezTo>
                    <a:pt x="5" y="8"/>
                    <a:pt x="5" y="7"/>
                    <a:pt x="5" y="5"/>
                  </a:cubicBezTo>
                  <a:cubicBezTo>
                    <a:pt x="5" y="5"/>
                    <a:pt x="5" y="4"/>
                    <a:pt x="5" y="4"/>
                  </a:cubicBezTo>
                  <a:cubicBezTo>
                    <a:pt x="5" y="3"/>
                    <a:pt x="5" y="2"/>
                    <a:pt x="5" y="3"/>
                  </a:cubicBezTo>
                  <a:cubicBezTo>
                    <a:pt x="5" y="3"/>
                    <a:pt x="5" y="3"/>
                    <a:pt x="5" y="3"/>
                  </a:cubicBezTo>
                  <a:cubicBezTo>
                    <a:pt x="5" y="2"/>
                    <a:pt x="5" y="2"/>
                    <a:pt x="5" y="2"/>
                  </a:cubicBezTo>
                  <a:cubicBezTo>
                    <a:pt x="4" y="0"/>
                    <a:pt x="1" y="0"/>
                    <a:pt x="1" y="2"/>
                  </a:cubicBezTo>
                  <a:cubicBezTo>
                    <a:pt x="0" y="6"/>
                    <a:pt x="0" y="10"/>
                    <a:pt x="0" y="13"/>
                  </a:cubicBezTo>
                  <a:cubicBezTo>
                    <a:pt x="0" y="15"/>
                    <a:pt x="0" y="17"/>
                    <a:pt x="1" y="18"/>
                  </a:cubicBezTo>
                  <a:cubicBezTo>
                    <a:pt x="2" y="20"/>
                    <a:pt x="4" y="19"/>
                    <a:pt x="5" y="17"/>
                  </a:cubicBezTo>
                  <a:cubicBezTo>
                    <a:pt x="5" y="16"/>
                    <a:pt x="5" y="16"/>
                    <a:pt x="5" y="1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43" name="Freeform 8"/>
            <p:cNvSpPr/>
            <p:nvPr/>
          </p:nvSpPr>
          <p:spPr bwMode="auto">
            <a:xfrm>
              <a:off x="224" y="429"/>
              <a:ext cx="14" cy="69"/>
            </a:xfrm>
            <a:custGeom>
              <a:avLst/>
              <a:gdLst>
                <a:gd name="T0" fmla="*/ 0 w 4"/>
                <a:gd name="T1" fmla="*/ 3 h 23"/>
                <a:gd name="T2" fmla="*/ 0 w 4"/>
                <a:gd name="T3" fmla="*/ 20 h 23"/>
                <a:gd name="T4" fmla="*/ 4 w 4"/>
                <a:gd name="T5" fmla="*/ 20 h 23"/>
                <a:gd name="T6" fmla="*/ 4 w 4"/>
                <a:gd name="T7" fmla="*/ 3 h 23"/>
                <a:gd name="T8" fmla="*/ 0 w 4"/>
                <a:gd name="T9" fmla="*/ 3 h 23"/>
              </a:gdLst>
              <a:ahLst/>
              <a:cxnLst>
                <a:cxn ang="0">
                  <a:pos x="T0" y="T1"/>
                </a:cxn>
                <a:cxn ang="0">
                  <a:pos x="T2" y="T3"/>
                </a:cxn>
                <a:cxn ang="0">
                  <a:pos x="T4" y="T5"/>
                </a:cxn>
                <a:cxn ang="0">
                  <a:pos x="T6" y="T7"/>
                </a:cxn>
                <a:cxn ang="0">
                  <a:pos x="T8" y="T9"/>
                </a:cxn>
              </a:cxnLst>
              <a:rect l="0" t="0" r="r" b="b"/>
              <a:pathLst>
                <a:path w="4" h="23">
                  <a:moveTo>
                    <a:pt x="0" y="3"/>
                  </a:moveTo>
                  <a:cubicBezTo>
                    <a:pt x="0" y="20"/>
                    <a:pt x="0" y="20"/>
                    <a:pt x="0" y="20"/>
                  </a:cubicBezTo>
                  <a:cubicBezTo>
                    <a:pt x="0" y="23"/>
                    <a:pt x="4" y="23"/>
                    <a:pt x="4" y="20"/>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44" name="Freeform 9"/>
            <p:cNvSpPr/>
            <p:nvPr/>
          </p:nvSpPr>
          <p:spPr bwMode="auto">
            <a:xfrm>
              <a:off x="220" y="524"/>
              <a:ext cx="14" cy="57"/>
            </a:xfrm>
            <a:custGeom>
              <a:avLst/>
              <a:gdLst>
                <a:gd name="T0" fmla="*/ 0 w 4"/>
                <a:gd name="T1" fmla="*/ 3 h 19"/>
                <a:gd name="T2" fmla="*/ 0 w 4"/>
                <a:gd name="T3" fmla="*/ 16 h 19"/>
                <a:gd name="T4" fmla="*/ 4 w 4"/>
                <a:gd name="T5" fmla="*/ 16 h 19"/>
                <a:gd name="T6" fmla="*/ 4 w 4"/>
                <a:gd name="T7" fmla="*/ 3 h 19"/>
                <a:gd name="T8" fmla="*/ 0 w 4"/>
                <a:gd name="T9" fmla="*/ 3 h 19"/>
              </a:gdLst>
              <a:ahLst/>
              <a:cxnLst>
                <a:cxn ang="0">
                  <a:pos x="T0" y="T1"/>
                </a:cxn>
                <a:cxn ang="0">
                  <a:pos x="T2" y="T3"/>
                </a:cxn>
                <a:cxn ang="0">
                  <a:pos x="T4" y="T5"/>
                </a:cxn>
                <a:cxn ang="0">
                  <a:pos x="T6" y="T7"/>
                </a:cxn>
                <a:cxn ang="0">
                  <a:pos x="T8" y="T9"/>
                </a:cxn>
              </a:cxnLst>
              <a:rect l="0" t="0" r="r" b="b"/>
              <a:pathLst>
                <a:path w="4" h="19">
                  <a:moveTo>
                    <a:pt x="0" y="3"/>
                  </a:moveTo>
                  <a:cubicBezTo>
                    <a:pt x="0" y="16"/>
                    <a:pt x="0" y="16"/>
                    <a:pt x="0" y="16"/>
                  </a:cubicBezTo>
                  <a:cubicBezTo>
                    <a:pt x="0" y="19"/>
                    <a:pt x="4" y="19"/>
                    <a:pt x="4" y="16"/>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45" name="Freeform 10"/>
            <p:cNvSpPr/>
            <p:nvPr/>
          </p:nvSpPr>
          <p:spPr bwMode="auto">
            <a:xfrm>
              <a:off x="220" y="605"/>
              <a:ext cx="14" cy="65"/>
            </a:xfrm>
            <a:custGeom>
              <a:avLst/>
              <a:gdLst>
                <a:gd name="T0" fmla="*/ 0 w 4"/>
                <a:gd name="T1" fmla="*/ 3 h 22"/>
                <a:gd name="T2" fmla="*/ 0 w 4"/>
                <a:gd name="T3" fmla="*/ 19 h 22"/>
                <a:gd name="T4" fmla="*/ 4 w 4"/>
                <a:gd name="T5" fmla="*/ 19 h 22"/>
                <a:gd name="T6" fmla="*/ 4 w 4"/>
                <a:gd name="T7" fmla="*/ 3 h 22"/>
                <a:gd name="T8" fmla="*/ 0 w 4"/>
                <a:gd name="T9" fmla="*/ 3 h 22"/>
              </a:gdLst>
              <a:ahLst/>
              <a:cxnLst>
                <a:cxn ang="0">
                  <a:pos x="T0" y="T1"/>
                </a:cxn>
                <a:cxn ang="0">
                  <a:pos x="T2" y="T3"/>
                </a:cxn>
                <a:cxn ang="0">
                  <a:pos x="T4" y="T5"/>
                </a:cxn>
                <a:cxn ang="0">
                  <a:pos x="T6" y="T7"/>
                </a:cxn>
                <a:cxn ang="0">
                  <a:pos x="T8" y="T9"/>
                </a:cxn>
              </a:cxnLst>
              <a:rect l="0" t="0" r="r" b="b"/>
              <a:pathLst>
                <a:path w="4" h="22">
                  <a:moveTo>
                    <a:pt x="0" y="3"/>
                  </a:moveTo>
                  <a:cubicBezTo>
                    <a:pt x="0" y="19"/>
                    <a:pt x="0" y="19"/>
                    <a:pt x="0" y="19"/>
                  </a:cubicBezTo>
                  <a:cubicBezTo>
                    <a:pt x="0" y="22"/>
                    <a:pt x="4" y="22"/>
                    <a:pt x="4" y="19"/>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46" name="Freeform 11"/>
            <p:cNvSpPr/>
            <p:nvPr/>
          </p:nvSpPr>
          <p:spPr bwMode="auto">
            <a:xfrm>
              <a:off x="213" y="688"/>
              <a:ext cx="28" cy="80"/>
            </a:xfrm>
            <a:custGeom>
              <a:avLst/>
              <a:gdLst>
                <a:gd name="T0" fmla="*/ 5 w 8"/>
                <a:gd name="T1" fmla="*/ 3 h 27"/>
                <a:gd name="T2" fmla="*/ 1 w 8"/>
                <a:gd name="T3" fmla="*/ 4 h 27"/>
                <a:gd name="T4" fmla="*/ 3 w 8"/>
                <a:gd name="T5" fmla="*/ 24 h 27"/>
                <a:gd name="T6" fmla="*/ 7 w 8"/>
                <a:gd name="T7" fmla="*/ 23 h 27"/>
                <a:gd name="T8" fmla="*/ 5 w 8"/>
                <a:gd name="T9" fmla="*/ 3 h 27"/>
              </a:gdLst>
              <a:ahLst/>
              <a:cxnLst>
                <a:cxn ang="0">
                  <a:pos x="T0" y="T1"/>
                </a:cxn>
                <a:cxn ang="0">
                  <a:pos x="T2" y="T3"/>
                </a:cxn>
                <a:cxn ang="0">
                  <a:pos x="T4" y="T5"/>
                </a:cxn>
                <a:cxn ang="0">
                  <a:pos x="T6" y="T7"/>
                </a:cxn>
                <a:cxn ang="0">
                  <a:pos x="T8" y="T9"/>
                </a:cxn>
              </a:cxnLst>
              <a:rect l="0" t="0" r="r" b="b"/>
              <a:pathLst>
                <a:path w="8" h="27">
                  <a:moveTo>
                    <a:pt x="5" y="3"/>
                  </a:moveTo>
                  <a:cubicBezTo>
                    <a:pt x="5" y="0"/>
                    <a:pt x="0" y="1"/>
                    <a:pt x="1" y="4"/>
                  </a:cubicBezTo>
                  <a:cubicBezTo>
                    <a:pt x="2" y="11"/>
                    <a:pt x="1" y="18"/>
                    <a:pt x="3" y="24"/>
                  </a:cubicBezTo>
                  <a:cubicBezTo>
                    <a:pt x="3" y="27"/>
                    <a:pt x="8" y="26"/>
                    <a:pt x="7" y="23"/>
                  </a:cubicBezTo>
                  <a:cubicBezTo>
                    <a:pt x="6" y="16"/>
                    <a:pt x="6" y="10"/>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47" name="Freeform 12"/>
            <p:cNvSpPr/>
            <p:nvPr/>
          </p:nvSpPr>
          <p:spPr bwMode="auto">
            <a:xfrm>
              <a:off x="213" y="792"/>
              <a:ext cx="28" cy="74"/>
            </a:xfrm>
            <a:custGeom>
              <a:avLst/>
              <a:gdLst>
                <a:gd name="T0" fmla="*/ 3 w 8"/>
                <a:gd name="T1" fmla="*/ 3 h 25"/>
                <a:gd name="T2" fmla="*/ 1 w 8"/>
                <a:gd name="T3" fmla="*/ 21 h 25"/>
                <a:gd name="T4" fmla="*/ 5 w 8"/>
                <a:gd name="T5" fmla="*/ 22 h 25"/>
                <a:gd name="T6" fmla="*/ 7 w 8"/>
                <a:gd name="T7" fmla="*/ 4 h 25"/>
                <a:gd name="T8" fmla="*/ 3 w 8"/>
                <a:gd name="T9" fmla="*/ 3 h 25"/>
              </a:gdLst>
              <a:ahLst/>
              <a:cxnLst>
                <a:cxn ang="0">
                  <a:pos x="T0" y="T1"/>
                </a:cxn>
                <a:cxn ang="0">
                  <a:pos x="T2" y="T3"/>
                </a:cxn>
                <a:cxn ang="0">
                  <a:pos x="T4" y="T5"/>
                </a:cxn>
                <a:cxn ang="0">
                  <a:pos x="T6" y="T7"/>
                </a:cxn>
                <a:cxn ang="0">
                  <a:pos x="T8" y="T9"/>
                </a:cxn>
              </a:cxnLst>
              <a:rect l="0" t="0" r="r" b="b"/>
              <a:pathLst>
                <a:path w="8" h="25">
                  <a:moveTo>
                    <a:pt x="3" y="3"/>
                  </a:moveTo>
                  <a:cubicBezTo>
                    <a:pt x="2" y="9"/>
                    <a:pt x="2" y="15"/>
                    <a:pt x="1" y="21"/>
                  </a:cubicBezTo>
                  <a:cubicBezTo>
                    <a:pt x="0" y="24"/>
                    <a:pt x="4" y="25"/>
                    <a:pt x="5" y="22"/>
                  </a:cubicBezTo>
                  <a:cubicBezTo>
                    <a:pt x="6" y="16"/>
                    <a:pt x="6" y="10"/>
                    <a:pt x="7" y="4"/>
                  </a:cubicBezTo>
                  <a:cubicBezTo>
                    <a:pt x="8" y="1"/>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48" name="Freeform 13"/>
            <p:cNvSpPr/>
            <p:nvPr/>
          </p:nvSpPr>
          <p:spPr bwMode="auto">
            <a:xfrm>
              <a:off x="213" y="887"/>
              <a:ext cx="21" cy="74"/>
            </a:xfrm>
            <a:custGeom>
              <a:avLst/>
              <a:gdLst>
                <a:gd name="T0" fmla="*/ 2 w 6"/>
                <a:gd name="T1" fmla="*/ 3 h 25"/>
                <a:gd name="T2" fmla="*/ 0 w 6"/>
                <a:gd name="T3" fmla="*/ 22 h 25"/>
                <a:gd name="T4" fmla="*/ 5 w 6"/>
                <a:gd name="T5" fmla="*/ 22 h 25"/>
                <a:gd name="T6" fmla="*/ 6 w 6"/>
                <a:gd name="T7" fmla="*/ 3 h 25"/>
                <a:gd name="T8" fmla="*/ 2 w 6"/>
                <a:gd name="T9" fmla="*/ 3 h 25"/>
              </a:gdLst>
              <a:ahLst/>
              <a:cxnLst>
                <a:cxn ang="0">
                  <a:pos x="T0" y="T1"/>
                </a:cxn>
                <a:cxn ang="0">
                  <a:pos x="T2" y="T3"/>
                </a:cxn>
                <a:cxn ang="0">
                  <a:pos x="T4" y="T5"/>
                </a:cxn>
                <a:cxn ang="0">
                  <a:pos x="T6" y="T7"/>
                </a:cxn>
                <a:cxn ang="0">
                  <a:pos x="T8" y="T9"/>
                </a:cxn>
              </a:cxnLst>
              <a:rect l="0" t="0" r="r" b="b"/>
              <a:pathLst>
                <a:path w="6" h="25">
                  <a:moveTo>
                    <a:pt x="2" y="3"/>
                  </a:moveTo>
                  <a:cubicBezTo>
                    <a:pt x="1" y="9"/>
                    <a:pt x="1" y="16"/>
                    <a:pt x="0" y="22"/>
                  </a:cubicBezTo>
                  <a:cubicBezTo>
                    <a:pt x="0" y="25"/>
                    <a:pt x="5" y="25"/>
                    <a:pt x="5" y="22"/>
                  </a:cubicBezTo>
                  <a:cubicBezTo>
                    <a:pt x="5" y="16"/>
                    <a:pt x="6" y="9"/>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49" name="Freeform 14"/>
            <p:cNvSpPr/>
            <p:nvPr/>
          </p:nvSpPr>
          <p:spPr bwMode="auto">
            <a:xfrm>
              <a:off x="213" y="981"/>
              <a:ext cx="25" cy="75"/>
            </a:xfrm>
            <a:custGeom>
              <a:avLst/>
              <a:gdLst>
                <a:gd name="T0" fmla="*/ 3 w 7"/>
                <a:gd name="T1" fmla="*/ 3 h 25"/>
                <a:gd name="T2" fmla="*/ 2 w 7"/>
                <a:gd name="T3" fmla="*/ 13 h 25"/>
                <a:gd name="T4" fmla="*/ 2 w 7"/>
                <a:gd name="T5" fmla="*/ 18 h 25"/>
                <a:gd name="T6" fmla="*/ 2 w 7"/>
                <a:gd name="T7" fmla="*/ 20 h 25"/>
                <a:gd name="T8" fmla="*/ 2 w 7"/>
                <a:gd name="T9" fmla="*/ 20 h 25"/>
                <a:gd name="T10" fmla="*/ 5 w 7"/>
                <a:gd name="T11" fmla="*/ 24 h 25"/>
                <a:gd name="T12" fmla="*/ 7 w 7"/>
                <a:gd name="T13" fmla="*/ 16 h 25"/>
                <a:gd name="T14" fmla="*/ 7 w 7"/>
                <a:gd name="T15" fmla="*/ 3 h 25"/>
                <a:gd name="T16" fmla="*/ 3 w 7"/>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3" y="3"/>
                  </a:moveTo>
                  <a:cubicBezTo>
                    <a:pt x="3" y="6"/>
                    <a:pt x="3" y="9"/>
                    <a:pt x="2" y="13"/>
                  </a:cubicBezTo>
                  <a:cubicBezTo>
                    <a:pt x="2" y="14"/>
                    <a:pt x="2" y="16"/>
                    <a:pt x="2" y="18"/>
                  </a:cubicBezTo>
                  <a:cubicBezTo>
                    <a:pt x="2" y="19"/>
                    <a:pt x="2" y="19"/>
                    <a:pt x="2" y="20"/>
                  </a:cubicBezTo>
                  <a:cubicBezTo>
                    <a:pt x="2" y="20"/>
                    <a:pt x="2" y="20"/>
                    <a:pt x="2" y="20"/>
                  </a:cubicBezTo>
                  <a:cubicBezTo>
                    <a:pt x="0" y="22"/>
                    <a:pt x="3" y="25"/>
                    <a:pt x="5" y="24"/>
                  </a:cubicBezTo>
                  <a:cubicBezTo>
                    <a:pt x="7" y="23"/>
                    <a:pt x="7" y="18"/>
                    <a:pt x="7" y="16"/>
                  </a:cubicBezTo>
                  <a:cubicBezTo>
                    <a:pt x="7" y="12"/>
                    <a:pt x="7" y="7"/>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50" name="Freeform 15"/>
            <p:cNvSpPr/>
            <p:nvPr/>
          </p:nvSpPr>
          <p:spPr bwMode="auto">
            <a:xfrm>
              <a:off x="206" y="1079"/>
              <a:ext cx="28" cy="75"/>
            </a:xfrm>
            <a:custGeom>
              <a:avLst/>
              <a:gdLst>
                <a:gd name="T0" fmla="*/ 7 w 8"/>
                <a:gd name="T1" fmla="*/ 18 h 25"/>
                <a:gd name="T2" fmla="*/ 6 w 8"/>
                <a:gd name="T3" fmla="*/ 10 h 25"/>
                <a:gd name="T4" fmla="*/ 6 w 8"/>
                <a:gd name="T5" fmla="*/ 6 h 25"/>
                <a:gd name="T6" fmla="*/ 6 w 8"/>
                <a:gd name="T7" fmla="*/ 5 h 25"/>
                <a:gd name="T8" fmla="*/ 2 w 8"/>
                <a:gd name="T9" fmla="*/ 2 h 25"/>
                <a:gd name="T10" fmla="*/ 2 w 8"/>
                <a:gd name="T11" fmla="*/ 12 h 25"/>
                <a:gd name="T12" fmla="*/ 2 w 8"/>
                <a:gd name="T13" fmla="*/ 18 h 25"/>
                <a:gd name="T14" fmla="*/ 3 w 8"/>
                <a:gd name="T15" fmla="*/ 19 h 25"/>
                <a:gd name="T16" fmla="*/ 2 w 8"/>
                <a:gd name="T17" fmla="*/ 23 h 25"/>
                <a:gd name="T18" fmla="*/ 6 w 8"/>
                <a:gd name="T19" fmla="*/ 24 h 25"/>
                <a:gd name="T20" fmla="*/ 7 w 8"/>
                <a:gd name="T2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25">
                  <a:moveTo>
                    <a:pt x="7" y="18"/>
                  </a:moveTo>
                  <a:cubicBezTo>
                    <a:pt x="7" y="15"/>
                    <a:pt x="7" y="13"/>
                    <a:pt x="6" y="10"/>
                  </a:cubicBezTo>
                  <a:cubicBezTo>
                    <a:pt x="6" y="8"/>
                    <a:pt x="6" y="7"/>
                    <a:pt x="6" y="6"/>
                  </a:cubicBezTo>
                  <a:cubicBezTo>
                    <a:pt x="6" y="5"/>
                    <a:pt x="6" y="4"/>
                    <a:pt x="6" y="5"/>
                  </a:cubicBezTo>
                  <a:cubicBezTo>
                    <a:pt x="7" y="2"/>
                    <a:pt x="3" y="0"/>
                    <a:pt x="2" y="2"/>
                  </a:cubicBezTo>
                  <a:cubicBezTo>
                    <a:pt x="0" y="5"/>
                    <a:pt x="2" y="9"/>
                    <a:pt x="2" y="12"/>
                  </a:cubicBezTo>
                  <a:cubicBezTo>
                    <a:pt x="2" y="14"/>
                    <a:pt x="2" y="16"/>
                    <a:pt x="2" y="18"/>
                  </a:cubicBezTo>
                  <a:cubicBezTo>
                    <a:pt x="3" y="18"/>
                    <a:pt x="3" y="19"/>
                    <a:pt x="3" y="19"/>
                  </a:cubicBezTo>
                  <a:cubicBezTo>
                    <a:pt x="2" y="20"/>
                    <a:pt x="1" y="21"/>
                    <a:pt x="2" y="23"/>
                  </a:cubicBezTo>
                  <a:cubicBezTo>
                    <a:pt x="3" y="24"/>
                    <a:pt x="5" y="25"/>
                    <a:pt x="6" y="24"/>
                  </a:cubicBezTo>
                  <a:cubicBezTo>
                    <a:pt x="8" y="22"/>
                    <a:pt x="7" y="20"/>
                    <a:pt x="7" y="1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51" name="Freeform 16"/>
            <p:cNvSpPr/>
            <p:nvPr/>
          </p:nvSpPr>
          <p:spPr bwMode="auto">
            <a:xfrm>
              <a:off x="213" y="1189"/>
              <a:ext cx="28" cy="101"/>
            </a:xfrm>
            <a:custGeom>
              <a:avLst/>
              <a:gdLst>
                <a:gd name="T0" fmla="*/ 7 w 8"/>
                <a:gd name="T1" fmla="*/ 30 h 34"/>
                <a:gd name="T2" fmla="*/ 6 w 8"/>
                <a:gd name="T3" fmla="*/ 3 h 34"/>
                <a:gd name="T4" fmla="*/ 2 w 8"/>
                <a:gd name="T5" fmla="*/ 3 h 34"/>
                <a:gd name="T6" fmla="*/ 2 w 8"/>
                <a:gd name="T7" fmla="*/ 25 h 34"/>
                <a:gd name="T8" fmla="*/ 1 w 8"/>
                <a:gd name="T9" fmla="*/ 28 h 34"/>
                <a:gd name="T10" fmla="*/ 3 w 8"/>
                <a:gd name="T11" fmla="*/ 32 h 34"/>
                <a:gd name="T12" fmla="*/ 7 w 8"/>
                <a:gd name="T13" fmla="*/ 30 h 34"/>
              </a:gdLst>
              <a:ahLst/>
              <a:cxnLst>
                <a:cxn ang="0">
                  <a:pos x="T0" y="T1"/>
                </a:cxn>
                <a:cxn ang="0">
                  <a:pos x="T2" y="T3"/>
                </a:cxn>
                <a:cxn ang="0">
                  <a:pos x="T4" y="T5"/>
                </a:cxn>
                <a:cxn ang="0">
                  <a:pos x="T6" y="T7"/>
                </a:cxn>
                <a:cxn ang="0">
                  <a:pos x="T8" y="T9"/>
                </a:cxn>
                <a:cxn ang="0">
                  <a:pos x="T10" y="T11"/>
                </a:cxn>
                <a:cxn ang="0">
                  <a:pos x="T12" y="T13"/>
                </a:cxn>
              </a:cxnLst>
              <a:rect l="0" t="0" r="r" b="b"/>
              <a:pathLst>
                <a:path w="8" h="34">
                  <a:moveTo>
                    <a:pt x="7" y="30"/>
                  </a:moveTo>
                  <a:cubicBezTo>
                    <a:pt x="5" y="21"/>
                    <a:pt x="6" y="12"/>
                    <a:pt x="6" y="3"/>
                  </a:cubicBezTo>
                  <a:cubicBezTo>
                    <a:pt x="6" y="0"/>
                    <a:pt x="2" y="0"/>
                    <a:pt x="2" y="3"/>
                  </a:cubicBezTo>
                  <a:cubicBezTo>
                    <a:pt x="1" y="10"/>
                    <a:pt x="1" y="18"/>
                    <a:pt x="2" y="25"/>
                  </a:cubicBezTo>
                  <a:cubicBezTo>
                    <a:pt x="1" y="25"/>
                    <a:pt x="0" y="26"/>
                    <a:pt x="1" y="28"/>
                  </a:cubicBezTo>
                  <a:cubicBezTo>
                    <a:pt x="2" y="29"/>
                    <a:pt x="2" y="31"/>
                    <a:pt x="3" y="32"/>
                  </a:cubicBezTo>
                  <a:cubicBezTo>
                    <a:pt x="5" y="34"/>
                    <a:pt x="8" y="32"/>
                    <a:pt x="7" y="3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52" name="Freeform 17"/>
            <p:cNvSpPr/>
            <p:nvPr/>
          </p:nvSpPr>
          <p:spPr bwMode="auto">
            <a:xfrm>
              <a:off x="213" y="1323"/>
              <a:ext cx="21" cy="59"/>
            </a:xfrm>
            <a:custGeom>
              <a:avLst/>
              <a:gdLst>
                <a:gd name="T0" fmla="*/ 2 w 6"/>
                <a:gd name="T1" fmla="*/ 3 h 20"/>
                <a:gd name="T2" fmla="*/ 0 w 6"/>
                <a:gd name="T3" fmla="*/ 17 h 20"/>
                <a:gd name="T4" fmla="*/ 5 w 6"/>
                <a:gd name="T5" fmla="*/ 17 h 20"/>
                <a:gd name="T6" fmla="*/ 6 w 6"/>
                <a:gd name="T7" fmla="*/ 3 h 20"/>
                <a:gd name="T8" fmla="*/ 2 w 6"/>
                <a:gd name="T9" fmla="*/ 3 h 20"/>
              </a:gdLst>
              <a:ahLst/>
              <a:cxnLst>
                <a:cxn ang="0">
                  <a:pos x="T0" y="T1"/>
                </a:cxn>
                <a:cxn ang="0">
                  <a:pos x="T2" y="T3"/>
                </a:cxn>
                <a:cxn ang="0">
                  <a:pos x="T4" y="T5"/>
                </a:cxn>
                <a:cxn ang="0">
                  <a:pos x="T6" y="T7"/>
                </a:cxn>
                <a:cxn ang="0">
                  <a:pos x="T8" y="T9"/>
                </a:cxn>
              </a:cxnLst>
              <a:rect l="0" t="0" r="r" b="b"/>
              <a:pathLst>
                <a:path w="6" h="20">
                  <a:moveTo>
                    <a:pt x="2" y="3"/>
                  </a:moveTo>
                  <a:cubicBezTo>
                    <a:pt x="1" y="8"/>
                    <a:pt x="1" y="12"/>
                    <a:pt x="0" y="17"/>
                  </a:cubicBezTo>
                  <a:cubicBezTo>
                    <a:pt x="0" y="20"/>
                    <a:pt x="5" y="20"/>
                    <a:pt x="5" y="17"/>
                  </a:cubicBezTo>
                  <a:cubicBezTo>
                    <a:pt x="5" y="12"/>
                    <a:pt x="6" y="8"/>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53" name="Freeform 18"/>
            <p:cNvSpPr/>
            <p:nvPr/>
          </p:nvSpPr>
          <p:spPr bwMode="auto">
            <a:xfrm>
              <a:off x="210" y="1415"/>
              <a:ext cx="24" cy="83"/>
            </a:xfrm>
            <a:custGeom>
              <a:avLst/>
              <a:gdLst>
                <a:gd name="T0" fmla="*/ 5 w 7"/>
                <a:gd name="T1" fmla="*/ 3 h 28"/>
                <a:gd name="T2" fmla="*/ 0 w 7"/>
                <a:gd name="T3" fmla="*/ 3 h 28"/>
                <a:gd name="T4" fmla="*/ 3 w 7"/>
                <a:gd name="T5" fmla="*/ 25 h 28"/>
                <a:gd name="T6" fmla="*/ 7 w 7"/>
                <a:gd name="T7" fmla="*/ 25 h 28"/>
                <a:gd name="T8" fmla="*/ 5 w 7"/>
                <a:gd name="T9" fmla="*/ 3 h 28"/>
              </a:gdLst>
              <a:ahLst/>
              <a:cxnLst>
                <a:cxn ang="0">
                  <a:pos x="T0" y="T1"/>
                </a:cxn>
                <a:cxn ang="0">
                  <a:pos x="T2" y="T3"/>
                </a:cxn>
                <a:cxn ang="0">
                  <a:pos x="T4" y="T5"/>
                </a:cxn>
                <a:cxn ang="0">
                  <a:pos x="T6" y="T7"/>
                </a:cxn>
                <a:cxn ang="0">
                  <a:pos x="T8" y="T9"/>
                </a:cxn>
              </a:cxnLst>
              <a:rect l="0" t="0" r="r" b="b"/>
              <a:pathLst>
                <a:path w="7" h="28">
                  <a:moveTo>
                    <a:pt x="5" y="3"/>
                  </a:moveTo>
                  <a:cubicBezTo>
                    <a:pt x="5" y="0"/>
                    <a:pt x="0" y="0"/>
                    <a:pt x="0" y="3"/>
                  </a:cubicBezTo>
                  <a:cubicBezTo>
                    <a:pt x="1" y="11"/>
                    <a:pt x="2" y="18"/>
                    <a:pt x="3" y="25"/>
                  </a:cubicBezTo>
                  <a:cubicBezTo>
                    <a:pt x="3" y="28"/>
                    <a:pt x="7" y="28"/>
                    <a:pt x="7" y="25"/>
                  </a:cubicBezTo>
                  <a:cubicBezTo>
                    <a:pt x="6" y="18"/>
                    <a:pt x="6" y="11"/>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54" name="Freeform 19"/>
            <p:cNvSpPr/>
            <p:nvPr/>
          </p:nvSpPr>
          <p:spPr bwMode="auto">
            <a:xfrm>
              <a:off x="224" y="1530"/>
              <a:ext cx="21" cy="92"/>
            </a:xfrm>
            <a:custGeom>
              <a:avLst/>
              <a:gdLst>
                <a:gd name="T0" fmla="*/ 4 w 6"/>
                <a:gd name="T1" fmla="*/ 3 h 31"/>
                <a:gd name="T2" fmla="*/ 0 w 6"/>
                <a:gd name="T3" fmla="*/ 3 h 31"/>
                <a:gd name="T4" fmla="*/ 1 w 6"/>
                <a:gd name="T5" fmla="*/ 29 h 31"/>
                <a:gd name="T6" fmla="*/ 5 w 6"/>
                <a:gd name="T7" fmla="*/ 29 h 31"/>
                <a:gd name="T8" fmla="*/ 4 w 6"/>
                <a:gd name="T9" fmla="*/ 3 h 31"/>
              </a:gdLst>
              <a:ahLst/>
              <a:cxnLst>
                <a:cxn ang="0">
                  <a:pos x="T0" y="T1"/>
                </a:cxn>
                <a:cxn ang="0">
                  <a:pos x="T2" y="T3"/>
                </a:cxn>
                <a:cxn ang="0">
                  <a:pos x="T4" y="T5"/>
                </a:cxn>
                <a:cxn ang="0">
                  <a:pos x="T6" y="T7"/>
                </a:cxn>
                <a:cxn ang="0">
                  <a:pos x="T8" y="T9"/>
                </a:cxn>
              </a:cxnLst>
              <a:rect l="0" t="0" r="r" b="b"/>
              <a:pathLst>
                <a:path w="6" h="31">
                  <a:moveTo>
                    <a:pt x="4" y="3"/>
                  </a:moveTo>
                  <a:cubicBezTo>
                    <a:pt x="4" y="0"/>
                    <a:pt x="0" y="0"/>
                    <a:pt x="0" y="3"/>
                  </a:cubicBezTo>
                  <a:cubicBezTo>
                    <a:pt x="0" y="12"/>
                    <a:pt x="0" y="20"/>
                    <a:pt x="1" y="29"/>
                  </a:cubicBezTo>
                  <a:cubicBezTo>
                    <a:pt x="1" y="31"/>
                    <a:pt x="6" y="31"/>
                    <a:pt x="5" y="29"/>
                  </a:cubicBezTo>
                  <a:cubicBezTo>
                    <a:pt x="4" y="20"/>
                    <a:pt x="4" y="12"/>
                    <a:pt x="4"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55" name="Freeform 20"/>
            <p:cNvSpPr/>
            <p:nvPr/>
          </p:nvSpPr>
          <p:spPr bwMode="auto">
            <a:xfrm>
              <a:off x="220" y="1664"/>
              <a:ext cx="18" cy="80"/>
            </a:xfrm>
            <a:custGeom>
              <a:avLst/>
              <a:gdLst>
                <a:gd name="T0" fmla="*/ 4 w 5"/>
                <a:gd name="T1" fmla="*/ 24 h 27"/>
                <a:gd name="T2" fmla="*/ 4 w 5"/>
                <a:gd name="T3" fmla="*/ 24 h 27"/>
                <a:gd name="T4" fmla="*/ 5 w 5"/>
                <a:gd name="T5" fmla="*/ 3 h 27"/>
                <a:gd name="T6" fmla="*/ 1 w 5"/>
                <a:gd name="T7" fmla="*/ 3 h 27"/>
                <a:gd name="T8" fmla="*/ 0 w 5"/>
                <a:gd name="T9" fmla="*/ 14 h 27"/>
                <a:gd name="T10" fmla="*/ 0 w 5"/>
                <a:gd name="T11" fmla="*/ 20 h 27"/>
                <a:gd name="T12" fmla="*/ 0 w 5"/>
                <a:gd name="T13" fmla="*/ 23 h 27"/>
                <a:gd name="T14" fmla="*/ 0 w 5"/>
                <a:gd name="T15" fmla="*/ 24 h 27"/>
                <a:gd name="T16" fmla="*/ 0 w 5"/>
                <a:gd name="T17" fmla="*/ 24 h 27"/>
                <a:gd name="T18" fmla="*/ 4 w 5"/>
                <a:gd name="T19" fmla="*/ 24 h 27"/>
                <a:gd name="T20" fmla="*/ 4 w 5"/>
                <a:gd name="T21" fmla="*/ 24 h 27"/>
                <a:gd name="T22" fmla="*/ 4 w 5"/>
                <a:gd name="T23" fmla="*/ 24 h 27"/>
                <a:gd name="T24" fmla="*/ 4 w 5"/>
                <a:gd name="T2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7">
                  <a:moveTo>
                    <a:pt x="4" y="24"/>
                  </a:moveTo>
                  <a:cubicBezTo>
                    <a:pt x="4" y="24"/>
                    <a:pt x="4" y="24"/>
                    <a:pt x="4" y="24"/>
                  </a:cubicBezTo>
                  <a:cubicBezTo>
                    <a:pt x="5" y="17"/>
                    <a:pt x="5" y="9"/>
                    <a:pt x="5" y="3"/>
                  </a:cubicBezTo>
                  <a:cubicBezTo>
                    <a:pt x="5" y="0"/>
                    <a:pt x="1" y="0"/>
                    <a:pt x="1" y="3"/>
                  </a:cubicBezTo>
                  <a:cubicBezTo>
                    <a:pt x="1" y="6"/>
                    <a:pt x="0" y="10"/>
                    <a:pt x="0" y="14"/>
                  </a:cubicBezTo>
                  <a:cubicBezTo>
                    <a:pt x="0" y="16"/>
                    <a:pt x="0" y="18"/>
                    <a:pt x="0" y="20"/>
                  </a:cubicBezTo>
                  <a:cubicBezTo>
                    <a:pt x="0" y="21"/>
                    <a:pt x="0" y="23"/>
                    <a:pt x="0" y="23"/>
                  </a:cubicBezTo>
                  <a:cubicBezTo>
                    <a:pt x="0" y="23"/>
                    <a:pt x="0" y="23"/>
                    <a:pt x="0" y="24"/>
                  </a:cubicBezTo>
                  <a:cubicBezTo>
                    <a:pt x="0" y="24"/>
                    <a:pt x="0" y="24"/>
                    <a:pt x="0" y="24"/>
                  </a:cubicBezTo>
                  <a:cubicBezTo>
                    <a:pt x="0" y="26"/>
                    <a:pt x="4" y="27"/>
                    <a:pt x="4" y="24"/>
                  </a:cubicBezTo>
                  <a:cubicBezTo>
                    <a:pt x="4" y="24"/>
                    <a:pt x="4" y="24"/>
                    <a:pt x="4" y="24"/>
                  </a:cubicBezTo>
                  <a:cubicBezTo>
                    <a:pt x="4" y="24"/>
                    <a:pt x="4" y="24"/>
                    <a:pt x="4" y="24"/>
                  </a:cubicBezTo>
                  <a:cubicBezTo>
                    <a:pt x="4" y="24"/>
                    <a:pt x="4" y="24"/>
                    <a:pt x="4" y="2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56" name="Freeform 21"/>
            <p:cNvSpPr/>
            <p:nvPr/>
          </p:nvSpPr>
          <p:spPr bwMode="auto">
            <a:xfrm>
              <a:off x="206" y="1762"/>
              <a:ext cx="21" cy="101"/>
            </a:xfrm>
            <a:custGeom>
              <a:avLst/>
              <a:gdLst>
                <a:gd name="T0" fmla="*/ 1 w 6"/>
                <a:gd name="T1" fmla="*/ 3 h 34"/>
                <a:gd name="T2" fmla="*/ 1 w 6"/>
                <a:gd name="T3" fmla="*/ 23 h 34"/>
                <a:gd name="T4" fmla="*/ 0 w 6"/>
                <a:gd name="T5" fmla="*/ 25 h 34"/>
                <a:gd name="T6" fmla="*/ 1 w 6"/>
                <a:gd name="T7" fmla="*/ 31 h 34"/>
                <a:gd name="T8" fmla="*/ 6 w 6"/>
                <a:gd name="T9" fmla="*/ 31 h 34"/>
                <a:gd name="T10" fmla="*/ 6 w 6"/>
                <a:gd name="T11" fmla="*/ 3 h 34"/>
                <a:gd name="T12" fmla="*/ 1 w 6"/>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 h="34">
                  <a:moveTo>
                    <a:pt x="1" y="3"/>
                  </a:moveTo>
                  <a:cubicBezTo>
                    <a:pt x="1" y="23"/>
                    <a:pt x="1" y="23"/>
                    <a:pt x="1" y="23"/>
                  </a:cubicBezTo>
                  <a:cubicBezTo>
                    <a:pt x="1" y="24"/>
                    <a:pt x="0" y="24"/>
                    <a:pt x="0" y="25"/>
                  </a:cubicBezTo>
                  <a:cubicBezTo>
                    <a:pt x="1" y="27"/>
                    <a:pt x="1" y="29"/>
                    <a:pt x="1" y="31"/>
                  </a:cubicBezTo>
                  <a:cubicBezTo>
                    <a:pt x="2" y="34"/>
                    <a:pt x="6" y="34"/>
                    <a:pt x="6" y="31"/>
                  </a:cubicBezTo>
                  <a:cubicBezTo>
                    <a:pt x="6" y="3"/>
                    <a:pt x="6" y="3"/>
                    <a:pt x="6" y="3"/>
                  </a:cubicBezTo>
                  <a:cubicBezTo>
                    <a:pt x="6" y="0"/>
                    <a:pt x="1" y="0"/>
                    <a:pt x="1"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57" name="Freeform 22"/>
            <p:cNvSpPr/>
            <p:nvPr/>
          </p:nvSpPr>
          <p:spPr bwMode="auto">
            <a:xfrm>
              <a:off x="213" y="1893"/>
              <a:ext cx="25" cy="86"/>
            </a:xfrm>
            <a:custGeom>
              <a:avLst/>
              <a:gdLst>
                <a:gd name="T0" fmla="*/ 6 w 7"/>
                <a:gd name="T1" fmla="*/ 25 h 29"/>
                <a:gd name="T2" fmla="*/ 5 w 7"/>
                <a:gd name="T3" fmla="*/ 3 h 29"/>
                <a:gd name="T4" fmla="*/ 0 w 7"/>
                <a:gd name="T5" fmla="*/ 3 h 29"/>
                <a:gd name="T6" fmla="*/ 2 w 7"/>
                <a:gd name="T7" fmla="*/ 26 h 29"/>
                <a:gd name="T8" fmla="*/ 6 w 7"/>
                <a:gd name="T9" fmla="*/ 25 h 29"/>
              </a:gdLst>
              <a:ahLst/>
              <a:cxnLst>
                <a:cxn ang="0">
                  <a:pos x="T0" y="T1"/>
                </a:cxn>
                <a:cxn ang="0">
                  <a:pos x="T2" y="T3"/>
                </a:cxn>
                <a:cxn ang="0">
                  <a:pos x="T4" y="T5"/>
                </a:cxn>
                <a:cxn ang="0">
                  <a:pos x="T6" y="T7"/>
                </a:cxn>
                <a:cxn ang="0">
                  <a:pos x="T8" y="T9"/>
                </a:cxn>
              </a:cxnLst>
              <a:rect l="0" t="0" r="r" b="b"/>
              <a:pathLst>
                <a:path w="7" h="29">
                  <a:moveTo>
                    <a:pt x="6" y="25"/>
                  </a:moveTo>
                  <a:cubicBezTo>
                    <a:pt x="4" y="18"/>
                    <a:pt x="5" y="10"/>
                    <a:pt x="5" y="3"/>
                  </a:cubicBezTo>
                  <a:cubicBezTo>
                    <a:pt x="5" y="0"/>
                    <a:pt x="0" y="0"/>
                    <a:pt x="0" y="3"/>
                  </a:cubicBezTo>
                  <a:cubicBezTo>
                    <a:pt x="0" y="10"/>
                    <a:pt x="0" y="19"/>
                    <a:pt x="2" y="26"/>
                  </a:cubicBezTo>
                  <a:cubicBezTo>
                    <a:pt x="2" y="29"/>
                    <a:pt x="7" y="28"/>
                    <a:pt x="6" y="2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58" name="Freeform 23"/>
            <p:cNvSpPr/>
            <p:nvPr/>
          </p:nvSpPr>
          <p:spPr bwMode="auto">
            <a:xfrm>
              <a:off x="213" y="2008"/>
              <a:ext cx="18" cy="89"/>
            </a:xfrm>
            <a:custGeom>
              <a:avLst/>
              <a:gdLst>
                <a:gd name="T0" fmla="*/ 0 w 5"/>
                <a:gd name="T1" fmla="*/ 3 h 30"/>
                <a:gd name="T2" fmla="*/ 0 w 5"/>
                <a:gd name="T3" fmla="*/ 27 h 30"/>
                <a:gd name="T4" fmla="*/ 5 w 5"/>
                <a:gd name="T5" fmla="*/ 27 h 30"/>
                <a:gd name="T6" fmla="*/ 5 w 5"/>
                <a:gd name="T7" fmla="*/ 3 h 30"/>
                <a:gd name="T8" fmla="*/ 0 w 5"/>
                <a:gd name="T9" fmla="*/ 3 h 30"/>
              </a:gdLst>
              <a:ahLst/>
              <a:cxnLst>
                <a:cxn ang="0">
                  <a:pos x="T0" y="T1"/>
                </a:cxn>
                <a:cxn ang="0">
                  <a:pos x="T2" y="T3"/>
                </a:cxn>
                <a:cxn ang="0">
                  <a:pos x="T4" y="T5"/>
                </a:cxn>
                <a:cxn ang="0">
                  <a:pos x="T6" y="T7"/>
                </a:cxn>
                <a:cxn ang="0">
                  <a:pos x="T8" y="T9"/>
                </a:cxn>
              </a:cxnLst>
              <a:rect l="0" t="0" r="r" b="b"/>
              <a:pathLst>
                <a:path w="5" h="30">
                  <a:moveTo>
                    <a:pt x="0" y="3"/>
                  </a:moveTo>
                  <a:cubicBezTo>
                    <a:pt x="0" y="27"/>
                    <a:pt x="0" y="27"/>
                    <a:pt x="0" y="27"/>
                  </a:cubicBezTo>
                  <a:cubicBezTo>
                    <a:pt x="0" y="30"/>
                    <a:pt x="5" y="30"/>
                    <a:pt x="5" y="27"/>
                  </a:cubicBezTo>
                  <a:cubicBezTo>
                    <a:pt x="5" y="3"/>
                    <a:pt x="5" y="3"/>
                    <a:pt x="5" y="3"/>
                  </a:cubicBezTo>
                  <a:cubicBezTo>
                    <a:pt x="5"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59" name="Freeform 24"/>
            <p:cNvSpPr/>
            <p:nvPr/>
          </p:nvSpPr>
          <p:spPr bwMode="auto">
            <a:xfrm>
              <a:off x="217" y="2127"/>
              <a:ext cx="24" cy="89"/>
            </a:xfrm>
            <a:custGeom>
              <a:avLst/>
              <a:gdLst>
                <a:gd name="T0" fmla="*/ 6 w 7"/>
                <a:gd name="T1" fmla="*/ 26 h 30"/>
                <a:gd name="T2" fmla="*/ 5 w 7"/>
                <a:gd name="T3" fmla="*/ 3 h 30"/>
                <a:gd name="T4" fmla="*/ 1 w 7"/>
                <a:gd name="T5" fmla="*/ 3 h 30"/>
                <a:gd name="T6" fmla="*/ 2 w 7"/>
                <a:gd name="T7" fmla="*/ 27 h 30"/>
                <a:gd name="T8" fmla="*/ 6 w 7"/>
                <a:gd name="T9" fmla="*/ 26 h 30"/>
              </a:gdLst>
              <a:ahLst/>
              <a:cxnLst>
                <a:cxn ang="0">
                  <a:pos x="T0" y="T1"/>
                </a:cxn>
                <a:cxn ang="0">
                  <a:pos x="T2" y="T3"/>
                </a:cxn>
                <a:cxn ang="0">
                  <a:pos x="T4" y="T5"/>
                </a:cxn>
                <a:cxn ang="0">
                  <a:pos x="T6" y="T7"/>
                </a:cxn>
                <a:cxn ang="0">
                  <a:pos x="T8" y="T9"/>
                </a:cxn>
              </a:cxnLst>
              <a:rect l="0" t="0" r="r" b="b"/>
              <a:pathLst>
                <a:path w="7" h="30">
                  <a:moveTo>
                    <a:pt x="6" y="26"/>
                  </a:moveTo>
                  <a:cubicBezTo>
                    <a:pt x="4" y="19"/>
                    <a:pt x="5" y="10"/>
                    <a:pt x="5" y="3"/>
                  </a:cubicBezTo>
                  <a:cubicBezTo>
                    <a:pt x="5" y="0"/>
                    <a:pt x="1" y="0"/>
                    <a:pt x="1" y="3"/>
                  </a:cubicBezTo>
                  <a:cubicBezTo>
                    <a:pt x="1" y="11"/>
                    <a:pt x="0" y="20"/>
                    <a:pt x="2" y="27"/>
                  </a:cubicBezTo>
                  <a:cubicBezTo>
                    <a:pt x="2" y="30"/>
                    <a:pt x="7" y="29"/>
                    <a:pt x="6" y="2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60" name="Freeform 25"/>
            <p:cNvSpPr/>
            <p:nvPr/>
          </p:nvSpPr>
          <p:spPr bwMode="auto">
            <a:xfrm>
              <a:off x="224" y="2246"/>
              <a:ext cx="14" cy="109"/>
            </a:xfrm>
            <a:custGeom>
              <a:avLst/>
              <a:gdLst>
                <a:gd name="T0" fmla="*/ 0 w 4"/>
                <a:gd name="T1" fmla="*/ 3 h 37"/>
                <a:gd name="T2" fmla="*/ 0 w 4"/>
                <a:gd name="T3" fmla="*/ 34 h 37"/>
                <a:gd name="T4" fmla="*/ 4 w 4"/>
                <a:gd name="T5" fmla="*/ 34 h 37"/>
                <a:gd name="T6" fmla="*/ 4 w 4"/>
                <a:gd name="T7" fmla="*/ 3 h 37"/>
                <a:gd name="T8" fmla="*/ 0 w 4"/>
                <a:gd name="T9" fmla="*/ 3 h 37"/>
              </a:gdLst>
              <a:ahLst/>
              <a:cxnLst>
                <a:cxn ang="0">
                  <a:pos x="T0" y="T1"/>
                </a:cxn>
                <a:cxn ang="0">
                  <a:pos x="T2" y="T3"/>
                </a:cxn>
                <a:cxn ang="0">
                  <a:pos x="T4" y="T5"/>
                </a:cxn>
                <a:cxn ang="0">
                  <a:pos x="T6" y="T7"/>
                </a:cxn>
                <a:cxn ang="0">
                  <a:pos x="T8" y="T9"/>
                </a:cxn>
              </a:cxnLst>
              <a:rect l="0" t="0" r="r" b="b"/>
              <a:pathLst>
                <a:path w="4" h="37">
                  <a:moveTo>
                    <a:pt x="0" y="3"/>
                  </a:moveTo>
                  <a:cubicBezTo>
                    <a:pt x="0" y="34"/>
                    <a:pt x="0" y="34"/>
                    <a:pt x="0" y="34"/>
                  </a:cubicBezTo>
                  <a:cubicBezTo>
                    <a:pt x="0" y="37"/>
                    <a:pt x="4" y="37"/>
                    <a:pt x="4" y="34"/>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61" name="Freeform 26"/>
            <p:cNvSpPr/>
            <p:nvPr/>
          </p:nvSpPr>
          <p:spPr bwMode="auto">
            <a:xfrm>
              <a:off x="210" y="2370"/>
              <a:ext cx="28" cy="107"/>
            </a:xfrm>
            <a:custGeom>
              <a:avLst/>
              <a:gdLst>
                <a:gd name="T0" fmla="*/ 7 w 8"/>
                <a:gd name="T1" fmla="*/ 3 h 36"/>
                <a:gd name="T2" fmla="*/ 3 w 8"/>
                <a:gd name="T3" fmla="*/ 3 h 36"/>
                <a:gd name="T4" fmla="*/ 0 w 8"/>
                <a:gd name="T5" fmla="*/ 32 h 36"/>
                <a:gd name="T6" fmla="*/ 5 w 8"/>
                <a:gd name="T7" fmla="*/ 33 h 36"/>
                <a:gd name="T8" fmla="*/ 7 w 8"/>
                <a:gd name="T9" fmla="*/ 3 h 36"/>
              </a:gdLst>
              <a:ahLst/>
              <a:cxnLst>
                <a:cxn ang="0">
                  <a:pos x="T0" y="T1"/>
                </a:cxn>
                <a:cxn ang="0">
                  <a:pos x="T2" y="T3"/>
                </a:cxn>
                <a:cxn ang="0">
                  <a:pos x="T4" y="T5"/>
                </a:cxn>
                <a:cxn ang="0">
                  <a:pos x="T6" y="T7"/>
                </a:cxn>
                <a:cxn ang="0">
                  <a:pos x="T8" y="T9"/>
                </a:cxn>
              </a:cxnLst>
              <a:rect l="0" t="0" r="r" b="b"/>
              <a:pathLst>
                <a:path w="8" h="36">
                  <a:moveTo>
                    <a:pt x="7" y="3"/>
                  </a:moveTo>
                  <a:cubicBezTo>
                    <a:pt x="7" y="0"/>
                    <a:pt x="3" y="0"/>
                    <a:pt x="3" y="3"/>
                  </a:cubicBezTo>
                  <a:cubicBezTo>
                    <a:pt x="3" y="12"/>
                    <a:pt x="4" y="23"/>
                    <a:pt x="0" y="32"/>
                  </a:cubicBezTo>
                  <a:cubicBezTo>
                    <a:pt x="0" y="35"/>
                    <a:pt x="4" y="36"/>
                    <a:pt x="5" y="33"/>
                  </a:cubicBezTo>
                  <a:cubicBezTo>
                    <a:pt x="8" y="24"/>
                    <a:pt x="7" y="12"/>
                    <a:pt x="7"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62" name="Freeform 27"/>
            <p:cNvSpPr/>
            <p:nvPr/>
          </p:nvSpPr>
          <p:spPr bwMode="auto">
            <a:xfrm>
              <a:off x="213" y="2492"/>
              <a:ext cx="28" cy="83"/>
            </a:xfrm>
            <a:custGeom>
              <a:avLst/>
              <a:gdLst>
                <a:gd name="T0" fmla="*/ 5 w 8"/>
                <a:gd name="T1" fmla="*/ 23 h 28"/>
                <a:gd name="T2" fmla="*/ 5 w 8"/>
                <a:gd name="T3" fmla="*/ 3 h 28"/>
                <a:gd name="T4" fmla="*/ 0 w 8"/>
                <a:gd name="T5" fmla="*/ 3 h 28"/>
                <a:gd name="T6" fmla="*/ 0 w 8"/>
                <a:gd name="T7" fmla="*/ 19 h 28"/>
                <a:gd name="T8" fmla="*/ 4 w 8"/>
                <a:gd name="T9" fmla="*/ 27 h 28"/>
                <a:gd name="T10" fmla="*/ 5 w 8"/>
                <a:gd name="T11" fmla="*/ 23 h 28"/>
              </a:gdLst>
              <a:ahLst/>
              <a:cxnLst>
                <a:cxn ang="0">
                  <a:pos x="T0" y="T1"/>
                </a:cxn>
                <a:cxn ang="0">
                  <a:pos x="T2" y="T3"/>
                </a:cxn>
                <a:cxn ang="0">
                  <a:pos x="T4" y="T5"/>
                </a:cxn>
                <a:cxn ang="0">
                  <a:pos x="T6" y="T7"/>
                </a:cxn>
                <a:cxn ang="0">
                  <a:pos x="T8" y="T9"/>
                </a:cxn>
                <a:cxn ang="0">
                  <a:pos x="T10" y="T11"/>
                </a:cxn>
              </a:cxnLst>
              <a:rect l="0" t="0" r="r" b="b"/>
              <a:pathLst>
                <a:path w="8" h="28">
                  <a:moveTo>
                    <a:pt x="5" y="23"/>
                  </a:moveTo>
                  <a:cubicBezTo>
                    <a:pt x="4" y="23"/>
                    <a:pt x="5" y="5"/>
                    <a:pt x="5" y="3"/>
                  </a:cubicBezTo>
                  <a:cubicBezTo>
                    <a:pt x="5" y="0"/>
                    <a:pt x="0" y="0"/>
                    <a:pt x="0" y="3"/>
                  </a:cubicBezTo>
                  <a:cubicBezTo>
                    <a:pt x="0" y="8"/>
                    <a:pt x="0" y="14"/>
                    <a:pt x="0" y="19"/>
                  </a:cubicBezTo>
                  <a:cubicBezTo>
                    <a:pt x="1" y="22"/>
                    <a:pt x="1" y="27"/>
                    <a:pt x="4" y="27"/>
                  </a:cubicBezTo>
                  <a:cubicBezTo>
                    <a:pt x="7" y="28"/>
                    <a:pt x="8" y="23"/>
                    <a:pt x="5" y="2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63" name="Freeform 28"/>
            <p:cNvSpPr/>
            <p:nvPr/>
          </p:nvSpPr>
          <p:spPr bwMode="auto">
            <a:xfrm>
              <a:off x="213" y="2614"/>
              <a:ext cx="28" cy="89"/>
            </a:xfrm>
            <a:custGeom>
              <a:avLst/>
              <a:gdLst>
                <a:gd name="T0" fmla="*/ 3 w 8"/>
                <a:gd name="T1" fmla="*/ 2 h 30"/>
                <a:gd name="T2" fmla="*/ 2 w 8"/>
                <a:gd name="T3" fmla="*/ 27 h 30"/>
                <a:gd name="T4" fmla="*/ 6 w 8"/>
                <a:gd name="T5" fmla="*/ 27 h 30"/>
                <a:gd name="T6" fmla="*/ 7 w 8"/>
                <a:gd name="T7" fmla="*/ 4 h 30"/>
                <a:gd name="T8" fmla="*/ 3 w 8"/>
                <a:gd name="T9" fmla="*/ 2 h 30"/>
              </a:gdLst>
              <a:ahLst/>
              <a:cxnLst>
                <a:cxn ang="0">
                  <a:pos x="T0" y="T1"/>
                </a:cxn>
                <a:cxn ang="0">
                  <a:pos x="T2" y="T3"/>
                </a:cxn>
                <a:cxn ang="0">
                  <a:pos x="T4" y="T5"/>
                </a:cxn>
                <a:cxn ang="0">
                  <a:pos x="T6" y="T7"/>
                </a:cxn>
                <a:cxn ang="0">
                  <a:pos x="T8" y="T9"/>
                </a:cxn>
              </a:cxnLst>
              <a:rect l="0" t="0" r="r" b="b"/>
              <a:pathLst>
                <a:path w="8" h="30">
                  <a:moveTo>
                    <a:pt x="3" y="2"/>
                  </a:moveTo>
                  <a:cubicBezTo>
                    <a:pt x="0" y="10"/>
                    <a:pt x="1" y="19"/>
                    <a:pt x="2" y="27"/>
                  </a:cubicBezTo>
                  <a:cubicBezTo>
                    <a:pt x="2" y="30"/>
                    <a:pt x="6" y="30"/>
                    <a:pt x="6" y="27"/>
                  </a:cubicBezTo>
                  <a:cubicBezTo>
                    <a:pt x="6" y="20"/>
                    <a:pt x="4" y="11"/>
                    <a:pt x="7" y="4"/>
                  </a:cubicBezTo>
                  <a:cubicBezTo>
                    <a:pt x="8" y="1"/>
                    <a:pt x="4" y="0"/>
                    <a:pt x="3"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64" name="Freeform 29"/>
            <p:cNvSpPr/>
            <p:nvPr/>
          </p:nvSpPr>
          <p:spPr bwMode="auto">
            <a:xfrm>
              <a:off x="217" y="2735"/>
              <a:ext cx="21" cy="107"/>
            </a:xfrm>
            <a:custGeom>
              <a:avLst/>
              <a:gdLst>
                <a:gd name="T0" fmla="*/ 6 w 6"/>
                <a:gd name="T1" fmla="*/ 3 h 36"/>
                <a:gd name="T2" fmla="*/ 2 w 6"/>
                <a:gd name="T3" fmla="*/ 3 h 36"/>
                <a:gd name="T4" fmla="*/ 1 w 6"/>
                <a:gd name="T5" fmla="*/ 33 h 36"/>
                <a:gd name="T6" fmla="*/ 5 w 6"/>
                <a:gd name="T7" fmla="*/ 33 h 36"/>
                <a:gd name="T8" fmla="*/ 6 w 6"/>
                <a:gd name="T9" fmla="*/ 3 h 36"/>
              </a:gdLst>
              <a:ahLst/>
              <a:cxnLst>
                <a:cxn ang="0">
                  <a:pos x="T0" y="T1"/>
                </a:cxn>
                <a:cxn ang="0">
                  <a:pos x="T2" y="T3"/>
                </a:cxn>
                <a:cxn ang="0">
                  <a:pos x="T4" y="T5"/>
                </a:cxn>
                <a:cxn ang="0">
                  <a:pos x="T6" y="T7"/>
                </a:cxn>
                <a:cxn ang="0">
                  <a:pos x="T8" y="T9"/>
                </a:cxn>
              </a:cxnLst>
              <a:rect l="0" t="0" r="r" b="b"/>
              <a:pathLst>
                <a:path w="6" h="36">
                  <a:moveTo>
                    <a:pt x="6" y="3"/>
                  </a:moveTo>
                  <a:cubicBezTo>
                    <a:pt x="6" y="0"/>
                    <a:pt x="2" y="0"/>
                    <a:pt x="2" y="3"/>
                  </a:cubicBezTo>
                  <a:cubicBezTo>
                    <a:pt x="1" y="13"/>
                    <a:pt x="0" y="23"/>
                    <a:pt x="1" y="33"/>
                  </a:cubicBezTo>
                  <a:cubicBezTo>
                    <a:pt x="1" y="36"/>
                    <a:pt x="5" y="36"/>
                    <a:pt x="5" y="33"/>
                  </a:cubicBezTo>
                  <a:cubicBezTo>
                    <a:pt x="4" y="23"/>
                    <a:pt x="6" y="13"/>
                    <a:pt x="6"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65" name="Freeform 30"/>
            <p:cNvSpPr/>
            <p:nvPr/>
          </p:nvSpPr>
          <p:spPr bwMode="auto">
            <a:xfrm>
              <a:off x="210" y="2860"/>
              <a:ext cx="28" cy="104"/>
            </a:xfrm>
            <a:custGeom>
              <a:avLst/>
              <a:gdLst>
                <a:gd name="T0" fmla="*/ 8 w 8"/>
                <a:gd name="T1" fmla="*/ 3 h 35"/>
                <a:gd name="T2" fmla="*/ 4 w 8"/>
                <a:gd name="T3" fmla="*/ 3 h 35"/>
                <a:gd name="T4" fmla="*/ 3 w 8"/>
                <a:gd name="T5" fmla="*/ 32 h 35"/>
                <a:gd name="T6" fmla="*/ 7 w 8"/>
                <a:gd name="T7" fmla="*/ 31 h 35"/>
                <a:gd name="T8" fmla="*/ 8 w 8"/>
                <a:gd name="T9" fmla="*/ 3 h 35"/>
              </a:gdLst>
              <a:ahLst/>
              <a:cxnLst>
                <a:cxn ang="0">
                  <a:pos x="T0" y="T1"/>
                </a:cxn>
                <a:cxn ang="0">
                  <a:pos x="T2" y="T3"/>
                </a:cxn>
                <a:cxn ang="0">
                  <a:pos x="T4" y="T5"/>
                </a:cxn>
                <a:cxn ang="0">
                  <a:pos x="T6" y="T7"/>
                </a:cxn>
                <a:cxn ang="0">
                  <a:pos x="T8" y="T9"/>
                </a:cxn>
              </a:cxnLst>
              <a:rect l="0" t="0" r="r" b="b"/>
              <a:pathLst>
                <a:path w="8" h="35">
                  <a:moveTo>
                    <a:pt x="8" y="3"/>
                  </a:moveTo>
                  <a:cubicBezTo>
                    <a:pt x="8" y="0"/>
                    <a:pt x="4" y="0"/>
                    <a:pt x="4" y="3"/>
                  </a:cubicBezTo>
                  <a:cubicBezTo>
                    <a:pt x="3" y="13"/>
                    <a:pt x="0" y="23"/>
                    <a:pt x="3" y="32"/>
                  </a:cubicBezTo>
                  <a:cubicBezTo>
                    <a:pt x="3" y="35"/>
                    <a:pt x="8" y="34"/>
                    <a:pt x="7" y="31"/>
                  </a:cubicBezTo>
                  <a:cubicBezTo>
                    <a:pt x="5" y="22"/>
                    <a:pt x="8" y="12"/>
                    <a:pt x="8"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66" name="Freeform 31"/>
            <p:cNvSpPr/>
            <p:nvPr/>
          </p:nvSpPr>
          <p:spPr bwMode="auto">
            <a:xfrm>
              <a:off x="206" y="3014"/>
              <a:ext cx="25" cy="98"/>
            </a:xfrm>
            <a:custGeom>
              <a:avLst/>
              <a:gdLst>
                <a:gd name="T0" fmla="*/ 6 w 7"/>
                <a:gd name="T1" fmla="*/ 24 h 33"/>
                <a:gd name="T2" fmla="*/ 5 w 7"/>
                <a:gd name="T3" fmla="*/ 3 h 33"/>
                <a:gd name="T4" fmla="*/ 0 w 7"/>
                <a:gd name="T5" fmla="*/ 3 h 33"/>
                <a:gd name="T6" fmla="*/ 1 w 7"/>
                <a:gd name="T7" fmla="*/ 30 h 33"/>
                <a:gd name="T8" fmla="*/ 6 w 7"/>
                <a:gd name="T9" fmla="*/ 32 h 33"/>
                <a:gd name="T10" fmla="*/ 7 w 7"/>
                <a:gd name="T11" fmla="*/ 26 h 33"/>
                <a:gd name="T12" fmla="*/ 6 w 7"/>
                <a:gd name="T13" fmla="*/ 24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6" y="24"/>
                  </a:moveTo>
                  <a:cubicBezTo>
                    <a:pt x="6" y="17"/>
                    <a:pt x="6" y="10"/>
                    <a:pt x="5" y="3"/>
                  </a:cubicBezTo>
                  <a:cubicBezTo>
                    <a:pt x="5" y="0"/>
                    <a:pt x="0" y="0"/>
                    <a:pt x="0" y="3"/>
                  </a:cubicBezTo>
                  <a:cubicBezTo>
                    <a:pt x="1" y="12"/>
                    <a:pt x="1" y="21"/>
                    <a:pt x="1" y="30"/>
                  </a:cubicBezTo>
                  <a:cubicBezTo>
                    <a:pt x="1" y="33"/>
                    <a:pt x="4" y="33"/>
                    <a:pt x="6" y="32"/>
                  </a:cubicBezTo>
                  <a:cubicBezTo>
                    <a:pt x="7" y="30"/>
                    <a:pt x="7" y="28"/>
                    <a:pt x="7" y="26"/>
                  </a:cubicBezTo>
                  <a:cubicBezTo>
                    <a:pt x="7" y="25"/>
                    <a:pt x="7" y="25"/>
                    <a:pt x="6" y="2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67" name="Freeform 32"/>
            <p:cNvSpPr/>
            <p:nvPr/>
          </p:nvSpPr>
          <p:spPr bwMode="auto">
            <a:xfrm>
              <a:off x="210" y="3166"/>
              <a:ext cx="24" cy="92"/>
            </a:xfrm>
            <a:custGeom>
              <a:avLst/>
              <a:gdLst>
                <a:gd name="T0" fmla="*/ 3 w 7"/>
                <a:gd name="T1" fmla="*/ 3 h 31"/>
                <a:gd name="T2" fmla="*/ 2 w 7"/>
                <a:gd name="T3" fmla="*/ 17 h 31"/>
                <a:gd name="T4" fmla="*/ 1 w 7"/>
                <a:gd name="T5" fmla="*/ 24 h 31"/>
                <a:gd name="T6" fmla="*/ 1 w 7"/>
                <a:gd name="T7" fmla="*/ 27 h 31"/>
                <a:gd name="T8" fmla="*/ 0 w 7"/>
                <a:gd name="T9" fmla="*/ 28 h 31"/>
                <a:gd name="T10" fmla="*/ 1 w 7"/>
                <a:gd name="T11" fmla="*/ 29 h 31"/>
                <a:gd name="T12" fmla="*/ 4 w 7"/>
                <a:gd name="T13" fmla="*/ 30 h 31"/>
                <a:gd name="T14" fmla="*/ 6 w 7"/>
                <a:gd name="T15" fmla="*/ 20 h 31"/>
                <a:gd name="T16" fmla="*/ 7 w 7"/>
                <a:gd name="T17" fmla="*/ 3 h 31"/>
                <a:gd name="T18" fmla="*/ 3 w 7"/>
                <a:gd name="T19"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1">
                  <a:moveTo>
                    <a:pt x="3" y="3"/>
                  </a:moveTo>
                  <a:cubicBezTo>
                    <a:pt x="2" y="7"/>
                    <a:pt x="2" y="12"/>
                    <a:pt x="2" y="17"/>
                  </a:cubicBezTo>
                  <a:cubicBezTo>
                    <a:pt x="1" y="19"/>
                    <a:pt x="1" y="22"/>
                    <a:pt x="1" y="24"/>
                  </a:cubicBezTo>
                  <a:cubicBezTo>
                    <a:pt x="1" y="25"/>
                    <a:pt x="0" y="27"/>
                    <a:pt x="1" y="27"/>
                  </a:cubicBezTo>
                  <a:cubicBezTo>
                    <a:pt x="0" y="27"/>
                    <a:pt x="0" y="28"/>
                    <a:pt x="0" y="28"/>
                  </a:cubicBezTo>
                  <a:cubicBezTo>
                    <a:pt x="0" y="28"/>
                    <a:pt x="0" y="29"/>
                    <a:pt x="1" y="29"/>
                  </a:cubicBezTo>
                  <a:cubicBezTo>
                    <a:pt x="1" y="30"/>
                    <a:pt x="3" y="31"/>
                    <a:pt x="4" y="30"/>
                  </a:cubicBezTo>
                  <a:cubicBezTo>
                    <a:pt x="6" y="28"/>
                    <a:pt x="6" y="23"/>
                    <a:pt x="6" y="20"/>
                  </a:cubicBezTo>
                  <a:cubicBezTo>
                    <a:pt x="6" y="14"/>
                    <a:pt x="7" y="9"/>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68" name="Freeform 33"/>
            <p:cNvSpPr/>
            <p:nvPr/>
          </p:nvSpPr>
          <p:spPr bwMode="auto">
            <a:xfrm>
              <a:off x="213" y="3290"/>
              <a:ext cx="28" cy="101"/>
            </a:xfrm>
            <a:custGeom>
              <a:avLst/>
              <a:gdLst>
                <a:gd name="T0" fmla="*/ 7 w 8"/>
                <a:gd name="T1" fmla="*/ 25 h 34"/>
                <a:gd name="T2" fmla="*/ 5 w 8"/>
                <a:gd name="T3" fmla="*/ 3 h 34"/>
                <a:gd name="T4" fmla="*/ 0 w 8"/>
                <a:gd name="T5" fmla="*/ 3 h 34"/>
                <a:gd name="T6" fmla="*/ 2 w 8"/>
                <a:gd name="T7" fmla="*/ 17 h 34"/>
                <a:gd name="T8" fmla="*/ 3 w 8"/>
                <a:gd name="T9" fmla="*/ 25 h 34"/>
                <a:gd name="T10" fmla="*/ 3 w 8"/>
                <a:gd name="T11" fmla="*/ 29 h 34"/>
                <a:gd name="T12" fmla="*/ 3 w 8"/>
                <a:gd name="T13" fmla="*/ 29 h 34"/>
                <a:gd name="T14" fmla="*/ 3 w 8"/>
                <a:gd name="T15" fmla="*/ 31 h 34"/>
                <a:gd name="T16" fmla="*/ 7 w 8"/>
                <a:gd name="T17" fmla="*/ 32 h 34"/>
                <a:gd name="T18" fmla="*/ 7 w 8"/>
                <a:gd name="T19"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7" y="25"/>
                  </a:moveTo>
                  <a:cubicBezTo>
                    <a:pt x="7" y="18"/>
                    <a:pt x="5" y="10"/>
                    <a:pt x="5" y="3"/>
                  </a:cubicBezTo>
                  <a:cubicBezTo>
                    <a:pt x="5" y="0"/>
                    <a:pt x="0" y="0"/>
                    <a:pt x="0" y="3"/>
                  </a:cubicBezTo>
                  <a:cubicBezTo>
                    <a:pt x="1" y="8"/>
                    <a:pt x="1" y="12"/>
                    <a:pt x="2" y="17"/>
                  </a:cubicBezTo>
                  <a:cubicBezTo>
                    <a:pt x="2" y="20"/>
                    <a:pt x="3" y="23"/>
                    <a:pt x="3" y="25"/>
                  </a:cubicBezTo>
                  <a:cubicBezTo>
                    <a:pt x="3" y="27"/>
                    <a:pt x="3" y="28"/>
                    <a:pt x="3" y="29"/>
                  </a:cubicBezTo>
                  <a:cubicBezTo>
                    <a:pt x="3" y="29"/>
                    <a:pt x="3" y="29"/>
                    <a:pt x="3" y="29"/>
                  </a:cubicBezTo>
                  <a:cubicBezTo>
                    <a:pt x="3" y="30"/>
                    <a:pt x="2" y="31"/>
                    <a:pt x="3" y="31"/>
                  </a:cubicBezTo>
                  <a:cubicBezTo>
                    <a:pt x="4" y="33"/>
                    <a:pt x="6" y="34"/>
                    <a:pt x="7" y="32"/>
                  </a:cubicBezTo>
                  <a:cubicBezTo>
                    <a:pt x="8" y="30"/>
                    <a:pt x="8" y="28"/>
                    <a:pt x="7" y="2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69" name="Freeform 34"/>
            <p:cNvSpPr/>
            <p:nvPr/>
          </p:nvSpPr>
          <p:spPr bwMode="auto">
            <a:xfrm>
              <a:off x="217" y="3427"/>
              <a:ext cx="28" cy="110"/>
            </a:xfrm>
            <a:custGeom>
              <a:avLst/>
              <a:gdLst>
                <a:gd name="T0" fmla="*/ 6 w 8"/>
                <a:gd name="T1" fmla="*/ 30 h 37"/>
                <a:gd name="T2" fmla="*/ 6 w 8"/>
                <a:gd name="T3" fmla="*/ 29 h 37"/>
                <a:gd name="T4" fmla="*/ 6 w 8"/>
                <a:gd name="T5" fmla="*/ 20 h 37"/>
                <a:gd name="T6" fmla="*/ 7 w 8"/>
                <a:gd name="T7" fmla="*/ 4 h 37"/>
                <a:gd name="T8" fmla="*/ 3 w 8"/>
                <a:gd name="T9" fmla="*/ 3 h 37"/>
                <a:gd name="T10" fmla="*/ 1 w 8"/>
                <a:gd name="T11" fmla="*/ 20 h 37"/>
                <a:gd name="T12" fmla="*/ 3 w 8"/>
                <a:gd name="T13" fmla="*/ 35 h 37"/>
                <a:gd name="T14" fmla="*/ 7 w 8"/>
                <a:gd name="T15" fmla="*/ 33 h 37"/>
                <a:gd name="T16" fmla="*/ 6 w 8"/>
                <a:gd name="T17"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7">
                  <a:moveTo>
                    <a:pt x="6" y="30"/>
                  </a:moveTo>
                  <a:cubicBezTo>
                    <a:pt x="6" y="30"/>
                    <a:pt x="6" y="29"/>
                    <a:pt x="6" y="29"/>
                  </a:cubicBezTo>
                  <a:cubicBezTo>
                    <a:pt x="5" y="26"/>
                    <a:pt x="6" y="22"/>
                    <a:pt x="6" y="20"/>
                  </a:cubicBezTo>
                  <a:cubicBezTo>
                    <a:pt x="6" y="15"/>
                    <a:pt x="6" y="9"/>
                    <a:pt x="7" y="4"/>
                  </a:cubicBezTo>
                  <a:cubicBezTo>
                    <a:pt x="8" y="1"/>
                    <a:pt x="3" y="0"/>
                    <a:pt x="3" y="3"/>
                  </a:cubicBezTo>
                  <a:cubicBezTo>
                    <a:pt x="2" y="8"/>
                    <a:pt x="1" y="14"/>
                    <a:pt x="1" y="20"/>
                  </a:cubicBezTo>
                  <a:cubicBezTo>
                    <a:pt x="1" y="24"/>
                    <a:pt x="0" y="32"/>
                    <a:pt x="3" y="35"/>
                  </a:cubicBezTo>
                  <a:cubicBezTo>
                    <a:pt x="5" y="37"/>
                    <a:pt x="8" y="35"/>
                    <a:pt x="7" y="33"/>
                  </a:cubicBezTo>
                  <a:cubicBezTo>
                    <a:pt x="7" y="32"/>
                    <a:pt x="6" y="31"/>
                    <a:pt x="6" y="3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70" name="Freeform 35"/>
            <p:cNvSpPr/>
            <p:nvPr/>
          </p:nvSpPr>
          <p:spPr bwMode="auto">
            <a:xfrm>
              <a:off x="217" y="3590"/>
              <a:ext cx="24" cy="92"/>
            </a:xfrm>
            <a:custGeom>
              <a:avLst/>
              <a:gdLst>
                <a:gd name="T0" fmla="*/ 6 w 7"/>
                <a:gd name="T1" fmla="*/ 27 h 31"/>
                <a:gd name="T2" fmla="*/ 5 w 7"/>
                <a:gd name="T3" fmla="*/ 3 h 31"/>
                <a:gd name="T4" fmla="*/ 1 w 7"/>
                <a:gd name="T5" fmla="*/ 3 h 31"/>
                <a:gd name="T6" fmla="*/ 2 w 7"/>
                <a:gd name="T7" fmla="*/ 28 h 31"/>
                <a:gd name="T8" fmla="*/ 6 w 7"/>
                <a:gd name="T9" fmla="*/ 27 h 31"/>
              </a:gdLst>
              <a:ahLst/>
              <a:cxnLst>
                <a:cxn ang="0">
                  <a:pos x="T0" y="T1"/>
                </a:cxn>
                <a:cxn ang="0">
                  <a:pos x="T2" y="T3"/>
                </a:cxn>
                <a:cxn ang="0">
                  <a:pos x="T4" y="T5"/>
                </a:cxn>
                <a:cxn ang="0">
                  <a:pos x="T6" y="T7"/>
                </a:cxn>
                <a:cxn ang="0">
                  <a:pos x="T8" y="T9"/>
                </a:cxn>
              </a:cxnLst>
              <a:rect l="0" t="0" r="r" b="b"/>
              <a:pathLst>
                <a:path w="7" h="31">
                  <a:moveTo>
                    <a:pt x="6" y="27"/>
                  </a:moveTo>
                  <a:cubicBezTo>
                    <a:pt x="4" y="19"/>
                    <a:pt x="5" y="11"/>
                    <a:pt x="5" y="3"/>
                  </a:cubicBezTo>
                  <a:cubicBezTo>
                    <a:pt x="5" y="0"/>
                    <a:pt x="1" y="0"/>
                    <a:pt x="1" y="3"/>
                  </a:cubicBezTo>
                  <a:cubicBezTo>
                    <a:pt x="1" y="11"/>
                    <a:pt x="0" y="20"/>
                    <a:pt x="2" y="28"/>
                  </a:cubicBezTo>
                  <a:cubicBezTo>
                    <a:pt x="2" y="31"/>
                    <a:pt x="7" y="30"/>
                    <a:pt x="6" y="2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71" name="Freeform 36"/>
            <p:cNvSpPr/>
            <p:nvPr/>
          </p:nvSpPr>
          <p:spPr bwMode="auto">
            <a:xfrm>
              <a:off x="217" y="3721"/>
              <a:ext cx="24" cy="95"/>
            </a:xfrm>
            <a:custGeom>
              <a:avLst/>
              <a:gdLst>
                <a:gd name="T0" fmla="*/ 2 w 7"/>
                <a:gd name="T1" fmla="*/ 3 h 32"/>
                <a:gd name="T2" fmla="*/ 1 w 7"/>
                <a:gd name="T3" fmla="*/ 29 h 32"/>
                <a:gd name="T4" fmla="*/ 5 w 7"/>
                <a:gd name="T5" fmla="*/ 29 h 32"/>
                <a:gd name="T6" fmla="*/ 6 w 7"/>
                <a:gd name="T7" fmla="*/ 3 h 32"/>
                <a:gd name="T8" fmla="*/ 2 w 7"/>
                <a:gd name="T9" fmla="*/ 3 h 32"/>
              </a:gdLst>
              <a:ahLst/>
              <a:cxnLst>
                <a:cxn ang="0">
                  <a:pos x="T0" y="T1"/>
                </a:cxn>
                <a:cxn ang="0">
                  <a:pos x="T2" y="T3"/>
                </a:cxn>
                <a:cxn ang="0">
                  <a:pos x="T4" y="T5"/>
                </a:cxn>
                <a:cxn ang="0">
                  <a:pos x="T6" y="T7"/>
                </a:cxn>
                <a:cxn ang="0">
                  <a:pos x="T8" y="T9"/>
                </a:cxn>
              </a:cxnLst>
              <a:rect l="0" t="0" r="r" b="b"/>
              <a:pathLst>
                <a:path w="7" h="32">
                  <a:moveTo>
                    <a:pt x="2" y="3"/>
                  </a:moveTo>
                  <a:cubicBezTo>
                    <a:pt x="0" y="12"/>
                    <a:pt x="1" y="20"/>
                    <a:pt x="1" y="29"/>
                  </a:cubicBezTo>
                  <a:cubicBezTo>
                    <a:pt x="1" y="32"/>
                    <a:pt x="5" y="32"/>
                    <a:pt x="5" y="29"/>
                  </a:cubicBezTo>
                  <a:cubicBezTo>
                    <a:pt x="5" y="20"/>
                    <a:pt x="5" y="12"/>
                    <a:pt x="6" y="3"/>
                  </a:cubicBezTo>
                  <a:cubicBezTo>
                    <a:pt x="7"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72" name="Freeform 37"/>
            <p:cNvSpPr/>
            <p:nvPr/>
          </p:nvSpPr>
          <p:spPr bwMode="auto">
            <a:xfrm>
              <a:off x="210" y="3842"/>
              <a:ext cx="28" cy="95"/>
            </a:xfrm>
            <a:custGeom>
              <a:avLst/>
              <a:gdLst>
                <a:gd name="T0" fmla="*/ 7 w 8"/>
                <a:gd name="T1" fmla="*/ 28 h 32"/>
                <a:gd name="T2" fmla="*/ 6 w 8"/>
                <a:gd name="T3" fmla="*/ 3 h 32"/>
                <a:gd name="T4" fmla="*/ 1 w 8"/>
                <a:gd name="T5" fmla="*/ 3 h 32"/>
                <a:gd name="T6" fmla="*/ 3 w 8"/>
                <a:gd name="T7" fmla="*/ 29 h 32"/>
                <a:gd name="T8" fmla="*/ 7 w 8"/>
                <a:gd name="T9" fmla="*/ 28 h 32"/>
              </a:gdLst>
              <a:ahLst/>
              <a:cxnLst>
                <a:cxn ang="0">
                  <a:pos x="T0" y="T1"/>
                </a:cxn>
                <a:cxn ang="0">
                  <a:pos x="T2" y="T3"/>
                </a:cxn>
                <a:cxn ang="0">
                  <a:pos x="T4" y="T5"/>
                </a:cxn>
                <a:cxn ang="0">
                  <a:pos x="T6" y="T7"/>
                </a:cxn>
                <a:cxn ang="0">
                  <a:pos x="T8" y="T9"/>
                </a:cxn>
              </a:cxnLst>
              <a:rect l="0" t="0" r="r" b="b"/>
              <a:pathLst>
                <a:path w="8" h="32">
                  <a:moveTo>
                    <a:pt x="7" y="28"/>
                  </a:moveTo>
                  <a:cubicBezTo>
                    <a:pt x="5" y="21"/>
                    <a:pt x="6" y="11"/>
                    <a:pt x="6" y="3"/>
                  </a:cubicBezTo>
                  <a:cubicBezTo>
                    <a:pt x="6" y="0"/>
                    <a:pt x="1" y="0"/>
                    <a:pt x="1" y="3"/>
                  </a:cubicBezTo>
                  <a:cubicBezTo>
                    <a:pt x="1" y="12"/>
                    <a:pt x="0" y="21"/>
                    <a:pt x="3" y="29"/>
                  </a:cubicBezTo>
                  <a:cubicBezTo>
                    <a:pt x="3" y="32"/>
                    <a:pt x="8" y="31"/>
                    <a:pt x="7"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73" name="Freeform 38"/>
            <p:cNvSpPr/>
            <p:nvPr/>
          </p:nvSpPr>
          <p:spPr bwMode="auto">
            <a:xfrm>
              <a:off x="217" y="3967"/>
              <a:ext cx="24" cy="56"/>
            </a:xfrm>
            <a:custGeom>
              <a:avLst/>
              <a:gdLst>
                <a:gd name="T0" fmla="*/ 6 w 7"/>
                <a:gd name="T1" fmla="*/ 15 h 19"/>
                <a:gd name="T2" fmla="*/ 5 w 7"/>
                <a:gd name="T3" fmla="*/ 3 h 19"/>
                <a:gd name="T4" fmla="*/ 1 w 7"/>
                <a:gd name="T5" fmla="*/ 3 h 19"/>
                <a:gd name="T6" fmla="*/ 2 w 7"/>
                <a:gd name="T7" fmla="*/ 16 h 19"/>
                <a:gd name="T8" fmla="*/ 6 w 7"/>
                <a:gd name="T9" fmla="*/ 15 h 19"/>
              </a:gdLst>
              <a:ahLst/>
              <a:cxnLst>
                <a:cxn ang="0">
                  <a:pos x="T0" y="T1"/>
                </a:cxn>
                <a:cxn ang="0">
                  <a:pos x="T2" y="T3"/>
                </a:cxn>
                <a:cxn ang="0">
                  <a:pos x="T4" y="T5"/>
                </a:cxn>
                <a:cxn ang="0">
                  <a:pos x="T6" y="T7"/>
                </a:cxn>
                <a:cxn ang="0">
                  <a:pos x="T8" y="T9"/>
                </a:cxn>
              </a:cxnLst>
              <a:rect l="0" t="0" r="r" b="b"/>
              <a:pathLst>
                <a:path w="7" h="19">
                  <a:moveTo>
                    <a:pt x="6" y="15"/>
                  </a:moveTo>
                  <a:cubicBezTo>
                    <a:pt x="5" y="11"/>
                    <a:pt x="5" y="7"/>
                    <a:pt x="5" y="3"/>
                  </a:cubicBezTo>
                  <a:cubicBezTo>
                    <a:pt x="5" y="0"/>
                    <a:pt x="1" y="0"/>
                    <a:pt x="1" y="3"/>
                  </a:cubicBezTo>
                  <a:cubicBezTo>
                    <a:pt x="1" y="7"/>
                    <a:pt x="0" y="12"/>
                    <a:pt x="2" y="16"/>
                  </a:cubicBezTo>
                  <a:cubicBezTo>
                    <a:pt x="2" y="19"/>
                    <a:pt x="7" y="17"/>
                    <a:pt x="6" y="1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74" name="Freeform 39"/>
            <p:cNvSpPr/>
            <p:nvPr/>
          </p:nvSpPr>
          <p:spPr bwMode="auto">
            <a:xfrm>
              <a:off x="213" y="4050"/>
              <a:ext cx="28" cy="62"/>
            </a:xfrm>
            <a:custGeom>
              <a:avLst/>
              <a:gdLst>
                <a:gd name="T0" fmla="*/ 7 w 8"/>
                <a:gd name="T1" fmla="*/ 17 h 21"/>
                <a:gd name="T2" fmla="*/ 6 w 8"/>
                <a:gd name="T3" fmla="*/ 4 h 21"/>
                <a:gd name="T4" fmla="*/ 2 w 8"/>
                <a:gd name="T5" fmla="*/ 2 h 21"/>
                <a:gd name="T6" fmla="*/ 3 w 8"/>
                <a:gd name="T7" fmla="*/ 18 h 21"/>
                <a:gd name="T8" fmla="*/ 7 w 8"/>
                <a:gd name="T9" fmla="*/ 17 h 21"/>
              </a:gdLst>
              <a:ahLst/>
              <a:cxnLst>
                <a:cxn ang="0">
                  <a:pos x="T0" y="T1"/>
                </a:cxn>
                <a:cxn ang="0">
                  <a:pos x="T2" y="T3"/>
                </a:cxn>
                <a:cxn ang="0">
                  <a:pos x="T4" y="T5"/>
                </a:cxn>
                <a:cxn ang="0">
                  <a:pos x="T6" y="T7"/>
                </a:cxn>
                <a:cxn ang="0">
                  <a:pos x="T8" y="T9"/>
                </a:cxn>
              </a:cxnLst>
              <a:rect l="0" t="0" r="r" b="b"/>
              <a:pathLst>
                <a:path w="8" h="21">
                  <a:moveTo>
                    <a:pt x="7" y="17"/>
                  </a:moveTo>
                  <a:cubicBezTo>
                    <a:pt x="6" y="13"/>
                    <a:pt x="5" y="8"/>
                    <a:pt x="6" y="4"/>
                  </a:cubicBezTo>
                  <a:cubicBezTo>
                    <a:pt x="7" y="1"/>
                    <a:pt x="2" y="0"/>
                    <a:pt x="2" y="2"/>
                  </a:cubicBezTo>
                  <a:cubicBezTo>
                    <a:pt x="0" y="7"/>
                    <a:pt x="1" y="13"/>
                    <a:pt x="3" y="18"/>
                  </a:cubicBezTo>
                  <a:cubicBezTo>
                    <a:pt x="3" y="21"/>
                    <a:pt x="8" y="20"/>
                    <a:pt x="7" y="1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75" name="Freeform 40"/>
            <p:cNvSpPr/>
            <p:nvPr/>
          </p:nvSpPr>
          <p:spPr bwMode="auto">
            <a:xfrm>
              <a:off x="259" y="4100"/>
              <a:ext cx="92" cy="30"/>
            </a:xfrm>
            <a:custGeom>
              <a:avLst/>
              <a:gdLst>
                <a:gd name="T0" fmla="*/ 23 w 26"/>
                <a:gd name="T1" fmla="*/ 5 h 10"/>
                <a:gd name="T2" fmla="*/ 14 w 26"/>
                <a:gd name="T3" fmla="*/ 4 h 10"/>
                <a:gd name="T4" fmla="*/ 5 w 26"/>
                <a:gd name="T5" fmla="*/ 3 h 10"/>
                <a:gd name="T6" fmla="*/ 1 w 26"/>
                <a:gd name="T7" fmla="*/ 5 h 10"/>
                <a:gd name="T8" fmla="*/ 8 w 26"/>
                <a:gd name="T9" fmla="*/ 8 h 10"/>
                <a:gd name="T10" fmla="*/ 22 w 26"/>
                <a:gd name="T11" fmla="*/ 9 h 10"/>
                <a:gd name="T12" fmla="*/ 23 w 26"/>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26" h="10">
                  <a:moveTo>
                    <a:pt x="23" y="5"/>
                  </a:moveTo>
                  <a:cubicBezTo>
                    <a:pt x="20" y="4"/>
                    <a:pt x="17" y="4"/>
                    <a:pt x="14" y="4"/>
                  </a:cubicBezTo>
                  <a:cubicBezTo>
                    <a:pt x="12" y="4"/>
                    <a:pt x="6" y="5"/>
                    <a:pt x="5" y="3"/>
                  </a:cubicBezTo>
                  <a:cubicBezTo>
                    <a:pt x="4" y="0"/>
                    <a:pt x="0" y="2"/>
                    <a:pt x="1" y="5"/>
                  </a:cubicBezTo>
                  <a:cubicBezTo>
                    <a:pt x="3" y="8"/>
                    <a:pt x="6" y="8"/>
                    <a:pt x="8" y="8"/>
                  </a:cubicBezTo>
                  <a:cubicBezTo>
                    <a:pt x="13" y="9"/>
                    <a:pt x="17" y="9"/>
                    <a:pt x="22" y="9"/>
                  </a:cubicBezTo>
                  <a:cubicBezTo>
                    <a:pt x="25" y="10"/>
                    <a:pt x="26" y="5"/>
                    <a:pt x="2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76" name="Freeform 41"/>
            <p:cNvSpPr/>
            <p:nvPr/>
          </p:nvSpPr>
          <p:spPr bwMode="auto">
            <a:xfrm>
              <a:off x="397" y="4112"/>
              <a:ext cx="84" cy="21"/>
            </a:xfrm>
            <a:custGeom>
              <a:avLst/>
              <a:gdLst>
                <a:gd name="T0" fmla="*/ 21 w 24"/>
                <a:gd name="T1" fmla="*/ 0 h 7"/>
                <a:gd name="T2" fmla="*/ 3 w 24"/>
                <a:gd name="T3" fmla="*/ 2 h 7"/>
                <a:gd name="T4" fmla="*/ 4 w 24"/>
                <a:gd name="T5" fmla="*/ 6 h 7"/>
                <a:gd name="T6" fmla="*/ 21 w 24"/>
                <a:gd name="T7" fmla="*/ 4 h 7"/>
                <a:gd name="T8" fmla="*/ 21 w 24"/>
                <a:gd name="T9" fmla="*/ 0 h 7"/>
              </a:gdLst>
              <a:ahLst/>
              <a:cxnLst>
                <a:cxn ang="0">
                  <a:pos x="T0" y="T1"/>
                </a:cxn>
                <a:cxn ang="0">
                  <a:pos x="T2" y="T3"/>
                </a:cxn>
                <a:cxn ang="0">
                  <a:pos x="T4" y="T5"/>
                </a:cxn>
                <a:cxn ang="0">
                  <a:pos x="T6" y="T7"/>
                </a:cxn>
                <a:cxn ang="0">
                  <a:pos x="T8" y="T9"/>
                </a:cxn>
              </a:cxnLst>
              <a:rect l="0" t="0" r="r" b="b"/>
              <a:pathLst>
                <a:path w="24" h="7">
                  <a:moveTo>
                    <a:pt x="21" y="0"/>
                  </a:moveTo>
                  <a:cubicBezTo>
                    <a:pt x="15" y="0"/>
                    <a:pt x="9" y="0"/>
                    <a:pt x="3" y="2"/>
                  </a:cubicBezTo>
                  <a:cubicBezTo>
                    <a:pt x="0" y="3"/>
                    <a:pt x="1" y="7"/>
                    <a:pt x="4" y="6"/>
                  </a:cubicBezTo>
                  <a:cubicBezTo>
                    <a:pt x="10" y="4"/>
                    <a:pt x="16" y="4"/>
                    <a:pt x="21" y="4"/>
                  </a:cubicBezTo>
                  <a:cubicBezTo>
                    <a:pt x="24" y="4"/>
                    <a:pt x="24" y="0"/>
                    <a:pt x="21"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77" name="Freeform 42"/>
            <p:cNvSpPr/>
            <p:nvPr/>
          </p:nvSpPr>
          <p:spPr bwMode="auto">
            <a:xfrm>
              <a:off x="520" y="4100"/>
              <a:ext cx="99" cy="24"/>
            </a:xfrm>
            <a:custGeom>
              <a:avLst/>
              <a:gdLst>
                <a:gd name="T0" fmla="*/ 24 w 28"/>
                <a:gd name="T1" fmla="*/ 1 h 8"/>
                <a:gd name="T2" fmla="*/ 4 w 28"/>
                <a:gd name="T3" fmla="*/ 2 h 8"/>
                <a:gd name="T4" fmla="*/ 3 w 28"/>
                <a:gd name="T5" fmla="*/ 6 h 8"/>
                <a:gd name="T6" fmla="*/ 25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3"/>
                    <a:pt x="10" y="3"/>
                    <a:pt x="4" y="2"/>
                  </a:cubicBezTo>
                  <a:cubicBezTo>
                    <a:pt x="1" y="1"/>
                    <a:pt x="0" y="6"/>
                    <a:pt x="3" y="6"/>
                  </a:cubicBezTo>
                  <a:cubicBezTo>
                    <a:pt x="10" y="7"/>
                    <a:pt x="18" y="8"/>
                    <a:pt x="25" y="5"/>
                  </a:cubicBezTo>
                  <a:cubicBezTo>
                    <a:pt x="28" y="4"/>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78" name="Freeform 43"/>
            <p:cNvSpPr/>
            <p:nvPr/>
          </p:nvSpPr>
          <p:spPr bwMode="auto">
            <a:xfrm>
              <a:off x="654" y="4106"/>
              <a:ext cx="81" cy="24"/>
            </a:xfrm>
            <a:custGeom>
              <a:avLst/>
              <a:gdLst>
                <a:gd name="T0" fmla="*/ 20 w 23"/>
                <a:gd name="T1" fmla="*/ 0 h 8"/>
                <a:gd name="T2" fmla="*/ 3 w 23"/>
                <a:gd name="T3" fmla="*/ 3 h 8"/>
                <a:gd name="T4" fmla="*/ 5 w 23"/>
                <a:gd name="T5" fmla="*/ 7 h 8"/>
                <a:gd name="T6" fmla="*/ 20 w 23"/>
                <a:gd name="T7" fmla="*/ 4 h 8"/>
                <a:gd name="T8" fmla="*/ 20 w 23"/>
                <a:gd name="T9" fmla="*/ 0 h 8"/>
              </a:gdLst>
              <a:ahLst/>
              <a:cxnLst>
                <a:cxn ang="0">
                  <a:pos x="T0" y="T1"/>
                </a:cxn>
                <a:cxn ang="0">
                  <a:pos x="T2" y="T3"/>
                </a:cxn>
                <a:cxn ang="0">
                  <a:pos x="T4" y="T5"/>
                </a:cxn>
                <a:cxn ang="0">
                  <a:pos x="T6" y="T7"/>
                </a:cxn>
                <a:cxn ang="0">
                  <a:pos x="T8" y="T9"/>
                </a:cxn>
              </a:cxnLst>
              <a:rect l="0" t="0" r="r" b="b"/>
              <a:pathLst>
                <a:path w="23" h="8">
                  <a:moveTo>
                    <a:pt x="20" y="0"/>
                  </a:moveTo>
                  <a:cubicBezTo>
                    <a:pt x="14" y="0"/>
                    <a:pt x="8" y="1"/>
                    <a:pt x="3" y="3"/>
                  </a:cubicBezTo>
                  <a:cubicBezTo>
                    <a:pt x="0" y="4"/>
                    <a:pt x="3" y="8"/>
                    <a:pt x="5" y="7"/>
                  </a:cubicBezTo>
                  <a:cubicBezTo>
                    <a:pt x="10" y="5"/>
                    <a:pt x="15"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79" name="Freeform 44"/>
            <p:cNvSpPr/>
            <p:nvPr/>
          </p:nvSpPr>
          <p:spPr bwMode="auto">
            <a:xfrm>
              <a:off x="774" y="4106"/>
              <a:ext cx="88" cy="27"/>
            </a:xfrm>
            <a:custGeom>
              <a:avLst/>
              <a:gdLst>
                <a:gd name="T0" fmla="*/ 21 w 25"/>
                <a:gd name="T1" fmla="*/ 2 h 9"/>
                <a:gd name="T2" fmla="*/ 4 w 25"/>
                <a:gd name="T3" fmla="*/ 1 h 9"/>
                <a:gd name="T4" fmla="*/ 2 w 25"/>
                <a:gd name="T5" fmla="*/ 5 h 9"/>
                <a:gd name="T6" fmla="*/ 23 w 25"/>
                <a:gd name="T7" fmla="*/ 6 h 9"/>
                <a:gd name="T8" fmla="*/ 21 w 25"/>
                <a:gd name="T9" fmla="*/ 2 h 9"/>
              </a:gdLst>
              <a:ahLst/>
              <a:cxnLst>
                <a:cxn ang="0">
                  <a:pos x="T0" y="T1"/>
                </a:cxn>
                <a:cxn ang="0">
                  <a:pos x="T2" y="T3"/>
                </a:cxn>
                <a:cxn ang="0">
                  <a:pos x="T4" y="T5"/>
                </a:cxn>
                <a:cxn ang="0">
                  <a:pos x="T6" y="T7"/>
                </a:cxn>
                <a:cxn ang="0">
                  <a:pos x="T8" y="T9"/>
                </a:cxn>
              </a:cxnLst>
              <a:rect l="0" t="0" r="r" b="b"/>
              <a:pathLst>
                <a:path w="25" h="9">
                  <a:moveTo>
                    <a:pt x="21" y="2"/>
                  </a:moveTo>
                  <a:cubicBezTo>
                    <a:pt x="15" y="4"/>
                    <a:pt x="9" y="3"/>
                    <a:pt x="4" y="1"/>
                  </a:cubicBezTo>
                  <a:cubicBezTo>
                    <a:pt x="1" y="0"/>
                    <a:pt x="0" y="4"/>
                    <a:pt x="2" y="5"/>
                  </a:cubicBezTo>
                  <a:cubicBezTo>
                    <a:pt x="9" y="7"/>
                    <a:pt x="16" y="9"/>
                    <a:pt x="23" y="6"/>
                  </a:cubicBezTo>
                  <a:cubicBezTo>
                    <a:pt x="25" y="5"/>
                    <a:pt x="24" y="1"/>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80" name="Freeform 45"/>
            <p:cNvSpPr/>
            <p:nvPr/>
          </p:nvSpPr>
          <p:spPr bwMode="auto">
            <a:xfrm>
              <a:off x="898" y="4109"/>
              <a:ext cx="95" cy="27"/>
            </a:xfrm>
            <a:custGeom>
              <a:avLst/>
              <a:gdLst>
                <a:gd name="T0" fmla="*/ 24 w 27"/>
                <a:gd name="T1" fmla="*/ 2 h 9"/>
                <a:gd name="T2" fmla="*/ 3 w 27"/>
                <a:gd name="T3" fmla="*/ 3 h 9"/>
                <a:gd name="T4" fmla="*/ 5 w 27"/>
                <a:gd name="T5" fmla="*/ 7 h 9"/>
                <a:gd name="T6" fmla="*/ 23 w 27"/>
                <a:gd name="T7" fmla="*/ 6 h 9"/>
                <a:gd name="T8" fmla="*/ 24 w 27"/>
                <a:gd name="T9" fmla="*/ 2 h 9"/>
              </a:gdLst>
              <a:ahLst/>
              <a:cxnLst>
                <a:cxn ang="0">
                  <a:pos x="T0" y="T1"/>
                </a:cxn>
                <a:cxn ang="0">
                  <a:pos x="T2" y="T3"/>
                </a:cxn>
                <a:cxn ang="0">
                  <a:pos x="T4" y="T5"/>
                </a:cxn>
                <a:cxn ang="0">
                  <a:pos x="T6" y="T7"/>
                </a:cxn>
                <a:cxn ang="0">
                  <a:pos x="T8" y="T9"/>
                </a:cxn>
              </a:cxnLst>
              <a:rect l="0" t="0" r="r" b="b"/>
              <a:pathLst>
                <a:path w="27" h="9">
                  <a:moveTo>
                    <a:pt x="24" y="2"/>
                  </a:moveTo>
                  <a:cubicBezTo>
                    <a:pt x="17" y="1"/>
                    <a:pt x="9" y="0"/>
                    <a:pt x="3" y="3"/>
                  </a:cubicBezTo>
                  <a:cubicBezTo>
                    <a:pt x="0" y="5"/>
                    <a:pt x="2" y="9"/>
                    <a:pt x="5" y="7"/>
                  </a:cubicBezTo>
                  <a:cubicBezTo>
                    <a:pt x="10" y="4"/>
                    <a:pt x="17" y="5"/>
                    <a:pt x="23" y="6"/>
                  </a:cubicBezTo>
                  <a:cubicBezTo>
                    <a:pt x="26" y="7"/>
                    <a:pt x="27" y="2"/>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81" name="Freeform 46"/>
            <p:cNvSpPr/>
            <p:nvPr/>
          </p:nvSpPr>
          <p:spPr bwMode="auto">
            <a:xfrm>
              <a:off x="1035" y="4100"/>
              <a:ext cx="95" cy="33"/>
            </a:xfrm>
            <a:custGeom>
              <a:avLst/>
              <a:gdLst>
                <a:gd name="T0" fmla="*/ 21 w 27"/>
                <a:gd name="T1" fmla="*/ 2 h 11"/>
                <a:gd name="T2" fmla="*/ 4 w 27"/>
                <a:gd name="T3" fmla="*/ 3 h 11"/>
                <a:gd name="T4" fmla="*/ 3 w 27"/>
                <a:gd name="T5" fmla="*/ 7 h 11"/>
                <a:gd name="T6" fmla="*/ 24 w 27"/>
                <a:gd name="T7" fmla="*/ 6 h 11"/>
                <a:gd name="T8" fmla="*/ 21 w 27"/>
                <a:gd name="T9" fmla="*/ 2 h 11"/>
              </a:gdLst>
              <a:ahLst/>
              <a:cxnLst>
                <a:cxn ang="0">
                  <a:pos x="T0" y="T1"/>
                </a:cxn>
                <a:cxn ang="0">
                  <a:pos x="T2" y="T3"/>
                </a:cxn>
                <a:cxn ang="0">
                  <a:pos x="T4" y="T5"/>
                </a:cxn>
                <a:cxn ang="0">
                  <a:pos x="T6" y="T7"/>
                </a:cxn>
                <a:cxn ang="0">
                  <a:pos x="T8" y="T9"/>
                </a:cxn>
              </a:cxnLst>
              <a:rect l="0" t="0" r="r" b="b"/>
              <a:pathLst>
                <a:path w="27" h="11">
                  <a:moveTo>
                    <a:pt x="21" y="2"/>
                  </a:moveTo>
                  <a:cubicBezTo>
                    <a:pt x="17" y="6"/>
                    <a:pt x="9" y="4"/>
                    <a:pt x="4" y="3"/>
                  </a:cubicBezTo>
                  <a:cubicBezTo>
                    <a:pt x="2" y="2"/>
                    <a:pt x="0" y="7"/>
                    <a:pt x="3" y="7"/>
                  </a:cubicBezTo>
                  <a:cubicBezTo>
                    <a:pt x="10" y="8"/>
                    <a:pt x="18" y="11"/>
                    <a:pt x="24" y="6"/>
                  </a:cubicBezTo>
                  <a:cubicBezTo>
                    <a:pt x="27" y="4"/>
                    <a:pt x="23" y="0"/>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82" name="Freeform 47"/>
            <p:cNvSpPr/>
            <p:nvPr/>
          </p:nvSpPr>
          <p:spPr bwMode="auto">
            <a:xfrm>
              <a:off x="1155" y="4097"/>
              <a:ext cx="81" cy="24"/>
            </a:xfrm>
            <a:custGeom>
              <a:avLst/>
              <a:gdLst>
                <a:gd name="T0" fmla="*/ 20 w 23"/>
                <a:gd name="T1" fmla="*/ 1 h 8"/>
                <a:gd name="T2" fmla="*/ 3 w 23"/>
                <a:gd name="T3" fmla="*/ 3 h 8"/>
                <a:gd name="T4" fmla="*/ 4 w 23"/>
                <a:gd name="T5" fmla="*/ 7 h 8"/>
                <a:gd name="T6" fmla="*/ 20 w 23"/>
                <a:gd name="T7" fmla="*/ 5 h 8"/>
                <a:gd name="T8" fmla="*/ 20 w 23"/>
                <a:gd name="T9" fmla="*/ 1 h 8"/>
              </a:gdLst>
              <a:ahLst/>
              <a:cxnLst>
                <a:cxn ang="0">
                  <a:pos x="T0" y="T1"/>
                </a:cxn>
                <a:cxn ang="0">
                  <a:pos x="T2" y="T3"/>
                </a:cxn>
                <a:cxn ang="0">
                  <a:pos x="T4" y="T5"/>
                </a:cxn>
                <a:cxn ang="0">
                  <a:pos x="T6" y="T7"/>
                </a:cxn>
                <a:cxn ang="0">
                  <a:pos x="T8" y="T9"/>
                </a:cxn>
              </a:cxnLst>
              <a:rect l="0" t="0" r="r" b="b"/>
              <a:pathLst>
                <a:path w="23" h="8">
                  <a:moveTo>
                    <a:pt x="20" y="1"/>
                  </a:moveTo>
                  <a:cubicBezTo>
                    <a:pt x="15" y="1"/>
                    <a:pt x="9" y="1"/>
                    <a:pt x="3" y="3"/>
                  </a:cubicBezTo>
                  <a:cubicBezTo>
                    <a:pt x="0" y="3"/>
                    <a:pt x="1" y="8"/>
                    <a:pt x="4" y="7"/>
                  </a:cubicBezTo>
                  <a:cubicBezTo>
                    <a:pt x="9" y="6"/>
                    <a:pt x="15" y="5"/>
                    <a:pt x="20" y="5"/>
                  </a:cubicBezTo>
                  <a:cubicBezTo>
                    <a:pt x="23" y="5"/>
                    <a:pt x="23" y="0"/>
                    <a:pt x="20"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83" name="Freeform 48"/>
            <p:cNvSpPr/>
            <p:nvPr/>
          </p:nvSpPr>
          <p:spPr bwMode="auto">
            <a:xfrm>
              <a:off x="1275" y="4100"/>
              <a:ext cx="99" cy="18"/>
            </a:xfrm>
            <a:custGeom>
              <a:avLst/>
              <a:gdLst>
                <a:gd name="T0" fmla="*/ 24 w 28"/>
                <a:gd name="T1" fmla="*/ 1 h 6"/>
                <a:gd name="T2" fmla="*/ 3 w 28"/>
                <a:gd name="T3" fmla="*/ 2 h 6"/>
                <a:gd name="T4" fmla="*/ 3 w 28"/>
                <a:gd name="T5" fmla="*/ 6 h 6"/>
                <a:gd name="T6" fmla="*/ 25 w 28"/>
                <a:gd name="T7" fmla="*/ 5 h 6"/>
                <a:gd name="T8" fmla="*/ 24 w 28"/>
                <a:gd name="T9" fmla="*/ 1 h 6"/>
              </a:gdLst>
              <a:ahLst/>
              <a:cxnLst>
                <a:cxn ang="0">
                  <a:pos x="T0" y="T1"/>
                </a:cxn>
                <a:cxn ang="0">
                  <a:pos x="T2" y="T3"/>
                </a:cxn>
                <a:cxn ang="0">
                  <a:pos x="T4" y="T5"/>
                </a:cxn>
                <a:cxn ang="0">
                  <a:pos x="T6" y="T7"/>
                </a:cxn>
                <a:cxn ang="0">
                  <a:pos x="T8" y="T9"/>
                </a:cxn>
              </a:cxnLst>
              <a:rect l="0" t="0" r="r" b="b"/>
              <a:pathLst>
                <a:path w="28" h="6">
                  <a:moveTo>
                    <a:pt x="24" y="1"/>
                  </a:moveTo>
                  <a:cubicBezTo>
                    <a:pt x="17" y="2"/>
                    <a:pt x="10" y="2"/>
                    <a:pt x="3" y="2"/>
                  </a:cubicBezTo>
                  <a:cubicBezTo>
                    <a:pt x="0" y="2"/>
                    <a:pt x="0" y="6"/>
                    <a:pt x="3" y="6"/>
                  </a:cubicBezTo>
                  <a:cubicBezTo>
                    <a:pt x="11" y="6"/>
                    <a:pt x="18" y="6"/>
                    <a:pt x="25"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84" name="Freeform 49"/>
            <p:cNvSpPr/>
            <p:nvPr/>
          </p:nvSpPr>
          <p:spPr bwMode="auto">
            <a:xfrm>
              <a:off x="1420" y="4106"/>
              <a:ext cx="95" cy="18"/>
            </a:xfrm>
            <a:custGeom>
              <a:avLst/>
              <a:gdLst>
                <a:gd name="T0" fmla="*/ 24 w 27"/>
                <a:gd name="T1" fmla="*/ 0 h 6"/>
                <a:gd name="T2" fmla="*/ 3 w 27"/>
                <a:gd name="T3" fmla="*/ 1 h 6"/>
                <a:gd name="T4" fmla="*/ 3 w 27"/>
                <a:gd name="T5" fmla="*/ 5 h 6"/>
                <a:gd name="T6" fmla="*/ 24 w 27"/>
                <a:gd name="T7" fmla="*/ 4 h 6"/>
                <a:gd name="T8" fmla="*/ 24 w 27"/>
                <a:gd name="T9" fmla="*/ 0 h 6"/>
              </a:gdLst>
              <a:ahLst/>
              <a:cxnLst>
                <a:cxn ang="0">
                  <a:pos x="T0" y="T1"/>
                </a:cxn>
                <a:cxn ang="0">
                  <a:pos x="T2" y="T3"/>
                </a:cxn>
                <a:cxn ang="0">
                  <a:pos x="T4" y="T5"/>
                </a:cxn>
                <a:cxn ang="0">
                  <a:pos x="T6" y="T7"/>
                </a:cxn>
                <a:cxn ang="0">
                  <a:pos x="T8" y="T9"/>
                </a:cxn>
              </a:cxnLst>
              <a:rect l="0" t="0" r="r" b="b"/>
              <a:pathLst>
                <a:path w="27" h="6">
                  <a:moveTo>
                    <a:pt x="24" y="0"/>
                  </a:moveTo>
                  <a:cubicBezTo>
                    <a:pt x="17" y="0"/>
                    <a:pt x="10" y="0"/>
                    <a:pt x="3" y="1"/>
                  </a:cubicBezTo>
                  <a:cubicBezTo>
                    <a:pt x="1" y="1"/>
                    <a:pt x="0" y="6"/>
                    <a:pt x="3" y="5"/>
                  </a:cubicBezTo>
                  <a:cubicBezTo>
                    <a:pt x="10" y="4"/>
                    <a:pt x="17" y="4"/>
                    <a:pt x="24" y="4"/>
                  </a:cubicBezTo>
                  <a:cubicBezTo>
                    <a:pt x="27" y="4"/>
                    <a:pt x="27" y="0"/>
                    <a:pt x="24"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85" name="Freeform 50"/>
            <p:cNvSpPr/>
            <p:nvPr/>
          </p:nvSpPr>
          <p:spPr bwMode="auto">
            <a:xfrm>
              <a:off x="1554" y="4103"/>
              <a:ext cx="88" cy="18"/>
            </a:xfrm>
            <a:custGeom>
              <a:avLst/>
              <a:gdLst>
                <a:gd name="T0" fmla="*/ 22 w 25"/>
                <a:gd name="T1" fmla="*/ 0 h 6"/>
                <a:gd name="T2" fmla="*/ 3 w 25"/>
                <a:gd name="T3" fmla="*/ 1 h 6"/>
                <a:gd name="T4" fmla="*/ 4 w 25"/>
                <a:gd name="T5" fmla="*/ 5 h 6"/>
                <a:gd name="T6" fmla="*/ 22 w 25"/>
                <a:gd name="T7" fmla="*/ 4 h 6"/>
                <a:gd name="T8" fmla="*/ 22 w 25"/>
                <a:gd name="T9" fmla="*/ 0 h 6"/>
              </a:gdLst>
              <a:ahLst/>
              <a:cxnLst>
                <a:cxn ang="0">
                  <a:pos x="T0" y="T1"/>
                </a:cxn>
                <a:cxn ang="0">
                  <a:pos x="T2" y="T3"/>
                </a:cxn>
                <a:cxn ang="0">
                  <a:pos x="T4" y="T5"/>
                </a:cxn>
                <a:cxn ang="0">
                  <a:pos x="T6" y="T7"/>
                </a:cxn>
                <a:cxn ang="0">
                  <a:pos x="T8" y="T9"/>
                </a:cxn>
              </a:cxnLst>
              <a:rect l="0" t="0" r="r" b="b"/>
              <a:pathLst>
                <a:path w="25" h="6">
                  <a:moveTo>
                    <a:pt x="22" y="0"/>
                  </a:moveTo>
                  <a:cubicBezTo>
                    <a:pt x="16" y="0"/>
                    <a:pt x="9" y="0"/>
                    <a:pt x="3" y="1"/>
                  </a:cubicBezTo>
                  <a:cubicBezTo>
                    <a:pt x="0" y="1"/>
                    <a:pt x="1" y="6"/>
                    <a:pt x="4" y="5"/>
                  </a:cubicBezTo>
                  <a:cubicBezTo>
                    <a:pt x="10" y="4"/>
                    <a:pt x="16" y="4"/>
                    <a:pt x="22" y="4"/>
                  </a:cubicBezTo>
                  <a:cubicBezTo>
                    <a:pt x="25" y="4"/>
                    <a:pt x="25" y="0"/>
                    <a:pt x="22"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86" name="Freeform 51"/>
            <p:cNvSpPr/>
            <p:nvPr/>
          </p:nvSpPr>
          <p:spPr bwMode="auto">
            <a:xfrm>
              <a:off x="1681" y="4106"/>
              <a:ext cx="91" cy="21"/>
            </a:xfrm>
            <a:custGeom>
              <a:avLst/>
              <a:gdLst>
                <a:gd name="T0" fmla="*/ 23 w 26"/>
                <a:gd name="T1" fmla="*/ 0 h 7"/>
                <a:gd name="T2" fmla="*/ 3 w 26"/>
                <a:gd name="T3" fmla="*/ 2 h 7"/>
                <a:gd name="T4" fmla="*/ 4 w 26"/>
                <a:gd name="T5" fmla="*/ 6 h 7"/>
                <a:gd name="T6" fmla="*/ 23 w 26"/>
                <a:gd name="T7" fmla="*/ 4 h 7"/>
                <a:gd name="T8" fmla="*/ 23 w 26"/>
                <a:gd name="T9" fmla="*/ 0 h 7"/>
              </a:gdLst>
              <a:ahLst/>
              <a:cxnLst>
                <a:cxn ang="0">
                  <a:pos x="T0" y="T1"/>
                </a:cxn>
                <a:cxn ang="0">
                  <a:pos x="T2" y="T3"/>
                </a:cxn>
                <a:cxn ang="0">
                  <a:pos x="T4" y="T5"/>
                </a:cxn>
                <a:cxn ang="0">
                  <a:pos x="T6" y="T7"/>
                </a:cxn>
                <a:cxn ang="0">
                  <a:pos x="T8" y="T9"/>
                </a:cxn>
              </a:cxnLst>
              <a:rect l="0" t="0" r="r" b="b"/>
              <a:pathLst>
                <a:path w="26" h="7">
                  <a:moveTo>
                    <a:pt x="23" y="0"/>
                  </a:moveTo>
                  <a:cubicBezTo>
                    <a:pt x="16" y="0"/>
                    <a:pt x="9" y="1"/>
                    <a:pt x="3" y="2"/>
                  </a:cubicBezTo>
                  <a:cubicBezTo>
                    <a:pt x="0" y="2"/>
                    <a:pt x="1" y="7"/>
                    <a:pt x="4" y="6"/>
                  </a:cubicBezTo>
                  <a:cubicBezTo>
                    <a:pt x="10" y="5"/>
                    <a:pt x="17" y="4"/>
                    <a:pt x="23" y="4"/>
                  </a:cubicBezTo>
                  <a:cubicBezTo>
                    <a:pt x="26" y="4"/>
                    <a:pt x="26" y="0"/>
                    <a:pt x="23"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87" name="Freeform 52"/>
            <p:cNvSpPr/>
            <p:nvPr/>
          </p:nvSpPr>
          <p:spPr bwMode="auto">
            <a:xfrm>
              <a:off x="1829" y="4103"/>
              <a:ext cx="99" cy="18"/>
            </a:xfrm>
            <a:custGeom>
              <a:avLst/>
              <a:gdLst>
                <a:gd name="T0" fmla="*/ 26 w 28"/>
                <a:gd name="T1" fmla="*/ 1 h 6"/>
                <a:gd name="T2" fmla="*/ 3 w 28"/>
                <a:gd name="T3" fmla="*/ 2 h 6"/>
                <a:gd name="T4" fmla="*/ 3 w 28"/>
                <a:gd name="T5" fmla="*/ 6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2"/>
                    <a:pt x="3" y="2"/>
                  </a:cubicBezTo>
                  <a:cubicBezTo>
                    <a:pt x="0" y="2"/>
                    <a:pt x="0" y="6"/>
                    <a:pt x="3" y="6"/>
                  </a:cubicBezTo>
                  <a:cubicBezTo>
                    <a:pt x="11" y="6"/>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88" name="Freeform 53"/>
            <p:cNvSpPr/>
            <p:nvPr/>
          </p:nvSpPr>
          <p:spPr bwMode="auto">
            <a:xfrm>
              <a:off x="1952" y="4094"/>
              <a:ext cx="106" cy="24"/>
            </a:xfrm>
            <a:custGeom>
              <a:avLst/>
              <a:gdLst>
                <a:gd name="T0" fmla="*/ 26 w 30"/>
                <a:gd name="T1" fmla="*/ 2 h 8"/>
                <a:gd name="T2" fmla="*/ 15 w 30"/>
                <a:gd name="T3" fmla="*/ 2 h 8"/>
                <a:gd name="T4" fmla="*/ 5 w 30"/>
                <a:gd name="T5" fmla="*/ 1 h 8"/>
                <a:gd name="T6" fmla="*/ 3 w 30"/>
                <a:gd name="T7" fmla="*/ 5 h 8"/>
                <a:gd name="T8" fmla="*/ 13 w 30"/>
                <a:gd name="T9" fmla="*/ 7 h 8"/>
                <a:gd name="T10" fmla="*/ 27 w 30"/>
                <a:gd name="T11" fmla="*/ 6 h 8"/>
                <a:gd name="T12" fmla="*/ 26 w 30"/>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26" y="2"/>
                  </a:moveTo>
                  <a:cubicBezTo>
                    <a:pt x="22" y="3"/>
                    <a:pt x="19" y="3"/>
                    <a:pt x="15" y="2"/>
                  </a:cubicBezTo>
                  <a:cubicBezTo>
                    <a:pt x="12" y="2"/>
                    <a:pt x="8" y="2"/>
                    <a:pt x="5" y="1"/>
                  </a:cubicBezTo>
                  <a:cubicBezTo>
                    <a:pt x="3" y="0"/>
                    <a:pt x="0" y="4"/>
                    <a:pt x="3" y="5"/>
                  </a:cubicBezTo>
                  <a:cubicBezTo>
                    <a:pt x="6" y="6"/>
                    <a:pt x="10" y="6"/>
                    <a:pt x="13" y="7"/>
                  </a:cubicBezTo>
                  <a:cubicBezTo>
                    <a:pt x="18" y="7"/>
                    <a:pt x="23" y="8"/>
                    <a:pt x="27" y="6"/>
                  </a:cubicBezTo>
                  <a:cubicBezTo>
                    <a:pt x="30" y="5"/>
                    <a:pt x="29" y="1"/>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89" name="Freeform 54"/>
            <p:cNvSpPr/>
            <p:nvPr/>
          </p:nvSpPr>
          <p:spPr bwMode="auto">
            <a:xfrm>
              <a:off x="2104" y="4100"/>
              <a:ext cx="127" cy="24"/>
            </a:xfrm>
            <a:custGeom>
              <a:avLst/>
              <a:gdLst>
                <a:gd name="T0" fmla="*/ 34 w 36"/>
                <a:gd name="T1" fmla="*/ 3 h 8"/>
                <a:gd name="T2" fmla="*/ 3 w 36"/>
                <a:gd name="T3" fmla="*/ 2 h 8"/>
                <a:gd name="T4" fmla="*/ 3 w 36"/>
                <a:gd name="T5" fmla="*/ 6 h 8"/>
                <a:gd name="T6" fmla="*/ 32 w 36"/>
                <a:gd name="T7" fmla="*/ 7 h 8"/>
                <a:gd name="T8" fmla="*/ 34 w 36"/>
                <a:gd name="T9" fmla="*/ 3 h 8"/>
              </a:gdLst>
              <a:ahLst/>
              <a:cxnLst>
                <a:cxn ang="0">
                  <a:pos x="T0" y="T1"/>
                </a:cxn>
                <a:cxn ang="0">
                  <a:pos x="T2" y="T3"/>
                </a:cxn>
                <a:cxn ang="0">
                  <a:pos x="T4" y="T5"/>
                </a:cxn>
                <a:cxn ang="0">
                  <a:pos x="T6" y="T7"/>
                </a:cxn>
                <a:cxn ang="0">
                  <a:pos x="T8" y="T9"/>
                </a:cxn>
              </a:cxnLst>
              <a:rect l="0" t="0" r="r" b="b"/>
              <a:pathLst>
                <a:path w="36" h="8">
                  <a:moveTo>
                    <a:pt x="34" y="3"/>
                  </a:moveTo>
                  <a:cubicBezTo>
                    <a:pt x="24" y="0"/>
                    <a:pt x="14" y="1"/>
                    <a:pt x="3" y="2"/>
                  </a:cubicBezTo>
                  <a:cubicBezTo>
                    <a:pt x="1" y="2"/>
                    <a:pt x="0" y="7"/>
                    <a:pt x="3" y="6"/>
                  </a:cubicBezTo>
                  <a:cubicBezTo>
                    <a:pt x="13" y="5"/>
                    <a:pt x="23" y="4"/>
                    <a:pt x="32" y="7"/>
                  </a:cubicBezTo>
                  <a:cubicBezTo>
                    <a:pt x="35" y="8"/>
                    <a:pt x="36" y="4"/>
                    <a:pt x="34"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90" name="Freeform 55"/>
            <p:cNvSpPr/>
            <p:nvPr/>
          </p:nvSpPr>
          <p:spPr bwMode="auto">
            <a:xfrm>
              <a:off x="2280" y="4100"/>
              <a:ext cx="106" cy="15"/>
            </a:xfrm>
            <a:custGeom>
              <a:avLst/>
              <a:gdLst>
                <a:gd name="T0" fmla="*/ 27 w 30"/>
                <a:gd name="T1" fmla="*/ 1 h 5"/>
                <a:gd name="T2" fmla="*/ 3 w 30"/>
                <a:gd name="T3" fmla="*/ 0 h 5"/>
                <a:gd name="T4" fmla="*/ 3 w 30"/>
                <a:gd name="T5" fmla="*/ 4 h 5"/>
                <a:gd name="T6" fmla="*/ 27 w 30"/>
                <a:gd name="T7" fmla="*/ 5 h 5"/>
                <a:gd name="T8" fmla="*/ 27 w 30"/>
                <a:gd name="T9" fmla="*/ 1 h 5"/>
              </a:gdLst>
              <a:ahLst/>
              <a:cxnLst>
                <a:cxn ang="0">
                  <a:pos x="T0" y="T1"/>
                </a:cxn>
                <a:cxn ang="0">
                  <a:pos x="T2" y="T3"/>
                </a:cxn>
                <a:cxn ang="0">
                  <a:pos x="T4" y="T5"/>
                </a:cxn>
                <a:cxn ang="0">
                  <a:pos x="T6" y="T7"/>
                </a:cxn>
                <a:cxn ang="0">
                  <a:pos x="T8" y="T9"/>
                </a:cxn>
              </a:cxnLst>
              <a:rect l="0" t="0" r="r" b="b"/>
              <a:pathLst>
                <a:path w="30" h="5">
                  <a:moveTo>
                    <a:pt x="27" y="1"/>
                  </a:moveTo>
                  <a:cubicBezTo>
                    <a:pt x="19" y="1"/>
                    <a:pt x="11" y="0"/>
                    <a:pt x="3" y="0"/>
                  </a:cubicBezTo>
                  <a:cubicBezTo>
                    <a:pt x="0" y="0"/>
                    <a:pt x="0" y="4"/>
                    <a:pt x="3" y="4"/>
                  </a:cubicBezTo>
                  <a:cubicBezTo>
                    <a:pt x="11" y="4"/>
                    <a:pt x="19" y="5"/>
                    <a:pt x="27" y="5"/>
                  </a:cubicBezTo>
                  <a:cubicBezTo>
                    <a:pt x="30" y="5"/>
                    <a:pt x="30" y="1"/>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91" name="Freeform 56"/>
            <p:cNvSpPr/>
            <p:nvPr/>
          </p:nvSpPr>
          <p:spPr bwMode="auto">
            <a:xfrm>
              <a:off x="2414" y="4097"/>
              <a:ext cx="103" cy="30"/>
            </a:xfrm>
            <a:custGeom>
              <a:avLst/>
              <a:gdLst>
                <a:gd name="T0" fmla="*/ 24 w 29"/>
                <a:gd name="T1" fmla="*/ 1 h 10"/>
                <a:gd name="T2" fmla="*/ 4 w 29"/>
                <a:gd name="T3" fmla="*/ 3 h 10"/>
                <a:gd name="T4" fmla="*/ 2 w 29"/>
                <a:gd name="T5" fmla="*/ 7 h 10"/>
                <a:gd name="T6" fmla="*/ 26 w 29"/>
                <a:gd name="T7" fmla="*/ 5 h 10"/>
                <a:gd name="T8" fmla="*/ 24 w 29"/>
                <a:gd name="T9" fmla="*/ 1 h 10"/>
              </a:gdLst>
              <a:ahLst/>
              <a:cxnLst>
                <a:cxn ang="0">
                  <a:pos x="T0" y="T1"/>
                </a:cxn>
                <a:cxn ang="0">
                  <a:pos x="T2" y="T3"/>
                </a:cxn>
                <a:cxn ang="0">
                  <a:pos x="T4" y="T5"/>
                </a:cxn>
                <a:cxn ang="0">
                  <a:pos x="T6" y="T7"/>
                </a:cxn>
                <a:cxn ang="0">
                  <a:pos x="T8" y="T9"/>
                </a:cxn>
              </a:cxnLst>
              <a:rect l="0" t="0" r="r" b="b"/>
              <a:pathLst>
                <a:path w="29" h="10">
                  <a:moveTo>
                    <a:pt x="24" y="1"/>
                  </a:moveTo>
                  <a:cubicBezTo>
                    <a:pt x="18" y="2"/>
                    <a:pt x="10" y="5"/>
                    <a:pt x="4" y="3"/>
                  </a:cubicBezTo>
                  <a:cubicBezTo>
                    <a:pt x="1" y="2"/>
                    <a:pt x="0" y="6"/>
                    <a:pt x="2" y="7"/>
                  </a:cubicBezTo>
                  <a:cubicBezTo>
                    <a:pt x="10" y="10"/>
                    <a:pt x="18" y="6"/>
                    <a:pt x="26" y="5"/>
                  </a:cubicBezTo>
                  <a:cubicBezTo>
                    <a:pt x="29"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92" name="Freeform 57"/>
            <p:cNvSpPr/>
            <p:nvPr/>
          </p:nvSpPr>
          <p:spPr bwMode="auto">
            <a:xfrm>
              <a:off x="2534" y="4097"/>
              <a:ext cx="120" cy="21"/>
            </a:xfrm>
            <a:custGeom>
              <a:avLst/>
              <a:gdLst>
                <a:gd name="T0" fmla="*/ 31 w 34"/>
                <a:gd name="T1" fmla="*/ 2 h 7"/>
                <a:gd name="T2" fmla="*/ 3 w 34"/>
                <a:gd name="T3" fmla="*/ 2 h 7"/>
                <a:gd name="T4" fmla="*/ 3 w 34"/>
                <a:gd name="T5" fmla="*/ 6 h 7"/>
                <a:gd name="T6" fmla="*/ 29 w 34"/>
                <a:gd name="T7" fmla="*/ 6 h 7"/>
                <a:gd name="T8" fmla="*/ 31 w 34"/>
                <a:gd name="T9" fmla="*/ 2 h 7"/>
              </a:gdLst>
              <a:ahLst/>
              <a:cxnLst>
                <a:cxn ang="0">
                  <a:pos x="T0" y="T1"/>
                </a:cxn>
                <a:cxn ang="0">
                  <a:pos x="T2" y="T3"/>
                </a:cxn>
                <a:cxn ang="0">
                  <a:pos x="T4" y="T5"/>
                </a:cxn>
                <a:cxn ang="0">
                  <a:pos x="T6" y="T7"/>
                </a:cxn>
                <a:cxn ang="0">
                  <a:pos x="T8" y="T9"/>
                </a:cxn>
              </a:cxnLst>
              <a:rect l="0" t="0" r="r" b="b"/>
              <a:pathLst>
                <a:path w="34" h="7">
                  <a:moveTo>
                    <a:pt x="31" y="2"/>
                  </a:moveTo>
                  <a:cubicBezTo>
                    <a:pt x="21" y="0"/>
                    <a:pt x="12" y="0"/>
                    <a:pt x="3" y="2"/>
                  </a:cubicBezTo>
                  <a:cubicBezTo>
                    <a:pt x="0" y="2"/>
                    <a:pt x="0" y="7"/>
                    <a:pt x="3" y="6"/>
                  </a:cubicBezTo>
                  <a:cubicBezTo>
                    <a:pt x="12" y="5"/>
                    <a:pt x="21" y="4"/>
                    <a:pt x="29" y="6"/>
                  </a:cubicBezTo>
                  <a:cubicBezTo>
                    <a:pt x="32" y="7"/>
                    <a:pt x="34" y="2"/>
                    <a:pt x="31"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93" name="Freeform 58"/>
            <p:cNvSpPr/>
            <p:nvPr/>
          </p:nvSpPr>
          <p:spPr bwMode="auto">
            <a:xfrm>
              <a:off x="2682" y="4103"/>
              <a:ext cx="110" cy="21"/>
            </a:xfrm>
            <a:custGeom>
              <a:avLst/>
              <a:gdLst>
                <a:gd name="T0" fmla="*/ 26 w 31"/>
                <a:gd name="T1" fmla="*/ 1 h 7"/>
                <a:gd name="T2" fmla="*/ 4 w 31"/>
                <a:gd name="T3" fmla="*/ 1 h 7"/>
                <a:gd name="T4" fmla="*/ 3 w 31"/>
                <a:gd name="T5" fmla="*/ 5 h 7"/>
                <a:gd name="T6" fmla="*/ 28 w 31"/>
                <a:gd name="T7" fmla="*/ 5 h 7"/>
                <a:gd name="T8" fmla="*/ 26 w 31"/>
                <a:gd name="T9" fmla="*/ 1 h 7"/>
              </a:gdLst>
              <a:ahLst/>
              <a:cxnLst>
                <a:cxn ang="0">
                  <a:pos x="T0" y="T1"/>
                </a:cxn>
                <a:cxn ang="0">
                  <a:pos x="T2" y="T3"/>
                </a:cxn>
                <a:cxn ang="0">
                  <a:pos x="T4" y="T5"/>
                </a:cxn>
                <a:cxn ang="0">
                  <a:pos x="T6" y="T7"/>
                </a:cxn>
                <a:cxn ang="0">
                  <a:pos x="T8" y="T9"/>
                </a:cxn>
              </a:cxnLst>
              <a:rect l="0" t="0" r="r" b="b"/>
              <a:pathLst>
                <a:path w="31" h="7">
                  <a:moveTo>
                    <a:pt x="26" y="1"/>
                  </a:moveTo>
                  <a:cubicBezTo>
                    <a:pt x="19" y="2"/>
                    <a:pt x="12" y="3"/>
                    <a:pt x="4" y="1"/>
                  </a:cubicBezTo>
                  <a:cubicBezTo>
                    <a:pt x="2" y="0"/>
                    <a:pt x="0" y="4"/>
                    <a:pt x="3" y="5"/>
                  </a:cubicBezTo>
                  <a:cubicBezTo>
                    <a:pt x="11" y="7"/>
                    <a:pt x="20" y="6"/>
                    <a:pt x="28" y="5"/>
                  </a:cubicBezTo>
                  <a:cubicBezTo>
                    <a:pt x="31"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94" name="Freeform 59"/>
            <p:cNvSpPr/>
            <p:nvPr/>
          </p:nvSpPr>
          <p:spPr bwMode="auto">
            <a:xfrm>
              <a:off x="2848" y="4094"/>
              <a:ext cx="102" cy="24"/>
            </a:xfrm>
            <a:custGeom>
              <a:avLst/>
              <a:gdLst>
                <a:gd name="T0" fmla="*/ 26 w 29"/>
                <a:gd name="T1" fmla="*/ 3 h 8"/>
                <a:gd name="T2" fmla="*/ 3 w 29"/>
                <a:gd name="T3" fmla="*/ 3 h 8"/>
                <a:gd name="T4" fmla="*/ 3 w 29"/>
                <a:gd name="T5" fmla="*/ 7 h 8"/>
                <a:gd name="T6" fmla="*/ 25 w 29"/>
                <a:gd name="T7" fmla="*/ 7 h 8"/>
                <a:gd name="T8" fmla="*/ 26 w 29"/>
                <a:gd name="T9" fmla="*/ 3 h 8"/>
              </a:gdLst>
              <a:ahLst/>
              <a:cxnLst>
                <a:cxn ang="0">
                  <a:pos x="T0" y="T1"/>
                </a:cxn>
                <a:cxn ang="0">
                  <a:pos x="T2" y="T3"/>
                </a:cxn>
                <a:cxn ang="0">
                  <a:pos x="T4" y="T5"/>
                </a:cxn>
                <a:cxn ang="0">
                  <a:pos x="T6" y="T7"/>
                </a:cxn>
                <a:cxn ang="0">
                  <a:pos x="T8" y="T9"/>
                </a:cxn>
              </a:cxnLst>
              <a:rect l="0" t="0" r="r" b="b"/>
              <a:pathLst>
                <a:path w="29" h="8">
                  <a:moveTo>
                    <a:pt x="26" y="3"/>
                  </a:moveTo>
                  <a:cubicBezTo>
                    <a:pt x="18" y="0"/>
                    <a:pt x="11" y="2"/>
                    <a:pt x="3" y="3"/>
                  </a:cubicBezTo>
                  <a:cubicBezTo>
                    <a:pt x="0" y="3"/>
                    <a:pt x="0" y="7"/>
                    <a:pt x="3" y="7"/>
                  </a:cubicBezTo>
                  <a:cubicBezTo>
                    <a:pt x="11" y="7"/>
                    <a:pt x="18" y="4"/>
                    <a:pt x="25" y="7"/>
                  </a:cubicBezTo>
                  <a:cubicBezTo>
                    <a:pt x="28" y="8"/>
                    <a:pt x="29" y="4"/>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95" name="Freeform 60"/>
            <p:cNvSpPr/>
            <p:nvPr/>
          </p:nvSpPr>
          <p:spPr bwMode="auto">
            <a:xfrm>
              <a:off x="2993" y="4103"/>
              <a:ext cx="81" cy="12"/>
            </a:xfrm>
            <a:custGeom>
              <a:avLst/>
              <a:gdLst>
                <a:gd name="T0" fmla="*/ 20 w 23"/>
                <a:gd name="T1" fmla="*/ 0 h 4"/>
                <a:gd name="T2" fmla="*/ 3 w 23"/>
                <a:gd name="T3" fmla="*/ 0 h 4"/>
                <a:gd name="T4" fmla="*/ 3 w 23"/>
                <a:gd name="T5" fmla="*/ 4 h 4"/>
                <a:gd name="T6" fmla="*/ 20 w 23"/>
                <a:gd name="T7" fmla="*/ 4 h 4"/>
                <a:gd name="T8" fmla="*/ 20 w 23"/>
                <a:gd name="T9" fmla="*/ 0 h 4"/>
              </a:gdLst>
              <a:ahLst/>
              <a:cxnLst>
                <a:cxn ang="0">
                  <a:pos x="T0" y="T1"/>
                </a:cxn>
                <a:cxn ang="0">
                  <a:pos x="T2" y="T3"/>
                </a:cxn>
                <a:cxn ang="0">
                  <a:pos x="T4" y="T5"/>
                </a:cxn>
                <a:cxn ang="0">
                  <a:pos x="T6" y="T7"/>
                </a:cxn>
                <a:cxn ang="0">
                  <a:pos x="T8" y="T9"/>
                </a:cxn>
              </a:cxnLst>
              <a:rect l="0" t="0" r="r" b="b"/>
              <a:pathLst>
                <a:path w="23" h="4">
                  <a:moveTo>
                    <a:pt x="20" y="0"/>
                  </a:moveTo>
                  <a:cubicBezTo>
                    <a:pt x="3" y="0"/>
                    <a:pt x="3" y="0"/>
                    <a:pt x="3" y="0"/>
                  </a:cubicBezTo>
                  <a:cubicBezTo>
                    <a:pt x="0" y="0"/>
                    <a:pt x="0" y="4"/>
                    <a:pt x="3" y="4"/>
                  </a:cubicBezTo>
                  <a:cubicBezTo>
                    <a:pt x="20" y="4"/>
                    <a:pt x="20"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96" name="Freeform 61"/>
            <p:cNvSpPr/>
            <p:nvPr/>
          </p:nvSpPr>
          <p:spPr bwMode="auto">
            <a:xfrm>
              <a:off x="3155" y="4100"/>
              <a:ext cx="88" cy="24"/>
            </a:xfrm>
            <a:custGeom>
              <a:avLst/>
              <a:gdLst>
                <a:gd name="T0" fmla="*/ 22 w 25"/>
                <a:gd name="T1" fmla="*/ 3 h 8"/>
                <a:gd name="T2" fmla="*/ 3 w 25"/>
                <a:gd name="T3" fmla="*/ 3 h 8"/>
                <a:gd name="T4" fmla="*/ 5 w 25"/>
                <a:gd name="T5" fmla="*/ 7 h 8"/>
                <a:gd name="T6" fmla="*/ 21 w 25"/>
                <a:gd name="T7" fmla="*/ 7 h 8"/>
                <a:gd name="T8" fmla="*/ 22 w 25"/>
                <a:gd name="T9" fmla="*/ 3 h 8"/>
              </a:gdLst>
              <a:ahLst/>
              <a:cxnLst>
                <a:cxn ang="0">
                  <a:pos x="T0" y="T1"/>
                </a:cxn>
                <a:cxn ang="0">
                  <a:pos x="T2" y="T3"/>
                </a:cxn>
                <a:cxn ang="0">
                  <a:pos x="T4" y="T5"/>
                </a:cxn>
                <a:cxn ang="0">
                  <a:pos x="T6" y="T7"/>
                </a:cxn>
                <a:cxn ang="0">
                  <a:pos x="T8" y="T9"/>
                </a:cxn>
              </a:cxnLst>
              <a:rect l="0" t="0" r="r" b="b"/>
              <a:pathLst>
                <a:path w="25" h="8">
                  <a:moveTo>
                    <a:pt x="22" y="3"/>
                  </a:moveTo>
                  <a:cubicBezTo>
                    <a:pt x="16" y="2"/>
                    <a:pt x="9" y="0"/>
                    <a:pt x="3" y="3"/>
                  </a:cubicBezTo>
                  <a:cubicBezTo>
                    <a:pt x="0" y="4"/>
                    <a:pt x="2" y="8"/>
                    <a:pt x="5" y="7"/>
                  </a:cubicBezTo>
                  <a:cubicBezTo>
                    <a:pt x="10" y="5"/>
                    <a:pt x="16" y="6"/>
                    <a:pt x="21" y="7"/>
                  </a:cubicBezTo>
                  <a:cubicBezTo>
                    <a:pt x="24" y="8"/>
                    <a:pt x="25" y="3"/>
                    <a:pt x="2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97" name="Freeform 62"/>
            <p:cNvSpPr/>
            <p:nvPr/>
          </p:nvSpPr>
          <p:spPr bwMode="auto">
            <a:xfrm>
              <a:off x="3300" y="4106"/>
              <a:ext cx="109" cy="18"/>
            </a:xfrm>
            <a:custGeom>
              <a:avLst/>
              <a:gdLst>
                <a:gd name="T0" fmla="*/ 28 w 31"/>
                <a:gd name="T1" fmla="*/ 0 h 6"/>
                <a:gd name="T2" fmla="*/ 3 w 31"/>
                <a:gd name="T3" fmla="*/ 1 h 6"/>
                <a:gd name="T4" fmla="*/ 3 w 31"/>
                <a:gd name="T5" fmla="*/ 5 h 6"/>
                <a:gd name="T6" fmla="*/ 28 w 31"/>
                <a:gd name="T7" fmla="*/ 4 h 6"/>
                <a:gd name="T8" fmla="*/ 28 w 31"/>
                <a:gd name="T9" fmla="*/ 0 h 6"/>
              </a:gdLst>
              <a:ahLst/>
              <a:cxnLst>
                <a:cxn ang="0">
                  <a:pos x="T0" y="T1"/>
                </a:cxn>
                <a:cxn ang="0">
                  <a:pos x="T2" y="T3"/>
                </a:cxn>
                <a:cxn ang="0">
                  <a:pos x="T4" y="T5"/>
                </a:cxn>
                <a:cxn ang="0">
                  <a:pos x="T6" y="T7"/>
                </a:cxn>
                <a:cxn ang="0">
                  <a:pos x="T8" y="T9"/>
                </a:cxn>
              </a:cxnLst>
              <a:rect l="0" t="0" r="r" b="b"/>
              <a:pathLst>
                <a:path w="31" h="6">
                  <a:moveTo>
                    <a:pt x="28" y="0"/>
                  </a:moveTo>
                  <a:cubicBezTo>
                    <a:pt x="20" y="0"/>
                    <a:pt x="11" y="0"/>
                    <a:pt x="3" y="1"/>
                  </a:cubicBezTo>
                  <a:cubicBezTo>
                    <a:pt x="0" y="1"/>
                    <a:pt x="0" y="6"/>
                    <a:pt x="3" y="5"/>
                  </a:cubicBezTo>
                  <a:cubicBezTo>
                    <a:pt x="11" y="4"/>
                    <a:pt x="20" y="4"/>
                    <a:pt x="28" y="4"/>
                  </a:cubicBezTo>
                  <a:cubicBezTo>
                    <a:pt x="31" y="4"/>
                    <a:pt x="31" y="0"/>
                    <a:pt x="28"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98" name="Freeform 63"/>
            <p:cNvSpPr/>
            <p:nvPr/>
          </p:nvSpPr>
          <p:spPr bwMode="auto">
            <a:xfrm>
              <a:off x="3434" y="4100"/>
              <a:ext cx="99" cy="24"/>
            </a:xfrm>
            <a:custGeom>
              <a:avLst/>
              <a:gdLst>
                <a:gd name="T0" fmla="*/ 24 w 28"/>
                <a:gd name="T1" fmla="*/ 1 h 8"/>
                <a:gd name="T2" fmla="*/ 4 w 28"/>
                <a:gd name="T3" fmla="*/ 2 h 8"/>
                <a:gd name="T4" fmla="*/ 3 w 28"/>
                <a:gd name="T5" fmla="*/ 6 h 8"/>
                <a:gd name="T6" fmla="*/ 26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2"/>
                    <a:pt x="11" y="4"/>
                    <a:pt x="4" y="2"/>
                  </a:cubicBezTo>
                  <a:cubicBezTo>
                    <a:pt x="2" y="1"/>
                    <a:pt x="0" y="5"/>
                    <a:pt x="3" y="6"/>
                  </a:cubicBezTo>
                  <a:cubicBezTo>
                    <a:pt x="11" y="8"/>
                    <a:pt x="18" y="6"/>
                    <a:pt x="26"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199" name="Freeform 64"/>
            <p:cNvSpPr/>
            <p:nvPr/>
          </p:nvSpPr>
          <p:spPr bwMode="auto">
            <a:xfrm>
              <a:off x="3564" y="4097"/>
              <a:ext cx="103" cy="21"/>
            </a:xfrm>
            <a:custGeom>
              <a:avLst/>
              <a:gdLst>
                <a:gd name="T0" fmla="*/ 26 w 29"/>
                <a:gd name="T1" fmla="*/ 3 h 7"/>
                <a:gd name="T2" fmla="*/ 4 w 29"/>
                <a:gd name="T3" fmla="*/ 1 h 7"/>
                <a:gd name="T4" fmla="*/ 3 w 29"/>
                <a:gd name="T5" fmla="*/ 5 h 7"/>
                <a:gd name="T6" fmla="*/ 26 w 29"/>
                <a:gd name="T7" fmla="*/ 7 h 7"/>
                <a:gd name="T8" fmla="*/ 26 w 29"/>
                <a:gd name="T9" fmla="*/ 3 h 7"/>
              </a:gdLst>
              <a:ahLst/>
              <a:cxnLst>
                <a:cxn ang="0">
                  <a:pos x="T0" y="T1"/>
                </a:cxn>
                <a:cxn ang="0">
                  <a:pos x="T2" y="T3"/>
                </a:cxn>
                <a:cxn ang="0">
                  <a:pos x="T4" y="T5"/>
                </a:cxn>
                <a:cxn ang="0">
                  <a:pos x="T6" y="T7"/>
                </a:cxn>
                <a:cxn ang="0">
                  <a:pos x="T8" y="T9"/>
                </a:cxn>
              </a:cxnLst>
              <a:rect l="0" t="0" r="r" b="b"/>
              <a:pathLst>
                <a:path w="29" h="7">
                  <a:moveTo>
                    <a:pt x="26" y="3"/>
                  </a:moveTo>
                  <a:cubicBezTo>
                    <a:pt x="19" y="3"/>
                    <a:pt x="11" y="3"/>
                    <a:pt x="4" y="1"/>
                  </a:cubicBezTo>
                  <a:cubicBezTo>
                    <a:pt x="2" y="0"/>
                    <a:pt x="0" y="4"/>
                    <a:pt x="3" y="5"/>
                  </a:cubicBezTo>
                  <a:cubicBezTo>
                    <a:pt x="10" y="7"/>
                    <a:pt x="19" y="7"/>
                    <a:pt x="26" y="7"/>
                  </a:cubicBezTo>
                  <a:cubicBezTo>
                    <a:pt x="29" y="7"/>
                    <a:pt x="29" y="3"/>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00" name="Freeform 65"/>
            <p:cNvSpPr/>
            <p:nvPr/>
          </p:nvSpPr>
          <p:spPr bwMode="auto">
            <a:xfrm>
              <a:off x="3698" y="4094"/>
              <a:ext cx="106" cy="18"/>
            </a:xfrm>
            <a:custGeom>
              <a:avLst/>
              <a:gdLst>
                <a:gd name="T0" fmla="*/ 27 w 30"/>
                <a:gd name="T1" fmla="*/ 1 h 6"/>
                <a:gd name="T2" fmla="*/ 3 w 30"/>
                <a:gd name="T3" fmla="*/ 2 h 6"/>
                <a:gd name="T4" fmla="*/ 3 w 30"/>
                <a:gd name="T5" fmla="*/ 6 h 6"/>
                <a:gd name="T6" fmla="*/ 27 w 30"/>
                <a:gd name="T7" fmla="*/ 5 h 6"/>
                <a:gd name="T8" fmla="*/ 27 w 30"/>
                <a:gd name="T9" fmla="*/ 1 h 6"/>
              </a:gdLst>
              <a:ahLst/>
              <a:cxnLst>
                <a:cxn ang="0">
                  <a:pos x="T0" y="T1"/>
                </a:cxn>
                <a:cxn ang="0">
                  <a:pos x="T2" y="T3"/>
                </a:cxn>
                <a:cxn ang="0">
                  <a:pos x="T4" y="T5"/>
                </a:cxn>
                <a:cxn ang="0">
                  <a:pos x="T6" y="T7"/>
                </a:cxn>
                <a:cxn ang="0">
                  <a:pos x="T8" y="T9"/>
                </a:cxn>
              </a:cxnLst>
              <a:rect l="0" t="0" r="r" b="b"/>
              <a:pathLst>
                <a:path w="30" h="6">
                  <a:moveTo>
                    <a:pt x="27" y="1"/>
                  </a:moveTo>
                  <a:cubicBezTo>
                    <a:pt x="19" y="1"/>
                    <a:pt x="11" y="1"/>
                    <a:pt x="3" y="2"/>
                  </a:cubicBezTo>
                  <a:cubicBezTo>
                    <a:pt x="0" y="2"/>
                    <a:pt x="0" y="6"/>
                    <a:pt x="3" y="6"/>
                  </a:cubicBezTo>
                  <a:cubicBezTo>
                    <a:pt x="11" y="6"/>
                    <a:pt x="19" y="5"/>
                    <a:pt x="27" y="5"/>
                  </a:cubicBezTo>
                  <a:cubicBezTo>
                    <a:pt x="30" y="5"/>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01" name="Freeform 66"/>
            <p:cNvSpPr/>
            <p:nvPr/>
          </p:nvSpPr>
          <p:spPr bwMode="auto">
            <a:xfrm>
              <a:off x="3846" y="4103"/>
              <a:ext cx="85" cy="18"/>
            </a:xfrm>
            <a:custGeom>
              <a:avLst/>
              <a:gdLst>
                <a:gd name="T0" fmla="*/ 21 w 24"/>
                <a:gd name="T1" fmla="*/ 1 h 6"/>
                <a:gd name="T2" fmla="*/ 3 w 24"/>
                <a:gd name="T3" fmla="*/ 0 h 6"/>
                <a:gd name="T4" fmla="*/ 3 w 24"/>
                <a:gd name="T5" fmla="*/ 4 h 6"/>
                <a:gd name="T6" fmla="*/ 20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5" y="0"/>
                    <a:pt x="9" y="0"/>
                    <a:pt x="3" y="0"/>
                  </a:cubicBezTo>
                  <a:cubicBezTo>
                    <a:pt x="0" y="0"/>
                    <a:pt x="0" y="4"/>
                    <a:pt x="3" y="4"/>
                  </a:cubicBezTo>
                  <a:cubicBezTo>
                    <a:pt x="9" y="4"/>
                    <a:pt x="14" y="4"/>
                    <a:pt x="20" y="5"/>
                  </a:cubicBezTo>
                  <a:cubicBezTo>
                    <a:pt x="23" y="6"/>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02" name="Freeform 67"/>
            <p:cNvSpPr/>
            <p:nvPr/>
          </p:nvSpPr>
          <p:spPr bwMode="auto">
            <a:xfrm>
              <a:off x="3977" y="4094"/>
              <a:ext cx="109" cy="24"/>
            </a:xfrm>
            <a:custGeom>
              <a:avLst/>
              <a:gdLst>
                <a:gd name="T0" fmla="*/ 28 w 31"/>
                <a:gd name="T1" fmla="*/ 2 h 8"/>
                <a:gd name="T2" fmla="*/ 3 w 31"/>
                <a:gd name="T3" fmla="*/ 3 h 8"/>
                <a:gd name="T4" fmla="*/ 4 w 31"/>
                <a:gd name="T5" fmla="*/ 7 h 8"/>
                <a:gd name="T6" fmla="*/ 28 w 31"/>
                <a:gd name="T7" fmla="*/ 6 h 8"/>
                <a:gd name="T8" fmla="*/ 28 w 31"/>
                <a:gd name="T9" fmla="*/ 2 h 8"/>
              </a:gdLst>
              <a:ahLst/>
              <a:cxnLst>
                <a:cxn ang="0">
                  <a:pos x="T0" y="T1"/>
                </a:cxn>
                <a:cxn ang="0">
                  <a:pos x="T2" y="T3"/>
                </a:cxn>
                <a:cxn ang="0">
                  <a:pos x="T4" y="T5"/>
                </a:cxn>
                <a:cxn ang="0">
                  <a:pos x="T6" y="T7"/>
                </a:cxn>
                <a:cxn ang="0">
                  <a:pos x="T8" y="T9"/>
                </a:cxn>
              </a:cxnLst>
              <a:rect l="0" t="0" r="r" b="b"/>
              <a:pathLst>
                <a:path w="31" h="8">
                  <a:moveTo>
                    <a:pt x="28" y="2"/>
                  </a:moveTo>
                  <a:cubicBezTo>
                    <a:pt x="20" y="2"/>
                    <a:pt x="11" y="0"/>
                    <a:pt x="3" y="3"/>
                  </a:cubicBezTo>
                  <a:cubicBezTo>
                    <a:pt x="0" y="4"/>
                    <a:pt x="2" y="8"/>
                    <a:pt x="4" y="7"/>
                  </a:cubicBezTo>
                  <a:cubicBezTo>
                    <a:pt x="12" y="5"/>
                    <a:pt x="20"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03" name="Freeform 68"/>
            <p:cNvSpPr/>
            <p:nvPr/>
          </p:nvSpPr>
          <p:spPr bwMode="auto">
            <a:xfrm>
              <a:off x="4129" y="4092"/>
              <a:ext cx="102" cy="17"/>
            </a:xfrm>
            <a:custGeom>
              <a:avLst/>
              <a:gdLst>
                <a:gd name="T0" fmla="*/ 25 w 29"/>
                <a:gd name="T1" fmla="*/ 1 h 6"/>
                <a:gd name="T2" fmla="*/ 3 w 29"/>
                <a:gd name="T3" fmla="*/ 2 h 6"/>
                <a:gd name="T4" fmla="*/ 3 w 29"/>
                <a:gd name="T5" fmla="*/ 6 h 6"/>
                <a:gd name="T6" fmla="*/ 26 w 29"/>
                <a:gd name="T7" fmla="*/ 5 h 6"/>
                <a:gd name="T8" fmla="*/ 25 w 29"/>
                <a:gd name="T9" fmla="*/ 1 h 6"/>
              </a:gdLst>
              <a:ahLst/>
              <a:cxnLst>
                <a:cxn ang="0">
                  <a:pos x="T0" y="T1"/>
                </a:cxn>
                <a:cxn ang="0">
                  <a:pos x="T2" y="T3"/>
                </a:cxn>
                <a:cxn ang="0">
                  <a:pos x="T4" y="T5"/>
                </a:cxn>
                <a:cxn ang="0">
                  <a:pos x="T6" y="T7"/>
                </a:cxn>
                <a:cxn ang="0">
                  <a:pos x="T8" y="T9"/>
                </a:cxn>
              </a:cxnLst>
              <a:rect l="0" t="0" r="r" b="b"/>
              <a:pathLst>
                <a:path w="29" h="6">
                  <a:moveTo>
                    <a:pt x="25" y="1"/>
                  </a:moveTo>
                  <a:cubicBezTo>
                    <a:pt x="17" y="2"/>
                    <a:pt x="10" y="2"/>
                    <a:pt x="3" y="2"/>
                  </a:cubicBezTo>
                  <a:cubicBezTo>
                    <a:pt x="0" y="2"/>
                    <a:pt x="0" y="6"/>
                    <a:pt x="3" y="6"/>
                  </a:cubicBezTo>
                  <a:cubicBezTo>
                    <a:pt x="11" y="6"/>
                    <a:pt x="18" y="6"/>
                    <a:pt x="26" y="5"/>
                  </a:cubicBezTo>
                  <a:cubicBezTo>
                    <a:pt x="29" y="4"/>
                    <a:pt x="27" y="0"/>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04" name="Freeform 69"/>
            <p:cNvSpPr/>
            <p:nvPr/>
          </p:nvSpPr>
          <p:spPr bwMode="auto">
            <a:xfrm>
              <a:off x="4273" y="4103"/>
              <a:ext cx="110" cy="21"/>
            </a:xfrm>
            <a:custGeom>
              <a:avLst/>
              <a:gdLst>
                <a:gd name="T0" fmla="*/ 28 w 31"/>
                <a:gd name="T1" fmla="*/ 2 h 7"/>
                <a:gd name="T2" fmla="*/ 3 w 31"/>
                <a:gd name="T3" fmla="*/ 2 h 7"/>
                <a:gd name="T4" fmla="*/ 3 w 31"/>
                <a:gd name="T5" fmla="*/ 6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2"/>
                    <a:pt x="3" y="2"/>
                  </a:cubicBezTo>
                  <a:cubicBezTo>
                    <a:pt x="0" y="2"/>
                    <a:pt x="0" y="6"/>
                    <a:pt x="3" y="6"/>
                  </a:cubicBezTo>
                  <a:cubicBezTo>
                    <a:pt x="11" y="6"/>
                    <a:pt x="19" y="4"/>
                    <a:pt x="27" y="6"/>
                  </a:cubicBezTo>
                  <a:cubicBezTo>
                    <a:pt x="30" y="7"/>
                    <a:pt x="31" y="3"/>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05" name="Freeform 70"/>
            <p:cNvSpPr/>
            <p:nvPr/>
          </p:nvSpPr>
          <p:spPr bwMode="auto">
            <a:xfrm>
              <a:off x="4432" y="4097"/>
              <a:ext cx="95" cy="24"/>
            </a:xfrm>
            <a:custGeom>
              <a:avLst/>
              <a:gdLst>
                <a:gd name="T0" fmla="*/ 23 w 27"/>
                <a:gd name="T1" fmla="*/ 1 h 8"/>
                <a:gd name="T2" fmla="*/ 4 w 27"/>
                <a:gd name="T3" fmla="*/ 2 h 8"/>
                <a:gd name="T4" fmla="*/ 3 w 27"/>
                <a:gd name="T5" fmla="*/ 6 h 8"/>
                <a:gd name="T6" fmla="*/ 24 w 27"/>
                <a:gd name="T7" fmla="*/ 5 h 8"/>
                <a:gd name="T8" fmla="*/ 23 w 27"/>
                <a:gd name="T9" fmla="*/ 1 h 8"/>
              </a:gdLst>
              <a:ahLst/>
              <a:cxnLst>
                <a:cxn ang="0">
                  <a:pos x="T0" y="T1"/>
                </a:cxn>
                <a:cxn ang="0">
                  <a:pos x="T2" y="T3"/>
                </a:cxn>
                <a:cxn ang="0">
                  <a:pos x="T4" y="T5"/>
                </a:cxn>
                <a:cxn ang="0">
                  <a:pos x="T6" y="T7"/>
                </a:cxn>
                <a:cxn ang="0">
                  <a:pos x="T8" y="T9"/>
                </a:cxn>
              </a:cxnLst>
              <a:rect l="0" t="0" r="r" b="b"/>
              <a:pathLst>
                <a:path w="27" h="8">
                  <a:moveTo>
                    <a:pt x="23" y="1"/>
                  </a:moveTo>
                  <a:cubicBezTo>
                    <a:pt x="17" y="2"/>
                    <a:pt x="10" y="3"/>
                    <a:pt x="4" y="2"/>
                  </a:cubicBezTo>
                  <a:cubicBezTo>
                    <a:pt x="1" y="1"/>
                    <a:pt x="0" y="6"/>
                    <a:pt x="3" y="6"/>
                  </a:cubicBezTo>
                  <a:cubicBezTo>
                    <a:pt x="10" y="8"/>
                    <a:pt x="17" y="6"/>
                    <a:pt x="24" y="5"/>
                  </a:cubicBezTo>
                  <a:cubicBezTo>
                    <a:pt x="27" y="5"/>
                    <a:pt x="26"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06" name="Freeform 71"/>
            <p:cNvSpPr/>
            <p:nvPr/>
          </p:nvSpPr>
          <p:spPr bwMode="auto">
            <a:xfrm>
              <a:off x="4580" y="4094"/>
              <a:ext cx="120" cy="27"/>
            </a:xfrm>
            <a:custGeom>
              <a:avLst/>
              <a:gdLst>
                <a:gd name="T0" fmla="*/ 31 w 34"/>
                <a:gd name="T1" fmla="*/ 1 h 9"/>
                <a:gd name="T2" fmla="*/ 18 w 34"/>
                <a:gd name="T3" fmla="*/ 2 h 9"/>
                <a:gd name="T4" fmla="*/ 5 w 34"/>
                <a:gd name="T5" fmla="*/ 1 h 9"/>
                <a:gd name="T6" fmla="*/ 2 w 34"/>
                <a:gd name="T7" fmla="*/ 5 h 9"/>
                <a:gd name="T8" fmla="*/ 31 w 34"/>
                <a:gd name="T9" fmla="*/ 5 h 9"/>
                <a:gd name="T10" fmla="*/ 31 w 34"/>
                <a:gd name="T11" fmla="*/ 1 h 9"/>
              </a:gdLst>
              <a:ahLst/>
              <a:cxnLst>
                <a:cxn ang="0">
                  <a:pos x="T0" y="T1"/>
                </a:cxn>
                <a:cxn ang="0">
                  <a:pos x="T2" y="T3"/>
                </a:cxn>
                <a:cxn ang="0">
                  <a:pos x="T4" y="T5"/>
                </a:cxn>
                <a:cxn ang="0">
                  <a:pos x="T6" y="T7"/>
                </a:cxn>
                <a:cxn ang="0">
                  <a:pos x="T8" y="T9"/>
                </a:cxn>
                <a:cxn ang="0">
                  <a:pos x="T10" y="T11"/>
                </a:cxn>
              </a:cxnLst>
              <a:rect l="0" t="0" r="r" b="b"/>
              <a:pathLst>
                <a:path w="34" h="9">
                  <a:moveTo>
                    <a:pt x="31" y="1"/>
                  </a:moveTo>
                  <a:cubicBezTo>
                    <a:pt x="27" y="1"/>
                    <a:pt x="22" y="1"/>
                    <a:pt x="18" y="2"/>
                  </a:cubicBezTo>
                  <a:cubicBezTo>
                    <a:pt x="14" y="2"/>
                    <a:pt x="9" y="3"/>
                    <a:pt x="5" y="1"/>
                  </a:cubicBezTo>
                  <a:cubicBezTo>
                    <a:pt x="2" y="0"/>
                    <a:pt x="0" y="3"/>
                    <a:pt x="2" y="5"/>
                  </a:cubicBezTo>
                  <a:cubicBezTo>
                    <a:pt x="11" y="9"/>
                    <a:pt x="22" y="5"/>
                    <a:pt x="31" y="5"/>
                  </a:cubicBezTo>
                  <a:cubicBezTo>
                    <a:pt x="34" y="5"/>
                    <a:pt x="34" y="0"/>
                    <a:pt x="31"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07" name="Freeform 72"/>
            <p:cNvSpPr/>
            <p:nvPr/>
          </p:nvSpPr>
          <p:spPr bwMode="auto">
            <a:xfrm>
              <a:off x="4735" y="4092"/>
              <a:ext cx="110" cy="20"/>
            </a:xfrm>
            <a:custGeom>
              <a:avLst/>
              <a:gdLst>
                <a:gd name="T0" fmla="*/ 28 w 31"/>
                <a:gd name="T1" fmla="*/ 2 h 7"/>
                <a:gd name="T2" fmla="*/ 3 w 31"/>
                <a:gd name="T3" fmla="*/ 3 h 7"/>
                <a:gd name="T4" fmla="*/ 5 w 31"/>
                <a:gd name="T5" fmla="*/ 7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1"/>
                    <a:pt x="3" y="3"/>
                  </a:cubicBezTo>
                  <a:cubicBezTo>
                    <a:pt x="0" y="3"/>
                    <a:pt x="2" y="7"/>
                    <a:pt x="5" y="7"/>
                  </a:cubicBezTo>
                  <a:cubicBezTo>
                    <a:pt x="12" y="6"/>
                    <a:pt x="19" y="4"/>
                    <a:pt x="27" y="6"/>
                  </a:cubicBezTo>
                  <a:cubicBezTo>
                    <a:pt x="29" y="7"/>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08" name="Freeform 73"/>
            <p:cNvSpPr/>
            <p:nvPr/>
          </p:nvSpPr>
          <p:spPr bwMode="auto">
            <a:xfrm>
              <a:off x="4912" y="4097"/>
              <a:ext cx="84" cy="18"/>
            </a:xfrm>
            <a:custGeom>
              <a:avLst/>
              <a:gdLst>
                <a:gd name="T0" fmla="*/ 21 w 24"/>
                <a:gd name="T1" fmla="*/ 1 h 6"/>
                <a:gd name="T2" fmla="*/ 4 w 24"/>
                <a:gd name="T3" fmla="*/ 1 h 6"/>
                <a:gd name="T4" fmla="*/ 3 w 24"/>
                <a:gd name="T5" fmla="*/ 5 h 6"/>
                <a:gd name="T6" fmla="*/ 21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6" y="1"/>
                    <a:pt x="10" y="2"/>
                    <a:pt x="4" y="1"/>
                  </a:cubicBezTo>
                  <a:cubicBezTo>
                    <a:pt x="1" y="0"/>
                    <a:pt x="0" y="5"/>
                    <a:pt x="3" y="5"/>
                  </a:cubicBezTo>
                  <a:cubicBezTo>
                    <a:pt x="9" y="6"/>
                    <a:pt x="15" y="5"/>
                    <a:pt x="21" y="5"/>
                  </a:cubicBezTo>
                  <a:cubicBezTo>
                    <a:pt x="24" y="5"/>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09" name="Freeform 74"/>
            <p:cNvSpPr/>
            <p:nvPr/>
          </p:nvSpPr>
          <p:spPr bwMode="auto">
            <a:xfrm>
              <a:off x="5060" y="4100"/>
              <a:ext cx="92" cy="18"/>
            </a:xfrm>
            <a:custGeom>
              <a:avLst/>
              <a:gdLst>
                <a:gd name="T0" fmla="*/ 23 w 26"/>
                <a:gd name="T1" fmla="*/ 1 h 6"/>
                <a:gd name="T2" fmla="*/ 3 w 26"/>
                <a:gd name="T3" fmla="*/ 0 h 6"/>
                <a:gd name="T4" fmla="*/ 3 w 26"/>
                <a:gd name="T5" fmla="*/ 4 h 6"/>
                <a:gd name="T6" fmla="*/ 22 w 26"/>
                <a:gd name="T7" fmla="*/ 5 h 6"/>
                <a:gd name="T8" fmla="*/ 23 w 26"/>
                <a:gd name="T9" fmla="*/ 1 h 6"/>
              </a:gdLst>
              <a:ahLst/>
              <a:cxnLst>
                <a:cxn ang="0">
                  <a:pos x="T0" y="T1"/>
                </a:cxn>
                <a:cxn ang="0">
                  <a:pos x="T2" y="T3"/>
                </a:cxn>
                <a:cxn ang="0">
                  <a:pos x="T4" y="T5"/>
                </a:cxn>
                <a:cxn ang="0">
                  <a:pos x="T6" y="T7"/>
                </a:cxn>
                <a:cxn ang="0">
                  <a:pos x="T8" y="T9"/>
                </a:cxn>
              </a:cxnLst>
              <a:rect l="0" t="0" r="r" b="b"/>
              <a:pathLst>
                <a:path w="26" h="6">
                  <a:moveTo>
                    <a:pt x="23" y="1"/>
                  </a:moveTo>
                  <a:cubicBezTo>
                    <a:pt x="16" y="0"/>
                    <a:pt x="9" y="0"/>
                    <a:pt x="3" y="0"/>
                  </a:cubicBezTo>
                  <a:cubicBezTo>
                    <a:pt x="0" y="0"/>
                    <a:pt x="0" y="4"/>
                    <a:pt x="3" y="4"/>
                  </a:cubicBezTo>
                  <a:cubicBezTo>
                    <a:pt x="9" y="4"/>
                    <a:pt x="16" y="4"/>
                    <a:pt x="22" y="5"/>
                  </a:cubicBezTo>
                  <a:cubicBezTo>
                    <a:pt x="25" y="6"/>
                    <a:pt x="26" y="1"/>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10" name="Freeform 75"/>
            <p:cNvSpPr/>
            <p:nvPr/>
          </p:nvSpPr>
          <p:spPr bwMode="auto">
            <a:xfrm>
              <a:off x="5190" y="4094"/>
              <a:ext cx="103" cy="18"/>
            </a:xfrm>
            <a:custGeom>
              <a:avLst/>
              <a:gdLst>
                <a:gd name="T0" fmla="*/ 26 w 29"/>
                <a:gd name="T1" fmla="*/ 1 h 6"/>
                <a:gd name="T2" fmla="*/ 2 w 29"/>
                <a:gd name="T3" fmla="*/ 2 h 6"/>
                <a:gd name="T4" fmla="*/ 2 w 29"/>
                <a:gd name="T5" fmla="*/ 6 h 6"/>
                <a:gd name="T6" fmla="*/ 26 w 29"/>
                <a:gd name="T7" fmla="*/ 5 h 6"/>
                <a:gd name="T8" fmla="*/ 26 w 29"/>
                <a:gd name="T9" fmla="*/ 1 h 6"/>
              </a:gdLst>
              <a:ahLst/>
              <a:cxnLst>
                <a:cxn ang="0">
                  <a:pos x="T0" y="T1"/>
                </a:cxn>
                <a:cxn ang="0">
                  <a:pos x="T2" y="T3"/>
                </a:cxn>
                <a:cxn ang="0">
                  <a:pos x="T4" y="T5"/>
                </a:cxn>
                <a:cxn ang="0">
                  <a:pos x="T6" y="T7"/>
                </a:cxn>
                <a:cxn ang="0">
                  <a:pos x="T8" y="T9"/>
                </a:cxn>
              </a:cxnLst>
              <a:rect l="0" t="0" r="r" b="b"/>
              <a:pathLst>
                <a:path w="29" h="6">
                  <a:moveTo>
                    <a:pt x="26" y="1"/>
                  </a:moveTo>
                  <a:cubicBezTo>
                    <a:pt x="18" y="2"/>
                    <a:pt x="10" y="2"/>
                    <a:pt x="2" y="2"/>
                  </a:cubicBezTo>
                  <a:cubicBezTo>
                    <a:pt x="0" y="2"/>
                    <a:pt x="0" y="6"/>
                    <a:pt x="2" y="6"/>
                  </a:cubicBezTo>
                  <a:cubicBezTo>
                    <a:pt x="10" y="6"/>
                    <a:pt x="18" y="6"/>
                    <a:pt x="26" y="5"/>
                  </a:cubicBezTo>
                  <a:cubicBezTo>
                    <a:pt x="29"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11" name="Freeform 76"/>
            <p:cNvSpPr/>
            <p:nvPr/>
          </p:nvSpPr>
          <p:spPr bwMode="auto">
            <a:xfrm>
              <a:off x="5339" y="4092"/>
              <a:ext cx="116" cy="20"/>
            </a:xfrm>
            <a:custGeom>
              <a:avLst/>
              <a:gdLst>
                <a:gd name="T0" fmla="*/ 30 w 33"/>
                <a:gd name="T1" fmla="*/ 2 h 7"/>
                <a:gd name="T2" fmla="*/ 3 w 33"/>
                <a:gd name="T3" fmla="*/ 0 h 7"/>
                <a:gd name="T4" fmla="*/ 3 w 33"/>
                <a:gd name="T5" fmla="*/ 0 h 7"/>
                <a:gd name="T6" fmla="*/ 3 w 33"/>
                <a:gd name="T7" fmla="*/ 0 h 7"/>
                <a:gd name="T8" fmla="*/ 3 w 33"/>
                <a:gd name="T9" fmla="*/ 5 h 7"/>
                <a:gd name="T10" fmla="*/ 28 w 33"/>
                <a:gd name="T11" fmla="*/ 6 h 7"/>
                <a:gd name="T12" fmla="*/ 30 w 33"/>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33" h="7">
                  <a:moveTo>
                    <a:pt x="30" y="2"/>
                  </a:moveTo>
                  <a:cubicBezTo>
                    <a:pt x="21" y="0"/>
                    <a:pt x="12" y="1"/>
                    <a:pt x="3" y="0"/>
                  </a:cubicBezTo>
                  <a:cubicBezTo>
                    <a:pt x="3" y="0"/>
                    <a:pt x="3" y="0"/>
                    <a:pt x="3" y="0"/>
                  </a:cubicBezTo>
                  <a:cubicBezTo>
                    <a:pt x="3" y="0"/>
                    <a:pt x="3" y="0"/>
                    <a:pt x="3" y="0"/>
                  </a:cubicBezTo>
                  <a:cubicBezTo>
                    <a:pt x="0" y="0"/>
                    <a:pt x="0" y="5"/>
                    <a:pt x="3" y="5"/>
                  </a:cubicBezTo>
                  <a:cubicBezTo>
                    <a:pt x="11" y="6"/>
                    <a:pt x="20" y="4"/>
                    <a:pt x="28" y="6"/>
                  </a:cubicBezTo>
                  <a:cubicBezTo>
                    <a:pt x="31" y="7"/>
                    <a:pt x="33" y="2"/>
                    <a:pt x="30"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12" name="Freeform 77"/>
            <p:cNvSpPr/>
            <p:nvPr/>
          </p:nvSpPr>
          <p:spPr bwMode="auto">
            <a:xfrm>
              <a:off x="5480" y="4089"/>
              <a:ext cx="102" cy="14"/>
            </a:xfrm>
            <a:custGeom>
              <a:avLst/>
              <a:gdLst>
                <a:gd name="T0" fmla="*/ 26 w 29"/>
                <a:gd name="T1" fmla="*/ 0 h 5"/>
                <a:gd name="T2" fmla="*/ 3 w 29"/>
                <a:gd name="T3" fmla="*/ 0 h 5"/>
                <a:gd name="T4" fmla="*/ 3 w 29"/>
                <a:gd name="T5" fmla="*/ 5 h 5"/>
                <a:gd name="T6" fmla="*/ 26 w 29"/>
                <a:gd name="T7" fmla="*/ 5 h 5"/>
                <a:gd name="T8" fmla="*/ 26 w 29"/>
                <a:gd name="T9" fmla="*/ 0 h 5"/>
              </a:gdLst>
              <a:ahLst/>
              <a:cxnLst>
                <a:cxn ang="0">
                  <a:pos x="T0" y="T1"/>
                </a:cxn>
                <a:cxn ang="0">
                  <a:pos x="T2" y="T3"/>
                </a:cxn>
                <a:cxn ang="0">
                  <a:pos x="T4" y="T5"/>
                </a:cxn>
                <a:cxn ang="0">
                  <a:pos x="T6" y="T7"/>
                </a:cxn>
                <a:cxn ang="0">
                  <a:pos x="T8" y="T9"/>
                </a:cxn>
              </a:cxnLst>
              <a:rect l="0" t="0" r="r" b="b"/>
              <a:pathLst>
                <a:path w="29" h="5">
                  <a:moveTo>
                    <a:pt x="26" y="0"/>
                  </a:moveTo>
                  <a:cubicBezTo>
                    <a:pt x="3" y="0"/>
                    <a:pt x="3" y="0"/>
                    <a:pt x="3" y="0"/>
                  </a:cubicBezTo>
                  <a:cubicBezTo>
                    <a:pt x="0" y="0"/>
                    <a:pt x="0" y="5"/>
                    <a:pt x="3" y="5"/>
                  </a:cubicBezTo>
                  <a:cubicBezTo>
                    <a:pt x="26" y="5"/>
                    <a:pt x="26" y="5"/>
                    <a:pt x="26" y="5"/>
                  </a:cubicBezTo>
                  <a:cubicBezTo>
                    <a:pt x="29" y="5"/>
                    <a:pt x="29" y="0"/>
                    <a:pt x="26"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13" name="Freeform 78"/>
            <p:cNvSpPr/>
            <p:nvPr/>
          </p:nvSpPr>
          <p:spPr bwMode="auto">
            <a:xfrm>
              <a:off x="5600" y="4089"/>
              <a:ext cx="98" cy="23"/>
            </a:xfrm>
            <a:custGeom>
              <a:avLst/>
              <a:gdLst>
                <a:gd name="T0" fmla="*/ 24 w 28"/>
                <a:gd name="T1" fmla="*/ 2 h 8"/>
                <a:gd name="T2" fmla="*/ 4 w 28"/>
                <a:gd name="T3" fmla="*/ 0 h 8"/>
                <a:gd name="T4" fmla="*/ 3 w 28"/>
                <a:gd name="T5" fmla="*/ 5 h 8"/>
                <a:gd name="T6" fmla="*/ 25 w 28"/>
                <a:gd name="T7" fmla="*/ 6 h 8"/>
                <a:gd name="T8" fmla="*/ 24 w 28"/>
                <a:gd name="T9" fmla="*/ 2 h 8"/>
              </a:gdLst>
              <a:ahLst/>
              <a:cxnLst>
                <a:cxn ang="0">
                  <a:pos x="T0" y="T1"/>
                </a:cxn>
                <a:cxn ang="0">
                  <a:pos x="T2" y="T3"/>
                </a:cxn>
                <a:cxn ang="0">
                  <a:pos x="T4" y="T5"/>
                </a:cxn>
                <a:cxn ang="0">
                  <a:pos x="T6" y="T7"/>
                </a:cxn>
                <a:cxn ang="0">
                  <a:pos x="T8" y="T9"/>
                </a:cxn>
              </a:cxnLst>
              <a:rect l="0" t="0" r="r" b="b"/>
              <a:pathLst>
                <a:path w="28" h="8">
                  <a:moveTo>
                    <a:pt x="24" y="2"/>
                  </a:moveTo>
                  <a:cubicBezTo>
                    <a:pt x="17" y="3"/>
                    <a:pt x="11" y="3"/>
                    <a:pt x="4" y="0"/>
                  </a:cubicBezTo>
                  <a:cubicBezTo>
                    <a:pt x="1" y="0"/>
                    <a:pt x="0" y="4"/>
                    <a:pt x="3" y="5"/>
                  </a:cubicBezTo>
                  <a:cubicBezTo>
                    <a:pt x="10" y="7"/>
                    <a:pt x="18" y="8"/>
                    <a:pt x="25" y="6"/>
                  </a:cubicBezTo>
                  <a:cubicBezTo>
                    <a:pt x="28" y="5"/>
                    <a:pt x="27" y="1"/>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14" name="Freeform 79"/>
            <p:cNvSpPr/>
            <p:nvPr/>
          </p:nvSpPr>
          <p:spPr bwMode="auto">
            <a:xfrm>
              <a:off x="5727" y="4103"/>
              <a:ext cx="98" cy="18"/>
            </a:xfrm>
            <a:custGeom>
              <a:avLst/>
              <a:gdLst>
                <a:gd name="T0" fmla="*/ 26 w 28"/>
                <a:gd name="T1" fmla="*/ 1 h 6"/>
                <a:gd name="T2" fmla="*/ 3 w 28"/>
                <a:gd name="T3" fmla="*/ 0 h 6"/>
                <a:gd name="T4" fmla="*/ 3 w 28"/>
                <a:gd name="T5" fmla="*/ 4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0"/>
                    <a:pt x="3" y="0"/>
                  </a:cubicBezTo>
                  <a:cubicBezTo>
                    <a:pt x="0" y="0"/>
                    <a:pt x="0" y="4"/>
                    <a:pt x="3" y="4"/>
                  </a:cubicBezTo>
                  <a:cubicBezTo>
                    <a:pt x="11" y="4"/>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15" name="Freeform 80"/>
            <p:cNvSpPr/>
            <p:nvPr/>
          </p:nvSpPr>
          <p:spPr bwMode="auto">
            <a:xfrm>
              <a:off x="5850" y="4092"/>
              <a:ext cx="109" cy="20"/>
            </a:xfrm>
            <a:custGeom>
              <a:avLst/>
              <a:gdLst>
                <a:gd name="T0" fmla="*/ 27 w 31"/>
                <a:gd name="T1" fmla="*/ 1 h 7"/>
                <a:gd name="T2" fmla="*/ 3 w 31"/>
                <a:gd name="T3" fmla="*/ 3 h 7"/>
                <a:gd name="T4" fmla="*/ 3 w 31"/>
                <a:gd name="T5" fmla="*/ 7 h 7"/>
                <a:gd name="T6" fmla="*/ 28 w 31"/>
                <a:gd name="T7" fmla="*/ 5 h 7"/>
                <a:gd name="T8" fmla="*/ 27 w 31"/>
                <a:gd name="T9" fmla="*/ 1 h 7"/>
              </a:gdLst>
              <a:ahLst/>
              <a:cxnLst>
                <a:cxn ang="0">
                  <a:pos x="T0" y="T1"/>
                </a:cxn>
                <a:cxn ang="0">
                  <a:pos x="T2" y="T3"/>
                </a:cxn>
                <a:cxn ang="0">
                  <a:pos x="T4" y="T5"/>
                </a:cxn>
                <a:cxn ang="0">
                  <a:pos x="T6" y="T7"/>
                </a:cxn>
                <a:cxn ang="0">
                  <a:pos x="T8" y="T9"/>
                </a:cxn>
              </a:cxnLst>
              <a:rect l="0" t="0" r="r" b="b"/>
              <a:pathLst>
                <a:path w="31" h="7">
                  <a:moveTo>
                    <a:pt x="27" y="1"/>
                  </a:moveTo>
                  <a:cubicBezTo>
                    <a:pt x="19" y="2"/>
                    <a:pt x="11" y="3"/>
                    <a:pt x="3" y="3"/>
                  </a:cubicBezTo>
                  <a:cubicBezTo>
                    <a:pt x="0" y="3"/>
                    <a:pt x="0" y="7"/>
                    <a:pt x="3" y="7"/>
                  </a:cubicBezTo>
                  <a:cubicBezTo>
                    <a:pt x="11" y="7"/>
                    <a:pt x="20" y="6"/>
                    <a:pt x="28" y="5"/>
                  </a:cubicBezTo>
                  <a:cubicBezTo>
                    <a:pt x="31" y="4"/>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16" name="Freeform 81"/>
            <p:cNvSpPr/>
            <p:nvPr/>
          </p:nvSpPr>
          <p:spPr bwMode="auto">
            <a:xfrm>
              <a:off x="5988" y="4097"/>
              <a:ext cx="102" cy="18"/>
            </a:xfrm>
            <a:custGeom>
              <a:avLst/>
              <a:gdLst>
                <a:gd name="T0" fmla="*/ 26 w 29"/>
                <a:gd name="T1" fmla="*/ 2 h 6"/>
                <a:gd name="T2" fmla="*/ 3 w 29"/>
                <a:gd name="T3" fmla="*/ 1 h 6"/>
                <a:gd name="T4" fmla="*/ 3 w 29"/>
                <a:gd name="T5" fmla="*/ 5 h 6"/>
                <a:gd name="T6" fmla="*/ 26 w 29"/>
                <a:gd name="T7" fmla="*/ 6 h 6"/>
                <a:gd name="T8" fmla="*/ 26 w 29"/>
                <a:gd name="T9" fmla="*/ 2 h 6"/>
              </a:gdLst>
              <a:ahLst/>
              <a:cxnLst>
                <a:cxn ang="0">
                  <a:pos x="T0" y="T1"/>
                </a:cxn>
                <a:cxn ang="0">
                  <a:pos x="T2" y="T3"/>
                </a:cxn>
                <a:cxn ang="0">
                  <a:pos x="T4" y="T5"/>
                </a:cxn>
                <a:cxn ang="0">
                  <a:pos x="T6" y="T7"/>
                </a:cxn>
                <a:cxn ang="0">
                  <a:pos x="T8" y="T9"/>
                </a:cxn>
              </a:cxnLst>
              <a:rect l="0" t="0" r="r" b="b"/>
              <a:pathLst>
                <a:path w="29" h="6">
                  <a:moveTo>
                    <a:pt x="26" y="2"/>
                  </a:moveTo>
                  <a:cubicBezTo>
                    <a:pt x="19" y="1"/>
                    <a:pt x="11" y="0"/>
                    <a:pt x="3" y="1"/>
                  </a:cubicBezTo>
                  <a:cubicBezTo>
                    <a:pt x="0" y="1"/>
                    <a:pt x="0" y="5"/>
                    <a:pt x="3" y="5"/>
                  </a:cubicBezTo>
                  <a:cubicBezTo>
                    <a:pt x="11" y="4"/>
                    <a:pt x="19" y="6"/>
                    <a:pt x="26" y="6"/>
                  </a:cubicBezTo>
                  <a:cubicBezTo>
                    <a:pt x="29" y="6"/>
                    <a:pt x="29" y="2"/>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17" name="Freeform 82"/>
            <p:cNvSpPr/>
            <p:nvPr/>
          </p:nvSpPr>
          <p:spPr bwMode="auto">
            <a:xfrm>
              <a:off x="6136" y="4100"/>
              <a:ext cx="102" cy="18"/>
            </a:xfrm>
            <a:custGeom>
              <a:avLst/>
              <a:gdLst>
                <a:gd name="T0" fmla="*/ 27 w 29"/>
                <a:gd name="T1" fmla="*/ 0 h 6"/>
                <a:gd name="T2" fmla="*/ 3 w 29"/>
                <a:gd name="T3" fmla="*/ 1 h 6"/>
                <a:gd name="T4" fmla="*/ 3 w 29"/>
                <a:gd name="T5" fmla="*/ 5 h 6"/>
                <a:gd name="T6" fmla="*/ 27 w 29"/>
                <a:gd name="T7" fmla="*/ 4 h 6"/>
                <a:gd name="T8" fmla="*/ 27 w 29"/>
                <a:gd name="T9" fmla="*/ 0 h 6"/>
              </a:gdLst>
              <a:ahLst/>
              <a:cxnLst>
                <a:cxn ang="0">
                  <a:pos x="T0" y="T1"/>
                </a:cxn>
                <a:cxn ang="0">
                  <a:pos x="T2" y="T3"/>
                </a:cxn>
                <a:cxn ang="0">
                  <a:pos x="T4" y="T5"/>
                </a:cxn>
                <a:cxn ang="0">
                  <a:pos x="T6" y="T7"/>
                </a:cxn>
                <a:cxn ang="0">
                  <a:pos x="T8" y="T9"/>
                </a:cxn>
              </a:cxnLst>
              <a:rect l="0" t="0" r="r" b="b"/>
              <a:pathLst>
                <a:path w="29" h="6">
                  <a:moveTo>
                    <a:pt x="27" y="0"/>
                  </a:moveTo>
                  <a:cubicBezTo>
                    <a:pt x="19" y="0"/>
                    <a:pt x="11" y="0"/>
                    <a:pt x="3" y="1"/>
                  </a:cubicBezTo>
                  <a:cubicBezTo>
                    <a:pt x="0" y="1"/>
                    <a:pt x="0" y="6"/>
                    <a:pt x="3" y="5"/>
                  </a:cubicBezTo>
                  <a:cubicBezTo>
                    <a:pt x="11" y="4"/>
                    <a:pt x="19" y="4"/>
                    <a:pt x="27" y="4"/>
                  </a:cubicBezTo>
                  <a:cubicBezTo>
                    <a:pt x="29" y="4"/>
                    <a:pt x="29"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18" name="Freeform 83"/>
            <p:cNvSpPr/>
            <p:nvPr/>
          </p:nvSpPr>
          <p:spPr bwMode="auto">
            <a:xfrm>
              <a:off x="6298" y="4100"/>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6"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19" name="Freeform 84"/>
            <p:cNvSpPr/>
            <p:nvPr/>
          </p:nvSpPr>
          <p:spPr bwMode="auto">
            <a:xfrm>
              <a:off x="6428" y="4103"/>
              <a:ext cx="99" cy="18"/>
            </a:xfrm>
            <a:custGeom>
              <a:avLst/>
              <a:gdLst>
                <a:gd name="T0" fmla="*/ 25 w 28"/>
                <a:gd name="T1" fmla="*/ 1 h 6"/>
                <a:gd name="T2" fmla="*/ 3 w 28"/>
                <a:gd name="T3" fmla="*/ 1 h 6"/>
                <a:gd name="T4" fmla="*/ 3 w 28"/>
                <a:gd name="T5" fmla="*/ 5 h 6"/>
                <a:gd name="T6" fmla="*/ 25 w 28"/>
                <a:gd name="T7" fmla="*/ 5 h 6"/>
                <a:gd name="T8" fmla="*/ 25 w 28"/>
                <a:gd name="T9" fmla="*/ 1 h 6"/>
              </a:gdLst>
              <a:ahLst/>
              <a:cxnLst>
                <a:cxn ang="0">
                  <a:pos x="T0" y="T1"/>
                </a:cxn>
                <a:cxn ang="0">
                  <a:pos x="T2" y="T3"/>
                </a:cxn>
                <a:cxn ang="0">
                  <a:pos x="T4" y="T5"/>
                </a:cxn>
                <a:cxn ang="0">
                  <a:pos x="T6" y="T7"/>
                </a:cxn>
                <a:cxn ang="0">
                  <a:pos x="T8" y="T9"/>
                </a:cxn>
              </a:cxnLst>
              <a:rect l="0" t="0" r="r" b="b"/>
              <a:pathLst>
                <a:path w="28" h="6">
                  <a:moveTo>
                    <a:pt x="25" y="1"/>
                  </a:moveTo>
                  <a:cubicBezTo>
                    <a:pt x="17" y="1"/>
                    <a:pt x="10" y="2"/>
                    <a:pt x="3" y="1"/>
                  </a:cubicBezTo>
                  <a:cubicBezTo>
                    <a:pt x="0" y="0"/>
                    <a:pt x="0" y="5"/>
                    <a:pt x="3" y="5"/>
                  </a:cubicBezTo>
                  <a:cubicBezTo>
                    <a:pt x="10" y="6"/>
                    <a:pt x="17" y="5"/>
                    <a:pt x="25" y="5"/>
                  </a:cubicBezTo>
                  <a:cubicBezTo>
                    <a:pt x="28" y="5"/>
                    <a:pt x="28" y="1"/>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20" name="Freeform 85"/>
            <p:cNvSpPr/>
            <p:nvPr/>
          </p:nvSpPr>
          <p:spPr bwMode="auto">
            <a:xfrm>
              <a:off x="6545" y="4103"/>
              <a:ext cx="92" cy="21"/>
            </a:xfrm>
            <a:custGeom>
              <a:avLst/>
              <a:gdLst>
                <a:gd name="T0" fmla="*/ 22 w 26"/>
                <a:gd name="T1" fmla="*/ 1 h 7"/>
                <a:gd name="T2" fmla="*/ 4 w 26"/>
                <a:gd name="T3" fmla="*/ 1 h 7"/>
                <a:gd name="T4" fmla="*/ 3 w 26"/>
                <a:gd name="T5" fmla="*/ 5 h 7"/>
                <a:gd name="T6" fmla="*/ 23 w 26"/>
                <a:gd name="T7" fmla="*/ 5 h 7"/>
                <a:gd name="T8" fmla="*/ 22 w 26"/>
                <a:gd name="T9" fmla="*/ 1 h 7"/>
              </a:gdLst>
              <a:ahLst/>
              <a:cxnLst>
                <a:cxn ang="0">
                  <a:pos x="T0" y="T1"/>
                </a:cxn>
                <a:cxn ang="0">
                  <a:pos x="T2" y="T3"/>
                </a:cxn>
                <a:cxn ang="0">
                  <a:pos x="T4" y="T5"/>
                </a:cxn>
                <a:cxn ang="0">
                  <a:pos x="T6" y="T7"/>
                </a:cxn>
                <a:cxn ang="0">
                  <a:pos x="T8" y="T9"/>
                </a:cxn>
              </a:cxnLst>
              <a:rect l="0" t="0" r="r" b="b"/>
              <a:pathLst>
                <a:path w="26" h="7">
                  <a:moveTo>
                    <a:pt x="22" y="1"/>
                  </a:moveTo>
                  <a:cubicBezTo>
                    <a:pt x="16" y="2"/>
                    <a:pt x="10" y="3"/>
                    <a:pt x="4" y="1"/>
                  </a:cubicBezTo>
                  <a:cubicBezTo>
                    <a:pt x="1" y="0"/>
                    <a:pt x="0" y="4"/>
                    <a:pt x="3" y="5"/>
                  </a:cubicBezTo>
                  <a:cubicBezTo>
                    <a:pt x="9" y="7"/>
                    <a:pt x="16" y="6"/>
                    <a:pt x="23" y="5"/>
                  </a:cubicBezTo>
                  <a:cubicBezTo>
                    <a:pt x="26" y="5"/>
                    <a:pt x="25" y="0"/>
                    <a:pt x="22"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21" name="Freeform 86"/>
            <p:cNvSpPr/>
            <p:nvPr/>
          </p:nvSpPr>
          <p:spPr bwMode="auto">
            <a:xfrm>
              <a:off x="6682" y="4103"/>
              <a:ext cx="110" cy="18"/>
            </a:xfrm>
            <a:custGeom>
              <a:avLst/>
              <a:gdLst>
                <a:gd name="T0" fmla="*/ 28 w 31"/>
                <a:gd name="T1" fmla="*/ 2 h 6"/>
                <a:gd name="T2" fmla="*/ 3 w 31"/>
                <a:gd name="T3" fmla="*/ 1 h 6"/>
                <a:gd name="T4" fmla="*/ 3 w 31"/>
                <a:gd name="T5" fmla="*/ 5 h 6"/>
                <a:gd name="T6" fmla="*/ 28 w 31"/>
                <a:gd name="T7" fmla="*/ 6 h 6"/>
                <a:gd name="T8" fmla="*/ 28 w 31"/>
                <a:gd name="T9" fmla="*/ 2 h 6"/>
              </a:gdLst>
              <a:ahLst/>
              <a:cxnLst>
                <a:cxn ang="0">
                  <a:pos x="T0" y="T1"/>
                </a:cxn>
                <a:cxn ang="0">
                  <a:pos x="T2" y="T3"/>
                </a:cxn>
                <a:cxn ang="0">
                  <a:pos x="T4" y="T5"/>
                </a:cxn>
                <a:cxn ang="0">
                  <a:pos x="T6" y="T7"/>
                </a:cxn>
                <a:cxn ang="0">
                  <a:pos x="T8" y="T9"/>
                </a:cxn>
              </a:cxnLst>
              <a:rect l="0" t="0" r="r" b="b"/>
              <a:pathLst>
                <a:path w="31" h="6">
                  <a:moveTo>
                    <a:pt x="28" y="2"/>
                  </a:moveTo>
                  <a:cubicBezTo>
                    <a:pt x="19" y="2"/>
                    <a:pt x="11" y="2"/>
                    <a:pt x="3" y="1"/>
                  </a:cubicBezTo>
                  <a:cubicBezTo>
                    <a:pt x="0" y="0"/>
                    <a:pt x="0" y="5"/>
                    <a:pt x="3" y="5"/>
                  </a:cubicBezTo>
                  <a:cubicBezTo>
                    <a:pt x="11" y="6"/>
                    <a:pt x="19"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22" name="Freeform 87"/>
            <p:cNvSpPr/>
            <p:nvPr/>
          </p:nvSpPr>
          <p:spPr bwMode="auto">
            <a:xfrm>
              <a:off x="6820" y="4103"/>
              <a:ext cx="106" cy="21"/>
            </a:xfrm>
            <a:custGeom>
              <a:avLst/>
              <a:gdLst>
                <a:gd name="T0" fmla="*/ 27 w 30"/>
                <a:gd name="T1" fmla="*/ 2 h 7"/>
                <a:gd name="T2" fmla="*/ 3 w 30"/>
                <a:gd name="T3" fmla="*/ 1 h 7"/>
                <a:gd name="T4" fmla="*/ 3 w 30"/>
                <a:gd name="T5" fmla="*/ 5 h 7"/>
                <a:gd name="T6" fmla="*/ 26 w 30"/>
                <a:gd name="T7" fmla="*/ 6 h 7"/>
                <a:gd name="T8" fmla="*/ 27 w 30"/>
                <a:gd name="T9" fmla="*/ 2 h 7"/>
              </a:gdLst>
              <a:ahLst/>
              <a:cxnLst>
                <a:cxn ang="0">
                  <a:pos x="T0" y="T1"/>
                </a:cxn>
                <a:cxn ang="0">
                  <a:pos x="T2" y="T3"/>
                </a:cxn>
                <a:cxn ang="0">
                  <a:pos x="T4" y="T5"/>
                </a:cxn>
                <a:cxn ang="0">
                  <a:pos x="T6" y="T7"/>
                </a:cxn>
                <a:cxn ang="0">
                  <a:pos x="T8" y="T9"/>
                </a:cxn>
              </a:cxnLst>
              <a:rect l="0" t="0" r="r" b="b"/>
              <a:pathLst>
                <a:path w="30" h="7">
                  <a:moveTo>
                    <a:pt x="27" y="2"/>
                  </a:moveTo>
                  <a:cubicBezTo>
                    <a:pt x="19" y="0"/>
                    <a:pt x="11" y="1"/>
                    <a:pt x="3" y="1"/>
                  </a:cubicBezTo>
                  <a:cubicBezTo>
                    <a:pt x="0" y="1"/>
                    <a:pt x="0" y="5"/>
                    <a:pt x="3" y="5"/>
                  </a:cubicBezTo>
                  <a:cubicBezTo>
                    <a:pt x="11" y="5"/>
                    <a:pt x="19" y="4"/>
                    <a:pt x="26" y="6"/>
                  </a:cubicBezTo>
                  <a:cubicBezTo>
                    <a:pt x="29" y="7"/>
                    <a:pt x="30" y="3"/>
                    <a:pt x="27"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23" name="Freeform 88"/>
            <p:cNvSpPr/>
            <p:nvPr/>
          </p:nvSpPr>
          <p:spPr bwMode="auto">
            <a:xfrm>
              <a:off x="6961" y="4106"/>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7"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24" name="Freeform 89"/>
            <p:cNvSpPr/>
            <p:nvPr/>
          </p:nvSpPr>
          <p:spPr bwMode="auto">
            <a:xfrm>
              <a:off x="7081" y="4106"/>
              <a:ext cx="113" cy="24"/>
            </a:xfrm>
            <a:custGeom>
              <a:avLst/>
              <a:gdLst>
                <a:gd name="T0" fmla="*/ 28 w 32"/>
                <a:gd name="T1" fmla="*/ 1 h 8"/>
                <a:gd name="T2" fmla="*/ 3 w 32"/>
                <a:gd name="T3" fmla="*/ 2 h 8"/>
                <a:gd name="T4" fmla="*/ 3 w 32"/>
                <a:gd name="T5" fmla="*/ 6 h 8"/>
                <a:gd name="T6" fmla="*/ 29 w 32"/>
                <a:gd name="T7" fmla="*/ 5 h 8"/>
                <a:gd name="T8" fmla="*/ 28 w 32"/>
                <a:gd name="T9" fmla="*/ 1 h 8"/>
              </a:gdLst>
              <a:ahLst/>
              <a:cxnLst>
                <a:cxn ang="0">
                  <a:pos x="T0" y="T1"/>
                </a:cxn>
                <a:cxn ang="0">
                  <a:pos x="T2" y="T3"/>
                </a:cxn>
                <a:cxn ang="0">
                  <a:pos x="T4" y="T5"/>
                </a:cxn>
                <a:cxn ang="0">
                  <a:pos x="T6" y="T7"/>
                </a:cxn>
                <a:cxn ang="0">
                  <a:pos x="T8" y="T9"/>
                </a:cxn>
              </a:cxnLst>
              <a:rect l="0" t="0" r="r" b="b"/>
              <a:pathLst>
                <a:path w="32" h="8">
                  <a:moveTo>
                    <a:pt x="28" y="1"/>
                  </a:moveTo>
                  <a:cubicBezTo>
                    <a:pt x="20" y="3"/>
                    <a:pt x="11" y="2"/>
                    <a:pt x="3" y="2"/>
                  </a:cubicBezTo>
                  <a:cubicBezTo>
                    <a:pt x="0" y="2"/>
                    <a:pt x="0" y="6"/>
                    <a:pt x="3" y="6"/>
                  </a:cubicBezTo>
                  <a:cubicBezTo>
                    <a:pt x="12" y="6"/>
                    <a:pt x="21" y="8"/>
                    <a:pt x="29" y="5"/>
                  </a:cubicBezTo>
                  <a:cubicBezTo>
                    <a:pt x="32" y="4"/>
                    <a:pt x="31" y="0"/>
                    <a:pt x="28"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25" name="Freeform 90"/>
            <p:cNvSpPr/>
            <p:nvPr/>
          </p:nvSpPr>
          <p:spPr bwMode="auto">
            <a:xfrm>
              <a:off x="7219" y="4103"/>
              <a:ext cx="95" cy="18"/>
            </a:xfrm>
            <a:custGeom>
              <a:avLst/>
              <a:gdLst>
                <a:gd name="T0" fmla="*/ 23 w 27"/>
                <a:gd name="T1" fmla="*/ 1 h 6"/>
                <a:gd name="T2" fmla="*/ 3 w 27"/>
                <a:gd name="T3" fmla="*/ 2 h 6"/>
                <a:gd name="T4" fmla="*/ 3 w 27"/>
                <a:gd name="T5" fmla="*/ 6 h 6"/>
                <a:gd name="T6" fmla="*/ 24 w 27"/>
                <a:gd name="T7" fmla="*/ 5 h 6"/>
                <a:gd name="T8" fmla="*/ 23 w 27"/>
                <a:gd name="T9" fmla="*/ 1 h 6"/>
              </a:gdLst>
              <a:ahLst/>
              <a:cxnLst>
                <a:cxn ang="0">
                  <a:pos x="T0" y="T1"/>
                </a:cxn>
                <a:cxn ang="0">
                  <a:pos x="T2" y="T3"/>
                </a:cxn>
                <a:cxn ang="0">
                  <a:pos x="T4" y="T5"/>
                </a:cxn>
                <a:cxn ang="0">
                  <a:pos x="T6" y="T7"/>
                </a:cxn>
                <a:cxn ang="0">
                  <a:pos x="T8" y="T9"/>
                </a:cxn>
              </a:cxnLst>
              <a:rect l="0" t="0" r="r" b="b"/>
              <a:pathLst>
                <a:path w="27" h="6">
                  <a:moveTo>
                    <a:pt x="23" y="1"/>
                  </a:moveTo>
                  <a:cubicBezTo>
                    <a:pt x="16" y="2"/>
                    <a:pt x="10" y="2"/>
                    <a:pt x="3" y="2"/>
                  </a:cubicBezTo>
                  <a:cubicBezTo>
                    <a:pt x="0" y="2"/>
                    <a:pt x="0" y="6"/>
                    <a:pt x="3" y="6"/>
                  </a:cubicBezTo>
                  <a:cubicBezTo>
                    <a:pt x="10" y="6"/>
                    <a:pt x="17" y="6"/>
                    <a:pt x="24" y="5"/>
                  </a:cubicBezTo>
                  <a:cubicBezTo>
                    <a:pt x="27" y="5"/>
                    <a:pt x="25"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26" name="Freeform 91"/>
            <p:cNvSpPr/>
            <p:nvPr/>
          </p:nvSpPr>
          <p:spPr bwMode="auto">
            <a:xfrm>
              <a:off x="7321" y="4109"/>
              <a:ext cx="106" cy="15"/>
            </a:xfrm>
            <a:custGeom>
              <a:avLst/>
              <a:gdLst>
                <a:gd name="T0" fmla="*/ 27 w 30"/>
                <a:gd name="T1" fmla="*/ 0 h 5"/>
                <a:gd name="T2" fmla="*/ 3 w 30"/>
                <a:gd name="T3" fmla="*/ 1 h 5"/>
                <a:gd name="T4" fmla="*/ 3 w 30"/>
                <a:gd name="T5" fmla="*/ 5 h 5"/>
                <a:gd name="T6" fmla="*/ 27 w 30"/>
                <a:gd name="T7" fmla="*/ 4 h 5"/>
                <a:gd name="T8" fmla="*/ 27 w 30"/>
                <a:gd name="T9" fmla="*/ 0 h 5"/>
              </a:gdLst>
              <a:ahLst/>
              <a:cxnLst>
                <a:cxn ang="0">
                  <a:pos x="T0" y="T1"/>
                </a:cxn>
                <a:cxn ang="0">
                  <a:pos x="T2" y="T3"/>
                </a:cxn>
                <a:cxn ang="0">
                  <a:pos x="T4" y="T5"/>
                </a:cxn>
                <a:cxn ang="0">
                  <a:pos x="T6" y="T7"/>
                </a:cxn>
                <a:cxn ang="0">
                  <a:pos x="T8" y="T9"/>
                </a:cxn>
              </a:cxnLst>
              <a:rect l="0" t="0" r="r" b="b"/>
              <a:pathLst>
                <a:path w="30" h="5">
                  <a:moveTo>
                    <a:pt x="27" y="0"/>
                  </a:moveTo>
                  <a:cubicBezTo>
                    <a:pt x="19" y="0"/>
                    <a:pt x="11" y="1"/>
                    <a:pt x="3" y="1"/>
                  </a:cubicBezTo>
                  <a:cubicBezTo>
                    <a:pt x="0" y="1"/>
                    <a:pt x="0" y="5"/>
                    <a:pt x="3" y="5"/>
                  </a:cubicBezTo>
                  <a:cubicBezTo>
                    <a:pt x="11" y="5"/>
                    <a:pt x="19" y="4"/>
                    <a:pt x="27" y="4"/>
                  </a:cubicBezTo>
                  <a:cubicBezTo>
                    <a:pt x="30" y="4"/>
                    <a:pt x="30"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27" name="Freeform 92"/>
            <p:cNvSpPr/>
            <p:nvPr/>
          </p:nvSpPr>
          <p:spPr bwMode="auto">
            <a:xfrm>
              <a:off x="7448" y="4077"/>
              <a:ext cx="25" cy="59"/>
            </a:xfrm>
            <a:custGeom>
              <a:avLst/>
              <a:gdLst>
                <a:gd name="T0" fmla="*/ 1 w 7"/>
                <a:gd name="T1" fmla="*/ 7 h 20"/>
                <a:gd name="T2" fmla="*/ 1 w 7"/>
                <a:gd name="T3" fmla="*/ 7 h 20"/>
                <a:gd name="T4" fmla="*/ 2 w 7"/>
                <a:gd name="T5" fmla="*/ 17 h 20"/>
                <a:gd name="T6" fmla="*/ 7 w 7"/>
                <a:gd name="T7" fmla="*/ 17 h 20"/>
                <a:gd name="T8" fmla="*/ 6 w 7"/>
                <a:gd name="T9" fmla="*/ 3 h 20"/>
                <a:gd name="T10" fmla="*/ 2 w 7"/>
                <a:gd name="T11" fmla="*/ 1 h 20"/>
                <a:gd name="T12" fmla="*/ 0 w 7"/>
                <a:gd name="T13" fmla="*/ 3 h 20"/>
                <a:gd name="T14" fmla="*/ 1 w 7"/>
                <a:gd name="T15" fmla="*/ 7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1" y="7"/>
                  </a:moveTo>
                  <a:cubicBezTo>
                    <a:pt x="1" y="7"/>
                    <a:pt x="1" y="7"/>
                    <a:pt x="1" y="7"/>
                  </a:cubicBezTo>
                  <a:cubicBezTo>
                    <a:pt x="2" y="10"/>
                    <a:pt x="2" y="14"/>
                    <a:pt x="2" y="17"/>
                  </a:cubicBezTo>
                  <a:cubicBezTo>
                    <a:pt x="2" y="20"/>
                    <a:pt x="7" y="20"/>
                    <a:pt x="7" y="17"/>
                  </a:cubicBezTo>
                  <a:cubicBezTo>
                    <a:pt x="7" y="13"/>
                    <a:pt x="6" y="8"/>
                    <a:pt x="6" y="3"/>
                  </a:cubicBezTo>
                  <a:cubicBezTo>
                    <a:pt x="6" y="1"/>
                    <a:pt x="4" y="0"/>
                    <a:pt x="2" y="1"/>
                  </a:cubicBezTo>
                  <a:cubicBezTo>
                    <a:pt x="1" y="2"/>
                    <a:pt x="1" y="2"/>
                    <a:pt x="0" y="3"/>
                  </a:cubicBezTo>
                  <a:cubicBezTo>
                    <a:pt x="0" y="4"/>
                    <a:pt x="1" y="5"/>
                    <a:pt x="1"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28" name="Freeform 93"/>
            <p:cNvSpPr/>
            <p:nvPr/>
          </p:nvSpPr>
          <p:spPr bwMode="auto">
            <a:xfrm>
              <a:off x="7444" y="3994"/>
              <a:ext cx="22" cy="65"/>
            </a:xfrm>
            <a:custGeom>
              <a:avLst/>
              <a:gdLst>
                <a:gd name="T0" fmla="*/ 1 w 6"/>
                <a:gd name="T1" fmla="*/ 19 h 22"/>
                <a:gd name="T2" fmla="*/ 6 w 6"/>
                <a:gd name="T3" fmla="*/ 19 h 22"/>
                <a:gd name="T4" fmla="*/ 5 w 6"/>
                <a:gd name="T5" fmla="*/ 3 h 22"/>
                <a:gd name="T6" fmla="*/ 0 w 6"/>
                <a:gd name="T7" fmla="*/ 3 h 22"/>
                <a:gd name="T8" fmla="*/ 1 w 6"/>
                <a:gd name="T9" fmla="*/ 19 h 22"/>
              </a:gdLst>
              <a:ahLst/>
              <a:cxnLst>
                <a:cxn ang="0">
                  <a:pos x="T0" y="T1"/>
                </a:cxn>
                <a:cxn ang="0">
                  <a:pos x="T2" y="T3"/>
                </a:cxn>
                <a:cxn ang="0">
                  <a:pos x="T4" y="T5"/>
                </a:cxn>
                <a:cxn ang="0">
                  <a:pos x="T6" y="T7"/>
                </a:cxn>
                <a:cxn ang="0">
                  <a:pos x="T8" y="T9"/>
                </a:cxn>
              </a:cxnLst>
              <a:rect l="0" t="0" r="r" b="b"/>
              <a:pathLst>
                <a:path w="6" h="22">
                  <a:moveTo>
                    <a:pt x="1" y="19"/>
                  </a:moveTo>
                  <a:cubicBezTo>
                    <a:pt x="1" y="22"/>
                    <a:pt x="6" y="22"/>
                    <a:pt x="6" y="19"/>
                  </a:cubicBezTo>
                  <a:cubicBezTo>
                    <a:pt x="6" y="14"/>
                    <a:pt x="5" y="9"/>
                    <a:pt x="5" y="3"/>
                  </a:cubicBezTo>
                  <a:cubicBezTo>
                    <a:pt x="4" y="0"/>
                    <a:pt x="0" y="0"/>
                    <a:pt x="0" y="3"/>
                  </a:cubicBezTo>
                  <a:cubicBezTo>
                    <a:pt x="1" y="9"/>
                    <a:pt x="1" y="14"/>
                    <a:pt x="1" y="1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29" name="Freeform 94"/>
            <p:cNvSpPr/>
            <p:nvPr/>
          </p:nvSpPr>
          <p:spPr bwMode="auto">
            <a:xfrm>
              <a:off x="7444" y="3910"/>
              <a:ext cx="18" cy="63"/>
            </a:xfrm>
            <a:custGeom>
              <a:avLst/>
              <a:gdLst>
                <a:gd name="T0" fmla="*/ 0 w 5"/>
                <a:gd name="T1" fmla="*/ 5 h 21"/>
                <a:gd name="T2" fmla="*/ 1 w 5"/>
                <a:gd name="T3" fmla="*/ 6 h 21"/>
                <a:gd name="T4" fmla="*/ 0 w 5"/>
                <a:gd name="T5" fmla="*/ 11 h 21"/>
                <a:gd name="T6" fmla="*/ 0 w 5"/>
                <a:gd name="T7" fmla="*/ 15 h 21"/>
                <a:gd name="T8" fmla="*/ 0 w 5"/>
                <a:gd name="T9" fmla="*/ 17 h 21"/>
                <a:gd name="T10" fmla="*/ 0 w 5"/>
                <a:gd name="T11" fmla="*/ 17 h 21"/>
                <a:gd name="T12" fmla="*/ 0 w 5"/>
                <a:gd name="T13" fmla="*/ 18 h 21"/>
                <a:gd name="T14" fmla="*/ 0 w 5"/>
                <a:gd name="T15" fmla="*/ 19 h 21"/>
                <a:gd name="T16" fmla="*/ 5 w 5"/>
                <a:gd name="T17" fmla="*/ 18 h 21"/>
                <a:gd name="T18" fmla="*/ 5 w 5"/>
                <a:gd name="T19" fmla="*/ 7 h 21"/>
                <a:gd name="T20" fmla="*/ 5 w 5"/>
                <a:gd name="T21" fmla="*/ 2 h 21"/>
                <a:gd name="T22" fmla="*/ 0 w 5"/>
                <a:gd name="T23" fmla="*/ 3 h 21"/>
                <a:gd name="T24" fmla="*/ 0 w 5"/>
                <a:gd name="T2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1">
                  <a:moveTo>
                    <a:pt x="0" y="5"/>
                  </a:moveTo>
                  <a:cubicBezTo>
                    <a:pt x="0" y="5"/>
                    <a:pt x="1" y="6"/>
                    <a:pt x="1" y="6"/>
                  </a:cubicBezTo>
                  <a:cubicBezTo>
                    <a:pt x="1" y="8"/>
                    <a:pt x="0" y="9"/>
                    <a:pt x="0" y="11"/>
                  </a:cubicBezTo>
                  <a:cubicBezTo>
                    <a:pt x="0" y="12"/>
                    <a:pt x="0" y="14"/>
                    <a:pt x="0" y="15"/>
                  </a:cubicBezTo>
                  <a:cubicBezTo>
                    <a:pt x="0" y="16"/>
                    <a:pt x="0" y="16"/>
                    <a:pt x="0" y="17"/>
                  </a:cubicBezTo>
                  <a:cubicBezTo>
                    <a:pt x="0" y="17"/>
                    <a:pt x="0" y="18"/>
                    <a:pt x="0" y="17"/>
                  </a:cubicBezTo>
                  <a:cubicBezTo>
                    <a:pt x="0" y="17"/>
                    <a:pt x="0" y="17"/>
                    <a:pt x="0" y="18"/>
                  </a:cubicBezTo>
                  <a:cubicBezTo>
                    <a:pt x="0" y="18"/>
                    <a:pt x="0" y="18"/>
                    <a:pt x="0" y="19"/>
                  </a:cubicBezTo>
                  <a:cubicBezTo>
                    <a:pt x="1" y="21"/>
                    <a:pt x="4" y="20"/>
                    <a:pt x="5" y="18"/>
                  </a:cubicBezTo>
                  <a:cubicBezTo>
                    <a:pt x="5" y="15"/>
                    <a:pt x="5" y="11"/>
                    <a:pt x="5" y="7"/>
                  </a:cubicBezTo>
                  <a:cubicBezTo>
                    <a:pt x="5" y="6"/>
                    <a:pt x="5" y="3"/>
                    <a:pt x="5" y="2"/>
                  </a:cubicBezTo>
                  <a:cubicBezTo>
                    <a:pt x="3" y="0"/>
                    <a:pt x="1" y="1"/>
                    <a:pt x="0" y="3"/>
                  </a:cubicBezTo>
                  <a:cubicBezTo>
                    <a:pt x="0" y="4"/>
                    <a:pt x="0" y="5"/>
                    <a:pt x="0"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30" name="Freeform 95"/>
            <p:cNvSpPr/>
            <p:nvPr/>
          </p:nvSpPr>
          <p:spPr bwMode="auto">
            <a:xfrm>
              <a:off x="7444" y="3827"/>
              <a:ext cx="18" cy="69"/>
            </a:xfrm>
            <a:custGeom>
              <a:avLst/>
              <a:gdLst>
                <a:gd name="T0" fmla="*/ 5 w 5"/>
                <a:gd name="T1" fmla="*/ 20 h 23"/>
                <a:gd name="T2" fmla="*/ 5 w 5"/>
                <a:gd name="T3" fmla="*/ 3 h 23"/>
                <a:gd name="T4" fmla="*/ 0 w 5"/>
                <a:gd name="T5" fmla="*/ 3 h 23"/>
                <a:gd name="T6" fmla="*/ 0 w 5"/>
                <a:gd name="T7" fmla="*/ 20 h 23"/>
                <a:gd name="T8" fmla="*/ 5 w 5"/>
                <a:gd name="T9" fmla="*/ 20 h 23"/>
              </a:gdLst>
              <a:ahLst/>
              <a:cxnLst>
                <a:cxn ang="0">
                  <a:pos x="T0" y="T1"/>
                </a:cxn>
                <a:cxn ang="0">
                  <a:pos x="T2" y="T3"/>
                </a:cxn>
                <a:cxn ang="0">
                  <a:pos x="T4" y="T5"/>
                </a:cxn>
                <a:cxn ang="0">
                  <a:pos x="T6" y="T7"/>
                </a:cxn>
                <a:cxn ang="0">
                  <a:pos x="T8" y="T9"/>
                </a:cxn>
              </a:cxnLst>
              <a:rect l="0" t="0" r="r" b="b"/>
              <a:pathLst>
                <a:path w="5" h="23">
                  <a:moveTo>
                    <a:pt x="5" y="20"/>
                  </a:moveTo>
                  <a:cubicBezTo>
                    <a:pt x="5" y="3"/>
                    <a:pt x="5" y="3"/>
                    <a:pt x="5" y="3"/>
                  </a:cubicBezTo>
                  <a:cubicBezTo>
                    <a:pt x="5" y="0"/>
                    <a:pt x="0" y="0"/>
                    <a:pt x="0" y="3"/>
                  </a:cubicBezTo>
                  <a:cubicBezTo>
                    <a:pt x="0" y="20"/>
                    <a:pt x="0" y="20"/>
                    <a:pt x="0" y="20"/>
                  </a:cubicBezTo>
                  <a:cubicBezTo>
                    <a:pt x="0" y="23"/>
                    <a:pt x="5" y="23"/>
                    <a:pt x="5" y="2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31" name="Freeform 96"/>
            <p:cNvSpPr/>
            <p:nvPr/>
          </p:nvSpPr>
          <p:spPr bwMode="auto">
            <a:xfrm>
              <a:off x="7448" y="3747"/>
              <a:ext cx="18" cy="57"/>
            </a:xfrm>
            <a:custGeom>
              <a:avLst/>
              <a:gdLst>
                <a:gd name="T0" fmla="*/ 5 w 5"/>
                <a:gd name="T1" fmla="*/ 16 h 19"/>
                <a:gd name="T2" fmla="*/ 5 w 5"/>
                <a:gd name="T3" fmla="*/ 3 h 19"/>
                <a:gd name="T4" fmla="*/ 0 w 5"/>
                <a:gd name="T5" fmla="*/ 3 h 19"/>
                <a:gd name="T6" fmla="*/ 0 w 5"/>
                <a:gd name="T7" fmla="*/ 16 h 19"/>
                <a:gd name="T8" fmla="*/ 5 w 5"/>
                <a:gd name="T9" fmla="*/ 16 h 19"/>
              </a:gdLst>
              <a:ahLst/>
              <a:cxnLst>
                <a:cxn ang="0">
                  <a:pos x="T0" y="T1"/>
                </a:cxn>
                <a:cxn ang="0">
                  <a:pos x="T2" y="T3"/>
                </a:cxn>
                <a:cxn ang="0">
                  <a:pos x="T4" y="T5"/>
                </a:cxn>
                <a:cxn ang="0">
                  <a:pos x="T6" y="T7"/>
                </a:cxn>
                <a:cxn ang="0">
                  <a:pos x="T8" y="T9"/>
                </a:cxn>
              </a:cxnLst>
              <a:rect l="0" t="0" r="r" b="b"/>
              <a:pathLst>
                <a:path w="5" h="19">
                  <a:moveTo>
                    <a:pt x="5" y="16"/>
                  </a:moveTo>
                  <a:cubicBezTo>
                    <a:pt x="5" y="3"/>
                    <a:pt x="5" y="3"/>
                    <a:pt x="5" y="3"/>
                  </a:cubicBezTo>
                  <a:cubicBezTo>
                    <a:pt x="5" y="0"/>
                    <a:pt x="0" y="0"/>
                    <a:pt x="0" y="3"/>
                  </a:cubicBezTo>
                  <a:cubicBezTo>
                    <a:pt x="0" y="16"/>
                    <a:pt x="0" y="16"/>
                    <a:pt x="0" y="16"/>
                  </a:cubicBezTo>
                  <a:cubicBezTo>
                    <a:pt x="0" y="19"/>
                    <a:pt x="5" y="19"/>
                    <a:pt x="5" y="1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32" name="Freeform 97"/>
            <p:cNvSpPr/>
            <p:nvPr/>
          </p:nvSpPr>
          <p:spPr bwMode="auto">
            <a:xfrm>
              <a:off x="7448" y="3658"/>
              <a:ext cx="18" cy="63"/>
            </a:xfrm>
            <a:custGeom>
              <a:avLst/>
              <a:gdLst>
                <a:gd name="T0" fmla="*/ 5 w 5"/>
                <a:gd name="T1" fmla="*/ 18 h 21"/>
                <a:gd name="T2" fmla="*/ 5 w 5"/>
                <a:gd name="T3" fmla="*/ 2 h 21"/>
                <a:gd name="T4" fmla="*/ 0 w 5"/>
                <a:gd name="T5" fmla="*/ 2 h 21"/>
                <a:gd name="T6" fmla="*/ 0 w 5"/>
                <a:gd name="T7" fmla="*/ 18 h 21"/>
                <a:gd name="T8" fmla="*/ 5 w 5"/>
                <a:gd name="T9" fmla="*/ 18 h 21"/>
              </a:gdLst>
              <a:ahLst/>
              <a:cxnLst>
                <a:cxn ang="0">
                  <a:pos x="T0" y="T1"/>
                </a:cxn>
                <a:cxn ang="0">
                  <a:pos x="T2" y="T3"/>
                </a:cxn>
                <a:cxn ang="0">
                  <a:pos x="T4" y="T5"/>
                </a:cxn>
                <a:cxn ang="0">
                  <a:pos x="T6" y="T7"/>
                </a:cxn>
                <a:cxn ang="0">
                  <a:pos x="T8" y="T9"/>
                </a:cxn>
              </a:cxnLst>
              <a:rect l="0" t="0" r="r" b="b"/>
              <a:pathLst>
                <a:path w="5" h="21">
                  <a:moveTo>
                    <a:pt x="5" y="18"/>
                  </a:moveTo>
                  <a:cubicBezTo>
                    <a:pt x="5" y="2"/>
                    <a:pt x="5" y="2"/>
                    <a:pt x="5" y="2"/>
                  </a:cubicBezTo>
                  <a:cubicBezTo>
                    <a:pt x="5" y="0"/>
                    <a:pt x="0" y="0"/>
                    <a:pt x="0" y="2"/>
                  </a:cubicBezTo>
                  <a:cubicBezTo>
                    <a:pt x="0" y="18"/>
                    <a:pt x="0" y="18"/>
                    <a:pt x="0" y="18"/>
                  </a:cubicBezTo>
                  <a:cubicBezTo>
                    <a:pt x="0" y="21"/>
                    <a:pt x="5"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33" name="Freeform 98"/>
            <p:cNvSpPr/>
            <p:nvPr/>
          </p:nvSpPr>
          <p:spPr bwMode="auto">
            <a:xfrm>
              <a:off x="7444" y="3557"/>
              <a:ext cx="25" cy="80"/>
            </a:xfrm>
            <a:custGeom>
              <a:avLst/>
              <a:gdLst>
                <a:gd name="T0" fmla="*/ 2 w 7"/>
                <a:gd name="T1" fmla="*/ 24 h 27"/>
                <a:gd name="T2" fmla="*/ 7 w 7"/>
                <a:gd name="T3" fmla="*/ 23 h 27"/>
                <a:gd name="T4" fmla="*/ 5 w 7"/>
                <a:gd name="T5" fmla="*/ 3 h 27"/>
                <a:gd name="T6" fmla="*/ 0 w 7"/>
                <a:gd name="T7" fmla="*/ 4 h 27"/>
                <a:gd name="T8" fmla="*/ 2 w 7"/>
                <a:gd name="T9" fmla="*/ 24 h 27"/>
              </a:gdLst>
              <a:ahLst/>
              <a:cxnLst>
                <a:cxn ang="0">
                  <a:pos x="T0" y="T1"/>
                </a:cxn>
                <a:cxn ang="0">
                  <a:pos x="T2" y="T3"/>
                </a:cxn>
                <a:cxn ang="0">
                  <a:pos x="T4" y="T5"/>
                </a:cxn>
                <a:cxn ang="0">
                  <a:pos x="T6" y="T7"/>
                </a:cxn>
                <a:cxn ang="0">
                  <a:pos x="T8" y="T9"/>
                </a:cxn>
              </a:cxnLst>
              <a:rect l="0" t="0" r="r" b="b"/>
              <a:pathLst>
                <a:path w="7" h="27">
                  <a:moveTo>
                    <a:pt x="2" y="24"/>
                  </a:moveTo>
                  <a:cubicBezTo>
                    <a:pt x="3" y="27"/>
                    <a:pt x="7" y="26"/>
                    <a:pt x="7" y="23"/>
                  </a:cubicBezTo>
                  <a:cubicBezTo>
                    <a:pt x="6" y="17"/>
                    <a:pt x="6" y="10"/>
                    <a:pt x="5" y="3"/>
                  </a:cubicBezTo>
                  <a:cubicBezTo>
                    <a:pt x="4" y="0"/>
                    <a:pt x="0" y="1"/>
                    <a:pt x="0" y="4"/>
                  </a:cubicBezTo>
                  <a:cubicBezTo>
                    <a:pt x="1" y="11"/>
                    <a:pt x="1" y="18"/>
                    <a:pt x="2" y="2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34" name="Freeform 99"/>
            <p:cNvSpPr/>
            <p:nvPr/>
          </p:nvSpPr>
          <p:spPr bwMode="auto">
            <a:xfrm>
              <a:off x="7444" y="3462"/>
              <a:ext cx="25" cy="75"/>
            </a:xfrm>
            <a:custGeom>
              <a:avLst/>
              <a:gdLst>
                <a:gd name="T0" fmla="*/ 5 w 7"/>
                <a:gd name="T1" fmla="*/ 22 h 25"/>
                <a:gd name="T2" fmla="*/ 7 w 7"/>
                <a:gd name="T3" fmla="*/ 4 h 25"/>
                <a:gd name="T4" fmla="*/ 2 w 7"/>
                <a:gd name="T5" fmla="*/ 2 h 25"/>
                <a:gd name="T6" fmla="*/ 0 w 7"/>
                <a:gd name="T7" fmla="*/ 20 h 25"/>
                <a:gd name="T8" fmla="*/ 5 w 7"/>
                <a:gd name="T9" fmla="*/ 22 h 25"/>
              </a:gdLst>
              <a:ahLst/>
              <a:cxnLst>
                <a:cxn ang="0">
                  <a:pos x="T0" y="T1"/>
                </a:cxn>
                <a:cxn ang="0">
                  <a:pos x="T2" y="T3"/>
                </a:cxn>
                <a:cxn ang="0">
                  <a:pos x="T4" y="T5"/>
                </a:cxn>
                <a:cxn ang="0">
                  <a:pos x="T6" y="T7"/>
                </a:cxn>
                <a:cxn ang="0">
                  <a:pos x="T8" y="T9"/>
                </a:cxn>
              </a:cxnLst>
              <a:rect l="0" t="0" r="r" b="b"/>
              <a:pathLst>
                <a:path w="7" h="25">
                  <a:moveTo>
                    <a:pt x="5" y="22"/>
                  </a:moveTo>
                  <a:cubicBezTo>
                    <a:pt x="6" y="16"/>
                    <a:pt x="5" y="10"/>
                    <a:pt x="7" y="4"/>
                  </a:cubicBezTo>
                  <a:cubicBezTo>
                    <a:pt x="7" y="1"/>
                    <a:pt x="3" y="0"/>
                    <a:pt x="2" y="2"/>
                  </a:cubicBezTo>
                  <a:cubicBezTo>
                    <a:pt x="1" y="8"/>
                    <a:pt x="1" y="14"/>
                    <a:pt x="0" y="20"/>
                  </a:cubicBezTo>
                  <a:cubicBezTo>
                    <a:pt x="0" y="23"/>
                    <a:pt x="4"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35" name="Freeform 100"/>
            <p:cNvSpPr/>
            <p:nvPr/>
          </p:nvSpPr>
          <p:spPr bwMode="auto">
            <a:xfrm>
              <a:off x="7448" y="3364"/>
              <a:ext cx="21" cy="75"/>
            </a:xfrm>
            <a:custGeom>
              <a:avLst/>
              <a:gdLst>
                <a:gd name="T0" fmla="*/ 5 w 6"/>
                <a:gd name="T1" fmla="*/ 22 h 25"/>
                <a:gd name="T2" fmla="*/ 6 w 6"/>
                <a:gd name="T3" fmla="*/ 3 h 25"/>
                <a:gd name="T4" fmla="*/ 1 w 6"/>
                <a:gd name="T5" fmla="*/ 3 h 25"/>
                <a:gd name="T6" fmla="*/ 0 w 6"/>
                <a:gd name="T7" fmla="*/ 22 h 25"/>
                <a:gd name="T8" fmla="*/ 5 w 6"/>
                <a:gd name="T9" fmla="*/ 22 h 25"/>
              </a:gdLst>
              <a:ahLst/>
              <a:cxnLst>
                <a:cxn ang="0">
                  <a:pos x="T0" y="T1"/>
                </a:cxn>
                <a:cxn ang="0">
                  <a:pos x="T2" y="T3"/>
                </a:cxn>
                <a:cxn ang="0">
                  <a:pos x="T4" y="T5"/>
                </a:cxn>
                <a:cxn ang="0">
                  <a:pos x="T6" y="T7"/>
                </a:cxn>
                <a:cxn ang="0">
                  <a:pos x="T8" y="T9"/>
                </a:cxn>
              </a:cxnLst>
              <a:rect l="0" t="0" r="r" b="b"/>
              <a:pathLst>
                <a:path w="6" h="25">
                  <a:moveTo>
                    <a:pt x="5" y="22"/>
                  </a:moveTo>
                  <a:cubicBezTo>
                    <a:pt x="5" y="16"/>
                    <a:pt x="6" y="10"/>
                    <a:pt x="6" y="3"/>
                  </a:cubicBezTo>
                  <a:cubicBezTo>
                    <a:pt x="6" y="0"/>
                    <a:pt x="1" y="0"/>
                    <a:pt x="1" y="3"/>
                  </a:cubicBezTo>
                  <a:cubicBezTo>
                    <a:pt x="1" y="10"/>
                    <a:pt x="0" y="16"/>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36" name="Freeform 101"/>
            <p:cNvSpPr/>
            <p:nvPr/>
          </p:nvSpPr>
          <p:spPr bwMode="auto">
            <a:xfrm>
              <a:off x="7444" y="3272"/>
              <a:ext cx="25" cy="75"/>
            </a:xfrm>
            <a:custGeom>
              <a:avLst/>
              <a:gdLst>
                <a:gd name="T0" fmla="*/ 5 w 7"/>
                <a:gd name="T1" fmla="*/ 22 h 25"/>
                <a:gd name="T2" fmla="*/ 5 w 7"/>
                <a:gd name="T3" fmla="*/ 12 h 25"/>
                <a:gd name="T4" fmla="*/ 5 w 7"/>
                <a:gd name="T5" fmla="*/ 7 h 25"/>
                <a:gd name="T6" fmla="*/ 5 w 7"/>
                <a:gd name="T7" fmla="*/ 5 h 25"/>
                <a:gd name="T8" fmla="*/ 5 w 7"/>
                <a:gd name="T9" fmla="*/ 4 h 25"/>
                <a:gd name="T10" fmla="*/ 2 w 7"/>
                <a:gd name="T11" fmla="*/ 1 h 25"/>
                <a:gd name="T12" fmla="*/ 0 w 7"/>
                <a:gd name="T13" fmla="*/ 8 h 25"/>
                <a:gd name="T14" fmla="*/ 0 w 7"/>
                <a:gd name="T15" fmla="*/ 22 h 25"/>
                <a:gd name="T16" fmla="*/ 5 w 7"/>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5" y="22"/>
                  </a:moveTo>
                  <a:cubicBezTo>
                    <a:pt x="5" y="18"/>
                    <a:pt x="5" y="15"/>
                    <a:pt x="5" y="12"/>
                  </a:cubicBezTo>
                  <a:cubicBezTo>
                    <a:pt x="5" y="10"/>
                    <a:pt x="5" y="8"/>
                    <a:pt x="5" y="7"/>
                  </a:cubicBezTo>
                  <a:cubicBezTo>
                    <a:pt x="5" y="6"/>
                    <a:pt x="5" y="5"/>
                    <a:pt x="5" y="5"/>
                  </a:cubicBezTo>
                  <a:cubicBezTo>
                    <a:pt x="5" y="4"/>
                    <a:pt x="5" y="4"/>
                    <a:pt x="5" y="4"/>
                  </a:cubicBezTo>
                  <a:cubicBezTo>
                    <a:pt x="7" y="3"/>
                    <a:pt x="5" y="0"/>
                    <a:pt x="2" y="1"/>
                  </a:cubicBezTo>
                  <a:cubicBezTo>
                    <a:pt x="0" y="2"/>
                    <a:pt x="0" y="6"/>
                    <a:pt x="0" y="8"/>
                  </a:cubicBezTo>
                  <a:cubicBezTo>
                    <a:pt x="0" y="13"/>
                    <a:pt x="0" y="17"/>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37" name="Freeform 102"/>
            <p:cNvSpPr/>
            <p:nvPr/>
          </p:nvSpPr>
          <p:spPr bwMode="auto">
            <a:xfrm>
              <a:off x="7451" y="3172"/>
              <a:ext cx="25" cy="77"/>
            </a:xfrm>
            <a:custGeom>
              <a:avLst/>
              <a:gdLst>
                <a:gd name="T0" fmla="*/ 0 w 7"/>
                <a:gd name="T1" fmla="*/ 7 h 26"/>
                <a:gd name="T2" fmla="*/ 1 w 7"/>
                <a:gd name="T3" fmla="*/ 16 h 26"/>
                <a:gd name="T4" fmla="*/ 1 w 7"/>
                <a:gd name="T5" fmla="*/ 19 h 26"/>
                <a:gd name="T6" fmla="*/ 2 w 7"/>
                <a:gd name="T7" fmla="*/ 21 h 26"/>
                <a:gd name="T8" fmla="*/ 5 w 7"/>
                <a:gd name="T9" fmla="*/ 23 h 26"/>
                <a:gd name="T10" fmla="*/ 5 w 7"/>
                <a:gd name="T11" fmla="*/ 14 h 26"/>
                <a:gd name="T12" fmla="*/ 5 w 7"/>
                <a:gd name="T13" fmla="*/ 8 h 26"/>
                <a:gd name="T14" fmla="*/ 5 w 7"/>
                <a:gd name="T15" fmla="*/ 6 h 26"/>
                <a:gd name="T16" fmla="*/ 5 w 7"/>
                <a:gd name="T17" fmla="*/ 3 h 26"/>
                <a:gd name="T18" fmla="*/ 1 w 7"/>
                <a:gd name="T19" fmla="*/ 2 h 26"/>
                <a:gd name="T20" fmla="*/ 0 w 7"/>
                <a:gd name="T21"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6">
                  <a:moveTo>
                    <a:pt x="0" y="7"/>
                  </a:moveTo>
                  <a:cubicBezTo>
                    <a:pt x="0" y="10"/>
                    <a:pt x="1" y="13"/>
                    <a:pt x="1" y="16"/>
                  </a:cubicBezTo>
                  <a:cubicBezTo>
                    <a:pt x="1" y="17"/>
                    <a:pt x="1" y="18"/>
                    <a:pt x="1" y="19"/>
                  </a:cubicBezTo>
                  <a:cubicBezTo>
                    <a:pt x="1" y="20"/>
                    <a:pt x="1" y="22"/>
                    <a:pt x="2" y="21"/>
                  </a:cubicBezTo>
                  <a:cubicBezTo>
                    <a:pt x="0" y="23"/>
                    <a:pt x="4" y="26"/>
                    <a:pt x="5" y="23"/>
                  </a:cubicBezTo>
                  <a:cubicBezTo>
                    <a:pt x="7" y="21"/>
                    <a:pt x="6" y="16"/>
                    <a:pt x="5" y="14"/>
                  </a:cubicBezTo>
                  <a:cubicBezTo>
                    <a:pt x="5" y="12"/>
                    <a:pt x="5" y="10"/>
                    <a:pt x="5" y="8"/>
                  </a:cubicBezTo>
                  <a:cubicBezTo>
                    <a:pt x="5" y="7"/>
                    <a:pt x="5" y="7"/>
                    <a:pt x="5" y="6"/>
                  </a:cubicBezTo>
                  <a:cubicBezTo>
                    <a:pt x="6" y="5"/>
                    <a:pt x="6" y="4"/>
                    <a:pt x="5" y="3"/>
                  </a:cubicBezTo>
                  <a:cubicBezTo>
                    <a:pt x="4" y="1"/>
                    <a:pt x="3" y="0"/>
                    <a:pt x="1" y="2"/>
                  </a:cubicBezTo>
                  <a:cubicBezTo>
                    <a:pt x="0" y="3"/>
                    <a:pt x="0" y="6"/>
                    <a:pt x="0"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38" name="Freeform 103"/>
            <p:cNvSpPr/>
            <p:nvPr/>
          </p:nvSpPr>
          <p:spPr bwMode="auto">
            <a:xfrm>
              <a:off x="7444" y="3035"/>
              <a:ext cx="25" cy="101"/>
            </a:xfrm>
            <a:custGeom>
              <a:avLst/>
              <a:gdLst>
                <a:gd name="T0" fmla="*/ 0 w 7"/>
                <a:gd name="T1" fmla="*/ 4 h 34"/>
                <a:gd name="T2" fmla="*/ 1 w 7"/>
                <a:gd name="T3" fmla="*/ 31 h 34"/>
                <a:gd name="T4" fmla="*/ 6 w 7"/>
                <a:gd name="T5" fmla="*/ 31 h 34"/>
                <a:gd name="T6" fmla="*/ 6 w 7"/>
                <a:gd name="T7" fmla="*/ 10 h 34"/>
                <a:gd name="T8" fmla="*/ 6 w 7"/>
                <a:gd name="T9" fmla="*/ 7 h 34"/>
                <a:gd name="T10" fmla="*/ 4 w 7"/>
                <a:gd name="T11" fmla="*/ 2 h 34"/>
                <a:gd name="T12" fmla="*/ 0 w 7"/>
                <a:gd name="T13" fmla="*/ 4 h 34"/>
              </a:gdLst>
              <a:ahLst/>
              <a:cxnLst>
                <a:cxn ang="0">
                  <a:pos x="T0" y="T1"/>
                </a:cxn>
                <a:cxn ang="0">
                  <a:pos x="T2" y="T3"/>
                </a:cxn>
                <a:cxn ang="0">
                  <a:pos x="T4" y="T5"/>
                </a:cxn>
                <a:cxn ang="0">
                  <a:pos x="T6" y="T7"/>
                </a:cxn>
                <a:cxn ang="0">
                  <a:pos x="T8" y="T9"/>
                </a:cxn>
                <a:cxn ang="0">
                  <a:pos x="T10" y="T11"/>
                </a:cxn>
                <a:cxn ang="0">
                  <a:pos x="T12" y="T13"/>
                </a:cxn>
              </a:cxnLst>
              <a:rect l="0" t="0" r="r" b="b"/>
              <a:pathLst>
                <a:path w="7" h="34">
                  <a:moveTo>
                    <a:pt x="0" y="4"/>
                  </a:moveTo>
                  <a:cubicBezTo>
                    <a:pt x="2" y="13"/>
                    <a:pt x="1" y="22"/>
                    <a:pt x="1" y="31"/>
                  </a:cubicBezTo>
                  <a:cubicBezTo>
                    <a:pt x="1" y="34"/>
                    <a:pt x="6" y="34"/>
                    <a:pt x="6" y="31"/>
                  </a:cubicBezTo>
                  <a:cubicBezTo>
                    <a:pt x="6" y="24"/>
                    <a:pt x="6" y="17"/>
                    <a:pt x="6" y="10"/>
                  </a:cubicBezTo>
                  <a:cubicBezTo>
                    <a:pt x="6" y="9"/>
                    <a:pt x="7" y="8"/>
                    <a:pt x="6" y="7"/>
                  </a:cubicBezTo>
                  <a:cubicBezTo>
                    <a:pt x="6" y="5"/>
                    <a:pt x="5" y="4"/>
                    <a:pt x="4" y="2"/>
                  </a:cubicBezTo>
                  <a:cubicBezTo>
                    <a:pt x="2" y="0"/>
                    <a:pt x="0" y="2"/>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39" name="Freeform 104"/>
            <p:cNvSpPr/>
            <p:nvPr/>
          </p:nvSpPr>
          <p:spPr bwMode="auto">
            <a:xfrm>
              <a:off x="7448" y="2943"/>
              <a:ext cx="21" cy="62"/>
            </a:xfrm>
            <a:custGeom>
              <a:avLst/>
              <a:gdLst>
                <a:gd name="T0" fmla="*/ 5 w 6"/>
                <a:gd name="T1" fmla="*/ 18 h 21"/>
                <a:gd name="T2" fmla="*/ 6 w 6"/>
                <a:gd name="T3" fmla="*/ 3 h 21"/>
                <a:gd name="T4" fmla="*/ 1 w 6"/>
                <a:gd name="T5" fmla="*/ 3 h 21"/>
                <a:gd name="T6" fmla="*/ 0 w 6"/>
                <a:gd name="T7" fmla="*/ 18 h 21"/>
                <a:gd name="T8" fmla="*/ 5 w 6"/>
                <a:gd name="T9" fmla="*/ 18 h 21"/>
              </a:gdLst>
              <a:ahLst/>
              <a:cxnLst>
                <a:cxn ang="0">
                  <a:pos x="T0" y="T1"/>
                </a:cxn>
                <a:cxn ang="0">
                  <a:pos x="T2" y="T3"/>
                </a:cxn>
                <a:cxn ang="0">
                  <a:pos x="T4" y="T5"/>
                </a:cxn>
                <a:cxn ang="0">
                  <a:pos x="T6" y="T7"/>
                </a:cxn>
                <a:cxn ang="0">
                  <a:pos x="T8" y="T9"/>
                </a:cxn>
              </a:cxnLst>
              <a:rect l="0" t="0" r="r" b="b"/>
              <a:pathLst>
                <a:path w="6" h="21">
                  <a:moveTo>
                    <a:pt x="5" y="18"/>
                  </a:moveTo>
                  <a:cubicBezTo>
                    <a:pt x="5" y="13"/>
                    <a:pt x="6" y="8"/>
                    <a:pt x="6" y="3"/>
                  </a:cubicBezTo>
                  <a:cubicBezTo>
                    <a:pt x="6" y="0"/>
                    <a:pt x="1" y="0"/>
                    <a:pt x="1" y="3"/>
                  </a:cubicBezTo>
                  <a:cubicBezTo>
                    <a:pt x="1" y="8"/>
                    <a:pt x="1" y="13"/>
                    <a:pt x="0" y="18"/>
                  </a:cubicBezTo>
                  <a:cubicBezTo>
                    <a:pt x="0" y="21"/>
                    <a:pt x="4"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40" name="Freeform 105"/>
            <p:cNvSpPr/>
            <p:nvPr/>
          </p:nvSpPr>
          <p:spPr bwMode="auto">
            <a:xfrm>
              <a:off x="7448" y="2827"/>
              <a:ext cx="25" cy="83"/>
            </a:xfrm>
            <a:custGeom>
              <a:avLst/>
              <a:gdLst>
                <a:gd name="T0" fmla="*/ 2 w 7"/>
                <a:gd name="T1" fmla="*/ 25 h 28"/>
                <a:gd name="T2" fmla="*/ 7 w 7"/>
                <a:gd name="T3" fmla="*/ 25 h 28"/>
                <a:gd name="T4" fmla="*/ 5 w 7"/>
                <a:gd name="T5" fmla="*/ 3 h 28"/>
                <a:gd name="T6" fmla="*/ 0 w 7"/>
                <a:gd name="T7" fmla="*/ 3 h 28"/>
                <a:gd name="T8" fmla="*/ 2 w 7"/>
                <a:gd name="T9" fmla="*/ 25 h 28"/>
              </a:gdLst>
              <a:ahLst/>
              <a:cxnLst>
                <a:cxn ang="0">
                  <a:pos x="T0" y="T1"/>
                </a:cxn>
                <a:cxn ang="0">
                  <a:pos x="T2" y="T3"/>
                </a:cxn>
                <a:cxn ang="0">
                  <a:pos x="T4" y="T5"/>
                </a:cxn>
                <a:cxn ang="0">
                  <a:pos x="T6" y="T7"/>
                </a:cxn>
                <a:cxn ang="0">
                  <a:pos x="T8" y="T9"/>
                </a:cxn>
              </a:cxnLst>
              <a:rect l="0" t="0" r="r" b="b"/>
              <a:pathLst>
                <a:path w="7" h="28">
                  <a:moveTo>
                    <a:pt x="2" y="25"/>
                  </a:moveTo>
                  <a:cubicBezTo>
                    <a:pt x="3" y="28"/>
                    <a:pt x="7" y="28"/>
                    <a:pt x="7" y="25"/>
                  </a:cubicBezTo>
                  <a:cubicBezTo>
                    <a:pt x="6" y="18"/>
                    <a:pt x="6" y="10"/>
                    <a:pt x="5" y="3"/>
                  </a:cubicBezTo>
                  <a:cubicBezTo>
                    <a:pt x="4" y="0"/>
                    <a:pt x="0" y="0"/>
                    <a:pt x="0" y="3"/>
                  </a:cubicBezTo>
                  <a:cubicBezTo>
                    <a:pt x="1" y="10"/>
                    <a:pt x="1" y="18"/>
                    <a:pt x="2" y="2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41" name="Freeform 106"/>
            <p:cNvSpPr/>
            <p:nvPr/>
          </p:nvSpPr>
          <p:spPr bwMode="auto">
            <a:xfrm>
              <a:off x="7441" y="2703"/>
              <a:ext cx="21" cy="92"/>
            </a:xfrm>
            <a:custGeom>
              <a:avLst/>
              <a:gdLst>
                <a:gd name="T0" fmla="*/ 1 w 6"/>
                <a:gd name="T1" fmla="*/ 28 h 31"/>
                <a:gd name="T2" fmla="*/ 6 w 6"/>
                <a:gd name="T3" fmla="*/ 28 h 31"/>
                <a:gd name="T4" fmla="*/ 5 w 6"/>
                <a:gd name="T5" fmla="*/ 3 h 31"/>
                <a:gd name="T6" fmla="*/ 0 w 6"/>
                <a:gd name="T7" fmla="*/ 3 h 31"/>
                <a:gd name="T8" fmla="*/ 1 w 6"/>
                <a:gd name="T9" fmla="*/ 28 h 31"/>
              </a:gdLst>
              <a:ahLst/>
              <a:cxnLst>
                <a:cxn ang="0">
                  <a:pos x="T0" y="T1"/>
                </a:cxn>
                <a:cxn ang="0">
                  <a:pos x="T2" y="T3"/>
                </a:cxn>
                <a:cxn ang="0">
                  <a:pos x="T4" y="T5"/>
                </a:cxn>
                <a:cxn ang="0">
                  <a:pos x="T6" y="T7"/>
                </a:cxn>
                <a:cxn ang="0">
                  <a:pos x="T8" y="T9"/>
                </a:cxn>
              </a:cxnLst>
              <a:rect l="0" t="0" r="r" b="b"/>
              <a:pathLst>
                <a:path w="6" h="31">
                  <a:moveTo>
                    <a:pt x="1" y="28"/>
                  </a:moveTo>
                  <a:cubicBezTo>
                    <a:pt x="1" y="31"/>
                    <a:pt x="6" y="31"/>
                    <a:pt x="6" y="28"/>
                  </a:cubicBezTo>
                  <a:cubicBezTo>
                    <a:pt x="6" y="20"/>
                    <a:pt x="6" y="11"/>
                    <a:pt x="5" y="3"/>
                  </a:cubicBezTo>
                  <a:cubicBezTo>
                    <a:pt x="4" y="0"/>
                    <a:pt x="0" y="0"/>
                    <a:pt x="0" y="3"/>
                  </a:cubicBezTo>
                  <a:cubicBezTo>
                    <a:pt x="1" y="11"/>
                    <a:pt x="1" y="20"/>
                    <a:pt x="1"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42" name="Freeform 107"/>
            <p:cNvSpPr/>
            <p:nvPr/>
          </p:nvSpPr>
          <p:spPr bwMode="auto">
            <a:xfrm>
              <a:off x="7444" y="2581"/>
              <a:ext cx="22" cy="83"/>
            </a:xfrm>
            <a:custGeom>
              <a:avLst/>
              <a:gdLst>
                <a:gd name="T0" fmla="*/ 1 w 6"/>
                <a:gd name="T1" fmla="*/ 4 h 28"/>
                <a:gd name="T2" fmla="*/ 1 w 6"/>
                <a:gd name="T3" fmla="*/ 4 h 28"/>
                <a:gd name="T4" fmla="*/ 0 w 6"/>
                <a:gd name="T5" fmla="*/ 25 h 28"/>
                <a:gd name="T6" fmla="*/ 5 w 6"/>
                <a:gd name="T7" fmla="*/ 25 h 28"/>
                <a:gd name="T8" fmla="*/ 5 w 6"/>
                <a:gd name="T9" fmla="*/ 13 h 28"/>
                <a:gd name="T10" fmla="*/ 5 w 6"/>
                <a:gd name="T11" fmla="*/ 7 h 28"/>
                <a:gd name="T12" fmla="*/ 6 w 6"/>
                <a:gd name="T13" fmla="*/ 4 h 28"/>
                <a:gd name="T14" fmla="*/ 6 w 6"/>
                <a:gd name="T15" fmla="*/ 4 h 28"/>
                <a:gd name="T16" fmla="*/ 6 w 6"/>
                <a:gd name="T17" fmla="*/ 4 h 28"/>
                <a:gd name="T18" fmla="*/ 1 w 6"/>
                <a:gd name="T19" fmla="*/ 3 h 28"/>
                <a:gd name="T20" fmla="*/ 1 w 6"/>
                <a:gd name="T21" fmla="*/ 4 h 28"/>
                <a:gd name="T22" fmla="*/ 1 w 6"/>
                <a:gd name="T23" fmla="*/ 4 h 28"/>
                <a:gd name="T24" fmla="*/ 1 w 6"/>
                <a:gd name="T2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8">
                  <a:moveTo>
                    <a:pt x="1" y="4"/>
                  </a:moveTo>
                  <a:cubicBezTo>
                    <a:pt x="1" y="4"/>
                    <a:pt x="1" y="4"/>
                    <a:pt x="1" y="4"/>
                  </a:cubicBezTo>
                  <a:cubicBezTo>
                    <a:pt x="0" y="11"/>
                    <a:pt x="0" y="18"/>
                    <a:pt x="0" y="25"/>
                  </a:cubicBezTo>
                  <a:cubicBezTo>
                    <a:pt x="0" y="28"/>
                    <a:pt x="5" y="28"/>
                    <a:pt x="5" y="25"/>
                  </a:cubicBezTo>
                  <a:cubicBezTo>
                    <a:pt x="5" y="21"/>
                    <a:pt x="5" y="17"/>
                    <a:pt x="5" y="13"/>
                  </a:cubicBezTo>
                  <a:cubicBezTo>
                    <a:pt x="5" y="11"/>
                    <a:pt x="5" y="9"/>
                    <a:pt x="5" y="7"/>
                  </a:cubicBezTo>
                  <a:cubicBezTo>
                    <a:pt x="5" y="7"/>
                    <a:pt x="6" y="4"/>
                    <a:pt x="6" y="4"/>
                  </a:cubicBezTo>
                  <a:cubicBezTo>
                    <a:pt x="6" y="4"/>
                    <a:pt x="6" y="4"/>
                    <a:pt x="6" y="4"/>
                  </a:cubicBezTo>
                  <a:cubicBezTo>
                    <a:pt x="6" y="4"/>
                    <a:pt x="6" y="4"/>
                    <a:pt x="6" y="4"/>
                  </a:cubicBezTo>
                  <a:cubicBezTo>
                    <a:pt x="5" y="1"/>
                    <a:pt x="2" y="0"/>
                    <a:pt x="1" y="3"/>
                  </a:cubicBezTo>
                  <a:cubicBezTo>
                    <a:pt x="1" y="3"/>
                    <a:pt x="1" y="4"/>
                    <a:pt x="1" y="4"/>
                  </a:cubicBezTo>
                  <a:cubicBezTo>
                    <a:pt x="1" y="4"/>
                    <a:pt x="1" y="4"/>
                    <a:pt x="1" y="4"/>
                  </a:cubicBezTo>
                  <a:cubicBezTo>
                    <a:pt x="1" y="4"/>
                    <a:pt x="1" y="4"/>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43" name="Freeform 108"/>
            <p:cNvSpPr/>
            <p:nvPr/>
          </p:nvSpPr>
          <p:spPr bwMode="auto">
            <a:xfrm>
              <a:off x="7455" y="2465"/>
              <a:ext cx="21" cy="98"/>
            </a:xfrm>
            <a:custGeom>
              <a:avLst/>
              <a:gdLst>
                <a:gd name="T0" fmla="*/ 5 w 6"/>
                <a:gd name="T1" fmla="*/ 30 h 33"/>
                <a:gd name="T2" fmla="*/ 5 w 6"/>
                <a:gd name="T3" fmla="*/ 10 h 33"/>
                <a:gd name="T4" fmla="*/ 6 w 6"/>
                <a:gd name="T5" fmla="*/ 8 h 33"/>
                <a:gd name="T6" fmla="*/ 5 w 6"/>
                <a:gd name="T7" fmla="*/ 3 h 33"/>
                <a:gd name="T8" fmla="*/ 0 w 6"/>
                <a:gd name="T9" fmla="*/ 3 h 33"/>
                <a:gd name="T10" fmla="*/ 0 w 6"/>
                <a:gd name="T11" fmla="*/ 30 h 33"/>
                <a:gd name="T12" fmla="*/ 5 w 6"/>
                <a:gd name="T13" fmla="*/ 30 h 33"/>
              </a:gdLst>
              <a:ahLst/>
              <a:cxnLst>
                <a:cxn ang="0">
                  <a:pos x="T0" y="T1"/>
                </a:cxn>
                <a:cxn ang="0">
                  <a:pos x="T2" y="T3"/>
                </a:cxn>
                <a:cxn ang="0">
                  <a:pos x="T4" y="T5"/>
                </a:cxn>
                <a:cxn ang="0">
                  <a:pos x="T6" y="T7"/>
                </a:cxn>
                <a:cxn ang="0">
                  <a:pos x="T8" y="T9"/>
                </a:cxn>
                <a:cxn ang="0">
                  <a:pos x="T10" y="T11"/>
                </a:cxn>
                <a:cxn ang="0">
                  <a:pos x="T12" y="T13"/>
                </a:cxn>
              </a:cxnLst>
              <a:rect l="0" t="0" r="r" b="b"/>
              <a:pathLst>
                <a:path w="6" h="33">
                  <a:moveTo>
                    <a:pt x="5" y="30"/>
                  </a:moveTo>
                  <a:cubicBezTo>
                    <a:pt x="5" y="10"/>
                    <a:pt x="5" y="10"/>
                    <a:pt x="5" y="10"/>
                  </a:cubicBezTo>
                  <a:cubicBezTo>
                    <a:pt x="5" y="10"/>
                    <a:pt x="6" y="9"/>
                    <a:pt x="6" y="8"/>
                  </a:cubicBezTo>
                  <a:cubicBezTo>
                    <a:pt x="6" y="6"/>
                    <a:pt x="5" y="5"/>
                    <a:pt x="5" y="3"/>
                  </a:cubicBezTo>
                  <a:cubicBezTo>
                    <a:pt x="4" y="0"/>
                    <a:pt x="0" y="0"/>
                    <a:pt x="0" y="3"/>
                  </a:cubicBezTo>
                  <a:cubicBezTo>
                    <a:pt x="0" y="30"/>
                    <a:pt x="0" y="30"/>
                    <a:pt x="0" y="30"/>
                  </a:cubicBezTo>
                  <a:cubicBezTo>
                    <a:pt x="0" y="33"/>
                    <a:pt x="5" y="33"/>
                    <a:pt x="5" y="3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44" name="Freeform 109"/>
            <p:cNvSpPr/>
            <p:nvPr/>
          </p:nvSpPr>
          <p:spPr bwMode="auto">
            <a:xfrm>
              <a:off x="7444" y="2347"/>
              <a:ext cx="29" cy="89"/>
            </a:xfrm>
            <a:custGeom>
              <a:avLst/>
              <a:gdLst>
                <a:gd name="T0" fmla="*/ 1 w 8"/>
                <a:gd name="T1" fmla="*/ 4 h 30"/>
                <a:gd name="T2" fmla="*/ 2 w 8"/>
                <a:gd name="T3" fmla="*/ 27 h 30"/>
                <a:gd name="T4" fmla="*/ 7 w 8"/>
                <a:gd name="T5" fmla="*/ 27 h 30"/>
                <a:gd name="T6" fmla="*/ 6 w 8"/>
                <a:gd name="T7" fmla="*/ 3 h 30"/>
                <a:gd name="T8" fmla="*/ 1 w 8"/>
                <a:gd name="T9" fmla="*/ 4 h 30"/>
              </a:gdLst>
              <a:ahLst/>
              <a:cxnLst>
                <a:cxn ang="0">
                  <a:pos x="T0" y="T1"/>
                </a:cxn>
                <a:cxn ang="0">
                  <a:pos x="T2" y="T3"/>
                </a:cxn>
                <a:cxn ang="0">
                  <a:pos x="T4" y="T5"/>
                </a:cxn>
                <a:cxn ang="0">
                  <a:pos x="T6" y="T7"/>
                </a:cxn>
                <a:cxn ang="0">
                  <a:pos x="T8" y="T9"/>
                </a:cxn>
              </a:cxnLst>
              <a:rect l="0" t="0" r="r" b="b"/>
              <a:pathLst>
                <a:path w="8" h="30">
                  <a:moveTo>
                    <a:pt x="1" y="4"/>
                  </a:moveTo>
                  <a:cubicBezTo>
                    <a:pt x="3" y="11"/>
                    <a:pt x="2" y="20"/>
                    <a:pt x="2" y="27"/>
                  </a:cubicBezTo>
                  <a:cubicBezTo>
                    <a:pt x="2" y="30"/>
                    <a:pt x="7" y="30"/>
                    <a:pt x="7" y="27"/>
                  </a:cubicBezTo>
                  <a:cubicBezTo>
                    <a:pt x="7" y="19"/>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45" name="Freeform 110"/>
            <p:cNvSpPr/>
            <p:nvPr/>
          </p:nvSpPr>
          <p:spPr bwMode="auto">
            <a:xfrm>
              <a:off x="7451" y="2231"/>
              <a:ext cx="18" cy="89"/>
            </a:xfrm>
            <a:custGeom>
              <a:avLst/>
              <a:gdLst>
                <a:gd name="T0" fmla="*/ 5 w 5"/>
                <a:gd name="T1" fmla="*/ 27 h 30"/>
                <a:gd name="T2" fmla="*/ 5 w 5"/>
                <a:gd name="T3" fmla="*/ 3 h 30"/>
                <a:gd name="T4" fmla="*/ 0 w 5"/>
                <a:gd name="T5" fmla="*/ 3 h 30"/>
                <a:gd name="T6" fmla="*/ 0 w 5"/>
                <a:gd name="T7" fmla="*/ 27 h 30"/>
                <a:gd name="T8" fmla="*/ 5 w 5"/>
                <a:gd name="T9" fmla="*/ 27 h 30"/>
              </a:gdLst>
              <a:ahLst/>
              <a:cxnLst>
                <a:cxn ang="0">
                  <a:pos x="T0" y="T1"/>
                </a:cxn>
                <a:cxn ang="0">
                  <a:pos x="T2" y="T3"/>
                </a:cxn>
                <a:cxn ang="0">
                  <a:pos x="T4" y="T5"/>
                </a:cxn>
                <a:cxn ang="0">
                  <a:pos x="T6" y="T7"/>
                </a:cxn>
                <a:cxn ang="0">
                  <a:pos x="T8" y="T9"/>
                </a:cxn>
              </a:cxnLst>
              <a:rect l="0" t="0" r="r" b="b"/>
              <a:pathLst>
                <a:path w="5" h="30">
                  <a:moveTo>
                    <a:pt x="5" y="27"/>
                  </a:moveTo>
                  <a:cubicBezTo>
                    <a:pt x="5" y="3"/>
                    <a:pt x="5" y="3"/>
                    <a:pt x="5" y="3"/>
                  </a:cubicBezTo>
                  <a:cubicBezTo>
                    <a:pt x="5" y="0"/>
                    <a:pt x="0" y="0"/>
                    <a:pt x="0" y="3"/>
                  </a:cubicBezTo>
                  <a:cubicBezTo>
                    <a:pt x="0" y="27"/>
                    <a:pt x="0" y="27"/>
                    <a:pt x="0" y="27"/>
                  </a:cubicBezTo>
                  <a:cubicBezTo>
                    <a:pt x="0" y="30"/>
                    <a:pt x="5" y="30"/>
                    <a:pt x="5" y="2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46" name="Freeform 111"/>
            <p:cNvSpPr/>
            <p:nvPr/>
          </p:nvSpPr>
          <p:spPr bwMode="auto">
            <a:xfrm>
              <a:off x="7441" y="2109"/>
              <a:ext cx="28" cy="92"/>
            </a:xfrm>
            <a:custGeom>
              <a:avLst/>
              <a:gdLst>
                <a:gd name="T0" fmla="*/ 1 w 8"/>
                <a:gd name="T1" fmla="*/ 4 h 31"/>
                <a:gd name="T2" fmla="*/ 2 w 8"/>
                <a:gd name="T3" fmla="*/ 28 h 31"/>
                <a:gd name="T4" fmla="*/ 7 w 8"/>
                <a:gd name="T5" fmla="*/ 28 h 31"/>
                <a:gd name="T6" fmla="*/ 6 w 8"/>
                <a:gd name="T7" fmla="*/ 3 h 31"/>
                <a:gd name="T8" fmla="*/ 1 w 8"/>
                <a:gd name="T9" fmla="*/ 4 h 31"/>
              </a:gdLst>
              <a:ahLst/>
              <a:cxnLst>
                <a:cxn ang="0">
                  <a:pos x="T0" y="T1"/>
                </a:cxn>
                <a:cxn ang="0">
                  <a:pos x="T2" y="T3"/>
                </a:cxn>
                <a:cxn ang="0">
                  <a:pos x="T4" y="T5"/>
                </a:cxn>
                <a:cxn ang="0">
                  <a:pos x="T6" y="T7"/>
                </a:cxn>
                <a:cxn ang="0">
                  <a:pos x="T8" y="T9"/>
                </a:cxn>
              </a:cxnLst>
              <a:rect l="0" t="0" r="r" b="b"/>
              <a:pathLst>
                <a:path w="8" h="31">
                  <a:moveTo>
                    <a:pt x="1" y="4"/>
                  </a:moveTo>
                  <a:cubicBezTo>
                    <a:pt x="3" y="11"/>
                    <a:pt x="2" y="20"/>
                    <a:pt x="2" y="28"/>
                  </a:cubicBezTo>
                  <a:cubicBezTo>
                    <a:pt x="2" y="31"/>
                    <a:pt x="7" y="31"/>
                    <a:pt x="7" y="28"/>
                  </a:cubicBezTo>
                  <a:cubicBezTo>
                    <a:pt x="7" y="20"/>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47" name="Freeform 112"/>
            <p:cNvSpPr/>
            <p:nvPr/>
          </p:nvSpPr>
          <p:spPr bwMode="auto">
            <a:xfrm>
              <a:off x="7444" y="1970"/>
              <a:ext cx="18" cy="112"/>
            </a:xfrm>
            <a:custGeom>
              <a:avLst/>
              <a:gdLst>
                <a:gd name="T0" fmla="*/ 5 w 5"/>
                <a:gd name="T1" fmla="*/ 35 h 38"/>
                <a:gd name="T2" fmla="*/ 5 w 5"/>
                <a:gd name="T3" fmla="*/ 3 h 38"/>
                <a:gd name="T4" fmla="*/ 0 w 5"/>
                <a:gd name="T5" fmla="*/ 3 h 38"/>
                <a:gd name="T6" fmla="*/ 0 w 5"/>
                <a:gd name="T7" fmla="*/ 35 h 38"/>
                <a:gd name="T8" fmla="*/ 5 w 5"/>
                <a:gd name="T9" fmla="*/ 35 h 38"/>
              </a:gdLst>
              <a:ahLst/>
              <a:cxnLst>
                <a:cxn ang="0">
                  <a:pos x="T0" y="T1"/>
                </a:cxn>
                <a:cxn ang="0">
                  <a:pos x="T2" y="T3"/>
                </a:cxn>
                <a:cxn ang="0">
                  <a:pos x="T4" y="T5"/>
                </a:cxn>
                <a:cxn ang="0">
                  <a:pos x="T6" y="T7"/>
                </a:cxn>
                <a:cxn ang="0">
                  <a:pos x="T8" y="T9"/>
                </a:cxn>
              </a:cxnLst>
              <a:rect l="0" t="0" r="r" b="b"/>
              <a:pathLst>
                <a:path w="5" h="38">
                  <a:moveTo>
                    <a:pt x="5" y="35"/>
                  </a:moveTo>
                  <a:cubicBezTo>
                    <a:pt x="5" y="3"/>
                    <a:pt x="5" y="3"/>
                    <a:pt x="5" y="3"/>
                  </a:cubicBezTo>
                  <a:cubicBezTo>
                    <a:pt x="5" y="0"/>
                    <a:pt x="0" y="0"/>
                    <a:pt x="0" y="3"/>
                  </a:cubicBezTo>
                  <a:cubicBezTo>
                    <a:pt x="0" y="35"/>
                    <a:pt x="0" y="35"/>
                    <a:pt x="0" y="35"/>
                  </a:cubicBezTo>
                  <a:cubicBezTo>
                    <a:pt x="0" y="38"/>
                    <a:pt x="5" y="38"/>
                    <a:pt x="5" y="3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48" name="Freeform 113"/>
            <p:cNvSpPr/>
            <p:nvPr/>
          </p:nvSpPr>
          <p:spPr bwMode="auto">
            <a:xfrm>
              <a:off x="7444" y="1851"/>
              <a:ext cx="32" cy="107"/>
            </a:xfrm>
            <a:custGeom>
              <a:avLst/>
              <a:gdLst>
                <a:gd name="T0" fmla="*/ 1 w 9"/>
                <a:gd name="T1" fmla="*/ 33 h 36"/>
                <a:gd name="T2" fmla="*/ 6 w 9"/>
                <a:gd name="T3" fmla="*/ 33 h 36"/>
                <a:gd name="T4" fmla="*/ 8 w 9"/>
                <a:gd name="T5" fmla="*/ 4 h 36"/>
                <a:gd name="T6" fmla="*/ 3 w 9"/>
                <a:gd name="T7" fmla="*/ 2 h 36"/>
                <a:gd name="T8" fmla="*/ 1 w 9"/>
                <a:gd name="T9" fmla="*/ 33 h 36"/>
              </a:gdLst>
              <a:ahLst/>
              <a:cxnLst>
                <a:cxn ang="0">
                  <a:pos x="T0" y="T1"/>
                </a:cxn>
                <a:cxn ang="0">
                  <a:pos x="T2" y="T3"/>
                </a:cxn>
                <a:cxn ang="0">
                  <a:pos x="T4" y="T5"/>
                </a:cxn>
                <a:cxn ang="0">
                  <a:pos x="T6" y="T7"/>
                </a:cxn>
                <a:cxn ang="0">
                  <a:pos x="T8" y="T9"/>
                </a:cxn>
              </a:cxnLst>
              <a:rect l="0" t="0" r="r" b="b"/>
              <a:pathLst>
                <a:path w="9" h="36">
                  <a:moveTo>
                    <a:pt x="1" y="33"/>
                  </a:moveTo>
                  <a:cubicBezTo>
                    <a:pt x="1" y="36"/>
                    <a:pt x="6" y="36"/>
                    <a:pt x="6" y="33"/>
                  </a:cubicBezTo>
                  <a:cubicBezTo>
                    <a:pt x="6" y="23"/>
                    <a:pt x="5" y="13"/>
                    <a:pt x="8" y="4"/>
                  </a:cubicBezTo>
                  <a:cubicBezTo>
                    <a:pt x="9" y="1"/>
                    <a:pt x="4" y="0"/>
                    <a:pt x="3" y="2"/>
                  </a:cubicBezTo>
                  <a:cubicBezTo>
                    <a:pt x="0" y="12"/>
                    <a:pt x="1" y="23"/>
                    <a:pt x="1" y="3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49" name="Freeform 114"/>
            <p:cNvSpPr/>
            <p:nvPr/>
          </p:nvSpPr>
          <p:spPr bwMode="auto">
            <a:xfrm>
              <a:off x="7441" y="1753"/>
              <a:ext cx="28" cy="80"/>
            </a:xfrm>
            <a:custGeom>
              <a:avLst/>
              <a:gdLst>
                <a:gd name="T0" fmla="*/ 3 w 8"/>
                <a:gd name="T1" fmla="*/ 5 h 27"/>
                <a:gd name="T2" fmla="*/ 3 w 8"/>
                <a:gd name="T3" fmla="*/ 24 h 27"/>
                <a:gd name="T4" fmla="*/ 8 w 8"/>
                <a:gd name="T5" fmla="*/ 24 h 27"/>
                <a:gd name="T6" fmla="*/ 8 w 8"/>
                <a:gd name="T7" fmla="*/ 9 h 27"/>
                <a:gd name="T8" fmla="*/ 4 w 8"/>
                <a:gd name="T9" fmla="*/ 0 h 27"/>
                <a:gd name="T10" fmla="*/ 3 w 8"/>
                <a:gd name="T11" fmla="*/ 5 h 27"/>
              </a:gdLst>
              <a:ahLst/>
              <a:cxnLst>
                <a:cxn ang="0">
                  <a:pos x="T0" y="T1"/>
                </a:cxn>
                <a:cxn ang="0">
                  <a:pos x="T2" y="T3"/>
                </a:cxn>
                <a:cxn ang="0">
                  <a:pos x="T4" y="T5"/>
                </a:cxn>
                <a:cxn ang="0">
                  <a:pos x="T6" y="T7"/>
                </a:cxn>
                <a:cxn ang="0">
                  <a:pos x="T8" y="T9"/>
                </a:cxn>
                <a:cxn ang="0">
                  <a:pos x="T10" y="T11"/>
                </a:cxn>
              </a:cxnLst>
              <a:rect l="0" t="0" r="r" b="b"/>
              <a:pathLst>
                <a:path w="8" h="27">
                  <a:moveTo>
                    <a:pt x="3" y="5"/>
                  </a:moveTo>
                  <a:cubicBezTo>
                    <a:pt x="4" y="5"/>
                    <a:pt x="3" y="22"/>
                    <a:pt x="3" y="24"/>
                  </a:cubicBezTo>
                  <a:cubicBezTo>
                    <a:pt x="3" y="27"/>
                    <a:pt x="8" y="27"/>
                    <a:pt x="8" y="24"/>
                  </a:cubicBezTo>
                  <a:cubicBezTo>
                    <a:pt x="8" y="19"/>
                    <a:pt x="8" y="14"/>
                    <a:pt x="8" y="9"/>
                  </a:cubicBezTo>
                  <a:cubicBezTo>
                    <a:pt x="8" y="6"/>
                    <a:pt x="7"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50" name="Freeform 115"/>
            <p:cNvSpPr/>
            <p:nvPr/>
          </p:nvSpPr>
          <p:spPr bwMode="auto">
            <a:xfrm>
              <a:off x="7441" y="1622"/>
              <a:ext cx="28" cy="92"/>
            </a:xfrm>
            <a:custGeom>
              <a:avLst/>
              <a:gdLst>
                <a:gd name="T0" fmla="*/ 6 w 8"/>
                <a:gd name="T1" fmla="*/ 28 h 31"/>
                <a:gd name="T2" fmla="*/ 7 w 8"/>
                <a:gd name="T3" fmla="*/ 3 h 31"/>
                <a:gd name="T4" fmla="*/ 2 w 8"/>
                <a:gd name="T5" fmla="*/ 3 h 31"/>
                <a:gd name="T6" fmla="*/ 1 w 8"/>
                <a:gd name="T7" fmla="*/ 27 h 31"/>
                <a:gd name="T8" fmla="*/ 6 w 8"/>
                <a:gd name="T9" fmla="*/ 28 h 31"/>
              </a:gdLst>
              <a:ahLst/>
              <a:cxnLst>
                <a:cxn ang="0">
                  <a:pos x="T0" y="T1"/>
                </a:cxn>
                <a:cxn ang="0">
                  <a:pos x="T2" y="T3"/>
                </a:cxn>
                <a:cxn ang="0">
                  <a:pos x="T4" y="T5"/>
                </a:cxn>
                <a:cxn ang="0">
                  <a:pos x="T6" y="T7"/>
                </a:cxn>
                <a:cxn ang="0">
                  <a:pos x="T8" y="T9"/>
                </a:cxn>
              </a:cxnLst>
              <a:rect l="0" t="0" r="r" b="b"/>
              <a:pathLst>
                <a:path w="8" h="31">
                  <a:moveTo>
                    <a:pt x="6" y="28"/>
                  </a:moveTo>
                  <a:cubicBezTo>
                    <a:pt x="8" y="20"/>
                    <a:pt x="7" y="11"/>
                    <a:pt x="7" y="3"/>
                  </a:cubicBezTo>
                  <a:cubicBezTo>
                    <a:pt x="7" y="0"/>
                    <a:pt x="2" y="0"/>
                    <a:pt x="2" y="3"/>
                  </a:cubicBezTo>
                  <a:cubicBezTo>
                    <a:pt x="2" y="11"/>
                    <a:pt x="4" y="19"/>
                    <a:pt x="1" y="27"/>
                  </a:cubicBezTo>
                  <a:cubicBezTo>
                    <a:pt x="0" y="30"/>
                    <a:pt x="5" y="31"/>
                    <a:pt x="6"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51" name="Freeform 116"/>
            <p:cNvSpPr/>
            <p:nvPr/>
          </p:nvSpPr>
          <p:spPr bwMode="auto">
            <a:xfrm>
              <a:off x="7444" y="1486"/>
              <a:ext cx="25" cy="104"/>
            </a:xfrm>
            <a:custGeom>
              <a:avLst/>
              <a:gdLst>
                <a:gd name="T0" fmla="*/ 0 w 7"/>
                <a:gd name="T1" fmla="*/ 32 h 35"/>
                <a:gd name="T2" fmla="*/ 5 w 7"/>
                <a:gd name="T3" fmla="*/ 32 h 35"/>
                <a:gd name="T4" fmla="*/ 6 w 7"/>
                <a:gd name="T5" fmla="*/ 3 h 35"/>
                <a:gd name="T6" fmla="*/ 1 w 7"/>
                <a:gd name="T7" fmla="*/ 3 h 35"/>
                <a:gd name="T8" fmla="*/ 0 w 7"/>
                <a:gd name="T9" fmla="*/ 32 h 35"/>
              </a:gdLst>
              <a:ahLst/>
              <a:cxnLst>
                <a:cxn ang="0">
                  <a:pos x="T0" y="T1"/>
                </a:cxn>
                <a:cxn ang="0">
                  <a:pos x="T2" y="T3"/>
                </a:cxn>
                <a:cxn ang="0">
                  <a:pos x="T4" y="T5"/>
                </a:cxn>
                <a:cxn ang="0">
                  <a:pos x="T6" y="T7"/>
                </a:cxn>
                <a:cxn ang="0">
                  <a:pos x="T8" y="T9"/>
                </a:cxn>
              </a:cxnLst>
              <a:rect l="0" t="0" r="r" b="b"/>
              <a:pathLst>
                <a:path w="7" h="35">
                  <a:moveTo>
                    <a:pt x="0" y="32"/>
                  </a:moveTo>
                  <a:cubicBezTo>
                    <a:pt x="0" y="35"/>
                    <a:pt x="5" y="35"/>
                    <a:pt x="5" y="32"/>
                  </a:cubicBezTo>
                  <a:cubicBezTo>
                    <a:pt x="5" y="22"/>
                    <a:pt x="7" y="13"/>
                    <a:pt x="6" y="3"/>
                  </a:cubicBezTo>
                  <a:cubicBezTo>
                    <a:pt x="5" y="0"/>
                    <a:pt x="1" y="0"/>
                    <a:pt x="1" y="3"/>
                  </a:cubicBezTo>
                  <a:cubicBezTo>
                    <a:pt x="2" y="13"/>
                    <a:pt x="0" y="22"/>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52" name="Freeform 117"/>
            <p:cNvSpPr/>
            <p:nvPr/>
          </p:nvSpPr>
          <p:spPr bwMode="auto">
            <a:xfrm>
              <a:off x="7444" y="1361"/>
              <a:ext cx="29" cy="104"/>
            </a:xfrm>
            <a:custGeom>
              <a:avLst/>
              <a:gdLst>
                <a:gd name="T0" fmla="*/ 0 w 8"/>
                <a:gd name="T1" fmla="*/ 32 h 35"/>
                <a:gd name="T2" fmla="*/ 5 w 8"/>
                <a:gd name="T3" fmla="*/ 32 h 35"/>
                <a:gd name="T4" fmla="*/ 6 w 8"/>
                <a:gd name="T5" fmla="*/ 3 h 35"/>
                <a:gd name="T6" fmla="*/ 1 w 8"/>
                <a:gd name="T7" fmla="*/ 4 h 35"/>
                <a:gd name="T8" fmla="*/ 0 w 8"/>
                <a:gd name="T9" fmla="*/ 32 h 35"/>
              </a:gdLst>
              <a:ahLst/>
              <a:cxnLst>
                <a:cxn ang="0">
                  <a:pos x="T0" y="T1"/>
                </a:cxn>
                <a:cxn ang="0">
                  <a:pos x="T2" y="T3"/>
                </a:cxn>
                <a:cxn ang="0">
                  <a:pos x="T4" y="T5"/>
                </a:cxn>
                <a:cxn ang="0">
                  <a:pos x="T6" y="T7"/>
                </a:cxn>
                <a:cxn ang="0">
                  <a:pos x="T8" y="T9"/>
                </a:cxn>
              </a:cxnLst>
              <a:rect l="0" t="0" r="r" b="b"/>
              <a:pathLst>
                <a:path w="8" h="35">
                  <a:moveTo>
                    <a:pt x="0" y="32"/>
                  </a:moveTo>
                  <a:cubicBezTo>
                    <a:pt x="0" y="35"/>
                    <a:pt x="5" y="35"/>
                    <a:pt x="5" y="32"/>
                  </a:cubicBezTo>
                  <a:cubicBezTo>
                    <a:pt x="5" y="23"/>
                    <a:pt x="8" y="12"/>
                    <a:pt x="6" y="3"/>
                  </a:cubicBezTo>
                  <a:cubicBezTo>
                    <a:pt x="5" y="0"/>
                    <a:pt x="0" y="1"/>
                    <a:pt x="1" y="4"/>
                  </a:cubicBezTo>
                  <a:cubicBezTo>
                    <a:pt x="4" y="13"/>
                    <a:pt x="0" y="23"/>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53" name="Freeform 118"/>
            <p:cNvSpPr/>
            <p:nvPr/>
          </p:nvSpPr>
          <p:spPr bwMode="auto">
            <a:xfrm>
              <a:off x="7451" y="1213"/>
              <a:ext cx="25" cy="98"/>
            </a:xfrm>
            <a:custGeom>
              <a:avLst/>
              <a:gdLst>
                <a:gd name="T0" fmla="*/ 1 w 7"/>
                <a:gd name="T1" fmla="*/ 9 h 33"/>
                <a:gd name="T2" fmla="*/ 2 w 7"/>
                <a:gd name="T3" fmla="*/ 30 h 33"/>
                <a:gd name="T4" fmla="*/ 7 w 7"/>
                <a:gd name="T5" fmla="*/ 30 h 33"/>
                <a:gd name="T6" fmla="*/ 6 w 7"/>
                <a:gd name="T7" fmla="*/ 3 h 33"/>
                <a:gd name="T8" fmla="*/ 2 w 7"/>
                <a:gd name="T9" fmla="*/ 2 h 33"/>
                <a:gd name="T10" fmla="*/ 0 w 7"/>
                <a:gd name="T11" fmla="*/ 7 h 33"/>
                <a:gd name="T12" fmla="*/ 1 w 7"/>
                <a:gd name="T13" fmla="*/ 9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1" y="9"/>
                  </a:moveTo>
                  <a:cubicBezTo>
                    <a:pt x="1" y="16"/>
                    <a:pt x="1" y="23"/>
                    <a:pt x="2" y="30"/>
                  </a:cubicBezTo>
                  <a:cubicBezTo>
                    <a:pt x="3" y="33"/>
                    <a:pt x="7" y="33"/>
                    <a:pt x="7" y="30"/>
                  </a:cubicBezTo>
                  <a:cubicBezTo>
                    <a:pt x="6" y="21"/>
                    <a:pt x="6" y="12"/>
                    <a:pt x="6" y="3"/>
                  </a:cubicBezTo>
                  <a:cubicBezTo>
                    <a:pt x="6" y="1"/>
                    <a:pt x="3" y="0"/>
                    <a:pt x="2" y="2"/>
                  </a:cubicBezTo>
                  <a:cubicBezTo>
                    <a:pt x="0" y="3"/>
                    <a:pt x="0" y="5"/>
                    <a:pt x="0" y="7"/>
                  </a:cubicBezTo>
                  <a:cubicBezTo>
                    <a:pt x="0" y="8"/>
                    <a:pt x="1" y="9"/>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54" name="Freeform 119"/>
            <p:cNvSpPr/>
            <p:nvPr/>
          </p:nvSpPr>
          <p:spPr bwMode="auto">
            <a:xfrm>
              <a:off x="7448" y="1068"/>
              <a:ext cx="25" cy="94"/>
            </a:xfrm>
            <a:custGeom>
              <a:avLst/>
              <a:gdLst>
                <a:gd name="T0" fmla="*/ 5 w 7"/>
                <a:gd name="T1" fmla="*/ 29 h 32"/>
                <a:gd name="T2" fmla="*/ 6 w 7"/>
                <a:gd name="T3" fmla="*/ 14 h 32"/>
                <a:gd name="T4" fmla="*/ 6 w 7"/>
                <a:gd name="T5" fmla="*/ 7 h 32"/>
                <a:gd name="T6" fmla="*/ 7 w 7"/>
                <a:gd name="T7" fmla="*/ 4 h 32"/>
                <a:gd name="T8" fmla="*/ 7 w 7"/>
                <a:gd name="T9" fmla="*/ 3 h 32"/>
                <a:gd name="T10" fmla="*/ 7 w 7"/>
                <a:gd name="T11" fmla="*/ 3 h 32"/>
                <a:gd name="T12" fmla="*/ 3 w 7"/>
                <a:gd name="T13" fmla="*/ 2 h 32"/>
                <a:gd name="T14" fmla="*/ 1 w 7"/>
                <a:gd name="T15" fmla="*/ 11 h 32"/>
                <a:gd name="T16" fmla="*/ 0 w 7"/>
                <a:gd name="T17" fmla="*/ 29 h 32"/>
                <a:gd name="T18" fmla="*/ 5 w 7"/>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2">
                  <a:moveTo>
                    <a:pt x="5" y="29"/>
                  </a:moveTo>
                  <a:cubicBezTo>
                    <a:pt x="5" y="24"/>
                    <a:pt x="5" y="19"/>
                    <a:pt x="6" y="14"/>
                  </a:cubicBezTo>
                  <a:cubicBezTo>
                    <a:pt x="6" y="12"/>
                    <a:pt x="6" y="10"/>
                    <a:pt x="6" y="7"/>
                  </a:cubicBezTo>
                  <a:cubicBezTo>
                    <a:pt x="6" y="6"/>
                    <a:pt x="7" y="5"/>
                    <a:pt x="7" y="4"/>
                  </a:cubicBezTo>
                  <a:cubicBezTo>
                    <a:pt x="7" y="4"/>
                    <a:pt x="7" y="4"/>
                    <a:pt x="7" y="3"/>
                  </a:cubicBezTo>
                  <a:cubicBezTo>
                    <a:pt x="7" y="3"/>
                    <a:pt x="7" y="3"/>
                    <a:pt x="7" y="3"/>
                  </a:cubicBezTo>
                  <a:cubicBezTo>
                    <a:pt x="6" y="1"/>
                    <a:pt x="4" y="0"/>
                    <a:pt x="3" y="2"/>
                  </a:cubicBezTo>
                  <a:cubicBezTo>
                    <a:pt x="1" y="4"/>
                    <a:pt x="2" y="8"/>
                    <a:pt x="1" y="11"/>
                  </a:cubicBezTo>
                  <a:cubicBezTo>
                    <a:pt x="1" y="17"/>
                    <a:pt x="0" y="23"/>
                    <a:pt x="0" y="29"/>
                  </a:cubicBezTo>
                  <a:cubicBezTo>
                    <a:pt x="0" y="32"/>
                    <a:pt x="5" y="32"/>
                    <a:pt x="5" y="2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55" name="Freeform 120"/>
            <p:cNvSpPr/>
            <p:nvPr/>
          </p:nvSpPr>
          <p:spPr bwMode="auto">
            <a:xfrm>
              <a:off x="7441" y="934"/>
              <a:ext cx="28" cy="104"/>
            </a:xfrm>
            <a:custGeom>
              <a:avLst/>
              <a:gdLst>
                <a:gd name="T0" fmla="*/ 1 w 8"/>
                <a:gd name="T1" fmla="*/ 9 h 35"/>
                <a:gd name="T2" fmla="*/ 3 w 8"/>
                <a:gd name="T3" fmla="*/ 32 h 35"/>
                <a:gd name="T4" fmla="*/ 8 w 8"/>
                <a:gd name="T5" fmla="*/ 32 h 35"/>
                <a:gd name="T6" fmla="*/ 6 w 8"/>
                <a:gd name="T7" fmla="*/ 17 h 35"/>
                <a:gd name="T8" fmla="*/ 5 w 8"/>
                <a:gd name="T9" fmla="*/ 9 h 35"/>
                <a:gd name="T10" fmla="*/ 5 w 8"/>
                <a:gd name="T11" fmla="*/ 6 h 35"/>
                <a:gd name="T12" fmla="*/ 5 w 8"/>
                <a:gd name="T13" fmla="*/ 5 h 35"/>
                <a:gd name="T14" fmla="*/ 5 w 8"/>
                <a:gd name="T15" fmla="*/ 3 h 35"/>
                <a:gd name="T16" fmla="*/ 1 w 8"/>
                <a:gd name="T17" fmla="*/ 2 h 35"/>
                <a:gd name="T18" fmla="*/ 1 w 8"/>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1" y="9"/>
                  </a:moveTo>
                  <a:cubicBezTo>
                    <a:pt x="1" y="16"/>
                    <a:pt x="3" y="24"/>
                    <a:pt x="3" y="32"/>
                  </a:cubicBezTo>
                  <a:cubicBezTo>
                    <a:pt x="3" y="35"/>
                    <a:pt x="8" y="35"/>
                    <a:pt x="8" y="32"/>
                  </a:cubicBezTo>
                  <a:cubicBezTo>
                    <a:pt x="8" y="27"/>
                    <a:pt x="7" y="22"/>
                    <a:pt x="6" y="17"/>
                  </a:cubicBezTo>
                  <a:cubicBezTo>
                    <a:pt x="6" y="14"/>
                    <a:pt x="6" y="12"/>
                    <a:pt x="5" y="9"/>
                  </a:cubicBezTo>
                  <a:cubicBezTo>
                    <a:pt x="5" y="8"/>
                    <a:pt x="5" y="7"/>
                    <a:pt x="5" y="6"/>
                  </a:cubicBezTo>
                  <a:cubicBezTo>
                    <a:pt x="5" y="6"/>
                    <a:pt x="5" y="6"/>
                    <a:pt x="5" y="5"/>
                  </a:cubicBezTo>
                  <a:cubicBezTo>
                    <a:pt x="5" y="5"/>
                    <a:pt x="6" y="4"/>
                    <a:pt x="5" y="3"/>
                  </a:cubicBezTo>
                  <a:cubicBezTo>
                    <a:pt x="5" y="1"/>
                    <a:pt x="2" y="0"/>
                    <a:pt x="1" y="2"/>
                  </a:cubicBezTo>
                  <a:cubicBezTo>
                    <a:pt x="0" y="4"/>
                    <a:pt x="1" y="7"/>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56" name="Freeform 121"/>
            <p:cNvSpPr/>
            <p:nvPr/>
          </p:nvSpPr>
          <p:spPr bwMode="auto">
            <a:xfrm>
              <a:off x="7441" y="792"/>
              <a:ext cx="25" cy="109"/>
            </a:xfrm>
            <a:custGeom>
              <a:avLst/>
              <a:gdLst>
                <a:gd name="T0" fmla="*/ 1 w 7"/>
                <a:gd name="T1" fmla="*/ 6 h 37"/>
                <a:gd name="T2" fmla="*/ 2 w 7"/>
                <a:gd name="T3" fmla="*/ 7 h 37"/>
                <a:gd name="T4" fmla="*/ 1 w 7"/>
                <a:gd name="T5" fmla="*/ 16 h 37"/>
                <a:gd name="T6" fmla="*/ 0 w 7"/>
                <a:gd name="T7" fmla="*/ 33 h 37"/>
                <a:gd name="T8" fmla="*/ 4 w 7"/>
                <a:gd name="T9" fmla="*/ 34 h 37"/>
                <a:gd name="T10" fmla="*/ 6 w 7"/>
                <a:gd name="T11" fmla="*/ 16 h 37"/>
                <a:gd name="T12" fmla="*/ 4 w 7"/>
                <a:gd name="T13" fmla="*/ 1 h 37"/>
                <a:gd name="T14" fmla="*/ 0 w 7"/>
                <a:gd name="T15" fmla="*/ 3 h 37"/>
                <a:gd name="T16" fmla="*/ 1 w 7"/>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7">
                  <a:moveTo>
                    <a:pt x="1" y="6"/>
                  </a:moveTo>
                  <a:cubicBezTo>
                    <a:pt x="1" y="7"/>
                    <a:pt x="1" y="7"/>
                    <a:pt x="2" y="7"/>
                  </a:cubicBezTo>
                  <a:cubicBezTo>
                    <a:pt x="2" y="10"/>
                    <a:pt x="1" y="15"/>
                    <a:pt x="1" y="16"/>
                  </a:cubicBezTo>
                  <a:cubicBezTo>
                    <a:pt x="1" y="22"/>
                    <a:pt x="1" y="27"/>
                    <a:pt x="0" y="33"/>
                  </a:cubicBezTo>
                  <a:cubicBezTo>
                    <a:pt x="0" y="35"/>
                    <a:pt x="4" y="37"/>
                    <a:pt x="4" y="34"/>
                  </a:cubicBezTo>
                  <a:cubicBezTo>
                    <a:pt x="6" y="28"/>
                    <a:pt x="6" y="22"/>
                    <a:pt x="6" y="16"/>
                  </a:cubicBezTo>
                  <a:cubicBezTo>
                    <a:pt x="6" y="12"/>
                    <a:pt x="7" y="4"/>
                    <a:pt x="4" y="1"/>
                  </a:cubicBezTo>
                  <a:cubicBezTo>
                    <a:pt x="2" y="0"/>
                    <a:pt x="0" y="1"/>
                    <a:pt x="0" y="3"/>
                  </a:cubicBezTo>
                  <a:cubicBezTo>
                    <a:pt x="1" y="4"/>
                    <a:pt x="1" y="5"/>
                    <a:pt x="1"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57" name="Freeform 122"/>
            <p:cNvSpPr/>
            <p:nvPr/>
          </p:nvSpPr>
          <p:spPr bwMode="auto">
            <a:xfrm>
              <a:off x="7444" y="646"/>
              <a:ext cx="22" cy="89"/>
            </a:xfrm>
            <a:custGeom>
              <a:avLst/>
              <a:gdLst>
                <a:gd name="T0" fmla="*/ 0 w 6"/>
                <a:gd name="T1" fmla="*/ 4 h 30"/>
                <a:gd name="T2" fmla="*/ 1 w 6"/>
                <a:gd name="T3" fmla="*/ 27 h 30"/>
                <a:gd name="T4" fmla="*/ 6 w 6"/>
                <a:gd name="T5" fmla="*/ 27 h 30"/>
                <a:gd name="T6" fmla="*/ 5 w 6"/>
                <a:gd name="T7" fmla="*/ 3 h 30"/>
                <a:gd name="T8" fmla="*/ 0 w 6"/>
                <a:gd name="T9" fmla="*/ 4 h 30"/>
              </a:gdLst>
              <a:ahLst/>
              <a:cxnLst>
                <a:cxn ang="0">
                  <a:pos x="T0" y="T1"/>
                </a:cxn>
                <a:cxn ang="0">
                  <a:pos x="T2" y="T3"/>
                </a:cxn>
                <a:cxn ang="0">
                  <a:pos x="T4" y="T5"/>
                </a:cxn>
                <a:cxn ang="0">
                  <a:pos x="T6" y="T7"/>
                </a:cxn>
                <a:cxn ang="0">
                  <a:pos x="T8" y="T9"/>
                </a:cxn>
              </a:cxnLst>
              <a:rect l="0" t="0" r="r" b="b"/>
              <a:pathLst>
                <a:path w="6" h="30">
                  <a:moveTo>
                    <a:pt x="0" y="4"/>
                  </a:moveTo>
                  <a:cubicBezTo>
                    <a:pt x="2" y="11"/>
                    <a:pt x="1" y="20"/>
                    <a:pt x="1" y="27"/>
                  </a:cubicBezTo>
                  <a:cubicBezTo>
                    <a:pt x="1" y="30"/>
                    <a:pt x="6" y="30"/>
                    <a:pt x="6" y="27"/>
                  </a:cubicBezTo>
                  <a:cubicBezTo>
                    <a:pt x="6" y="19"/>
                    <a:pt x="6" y="11"/>
                    <a:pt x="5" y="3"/>
                  </a:cubicBezTo>
                  <a:cubicBezTo>
                    <a:pt x="4" y="0"/>
                    <a:pt x="0" y="1"/>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58" name="Freeform 123"/>
            <p:cNvSpPr/>
            <p:nvPr/>
          </p:nvSpPr>
          <p:spPr bwMode="auto">
            <a:xfrm>
              <a:off x="7444" y="513"/>
              <a:ext cx="22" cy="92"/>
            </a:xfrm>
            <a:custGeom>
              <a:avLst/>
              <a:gdLst>
                <a:gd name="T0" fmla="*/ 5 w 6"/>
                <a:gd name="T1" fmla="*/ 28 h 31"/>
                <a:gd name="T2" fmla="*/ 6 w 6"/>
                <a:gd name="T3" fmla="*/ 3 h 31"/>
                <a:gd name="T4" fmla="*/ 1 w 6"/>
                <a:gd name="T5" fmla="*/ 3 h 31"/>
                <a:gd name="T6" fmla="*/ 0 w 6"/>
                <a:gd name="T7" fmla="*/ 28 h 31"/>
                <a:gd name="T8" fmla="*/ 5 w 6"/>
                <a:gd name="T9" fmla="*/ 28 h 31"/>
              </a:gdLst>
              <a:ahLst/>
              <a:cxnLst>
                <a:cxn ang="0">
                  <a:pos x="T0" y="T1"/>
                </a:cxn>
                <a:cxn ang="0">
                  <a:pos x="T2" y="T3"/>
                </a:cxn>
                <a:cxn ang="0">
                  <a:pos x="T4" y="T5"/>
                </a:cxn>
                <a:cxn ang="0">
                  <a:pos x="T6" y="T7"/>
                </a:cxn>
                <a:cxn ang="0">
                  <a:pos x="T8" y="T9"/>
                </a:cxn>
              </a:cxnLst>
              <a:rect l="0" t="0" r="r" b="b"/>
              <a:pathLst>
                <a:path w="6" h="31">
                  <a:moveTo>
                    <a:pt x="5" y="28"/>
                  </a:moveTo>
                  <a:cubicBezTo>
                    <a:pt x="6" y="20"/>
                    <a:pt x="6" y="11"/>
                    <a:pt x="6" y="3"/>
                  </a:cubicBezTo>
                  <a:cubicBezTo>
                    <a:pt x="6" y="0"/>
                    <a:pt x="1" y="0"/>
                    <a:pt x="1" y="3"/>
                  </a:cubicBezTo>
                  <a:cubicBezTo>
                    <a:pt x="1" y="11"/>
                    <a:pt x="1" y="20"/>
                    <a:pt x="0" y="28"/>
                  </a:cubicBezTo>
                  <a:cubicBezTo>
                    <a:pt x="0" y="31"/>
                    <a:pt x="4" y="31"/>
                    <a:pt x="5"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59" name="Freeform 124"/>
            <p:cNvSpPr/>
            <p:nvPr/>
          </p:nvSpPr>
          <p:spPr bwMode="auto">
            <a:xfrm>
              <a:off x="7444" y="388"/>
              <a:ext cx="29" cy="95"/>
            </a:xfrm>
            <a:custGeom>
              <a:avLst/>
              <a:gdLst>
                <a:gd name="T0" fmla="*/ 1 w 8"/>
                <a:gd name="T1" fmla="*/ 4 h 32"/>
                <a:gd name="T2" fmla="*/ 2 w 8"/>
                <a:gd name="T3" fmla="*/ 29 h 32"/>
                <a:gd name="T4" fmla="*/ 7 w 8"/>
                <a:gd name="T5" fmla="*/ 29 h 32"/>
                <a:gd name="T6" fmla="*/ 6 w 8"/>
                <a:gd name="T7" fmla="*/ 3 h 32"/>
                <a:gd name="T8" fmla="*/ 1 w 8"/>
                <a:gd name="T9" fmla="*/ 4 h 32"/>
              </a:gdLst>
              <a:ahLst/>
              <a:cxnLst>
                <a:cxn ang="0">
                  <a:pos x="T0" y="T1"/>
                </a:cxn>
                <a:cxn ang="0">
                  <a:pos x="T2" y="T3"/>
                </a:cxn>
                <a:cxn ang="0">
                  <a:pos x="T4" y="T5"/>
                </a:cxn>
                <a:cxn ang="0">
                  <a:pos x="T6" y="T7"/>
                </a:cxn>
                <a:cxn ang="0">
                  <a:pos x="T8" y="T9"/>
                </a:cxn>
              </a:cxnLst>
              <a:rect l="0" t="0" r="r" b="b"/>
              <a:pathLst>
                <a:path w="8" h="32">
                  <a:moveTo>
                    <a:pt x="1" y="4"/>
                  </a:moveTo>
                  <a:cubicBezTo>
                    <a:pt x="3" y="12"/>
                    <a:pt x="2" y="21"/>
                    <a:pt x="2" y="29"/>
                  </a:cubicBezTo>
                  <a:cubicBezTo>
                    <a:pt x="2" y="32"/>
                    <a:pt x="7" y="32"/>
                    <a:pt x="7" y="29"/>
                  </a:cubicBezTo>
                  <a:cubicBezTo>
                    <a:pt x="7" y="21"/>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60" name="Freeform 125"/>
            <p:cNvSpPr/>
            <p:nvPr/>
          </p:nvSpPr>
          <p:spPr bwMode="auto">
            <a:xfrm>
              <a:off x="7441" y="305"/>
              <a:ext cx="25" cy="56"/>
            </a:xfrm>
            <a:custGeom>
              <a:avLst/>
              <a:gdLst>
                <a:gd name="T0" fmla="*/ 1 w 7"/>
                <a:gd name="T1" fmla="*/ 4 h 19"/>
                <a:gd name="T2" fmla="*/ 2 w 7"/>
                <a:gd name="T3" fmla="*/ 16 h 19"/>
                <a:gd name="T4" fmla="*/ 7 w 7"/>
                <a:gd name="T5" fmla="*/ 16 h 19"/>
                <a:gd name="T6" fmla="*/ 6 w 7"/>
                <a:gd name="T7" fmla="*/ 3 h 19"/>
                <a:gd name="T8" fmla="*/ 1 w 7"/>
                <a:gd name="T9" fmla="*/ 4 h 19"/>
              </a:gdLst>
              <a:ahLst/>
              <a:cxnLst>
                <a:cxn ang="0">
                  <a:pos x="T0" y="T1"/>
                </a:cxn>
                <a:cxn ang="0">
                  <a:pos x="T2" y="T3"/>
                </a:cxn>
                <a:cxn ang="0">
                  <a:pos x="T4" y="T5"/>
                </a:cxn>
                <a:cxn ang="0">
                  <a:pos x="T6" y="T7"/>
                </a:cxn>
                <a:cxn ang="0">
                  <a:pos x="T8" y="T9"/>
                </a:cxn>
              </a:cxnLst>
              <a:rect l="0" t="0" r="r" b="b"/>
              <a:pathLst>
                <a:path w="7" h="19">
                  <a:moveTo>
                    <a:pt x="1" y="4"/>
                  </a:moveTo>
                  <a:cubicBezTo>
                    <a:pt x="2" y="8"/>
                    <a:pt x="2" y="12"/>
                    <a:pt x="2" y="16"/>
                  </a:cubicBezTo>
                  <a:cubicBezTo>
                    <a:pt x="2" y="19"/>
                    <a:pt x="7" y="19"/>
                    <a:pt x="7" y="16"/>
                  </a:cubicBezTo>
                  <a:cubicBezTo>
                    <a:pt x="7" y="11"/>
                    <a:pt x="7" y="7"/>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61" name="Freeform 126"/>
            <p:cNvSpPr/>
            <p:nvPr/>
          </p:nvSpPr>
          <p:spPr bwMode="auto">
            <a:xfrm>
              <a:off x="7441" y="213"/>
              <a:ext cx="28" cy="65"/>
            </a:xfrm>
            <a:custGeom>
              <a:avLst/>
              <a:gdLst>
                <a:gd name="T0" fmla="*/ 1 w 8"/>
                <a:gd name="T1" fmla="*/ 4 h 22"/>
                <a:gd name="T2" fmla="*/ 2 w 8"/>
                <a:gd name="T3" fmla="*/ 18 h 22"/>
                <a:gd name="T4" fmla="*/ 7 w 8"/>
                <a:gd name="T5" fmla="*/ 19 h 22"/>
                <a:gd name="T6" fmla="*/ 6 w 8"/>
                <a:gd name="T7" fmla="*/ 3 h 22"/>
                <a:gd name="T8" fmla="*/ 1 w 8"/>
                <a:gd name="T9" fmla="*/ 4 h 22"/>
              </a:gdLst>
              <a:ahLst/>
              <a:cxnLst>
                <a:cxn ang="0">
                  <a:pos x="T0" y="T1"/>
                </a:cxn>
                <a:cxn ang="0">
                  <a:pos x="T2" y="T3"/>
                </a:cxn>
                <a:cxn ang="0">
                  <a:pos x="T4" y="T5"/>
                </a:cxn>
                <a:cxn ang="0">
                  <a:pos x="T6" y="T7"/>
                </a:cxn>
                <a:cxn ang="0">
                  <a:pos x="T8" y="T9"/>
                </a:cxn>
              </a:cxnLst>
              <a:rect l="0" t="0" r="r" b="b"/>
              <a:pathLst>
                <a:path w="8" h="22">
                  <a:moveTo>
                    <a:pt x="1" y="4"/>
                  </a:moveTo>
                  <a:cubicBezTo>
                    <a:pt x="2" y="8"/>
                    <a:pt x="3" y="14"/>
                    <a:pt x="2" y="18"/>
                  </a:cubicBezTo>
                  <a:cubicBezTo>
                    <a:pt x="1" y="21"/>
                    <a:pt x="6" y="22"/>
                    <a:pt x="7" y="19"/>
                  </a:cubicBezTo>
                  <a:cubicBezTo>
                    <a:pt x="8" y="14"/>
                    <a:pt x="7" y="8"/>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62" name="Freeform 127"/>
            <p:cNvSpPr/>
            <p:nvPr/>
          </p:nvSpPr>
          <p:spPr bwMode="auto">
            <a:xfrm>
              <a:off x="7331" y="198"/>
              <a:ext cx="92" cy="27"/>
            </a:xfrm>
            <a:custGeom>
              <a:avLst/>
              <a:gdLst>
                <a:gd name="T0" fmla="*/ 3 w 26"/>
                <a:gd name="T1" fmla="*/ 5 h 9"/>
                <a:gd name="T2" fmla="*/ 12 w 26"/>
                <a:gd name="T3" fmla="*/ 5 h 9"/>
                <a:gd name="T4" fmla="*/ 21 w 26"/>
                <a:gd name="T5" fmla="*/ 7 h 9"/>
                <a:gd name="T6" fmla="*/ 25 w 26"/>
                <a:gd name="T7" fmla="*/ 4 h 9"/>
                <a:gd name="T8" fmla="*/ 18 w 26"/>
                <a:gd name="T9" fmla="*/ 1 h 9"/>
                <a:gd name="T10" fmla="*/ 4 w 26"/>
                <a:gd name="T11" fmla="*/ 0 h 9"/>
                <a:gd name="T12" fmla="*/ 3 w 26"/>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3" y="5"/>
                  </a:moveTo>
                  <a:cubicBezTo>
                    <a:pt x="6" y="5"/>
                    <a:pt x="9" y="5"/>
                    <a:pt x="12" y="5"/>
                  </a:cubicBezTo>
                  <a:cubicBezTo>
                    <a:pt x="14" y="5"/>
                    <a:pt x="20" y="5"/>
                    <a:pt x="21" y="7"/>
                  </a:cubicBezTo>
                  <a:cubicBezTo>
                    <a:pt x="22" y="9"/>
                    <a:pt x="26" y="7"/>
                    <a:pt x="25" y="4"/>
                  </a:cubicBezTo>
                  <a:cubicBezTo>
                    <a:pt x="23" y="2"/>
                    <a:pt x="20" y="1"/>
                    <a:pt x="18" y="1"/>
                  </a:cubicBezTo>
                  <a:cubicBezTo>
                    <a:pt x="13" y="1"/>
                    <a:pt x="9"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63" name="Freeform 128"/>
            <p:cNvSpPr/>
            <p:nvPr/>
          </p:nvSpPr>
          <p:spPr bwMode="auto">
            <a:xfrm>
              <a:off x="7201" y="192"/>
              <a:ext cx="85" cy="24"/>
            </a:xfrm>
            <a:custGeom>
              <a:avLst/>
              <a:gdLst>
                <a:gd name="T0" fmla="*/ 3 w 24"/>
                <a:gd name="T1" fmla="*/ 8 h 8"/>
                <a:gd name="T2" fmla="*/ 21 w 24"/>
                <a:gd name="T3" fmla="*/ 5 h 8"/>
                <a:gd name="T4" fmla="*/ 20 w 24"/>
                <a:gd name="T5" fmla="*/ 1 h 8"/>
                <a:gd name="T6" fmla="*/ 3 w 24"/>
                <a:gd name="T7" fmla="*/ 3 h 8"/>
                <a:gd name="T8" fmla="*/ 3 w 24"/>
                <a:gd name="T9" fmla="*/ 8 h 8"/>
              </a:gdLst>
              <a:ahLst/>
              <a:cxnLst>
                <a:cxn ang="0">
                  <a:pos x="T0" y="T1"/>
                </a:cxn>
                <a:cxn ang="0">
                  <a:pos x="T2" y="T3"/>
                </a:cxn>
                <a:cxn ang="0">
                  <a:pos x="T4" y="T5"/>
                </a:cxn>
                <a:cxn ang="0">
                  <a:pos x="T6" y="T7"/>
                </a:cxn>
                <a:cxn ang="0">
                  <a:pos x="T8" y="T9"/>
                </a:cxn>
              </a:cxnLst>
              <a:rect l="0" t="0" r="r" b="b"/>
              <a:pathLst>
                <a:path w="24" h="8">
                  <a:moveTo>
                    <a:pt x="3" y="8"/>
                  </a:moveTo>
                  <a:cubicBezTo>
                    <a:pt x="9" y="8"/>
                    <a:pt x="15" y="8"/>
                    <a:pt x="21" y="5"/>
                  </a:cubicBezTo>
                  <a:cubicBezTo>
                    <a:pt x="24" y="4"/>
                    <a:pt x="23" y="0"/>
                    <a:pt x="20" y="1"/>
                  </a:cubicBezTo>
                  <a:cubicBezTo>
                    <a:pt x="15" y="3"/>
                    <a:pt x="9" y="3"/>
                    <a:pt x="3" y="3"/>
                  </a:cubicBezTo>
                  <a:cubicBezTo>
                    <a:pt x="0" y="3"/>
                    <a:pt x="0" y="8"/>
                    <a:pt x="3"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64" name="Freeform 129"/>
            <p:cNvSpPr/>
            <p:nvPr/>
          </p:nvSpPr>
          <p:spPr bwMode="auto">
            <a:xfrm>
              <a:off x="7063" y="204"/>
              <a:ext cx="99" cy="24"/>
            </a:xfrm>
            <a:custGeom>
              <a:avLst/>
              <a:gdLst>
                <a:gd name="T0" fmla="*/ 4 w 28"/>
                <a:gd name="T1" fmla="*/ 7 h 8"/>
                <a:gd name="T2" fmla="*/ 24 w 28"/>
                <a:gd name="T3" fmla="*/ 6 h 8"/>
                <a:gd name="T4" fmla="*/ 26 w 28"/>
                <a:gd name="T5" fmla="*/ 1 h 8"/>
                <a:gd name="T6" fmla="*/ 3 w 28"/>
                <a:gd name="T7" fmla="*/ 2 h 8"/>
                <a:gd name="T8" fmla="*/ 4 w 28"/>
                <a:gd name="T9" fmla="*/ 7 h 8"/>
              </a:gdLst>
              <a:ahLst/>
              <a:cxnLst>
                <a:cxn ang="0">
                  <a:pos x="T0" y="T1"/>
                </a:cxn>
                <a:cxn ang="0">
                  <a:pos x="T2" y="T3"/>
                </a:cxn>
                <a:cxn ang="0">
                  <a:pos x="T4" y="T5"/>
                </a:cxn>
                <a:cxn ang="0">
                  <a:pos x="T6" y="T7"/>
                </a:cxn>
                <a:cxn ang="0">
                  <a:pos x="T8" y="T9"/>
                </a:cxn>
              </a:cxnLst>
              <a:rect l="0" t="0" r="r" b="b"/>
              <a:pathLst>
                <a:path w="28" h="8">
                  <a:moveTo>
                    <a:pt x="4" y="7"/>
                  </a:moveTo>
                  <a:cubicBezTo>
                    <a:pt x="11" y="4"/>
                    <a:pt x="18" y="5"/>
                    <a:pt x="24" y="6"/>
                  </a:cubicBezTo>
                  <a:cubicBezTo>
                    <a:pt x="27" y="6"/>
                    <a:pt x="28" y="2"/>
                    <a:pt x="26" y="1"/>
                  </a:cubicBezTo>
                  <a:cubicBezTo>
                    <a:pt x="18" y="0"/>
                    <a:pt x="10" y="0"/>
                    <a:pt x="3" y="2"/>
                  </a:cubicBezTo>
                  <a:cubicBezTo>
                    <a:pt x="0" y="3"/>
                    <a:pt x="2"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65" name="Freeform 130"/>
            <p:cNvSpPr/>
            <p:nvPr/>
          </p:nvSpPr>
          <p:spPr bwMode="auto">
            <a:xfrm>
              <a:off x="6947" y="195"/>
              <a:ext cx="81" cy="27"/>
            </a:xfrm>
            <a:custGeom>
              <a:avLst/>
              <a:gdLst>
                <a:gd name="T0" fmla="*/ 3 w 23"/>
                <a:gd name="T1" fmla="*/ 9 h 9"/>
                <a:gd name="T2" fmla="*/ 20 w 23"/>
                <a:gd name="T3" fmla="*/ 5 h 9"/>
                <a:gd name="T4" fmla="*/ 18 w 23"/>
                <a:gd name="T5" fmla="*/ 1 h 9"/>
                <a:gd name="T6" fmla="*/ 3 w 23"/>
                <a:gd name="T7" fmla="*/ 4 h 9"/>
                <a:gd name="T8" fmla="*/ 3 w 23"/>
                <a:gd name="T9" fmla="*/ 9 h 9"/>
              </a:gdLst>
              <a:ahLst/>
              <a:cxnLst>
                <a:cxn ang="0">
                  <a:pos x="T0" y="T1"/>
                </a:cxn>
                <a:cxn ang="0">
                  <a:pos x="T2" y="T3"/>
                </a:cxn>
                <a:cxn ang="0">
                  <a:pos x="T4" y="T5"/>
                </a:cxn>
                <a:cxn ang="0">
                  <a:pos x="T6" y="T7"/>
                </a:cxn>
                <a:cxn ang="0">
                  <a:pos x="T8" y="T9"/>
                </a:cxn>
              </a:cxnLst>
              <a:rect l="0" t="0" r="r" b="b"/>
              <a:pathLst>
                <a:path w="23" h="9">
                  <a:moveTo>
                    <a:pt x="3" y="9"/>
                  </a:moveTo>
                  <a:cubicBezTo>
                    <a:pt x="9" y="9"/>
                    <a:pt x="15" y="8"/>
                    <a:pt x="20" y="5"/>
                  </a:cubicBezTo>
                  <a:cubicBezTo>
                    <a:pt x="23" y="4"/>
                    <a:pt x="20" y="0"/>
                    <a:pt x="18" y="1"/>
                  </a:cubicBezTo>
                  <a:cubicBezTo>
                    <a:pt x="13" y="3"/>
                    <a:pt x="8"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66" name="Freeform 131"/>
            <p:cNvSpPr/>
            <p:nvPr/>
          </p:nvSpPr>
          <p:spPr bwMode="auto">
            <a:xfrm>
              <a:off x="6820" y="195"/>
              <a:ext cx="92" cy="27"/>
            </a:xfrm>
            <a:custGeom>
              <a:avLst/>
              <a:gdLst>
                <a:gd name="T0" fmla="*/ 4 w 26"/>
                <a:gd name="T1" fmla="*/ 7 h 9"/>
                <a:gd name="T2" fmla="*/ 22 w 26"/>
                <a:gd name="T3" fmla="*/ 8 h 9"/>
                <a:gd name="T4" fmla="*/ 23 w 26"/>
                <a:gd name="T5" fmla="*/ 3 h 9"/>
                <a:gd name="T6" fmla="*/ 3 w 26"/>
                <a:gd name="T7" fmla="*/ 2 h 9"/>
                <a:gd name="T8" fmla="*/ 4 w 26"/>
                <a:gd name="T9" fmla="*/ 7 h 9"/>
              </a:gdLst>
              <a:ahLst/>
              <a:cxnLst>
                <a:cxn ang="0">
                  <a:pos x="T0" y="T1"/>
                </a:cxn>
                <a:cxn ang="0">
                  <a:pos x="T2" y="T3"/>
                </a:cxn>
                <a:cxn ang="0">
                  <a:pos x="T4" y="T5"/>
                </a:cxn>
                <a:cxn ang="0">
                  <a:pos x="T6" y="T7"/>
                </a:cxn>
                <a:cxn ang="0">
                  <a:pos x="T8" y="T9"/>
                </a:cxn>
              </a:cxnLst>
              <a:rect l="0" t="0" r="r" b="b"/>
              <a:pathLst>
                <a:path w="26" h="9">
                  <a:moveTo>
                    <a:pt x="4" y="7"/>
                  </a:moveTo>
                  <a:cubicBezTo>
                    <a:pt x="10" y="4"/>
                    <a:pt x="16" y="6"/>
                    <a:pt x="22" y="8"/>
                  </a:cubicBezTo>
                  <a:cubicBezTo>
                    <a:pt x="24" y="9"/>
                    <a:pt x="26" y="4"/>
                    <a:pt x="23" y="3"/>
                  </a:cubicBezTo>
                  <a:cubicBezTo>
                    <a:pt x="16" y="1"/>
                    <a:pt x="9" y="0"/>
                    <a:pt x="3" y="2"/>
                  </a:cubicBezTo>
                  <a:cubicBezTo>
                    <a:pt x="0" y="3"/>
                    <a:pt x="1"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67" name="Freeform 132"/>
            <p:cNvSpPr/>
            <p:nvPr/>
          </p:nvSpPr>
          <p:spPr bwMode="auto">
            <a:xfrm>
              <a:off x="6690" y="192"/>
              <a:ext cx="95" cy="27"/>
            </a:xfrm>
            <a:custGeom>
              <a:avLst/>
              <a:gdLst>
                <a:gd name="T0" fmla="*/ 3 w 27"/>
                <a:gd name="T1" fmla="*/ 7 h 9"/>
                <a:gd name="T2" fmla="*/ 25 w 27"/>
                <a:gd name="T3" fmla="*/ 5 h 9"/>
                <a:gd name="T4" fmla="*/ 22 w 27"/>
                <a:gd name="T5" fmla="*/ 1 h 9"/>
                <a:gd name="T6" fmla="*/ 4 w 27"/>
                <a:gd name="T7" fmla="*/ 2 h 9"/>
                <a:gd name="T8" fmla="*/ 3 w 27"/>
                <a:gd name="T9" fmla="*/ 7 h 9"/>
              </a:gdLst>
              <a:ahLst/>
              <a:cxnLst>
                <a:cxn ang="0">
                  <a:pos x="T0" y="T1"/>
                </a:cxn>
                <a:cxn ang="0">
                  <a:pos x="T2" y="T3"/>
                </a:cxn>
                <a:cxn ang="0">
                  <a:pos x="T4" y="T5"/>
                </a:cxn>
                <a:cxn ang="0">
                  <a:pos x="T6" y="T7"/>
                </a:cxn>
                <a:cxn ang="0">
                  <a:pos x="T8" y="T9"/>
                </a:cxn>
              </a:cxnLst>
              <a:rect l="0" t="0" r="r" b="b"/>
              <a:pathLst>
                <a:path w="27" h="9">
                  <a:moveTo>
                    <a:pt x="3" y="7"/>
                  </a:moveTo>
                  <a:cubicBezTo>
                    <a:pt x="10" y="8"/>
                    <a:pt x="18" y="9"/>
                    <a:pt x="25" y="5"/>
                  </a:cubicBezTo>
                  <a:cubicBezTo>
                    <a:pt x="27" y="4"/>
                    <a:pt x="25" y="0"/>
                    <a:pt x="22" y="1"/>
                  </a:cubicBezTo>
                  <a:cubicBezTo>
                    <a:pt x="17" y="4"/>
                    <a:pt x="10" y="3"/>
                    <a:pt x="4" y="2"/>
                  </a:cubicBezTo>
                  <a:cubicBezTo>
                    <a:pt x="1" y="2"/>
                    <a:pt x="0" y="6"/>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68" name="Freeform 133"/>
            <p:cNvSpPr/>
            <p:nvPr/>
          </p:nvSpPr>
          <p:spPr bwMode="auto">
            <a:xfrm>
              <a:off x="6555" y="195"/>
              <a:ext cx="92" cy="30"/>
            </a:xfrm>
            <a:custGeom>
              <a:avLst/>
              <a:gdLst>
                <a:gd name="T0" fmla="*/ 5 w 26"/>
                <a:gd name="T1" fmla="*/ 8 h 10"/>
                <a:gd name="T2" fmla="*/ 22 w 26"/>
                <a:gd name="T3" fmla="*/ 8 h 10"/>
                <a:gd name="T4" fmla="*/ 23 w 26"/>
                <a:gd name="T5" fmla="*/ 3 h 10"/>
                <a:gd name="T6" fmla="*/ 2 w 26"/>
                <a:gd name="T7" fmla="*/ 5 h 10"/>
                <a:gd name="T8" fmla="*/ 5 w 26"/>
                <a:gd name="T9" fmla="*/ 8 h 10"/>
              </a:gdLst>
              <a:ahLst/>
              <a:cxnLst>
                <a:cxn ang="0">
                  <a:pos x="T0" y="T1"/>
                </a:cxn>
                <a:cxn ang="0">
                  <a:pos x="T2" y="T3"/>
                </a:cxn>
                <a:cxn ang="0">
                  <a:pos x="T4" y="T5"/>
                </a:cxn>
                <a:cxn ang="0">
                  <a:pos x="T6" y="T7"/>
                </a:cxn>
                <a:cxn ang="0">
                  <a:pos x="T8" y="T9"/>
                </a:cxn>
              </a:cxnLst>
              <a:rect l="0" t="0" r="r" b="b"/>
              <a:pathLst>
                <a:path w="26" h="10">
                  <a:moveTo>
                    <a:pt x="5" y="8"/>
                  </a:moveTo>
                  <a:cubicBezTo>
                    <a:pt x="9" y="4"/>
                    <a:pt x="17" y="7"/>
                    <a:pt x="22" y="8"/>
                  </a:cubicBezTo>
                  <a:cubicBezTo>
                    <a:pt x="25" y="8"/>
                    <a:pt x="26" y="4"/>
                    <a:pt x="23" y="3"/>
                  </a:cubicBezTo>
                  <a:cubicBezTo>
                    <a:pt x="16" y="2"/>
                    <a:pt x="8" y="0"/>
                    <a:pt x="2" y="5"/>
                  </a:cubicBezTo>
                  <a:cubicBezTo>
                    <a:pt x="0" y="7"/>
                    <a:pt x="3" y="10"/>
                    <a:pt x="5"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69" name="Freeform 134"/>
            <p:cNvSpPr/>
            <p:nvPr/>
          </p:nvSpPr>
          <p:spPr bwMode="auto">
            <a:xfrm>
              <a:off x="6446" y="207"/>
              <a:ext cx="81" cy="21"/>
            </a:xfrm>
            <a:custGeom>
              <a:avLst/>
              <a:gdLst>
                <a:gd name="T0" fmla="*/ 3 w 23"/>
                <a:gd name="T1" fmla="*/ 7 h 7"/>
                <a:gd name="T2" fmla="*/ 20 w 23"/>
                <a:gd name="T3" fmla="*/ 5 h 7"/>
                <a:gd name="T4" fmla="*/ 19 w 23"/>
                <a:gd name="T5" fmla="*/ 0 h 7"/>
                <a:gd name="T6" fmla="*/ 3 w 23"/>
                <a:gd name="T7" fmla="*/ 2 h 7"/>
                <a:gd name="T8" fmla="*/ 3 w 23"/>
                <a:gd name="T9" fmla="*/ 7 h 7"/>
              </a:gdLst>
              <a:ahLst/>
              <a:cxnLst>
                <a:cxn ang="0">
                  <a:pos x="T0" y="T1"/>
                </a:cxn>
                <a:cxn ang="0">
                  <a:pos x="T2" y="T3"/>
                </a:cxn>
                <a:cxn ang="0">
                  <a:pos x="T4" y="T5"/>
                </a:cxn>
                <a:cxn ang="0">
                  <a:pos x="T6" y="T7"/>
                </a:cxn>
                <a:cxn ang="0">
                  <a:pos x="T8" y="T9"/>
                </a:cxn>
              </a:cxnLst>
              <a:rect l="0" t="0" r="r" b="b"/>
              <a:pathLst>
                <a:path w="23" h="7">
                  <a:moveTo>
                    <a:pt x="3" y="7"/>
                  </a:moveTo>
                  <a:cubicBezTo>
                    <a:pt x="9" y="7"/>
                    <a:pt x="15" y="6"/>
                    <a:pt x="20" y="5"/>
                  </a:cubicBezTo>
                  <a:cubicBezTo>
                    <a:pt x="23" y="4"/>
                    <a:pt x="22" y="0"/>
                    <a:pt x="19" y="0"/>
                  </a:cubicBezTo>
                  <a:cubicBezTo>
                    <a:pt x="14" y="1"/>
                    <a:pt x="8"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70" name="Freeform 135"/>
            <p:cNvSpPr/>
            <p:nvPr/>
          </p:nvSpPr>
          <p:spPr bwMode="auto">
            <a:xfrm>
              <a:off x="6309" y="207"/>
              <a:ext cx="98" cy="18"/>
            </a:xfrm>
            <a:custGeom>
              <a:avLst/>
              <a:gdLst>
                <a:gd name="T0" fmla="*/ 4 w 28"/>
                <a:gd name="T1" fmla="*/ 6 h 6"/>
                <a:gd name="T2" fmla="*/ 25 w 28"/>
                <a:gd name="T3" fmla="*/ 5 h 6"/>
                <a:gd name="T4" fmla="*/ 25 w 28"/>
                <a:gd name="T5" fmla="*/ 0 h 6"/>
                <a:gd name="T6" fmla="*/ 3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3" y="1"/>
                  </a:cubicBezTo>
                  <a:cubicBezTo>
                    <a:pt x="0" y="2"/>
                    <a:pt x="2"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71" name="Freeform 136"/>
            <p:cNvSpPr/>
            <p:nvPr/>
          </p:nvSpPr>
          <p:spPr bwMode="auto">
            <a:xfrm>
              <a:off x="6167" y="204"/>
              <a:ext cx="96" cy="18"/>
            </a:xfrm>
            <a:custGeom>
              <a:avLst/>
              <a:gdLst>
                <a:gd name="T0" fmla="*/ 3 w 27"/>
                <a:gd name="T1" fmla="*/ 6 h 6"/>
                <a:gd name="T2" fmla="*/ 24 w 27"/>
                <a:gd name="T3" fmla="*/ 5 h 6"/>
                <a:gd name="T4" fmla="*/ 24 w 27"/>
                <a:gd name="T5" fmla="*/ 0 h 6"/>
                <a:gd name="T6" fmla="*/ 3 w 27"/>
                <a:gd name="T7" fmla="*/ 1 h 6"/>
                <a:gd name="T8" fmla="*/ 3 w 27"/>
                <a:gd name="T9" fmla="*/ 6 h 6"/>
              </a:gdLst>
              <a:ahLst/>
              <a:cxnLst>
                <a:cxn ang="0">
                  <a:pos x="T0" y="T1"/>
                </a:cxn>
                <a:cxn ang="0">
                  <a:pos x="T2" y="T3"/>
                </a:cxn>
                <a:cxn ang="0">
                  <a:pos x="T4" y="T5"/>
                </a:cxn>
                <a:cxn ang="0">
                  <a:pos x="T6" y="T7"/>
                </a:cxn>
                <a:cxn ang="0">
                  <a:pos x="T8" y="T9"/>
                </a:cxn>
              </a:cxnLst>
              <a:rect l="0" t="0" r="r" b="b"/>
              <a:pathLst>
                <a:path w="27" h="6">
                  <a:moveTo>
                    <a:pt x="3" y="6"/>
                  </a:moveTo>
                  <a:cubicBezTo>
                    <a:pt x="10" y="6"/>
                    <a:pt x="17" y="6"/>
                    <a:pt x="24" y="5"/>
                  </a:cubicBezTo>
                  <a:cubicBezTo>
                    <a:pt x="27" y="4"/>
                    <a:pt x="27" y="0"/>
                    <a:pt x="24" y="0"/>
                  </a:cubicBezTo>
                  <a:cubicBezTo>
                    <a:pt x="17"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72" name="Freeform 137"/>
            <p:cNvSpPr/>
            <p:nvPr/>
          </p:nvSpPr>
          <p:spPr bwMode="auto">
            <a:xfrm>
              <a:off x="6040" y="207"/>
              <a:ext cx="89" cy="18"/>
            </a:xfrm>
            <a:custGeom>
              <a:avLst/>
              <a:gdLst>
                <a:gd name="T0" fmla="*/ 3 w 25"/>
                <a:gd name="T1" fmla="*/ 6 h 6"/>
                <a:gd name="T2" fmla="*/ 22 w 25"/>
                <a:gd name="T3" fmla="*/ 5 h 6"/>
                <a:gd name="T4" fmla="*/ 21 w 25"/>
                <a:gd name="T5" fmla="*/ 0 h 6"/>
                <a:gd name="T6" fmla="*/ 3 w 25"/>
                <a:gd name="T7" fmla="*/ 1 h 6"/>
                <a:gd name="T8" fmla="*/ 3 w 25"/>
                <a:gd name="T9" fmla="*/ 6 h 6"/>
              </a:gdLst>
              <a:ahLst/>
              <a:cxnLst>
                <a:cxn ang="0">
                  <a:pos x="T0" y="T1"/>
                </a:cxn>
                <a:cxn ang="0">
                  <a:pos x="T2" y="T3"/>
                </a:cxn>
                <a:cxn ang="0">
                  <a:pos x="T4" y="T5"/>
                </a:cxn>
                <a:cxn ang="0">
                  <a:pos x="T6" y="T7"/>
                </a:cxn>
                <a:cxn ang="0">
                  <a:pos x="T8" y="T9"/>
                </a:cxn>
              </a:cxnLst>
              <a:rect l="0" t="0" r="r" b="b"/>
              <a:pathLst>
                <a:path w="25" h="6">
                  <a:moveTo>
                    <a:pt x="3" y="6"/>
                  </a:moveTo>
                  <a:cubicBezTo>
                    <a:pt x="9" y="6"/>
                    <a:pt x="16" y="6"/>
                    <a:pt x="22" y="5"/>
                  </a:cubicBezTo>
                  <a:cubicBezTo>
                    <a:pt x="25" y="4"/>
                    <a:pt x="24" y="0"/>
                    <a:pt x="21" y="0"/>
                  </a:cubicBezTo>
                  <a:cubicBezTo>
                    <a:pt x="15" y="1"/>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73" name="Freeform 138"/>
            <p:cNvSpPr/>
            <p:nvPr/>
          </p:nvSpPr>
          <p:spPr bwMode="auto">
            <a:xfrm>
              <a:off x="5910" y="201"/>
              <a:ext cx="92" cy="21"/>
            </a:xfrm>
            <a:custGeom>
              <a:avLst/>
              <a:gdLst>
                <a:gd name="T0" fmla="*/ 3 w 26"/>
                <a:gd name="T1" fmla="*/ 7 h 7"/>
                <a:gd name="T2" fmla="*/ 24 w 26"/>
                <a:gd name="T3" fmla="*/ 5 h 7"/>
                <a:gd name="T4" fmla="*/ 22 w 26"/>
                <a:gd name="T5" fmla="*/ 0 h 7"/>
                <a:gd name="T6" fmla="*/ 3 w 26"/>
                <a:gd name="T7" fmla="*/ 2 h 7"/>
                <a:gd name="T8" fmla="*/ 3 w 26"/>
                <a:gd name="T9" fmla="*/ 7 h 7"/>
              </a:gdLst>
              <a:ahLst/>
              <a:cxnLst>
                <a:cxn ang="0">
                  <a:pos x="T0" y="T1"/>
                </a:cxn>
                <a:cxn ang="0">
                  <a:pos x="T2" y="T3"/>
                </a:cxn>
                <a:cxn ang="0">
                  <a:pos x="T4" y="T5"/>
                </a:cxn>
                <a:cxn ang="0">
                  <a:pos x="T6" y="T7"/>
                </a:cxn>
                <a:cxn ang="0">
                  <a:pos x="T8" y="T9"/>
                </a:cxn>
              </a:cxnLst>
              <a:rect l="0" t="0" r="r" b="b"/>
              <a:pathLst>
                <a:path w="26" h="7">
                  <a:moveTo>
                    <a:pt x="3" y="7"/>
                  </a:moveTo>
                  <a:cubicBezTo>
                    <a:pt x="10" y="7"/>
                    <a:pt x="17" y="6"/>
                    <a:pt x="24" y="5"/>
                  </a:cubicBezTo>
                  <a:cubicBezTo>
                    <a:pt x="26" y="4"/>
                    <a:pt x="25" y="0"/>
                    <a:pt x="22" y="0"/>
                  </a:cubicBezTo>
                  <a:cubicBezTo>
                    <a:pt x="16" y="1"/>
                    <a:pt x="9"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74" name="Freeform 139"/>
            <p:cNvSpPr/>
            <p:nvPr/>
          </p:nvSpPr>
          <p:spPr bwMode="auto">
            <a:xfrm>
              <a:off x="5755" y="204"/>
              <a:ext cx="99" cy="21"/>
            </a:xfrm>
            <a:custGeom>
              <a:avLst/>
              <a:gdLst>
                <a:gd name="T0" fmla="*/ 3 w 28"/>
                <a:gd name="T1" fmla="*/ 6 h 7"/>
                <a:gd name="T2" fmla="*/ 25 w 28"/>
                <a:gd name="T3" fmla="*/ 5 h 7"/>
                <a:gd name="T4" fmla="*/ 25 w 28"/>
                <a:gd name="T5" fmla="*/ 0 h 7"/>
                <a:gd name="T6" fmla="*/ 3 w 28"/>
                <a:gd name="T7" fmla="*/ 1 h 7"/>
                <a:gd name="T8" fmla="*/ 3 w 28"/>
                <a:gd name="T9" fmla="*/ 6 h 7"/>
              </a:gdLst>
              <a:ahLst/>
              <a:cxnLst>
                <a:cxn ang="0">
                  <a:pos x="T0" y="T1"/>
                </a:cxn>
                <a:cxn ang="0">
                  <a:pos x="T2" y="T3"/>
                </a:cxn>
                <a:cxn ang="0">
                  <a:pos x="T4" y="T5"/>
                </a:cxn>
                <a:cxn ang="0">
                  <a:pos x="T6" y="T7"/>
                </a:cxn>
                <a:cxn ang="0">
                  <a:pos x="T8" y="T9"/>
                </a:cxn>
              </a:cxnLst>
              <a:rect l="0" t="0" r="r" b="b"/>
              <a:pathLst>
                <a:path w="28" h="7">
                  <a:moveTo>
                    <a:pt x="3" y="6"/>
                  </a:moveTo>
                  <a:cubicBezTo>
                    <a:pt x="10" y="7"/>
                    <a:pt x="17" y="5"/>
                    <a:pt x="25" y="5"/>
                  </a:cubicBezTo>
                  <a:cubicBezTo>
                    <a:pt x="28" y="5"/>
                    <a:pt x="28" y="0"/>
                    <a:pt x="25" y="0"/>
                  </a:cubicBezTo>
                  <a:cubicBezTo>
                    <a:pt x="17" y="0"/>
                    <a:pt x="10" y="2"/>
                    <a:pt x="3" y="1"/>
                  </a:cubicBezTo>
                  <a:cubicBezTo>
                    <a:pt x="0"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75" name="Freeform 140"/>
            <p:cNvSpPr/>
            <p:nvPr/>
          </p:nvSpPr>
          <p:spPr bwMode="auto">
            <a:xfrm>
              <a:off x="5624" y="210"/>
              <a:ext cx="106" cy="24"/>
            </a:xfrm>
            <a:custGeom>
              <a:avLst/>
              <a:gdLst>
                <a:gd name="T0" fmla="*/ 4 w 30"/>
                <a:gd name="T1" fmla="*/ 6 h 8"/>
                <a:gd name="T2" fmla="*/ 15 w 30"/>
                <a:gd name="T3" fmla="*/ 5 h 8"/>
                <a:gd name="T4" fmla="*/ 25 w 30"/>
                <a:gd name="T5" fmla="*/ 7 h 8"/>
                <a:gd name="T6" fmla="*/ 27 w 30"/>
                <a:gd name="T7" fmla="*/ 3 h 8"/>
                <a:gd name="T8" fmla="*/ 17 w 30"/>
                <a:gd name="T9" fmla="*/ 1 h 8"/>
                <a:gd name="T10" fmla="*/ 3 w 30"/>
                <a:gd name="T11" fmla="*/ 1 h 8"/>
                <a:gd name="T12" fmla="*/ 4 w 30"/>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4" y="6"/>
                  </a:moveTo>
                  <a:cubicBezTo>
                    <a:pt x="8" y="5"/>
                    <a:pt x="12" y="5"/>
                    <a:pt x="15" y="5"/>
                  </a:cubicBezTo>
                  <a:cubicBezTo>
                    <a:pt x="18" y="5"/>
                    <a:pt x="22" y="5"/>
                    <a:pt x="25" y="7"/>
                  </a:cubicBezTo>
                  <a:cubicBezTo>
                    <a:pt x="27" y="8"/>
                    <a:pt x="30" y="4"/>
                    <a:pt x="27" y="3"/>
                  </a:cubicBezTo>
                  <a:cubicBezTo>
                    <a:pt x="24" y="1"/>
                    <a:pt x="20" y="1"/>
                    <a:pt x="17" y="1"/>
                  </a:cubicBezTo>
                  <a:cubicBezTo>
                    <a:pt x="13" y="0"/>
                    <a:pt x="8" y="0"/>
                    <a:pt x="3" y="1"/>
                  </a:cubicBezTo>
                  <a:cubicBezTo>
                    <a:pt x="0" y="2"/>
                    <a:pt x="2"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76" name="Freeform 141"/>
            <p:cNvSpPr/>
            <p:nvPr/>
          </p:nvSpPr>
          <p:spPr bwMode="auto">
            <a:xfrm>
              <a:off x="5451" y="201"/>
              <a:ext cx="127" cy="27"/>
            </a:xfrm>
            <a:custGeom>
              <a:avLst/>
              <a:gdLst>
                <a:gd name="T0" fmla="*/ 3 w 36"/>
                <a:gd name="T1" fmla="*/ 6 h 9"/>
                <a:gd name="T2" fmla="*/ 33 w 36"/>
                <a:gd name="T3" fmla="*/ 7 h 9"/>
                <a:gd name="T4" fmla="*/ 33 w 36"/>
                <a:gd name="T5" fmla="*/ 2 h 9"/>
                <a:gd name="T6" fmla="*/ 4 w 36"/>
                <a:gd name="T7" fmla="*/ 1 h 9"/>
                <a:gd name="T8" fmla="*/ 3 w 36"/>
                <a:gd name="T9" fmla="*/ 6 h 9"/>
              </a:gdLst>
              <a:ahLst/>
              <a:cxnLst>
                <a:cxn ang="0">
                  <a:pos x="T0" y="T1"/>
                </a:cxn>
                <a:cxn ang="0">
                  <a:pos x="T2" y="T3"/>
                </a:cxn>
                <a:cxn ang="0">
                  <a:pos x="T4" y="T5"/>
                </a:cxn>
                <a:cxn ang="0">
                  <a:pos x="T6" y="T7"/>
                </a:cxn>
                <a:cxn ang="0">
                  <a:pos x="T8" y="T9"/>
                </a:cxn>
              </a:cxnLst>
              <a:rect l="0" t="0" r="r" b="b"/>
              <a:pathLst>
                <a:path w="36" h="9">
                  <a:moveTo>
                    <a:pt x="3" y="6"/>
                  </a:moveTo>
                  <a:cubicBezTo>
                    <a:pt x="13" y="9"/>
                    <a:pt x="23" y="8"/>
                    <a:pt x="33" y="7"/>
                  </a:cubicBezTo>
                  <a:cubicBezTo>
                    <a:pt x="36" y="6"/>
                    <a:pt x="36" y="2"/>
                    <a:pt x="33" y="2"/>
                  </a:cubicBezTo>
                  <a:cubicBezTo>
                    <a:pt x="23" y="3"/>
                    <a:pt x="13" y="4"/>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77" name="Freeform 142"/>
            <p:cNvSpPr/>
            <p:nvPr/>
          </p:nvSpPr>
          <p:spPr bwMode="auto">
            <a:xfrm>
              <a:off x="5296" y="210"/>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6"/>
                    <a:pt x="27" y="6"/>
                  </a:cubicBezTo>
                  <a:cubicBezTo>
                    <a:pt x="30" y="6"/>
                    <a:pt x="30" y="1"/>
                    <a:pt x="27" y="1"/>
                  </a:cubicBezTo>
                  <a:cubicBezTo>
                    <a:pt x="19" y="1"/>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78" name="Freeform 143"/>
            <p:cNvSpPr/>
            <p:nvPr/>
          </p:nvSpPr>
          <p:spPr bwMode="auto">
            <a:xfrm>
              <a:off x="5169" y="201"/>
              <a:ext cx="103" cy="27"/>
            </a:xfrm>
            <a:custGeom>
              <a:avLst/>
              <a:gdLst>
                <a:gd name="T0" fmla="*/ 4 w 29"/>
                <a:gd name="T1" fmla="*/ 9 h 9"/>
                <a:gd name="T2" fmla="*/ 25 w 29"/>
                <a:gd name="T3" fmla="*/ 7 h 9"/>
                <a:gd name="T4" fmla="*/ 26 w 29"/>
                <a:gd name="T5" fmla="*/ 2 h 9"/>
                <a:gd name="T6" fmla="*/ 3 w 29"/>
                <a:gd name="T7" fmla="*/ 4 h 9"/>
                <a:gd name="T8" fmla="*/ 4 w 29"/>
                <a:gd name="T9" fmla="*/ 9 h 9"/>
              </a:gdLst>
              <a:ahLst/>
              <a:cxnLst>
                <a:cxn ang="0">
                  <a:pos x="T0" y="T1"/>
                </a:cxn>
                <a:cxn ang="0">
                  <a:pos x="T2" y="T3"/>
                </a:cxn>
                <a:cxn ang="0">
                  <a:pos x="T4" y="T5"/>
                </a:cxn>
                <a:cxn ang="0">
                  <a:pos x="T6" y="T7"/>
                </a:cxn>
                <a:cxn ang="0">
                  <a:pos x="T8" y="T9"/>
                </a:cxn>
              </a:cxnLst>
              <a:rect l="0" t="0" r="r" b="b"/>
              <a:pathLst>
                <a:path w="29" h="9">
                  <a:moveTo>
                    <a:pt x="4" y="9"/>
                  </a:moveTo>
                  <a:cubicBezTo>
                    <a:pt x="10" y="8"/>
                    <a:pt x="18" y="5"/>
                    <a:pt x="25" y="7"/>
                  </a:cubicBezTo>
                  <a:cubicBezTo>
                    <a:pt x="27" y="8"/>
                    <a:pt x="29" y="3"/>
                    <a:pt x="26" y="2"/>
                  </a:cubicBezTo>
                  <a:cubicBezTo>
                    <a:pt x="18" y="0"/>
                    <a:pt x="10" y="3"/>
                    <a:pt x="3" y="4"/>
                  </a:cubicBezTo>
                  <a:cubicBezTo>
                    <a:pt x="0" y="5"/>
                    <a:pt x="1" y="9"/>
                    <a:pt x="4"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79" name="Freeform 144"/>
            <p:cNvSpPr/>
            <p:nvPr/>
          </p:nvSpPr>
          <p:spPr bwMode="auto">
            <a:xfrm>
              <a:off x="5032" y="210"/>
              <a:ext cx="116" cy="21"/>
            </a:xfrm>
            <a:custGeom>
              <a:avLst/>
              <a:gdLst>
                <a:gd name="T0" fmla="*/ 3 w 33"/>
                <a:gd name="T1" fmla="*/ 5 h 7"/>
                <a:gd name="T2" fmla="*/ 31 w 33"/>
                <a:gd name="T3" fmla="*/ 5 h 7"/>
                <a:gd name="T4" fmla="*/ 31 w 33"/>
                <a:gd name="T5" fmla="*/ 0 h 7"/>
                <a:gd name="T6" fmla="*/ 4 w 33"/>
                <a:gd name="T7" fmla="*/ 0 h 7"/>
                <a:gd name="T8" fmla="*/ 3 w 33"/>
                <a:gd name="T9" fmla="*/ 5 h 7"/>
              </a:gdLst>
              <a:ahLst/>
              <a:cxnLst>
                <a:cxn ang="0">
                  <a:pos x="T0" y="T1"/>
                </a:cxn>
                <a:cxn ang="0">
                  <a:pos x="T2" y="T3"/>
                </a:cxn>
                <a:cxn ang="0">
                  <a:pos x="T4" y="T5"/>
                </a:cxn>
                <a:cxn ang="0">
                  <a:pos x="T6" y="T7"/>
                </a:cxn>
                <a:cxn ang="0">
                  <a:pos x="T8" y="T9"/>
                </a:cxn>
              </a:cxnLst>
              <a:rect l="0" t="0" r="r" b="b"/>
              <a:pathLst>
                <a:path w="33" h="7">
                  <a:moveTo>
                    <a:pt x="3" y="5"/>
                  </a:moveTo>
                  <a:cubicBezTo>
                    <a:pt x="12" y="7"/>
                    <a:pt x="21" y="6"/>
                    <a:pt x="31" y="5"/>
                  </a:cubicBezTo>
                  <a:cubicBezTo>
                    <a:pt x="33" y="4"/>
                    <a:pt x="33" y="0"/>
                    <a:pt x="31" y="0"/>
                  </a:cubicBezTo>
                  <a:cubicBezTo>
                    <a:pt x="22" y="1"/>
                    <a:pt x="13"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80" name="Freeform 145"/>
            <p:cNvSpPr/>
            <p:nvPr/>
          </p:nvSpPr>
          <p:spPr bwMode="auto">
            <a:xfrm>
              <a:off x="4894" y="201"/>
              <a:ext cx="106" cy="21"/>
            </a:xfrm>
            <a:custGeom>
              <a:avLst/>
              <a:gdLst>
                <a:gd name="T0" fmla="*/ 4 w 30"/>
                <a:gd name="T1" fmla="*/ 7 h 7"/>
                <a:gd name="T2" fmla="*/ 26 w 30"/>
                <a:gd name="T3" fmla="*/ 7 h 7"/>
                <a:gd name="T4" fmla="*/ 27 w 30"/>
                <a:gd name="T5" fmla="*/ 2 h 7"/>
                <a:gd name="T6" fmla="*/ 2 w 30"/>
                <a:gd name="T7" fmla="*/ 2 h 7"/>
                <a:gd name="T8" fmla="*/ 4 w 30"/>
                <a:gd name="T9" fmla="*/ 7 h 7"/>
              </a:gdLst>
              <a:ahLst/>
              <a:cxnLst>
                <a:cxn ang="0">
                  <a:pos x="T0" y="T1"/>
                </a:cxn>
                <a:cxn ang="0">
                  <a:pos x="T2" y="T3"/>
                </a:cxn>
                <a:cxn ang="0">
                  <a:pos x="T4" y="T5"/>
                </a:cxn>
                <a:cxn ang="0">
                  <a:pos x="T6" y="T7"/>
                </a:cxn>
                <a:cxn ang="0">
                  <a:pos x="T8" y="T9"/>
                </a:cxn>
              </a:cxnLst>
              <a:rect l="0" t="0" r="r" b="b"/>
              <a:pathLst>
                <a:path w="30" h="7">
                  <a:moveTo>
                    <a:pt x="4" y="7"/>
                  </a:moveTo>
                  <a:cubicBezTo>
                    <a:pt x="11" y="6"/>
                    <a:pt x="18" y="5"/>
                    <a:pt x="26" y="7"/>
                  </a:cubicBezTo>
                  <a:cubicBezTo>
                    <a:pt x="29" y="7"/>
                    <a:pt x="30" y="3"/>
                    <a:pt x="27" y="2"/>
                  </a:cubicBezTo>
                  <a:cubicBezTo>
                    <a:pt x="19" y="0"/>
                    <a:pt x="11" y="1"/>
                    <a:pt x="2"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81" name="Freeform 146"/>
            <p:cNvSpPr/>
            <p:nvPr/>
          </p:nvSpPr>
          <p:spPr bwMode="auto">
            <a:xfrm>
              <a:off x="4732" y="207"/>
              <a:ext cx="102" cy="27"/>
            </a:xfrm>
            <a:custGeom>
              <a:avLst/>
              <a:gdLst>
                <a:gd name="T0" fmla="*/ 3 w 29"/>
                <a:gd name="T1" fmla="*/ 6 h 9"/>
                <a:gd name="T2" fmla="*/ 26 w 29"/>
                <a:gd name="T3" fmla="*/ 6 h 9"/>
                <a:gd name="T4" fmla="*/ 26 w 29"/>
                <a:gd name="T5" fmla="*/ 1 h 9"/>
                <a:gd name="T6" fmla="*/ 4 w 29"/>
                <a:gd name="T7" fmla="*/ 1 h 9"/>
                <a:gd name="T8" fmla="*/ 3 w 29"/>
                <a:gd name="T9" fmla="*/ 6 h 9"/>
              </a:gdLst>
              <a:ahLst/>
              <a:cxnLst>
                <a:cxn ang="0">
                  <a:pos x="T0" y="T1"/>
                </a:cxn>
                <a:cxn ang="0">
                  <a:pos x="T2" y="T3"/>
                </a:cxn>
                <a:cxn ang="0">
                  <a:pos x="T4" y="T5"/>
                </a:cxn>
                <a:cxn ang="0">
                  <a:pos x="T6" y="T7"/>
                </a:cxn>
                <a:cxn ang="0">
                  <a:pos x="T8" y="T9"/>
                </a:cxn>
              </a:cxnLst>
              <a:rect l="0" t="0" r="r" b="b"/>
              <a:pathLst>
                <a:path w="29" h="9">
                  <a:moveTo>
                    <a:pt x="3" y="6"/>
                  </a:moveTo>
                  <a:cubicBezTo>
                    <a:pt x="11" y="9"/>
                    <a:pt x="18" y="6"/>
                    <a:pt x="26" y="6"/>
                  </a:cubicBezTo>
                  <a:cubicBezTo>
                    <a:pt x="29" y="6"/>
                    <a:pt x="29" y="1"/>
                    <a:pt x="26" y="1"/>
                  </a:cubicBezTo>
                  <a:cubicBezTo>
                    <a:pt x="19" y="1"/>
                    <a:pt x="11" y="4"/>
                    <a:pt x="4" y="1"/>
                  </a:cubicBezTo>
                  <a:cubicBezTo>
                    <a:pt x="2"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82" name="Freeform 147"/>
            <p:cNvSpPr/>
            <p:nvPr/>
          </p:nvSpPr>
          <p:spPr bwMode="auto">
            <a:xfrm>
              <a:off x="4608" y="210"/>
              <a:ext cx="81" cy="15"/>
            </a:xfrm>
            <a:custGeom>
              <a:avLst/>
              <a:gdLst>
                <a:gd name="T0" fmla="*/ 3 w 23"/>
                <a:gd name="T1" fmla="*/ 5 h 5"/>
                <a:gd name="T2" fmla="*/ 20 w 23"/>
                <a:gd name="T3" fmla="*/ 5 h 5"/>
                <a:gd name="T4" fmla="*/ 20 w 23"/>
                <a:gd name="T5" fmla="*/ 0 h 5"/>
                <a:gd name="T6" fmla="*/ 3 w 23"/>
                <a:gd name="T7" fmla="*/ 0 h 5"/>
                <a:gd name="T8" fmla="*/ 3 w 23"/>
                <a:gd name="T9" fmla="*/ 5 h 5"/>
              </a:gdLst>
              <a:ahLst/>
              <a:cxnLst>
                <a:cxn ang="0">
                  <a:pos x="T0" y="T1"/>
                </a:cxn>
                <a:cxn ang="0">
                  <a:pos x="T2" y="T3"/>
                </a:cxn>
                <a:cxn ang="0">
                  <a:pos x="T4" y="T5"/>
                </a:cxn>
                <a:cxn ang="0">
                  <a:pos x="T6" y="T7"/>
                </a:cxn>
                <a:cxn ang="0">
                  <a:pos x="T8" y="T9"/>
                </a:cxn>
              </a:cxnLst>
              <a:rect l="0" t="0" r="r" b="b"/>
              <a:pathLst>
                <a:path w="23" h="5">
                  <a:moveTo>
                    <a:pt x="3" y="5"/>
                  </a:moveTo>
                  <a:cubicBezTo>
                    <a:pt x="20" y="5"/>
                    <a:pt x="20" y="5"/>
                    <a:pt x="20" y="5"/>
                  </a:cubicBezTo>
                  <a:cubicBezTo>
                    <a:pt x="23" y="5"/>
                    <a:pt x="23" y="0"/>
                    <a:pt x="20"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83" name="Freeform 148"/>
            <p:cNvSpPr/>
            <p:nvPr/>
          </p:nvSpPr>
          <p:spPr bwMode="auto">
            <a:xfrm>
              <a:off x="4439" y="201"/>
              <a:ext cx="88" cy="24"/>
            </a:xfrm>
            <a:custGeom>
              <a:avLst/>
              <a:gdLst>
                <a:gd name="T0" fmla="*/ 3 w 25"/>
                <a:gd name="T1" fmla="*/ 6 h 8"/>
                <a:gd name="T2" fmla="*/ 23 w 25"/>
                <a:gd name="T3" fmla="*/ 5 h 8"/>
                <a:gd name="T4" fmla="*/ 20 w 25"/>
                <a:gd name="T5" fmla="*/ 1 h 8"/>
                <a:gd name="T6" fmla="*/ 4 w 25"/>
                <a:gd name="T7" fmla="*/ 1 h 8"/>
                <a:gd name="T8" fmla="*/ 3 w 25"/>
                <a:gd name="T9" fmla="*/ 6 h 8"/>
              </a:gdLst>
              <a:ahLst/>
              <a:cxnLst>
                <a:cxn ang="0">
                  <a:pos x="T0" y="T1"/>
                </a:cxn>
                <a:cxn ang="0">
                  <a:pos x="T2" y="T3"/>
                </a:cxn>
                <a:cxn ang="0">
                  <a:pos x="T4" y="T5"/>
                </a:cxn>
                <a:cxn ang="0">
                  <a:pos x="T6" y="T7"/>
                </a:cxn>
                <a:cxn ang="0">
                  <a:pos x="T8" y="T9"/>
                </a:cxn>
              </a:cxnLst>
              <a:rect l="0" t="0" r="r" b="b"/>
              <a:pathLst>
                <a:path w="25" h="8">
                  <a:moveTo>
                    <a:pt x="3" y="6"/>
                  </a:moveTo>
                  <a:cubicBezTo>
                    <a:pt x="9" y="7"/>
                    <a:pt x="16" y="8"/>
                    <a:pt x="23" y="5"/>
                  </a:cubicBezTo>
                  <a:cubicBezTo>
                    <a:pt x="25" y="4"/>
                    <a:pt x="23" y="0"/>
                    <a:pt x="20" y="1"/>
                  </a:cubicBezTo>
                  <a:cubicBezTo>
                    <a:pt x="15" y="4"/>
                    <a:pt x="9" y="2"/>
                    <a:pt x="4" y="1"/>
                  </a:cubicBezTo>
                  <a:cubicBezTo>
                    <a:pt x="1"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84" name="Freeform 149"/>
            <p:cNvSpPr/>
            <p:nvPr/>
          </p:nvSpPr>
          <p:spPr bwMode="auto">
            <a:xfrm>
              <a:off x="4273" y="204"/>
              <a:ext cx="110" cy="18"/>
            </a:xfrm>
            <a:custGeom>
              <a:avLst/>
              <a:gdLst>
                <a:gd name="T0" fmla="*/ 3 w 31"/>
                <a:gd name="T1" fmla="*/ 6 h 6"/>
                <a:gd name="T2" fmla="*/ 28 w 31"/>
                <a:gd name="T3" fmla="*/ 5 h 6"/>
                <a:gd name="T4" fmla="*/ 28 w 31"/>
                <a:gd name="T5" fmla="*/ 0 h 6"/>
                <a:gd name="T6" fmla="*/ 3 w 31"/>
                <a:gd name="T7" fmla="*/ 1 h 6"/>
                <a:gd name="T8" fmla="*/ 3 w 31"/>
                <a:gd name="T9" fmla="*/ 6 h 6"/>
              </a:gdLst>
              <a:ahLst/>
              <a:cxnLst>
                <a:cxn ang="0">
                  <a:pos x="T0" y="T1"/>
                </a:cxn>
                <a:cxn ang="0">
                  <a:pos x="T2" y="T3"/>
                </a:cxn>
                <a:cxn ang="0">
                  <a:pos x="T4" y="T5"/>
                </a:cxn>
                <a:cxn ang="0">
                  <a:pos x="T6" y="T7"/>
                </a:cxn>
                <a:cxn ang="0">
                  <a:pos x="T8" y="T9"/>
                </a:cxn>
              </a:cxnLst>
              <a:rect l="0" t="0" r="r" b="b"/>
              <a:pathLst>
                <a:path w="31" h="6">
                  <a:moveTo>
                    <a:pt x="3" y="6"/>
                  </a:moveTo>
                  <a:cubicBezTo>
                    <a:pt x="11" y="6"/>
                    <a:pt x="20" y="6"/>
                    <a:pt x="28" y="5"/>
                  </a:cubicBezTo>
                  <a:cubicBezTo>
                    <a:pt x="31" y="4"/>
                    <a:pt x="31" y="0"/>
                    <a:pt x="28" y="0"/>
                  </a:cubicBezTo>
                  <a:cubicBezTo>
                    <a:pt x="20" y="1"/>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85" name="Freeform 150"/>
            <p:cNvSpPr/>
            <p:nvPr/>
          </p:nvSpPr>
          <p:spPr bwMode="auto">
            <a:xfrm>
              <a:off x="4150" y="201"/>
              <a:ext cx="99" cy="24"/>
            </a:xfrm>
            <a:custGeom>
              <a:avLst/>
              <a:gdLst>
                <a:gd name="T0" fmla="*/ 4 w 28"/>
                <a:gd name="T1" fmla="*/ 8 h 8"/>
                <a:gd name="T2" fmla="*/ 24 w 28"/>
                <a:gd name="T3" fmla="*/ 7 h 8"/>
                <a:gd name="T4" fmla="*/ 25 w 28"/>
                <a:gd name="T5" fmla="*/ 2 h 8"/>
                <a:gd name="T6" fmla="*/ 3 w 28"/>
                <a:gd name="T7" fmla="*/ 3 h 8"/>
                <a:gd name="T8" fmla="*/ 4 w 28"/>
                <a:gd name="T9" fmla="*/ 8 h 8"/>
              </a:gdLst>
              <a:ahLst/>
              <a:cxnLst>
                <a:cxn ang="0">
                  <a:pos x="T0" y="T1"/>
                </a:cxn>
                <a:cxn ang="0">
                  <a:pos x="T2" y="T3"/>
                </a:cxn>
                <a:cxn ang="0">
                  <a:pos x="T4" y="T5"/>
                </a:cxn>
                <a:cxn ang="0">
                  <a:pos x="T6" y="T7"/>
                </a:cxn>
                <a:cxn ang="0">
                  <a:pos x="T8" y="T9"/>
                </a:cxn>
              </a:cxnLst>
              <a:rect l="0" t="0" r="r" b="b"/>
              <a:pathLst>
                <a:path w="28" h="8">
                  <a:moveTo>
                    <a:pt x="4" y="8"/>
                  </a:moveTo>
                  <a:cubicBezTo>
                    <a:pt x="10" y="7"/>
                    <a:pt x="17" y="5"/>
                    <a:pt x="24" y="7"/>
                  </a:cubicBezTo>
                  <a:cubicBezTo>
                    <a:pt x="27" y="7"/>
                    <a:pt x="28" y="3"/>
                    <a:pt x="25" y="2"/>
                  </a:cubicBezTo>
                  <a:cubicBezTo>
                    <a:pt x="18" y="0"/>
                    <a:pt x="10" y="2"/>
                    <a:pt x="3" y="3"/>
                  </a:cubicBezTo>
                  <a:cubicBezTo>
                    <a:pt x="0" y="4"/>
                    <a:pt x="1" y="8"/>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86" name="Freeform 151"/>
            <p:cNvSpPr/>
            <p:nvPr/>
          </p:nvSpPr>
          <p:spPr bwMode="auto">
            <a:xfrm>
              <a:off x="4016" y="207"/>
              <a:ext cx="102" cy="24"/>
            </a:xfrm>
            <a:custGeom>
              <a:avLst/>
              <a:gdLst>
                <a:gd name="T0" fmla="*/ 3 w 29"/>
                <a:gd name="T1" fmla="*/ 5 h 8"/>
                <a:gd name="T2" fmla="*/ 25 w 29"/>
                <a:gd name="T3" fmla="*/ 7 h 8"/>
                <a:gd name="T4" fmla="*/ 26 w 29"/>
                <a:gd name="T5" fmla="*/ 2 h 8"/>
                <a:gd name="T6" fmla="*/ 3 w 29"/>
                <a:gd name="T7" fmla="*/ 0 h 8"/>
                <a:gd name="T8" fmla="*/ 3 w 29"/>
                <a:gd name="T9" fmla="*/ 5 h 8"/>
              </a:gdLst>
              <a:ahLst/>
              <a:cxnLst>
                <a:cxn ang="0">
                  <a:pos x="T0" y="T1"/>
                </a:cxn>
                <a:cxn ang="0">
                  <a:pos x="T2" y="T3"/>
                </a:cxn>
                <a:cxn ang="0">
                  <a:pos x="T4" y="T5"/>
                </a:cxn>
                <a:cxn ang="0">
                  <a:pos x="T6" y="T7"/>
                </a:cxn>
                <a:cxn ang="0">
                  <a:pos x="T8" y="T9"/>
                </a:cxn>
              </a:cxnLst>
              <a:rect l="0" t="0" r="r" b="b"/>
              <a:pathLst>
                <a:path w="29" h="8">
                  <a:moveTo>
                    <a:pt x="3" y="5"/>
                  </a:moveTo>
                  <a:cubicBezTo>
                    <a:pt x="10" y="5"/>
                    <a:pt x="18" y="5"/>
                    <a:pt x="25" y="7"/>
                  </a:cubicBezTo>
                  <a:cubicBezTo>
                    <a:pt x="28" y="8"/>
                    <a:pt x="29" y="3"/>
                    <a:pt x="26" y="2"/>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87" name="Freeform 152"/>
            <p:cNvSpPr/>
            <p:nvPr/>
          </p:nvSpPr>
          <p:spPr bwMode="auto">
            <a:xfrm>
              <a:off x="3878" y="213"/>
              <a:ext cx="106"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88" name="Freeform 153"/>
            <p:cNvSpPr/>
            <p:nvPr/>
          </p:nvSpPr>
          <p:spPr bwMode="auto">
            <a:xfrm>
              <a:off x="3751" y="207"/>
              <a:ext cx="85" cy="18"/>
            </a:xfrm>
            <a:custGeom>
              <a:avLst/>
              <a:gdLst>
                <a:gd name="T0" fmla="*/ 3 w 24"/>
                <a:gd name="T1" fmla="*/ 5 h 6"/>
                <a:gd name="T2" fmla="*/ 21 w 24"/>
                <a:gd name="T3" fmla="*/ 6 h 6"/>
                <a:gd name="T4" fmla="*/ 21 w 24"/>
                <a:gd name="T5" fmla="*/ 1 h 6"/>
                <a:gd name="T6" fmla="*/ 4 w 24"/>
                <a:gd name="T7" fmla="*/ 0 h 6"/>
                <a:gd name="T8" fmla="*/ 3 w 24"/>
                <a:gd name="T9" fmla="*/ 5 h 6"/>
              </a:gdLst>
              <a:ahLst/>
              <a:cxnLst>
                <a:cxn ang="0">
                  <a:pos x="T0" y="T1"/>
                </a:cxn>
                <a:cxn ang="0">
                  <a:pos x="T2" y="T3"/>
                </a:cxn>
                <a:cxn ang="0">
                  <a:pos x="T4" y="T5"/>
                </a:cxn>
                <a:cxn ang="0">
                  <a:pos x="T6" y="T7"/>
                </a:cxn>
                <a:cxn ang="0">
                  <a:pos x="T8" y="T9"/>
                </a:cxn>
              </a:cxnLst>
              <a:rect l="0" t="0" r="r" b="b"/>
              <a:pathLst>
                <a:path w="24" h="6">
                  <a:moveTo>
                    <a:pt x="3" y="5"/>
                  </a:moveTo>
                  <a:cubicBezTo>
                    <a:pt x="9" y="6"/>
                    <a:pt x="15" y="6"/>
                    <a:pt x="21" y="6"/>
                  </a:cubicBezTo>
                  <a:cubicBezTo>
                    <a:pt x="24" y="6"/>
                    <a:pt x="24" y="1"/>
                    <a:pt x="21" y="1"/>
                  </a:cubicBezTo>
                  <a:cubicBezTo>
                    <a:pt x="16" y="1"/>
                    <a:pt x="10"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89" name="Freeform 154"/>
            <p:cNvSpPr/>
            <p:nvPr/>
          </p:nvSpPr>
          <p:spPr bwMode="auto">
            <a:xfrm>
              <a:off x="3596" y="207"/>
              <a:ext cx="109" cy="24"/>
            </a:xfrm>
            <a:custGeom>
              <a:avLst/>
              <a:gdLst>
                <a:gd name="T0" fmla="*/ 3 w 31"/>
                <a:gd name="T1" fmla="*/ 7 h 8"/>
                <a:gd name="T2" fmla="*/ 28 w 31"/>
                <a:gd name="T3" fmla="*/ 6 h 8"/>
                <a:gd name="T4" fmla="*/ 27 w 31"/>
                <a:gd name="T5" fmla="*/ 1 h 8"/>
                <a:gd name="T6" fmla="*/ 3 w 31"/>
                <a:gd name="T7" fmla="*/ 2 h 8"/>
                <a:gd name="T8" fmla="*/ 3 w 31"/>
                <a:gd name="T9" fmla="*/ 7 h 8"/>
              </a:gdLst>
              <a:ahLst/>
              <a:cxnLst>
                <a:cxn ang="0">
                  <a:pos x="T0" y="T1"/>
                </a:cxn>
                <a:cxn ang="0">
                  <a:pos x="T2" y="T3"/>
                </a:cxn>
                <a:cxn ang="0">
                  <a:pos x="T4" y="T5"/>
                </a:cxn>
                <a:cxn ang="0">
                  <a:pos x="T6" y="T7"/>
                </a:cxn>
                <a:cxn ang="0">
                  <a:pos x="T8" y="T9"/>
                </a:cxn>
              </a:cxnLst>
              <a:rect l="0" t="0" r="r" b="b"/>
              <a:pathLst>
                <a:path w="31" h="8">
                  <a:moveTo>
                    <a:pt x="3" y="7"/>
                  </a:moveTo>
                  <a:cubicBezTo>
                    <a:pt x="11" y="7"/>
                    <a:pt x="20" y="8"/>
                    <a:pt x="28" y="6"/>
                  </a:cubicBezTo>
                  <a:cubicBezTo>
                    <a:pt x="31" y="5"/>
                    <a:pt x="30" y="0"/>
                    <a:pt x="27" y="1"/>
                  </a:cubicBezTo>
                  <a:cubicBezTo>
                    <a:pt x="19" y="4"/>
                    <a:pt x="11"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90" name="Freeform 155"/>
            <p:cNvSpPr/>
            <p:nvPr/>
          </p:nvSpPr>
          <p:spPr bwMode="auto">
            <a:xfrm>
              <a:off x="3455" y="216"/>
              <a:ext cx="99" cy="18"/>
            </a:xfrm>
            <a:custGeom>
              <a:avLst/>
              <a:gdLst>
                <a:gd name="T0" fmla="*/ 4 w 28"/>
                <a:gd name="T1" fmla="*/ 6 h 6"/>
                <a:gd name="T2" fmla="*/ 25 w 28"/>
                <a:gd name="T3" fmla="*/ 5 h 6"/>
                <a:gd name="T4" fmla="*/ 25 w 28"/>
                <a:gd name="T5" fmla="*/ 0 h 6"/>
                <a:gd name="T6" fmla="*/ 2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2" y="1"/>
                  </a:cubicBezTo>
                  <a:cubicBezTo>
                    <a:pt x="0" y="2"/>
                    <a:pt x="1"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91" name="Freeform 156"/>
            <p:cNvSpPr/>
            <p:nvPr/>
          </p:nvSpPr>
          <p:spPr bwMode="auto">
            <a:xfrm>
              <a:off x="3300" y="204"/>
              <a:ext cx="109" cy="21"/>
            </a:xfrm>
            <a:custGeom>
              <a:avLst/>
              <a:gdLst>
                <a:gd name="T0" fmla="*/ 3 w 31"/>
                <a:gd name="T1" fmla="*/ 5 h 7"/>
                <a:gd name="T2" fmla="*/ 28 w 31"/>
                <a:gd name="T3" fmla="*/ 5 h 7"/>
                <a:gd name="T4" fmla="*/ 28 w 31"/>
                <a:gd name="T5" fmla="*/ 0 h 7"/>
                <a:gd name="T6" fmla="*/ 4 w 31"/>
                <a:gd name="T7" fmla="*/ 0 h 7"/>
                <a:gd name="T8" fmla="*/ 3 w 31"/>
                <a:gd name="T9" fmla="*/ 5 h 7"/>
              </a:gdLst>
              <a:ahLst/>
              <a:cxnLst>
                <a:cxn ang="0">
                  <a:pos x="T0" y="T1"/>
                </a:cxn>
                <a:cxn ang="0">
                  <a:pos x="T2" y="T3"/>
                </a:cxn>
                <a:cxn ang="0">
                  <a:pos x="T4" y="T5"/>
                </a:cxn>
                <a:cxn ang="0">
                  <a:pos x="T6" y="T7"/>
                </a:cxn>
                <a:cxn ang="0">
                  <a:pos x="T8" y="T9"/>
                </a:cxn>
              </a:cxnLst>
              <a:rect l="0" t="0" r="r" b="b"/>
              <a:pathLst>
                <a:path w="31" h="7">
                  <a:moveTo>
                    <a:pt x="3" y="5"/>
                  </a:moveTo>
                  <a:cubicBezTo>
                    <a:pt x="11" y="7"/>
                    <a:pt x="20" y="5"/>
                    <a:pt x="28" y="5"/>
                  </a:cubicBezTo>
                  <a:cubicBezTo>
                    <a:pt x="31" y="5"/>
                    <a:pt x="31" y="0"/>
                    <a:pt x="28" y="0"/>
                  </a:cubicBezTo>
                  <a:cubicBezTo>
                    <a:pt x="20" y="0"/>
                    <a:pt x="12" y="2"/>
                    <a:pt x="4" y="0"/>
                  </a:cubicBezTo>
                  <a:cubicBezTo>
                    <a:pt x="2"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92" name="Freeform 157"/>
            <p:cNvSpPr/>
            <p:nvPr/>
          </p:nvSpPr>
          <p:spPr bwMode="auto">
            <a:xfrm>
              <a:off x="3155" y="207"/>
              <a:ext cx="95" cy="21"/>
            </a:xfrm>
            <a:custGeom>
              <a:avLst/>
              <a:gdLst>
                <a:gd name="T0" fmla="*/ 4 w 27"/>
                <a:gd name="T1" fmla="*/ 7 h 7"/>
                <a:gd name="T2" fmla="*/ 23 w 27"/>
                <a:gd name="T3" fmla="*/ 6 h 7"/>
                <a:gd name="T4" fmla="*/ 24 w 27"/>
                <a:gd name="T5" fmla="*/ 1 h 7"/>
                <a:gd name="T6" fmla="*/ 3 w 27"/>
                <a:gd name="T7" fmla="*/ 2 h 7"/>
                <a:gd name="T8" fmla="*/ 4 w 27"/>
                <a:gd name="T9" fmla="*/ 7 h 7"/>
              </a:gdLst>
              <a:ahLst/>
              <a:cxnLst>
                <a:cxn ang="0">
                  <a:pos x="T0" y="T1"/>
                </a:cxn>
                <a:cxn ang="0">
                  <a:pos x="T2" y="T3"/>
                </a:cxn>
                <a:cxn ang="0">
                  <a:pos x="T4" y="T5"/>
                </a:cxn>
                <a:cxn ang="0">
                  <a:pos x="T6" y="T7"/>
                </a:cxn>
                <a:cxn ang="0">
                  <a:pos x="T8" y="T9"/>
                </a:cxn>
              </a:cxnLst>
              <a:rect l="0" t="0" r="r" b="b"/>
              <a:pathLst>
                <a:path w="27" h="7">
                  <a:moveTo>
                    <a:pt x="4" y="7"/>
                  </a:moveTo>
                  <a:cubicBezTo>
                    <a:pt x="10" y="6"/>
                    <a:pt x="17" y="4"/>
                    <a:pt x="23" y="6"/>
                  </a:cubicBezTo>
                  <a:cubicBezTo>
                    <a:pt x="26" y="6"/>
                    <a:pt x="27" y="2"/>
                    <a:pt x="24" y="1"/>
                  </a:cubicBezTo>
                  <a:cubicBezTo>
                    <a:pt x="17" y="0"/>
                    <a:pt x="10"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93" name="Freeform 158"/>
            <p:cNvSpPr/>
            <p:nvPr/>
          </p:nvSpPr>
          <p:spPr bwMode="auto">
            <a:xfrm>
              <a:off x="2982" y="204"/>
              <a:ext cx="120" cy="30"/>
            </a:xfrm>
            <a:custGeom>
              <a:avLst/>
              <a:gdLst>
                <a:gd name="T0" fmla="*/ 3 w 34"/>
                <a:gd name="T1" fmla="*/ 9 h 10"/>
                <a:gd name="T2" fmla="*/ 16 w 34"/>
                <a:gd name="T3" fmla="*/ 8 h 10"/>
                <a:gd name="T4" fmla="*/ 29 w 34"/>
                <a:gd name="T5" fmla="*/ 9 h 10"/>
                <a:gd name="T6" fmla="*/ 32 w 34"/>
                <a:gd name="T7" fmla="*/ 5 h 10"/>
                <a:gd name="T8" fmla="*/ 3 w 34"/>
                <a:gd name="T9" fmla="*/ 4 h 10"/>
                <a:gd name="T10" fmla="*/ 3 w 34"/>
                <a:gd name="T11" fmla="*/ 9 h 10"/>
              </a:gdLst>
              <a:ahLst/>
              <a:cxnLst>
                <a:cxn ang="0">
                  <a:pos x="T0" y="T1"/>
                </a:cxn>
                <a:cxn ang="0">
                  <a:pos x="T2" y="T3"/>
                </a:cxn>
                <a:cxn ang="0">
                  <a:pos x="T4" y="T5"/>
                </a:cxn>
                <a:cxn ang="0">
                  <a:pos x="T6" y="T7"/>
                </a:cxn>
                <a:cxn ang="0">
                  <a:pos x="T8" y="T9"/>
                </a:cxn>
                <a:cxn ang="0">
                  <a:pos x="T10" y="T11"/>
                </a:cxn>
              </a:cxnLst>
              <a:rect l="0" t="0" r="r" b="b"/>
              <a:pathLst>
                <a:path w="34" h="10">
                  <a:moveTo>
                    <a:pt x="3" y="9"/>
                  </a:moveTo>
                  <a:cubicBezTo>
                    <a:pt x="8" y="9"/>
                    <a:pt x="12" y="8"/>
                    <a:pt x="16" y="8"/>
                  </a:cubicBezTo>
                  <a:cubicBezTo>
                    <a:pt x="21" y="7"/>
                    <a:pt x="26" y="7"/>
                    <a:pt x="29" y="9"/>
                  </a:cubicBezTo>
                  <a:cubicBezTo>
                    <a:pt x="32" y="10"/>
                    <a:pt x="34" y="6"/>
                    <a:pt x="32" y="5"/>
                  </a:cubicBezTo>
                  <a:cubicBezTo>
                    <a:pt x="23" y="0"/>
                    <a:pt x="12"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94" name="Freeform 159"/>
            <p:cNvSpPr/>
            <p:nvPr/>
          </p:nvSpPr>
          <p:spPr bwMode="auto">
            <a:xfrm>
              <a:off x="2841" y="213"/>
              <a:ext cx="106" cy="24"/>
            </a:xfrm>
            <a:custGeom>
              <a:avLst/>
              <a:gdLst>
                <a:gd name="T0" fmla="*/ 2 w 30"/>
                <a:gd name="T1" fmla="*/ 6 h 8"/>
                <a:gd name="T2" fmla="*/ 27 w 30"/>
                <a:gd name="T3" fmla="*/ 5 h 8"/>
                <a:gd name="T4" fmla="*/ 26 w 30"/>
                <a:gd name="T5" fmla="*/ 0 h 8"/>
                <a:gd name="T6" fmla="*/ 4 w 30"/>
                <a:gd name="T7" fmla="*/ 1 h 8"/>
                <a:gd name="T8" fmla="*/ 2 w 30"/>
                <a:gd name="T9" fmla="*/ 6 h 8"/>
              </a:gdLst>
              <a:ahLst/>
              <a:cxnLst>
                <a:cxn ang="0">
                  <a:pos x="T0" y="T1"/>
                </a:cxn>
                <a:cxn ang="0">
                  <a:pos x="T2" y="T3"/>
                </a:cxn>
                <a:cxn ang="0">
                  <a:pos x="T4" y="T5"/>
                </a:cxn>
                <a:cxn ang="0">
                  <a:pos x="T6" y="T7"/>
                </a:cxn>
                <a:cxn ang="0">
                  <a:pos x="T8" y="T9"/>
                </a:cxn>
              </a:cxnLst>
              <a:rect l="0" t="0" r="r" b="b"/>
              <a:pathLst>
                <a:path w="30" h="8">
                  <a:moveTo>
                    <a:pt x="2" y="6"/>
                  </a:moveTo>
                  <a:cubicBezTo>
                    <a:pt x="11" y="8"/>
                    <a:pt x="19" y="6"/>
                    <a:pt x="27" y="5"/>
                  </a:cubicBezTo>
                  <a:cubicBezTo>
                    <a:pt x="30" y="4"/>
                    <a:pt x="29" y="0"/>
                    <a:pt x="26" y="0"/>
                  </a:cubicBezTo>
                  <a:cubicBezTo>
                    <a:pt x="18" y="1"/>
                    <a:pt x="11" y="3"/>
                    <a:pt x="4" y="1"/>
                  </a:cubicBezTo>
                  <a:cubicBezTo>
                    <a:pt x="1" y="1"/>
                    <a:pt x="0" y="5"/>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95" name="Freeform 160"/>
            <p:cNvSpPr/>
            <p:nvPr/>
          </p:nvSpPr>
          <p:spPr bwMode="auto">
            <a:xfrm>
              <a:off x="2686" y="210"/>
              <a:ext cx="85" cy="18"/>
            </a:xfrm>
            <a:custGeom>
              <a:avLst/>
              <a:gdLst>
                <a:gd name="T0" fmla="*/ 3 w 24"/>
                <a:gd name="T1" fmla="*/ 6 h 6"/>
                <a:gd name="T2" fmla="*/ 20 w 24"/>
                <a:gd name="T3" fmla="*/ 6 h 6"/>
                <a:gd name="T4" fmla="*/ 21 w 24"/>
                <a:gd name="T5" fmla="*/ 1 h 6"/>
                <a:gd name="T6" fmla="*/ 3 w 24"/>
                <a:gd name="T7" fmla="*/ 1 h 6"/>
                <a:gd name="T8" fmla="*/ 3 w 24"/>
                <a:gd name="T9" fmla="*/ 6 h 6"/>
              </a:gdLst>
              <a:ahLst/>
              <a:cxnLst>
                <a:cxn ang="0">
                  <a:pos x="T0" y="T1"/>
                </a:cxn>
                <a:cxn ang="0">
                  <a:pos x="T2" y="T3"/>
                </a:cxn>
                <a:cxn ang="0">
                  <a:pos x="T4" y="T5"/>
                </a:cxn>
                <a:cxn ang="0">
                  <a:pos x="T6" y="T7"/>
                </a:cxn>
                <a:cxn ang="0">
                  <a:pos x="T8" y="T9"/>
                </a:cxn>
              </a:cxnLst>
              <a:rect l="0" t="0" r="r" b="b"/>
              <a:pathLst>
                <a:path w="24" h="6">
                  <a:moveTo>
                    <a:pt x="3" y="6"/>
                  </a:moveTo>
                  <a:cubicBezTo>
                    <a:pt x="9" y="6"/>
                    <a:pt x="14" y="5"/>
                    <a:pt x="20" y="6"/>
                  </a:cubicBezTo>
                  <a:cubicBezTo>
                    <a:pt x="23" y="6"/>
                    <a:pt x="24" y="2"/>
                    <a:pt x="21" y="1"/>
                  </a:cubicBezTo>
                  <a:cubicBezTo>
                    <a:pt x="15" y="0"/>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96" name="Freeform 161"/>
            <p:cNvSpPr/>
            <p:nvPr/>
          </p:nvSpPr>
          <p:spPr bwMode="auto">
            <a:xfrm>
              <a:off x="2531" y="210"/>
              <a:ext cx="95" cy="18"/>
            </a:xfrm>
            <a:custGeom>
              <a:avLst/>
              <a:gdLst>
                <a:gd name="T0" fmla="*/ 3 w 27"/>
                <a:gd name="T1" fmla="*/ 5 h 6"/>
                <a:gd name="T2" fmla="*/ 24 w 27"/>
                <a:gd name="T3" fmla="*/ 6 h 6"/>
                <a:gd name="T4" fmla="*/ 24 w 27"/>
                <a:gd name="T5" fmla="*/ 1 h 6"/>
                <a:gd name="T6" fmla="*/ 4 w 27"/>
                <a:gd name="T7" fmla="*/ 0 h 6"/>
                <a:gd name="T8" fmla="*/ 3 w 27"/>
                <a:gd name="T9" fmla="*/ 5 h 6"/>
              </a:gdLst>
              <a:ahLst/>
              <a:cxnLst>
                <a:cxn ang="0">
                  <a:pos x="T0" y="T1"/>
                </a:cxn>
                <a:cxn ang="0">
                  <a:pos x="T2" y="T3"/>
                </a:cxn>
                <a:cxn ang="0">
                  <a:pos x="T4" y="T5"/>
                </a:cxn>
                <a:cxn ang="0">
                  <a:pos x="T6" y="T7"/>
                </a:cxn>
                <a:cxn ang="0">
                  <a:pos x="T8" y="T9"/>
                </a:cxn>
              </a:cxnLst>
              <a:rect l="0" t="0" r="r" b="b"/>
              <a:pathLst>
                <a:path w="27" h="6">
                  <a:moveTo>
                    <a:pt x="3" y="5"/>
                  </a:moveTo>
                  <a:cubicBezTo>
                    <a:pt x="10" y="6"/>
                    <a:pt x="17" y="6"/>
                    <a:pt x="24" y="6"/>
                  </a:cubicBezTo>
                  <a:cubicBezTo>
                    <a:pt x="27" y="6"/>
                    <a:pt x="27" y="1"/>
                    <a:pt x="24" y="1"/>
                  </a:cubicBezTo>
                  <a:cubicBezTo>
                    <a:pt x="17" y="1"/>
                    <a:pt x="11"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97" name="Freeform 162"/>
            <p:cNvSpPr/>
            <p:nvPr/>
          </p:nvSpPr>
          <p:spPr bwMode="auto">
            <a:xfrm>
              <a:off x="2393" y="213"/>
              <a:ext cx="102" cy="18"/>
            </a:xfrm>
            <a:custGeom>
              <a:avLst/>
              <a:gdLst>
                <a:gd name="T0" fmla="*/ 2 w 29"/>
                <a:gd name="T1" fmla="*/ 6 h 6"/>
                <a:gd name="T2" fmla="*/ 26 w 29"/>
                <a:gd name="T3" fmla="*/ 5 h 6"/>
                <a:gd name="T4" fmla="*/ 26 w 29"/>
                <a:gd name="T5" fmla="*/ 0 h 6"/>
                <a:gd name="T6" fmla="*/ 2 w 29"/>
                <a:gd name="T7" fmla="*/ 1 h 6"/>
                <a:gd name="T8" fmla="*/ 2 w 29"/>
                <a:gd name="T9" fmla="*/ 6 h 6"/>
              </a:gdLst>
              <a:ahLst/>
              <a:cxnLst>
                <a:cxn ang="0">
                  <a:pos x="T0" y="T1"/>
                </a:cxn>
                <a:cxn ang="0">
                  <a:pos x="T2" y="T3"/>
                </a:cxn>
                <a:cxn ang="0">
                  <a:pos x="T4" y="T5"/>
                </a:cxn>
                <a:cxn ang="0">
                  <a:pos x="T6" y="T7"/>
                </a:cxn>
                <a:cxn ang="0">
                  <a:pos x="T8" y="T9"/>
                </a:cxn>
              </a:cxnLst>
              <a:rect l="0" t="0" r="r" b="b"/>
              <a:pathLst>
                <a:path w="29" h="6">
                  <a:moveTo>
                    <a:pt x="2" y="6"/>
                  </a:moveTo>
                  <a:cubicBezTo>
                    <a:pt x="10" y="5"/>
                    <a:pt x="18" y="5"/>
                    <a:pt x="26" y="5"/>
                  </a:cubicBezTo>
                  <a:cubicBezTo>
                    <a:pt x="29" y="5"/>
                    <a:pt x="29" y="0"/>
                    <a:pt x="26" y="0"/>
                  </a:cubicBezTo>
                  <a:cubicBezTo>
                    <a:pt x="18" y="0"/>
                    <a:pt x="10" y="0"/>
                    <a:pt x="2" y="1"/>
                  </a:cubicBezTo>
                  <a:cubicBezTo>
                    <a:pt x="0" y="2"/>
                    <a:pt x="0" y="6"/>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98" name="Freeform 163"/>
            <p:cNvSpPr/>
            <p:nvPr/>
          </p:nvSpPr>
          <p:spPr bwMode="auto">
            <a:xfrm>
              <a:off x="2231" y="216"/>
              <a:ext cx="116" cy="18"/>
            </a:xfrm>
            <a:custGeom>
              <a:avLst/>
              <a:gdLst>
                <a:gd name="T0" fmla="*/ 3 w 33"/>
                <a:gd name="T1" fmla="*/ 5 h 6"/>
                <a:gd name="T2" fmla="*/ 29 w 33"/>
                <a:gd name="T3" fmla="*/ 6 h 6"/>
                <a:gd name="T4" fmla="*/ 30 w 33"/>
                <a:gd name="T5" fmla="*/ 6 h 6"/>
                <a:gd name="T6" fmla="*/ 30 w 33"/>
                <a:gd name="T7" fmla="*/ 6 h 6"/>
                <a:gd name="T8" fmla="*/ 30 w 33"/>
                <a:gd name="T9" fmla="*/ 1 h 6"/>
                <a:gd name="T10" fmla="*/ 4 w 33"/>
                <a:gd name="T11" fmla="*/ 0 h 6"/>
                <a:gd name="T12" fmla="*/ 3 w 3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3" h="6">
                  <a:moveTo>
                    <a:pt x="3" y="5"/>
                  </a:moveTo>
                  <a:cubicBezTo>
                    <a:pt x="11" y="6"/>
                    <a:pt x="21" y="5"/>
                    <a:pt x="29" y="6"/>
                  </a:cubicBezTo>
                  <a:cubicBezTo>
                    <a:pt x="30" y="6"/>
                    <a:pt x="30" y="6"/>
                    <a:pt x="30" y="6"/>
                  </a:cubicBezTo>
                  <a:cubicBezTo>
                    <a:pt x="30" y="6"/>
                    <a:pt x="30" y="6"/>
                    <a:pt x="30" y="6"/>
                  </a:cubicBezTo>
                  <a:cubicBezTo>
                    <a:pt x="33" y="6"/>
                    <a:pt x="33" y="2"/>
                    <a:pt x="30" y="1"/>
                  </a:cubicBezTo>
                  <a:cubicBezTo>
                    <a:pt x="21" y="1"/>
                    <a:pt x="12"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299" name="Freeform 164"/>
            <p:cNvSpPr/>
            <p:nvPr/>
          </p:nvSpPr>
          <p:spPr bwMode="auto">
            <a:xfrm>
              <a:off x="2100" y="222"/>
              <a:ext cx="103" cy="15"/>
            </a:xfrm>
            <a:custGeom>
              <a:avLst/>
              <a:gdLst>
                <a:gd name="T0" fmla="*/ 3 w 29"/>
                <a:gd name="T1" fmla="*/ 5 h 5"/>
                <a:gd name="T2" fmla="*/ 26 w 29"/>
                <a:gd name="T3" fmla="*/ 5 h 5"/>
                <a:gd name="T4" fmla="*/ 26 w 29"/>
                <a:gd name="T5" fmla="*/ 0 h 5"/>
                <a:gd name="T6" fmla="*/ 3 w 29"/>
                <a:gd name="T7" fmla="*/ 0 h 5"/>
                <a:gd name="T8" fmla="*/ 3 w 29"/>
                <a:gd name="T9" fmla="*/ 5 h 5"/>
              </a:gdLst>
              <a:ahLst/>
              <a:cxnLst>
                <a:cxn ang="0">
                  <a:pos x="T0" y="T1"/>
                </a:cxn>
                <a:cxn ang="0">
                  <a:pos x="T2" y="T3"/>
                </a:cxn>
                <a:cxn ang="0">
                  <a:pos x="T4" y="T5"/>
                </a:cxn>
                <a:cxn ang="0">
                  <a:pos x="T6" y="T7"/>
                </a:cxn>
                <a:cxn ang="0">
                  <a:pos x="T8" y="T9"/>
                </a:cxn>
              </a:cxnLst>
              <a:rect l="0" t="0" r="r" b="b"/>
              <a:pathLst>
                <a:path w="29" h="5">
                  <a:moveTo>
                    <a:pt x="3" y="5"/>
                  </a:moveTo>
                  <a:cubicBezTo>
                    <a:pt x="26" y="5"/>
                    <a:pt x="26" y="5"/>
                    <a:pt x="26" y="5"/>
                  </a:cubicBezTo>
                  <a:cubicBezTo>
                    <a:pt x="29" y="5"/>
                    <a:pt x="29" y="0"/>
                    <a:pt x="26"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300" name="Freeform 165"/>
            <p:cNvSpPr/>
            <p:nvPr/>
          </p:nvSpPr>
          <p:spPr bwMode="auto">
            <a:xfrm>
              <a:off x="1984" y="216"/>
              <a:ext cx="99" cy="24"/>
            </a:xfrm>
            <a:custGeom>
              <a:avLst/>
              <a:gdLst>
                <a:gd name="T0" fmla="*/ 4 w 28"/>
                <a:gd name="T1" fmla="*/ 6 h 8"/>
                <a:gd name="T2" fmla="*/ 24 w 28"/>
                <a:gd name="T3" fmla="*/ 7 h 8"/>
                <a:gd name="T4" fmla="*/ 25 w 28"/>
                <a:gd name="T5" fmla="*/ 3 h 8"/>
                <a:gd name="T6" fmla="*/ 3 w 28"/>
                <a:gd name="T7" fmla="*/ 1 h 8"/>
                <a:gd name="T8" fmla="*/ 4 w 28"/>
                <a:gd name="T9" fmla="*/ 6 h 8"/>
              </a:gdLst>
              <a:ahLst/>
              <a:cxnLst>
                <a:cxn ang="0">
                  <a:pos x="T0" y="T1"/>
                </a:cxn>
                <a:cxn ang="0">
                  <a:pos x="T2" y="T3"/>
                </a:cxn>
                <a:cxn ang="0">
                  <a:pos x="T4" y="T5"/>
                </a:cxn>
                <a:cxn ang="0">
                  <a:pos x="T6" y="T7"/>
                </a:cxn>
                <a:cxn ang="0">
                  <a:pos x="T8" y="T9"/>
                </a:cxn>
              </a:cxnLst>
              <a:rect l="0" t="0" r="r" b="b"/>
              <a:pathLst>
                <a:path w="28" h="8">
                  <a:moveTo>
                    <a:pt x="4" y="6"/>
                  </a:moveTo>
                  <a:cubicBezTo>
                    <a:pt x="11" y="4"/>
                    <a:pt x="17" y="5"/>
                    <a:pt x="24" y="7"/>
                  </a:cubicBezTo>
                  <a:cubicBezTo>
                    <a:pt x="27" y="8"/>
                    <a:pt x="28" y="3"/>
                    <a:pt x="25" y="3"/>
                  </a:cubicBezTo>
                  <a:cubicBezTo>
                    <a:pt x="18" y="0"/>
                    <a:pt x="10" y="0"/>
                    <a:pt x="3" y="1"/>
                  </a:cubicBezTo>
                  <a:cubicBezTo>
                    <a:pt x="0" y="2"/>
                    <a:pt x="1"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301" name="Freeform 166"/>
            <p:cNvSpPr/>
            <p:nvPr/>
          </p:nvSpPr>
          <p:spPr bwMode="auto">
            <a:xfrm>
              <a:off x="1857" y="207"/>
              <a:ext cx="99" cy="18"/>
            </a:xfrm>
            <a:custGeom>
              <a:avLst/>
              <a:gdLst>
                <a:gd name="T0" fmla="*/ 3 w 28"/>
                <a:gd name="T1" fmla="*/ 5 h 6"/>
                <a:gd name="T2" fmla="*/ 25 w 28"/>
                <a:gd name="T3" fmla="*/ 6 h 6"/>
                <a:gd name="T4" fmla="*/ 25 w 28"/>
                <a:gd name="T5" fmla="*/ 1 h 6"/>
                <a:gd name="T6" fmla="*/ 3 w 28"/>
                <a:gd name="T7" fmla="*/ 0 h 6"/>
                <a:gd name="T8" fmla="*/ 3 w 28"/>
                <a:gd name="T9" fmla="*/ 5 h 6"/>
              </a:gdLst>
              <a:ahLst/>
              <a:cxnLst>
                <a:cxn ang="0">
                  <a:pos x="T0" y="T1"/>
                </a:cxn>
                <a:cxn ang="0">
                  <a:pos x="T2" y="T3"/>
                </a:cxn>
                <a:cxn ang="0">
                  <a:pos x="T4" y="T5"/>
                </a:cxn>
                <a:cxn ang="0">
                  <a:pos x="T6" y="T7"/>
                </a:cxn>
                <a:cxn ang="0">
                  <a:pos x="T8" y="T9"/>
                </a:cxn>
              </a:cxnLst>
              <a:rect l="0" t="0" r="r" b="b"/>
              <a:pathLst>
                <a:path w="28" h="6">
                  <a:moveTo>
                    <a:pt x="3" y="5"/>
                  </a:moveTo>
                  <a:cubicBezTo>
                    <a:pt x="10" y="6"/>
                    <a:pt x="17" y="6"/>
                    <a:pt x="25" y="6"/>
                  </a:cubicBezTo>
                  <a:cubicBezTo>
                    <a:pt x="28" y="6"/>
                    <a:pt x="28" y="1"/>
                    <a:pt x="25" y="1"/>
                  </a:cubicBezTo>
                  <a:cubicBezTo>
                    <a:pt x="17" y="1"/>
                    <a:pt x="10" y="1"/>
                    <a:pt x="3" y="0"/>
                  </a:cubicBezTo>
                  <a:cubicBezTo>
                    <a:pt x="0"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302" name="Freeform 167"/>
            <p:cNvSpPr/>
            <p:nvPr/>
          </p:nvSpPr>
          <p:spPr bwMode="auto">
            <a:xfrm>
              <a:off x="1723" y="213"/>
              <a:ext cx="109" cy="21"/>
            </a:xfrm>
            <a:custGeom>
              <a:avLst/>
              <a:gdLst>
                <a:gd name="T0" fmla="*/ 4 w 31"/>
                <a:gd name="T1" fmla="*/ 7 h 7"/>
                <a:gd name="T2" fmla="*/ 28 w 31"/>
                <a:gd name="T3" fmla="*/ 5 h 7"/>
                <a:gd name="T4" fmla="*/ 28 w 31"/>
                <a:gd name="T5" fmla="*/ 0 h 7"/>
                <a:gd name="T6" fmla="*/ 3 w 31"/>
                <a:gd name="T7" fmla="*/ 2 h 7"/>
                <a:gd name="T8" fmla="*/ 4 w 31"/>
                <a:gd name="T9" fmla="*/ 7 h 7"/>
              </a:gdLst>
              <a:ahLst/>
              <a:cxnLst>
                <a:cxn ang="0">
                  <a:pos x="T0" y="T1"/>
                </a:cxn>
                <a:cxn ang="0">
                  <a:pos x="T2" y="T3"/>
                </a:cxn>
                <a:cxn ang="0">
                  <a:pos x="T4" y="T5"/>
                </a:cxn>
                <a:cxn ang="0">
                  <a:pos x="T6" y="T7"/>
                </a:cxn>
                <a:cxn ang="0">
                  <a:pos x="T8" y="T9"/>
                </a:cxn>
              </a:cxnLst>
              <a:rect l="0" t="0" r="r" b="b"/>
              <a:pathLst>
                <a:path w="31" h="7">
                  <a:moveTo>
                    <a:pt x="4" y="7"/>
                  </a:moveTo>
                  <a:cubicBezTo>
                    <a:pt x="12" y="5"/>
                    <a:pt x="20" y="5"/>
                    <a:pt x="28" y="5"/>
                  </a:cubicBezTo>
                  <a:cubicBezTo>
                    <a:pt x="31" y="5"/>
                    <a:pt x="31" y="0"/>
                    <a:pt x="28" y="0"/>
                  </a:cubicBezTo>
                  <a:cubicBezTo>
                    <a:pt x="20" y="0"/>
                    <a:pt x="11"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303" name="Freeform 168"/>
            <p:cNvSpPr/>
            <p:nvPr/>
          </p:nvSpPr>
          <p:spPr bwMode="auto">
            <a:xfrm>
              <a:off x="1592" y="210"/>
              <a:ext cx="103" cy="21"/>
            </a:xfrm>
            <a:custGeom>
              <a:avLst/>
              <a:gdLst>
                <a:gd name="T0" fmla="*/ 3 w 29"/>
                <a:gd name="T1" fmla="*/ 5 h 7"/>
                <a:gd name="T2" fmla="*/ 26 w 29"/>
                <a:gd name="T3" fmla="*/ 6 h 7"/>
                <a:gd name="T4" fmla="*/ 26 w 29"/>
                <a:gd name="T5" fmla="*/ 1 h 7"/>
                <a:gd name="T6" fmla="*/ 3 w 29"/>
                <a:gd name="T7" fmla="*/ 0 h 7"/>
                <a:gd name="T8" fmla="*/ 3 w 29"/>
                <a:gd name="T9" fmla="*/ 5 h 7"/>
              </a:gdLst>
              <a:ahLst/>
              <a:cxnLst>
                <a:cxn ang="0">
                  <a:pos x="T0" y="T1"/>
                </a:cxn>
                <a:cxn ang="0">
                  <a:pos x="T2" y="T3"/>
                </a:cxn>
                <a:cxn ang="0">
                  <a:pos x="T4" y="T5"/>
                </a:cxn>
                <a:cxn ang="0">
                  <a:pos x="T6" y="T7"/>
                </a:cxn>
                <a:cxn ang="0">
                  <a:pos x="T8" y="T9"/>
                </a:cxn>
              </a:cxnLst>
              <a:rect l="0" t="0" r="r" b="b"/>
              <a:pathLst>
                <a:path w="29" h="7">
                  <a:moveTo>
                    <a:pt x="3" y="5"/>
                  </a:moveTo>
                  <a:cubicBezTo>
                    <a:pt x="11" y="5"/>
                    <a:pt x="18" y="7"/>
                    <a:pt x="26" y="6"/>
                  </a:cubicBezTo>
                  <a:cubicBezTo>
                    <a:pt x="29" y="6"/>
                    <a:pt x="29" y="1"/>
                    <a:pt x="26" y="1"/>
                  </a:cubicBezTo>
                  <a:cubicBezTo>
                    <a:pt x="18" y="2"/>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304" name="Freeform 169"/>
            <p:cNvSpPr/>
            <p:nvPr/>
          </p:nvSpPr>
          <p:spPr bwMode="auto">
            <a:xfrm>
              <a:off x="1444" y="210"/>
              <a:ext cx="103" cy="18"/>
            </a:xfrm>
            <a:custGeom>
              <a:avLst/>
              <a:gdLst>
                <a:gd name="T0" fmla="*/ 3 w 29"/>
                <a:gd name="T1" fmla="*/ 6 h 6"/>
                <a:gd name="T2" fmla="*/ 26 w 29"/>
                <a:gd name="T3" fmla="*/ 5 h 6"/>
                <a:gd name="T4" fmla="*/ 26 w 29"/>
                <a:gd name="T5" fmla="*/ 0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0" y="6"/>
                    <a:pt x="18" y="6"/>
                    <a:pt x="26" y="5"/>
                  </a:cubicBezTo>
                  <a:cubicBezTo>
                    <a:pt x="29" y="4"/>
                    <a:pt x="29" y="0"/>
                    <a:pt x="26" y="0"/>
                  </a:cubicBezTo>
                  <a:cubicBezTo>
                    <a:pt x="18"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305" name="Freeform 170"/>
            <p:cNvSpPr/>
            <p:nvPr/>
          </p:nvSpPr>
          <p:spPr bwMode="auto">
            <a:xfrm>
              <a:off x="1296" y="207"/>
              <a:ext cx="88" cy="18"/>
            </a:xfrm>
            <a:custGeom>
              <a:avLst/>
              <a:gdLst>
                <a:gd name="T0" fmla="*/ 2 w 25"/>
                <a:gd name="T1" fmla="*/ 5 h 6"/>
                <a:gd name="T2" fmla="*/ 21 w 25"/>
                <a:gd name="T3" fmla="*/ 6 h 6"/>
                <a:gd name="T4" fmla="*/ 22 w 25"/>
                <a:gd name="T5" fmla="*/ 1 h 6"/>
                <a:gd name="T6" fmla="*/ 2 w 25"/>
                <a:gd name="T7" fmla="*/ 0 h 6"/>
                <a:gd name="T8" fmla="*/ 2 w 25"/>
                <a:gd name="T9" fmla="*/ 5 h 6"/>
              </a:gdLst>
              <a:ahLst/>
              <a:cxnLst>
                <a:cxn ang="0">
                  <a:pos x="T0" y="T1"/>
                </a:cxn>
                <a:cxn ang="0">
                  <a:pos x="T2" y="T3"/>
                </a:cxn>
                <a:cxn ang="0">
                  <a:pos x="T4" y="T5"/>
                </a:cxn>
                <a:cxn ang="0">
                  <a:pos x="T6" y="T7"/>
                </a:cxn>
                <a:cxn ang="0">
                  <a:pos x="T8" y="T9"/>
                </a:cxn>
              </a:cxnLst>
              <a:rect l="0" t="0" r="r" b="b"/>
              <a:pathLst>
                <a:path w="25" h="6">
                  <a:moveTo>
                    <a:pt x="2" y="5"/>
                  </a:moveTo>
                  <a:cubicBezTo>
                    <a:pt x="9" y="5"/>
                    <a:pt x="15" y="5"/>
                    <a:pt x="21" y="6"/>
                  </a:cubicBezTo>
                  <a:cubicBezTo>
                    <a:pt x="24" y="6"/>
                    <a:pt x="25" y="2"/>
                    <a:pt x="22" y="1"/>
                  </a:cubicBezTo>
                  <a:cubicBezTo>
                    <a:pt x="16" y="0"/>
                    <a:pt x="9" y="0"/>
                    <a:pt x="2" y="0"/>
                  </a:cubicBezTo>
                  <a:cubicBezTo>
                    <a:pt x="0" y="0"/>
                    <a:pt x="0" y="5"/>
                    <a:pt x="2"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306" name="Freeform 171"/>
            <p:cNvSpPr/>
            <p:nvPr/>
          </p:nvSpPr>
          <p:spPr bwMode="auto">
            <a:xfrm>
              <a:off x="1155" y="204"/>
              <a:ext cx="102" cy="18"/>
            </a:xfrm>
            <a:custGeom>
              <a:avLst/>
              <a:gdLst>
                <a:gd name="T0" fmla="*/ 3 w 29"/>
                <a:gd name="T1" fmla="*/ 6 h 6"/>
                <a:gd name="T2" fmla="*/ 26 w 29"/>
                <a:gd name="T3" fmla="*/ 6 h 6"/>
                <a:gd name="T4" fmla="*/ 26 w 29"/>
                <a:gd name="T5" fmla="*/ 1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1" y="6"/>
                    <a:pt x="18" y="5"/>
                    <a:pt x="26" y="6"/>
                  </a:cubicBezTo>
                  <a:cubicBezTo>
                    <a:pt x="29" y="6"/>
                    <a:pt x="28" y="2"/>
                    <a:pt x="26" y="1"/>
                  </a:cubicBezTo>
                  <a:cubicBezTo>
                    <a:pt x="18" y="0"/>
                    <a:pt x="11" y="1"/>
                    <a:pt x="3" y="1"/>
                  </a:cubicBezTo>
                  <a:cubicBezTo>
                    <a:pt x="1"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307" name="Freeform 172"/>
            <p:cNvSpPr/>
            <p:nvPr/>
          </p:nvSpPr>
          <p:spPr bwMode="auto">
            <a:xfrm>
              <a:off x="1046" y="201"/>
              <a:ext cx="91" cy="24"/>
            </a:xfrm>
            <a:custGeom>
              <a:avLst/>
              <a:gdLst>
                <a:gd name="T0" fmla="*/ 4 w 26"/>
                <a:gd name="T1" fmla="*/ 7 h 8"/>
                <a:gd name="T2" fmla="*/ 22 w 26"/>
                <a:gd name="T3" fmla="*/ 7 h 8"/>
                <a:gd name="T4" fmla="*/ 23 w 26"/>
                <a:gd name="T5" fmla="*/ 2 h 8"/>
                <a:gd name="T6" fmla="*/ 3 w 26"/>
                <a:gd name="T7" fmla="*/ 2 h 8"/>
                <a:gd name="T8" fmla="*/ 4 w 26"/>
                <a:gd name="T9" fmla="*/ 7 h 8"/>
              </a:gdLst>
              <a:ahLst/>
              <a:cxnLst>
                <a:cxn ang="0">
                  <a:pos x="T0" y="T1"/>
                </a:cxn>
                <a:cxn ang="0">
                  <a:pos x="T2" y="T3"/>
                </a:cxn>
                <a:cxn ang="0">
                  <a:pos x="T4" y="T5"/>
                </a:cxn>
                <a:cxn ang="0">
                  <a:pos x="T6" y="T7"/>
                </a:cxn>
                <a:cxn ang="0">
                  <a:pos x="T8" y="T9"/>
                </a:cxn>
              </a:cxnLst>
              <a:rect l="0" t="0" r="r" b="b"/>
              <a:pathLst>
                <a:path w="26" h="8">
                  <a:moveTo>
                    <a:pt x="4" y="7"/>
                  </a:moveTo>
                  <a:cubicBezTo>
                    <a:pt x="10" y="6"/>
                    <a:pt x="17" y="5"/>
                    <a:pt x="22" y="7"/>
                  </a:cubicBezTo>
                  <a:cubicBezTo>
                    <a:pt x="25" y="8"/>
                    <a:pt x="26" y="3"/>
                    <a:pt x="23" y="2"/>
                  </a:cubicBezTo>
                  <a:cubicBezTo>
                    <a:pt x="17" y="0"/>
                    <a:pt x="10" y="1"/>
                    <a:pt x="3" y="2"/>
                  </a:cubicBezTo>
                  <a:cubicBezTo>
                    <a:pt x="0" y="3"/>
                    <a:pt x="2"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308" name="Freeform 173"/>
            <p:cNvSpPr/>
            <p:nvPr/>
          </p:nvSpPr>
          <p:spPr bwMode="auto">
            <a:xfrm>
              <a:off x="894" y="204"/>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5"/>
                    <a:pt x="27" y="6"/>
                  </a:cubicBezTo>
                  <a:cubicBezTo>
                    <a:pt x="30" y="6"/>
                    <a:pt x="30" y="2"/>
                    <a:pt x="27" y="1"/>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309" name="Freeform 174"/>
            <p:cNvSpPr/>
            <p:nvPr/>
          </p:nvSpPr>
          <p:spPr bwMode="auto">
            <a:xfrm>
              <a:off x="756" y="201"/>
              <a:ext cx="106" cy="24"/>
            </a:xfrm>
            <a:custGeom>
              <a:avLst/>
              <a:gdLst>
                <a:gd name="T0" fmla="*/ 3 w 30"/>
                <a:gd name="T1" fmla="*/ 6 h 8"/>
                <a:gd name="T2" fmla="*/ 27 w 30"/>
                <a:gd name="T3" fmla="*/ 7 h 8"/>
                <a:gd name="T4" fmla="*/ 27 w 30"/>
                <a:gd name="T5" fmla="*/ 2 h 8"/>
                <a:gd name="T6" fmla="*/ 4 w 30"/>
                <a:gd name="T7" fmla="*/ 1 h 8"/>
                <a:gd name="T8" fmla="*/ 3 w 30"/>
                <a:gd name="T9" fmla="*/ 6 h 8"/>
              </a:gdLst>
              <a:ahLst/>
              <a:cxnLst>
                <a:cxn ang="0">
                  <a:pos x="T0" y="T1"/>
                </a:cxn>
                <a:cxn ang="0">
                  <a:pos x="T2" y="T3"/>
                </a:cxn>
                <a:cxn ang="0">
                  <a:pos x="T4" y="T5"/>
                </a:cxn>
                <a:cxn ang="0">
                  <a:pos x="T6" y="T7"/>
                </a:cxn>
                <a:cxn ang="0">
                  <a:pos x="T8" y="T9"/>
                </a:cxn>
              </a:cxnLst>
              <a:rect l="0" t="0" r="r" b="b"/>
              <a:pathLst>
                <a:path w="30" h="8">
                  <a:moveTo>
                    <a:pt x="3" y="6"/>
                  </a:moveTo>
                  <a:cubicBezTo>
                    <a:pt x="11" y="8"/>
                    <a:pt x="19" y="7"/>
                    <a:pt x="27" y="7"/>
                  </a:cubicBezTo>
                  <a:cubicBezTo>
                    <a:pt x="30" y="7"/>
                    <a:pt x="30" y="2"/>
                    <a:pt x="27" y="2"/>
                  </a:cubicBezTo>
                  <a:cubicBezTo>
                    <a:pt x="19" y="2"/>
                    <a:pt x="12" y="3"/>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310" name="Freeform 175"/>
            <p:cNvSpPr/>
            <p:nvPr/>
          </p:nvSpPr>
          <p:spPr bwMode="auto">
            <a:xfrm>
              <a:off x="629" y="201"/>
              <a:ext cx="92" cy="18"/>
            </a:xfrm>
            <a:custGeom>
              <a:avLst/>
              <a:gdLst>
                <a:gd name="T0" fmla="*/ 3 w 26"/>
                <a:gd name="T1" fmla="*/ 5 h 6"/>
                <a:gd name="T2" fmla="*/ 22 w 26"/>
                <a:gd name="T3" fmla="*/ 6 h 6"/>
                <a:gd name="T4" fmla="*/ 23 w 26"/>
                <a:gd name="T5" fmla="*/ 1 h 6"/>
                <a:gd name="T6" fmla="*/ 3 w 26"/>
                <a:gd name="T7" fmla="*/ 0 h 6"/>
                <a:gd name="T8" fmla="*/ 3 w 26"/>
                <a:gd name="T9" fmla="*/ 5 h 6"/>
              </a:gdLst>
              <a:ahLst/>
              <a:cxnLst>
                <a:cxn ang="0">
                  <a:pos x="T0" y="T1"/>
                </a:cxn>
                <a:cxn ang="0">
                  <a:pos x="T2" y="T3"/>
                </a:cxn>
                <a:cxn ang="0">
                  <a:pos x="T4" y="T5"/>
                </a:cxn>
                <a:cxn ang="0">
                  <a:pos x="T6" y="T7"/>
                </a:cxn>
                <a:cxn ang="0">
                  <a:pos x="T8" y="T9"/>
                </a:cxn>
              </a:cxnLst>
              <a:rect l="0" t="0" r="r" b="b"/>
              <a:pathLst>
                <a:path w="26" h="6">
                  <a:moveTo>
                    <a:pt x="3" y="5"/>
                  </a:moveTo>
                  <a:cubicBezTo>
                    <a:pt x="9" y="5"/>
                    <a:pt x="16" y="5"/>
                    <a:pt x="22" y="6"/>
                  </a:cubicBezTo>
                  <a:cubicBezTo>
                    <a:pt x="25" y="6"/>
                    <a:pt x="26" y="2"/>
                    <a:pt x="23" y="1"/>
                  </a:cubicBezTo>
                  <a:cubicBezTo>
                    <a:pt x="17" y="0"/>
                    <a:pt x="10"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311" name="Freeform 176"/>
            <p:cNvSpPr/>
            <p:nvPr/>
          </p:nvSpPr>
          <p:spPr bwMode="auto">
            <a:xfrm>
              <a:off x="488" y="195"/>
              <a:ext cx="113" cy="27"/>
            </a:xfrm>
            <a:custGeom>
              <a:avLst/>
              <a:gdLst>
                <a:gd name="T0" fmla="*/ 4 w 32"/>
                <a:gd name="T1" fmla="*/ 8 h 9"/>
                <a:gd name="T2" fmla="*/ 29 w 32"/>
                <a:gd name="T3" fmla="*/ 7 h 9"/>
                <a:gd name="T4" fmla="*/ 29 w 32"/>
                <a:gd name="T5" fmla="*/ 2 h 9"/>
                <a:gd name="T6" fmla="*/ 3 w 32"/>
                <a:gd name="T7" fmla="*/ 3 h 9"/>
                <a:gd name="T8" fmla="*/ 4 w 32"/>
                <a:gd name="T9" fmla="*/ 8 h 9"/>
              </a:gdLst>
              <a:ahLst/>
              <a:cxnLst>
                <a:cxn ang="0">
                  <a:pos x="T0" y="T1"/>
                </a:cxn>
                <a:cxn ang="0">
                  <a:pos x="T2" y="T3"/>
                </a:cxn>
                <a:cxn ang="0">
                  <a:pos x="T4" y="T5"/>
                </a:cxn>
                <a:cxn ang="0">
                  <a:pos x="T6" y="T7"/>
                </a:cxn>
                <a:cxn ang="0">
                  <a:pos x="T8" y="T9"/>
                </a:cxn>
              </a:cxnLst>
              <a:rect l="0" t="0" r="r" b="b"/>
              <a:pathLst>
                <a:path w="32" h="9">
                  <a:moveTo>
                    <a:pt x="4" y="8"/>
                  </a:moveTo>
                  <a:cubicBezTo>
                    <a:pt x="12" y="5"/>
                    <a:pt x="21" y="7"/>
                    <a:pt x="29" y="7"/>
                  </a:cubicBezTo>
                  <a:cubicBezTo>
                    <a:pt x="32" y="7"/>
                    <a:pt x="32" y="2"/>
                    <a:pt x="29" y="2"/>
                  </a:cubicBezTo>
                  <a:cubicBezTo>
                    <a:pt x="21" y="2"/>
                    <a:pt x="11" y="0"/>
                    <a:pt x="3" y="3"/>
                  </a:cubicBezTo>
                  <a:cubicBezTo>
                    <a:pt x="0" y="4"/>
                    <a:pt x="2" y="9"/>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312" name="Freeform 177"/>
            <p:cNvSpPr/>
            <p:nvPr/>
          </p:nvSpPr>
          <p:spPr bwMode="auto">
            <a:xfrm>
              <a:off x="368" y="204"/>
              <a:ext cx="96" cy="18"/>
            </a:xfrm>
            <a:custGeom>
              <a:avLst/>
              <a:gdLst>
                <a:gd name="T0" fmla="*/ 5 w 27"/>
                <a:gd name="T1" fmla="*/ 6 h 6"/>
                <a:gd name="T2" fmla="*/ 24 w 27"/>
                <a:gd name="T3" fmla="*/ 5 h 6"/>
                <a:gd name="T4" fmla="*/ 24 w 27"/>
                <a:gd name="T5" fmla="*/ 0 h 6"/>
                <a:gd name="T6" fmla="*/ 3 w 27"/>
                <a:gd name="T7" fmla="*/ 1 h 6"/>
                <a:gd name="T8" fmla="*/ 5 w 27"/>
                <a:gd name="T9" fmla="*/ 6 h 6"/>
              </a:gdLst>
              <a:ahLst/>
              <a:cxnLst>
                <a:cxn ang="0">
                  <a:pos x="T0" y="T1"/>
                </a:cxn>
                <a:cxn ang="0">
                  <a:pos x="T2" y="T3"/>
                </a:cxn>
                <a:cxn ang="0">
                  <a:pos x="T4" y="T5"/>
                </a:cxn>
                <a:cxn ang="0">
                  <a:pos x="T6" y="T7"/>
                </a:cxn>
                <a:cxn ang="0">
                  <a:pos x="T8" y="T9"/>
                </a:cxn>
              </a:cxnLst>
              <a:rect l="0" t="0" r="r" b="b"/>
              <a:pathLst>
                <a:path w="27" h="6">
                  <a:moveTo>
                    <a:pt x="5" y="6"/>
                  </a:moveTo>
                  <a:cubicBezTo>
                    <a:pt x="11" y="5"/>
                    <a:pt x="18" y="5"/>
                    <a:pt x="24" y="5"/>
                  </a:cubicBezTo>
                  <a:cubicBezTo>
                    <a:pt x="27" y="5"/>
                    <a:pt x="27" y="0"/>
                    <a:pt x="24" y="0"/>
                  </a:cubicBezTo>
                  <a:cubicBezTo>
                    <a:pt x="17" y="0"/>
                    <a:pt x="10" y="0"/>
                    <a:pt x="3" y="1"/>
                  </a:cubicBezTo>
                  <a:cubicBezTo>
                    <a:pt x="0" y="2"/>
                    <a:pt x="2" y="6"/>
                    <a:pt x="5"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313" name="Freeform 178"/>
            <p:cNvSpPr/>
            <p:nvPr/>
          </p:nvSpPr>
          <p:spPr bwMode="auto">
            <a:xfrm>
              <a:off x="256" y="201"/>
              <a:ext cx="105"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grpSp>
      <p:pic>
        <p:nvPicPr>
          <p:cNvPr id="2097157" name="图片 212"/>
          <p:cNvPicPr>
            <a:picLocks noChangeAspect="1"/>
          </p:cNvPicPr>
          <p:nvPr/>
        </p:nvPicPr>
        <p:blipFill rotWithShape="1">
          <a:blip r:embed="rId3"/>
          <a:srcRect t="47438" r="7491"/>
          <a:stretch>
            <a:fillRect/>
          </a:stretch>
        </p:blipFill>
        <p:spPr>
          <a:xfrm flipH="1">
            <a:off x="-1" y="-1"/>
            <a:ext cx="2162470" cy="1423007"/>
          </a:xfrm>
          <a:prstGeom prst="rect">
            <a:avLst/>
          </a:prstGeom>
        </p:spPr>
      </p:pic>
      <p:sp>
        <p:nvSpPr>
          <p:cNvPr id="1049314" name="TextBox 1049313"/>
          <p:cNvSpPr txBox="1"/>
          <p:nvPr/>
        </p:nvSpPr>
        <p:spPr>
          <a:xfrm>
            <a:off x="1294090" y="619512"/>
            <a:ext cx="7867513" cy="447040"/>
          </a:xfrm>
          <a:prstGeom prst="rect">
            <a:avLst/>
          </a:prstGeom>
        </p:spPr>
        <p:txBody>
          <a:bodyPr wrap="square" rtlCol="0">
            <a:spAutoFit/>
          </a:bodyPr>
          <a:lstStyle/>
          <a:p>
            <a:r>
              <a:rPr lang="ru-RU" sz="2400">
                <a:solidFill>
                  <a:srgbClr val="000000"/>
                </a:solidFill>
              </a:rPr>
              <a:t>Leroepik janrning xususiyatlari:</a:t>
            </a:r>
            <a:endParaRPr lang="ru-RU" sz="2800">
              <a:solidFill>
                <a:srgbClr val="000000"/>
              </a:solidFill>
            </a:endParaRPr>
          </a:p>
        </p:txBody>
      </p:sp>
      <p:sp>
        <p:nvSpPr>
          <p:cNvPr id="1049315" name="TextBox 1049314"/>
          <p:cNvSpPr txBox="1"/>
          <p:nvPr/>
        </p:nvSpPr>
        <p:spPr>
          <a:xfrm rot="21600000">
            <a:off x="888202" y="3506221"/>
            <a:ext cx="2574202" cy="2326640"/>
          </a:xfrm>
          <a:prstGeom prst="rect">
            <a:avLst/>
          </a:prstGeom>
        </p:spPr>
        <p:txBody>
          <a:bodyPr wrap="square" rtlCol="0">
            <a:spAutoFit/>
          </a:bodyPr>
          <a:lstStyle/>
          <a:p>
            <a:r>
              <a:rPr lang="ru-RU" sz="1400">
                <a:solidFill>
                  <a:srgbClr val="000000"/>
                </a:solidFill>
              </a:rPr>
              <a:t>2. Epik va lirik elementlarning uyg‘unligi:
Epik jihat: voqealarning muayyan ketma-ketligi, syujetning rivoji.
Lirik jihat: hissiyotlarning ifodalanishi, badiiy obrazlarning hissiy xususiyatlari.</a:t>
            </a:r>
            <a:endParaRPr lang="ru-RU" sz="2800">
              <a:solidFill>
                <a:srgbClr val="000000"/>
              </a:solidFill>
            </a:endParaRPr>
          </a:p>
        </p:txBody>
      </p:sp>
      <p:sp>
        <p:nvSpPr>
          <p:cNvPr id="1049316" name="TextBox 1049315"/>
          <p:cNvSpPr txBox="1"/>
          <p:nvPr/>
        </p:nvSpPr>
        <p:spPr>
          <a:xfrm>
            <a:off x="7988047" y="1316339"/>
            <a:ext cx="3009903" cy="1336040"/>
          </a:xfrm>
          <a:prstGeom prst="rect">
            <a:avLst/>
          </a:prstGeom>
        </p:spPr>
        <p:txBody>
          <a:bodyPr wrap="square" rtlCol="0">
            <a:spAutoFit/>
          </a:bodyPr>
          <a:lstStyle/>
          <a:p>
            <a:r>
              <a:rPr lang="ru-RU" sz="1200">
                <a:solidFill>
                  <a:srgbClr val="000000"/>
                </a:solidFill>
              </a:rPr>
              <a:t>3. Qahramonlarning ichki dunyosiga urg‘u:
Qahramonlarning hissiy tajribasi va ruhiy holati asar mavzusining markazida turadi.
</a:t>
            </a:r>
            <a:endParaRPr lang="ru-RU" sz="2800">
              <a:solidFill>
                <a:srgbClr val="000000"/>
              </a:solidFill>
            </a:endParaRPr>
          </a:p>
        </p:txBody>
      </p:sp>
      <p:sp>
        <p:nvSpPr>
          <p:cNvPr id="1049317" name="TextBox 1049316"/>
          <p:cNvSpPr txBox="1"/>
          <p:nvPr/>
        </p:nvSpPr>
        <p:spPr>
          <a:xfrm>
            <a:off x="8097887" y="3188487"/>
            <a:ext cx="3346471" cy="1310640"/>
          </a:xfrm>
          <a:prstGeom prst="rect">
            <a:avLst/>
          </a:prstGeom>
        </p:spPr>
        <p:txBody>
          <a:bodyPr wrap="square" rtlCol="0">
            <a:spAutoFit/>
          </a:bodyPr>
          <a:lstStyle/>
          <a:p>
            <a:r>
              <a:rPr lang="ru-RU" sz="1400">
                <a:solidFill>
                  <a:srgbClr val="000000"/>
                </a:solidFill>
              </a:rPr>
              <a:t>4. She'riy yoki nasriy shakl:
Leroepik asarlar she’riy yoki nasriy shaklda bo‘lishi mumkin. Ko‘pincha dramatik she’rlar va balladalar leroepik janrga yaqin turadi.</a:t>
            </a:r>
            <a:endParaRPr lang="ru-RU" sz="2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4"/>
          <p:cNvGrpSpPr/>
          <p:nvPr/>
        </p:nvGrpSpPr>
        <p:grpSpPr>
          <a:xfrm>
            <a:off x="1965994" y="1458976"/>
            <a:ext cx="259113" cy="4601536"/>
            <a:chOff x="1374772" y="1213680"/>
            <a:chExt cx="274322" cy="5187394"/>
          </a:xfrm>
        </p:grpSpPr>
        <p:sp>
          <p:nvSpPr>
            <p:cNvPr id="1049321" name="Pentagon 21"/>
            <p:cNvSpPr/>
            <p:nvPr/>
          </p:nvSpPr>
          <p:spPr>
            <a:xfrm rot="5400000">
              <a:off x="1103752" y="5857228"/>
              <a:ext cx="814866" cy="272825"/>
            </a:xfrm>
            <a:prstGeom prst="homePlate">
              <a:avLst>
                <a:gd name="adj" fmla="val 281623"/>
              </a:avLst>
            </a:prstGeom>
            <a:gradFill flip="none" rotWithShape="1">
              <a:gsLst>
                <a:gs pos="0">
                  <a:srgbClr val="E1C9AF"/>
                </a:gs>
                <a:gs pos="100000">
                  <a:srgbClr val="B88954"/>
                </a:gs>
              </a:gsLst>
              <a:lin ang="54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322"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solidFill>
              <a:schemeClr val="accent3">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323"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324" name="Rectangle 24"/>
            <p:cNvSpPr/>
            <p:nvPr/>
          </p:nvSpPr>
          <p:spPr>
            <a:xfrm>
              <a:off x="1404710" y="1213680"/>
              <a:ext cx="212954" cy="203438"/>
            </a:xfrm>
            <a:prstGeom prst="rect">
              <a:avLst/>
            </a:prstGeom>
            <a:solidFill>
              <a:schemeClr val="accent3">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325"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solidFill>
                  <a:srgbClr val="595959"/>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145728" name="Straight Connector 26"/>
            <p:cNvCxnSpPr>
              <a:cxnSpLocks/>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45729" name="Straight Connector 27"/>
            <p:cNvCxnSpPr>
              <a:cxnSpLocks/>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45730" name="Straight Connector 28"/>
            <p:cNvCxnSpPr>
              <a:cxnSpLocks/>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45731" name="Straight Connector 29"/>
            <p:cNvCxnSpPr>
              <a:cxnSpLocks/>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45732" name="Straight Connector 30"/>
            <p:cNvCxnSpPr>
              <a:cxnSpLocks/>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45733" name="Straight Connector 31"/>
            <p:cNvCxnSpPr>
              <a:cxnSpLocks/>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45734" name="Straight Connector 32"/>
            <p:cNvCxnSpPr>
              <a:cxnSpLocks/>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1049326" name="Trapezoid 5"/>
          <p:cNvSpPr/>
          <p:nvPr/>
        </p:nvSpPr>
        <p:spPr>
          <a:xfrm rot="16200000">
            <a:off x="1631196" y="4903499"/>
            <a:ext cx="616797" cy="52806"/>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327" name="Trapezoid 6"/>
          <p:cNvSpPr/>
          <p:nvPr/>
        </p:nvSpPr>
        <p:spPr>
          <a:xfrm rot="16200000">
            <a:off x="1631196" y="4103106"/>
            <a:ext cx="616797" cy="52806"/>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328" name="Trapezoid 7"/>
          <p:cNvSpPr/>
          <p:nvPr/>
        </p:nvSpPr>
        <p:spPr>
          <a:xfrm rot="16200000">
            <a:off x="1631196" y="3302711"/>
            <a:ext cx="616797" cy="52806"/>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329" name="Trapezoid 8"/>
          <p:cNvSpPr/>
          <p:nvPr/>
        </p:nvSpPr>
        <p:spPr>
          <a:xfrm rot="16200000">
            <a:off x="1631196" y="2502317"/>
            <a:ext cx="616797" cy="52806"/>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9330" name="Pentagon 9"/>
          <p:cNvSpPr/>
          <p:nvPr/>
        </p:nvSpPr>
        <p:spPr>
          <a:xfrm>
            <a:off x="1913190" y="2258343"/>
            <a:ext cx="3114255" cy="538640"/>
          </a:xfrm>
          <a:prstGeom prst="homePlate">
            <a:avLst>
              <a:gd name="adj" fmla="val 36274"/>
            </a:avLst>
          </a:prstGeom>
          <a:solidFill>
            <a:srgbClr val="BE9CB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en-US" sz="1325"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Bolalar uchun moslashtirilgan leroepik asarlar orqali:</a:t>
            </a:r>
          </a:p>
        </p:txBody>
      </p:sp>
      <p:sp>
        <p:nvSpPr>
          <p:cNvPr id="1049331" name="Pentagon 10"/>
          <p:cNvSpPr/>
          <p:nvPr/>
        </p:nvSpPr>
        <p:spPr>
          <a:xfrm>
            <a:off x="1913190" y="3058738"/>
            <a:ext cx="3114255" cy="538640"/>
          </a:xfrm>
          <a:prstGeom prst="homePlate">
            <a:avLst>
              <a:gd name="adj" fmla="val 36274"/>
            </a:avLst>
          </a:prstGeom>
          <a:solidFill>
            <a:srgbClr val="BE9CB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en-US" sz="1325"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Ularning badiiy savodxonligi oshiriladi.</a:t>
            </a:r>
          </a:p>
        </p:txBody>
      </p:sp>
      <p:sp>
        <p:nvSpPr>
          <p:cNvPr id="1049332" name="Pentagon 11"/>
          <p:cNvSpPr/>
          <p:nvPr/>
        </p:nvSpPr>
        <p:spPr>
          <a:xfrm>
            <a:off x="1913190" y="3859132"/>
            <a:ext cx="3114255" cy="538640"/>
          </a:xfrm>
          <a:prstGeom prst="homePlate">
            <a:avLst>
              <a:gd name="adj" fmla="val 36274"/>
            </a:avLst>
          </a:prstGeom>
          <a:solidFill>
            <a:srgbClr val="BE9CB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en-US" sz="1325" dirty="0">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Hissiy qabul qilish qobiliyati rivojlanadi.</a:t>
            </a:r>
          </a:p>
        </p:txBody>
      </p:sp>
      <p:sp>
        <p:nvSpPr>
          <p:cNvPr id="1049333" name="Pentagon 12"/>
          <p:cNvSpPr/>
          <p:nvPr/>
        </p:nvSpPr>
        <p:spPr>
          <a:xfrm>
            <a:off x="1913190" y="4659526"/>
            <a:ext cx="3114255" cy="538640"/>
          </a:xfrm>
          <a:prstGeom prst="homePlate">
            <a:avLst>
              <a:gd name="adj" fmla="val 36274"/>
            </a:avLst>
          </a:prstGeom>
          <a:solidFill>
            <a:srgbClr val="BE9CB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en-US" sz="1325">
                <a:solidFill>
                  <a:srgbClr val="595959"/>
                </a:solidFill>
                <a:latin typeface="Arial" panose="020B0604020202020204" pitchFamily="34" charset="0"/>
                <a:ea typeface="微软雅黑" panose="020B0503020204020204" pitchFamily="34" charset="-122"/>
                <a:cs typeface="+mn-ea"/>
                <a:sym typeface="Arial" panose="020B0604020202020204" pitchFamily="34" charset="0"/>
              </a:rPr>
              <a:t>Hayotiy voqealar bilan bog‘liq tasavvurlari kengayadi.</a:t>
            </a:r>
          </a:p>
        </p:txBody>
      </p:sp>
      <p:grpSp>
        <p:nvGrpSpPr>
          <p:cNvPr id="60" name="Group 4"/>
          <p:cNvGrpSpPr>
            <a:grpSpLocks noChangeAspect="1"/>
          </p:cNvGrpSpPr>
          <p:nvPr/>
        </p:nvGrpSpPr>
        <p:grpSpPr bwMode="auto">
          <a:xfrm>
            <a:off x="166668" y="191589"/>
            <a:ext cx="11844464" cy="6500428"/>
            <a:chOff x="206" y="189"/>
            <a:chExt cx="7270" cy="3947"/>
          </a:xfrm>
        </p:grpSpPr>
        <p:sp>
          <p:nvSpPr>
            <p:cNvPr id="1049334" name="Freeform 5"/>
            <p:cNvSpPr/>
            <p:nvPr/>
          </p:nvSpPr>
          <p:spPr bwMode="auto">
            <a:xfrm>
              <a:off x="210" y="189"/>
              <a:ext cx="24" cy="62"/>
            </a:xfrm>
            <a:custGeom>
              <a:avLst/>
              <a:gdLst>
                <a:gd name="T0" fmla="*/ 6 w 7"/>
                <a:gd name="T1" fmla="*/ 14 h 21"/>
                <a:gd name="T2" fmla="*/ 6 w 7"/>
                <a:gd name="T3" fmla="*/ 14 h 21"/>
                <a:gd name="T4" fmla="*/ 5 w 7"/>
                <a:gd name="T5" fmla="*/ 3 h 21"/>
                <a:gd name="T6" fmla="*/ 0 w 7"/>
                <a:gd name="T7" fmla="*/ 3 h 21"/>
                <a:gd name="T8" fmla="*/ 1 w 7"/>
                <a:gd name="T9" fmla="*/ 18 h 21"/>
                <a:gd name="T10" fmla="*/ 5 w 7"/>
                <a:gd name="T11" fmla="*/ 20 h 21"/>
                <a:gd name="T12" fmla="*/ 7 w 7"/>
                <a:gd name="T13" fmla="*/ 17 h 21"/>
                <a:gd name="T14" fmla="*/ 6 w 7"/>
                <a:gd name="T15" fmla="*/ 14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1">
                  <a:moveTo>
                    <a:pt x="6" y="14"/>
                  </a:moveTo>
                  <a:cubicBezTo>
                    <a:pt x="6" y="14"/>
                    <a:pt x="6" y="14"/>
                    <a:pt x="6" y="14"/>
                  </a:cubicBezTo>
                  <a:cubicBezTo>
                    <a:pt x="6" y="10"/>
                    <a:pt x="5" y="7"/>
                    <a:pt x="5" y="3"/>
                  </a:cubicBezTo>
                  <a:cubicBezTo>
                    <a:pt x="5" y="0"/>
                    <a:pt x="0" y="0"/>
                    <a:pt x="0" y="3"/>
                  </a:cubicBezTo>
                  <a:cubicBezTo>
                    <a:pt x="0" y="8"/>
                    <a:pt x="1" y="13"/>
                    <a:pt x="1" y="18"/>
                  </a:cubicBezTo>
                  <a:cubicBezTo>
                    <a:pt x="1" y="19"/>
                    <a:pt x="3" y="21"/>
                    <a:pt x="5" y="20"/>
                  </a:cubicBezTo>
                  <a:cubicBezTo>
                    <a:pt x="6" y="19"/>
                    <a:pt x="6" y="18"/>
                    <a:pt x="7" y="17"/>
                  </a:cubicBezTo>
                  <a:cubicBezTo>
                    <a:pt x="7" y="16"/>
                    <a:pt x="6" y="15"/>
                    <a:pt x="6" y="1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35" name="Freeform 6"/>
            <p:cNvSpPr/>
            <p:nvPr/>
          </p:nvSpPr>
          <p:spPr bwMode="auto">
            <a:xfrm>
              <a:off x="217" y="266"/>
              <a:ext cx="21" cy="66"/>
            </a:xfrm>
            <a:custGeom>
              <a:avLst/>
              <a:gdLst>
                <a:gd name="T0" fmla="*/ 5 w 6"/>
                <a:gd name="T1" fmla="*/ 3 h 22"/>
                <a:gd name="T2" fmla="*/ 1 w 6"/>
                <a:gd name="T3" fmla="*/ 3 h 22"/>
                <a:gd name="T4" fmla="*/ 2 w 6"/>
                <a:gd name="T5" fmla="*/ 19 h 22"/>
                <a:gd name="T6" fmla="*/ 6 w 6"/>
                <a:gd name="T7" fmla="*/ 19 h 22"/>
                <a:gd name="T8" fmla="*/ 5 w 6"/>
                <a:gd name="T9" fmla="*/ 3 h 22"/>
              </a:gdLst>
              <a:ahLst/>
              <a:cxnLst>
                <a:cxn ang="0">
                  <a:pos x="T0" y="T1"/>
                </a:cxn>
                <a:cxn ang="0">
                  <a:pos x="T2" y="T3"/>
                </a:cxn>
                <a:cxn ang="0">
                  <a:pos x="T4" y="T5"/>
                </a:cxn>
                <a:cxn ang="0">
                  <a:pos x="T6" y="T7"/>
                </a:cxn>
                <a:cxn ang="0">
                  <a:pos x="T8" y="T9"/>
                </a:cxn>
              </a:cxnLst>
              <a:rect l="0" t="0" r="r" b="b"/>
              <a:pathLst>
                <a:path w="6" h="22">
                  <a:moveTo>
                    <a:pt x="5" y="3"/>
                  </a:moveTo>
                  <a:cubicBezTo>
                    <a:pt x="5" y="0"/>
                    <a:pt x="0" y="0"/>
                    <a:pt x="1" y="3"/>
                  </a:cubicBezTo>
                  <a:cubicBezTo>
                    <a:pt x="1" y="9"/>
                    <a:pt x="1" y="14"/>
                    <a:pt x="2" y="19"/>
                  </a:cubicBezTo>
                  <a:cubicBezTo>
                    <a:pt x="2" y="22"/>
                    <a:pt x="6" y="22"/>
                    <a:pt x="6" y="19"/>
                  </a:cubicBezTo>
                  <a:cubicBezTo>
                    <a:pt x="6" y="14"/>
                    <a:pt x="5" y="9"/>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36" name="Freeform 7"/>
            <p:cNvSpPr/>
            <p:nvPr/>
          </p:nvSpPr>
          <p:spPr bwMode="auto">
            <a:xfrm>
              <a:off x="220" y="355"/>
              <a:ext cx="18" cy="60"/>
            </a:xfrm>
            <a:custGeom>
              <a:avLst/>
              <a:gdLst>
                <a:gd name="T0" fmla="*/ 5 w 5"/>
                <a:gd name="T1" fmla="*/ 15 h 20"/>
                <a:gd name="T2" fmla="*/ 5 w 5"/>
                <a:gd name="T3" fmla="*/ 14 h 20"/>
                <a:gd name="T4" fmla="*/ 5 w 5"/>
                <a:gd name="T5" fmla="*/ 10 h 20"/>
                <a:gd name="T6" fmla="*/ 5 w 5"/>
                <a:gd name="T7" fmla="*/ 5 h 20"/>
                <a:gd name="T8" fmla="*/ 5 w 5"/>
                <a:gd name="T9" fmla="*/ 4 h 20"/>
                <a:gd name="T10" fmla="*/ 5 w 5"/>
                <a:gd name="T11" fmla="*/ 3 h 20"/>
                <a:gd name="T12" fmla="*/ 5 w 5"/>
                <a:gd name="T13" fmla="*/ 3 h 20"/>
                <a:gd name="T14" fmla="*/ 5 w 5"/>
                <a:gd name="T15" fmla="*/ 2 h 20"/>
                <a:gd name="T16" fmla="*/ 1 w 5"/>
                <a:gd name="T17" fmla="*/ 2 h 20"/>
                <a:gd name="T18" fmla="*/ 0 w 5"/>
                <a:gd name="T19" fmla="*/ 13 h 20"/>
                <a:gd name="T20" fmla="*/ 1 w 5"/>
                <a:gd name="T21" fmla="*/ 18 h 20"/>
                <a:gd name="T22" fmla="*/ 5 w 5"/>
                <a:gd name="T23" fmla="*/ 17 h 20"/>
                <a:gd name="T24" fmla="*/ 5 w 5"/>
                <a:gd name="T2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0">
                  <a:moveTo>
                    <a:pt x="5" y="15"/>
                  </a:moveTo>
                  <a:cubicBezTo>
                    <a:pt x="5" y="15"/>
                    <a:pt x="5" y="15"/>
                    <a:pt x="5" y="14"/>
                  </a:cubicBezTo>
                  <a:cubicBezTo>
                    <a:pt x="5" y="13"/>
                    <a:pt x="5" y="11"/>
                    <a:pt x="5" y="10"/>
                  </a:cubicBezTo>
                  <a:cubicBezTo>
                    <a:pt x="5" y="8"/>
                    <a:pt x="5" y="7"/>
                    <a:pt x="5" y="5"/>
                  </a:cubicBezTo>
                  <a:cubicBezTo>
                    <a:pt x="5" y="5"/>
                    <a:pt x="5" y="4"/>
                    <a:pt x="5" y="4"/>
                  </a:cubicBezTo>
                  <a:cubicBezTo>
                    <a:pt x="5" y="3"/>
                    <a:pt x="5" y="2"/>
                    <a:pt x="5" y="3"/>
                  </a:cubicBezTo>
                  <a:cubicBezTo>
                    <a:pt x="5" y="3"/>
                    <a:pt x="5" y="3"/>
                    <a:pt x="5" y="3"/>
                  </a:cubicBezTo>
                  <a:cubicBezTo>
                    <a:pt x="5" y="2"/>
                    <a:pt x="5" y="2"/>
                    <a:pt x="5" y="2"/>
                  </a:cubicBezTo>
                  <a:cubicBezTo>
                    <a:pt x="4" y="0"/>
                    <a:pt x="1" y="0"/>
                    <a:pt x="1" y="2"/>
                  </a:cubicBezTo>
                  <a:cubicBezTo>
                    <a:pt x="0" y="6"/>
                    <a:pt x="0" y="10"/>
                    <a:pt x="0" y="13"/>
                  </a:cubicBezTo>
                  <a:cubicBezTo>
                    <a:pt x="0" y="15"/>
                    <a:pt x="0" y="17"/>
                    <a:pt x="1" y="18"/>
                  </a:cubicBezTo>
                  <a:cubicBezTo>
                    <a:pt x="2" y="20"/>
                    <a:pt x="4" y="19"/>
                    <a:pt x="5" y="17"/>
                  </a:cubicBezTo>
                  <a:cubicBezTo>
                    <a:pt x="5" y="16"/>
                    <a:pt x="5" y="16"/>
                    <a:pt x="5" y="1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37" name="Freeform 8"/>
            <p:cNvSpPr/>
            <p:nvPr/>
          </p:nvSpPr>
          <p:spPr bwMode="auto">
            <a:xfrm>
              <a:off x="224" y="429"/>
              <a:ext cx="14" cy="69"/>
            </a:xfrm>
            <a:custGeom>
              <a:avLst/>
              <a:gdLst>
                <a:gd name="T0" fmla="*/ 0 w 4"/>
                <a:gd name="T1" fmla="*/ 3 h 23"/>
                <a:gd name="T2" fmla="*/ 0 w 4"/>
                <a:gd name="T3" fmla="*/ 20 h 23"/>
                <a:gd name="T4" fmla="*/ 4 w 4"/>
                <a:gd name="T5" fmla="*/ 20 h 23"/>
                <a:gd name="T6" fmla="*/ 4 w 4"/>
                <a:gd name="T7" fmla="*/ 3 h 23"/>
                <a:gd name="T8" fmla="*/ 0 w 4"/>
                <a:gd name="T9" fmla="*/ 3 h 23"/>
              </a:gdLst>
              <a:ahLst/>
              <a:cxnLst>
                <a:cxn ang="0">
                  <a:pos x="T0" y="T1"/>
                </a:cxn>
                <a:cxn ang="0">
                  <a:pos x="T2" y="T3"/>
                </a:cxn>
                <a:cxn ang="0">
                  <a:pos x="T4" y="T5"/>
                </a:cxn>
                <a:cxn ang="0">
                  <a:pos x="T6" y="T7"/>
                </a:cxn>
                <a:cxn ang="0">
                  <a:pos x="T8" y="T9"/>
                </a:cxn>
              </a:cxnLst>
              <a:rect l="0" t="0" r="r" b="b"/>
              <a:pathLst>
                <a:path w="4" h="23">
                  <a:moveTo>
                    <a:pt x="0" y="3"/>
                  </a:moveTo>
                  <a:cubicBezTo>
                    <a:pt x="0" y="20"/>
                    <a:pt x="0" y="20"/>
                    <a:pt x="0" y="20"/>
                  </a:cubicBezTo>
                  <a:cubicBezTo>
                    <a:pt x="0" y="23"/>
                    <a:pt x="4" y="23"/>
                    <a:pt x="4" y="20"/>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38" name="Freeform 9"/>
            <p:cNvSpPr/>
            <p:nvPr/>
          </p:nvSpPr>
          <p:spPr bwMode="auto">
            <a:xfrm>
              <a:off x="220" y="524"/>
              <a:ext cx="14" cy="57"/>
            </a:xfrm>
            <a:custGeom>
              <a:avLst/>
              <a:gdLst>
                <a:gd name="T0" fmla="*/ 0 w 4"/>
                <a:gd name="T1" fmla="*/ 3 h 19"/>
                <a:gd name="T2" fmla="*/ 0 w 4"/>
                <a:gd name="T3" fmla="*/ 16 h 19"/>
                <a:gd name="T4" fmla="*/ 4 w 4"/>
                <a:gd name="T5" fmla="*/ 16 h 19"/>
                <a:gd name="T6" fmla="*/ 4 w 4"/>
                <a:gd name="T7" fmla="*/ 3 h 19"/>
                <a:gd name="T8" fmla="*/ 0 w 4"/>
                <a:gd name="T9" fmla="*/ 3 h 19"/>
              </a:gdLst>
              <a:ahLst/>
              <a:cxnLst>
                <a:cxn ang="0">
                  <a:pos x="T0" y="T1"/>
                </a:cxn>
                <a:cxn ang="0">
                  <a:pos x="T2" y="T3"/>
                </a:cxn>
                <a:cxn ang="0">
                  <a:pos x="T4" y="T5"/>
                </a:cxn>
                <a:cxn ang="0">
                  <a:pos x="T6" y="T7"/>
                </a:cxn>
                <a:cxn ang="0">
                  <a:pos x="T8" y="T9"/>
                </a:cxn>
              </a:cxnLst>
              <a:rect l="0" t="0" r="r" b="b"/>
              <a:pathLst>
                <a:path w="4" h="19">
                  <a:moveTo>
                    <a:pt x="0" y="3"/>
                  </a:moveTo>
                  <a:cubicBezTo>
                    <a:pt x="0" y="16"/>
                    <a:pt x="0" y="16"/>
                    <a:pt x="0" y="16"/>
                  </a:cubicBezTo>
                  <a:cubicBezTo>
                    <a:pt x="0" y="19"/>
                    <a:pt x="4" y="19"/>
                    <a:pt x="4" y="16"/>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39" name="Freeform 10"/>
            <p:cNvSpPr/>
            <p:nvPr/>
          </p:nvSpPr>
          <p:spPr bwMode="auto">
            <a:xfrm>
              <a:off x="220" y="605"/>
              <a:ext cx="14" cy="65"/>
            </a:xfrm>
            <a:custGeom>
              <a:avLst/>
              <a:gdLst>
                <a:gd name="T0" fmla="*/ 0 w 4"/>
                <a:gd name="T1" fmla="*/ 3 h 22"/>
                <a:gd name="T2" fmla="*/ 0 w 4"/>
                <a:gd name="T3" fmla="*/ 19 h 22"/>
                <a:gd name="T4" fmla="*/ 4 w 4"/>
                <a:gd name="T5" fmla="*/ 19 h 22"/>
                <a:gd name="T6" fmla="*/ 4 w 4"/>
                <a:gd name="T7" fmla="*/ 3 h 22"/>
                <a:gd name="T8" fmla="*/ 0 w 4"/>
                <a:gd name="T9" fmla="*/ 3 h 22"/>
              </a:gdLst>
              <a:ahLst/>
              <a:cxnLst>
                <a:cxn ang="0">
                  <a:pos x="T0" y="T1"/>
                </a:cxn>
                <a:cxn ang="0">
                  <a:pos x="T2" y="T3"/>
                </a:cxn>
                <a:cxn ang="0">
                  <a:pos x="T4" y="T5"/>
                </a:cxn>
                <a:cxn ang="0">
                  <a:pos x="T6" y="T7"/>
                </a:cxn>
                <a:cxn ang="0">
                  <a:pos x="T8" y="T9"/>
                </a:cxn>
              </a:cxnLst>
              <a:rect l="0" t="0" r="r" b="b"/>
              <a:pathLst>
                <a:path w="4" h="22">
                  <a:moveTo>
                    <a:pt x="0" y="3"/>
                  </a:moveTo>
                  <a:cubicBezTo>
                    <a:pt x="0" y="19"/>
                    <a:pt x="0" y="19"/>
                    <a:pt x="0" y="19"/>
                  </a:cubicBezTo>
                  <a:cubicBezTo>
                    <a:pt x="0" y="22"/>
                    <a:pt x="4" y="22"/>
                    <a:pt x="4" y="19"/>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40" name="Freeform 11"/>
            <p:cNvSpPr/>
            <p:nvPr/>
          </p:nvSpPr>
          <p:spPr bwMode="auto">
            <a:xfrm>
              <a:off x="213" y="688"/>
              <a:ext cx="28" cy="80"/>
            </a:xfrm>
            <a:custGeom>
              <a:avLst/>
              <a:gdLst>
                <a:gd name="T0" fmla="*/ 5 w 8"/>
                <a:gd name="T1" fmla="*/ 3 h 27"/>
                <a:gd name="T2" fmla="*/ 1 w 8"/>
                <a:gd name="T3" fmla="*/ 4 h 27"/>
                <a:gd name="T4" fmla="*/ 3 w 8"/>
                <a:gd name="T5" fmla="*/ 24 h 27"/>
                <a:gd name="T6" fmla="*/ 7 w 8"/>
                <a:gd name="T7" fmla="*/ 23 h 27"/>
                <a:gd name="T8" fmla="*/ 5 w 8"/>
                <a:gd name="T9" fmla="*/ 3 h 27"/>
              </a:gdLst>
              <a:ahLst/>
              <a:cxnLst>
                <a:cxn ang="0">
                  <a:pos x="T0" y="T1"/>
                </a:cxn>
                <a:cxn ang="0">
                  <a:pos x="T2" y="T3"/>
                </a:cxn>
                <a:cxn ang="0">
                  <a:pos x="T4" y="T5"/>
                </a:cxn>
                <a:cxn ang="0">
                  <a:pos x="T6" y="T7"/>
                </a:cxn>
                <a:cxn ang="0">
                  <a:pos x="T8" y="T9"/>
                </a:cxn>
              </a:cxnLst>
              <a:rect l="0" t="0" r="r" b="b"/>
              <a:pathLst>
                <a:path w="8" h="27">
                  <a:moveTo>
                    <a:pt x="5" y="3"/>
                  </a:moveTo>
                  <a:cubicBezTo>
                    <a:pt x="5" y="0"/>
                    <a:pt x="0" y="1"/>
                    <a:pt x="1" y="4"/>
                  </a:cubicBezTo>
                  <a:cubicBezTo>
                    <a:pt x="2" y="11"/>
                    <a:pt x="1" y="18"/>
                    <a:pt x="3" y="24"/>
                  </a:cubicBezTo>
                  <a:cubicBezTo>
                    <a:pt x="3" y="27"/>
                    <a:pt x="8" y="26"/>
                    <a:pt x="7" y="23"/>
                  </a:cubicBezTo>
                  <a:cubicBezTo>
                    <a:pt x="6" y="16"/>
                    <a:pt x="6" y="10"/>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41" name="Freeform 12"/>
            <p:cNvSpPr/>
            <p:nvPr/>
          </p:nvSpPr>
          <p:spPr bwMode="auto">
            <a:xfrm>
              <a:off x="213" y="792"/>
              <a:ext cx="28" cy="74"/>
            </a:xfrm>
            <a:custGeom>
              <a:avLst/>
              <a:gdLst>
                <a:gd name="T0" fmla="*/ 3 w 8"/>
                <a:gd name="T1" fmla="*/ 3 h 25"/>
                <a:gd name="T2" fmla="*/ 1 w 8"/>
                <a:gd name="T3" fmla="*/ 21 h 25"/>
                <a:gd name="T4" fmla="*/ 5 w 8"/>
                <a:gd name="T5" fmla="*/ 22 h 25"/>
                <a:gd name="T6" fmla="*/ 7 w 8"/>
                <a:gd name="T7" fmla="*/ 4 h 25"/>
                <a:gd name="T8" fmla="*/ 3 w 8"/>
                <a:gd name="T9" fmla="*/ 3 h 25"/>
              </a:gdLst>
              <a:ahLst/>
              <a:cxnLst>
                <a:cxn ang="0">
                  <a:pos x="T0" y="T1"/>
                </a:cxn>
                <a:cxn ang="0">
                  <a:pos x="T2" y="T3"/>
                </a:cxn>
                <a:cxn ang="0">
                  <a:pos x="T4" y="T5"/>
                </a:cxn>
                <a:cxn ang="0">
                  <a:pos x="T6" y="T7"/>
                </a:cxn>
                <a:cxn ang="0">
                  <a:pos x="T8" y="T9"/>
                </a:cxn>
              </a:cxnLst>
              <a:rect l="0" t="0" r="r" b="b"/>
              <a:pathLst>
                <a:path w="8" h="25">
                  <a:moveTo>
                    <a:pt x="3" y="3"/>
                  </a:moveTo>
                  <a:cubicBezTo>
                    <a:pt x="2" y="9"/>
                    <a:pt x="2" y="15"/>
                    <a:pt x="1" y="21"/>
                  </a:cubicBezTo>
                  <a:cubicBezTo>
                    <a:pt x="0" y="24"/>
                    <a:pt x="4" y="25"/>
                    <a:pt x="5" y="22"/>
                  </a:cubicBezTo>
                  <a:cubicBezTo>
                    <a:pt x="6" y="16"/>
                    <a:pt x="6" y="10"/>
                    <a:pt x="7" y="4"/>
                  </a:cubicBezTo>
                  <a:cubicBezTo>
                    <a:pt x="8" y="1"/>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42" name="Freeform 13"/>
            <p:cNvSpPr/>
            <p:nvPr/>
          </p:nvSpPr>
          <p:spPr bwMode="auto">
            <a:xfrm>
              <a:off x="213" y="887"/>
              <a:ext cx="21" cy="74"/>
            </a:xfrm>
            <a:custGeom>
              <a:avLst/>
              <a:gdLst>
                <a:gd name="T0" fmla="*/ 2 w 6"/>
                <a:gd name="T1" fmla="*/ 3 h 25"/>
                <a:gd name="T2" fmla="*/ 0 w 6"/>
                <a:gd name="T3" fmla="*/ 22 h 25"/>
                <a:gd name="T4" fmla="*/ 5 w 6"/>
                <a:gd name="T5" fmla="*/ 22 h 25"/>
                <a:gd name="T6" fmla="*/ 6 w 6"/>
                <a:gd name="T7" fmla="*/ 3 h 25"/>
                <a:gd name="T8" fmla="*/ 2 w 6"/>
                <a:gd name="T9" fmla="*/ 3 h 25"/>
              </a:gdLst>
              <a:ahLst/>
              <a:cxnLst>
                <a:cxn ang="0">
                  <a:pos x="T0" y="T1"/>
                </a:cxn>
                <a:cxn ang="0">
                  <a:pos x="T2" y="T3"/>
                </a:cxn>
                <a:cxn ang="0">
                  <a:pos x="T4" y="T5"/>
                </a:cxn>
                <a:cxn ang="0">
                  <a:pos x="T6" y="T7"/>
                </a:cxn>
                <a:cxn ang="0">
                  <a:pos x="T8" y="T9"/>
                </a:cxn>
              </a:cxnLst>
              <a:rect l="0" t="0" r="r" b="b"/>
              <a:pathLst>
                <a:path w="6" h="25">
                  <a:moveTo>
                    <a:pt x="2" y="3"/>
                  </a:moveTo>
                  <a:cubicBezTo>
                    <a:pt x="1" y="9"/>
                    <a:pt x="1" y="16"/>
                    <a:pt x="0" y="22"/>
                  </a:cubicBezTo>
                  <a:cubicBezTo>
                    <a:pt x="0" y="25"/>
                    <a:pt x="5" y="25"/>
                    <a:pt x="5" y="22"/>
                  </a:cubicBezTo>
                  <a:cubicBezTo>
                    <a:pt x="5" y="16"/>
                    <a:pt x="6" y="9"/>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43" name="Freeform 14"/>
            <p:cNvSpPr/>
            <p:nvPr/>
          </p:nvSpPr>
          <p:spPr bwMode="auto">
            <a:xfrm>
              <a:off x="213" y="981"/>
              <a:ext cx="25" cy="75"/>
            </a:xfrm>
            <a:custGeom>
              <a:avLst/>
              <a:gdLst>
                <a:gd name="T0" fmla="*/ 3 w 7"/>
                <a:gd name="T1" fmla="*/ 3 h 25"/>
                <a:gd name="T2" fmla="*/ 2 w 7"/>
                <a:gd name="T3" fmla="*/ 13 h 25"/>
                <a:gd name="T4" fmla="*/ 2 w 7"/>
                <a:gd name="T5" fmla="*/ 18 h 25"/>
                <a:gd name="T6" fmla="*/ 2 w 7"/>
                <a:gd name="T7" fmla="*/ 20 h 25"/>
                <a:gd name="T8" fmla="*/ 2 w 7"/>
                <a:gd name="T9" fmla="*/ 20 h 25"/>
                <a:gd name="T10" fmla="*/ 5 w 7"/>
                <a:gd name="T11" fmla="*/ 24 h 25"/>
                <a:gd name="T12" fmla="*/ 7 w 7"/>
                <a:gd name="T13" fmla="*/ 16 h 25"/>
                <a:gd name="T14" fmla="*/ 7 w 7"/>
                <a:gd name="T15" fmla="*/ 3 h 25"/>
                <a:gd name="T16" fmla="*/ 3 w 7"/>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3" y="3"/>
                  </a:moveTo>
                  <a:cubicBezTo>
                    <a:pt x="3" y="6"/>
                    <a:pt x="3" y="9"/>
                    <a:pt x="2" y="13"/>
                  </a:cubicBezTo>
                  <a:cubicBezTo>
                    <a:pt x="2" y="14"/>
                    <a:pt x="2" y="16"/>
                    <a:pt x="2" y="18"/>
                  </a:cubicBezTo>
                  <a:cubicBezTo>
                    <a:pt x="2" y="19"/>
                    <a:pt x="2" y="19"/>
                    <a:pt x="2" y="20"/>
                  </a:cubicBezTo>
                  <a:cubicBezTo>
                    <a:pt x="2" y="20"/>
                    <a:pt x="2" y="20"/>
                    <a:pt x="2" y="20"/>
                  </a:cubicBezTo>
                  <a:cubicBezTo>
                    <a:pt x="0" y="22"/>
                    <a:pt x="3" y="25"/>
                    <a:pt x="5" y="24"/>
                  </a:cubicBezTo>
                  <a:cubicBezTo>
                    <a:pt x="7" y="23"/>
                    <a:pt x="7" y="18"/>
                    <a:pt x="7" y="16"/>
                  </a:cubicBezTo>
                  <a:cubicBezTo>
                    <a:pt x="7" y="12"/>
                    <a:pt x="7" y="7"/>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44" name="Freeform 15"/>
            <p:cNvSpPr/>
            <p:nvPr/>
          </p:nvSpPr>
          <p:spPr bwMode="auto">
            <a:xfrm>
              <a:off x="206" y="1079"/>
              <a:ext cx="28" cy="75"/>
            </a:xfrm>
            <a:custGeom>
              <a:avLst/>
              <a:gdLst>
                <a:gd name="T0" fmla="*/ 7 w 8"/>
                <a:gd name="T1" fmla="*/ 18 h 25"/>
                <a:gd name="T2" fmla="*/ 6 w 8"/>
                <a:gd name="T3" fmla="*/ 10 h 25"/>
                <a:gd name="T4" fmla="*/ 6 w 8"/>
                <a:gd name="T5" fmla="*/ 6 h 25"/>
                <a:gd name="T6" fmla="*/ 6 w 8"/>
                <a:gd name="T7" fmla="*/ 5 h 25"/>
                <a:gd name="T8" fmla="*/ 2 w 8"/>
                <a:gd name="T9" fmla="*/ 2 h 25"/>
                <a:gd name="T10" fmla="*/ 2 w 8"/>
                <a:gd name="T11" fmla="*/ 12 h 25"/>
                <a:gd name="T12" fmla="*/ 2 w 8"/>
                <a:gd name="T13" fmla="*/ 18 h 25"/>
                <a:gd name="T14" fmla="*/ 3 w 8"/>
                <a:gd name="T15" fmla="*/ 19 h 25"/>
                <a:gd name="T16" fmla="*/ 2 w 8"/>
                <a:gd name="T17" fmla="*/ 23 h 25"/>
                <a:gd name="T18" fmla="*/ 6 w 8"/>
                <a:gd name="T19" fmla="*/ 24 h 25"/>
                <a:gd name="T20" fmla="*/ 7 w 8"/>
                <a:gd name="T2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25">
                  <a:moveTo>
                    <a:pt x="7" y="18"/>
                  </a:moveTo>
                  <a:cubicBezTo>
                    <a:pt x="7" y="15"/>
                    <a:pt x="7" y="13"/>
                    <a:pt x="6" y="10"/>
                  </a:cubicBezTo>
                  <a:cubicBezTo>
                    <a:pt x="6" y="8"/>
                    <a:pt x="6" y="7"/>
                    <a:pt x="6" y="6"/>
                  </a:cubicBezTo>
                  <a:cubicBezTo>
                    <a:pt x="6" y="5"/>
                    <a:pt x="6" y="4"/>
                    <a:pt x="6" y="5"/>
                  </a:cubicBezTo>
                  <a:cubicBezTo>
                    <a:pt x="7" y="2"/>
                    <a:pt x="3" y="0"/>
                    <a:pt x="2" y="2"/>
                  </a:cubicBezTo>
                  <a:cubicBezTo>
                    <a:pt x="0" y="5"/>
                    <a:pt x="2" y="9"/>
                    <a:pt x="2" y="12"/>
                  </a:cubicBezTo>
                  <a:cubicBezTo>
                    <a:pt x="2" y="14"/>
                    <a:pt x="2" y="16"/>
                    <a:pt x="2" y="18"/>
                  </a:cubicBezTo>
                  <a:cubicBezTo>
                    <a:pt x="3" y="18"/>
                    <a:pt x="3" y="19"/>
                    <a:pt x="3" y="19"/>
                  </a:cubicBezTo>
                  <a:cubicBezTo>
                    <a:pt x="2" y="20"/>
                    <a:pt x="1" y="21"/>
                    <a:pt x="2" y="23"/>
                  </a:cubicBezTo>
                  <a:cubicBezTo>
                    <a:pt x="3" y="24"/>
                    <a:pt x="5" y="25"/>
                    <a:pt x="6" y="24"/>
                  </a:cubicBezTo>
                  <a:cubicBezTo>
                    <a:pt x="8" y="22"/>
                    <a:pt x="7" y="20"/>
                    <a:pt x="7" y="1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45" name="Freeform 16"/>
            <p:cNvSpPr/>
            <p:nvPr/>
          </p:nvSpPr>
          <p:spPr bwMode="auto">
            <a:xfrm>
              <a:off x="213" y="1189"/>
              <a:ext cx="28" cy="101"/>
            </a:xfrm>
            <a:custGeom>
              <a:avLst/>
              <a:gdLst>
                <a:gd name="T0" fmla="*/ 7 w 8"/>
                <a:gd name="T1" fmla="*/ 30 h 34"/>
                <a:gd name="T2" fmla="*/ 6 w 8"/>
                <a:gd name="T3" fmla="*/ 3 h 34"/>
                <a:gd name="T4" fmla="*/ 2 w 8"/>
                <a:gd name="T5" fmla="*/ 3 h 34"/>
                <a:gd name="T6" fmla="*/ 2 w 8"/>
                <a:gd name="T7" fmla="*/ 25 h 34"/>
                <a:gd name="T8" fmla="*/ 1 w 8"/>
                <a:gd name="T9" fmla="*/ 28 h 34"/>
                <a:gd name="T10" fmla="*/ 3 w 8"/>
                <a:gd name="T11" fmla="*/ 32 h 34"/>
                <a:gd name="T12" fmla="*/ 7 w 8"/>
                <a:gd name="T13" fmla="*/ 30 h 34"/>
              </a:gdLst>
              <a:ahLst/>
              <a:cxnLst>
                <a:cxn ang="0">
                  <a:pos x="T0" y="T1"/>
                </a:cxn>
                <a:cxn ang="0">
                  <a:pos x="T2" y="T3"/>
                </a:cxn>
                <a:cxn ang="0">
                  <a:pos x="T4" y="T5"/>
                </a:cxn>
                <a:cxn ang="0">
                  <a:pos x="T6" y="T7"/>
                </a:cxn>
                <a:cxn ang="0">
                  <a:pos x="T8" y="T9"/>
                </a:cxn>
                <a:cxn ang="0">
                  <a:pos x="T10" y="T11"/>
                </a:cxn>
                <a:cxn ang="0">
                  <a:pos x="T12" y="T13"/>
                </a:cxn>
              </a:cxnLst>
              <a:rect l="0" t="0" r="r" b="b"/>
              <a:pathLst>
                <a:path w="8" h="34">
                  <a:moveTo>
                    <a:pt x="7" y="30"/>
                  </a:moveTo>
                  <a:cubicBezTo>
                    <a:pt x="5" y="21"/>
                    <a:pt x="6" y="12"/>
                    <a:pt x="6" y="3"/>
                  </a:cubicBezTo>
                  <a:cubicBezTo>
                    <a:pt x="6" y="0"/>
                    <a:pt x="2" y="0"/>
                    <a:pt x="2" y="3"/>
                  </a:cubicBezTo>
                  <a:cubicBezTo>
                    <a:pt x="1" y="10"/>
                    <a:pt x="1" y="18"/>
                    <a:pt x="2" y="25"/>
                  </a:cubicBezTo>
                  <a:cubicBezTo>
                    <a:pt x="1" y="25"/>
                    <a:pt x="0" y="26"/>
                    <a:pt x="1" y="28"/>
                  </a:cubicBezTo>
                  <a:cubicBezTo>
                    <a:pt x="2" y="29"/>
                    <a:pt x="2" y="31"/>
                    <a:pt x="3" y="32"/>
                  </a:cubicBezTo>
                  <a:cubicBezTo>
                    <a:pt x="5" y="34"/>
                    <a:pt x="8" y="32"/>
                    <a:pt x="7" y="3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46" name="Freeform 17"/>
            <p:cNvSpPr/>
            <p:nvPr/>
          </p:nvSpPr>
          <p:spPr bwMode="auto">
            <a:xfrm>
              <a:off x="213" y="1323"/>
              <a:ext cx="21" cy="59"/>
            </a:xfrm>
            <a:custGeom>
              <a:avLst/>
              <a:gdLst>
                <a:gd name="T0" fmla="*/ 2 w 6"/>
                <a:gd name="T1" fmla="*/ 3 h 20"/>
                <a:gd name="T2" fmla="*/ 0 w 6"/>
                <a:gd name="T3" fmla="*/ 17 h 20"/>
                <a:gd name="T4" fmla="*/ 5 w 6"/>
                <a:gd name="T5" fmla="*/ 17 h 20"/>
                <a:gd name="T6" fmla="*/ 6 w 6"/>
                <a:gd name="T7" fmla="*/ 3 h 20"/>
                <a:gd name="T8" fmla="*/ 2 w 6"/>
                <a:gd name="T9" fmla="*/ 3 h 20"/>
              </a:gdLst>
              <a:ahLst/>
              <a:cxnLst>
                <a:cxn ang="0">
                  <a:pos x="T0" y="T1"/>
                </a:cxn>
                <a:cxn ang="0">
                  <a:pos x="T2" y="T3"/>
                </a:cxn>
                <a:cxn ang="0">
                  <a:pos x="T4" y="T5"/>
                </a:cxn>
                <a:cxn ang="0">
                  <a:pos x="T6" y="T7"/>
                </a:cxn>
                <a:cxn ang="0">
                  <a:pos x="T8" y="T9"/>
                </a:cxn>
              </a:cxnLst>
              <a:rect l="0" t="0" r="r" b="b"/>
              <a:pathLst>
                <a:path w="6" h="20">
                  <a:moveTo>
                    <a:pt x="2" y="3"/>
                  </a:moveTo>
                  <a:cubicBezTo>
                    <a:pt x="1" y="8"/>
                    <a:pt x="1" y="12"/>
                    <a:pt x="0" y="17"/>
                  </a:cubicBezTo>
                  <a:cubicBezTo>
                    <a:pt x="0" y="20"/>
                    <a:pt x="5" y="20"/>
                    <a:pt x="5" y="17"/>
                  </a:cubicBezTo>
                  <a:cubicBezTo>
                    <a:pt x="5" y="12"/>
                    <a:pt x="6" y="8"/>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47" name="Freeform 18"/>
            <p:cNvSpPr/>
            <p:nvPr/>
          </p:nvSpPr>
          <p:spPr bwMode="auto">
            <a:xfrm>
              <a:off x="210" y="1415"/>
              <a:ext cx="24" cy="83"/>
            </a:xfrm>
            <a:custGeom>
              <a:avLst/>
              <a:gdLst>
                <a:gd name="T0" fmla="*/ 5 w 7"/>
                <a:gd name="T1" fmla="*/ 3 h 28"/>
                <a:gd name="T2" fmla="*/ 0 w 7"/>
                <a:gd name="T3" fmla="*/ 3 h 28"/>
                <a:gd name="T4" fmla="*/ 3 w 7"/>
                <a:gd name="T5" fmla="*/ 25 h 28"/>
                <a:gd name="T6" fmla="*/ 7 w 7"/>
                <a:gd name="T7" fmla="*/ 25 h 28"/>
                <a:gd name="T8" fmla="*/ 5 w 7"/>
                <a:gd name="T9" fmla="*/ 3 h 28"/>
              </a:gdLst>
              <a:ahLst/>
              <a:cxnLst>
                <a:cxn ang="0">
                  <a:pos x="T0" y="T1"/>
                </a:cxn>
                <a:cxn ang="0">
                  <a:pos x="T2" y="T3"/>
                </a:cxn>
                <a:cxn ang="0">
                  <a:pos x="T4" y="T5"/>
                </a:cxn>
                <a:cxn ang="0">
                  <a:pos x="T6" y="T7"/>
                </a:cxn>
                <a:cxn ang="0">
                  <a:pos x="T8" y="T9"/>
                </a:cxn>
              </a:cxnLst>
              <a:rect l="0" t="0" r="r" b="b"/>
              <a:pathLst>
                <a:path w="7" h="28">
                  <a:moveTo>
                    <a:pt x="5" y="3"/>
                  </a:moveTo>
                  <a:cubicBezTo>
                    <a:pt x="5" y="0"/>
                    <a:pt x="0" y="0"/>
                    <a:pt x="0" y="3"/>
                  </a:cubicBezTo>
                  <a:cubicBezTo>
                    <a:pt x="1" y="11"/>
                    <a:pt x="2" y="18"/>
                    <a:pt x="3" y="25"/>
                  </a:cubicBezTo>
                  <a:cubicBezTo>
                    <a:pt x="3" y="28"/>
                    <a:pt x="7" y="28"/>
                    <a:pt x="7" y="25"/>
                  </a:cubicBezTo>
                  <a:cubicBezTo>
                    <a:pt x="6" y="18"/>
                    <a:pt x="6" y="11"/>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48" name="Freeform 19"/>
            <p:cNvSpPr/>
            <p:nvPr/>
          </p:nvSpPr>
          <p:spPr bwMode="auto">
            <a:xfrm>
              <a:off x="224" y="1530"/>
              <a:ext cx="21" cy="92"/>
            </a:xfrm>
            <a:custGeom>
              <a:avLst/>
              <a:gdLst>
                <a:gd name="T0" fmla="*/ 4 w 6"/>
                <a:gd name="T1" fmla="*/ 3 h 31"/>
                <a:gd name="T2" fmla="*/ 0 w 6"/>
                <a:gd name="T3" fmla="*/ 3 h 31"/>
                <a:gd name="T4" fmla="*/ 1 w 6"/>
                <a:gd name="T5" fmla="*/ 29 h 31"/>
                <a:gd name="T6" fmla="*/ 5 w 6"/>
                <a:gd name="T7" fmla="*/ 29 h 31"/>
                <a:gd name="T8" fmla="*/ 4 w 6"/>
                <a:gd name="T9" fmla="*/ 3 h 31"/>
              </a:gdLst>
              <a:ahLst/>
              <a:cxnLst>
                <a:cxn ang="0">
                  <a:pos x="T0" y="T1"/>
                </a:cxn>
                <a:cxn ang="0">
                  <a:pos x="T2" y="T3"/>
                </a:cxn>
                <a:cxn ang="0">
                  <a:pos x="T4" y="T5"/>
                </a:cxn>
                <a:cxn ang="0">
                  <a:pos x="T6" y="T7"/>
                </a:cxn>
                <a:cxn ang="0">
                  <a:pos x="T8" y="T9"/>
                </a:cxn>
              </a:cxnLst>
              <a:rect l="0" t="0" r="r" b="b"/>
              <a:pathLst>
                <a:path w="6" h="31">
                  <a:moveTo>
                    <a:pt x="4" y="3"/>
                  </a:moveTo>
                  <a:cubicBezTo>
                    <a:pt x="4" y="0"/>
                    <a:pt x="0" y="0"/>
                    <a:pt x="0" y="3"/>
                  </a:cubicBezTo>
                  <a:cubicBezTo>
                    <a:pt x="0" y="12"/>
                    <a:pt x="0" y="20"/>
                    <a:pt x="1" y="29"/>
                  </a:cubicBezTo>
                  <a:cubicBezTo>
                    <a:pt x="1" y="31"/>
                    <a:pt x="6" y="31"/>
                    <a:pt x="5" y="29"/>
                  </a:cubicBezTo>
                  <a:cubicBezTo>
                    <a:pt x="4" y="20"/>
                    <a:pt x="4" y="12"/>
                    <a:pt x="4"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49" name="Freeform 20"/>
            <p:cNvSpPr/>
            <p:nvPr/>
          </p:nvSpPr>
          <p:spPr bwMode="auto">
            <a:xfrm>
              <a:off x="220" y="1664"/>
              <a:ext cx="18" cy="80"/>
            </a:xfrm>
            <a:custGeom>
              <a:avLst/>
              <a:gdLst>
                <a:gd name="T0" fmla="*/ 4 w 5"/>
                <a:gd name="T1" fmla="*/ 24 h 27"/>
                <a:gd name="T2" fmla="*/ 4 w 5"/>
                <a:gd name="T3" fmla="*/ 24 h 27"/>
                <a:gd name="T4" fmla="*/ 5 w 5"/>
                <a:gd name="T5" fmla="*/ 3 h 27"/>
                <a:gd name="T6" fmla="*/ 1 w 5"/>
                <a:gd name="T7" fmla="*/ 3 h 27"/>
                <a:gd name="T8" fmla="*/ 0 w 5"/>
                <a:gd name="T9" fmla="*/ 14 h 27"/>
                <a:gd name="T10" fmla="*/ 0 w 5"/>
                <a:gd name="T11" fmla="*/ 20 h 27"/>
                <a:gd name="T12" fmla="*/ 0 w 5"/>
                <a:gd name="T13" fmla="*/ 23 h 27"/>
                <a:gd name="T14" fmla="*/ 0 w 5"/>
                <a:gd name="T15" fmla="*/ 24 h 27"/>
                <a:gd name="T16" fmla="*/ 0 w 5"/>
                <a:gd name="T17" fmla="*/ 24 h 27"/>
                <a:gd name="T18" fmla="*/ 4 w 5"/>
                <a:gd name="T19" fmla="*/ 24 h 27"/>
                <a:gd name="T20" fmla="*/ 4 w 5"/>
                <a:gd name="T21" fmla="*/ 24 h 27"/>
                <a:gd name="T22" fmla="*/ 4 w 5"/>
                <a:gd name="T23" fmla="*/ 24 h 27"/>
                <a:gd name="T24" fmla="*/ 4 w 5"/>
                <a:gd name="T2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7">
                  <a:moveTo>
                    <a:pt x="4" y="24"/>
                  </a:moveTo>
                  <a:cubicBezTo>
                    <a:pt x="4" y="24"/>
                    <a:pt x="4" y="24"/>
                    <a:pt x="4" y="24"/>
                  </a:cubicBezTo>
                  <a:cubicBezTo>
                    <a:pt x="5" y="17"/>
                    <a:pt x="5" y="9"/>
                    <a:pt x="5" y="3"/>
                  </a:cubicBezTo>
                  <a:cubicBezTo>
                    <a:pt x="5" y="0"/>
                    <a:pt x="1" y="0"/>
                    <a:pt x="1" y="3"/>
                  </a:cubicBezTo>
                  <a:cubicBezTo>
                    <a:pt x="1" y="6"/>
                    <a:pt x="0" y="10"/>
                    <a:pt x="0" y="14"/>
                  </a:cubicBezTo>
                  <a:cubicBezTo>
                    <a:pt x="0" y="16"/>
                    <a:pt x="0" y="18"/>
                    <a:pt x="0" y="20"/>
                  </a:cubicBezTo>
                  <a:cubicBezTo>
                    <a:pt x="0" y="21"/>
                    <a:pt x="0" y="23"/>
                    <a:pt x="0" y="23"/>
                  </a:cubicBezTo>
                  <a:cubicBezTo>
                    <a:pt x="0" y="23"/>
                    <a:pt x="0" y="23"/>
                    <a:pt x="0" y="24"/>
                  </a:cubicBezTo>
                  <a:cubicBezTo>
                    <a:pt x="0" y="24"/>
                    <a:pt x="0" y="24"/>
                    <a:pt x="0" y="24"/>
                  </a:cubicBezTo>
                  <a:cubicBezTo>
                    <a:pt x="0" y="26"/>
                    <a:pt x="4" y="27"/>
                    <a:pt x="4" y="24"/>
                  </a:cubicBezTo>
                  <a:cubicBezTo>
                    <a:pt x="4" y="24"/>
                    <a:pt x="4" y="24"/>
                    <a:pt x="4" y="24"/>
                  </a:cubicBezTo>
                  <a:cubicBezTo>
                    <a:pt x="4" y="24"/>
                    <a:pt x="4" y="24"/>
                    <a:pt x="4" y="24"/>
                  </a:cubicBezTo>
                  <a:cubicBezTo>
                    <a:pt x="4" y="24"/>
                    <a:pt x="4" y="24"/>
                    <a:pt x="4" y="2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50" name="Freeform 21"/>
            <p:cNvSpPr/>
            <p:nvPr/>
          </p:nvSpPr>
          <p:spPr bwMode="auto">
            <a:xfrm>
              <a:off x="206" y="1762"/>
              <a:ext cx="21" cy="101"/>
            </a:xfrm>
            <a:custGeom>
              <a:avLst/>
              <a:gdLst>
                <a:gd name="T0" fmla="*/ 1 w 6"/>
                <a:gd name="T1" fmla="*/ 3 h 34"/>
                <a:gd name="T2" fmla="*/ 1 w 6"/>
                <a:gd name="T3" fmla="*/ 23 h 34"/>
                <a:gd name="T4" fmla="*/ 0 w 6"/>
                <a:gd name="T5" fmla="*/ 25 h 34"/>
                <a:gd name="T6" fmla="*/ 1 w 6"/>
                <a:gd name="T7" fmla="*/ 31 h 34"/>
                <a:gd name="T8" fmla="*/ 6 w 6"/>
                <a:gd name="T9" fmla="*/ 31 h 34"/>
                <a:gd name="T10" fmla="*/ 6 w 6"/>
                <a:gd name="T11" fmla="*/ 3 h 34"/>
                <a:gd name="T12" fmla="*/ 1 w 6"/>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 h="34">
                  <a:moveTo>
                    <a:pt x="1" y="3"/>
                  </a:moveTo>
                  <a:cubicBezTo>
                    <a:pt x="1" y="23"/>
                    <a:pt x="1" y="23"/>
                    <a:pt x="1" y="23"/>
                  </a:cubicBezTo>
                  <a:cubicBezTo>
                    <a:pt x="1" y="24"/>
                    <a:pt x="0" y="24"/>
                    <a:pt x="0" y="25"/>
                  </a:cubicBezTo>
                  <a:cubicBezTo>
                    <a:pt x="1" y="27"/>
                    <a:pt x="1" y="29"/>
                    <a:pt x="1" y="31"/>
                  </a:cubicBezTo>
                  <a:cubicBezTo>
                    <a:pt x="2" y="34"/>
                    <a:pt x="6" y="34"/>
                    <a:pt x="6" y="31"/>
                  </a:cubicBezTo>
                  <a:cubicBezTo>
                    <a:pt x="6" y="3"/>
                    <a:pt x="6" y="3"/>
                    <a:pt x="6" y="3"/>
                  </a:cubicBezTo>
                  <a:cubicBezTo>
                    <a:pt x="6" y="0"/>
                    <a:pt x="1" y="0"/>
                    <a:pt x="1"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51" name="Freeform 22"/>
            <p:cNvSpPr/>
            <p:nvPr/>
          </p:nvSpPr>
          <p:spPr bwMode="auto">
            <a:xfrm>
              <a:off x="213" y="1893"/>
              <a:ext cx="25" cy="86"/>
            </a:xfrm>
            <a:custGeom>
              <a:avLst/>
              <a:gdLst>
                <a:gd name="T0" fmla="*/ 6 w 7"/>
                <a:gd name="T1" fmla="*/ 25 h 29"/>
                <a:gd name="T2" fmla="*/ 5 w 7"/>
                <a:gd name="T3" fmla="*/ 3 h 29"/>
                <a:gd name="T4" fmla="*/ 0 w 7"/>
                <a:gd name="T5" fmla="*/ 3 h 29"/>
                <a:gd name="T6" fmla="*/ 2 w 7"/>
                <a:gd name="T7" fmla="*/ 26 h 29"/>
                <a:gd name="T8" fmla="*/ 6 w 7"/>
                <a:gd name="T9" fmla="*/ 25 h 29"/>
              </a:gdLst>
              <a:ahLst/>
              <a:cxnLst>
                <a:cxn ang="0">
                  <a:pos x="T0" y="T1"/>
                </a:cxn>
                <a:cxn ang="0">
                  <a:pos x="T2" y="T3"/>
                </a:cxn>
                <a:cxn ang="0">
                  <a:pos x="T4" y="T5"/>
                </a:cxn>
                <a:cxn ang="0">
                  <a:pos x="T6" y="T7"/>
                </a:cxn>
                <a:cxn ang="0">
                  <a:pos x="T8" y="T9"/>
                </a:cxn>
              </a:cxnLst>
              <a:rect l="0" t="0" r="r" b="b"/>
              <a:pathLst>
                <a:path w="7" h="29">
                  <a:moveTo>
                    <a:pt x="6" y="25"/>
                  </a:moveTo>
                  <a:cubicBezTo>
                    <a:pt x="4" y="18"/>
                    <a:pt x="5" y="10"/>
                    <a:pt x="5" y="3"/>
                  </a:cubicBezTo>
                  <a:cubicBezTo>
                    <a:pt x="5" y="0"/>
                    <a:pt x="0" y="0"/>
                    <a:pt x="0" y="3"/>
                  </a:cubicBezTo>
                  <a:cubicBezTo>
                    <a:pt x="0" y="10"/>
                    <a:pt x="0" y="19"/>
                    <a:pt x="2" y="26"/>
                  </a:cubicBezTo>
                  <a:cubicBezTo>
                    <a:pt x="2" y="29"/>
                    <a:pt x="7" y="28"/>
                    <a:pt x="6" y="2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52" name="Freeform 23"/>
            <p:cNvSpPr/>
            <p:nvPr/>
          </p:nvSpPr>
          <p:spPr bwMode="auto">
            <a:xfrm>
              <a:off x="213" y="2008"/>
              <a:ext cx="18" cy="89"/>
            </a:xfrm>
            <a:custGeom>
              <a:avLst/>
              <a:gdLst>
                <a:gd name="T0" fmla="*/ 0 w 5"/>
                <a:gd name="T1" fmla="*/ 3 h 30"/>
                <a:gd name="T2" fmla="*/ 0 w 5"/>
                <a:gd name="T3" fmla="*/ 27 h 30"/>
                <a:gd name="T4" fmla="*/ 5 w 5"/>
                <a:gd name="T5" fmla="*/ 27 h 30"/>
                <a:gd name="T6" fmla="*/ 5 w 5"/>
                <a:gd name="T7" fmla="*/ 3 h 30"/>
                <a:gd name="T8" fmla="*/ 0 w 5"/>
                <a:gd name="T9" fmla="*/ 3 h 30"/>
              </a:gdLst>
              <a:ahLst/>
              <a:cxnLst>
                <a:cxn ang="0">
                  <a:pos x="T0" y="T1"/>
                </a:cxn>
                <a:cxn ang="0">
                  <a:pos x="T2" y="T3"/>
                </a:cxn>
                <a:cxn ang="0">
                  <a:pos x="T4" y="T5"/>
                </a:cxn>
                <a:cxn ang="0">
                  <a:pos x="T6" y="T7"/>
                </a:cxn>
                <a:cxn ang="0">
                  <a:pos x="T8" y="T9"/>
                </a:cxn>
              </a:cxnLst>
              <a:rect l="0" t="0" r="r" b="b"/>
              <a:pathLst>
                <a:path w="5" h="30">
                  <a:moveTo>
                    <a:pt x="0" y="3"/>
                  </a:moveTo>
                  <a:cubicBezTo>
                    <a:pt x="0" y="27"/>
                    <a:pt x="0" y="27"/>
                    <a:pt x="0" y="27"/>
                  </a:cubicBezTo>
                  <a:cubicBezTo>
                    <a:pt x="0" y="30"/>
                    <a:pt x="5" y="30"/>
                    <a:pt x="5" y="27"/>
                  </a:cubicBezTo>
                  <a:cubicBezTo>
                    <a:pt x="5" y="3"/>
                    <a:pt x="5" y="3"/>
                    <a:pt x="5" y="3"/>
                  </a:cubicBezTo>
                  <a:cubicBezTo>
                    <a:pt x="5"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53" name="Freeform 24"/>
            <p:cNvSpPr/>
            <p:nvPr/>
          </p:nvSpPr>
          <p:spPr bwMode="auto">
            <a:xfrm>
              <a:off x="217" y="2127"/>
              <a:ext cx="24" cy="89"/>
            </a:xfrm>
            <a:custGeom>
              <a:avLst/>
              <a:gdLst>
                <a:gd name="T0" fmla="*/ 6 w 7"/>
                <a:gd name="T1" fmla="*/ 26 h 30"/>
                <a:gd name="T2" fmla="*/ 5 w 7"/>
                <a:gd name="T3" fmla="*/ 3 h 30"/>
                <a:gd name="T4" fmla="*/ 1 w 7"/>
                <a:gd name="T5" fmla="*/ 3 h 30"/>
                <a:gd name="T6" fmla="*/ 2 w 7"/>
                <a:gd name="T7" fmla="*/ 27 h 30"/>
                <a:gd name="T8" fmla="*/ 6 w 7"/>
                <a:gd name="T9" fmla="*/ 26 h 30"/>
              </a:gdLst>
              <a:ahLst/>
              <a:cxnLst>
                <a:cxn ang="0">
                  <a:pos x="T0" y="T1"/>
                </a:cxn>
                <a:cxn ang="0">
                  <a:pos x="T2" y="T3"/>
                </a:cxn>
                <a:cxn ang="0">
                  <a:pos x="T4" y="T5"/>
                </a:cxn>
                <a:cxn ang="0">
                  <a:pos x="T6" y="T7"/>
                </a:cxn>
                <a:cxn ang="0">
                  <a:pos x="T8" y="T9"/>
                </a:cxn>
              </a:cxnLst>
              <a:rect l="0" t="0" r="r" b="b"/>
              <a:pathLst>
                <a:path w="7" h="30">
                  <a:moveTo>
                    <a:pt x="6" y="26"/>
                  </a:moveTo>
                  <a:cubicBezTo>
                    <a:pt x="4" y="19"/>
                    <a:pt x="5" y="10"/>
                    <a:pt x="5" y="3"/>
                  </a:cubicBezTo>
                  <a:cubicBezTo>
                    <a:pt x="5" y="0"/>
                    <a:pt x="1" y="0"/>
                    <a:pt x="1" y="3"/>
                  </a:cubicBezTo>
                  <a:cubicBezTo>
                    <a:pt x="1" y="11"/>
                    <a:pt x="0" y="20"/>
                    <a:pt x="2" y="27"/>
                  </a:cubicBezTo>
                  <a:cubicBezTo>
                    <a:pt x="2" y="30"/>
                    <a:pt x="7" y="29"/>
                    <a:pt x="6" y="2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54" name="Freeform 25"/>
            <p:cNvSpPr/>
            <p:nvPr/>
          </p:nvSpPr>
          <p:spPr bwMode="auto">
            <a:xfrm>
              <a:off x="224" y="2246"/>
              <a:ext cx="14" cy="109"/>
            </a:xfrm>
            <a:custGeom>
              <a:avLst/>
              <a:gdLst>
                <a:gd name="T0" fmla="*/ 0 w 4"/>
                <a:gd name="T1" fmla="*/ 3 h 37"/>
                <a:gd name="T2" fmla="*/ 0 w 4"/>
                <a:gd name="T3" fmla="*/ 34 h 37"/>
                <a:gd name="T4" fmla="*/ 4 w 4"/>
                <a:gd name="T5" fmla="*/ 34 h 37"/>
                <a:gd name="T6" fmla="*/ 4 w 4"/>
                <a:gd name="T7" fmla="*/ 3 h 37"/>
                <a:gd name="T8" fmla="*/ 0 w 4"/>
                <a:gd name="T9" fmla="*/ 3 h 37"/>
              </a:gdLst>
              <a:ahLst/>
              <a:cxnLst>
                <a:cxn ang="0">
                  <a:pos x="T0" y="T1"/>
                </a:cxn>
                <a:cxn ang="0">
                  <a:pos x="T2" y="T3"/>
                </a:cxn>
                <a:cxn ang="0">
                  <a:pos x="T4" y="T5"/>
                </a:cxn>
                <a:cxn ang="0">
                  <a:pos x="T6" y="T7"/>
                </a:cxn>
                <a:cxn ang="0">
                  <a:pos x="T8" y="T9"/>
                </a:cxn>
              </a:cxnLst>
              <a:rect l="0" t="0" r="r" b="b"/>
              <a:pathLst>
                <a:path w="4" h="37">
                  <a:moveTo>
                    <a:pt x="0" y="3"/>
                  </a:moveTo>
                  <a:cubicBezTo>
                    <a:pt x="0" y="34"/>
                    <a:pt x="0" y="34"/>
                    <a:pt x="0" y="34"/>
                  </a:cubicBezTo>
                  <a:cubicBezTo>
                    <a:pt x="0" y="37"/>
                    <a:pt x="4" y="37"/>
                    <a:pt x="4" y="34"/>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55" name="Freeform 26"/>
            <p:cNvSpPr/>
            <p:nvPr/>
          </p:nvSpPr>
          <p:spPr bwMode="auto">
            <a:xfrm>
              <a:off x="210" y="2370"/>
              <a:ext cx="28" cy="107"/>
            </a:xfrm>
            <a:custGeom>
              <a:avLst/>
              <a:gdLst>
                <a:gd name="T0" fmla="*/ 7 w 8"/>
                <a:gd name="T1" fmla="*/ 3 h 36"/>
                <a:gd name="T2" fmla="*/ 3 w 8"/>
                <a:gd name="T3" fmla="*/ 3 h 36"/>
                <a:gd name="T4" fmla="*/ 0 w 8"/>
                <a:gd name="T5" fmla="*/ 32 h 36"/>
                <a:gd name="T6" fmla="*/ 5 w 8"/>
                <a:gd name="T7" fmla="*/ 33 h 36"/>
                <a:gd name="T8" fmla="*/ 7 w 8"/>
                <a:gd name="T9" fmla="*/ 3 h 36"/>
              </a:gdLst>
              <a:ahLst/>
              <a:cxnLst>
                <a:cxn ang="0">
                  <a:pos x="T0" y="T1"/>
                </a:cxn>
                <a:cxn ang="0">
                  <a:pos x="T2" y="T3"/>
                </a:cxn>
                <a:cxn ang="0">
                  <a:pos x="T4" y="T5"/>
                </a:cxn>
                <a:cxn ang="0">
                  <a:pos x="T6" y="T7"/>
                </a:cxn>
                <a:cxn ang="0">
                  <a:pos x="T8" y="T9"/>
                </a:cxn>
              </a:cxnLst>
              <a:rect l="0" t="0" r="r" b="b"/>
              <a:pathLst>
                <a:path w="8" h="36">
                  <a:moveTo>
                    <a:pt x="7" y="3"/>
                  </a:moveTo>
                  <a:cubicBezTo>
                    <a:pt x="7" y="0"/>
                    <a:pt x="3" y="0"/>
                    <a:pt x="3" y="3"/>
                  </a:cubicBezTo>
                  <a:cubicBezTo>
                    <a:pt x="3" y="12"/>
                    <a:pt x="4" y="23"/>
                    <a:pt x="0" y="32"/>
                  </a:cubicBezTo>
                  <a:cubicBezTo>
                    <a:pt x="0" y="35"/>
                    <a:pt x="4" y="36"/>
                    <a:pt x="5" y="33"/>
                  </a:cubicBezTo>
                  <a:cubicBezTo>
                    <a:pt x="8" y="24"/>
                    <a:pt x="7" y="12"/>
                    <a:pt x="7"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56" name="Freeform 27"/>
            <p:cNvSpPr/>
            <p:nvPr/>
          </p:nvSpPr>
          <p:spPr bwMode="auto">
            <a:xfrm>
              <a:off x="213" y="2492"/>
              <a:ext cx="28" cy="83"/>
            </a:xfrm>
            <a:custGeom>
              <a:avLst/>
              <a:gdLst>
                <a:gd name="T0" fmla="*/ 5 w 8"/>
                <a:gd name="T1" fmla="*/ 23 h 28"/>
                <a:gd name="T2" fmla="*/ 5 w 8"/>
                <a:gd name="T3" fmla="*/ 3 h 28"/>
                <a:gd name="T4" fmla="*/ 0 w 8"/>
                <a:gd name="T5" fmla="*/ 3 h 28"/>
                <a:gd name="T6" fmla="*/ 0 w 8"/>
                <a:gd name="T7" fmla="*/ 19 h 28"/>
                <a:gd name="T8" fmla="*/ 4 w 8"/>
                <a:gd name="T9" fmla="*/ 27 h 28"/>
                <a:gd name="T10" fmla="*/ 5 w 8"/>
                <a:gd name="T11" fmla="*/ 23 h 28"/>
              </a:gdLst>
              <a:ahLst/>
              <a:cxnLst>
                <a:cxn ang="0">
                  <a:pos x="T0" y="T1"/>
                </a:cxn>
                <a:cxn ang="0">
                  <a:pos x="T2" y="T3"/>
                </a:cxn>
                <a:cxn ang="0">
                  <a:pos x="T4" y="T5"/>
                </a:cxn>
                <a:cxn ang="0">
                  <a:pos x="T6" y="T7"/>
                </a:cxn>
                <a:cxn ang="0">
                  <a:pos x="T8" y="T9"/>
                </a:cxn>
                <a:cxn ang="0">
                  <a:pos x="T10" y="T11"/>
                </a:cxn>
              </a:cxnLst>
              <a:rect l="0" t="0" r="r" b="b"/>
              <a:pathLst>
                <a:path w="8" h="28">
                  <a:moveTo>
                    <a:pt x="5" y="23"/>
                  </a:moveTo>
                  <a:cubicBezTo>
                    <a:pt x="4" y="23"/>
                    <a:pt x="5" y="5"/>
                    <a:pt x="5" y="3"/>
                  </a:cubicBezTo>
                  <a:cubicBezTo>
                    <a:pt x="5" y="0"/>
                    <a:pt x="0" y="0"/>
                    <a:pt x="0" y="3"/>
                  </a:cubicBezTo>
                  <a:cubicBezTo>
                    <a:pt x="0" y="8"/>
                    <a:pt x="0" y="14"/>
                    <a:pt x="0" y="19"/>
                  </a:cubicBezTo>
                  <a:cubicBezTo>
                    <a:pt x="1" y="22"/>
                    <a:pt x="1" y="27"/>
                    <a:pt x="4" y="27"/>
                  </a:cubicBezTo>
                  <a:cubicBezTo>
                    <a:pt x="7" y="28"/>
                    <a:pt x="8" y="23"/>
                    <a:pt x="5" y="2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57" name="Freeform 28"/>
            <p:cNvSpPr/>
            <p:nvPr/>
          </p:nvSpPr>
          <p:spPr bwMode="auto">
            <a:xfrm>
              <a:off x="213" y="2614"/>
              <a:ext cx="28" cy="89"/>
            </a:xfrm>
            <a:custGeom>
              <a:avLst/>
              <a:gdLst>
                <a:gd name="T0" fmla="*/ 3 w 8"/>
                <a:gd name="T1" fmla="*/ 2 h 30"/>
                <a:gd name="T2" fmla="*/ 2 w 8"/>
                <a:gd name="T3" fmla="*/ 27 h 30"/>
                <a:gd name="T4" fmla="*/ 6 w 8"/>
                <a:gd name="T5" fmla="*/ 27 h 30"/>
                <a:gd name="T6" fmla="*/ 7 w 8"/>
                <a:gd name="T7" fmla="*/ 4 h 30"/>
                <a:gd name="T8" fmla="*/ 3 w 8"/>
                <a:gd name="T9" fmla="*/ 2 h 30"/>
              </a:gdLst>
              <a:ahLst/>
              <a:cxnLst>
                <a:cxn ang="0">
                  <a:pos x="T0" y="T1"/>
                </a:cxn>
                <a:cxn ang="0">
                  <a:pos x="T2" y="T3"/>
                </a:cxn>
                <a:cxn ang="0">
                  <a:pos x="T4" y="T5"/>
                </a:cxn>
                <a:cxn ang="0">
                  <a:pos x="T6" y="T7"/>
                </a:cxn>
                <a:cxn ang="0">
                  <a:pos x="T8" y="T9"/>
                </a:cxn>
              </a:cxnLst>
              <a:rect l="0" t="0" r="r" b="b"/>
              <a:pathLst>
                <a:path w="8" h="30">
                  <a:moveTo>
                    <a:pt x="3" y="2"/>
                  </a:moveTo>
                  <a:cubicBezTo>
                    <a:pt x="0" y="10"/>
                    <a:pt x="1" y="19"/>
                    <a:pt x="2" y="27"/>
                  </a:cubicBezTo>
                  <a:cubicBezTo>
                    <a:pt x="2" y="30"/>
                    <a:pt x="6" y="30"/>
                    <a:pt x="6" y="27"/>
                  </a:cubicBezTo>
                  <a:cubicBezTo>
                    <a:pt x="6" y="20"/>
                    <a:pt x="4" y="11"/>
                    <a:pt x="7" y="4"/>
                  </a:cubicBezTo>
                  <a:cubicBezTo>
                    <a:pt x="8" y="1"/>
                    <a:pt x="4" y="0"/>
                    <a:pt x="3"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58" name="Freeform 29"/>
            <p:cNvSpPr/>
            <p:nvPr/>
          </p:nvSpPr>
          <p:spPr bwMode="auto">
            <a:xfrm>
              <a:off x="217" y="2735"/>
              <a:ext cx="21" cy="107"/>
            </a:xfrm>
            <a:custGeom>
              <a:avLst/>
              <a:gdLst>
                <a:gd name="T0" fmla="*/ 6 w 6"/>
                <a:gd name="T1" fmla="*/ 3 h 36"/>
                <a:gd name="T2" fmla="*/ 2 w 6"/>
                <a:gd name="T3" fmla="*/ 3 h 36"/>
                <a:gd name="T4" fmla="*/ 1 w 6"/>
                <a:gd name="T5" fmla="*/ 33 h 36"/>
                <a:gd name="T6" fmla="*/ 5 w 6"/>
                <a:gd name="T7" fmla="*/ 33 h 36"/>
                <a:gd name="T8" fmla="*/ 6 w 6"/>
                <a:gd name="T9" fmla="*/ 3 h 36"/>
              </a:gdLst>
              <a:ahLst/>
              <a:cxnLst>
                <a:cxn ang="0">
                  <a:pos x="T0" y="T1"/>
                </a:cxn>
                <a:cxn ang="0">
                  <a:pos x="T2" y="T3"/>
                </a:cxn>
                <a:cxn ang="0">
                  <a:pos x="T4" y="T5"/>
                </a:cxn>
                <a:cxn ang="0">
                  <a:pos x="T6" y="T7"/>
                </a:cxn>
                <a:cxn ang="0">
                  <a:pos x="T8" y="T9"/>
                </a:cxn>
              </a:cxnLst>
              <a:rect l="0" t="0" r="r" b="b"/>
              <a:pathLst>
                <a:path w="6" h="36">
                  <a:moveTo>
                    <a:pt x="6" y="3"/>
                  </a:moveTo>
                  <a:cubicBezTo>
                    <a:pt x="6" y="0"/>
                    <a:pt x="2" y="0"/>
                    <a:pt x="2" y="3"/>
                  </a:cubicBezTo>
                  <a:cubicBezTo>
                    <a:pt x="1" y="13"/>
                    <a:pt x="0" y="23"/>
                    <a:pt x="1" y="33"/>
                  </a:cubicBezTo>
                  <a:cubicBezTo>
                    <a:pt x="1" y="36"/>
                    <a:pt x="5" y="36"/>
                    <a:pt x="5" y="33"/>
                  </a:cubicBezTo>
                  <a:cubicBezTo>
                    <a:pt x="4" y="23"/>
                    <a:pt x="6" y="13"/>
                    <a:pt x="6"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59" name="Freeform 30"/>
            <p:cNvSpPr/>
            <p:nvPr/>
          </p:nvSpPr>
          <p:spPr bwMode="auto">
            <a:xfrm>
              <a:off x="210" y="2860"/>
              <a:ext cx="28" cy="104"/>
            </a:xfrm>
            <a:custGeom>
              <a:avLst/>
              <a:gdLst>
                <a:gd name="T0" fmla="*/ 8 w 8"/>
                <a:gd name="T1" fmla="*/ 3 h 35"/>
                <a:gd name="T2" fmla="*/ 4 w 8"/>
                <a:gd name="T3" fmla="*/ 3 h 35"/>
                <a:gd name="T4" fmla="*/ 3 w 8"/>
                <a:gd name="T5" fmla="*/ 32 h 35"/>
                <a:gd name="T6" fmla="*/ 7 w 8"/>
                <a:gd name="T7" fmla="*/ 31 h 35"/>
                <a:gd name="T8" fmla="*/ 8 w 8"/>
                <a:gd name="T9" fmla="*/ 3 h 35"/>
              </a:gdLst>
              <a:ahLst/>
              <a:cxnLst>
                <a:cxn ang="0">
                  <a:pos x="T0" y="T1"/>
                </a:cxn>
                <a:cxn ang="0">
                  <a:pos x="T2" y="T3"/>
                </a:cxn>
                <a:cxn ang="0">
                  <a:pos x="T4" y="T5"/>
                </a:cxn>
                <a:cxn ang="0">
                  <a:pos x="T6" y="T7"/>
                </a:cxn>
                <a:cxn ang="0">
                  <a:pos x="T8" y="T9"/>
                </a:cxn>
              </a:cxnLst>
              <a:rect l="0" t="0" r="r" b="b"/>
              <a:pathLst>
                <a:path w="8" h="35">
                  <a:moveTo>
                    <a:pt x="8" y="3"/>
                  </a:moveTo>
                  <a:cubicBezTo>
                    <a:pt x="8" y="0"/>
                    <a:pt x="4" y="0"/>
                    <a:pt x="4" y="3"/>
                  </a:cubicBezTo>
                  <a:cubicBezTo>
                    <a:pt x="3" y="13"/>
                    <a:pt x="0" y="23"/>
                    <a:pt x="3" y="32"/>
                  </a:cubicBezTo>
                  <a:cubicBezTo>
                    <a:pt x="3" y="35"/>
                    <a:pt x="8" y="34"/>
                    <a:pt x="7" y="31"/>
                  </a:cubicBezTo>
                  <a:cubicBezTo>
                    <a:pt x="5" y="22"/>
                    <a:pt x="8" y="12"/>
                    <a:pt x="8"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60" name="Freeform 31"/>
            <p:cNvSpPr/>
            <p:nvPr/>
          </p:nvSpPr>
          <p:spPr bwMode="auto">
            <a:xfrm>
              <a:off x="206" y="3014"/>
              <a:ext cx="25" cy="98"/>
            </a:xfrm>
            <a:custGeom>
              <a:avLst/>
              <a:gdLst>
                <a:gd name="T0" fmla="*/ 6 w 7"/>
                <a:gd name="T1" fmla="*/ 24 h 33"/>
                <a:gd name="T2" fmla="*/ 5 w 7"/>
                <a:gd name="T3" fmla="*/ 3 h 33"/>
                <a:gd name="T4" fmla="*/ 0 w 7"/>
                <a:gd name="T5" fmla="*/ 3 h 33"/>
                <a:gd name="T6" fmla="*/ 1 w 7"/>
                <a:gd name="T7" fmla="*/ 30 h 33"/>
                <a:gd name="T8" fmla="*/ 6 w 7"/>
                <a:gd name="T9" fmla="*/ 32 h 33"/>
                <a:gd name="T10" fmla="*/ 7 w 7"/>
                <a:gd name="T11" fmla="*/ 26 h 33"/>
                <a:gd name="T12" fmla="*/ 6 w 7"/>
                <a:gd name="T13" fmla="*/ 24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6" y="24"/>
                  </a:moveTo>
                  <a:cubicBezTo>
                    <a:pt x="6" y="17"/>
                    <a:pt x="6" y="10"/>
                    <a:pt x="5" y="3"/>
                  </a:cubicBezTo>
                  <a:cubicBezTo>
                    <a:pt x="5" y="0"/>
                    <a:pt x="0" y="0"/>
                    <a:pt x="0" y="3"/>
                  </a:cubicBezTo>
                  <a:cubicBezTo>
                    <a:pt x="1" y="12"/>
                    <a:pt x="1" y="21"/>
                    <a:pt x="1" y="30"/>
                  </a:cubicBezTo>
                  <a:cubicBezTo>
                    <a:pt x="1" y="33"/>
                    <a:pt x="4" y="33"/>
                    <a:pt x="6" y="32"/>
                  </a:cubicBezTo>
                  <a:cubicBezTo>
                    <a:pt x="7" y="30"/>
                    <a:pt x="7" y="28"/>
                    <a:pt x="7" y="26"/>
                  </a:cubicBezTo>
                  <a:cubicBezTo>
                    <a:pt x="7" y="25"/>
                    <a:pt x="7" y="25"/>
                    <a:pt x="6" y="2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61" name="Freeform 32"/>
            <p:cNvSpPr/>
            <p:nvPr/>
          </p:nvSpPr>
          <p:spPr bwMode="auto">
            <a:xfrm>
              <a:off x="210" y="3166"/>
              <a:ext cx="24" cy="92"/>
            </a:xfrm>
            <a:custGeom>
              <a:avLst/>
              <a:gdLst>
                <a:gd name="T0" fmla="*/ 3 w 7"/>
                <a:gd name="T1" fmla="*/ 3 h 31"/>
                <a:gd name="T2" fmla="*/ 2 w 7"/>
                <a:gd name="T3" fmla="*/ 17 h 31"/>
                <a:gd name="T4" fmla="*/ 1 w 7"/>
                <a:gd name="T5" fmla="*/ 24 h 31"/>
                <a:gd name="T6" fmla="*/ 1 w 7"/>
                <a:gd name="T7" fmla="*/ 27 h 31"/>
                <a:gd name="T8" fmla="*/ 0 w 7"/>
                <a:gd name="T9" fmla="*/ 28 h 31"/>
                <a:gd name="T10" fmla="*/ 1 w 7"/>
                <a:gd name="T11" fmla="*/ 29 h 31"/>
                <a:gd name="T12" fmla="*/ 4 w 7"/>
                <a:gd name="T13" fmla="*/ 30 h 31"/>
                <a:gd name="T14" fmla="*/ 6 w 7"/>
                <a:gd name="T15" fmla="*/ 20 h 31"/>
                <a:gd name="T16" fmla="*/ 7 w 7"/>
                <a:gd name="T17" fmla="*/ 3 h 31"/>
                <a:gd name="T18" fmla="*/ 3 w 7"/>
                <a:gd name="T19"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1">
                  <a:moveTo>
                    <a:pt x="3" y="3"/>
                  </a:moveTo>
                  <a:cubicBezTo>
                    <a:pt x="2" y="7"/>
                    <a:pt x="2" y="12"/>
                    <a:pt x="2" y="17"/>
                  </a:cubicBezTo>
                  <a:cubicBezTo>
                    <a:pt x="1" y="19"/>
                    <a:pt x="1" y="22"/>
                    <a:pt x="1" y="24"/>
                  </a:cubicBezTo>
                  <a:cubicBezTo>
                    <a:pt x="1" y="25"/>
                    <a:pt x="0" y="27"/>
                    <a:pt x="1" y="27"/>
                  </a:cubicBezTo>
                  <a:cubicBezTo>
                    <a:pt x="0" y="27"/>
                    <a:pt x="0" y="28"/>
                    <a:pt x="0" y="28"/>
                  </a:cubicBezTo>
                  <a:cubicBezTo>
                    <a:pt x="0" y="28"/>
                    <a:pt x="0" y="29"/>
                    <a:pt x="1" y="29"/>
                  </a:cubicBezTo>
                  <a:cubicBezTo>
                    <a:pt x="1" y="30"/>
                    <a:pt x="3" y="31"/>
                    <a:pt x="4" y="30"/>
                  </a:cubicBezTo>
                  <a:cubicBezTo>
                    <a:pt x="6" y="28"/>
                    <a:pt x="6" y="23"/>
                    <a:pt x="6" y="20"/>
                  </a:cubicBezTo>
                  <a:cubicBezTo>
                    <a:pt x="6" y="14"/>
                    <a:pt x="7" y="9"/>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62" name="Freeform 33"/>
            <p:cNvSpPr/>
            <p:nvPr/>
          </p:nvSpPr>
          <p:spPr bwMode="auto">
            <a:xfrm>
              <a:off x="213" y="3290"/>
              <a:ext cx="28" cy="101"/>
            </a:xfrm>
            <a:custGeom>
              <a:avLst/>
              <a:gdLst>
                <a:gd name="T0" fmla="*/ 7 w 8"/>
                <a:gd name="T1" fmla="*/ 25 h 34"/>
                <a:gd name="T2" fmla="*/ 5 w 8"/>
                <a:gd name="T3" fmla="*/ 3 h 34"/>
                <a:gd name="T4" fmla="*/ 0 w 8"/>
                <a:gd name="T5" fmla="*/ 3 h 34"/>
                <a:gd name="T6" fmla="*/ 2 w 8"/>
                <a:gd name="T7" fmla="*/ 17 h 34"/>
                <a:gd name="T8" fmla="*/ 3 w 8"/>
                <a:gd name="T9" fmla="*/ 25 h 34"/>
                <a:gd name="T10" fmla="*/ 3 w 8"/>
                <a:gd name="T11" fmla="*/ 29 h 34"/>
                <a:gd name="T12" fmla="*/ 3 w 8"/>
                <a:gd name="T13" fmla="*/ 29 h 34"/>
                <a:gd name="T14" fmla="*/ 3 w 8"/>
                <a:gd name="T15" fmla="*/ 31 h 34"/>
                <a:gd name="T16" fmla="*/ 7 w 8"/>
                <a:gd name="T17" fmla="*/ 32 h 34"/>
                <a:gd name="T18" fmla="*/ 7 w 8"/>
                <a:gd name="T19"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7" y="25"/>
                  </a:moveTo>
                  <a:cubicBezTo>
                    <a:pt x="7" y="18"/>
                    <a:pt x="5" y="10"/>
                    <a:pt x="5" y="3"/>
                  </a:cubicBezTo>
                  <a:cubicBezTo>
                    <a:pt x="5" y="0"/>
                    <a:pt x="0" y="0"/>
                    <a:pt x="0" y="3"/>
                  </a:cubicBezTo>
                  <a:cubicBezTo>
                    <a:pt x="1" y="8"/>
                    <a:pt x="1" y="12"/>
                    <a:pt x="2" y="17"/>
                  </a:cubicBezTo>
                  <a:cubicBezTo>
                    <a:pt x="2" y="20"/>
                    <a:pt x="3" y="23"/>
                    <a:pt x="3" y="25"/>
                  </a:cubicBezTo>
                  <a:cubicBezTo>
                    <a:pt x="3" y="27"/>
                    <a:pt x="3" y="28"/>
                    <a:pt x="3" y="29"/>
                  </a:cubicBezTo>
                  <a:cubicBezTo>
                    <a:pt x="3" y="29"/>
                    <a:pt x="3" y="29"/>
                    <a:pt x="3" y="29"/>
                  </a:cubicBezTo>
                  <a:cubicBezTo>
                    <a:pt x="3" y="30"/>
                    <a:pt x="2" y="31"/>
                    <a:pt x="3" y="31"/>
                  </a:cubicBezTo>
                  <a:cubicBezTo>
                    <a:pt x="4" y="33"/>
                    <a:pt x="6" y="34"/>
                    <a:pt x="7" y="32"/>
                  </a:cubicBezTo>
                  <a:cubicBezTo>
                    <a:pt x="8" y="30"/>
                    <a:pt x="8" y="28"/>
                    <a:pt x="7" y="2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63" name="Freeform 34"/>
            <p:cNvSpPr/>
            <p:nvPr/>
          </p:nvSpPr>
          <p:spPr bwMode="auto">
            <a:xfrm>
              <a:off x="217" y="3427"/>
              <a:ext cx="28" cy="110"/>
            </a:xfrm>
            <a:custGeom>
              <a:avLst/>
              <a:gdLst>
                <a:gd name="T0" fmla="*/ 6 w 8"/>
                <a:gd name="T1" fmla="*/ 30 h 37"/>
                <a:gd name="T2" fmla="*/ 6 w 8"/>
                <a:gd name="T3" fmla="*/ 29 h 37"/>
                <a:gd name="T4" fmla="*/ 6 w 8"/>
                <a:gd name="T5" fmla="*/ 20 h 37"/>
                <a:gd name="T6" fmla="*/ 7 w 8"/>
                <a:gd name="T7" fmla="*/ 4 h 37"/>
                <a:gd name="T8" fmla="*/ 3 w 8"/>
                <a:gd name="T9" fmla="*/ 3 h 37"/>
                <a:gd name="T10" fmla="*/ 1 w 8"/>
                <a:gd name="T11" fmla="*/ 20 h 37"/>
                <a:gd name="T12" fmla="*/ 3 w 8"/>
                <a:gd name="T13" fmla="*/ 35 h 37"/>
                <a:gd name="T14" fmla="*/ 7 w 8"/>
                <a:gd name="T15" fmla="*/ 33 h 37"/>
                <a:gd name="T16" fmla="*/ 6 w 8"/>
                <a:gd name="T17"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7">
                  <a:moveTo>
                    <a:pt x="6" y="30"/>
                  </a:moveTo>
                  <a:cubicBezTo>
                    <a:pt x="6" y="30"/>
                    <a:pt x="6" y="29"/>
                    <a:pt x="6" y="29"/>
                  </a:cubicBezTo>
                  <a:cubicBezTo>
                    <a:pt x="5" y="26"/>
                    <a:pt x="6" y="22"/>
                    <a:pt x="6" y="20"/>
                  </a:cubicBezTo>
                  <a:cubicBezTo>
                    <a:pt x="6" y="15"/>
                    <a:pt x="6" y="9"/>
                    <a:pt x="7" y="4"/>
                  </a:cubicBezTo>
                  <a:cubicBezTo>
                    <a:pt x="8" y="1"/>
                    <a:pt x="3" y="0"/>
                    <a:pt x="3" y="3"/>
                  </a:cubicBezTo>
                  <a:cubicBezTo>
                    <a:pt x="2" y="8"/>
                    <a:pt x="1" y="14"/>
                    <a:pt x="1" y="20"/>
                  </a:cubicBezTo>
                  <a:cubicBezTo>
                    <a:pt x="1" y="24"/>
                    <a:pt x="0" y="32"/>
                    <a:pt x="3" y="35"/>
                  </a:cubicBezTo>
                  <a:cubicBezTo>
                    <a:pt x="5" y="37"/>
                    <a:pt x="8" y="35"/>
                    <a:pt x="7" y="33"/>
                  </a:cubicBezTo>
                  <a:cubicBezTo>
                    <a:pt x="7" y="32"/>
                    <a:pt x="6" y="31"/>
                    <a:pt x="6" y="3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64" name="Freeform 35"/>
            <p:cNvSpPr/>
            <p:nvPr/>
          </p:nvSpPr>
          <p:spPr bwMode="auto">
            <a:xfrm>
              <a:off x="217" y="3590"/>
              <a:ext cx="24" cy="92"/>
            </a:xfrm>
            <a:custGeom>
              <a:avLst/>
              <a:gdLst>
                <a:gd name="T0" fmla="*/ 6 w 7"/>
                <a:gd name="T1" fmla="*/ 27 h 31"/>
                <a:gd name="T2" fmla="*/ 5 w 7"/>
                <a:gd name="T3" fmla="*/ 3 h 31"/>
                <a:gd name="T4" fmla="*/ 1 w 7"/>
                <a:gd name="T5" fmla="*/ 3 h 31"/>
                <a:gd name="T6" fmla="*/ 2 w 7"/>
                <a:gd name="T7" fmla="*/ 28 h 31"/>
                <a:gd name="T8" fmla="*/ 6 w 7"/>
                <a:gd name="T9" fmla="*/ 27 h 31"/>
              </a:gdLst>
              <a:ahLst/>
              <a:cxnLst>
                <a:cxn ang="0">
                  <a:pos x="T0" y="T1"/>
                </a:cxn>
                <a:cxn ang="0">
                  <a:pos x="T2" y="T3"/>
                </a:cxn>
                <a:cxn ang="0">
                  <a:pos x="T4" y="T5"/>
                </a:cxn>
                <a:cxn ang="0">
                  <a:pos x="T6" y="T7"/>
                </a:cxn>
                <a:cxn ang="0">
                  <a:pos x="T8" y="T9"/>
                </a:cxn>
              </a:cxnLst>
              <a:rect l="0" t="0" r="r" b="b"/>
              <a:pathLst>
                <a:path w="7" h="31">
                  <a:moveTo>
                    <a:pt x="6" y="27"/>
                  </a:moveTo>
                  <a:cubicBezTo>
                    <a:pt x="4" y="19"/>
                    <a:pt x="5" y="11"/>
                    <a:pt x="5" y="3"/>
                  </a:cubicBezTo>
                  <a:cubicBezTo>
                    <a:pt x="5" y="0"/>
                    <a:pt x="1" y="0"/>
                    <a:pt x="1" y="3"/>
                  </a:cubicBezTo>
                  <a:cubicBezTo>
                    <a:pt x="1" y="11"/>
                    <a:pt x="0" y="20"/>
                    <a:pt x="2" y="28"/>
                  </a:cubicBezTo>
                  <a:cubicBezTo>
                    <a:pt x="2" y="31"/>
                    <a:pt x="7" y="30"/>
                    <a:pt x="6" y="2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65" name="Freeform 36"/>
            <p:cNvSpPr/>
            <p:nvPr/>
          </p:nvSpPr>
          <p:spPr bwMode="auto">
            <a:xfrm>
              <a:off x="217" y="3721"/>
              <a:ext cx="24" cy="95"/>
            </a:xfrm>
            <a:custGeom>
              <a:avLst/>
              <a:gdLst>
                <a:gd name="T0" fmla="*/ 2 w 7"/>
                <a:gd name="T1" fmla="*/ 3 h 32"/>
                <a:gd name="T2" fmla="*/ 1 w 7"/>
                <a:gd name="T3" fmla="*/ 29 h 32"/>
                <a:gd name="T4" fmla="*/ 5 w 7"/>
                <a:gd name="T5" fmla="*/ 29 h 32"/>
                <a:gd name="T6" fmla="*/ 6 w 7"/>
                <a:gd name="T7" fmla="*/ 3 h 32"/>
                <a:gd name="T8" fmla="*/ 2 w 7"/>
                <a:gd name="T9" fmla="*/ 3 h 32"/>
              </a:gdLst>
              <a:ahLst/>
              <a:cxnLst>
                <a:cxn ang="0">
                  <a:pos x="T0" y="T1"/>
                </a:cxn>
                <a:cxn ang="0">
                  <a:pos x="T2" y="T3"/>
                </a:cxn>
                <a:cxn ang="0">
                  <a:pos x="T4" y="T5"/>
                </a:cxn>
                <a:cxn ang="0">
                  <a:pos x="T6" y="T7"/>
                </a:cxn>
                <a:cxn ang="0">
                  <a:pos x="T8" y="T9"/>
                </a:cxn>
              </a:cxnLst>
              <a:rect l="0" t="0" r="r" b="b"/>
              <a:pathLst>
                <a:path w="7" h="32">
                  <a:moveTo>
                    <a:pt x="2" y="3"/>
                  </a:moveTo>
                  <a:cubicBezTo>
                    <a:pt x="0" y="12"/>
                    <a:pt x="1" y="20"/>
                    <a:pt x="1" y="29"/>
                  </a:cubicBezTo>
                  <a:cubicBezTo>
                    <a:pt x="1" y="32"/>
                    <a:pt x="5" y="32"/>
                    <a:pt x="5" y="29"/>
                  </a:cubicBezTo>
                  <a:cubicBezTo>
                    <a:pt x="5" y="20"/>
                    <a:pt x="5" y="12"/>
                    <a:pt x="6" y="3"/>
                  </a:cubicBezTo>
                  <a:cubicBezTo>
                    <a:pt x="7"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66" name="Freeform 37"/>
            <p:cNvSpPr/>
            <p:nvPr/>
          </p:nvSpPr>
          <p:spPr bwMode="auto">
            <a:xfrm>
              <a:off x="210" y="3842"/>
              <a:ext cx="28" cy="95"/>
            </a:xfrm>
            <a:custGeom>
              <a:avLst/>
              <a:gdLst>
                <a:gd name="T0" fmla="*/ 7 w 8"/>
                <a:gd name="T1" fmla="*/ 28 h 32"/>
                <a:gd name="T2" fmla="*/ 6 w 8"/>
                <a:gd name="T3" fmla="*/ 3 h 32"/>
                <a:gd name="T4" fmla="*/ 1 w 8"/>
                <a:gd name="T5" fmla="*/ 3 h 32"/>
                <a:gd name="T6" fmla="*/ 3 w 8"/>
                <a:gd name="T7" fmla="*/ 29 h 32"/>
                <a:gd name="T8" fmla="*/ 7 w 8"/>
                <a:gd name="T9" fmla="*/ 28 h 32"/>
              </a:gdLst>
              <a:ahLst/>
              <a:cxnLst>
                <a:cxn ang="0">
                  <a:pos x="T0" y="T1"/>
                </a:cxn>
                <a:cxn ang="0">
                  <a:pos x="T2" y="T3"/>
                </a:cxn>
                <a:cxn ang="0">
                  <a:pos x="T4" y="T5"/>
                </a:cxn>
                <a:cxn ang="0">
                  <a:pos x="T6" y="T7"/>
                </a:cxn>
                <a:cxn ang="0">
                  <a:pos x="T8" y="T9"/>
                </a:cxn>
              </a:cxnLst>
              <a:rect l="0" t="0" r="r" b="b"/>
              <a:pathLst>
                <a:path w="8" h="32">
                  <a:moveTo>
                    <a:pt x="7" y="28"/>
                  </a:moveTo>
                  <a:cubicBezTo>
                    <a:pt x="5" y="21"/>
                    <a:pt x="6" y="11"/>
                    <a:pt x="6" y="3"/>
                  </a:cubicBezTo>
                  <a:cubicBezTo>
                    <a:pt x="6" y="0"/>
                    <a:pt x="1" y="0"/>
                    <a:pt x="1" y="3"/>
                  </a:cubicBezTo>
                  <a:cubicBezTo>
                    <a:pt x="1" y="12"/>
                    <a:pt x="0" y="21"/>
                    <a:pt x="3" y="29"/>
                  </a:cubicBezTo>
                  <a:cubicBezTo>
                    <a:pt x="3" y="32"/>
                    <a:pt x="8" y="31"/>
                    <a:pt x="7"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67" name="Freeform 38"/>
            <p:cNvSpPr/>
            <p:nvPr/>
          </p:nvSpPr>
          <p:spPr bwMode="auto">
            <a:xfrm>
              <a:off x="217" y="3967"/>
              <a:ext cx="24" cy="56"/>
            </a:xfrm>
            <a:custGeom>
              <a:avLst/>
              <a:gdLst>
                <a:gd name="T0" fmla="*/ 6 w 7"/>
                <a:gd name="T1" fmla="*/ 15 h 19"/>
                <a:gd name="T2" fmla="*/ 5 w 7"/>
                <a:gd name="T3" fmla="*/ 3 h 19"/>
                <a:gd name="T4" fmla="*/ 1 w 7"/>
                <a:gd name="T5" fmla="*/ 3 h 19"/>
                <a:gd name="T6" fmla="*/ 2 w 7"/>
                <a:gd name="T7" fmla="*/ 16 h 19"/>
                <a:gd name="T8" fmla="*/ 6 w 7"/>
                <a:gd name="T9" fmla="*/ 15 h 19"/>
              </a:gdLst>
              <a:ahLst/>
              <a:cxnLst>
                <a:cxn ang="0">
                  <a:pos x="T0" y="T1"/>
                </a:cxn>
                <a:cxn ang="0">
                  <a:pos x="T2" y="T3"/>
                </a:cxn>
                <a:cxn ang="0">
                  <a:pos x="T4" y="T5"/>
                </a:cxn>
                <a:cxn ang="0">
                  <a:pos x="T6" y="T7"/>
                </a:cxn>
                <a:cxn ang="0">
                  <a:pos x="T8" y="T9"/>
                </a:cxn>
              </a:cxnLst>
              <a:rect l="0" t="0" r="r" b="b"/>
              <a:pathLst>
                <a:path w="7" h="19">
                  <a:moveTo>
                    <a:pt x="6" y="15"/>
                  </a:moveTo>
                  <a:cubicBezTo>
                    <a:pt x="5" y="11"/>
                    <a:pt x="5" y="7"/>
                    <a:pt x="5" y="3"/>
                  </a:cubicBezTo>
                  <a:cubicBezTo>
                    <a:pt x="5" y="0"/>
                    <a:pt x="1" y="0"/>
                    <a:pt x="1" y="3"/>
                  </a:cubicBezTo>
                  <a:cubicBezTo>
                    <a:pt x="1" y="7"/>
                    <a:pt x="0" y="12"/>
                    <a:pt x="2" y="16"/>
                  </a:cubicBezTo>
                  <a:cubicBezTo>
                    <a:pt x="2" y="19"/>
                    <a:pt x="7" y="17"/>
                    <a:pt x="6" y="1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68" name="Freeform 39"/>
            <p:cNvSpPr/>
            <p:nvPr/>
          </p:nvSpPr>
          <p:spPr bwMode="auto">
            <a:xfrm>
              <a:off x="213" y="4050"/>
              <a:ext cx="28" cy="62"/>
            </a:xfrm>
            <a:custGeom>
              <a:avLst/>
              <a:gdLst>
                <a:gd name="T0" fmla="*/ 7 w 8"/>
                <a:gd name="T1" fmla="*/ 17 h 21"/>
                <a:gd name="T2" fmla="*/ 6 w 8"/>
                <a:gd name="T3" fmla="*/ 4 h 21"/>
                <a:gd name="T4" fmla="*/ 2 w 8"/>
                <a:gd name="T5" fmla="*/ 2 h 21"/>
                <a:gd name="T6" fmla="*/ 3 w 8"/>
                <a:gd name="T7" fmla="*/ 18 h 21"/>
                <a:gd name="T8" fmla="*/ 7 w 8"/>
                <a:gd name="T9" fmla="*/ 17 h 21"/>
              </a:gdLst>
              <a:ahLst/>
              <a:cxnLst>
                <a:cxn ang="0">
                  <a:pos x="T0" y="T1"/>
                </a:cxn>
                <a:cxn ang="0">
                  <a:pos x="T2" y="T3"/>
                </a:cxn>
                <a:cxn ang="0">
                  <a:pos x="T4" y="T5"/>
                </a:cxn>
                <a:cxn ang="0">
                  <a:pos x="T6" y="T7"/>
                </a:cxn>
                <a:cxn ang="0">
                  <a:pos x="T8" y="T9"/>
                </a:cxn>
              </a:cxnLst>
              <a:rect l="0" t="0" r="r" b="b"/>
              <a:pathLst>
                <a:path w="8" h="21">
                  <a:moveTo>
                    <a:pt x="7" y="17"/>
                  </a:moveTo>
                  <a:cubicBezTo>
                    <a:pt x="6" y="13"/>
                    <a:pt x="5" y="8"/>
                    <a:pt x="6" y="4"/>
                  </a:cubicBezTo>
                  <a:cubicBezTo>
                    <a:pt x="7" y="1"/>
                    <a:pt x="2" y="0"/>
                    <a:pt x="2" y="2"/>
                  </a:cubicBezTo>
                  <a:cubicBezTo>
                    <a:pt x="0" y="7"/>
                    <a:pt x="1" y="13"/>
                    <a:pt x="3" y="18"/>
                  </a:cubicBezTo>
                  <a:cubicBezTo>
                    <a:pt x="3" y="21"/>
                    <a:pt x="8" y="20"/>
                    <a:pt x="7" y="1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69" name="Freeform 40"/>
            <p:cNvSpPr/>
            <p:nvPr/>
          </p:nvSpPr>
          <p:spPr bwMode="auto">
            <a:xfrm>
              <a:off x="259" y="4100"/>
              <a:ext cx="92" cy="30"/>
            </a:xfrm>
            <a:custGeom>
              <a:avLst/>
              <a:gdLst>
                <a:gd name="T0" fmla="*/ 23 w 26"/>
                <a:gd name="T1" fmla="*/ 5 h 10"/>
                <a:gd name="T2" fmla="*/ 14 w 26"/>
                <a:gd name="T3" fmla="*/ 4 h 10"/>
                <a:gd name="T4" fmla="*/ 5 w 26"/>
                <a:gd name="T5" fmla="*/ 3 h 10"/>
                <a:gd name="T6" fmla="*/ 1 w 26"/>
                <a:gd name="T7" fmla="*/ 5 h 10"/>
                <a:gd name="T8" fmla="*/ 8 w 26"/>
                <a:gd name="T9" fmla="*/ 8 h 10"/>
                <a:gd name="T10" fmla="*/ 22 w 26"/>
                <a:gd name="T11" fmla="*/ 9 h 10"/>
                <a:gd name="T12" fmla="*/ 23 w 26"/>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26" h="10">
                  <a:moveTo>
                    <a:pt x="23" y="5"/>
                  </a:moveTo>
                  <a:cubicBezTo>
                    <a:pt x="20" y="4"/>
                    <a:pt x="17" y="4"/>
                    <a:pt x="14" y="4"/>
                  </a:cubicBezTo>
                  <a:cubicBezTo>
                    <a:pt x="12" y="4"/>
                    <a:pt x="6" y="5"/>
                    <a:pt x="5" y="3"/>
                  </a:cubicBezTo>
                  <a:cubicBezTo>
                    <a:pt x="4" y="0"/>
                    <a:pt x="0" y="2"/>
                    <a:pt x="1" y="5"/>
                  </a:cubicBezTo>
                  <a:cubicBezTo>
                    <a:pt x="3" y="8"/>
                    <a:pt x="6" y="8"/>
                    <a:pt x="8" y="8"/>
                  </a:cubicBezTo>
                  <a:cubicBezTo>
                    <a:pt x="13" y="9"/>
                    <a:pt x="17" y="9"/>
                    <a:pt x="22" y="9"/>
                  </a:cubicBezTo>
                  <a:cubicBezTo>
                    <a:pt x="25" y="10"/>
                    <a:pt x="26" y="5"/>
                    <a:pt x="2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70" name="Freeform 41"/>
            <p:cNvSpPr/>
            <p:nvPr/>
          </p:nvSpPr>
          <p:spPr bwMode="auto">
            <a:xfrm>
              <a:off x="397" y="4112"/>
              <a:ext cx="84" cy="21"/>
            </a:xfrm>
            <a:custGeom>
              <a:avLst/>
              <a:gdLst>
                <a:gd name="T0" fmla="*/ 21 w 24"/>
                <a:gd name="T1" fmla="*/ 0 h 7"/>
                <a:gd name="T2" fmla="*/ 3 w 24"/>
                <a:gd name="T3" fmla="*/ 2 h 7"/>
                <a:gd name="T4" fmla="*/ 4 w 24"/>
                <a:gd name="T5" fmla="*/ 6 h 7"/>
                <a:gd name="T6" fmla="*/ 21 w 24"/>
                <a:gd name="T7" fmla="*/ 4 h 7"/>
                <a:gd name="T8" fmla="*/ 21 w 24"/>
                <a:gd name="T9" fmla="*/ 0 h 7"/>
              </a:gdLst>
              <a:ahLst/>
              <a:cxnLst>
                <a:cxn ang="0">
                  <a:pos x="T0" y="T1"/>
                </a:cxn>
                <a:cxn ang="0">
                  <a:pos x="T2" y="T3"/>
                </a:cxn>
                <a:cxn ang="0">
                  <a:pos x="T4" y="T5"/>
                </a:cxn>
                <a:cxn ang="0">
                  <a:pos x="T6" y="T7"/>
                </a:cxn>
                <a:cxn ang="0">
                  <a:pos x="T8" y="T9"/>
                </a:cxn>
              </a:cxnLst>
              <a:rect l="0" t="0" r="r" b="b"/>
              <a:pathLst>
                <a:path w="24" h="7">
                  <a:moveTo>
                    <a:pt x="21" y="0"/>
                  </a:moveTo>
                  <a:cubicBezTo>
                    <a:pt x="15" y="0"/>
                    <a:pt x="9" y="0"/>
                    <a:pt x="3" y="2"/>
                  </a:cubicBezTo>
                  <a:cubicBezTo>
                    <a:pt x="0" y="3"/>
                    <a:pt x="1" y="7"/>
                    <a:pt x="4" y="6"/>
                  </a:cubicBezTo>
                  <a:cubicBezTo>
                    <a:pt x="10" y="4"/>
                    <a:pt x="16" y="4"/>
                    <a:pt x="21" y="4"/>
                  </a:cubicBezTo>
                  <a:cubicBezTo>
                    <a:pt x="24" y="4"/>
                    <a:pt x="24" y="0"/>
                    <a:pt x="21"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71" name="Freeform 42"/>
            <p:cNvSpPr/>
            <p:nvPr/>
          </p:nvSpPr>
          <p:spPr bwMode="auto">
            <a:xfrm>
              <a:off x="520" y="4100"/>
              <a:ext cx="99" cy="24"/>
            </a:xfrm>
            <a:custGeom>
              <a:avLst/>
              <a:gdLst>
                <a:gd name="T0" fmla="*/ 24 w 28"/>
                <a:gd name="T1" fmla="*/ 1 h 8"/>
                <a:gd name="T2" fmla="*/ 4 w 28"/>
                <a:gd name="T3" fmla="*/ 2 h 8"/>
                <a:gd name="T4" fmla="*/ 3 w 28"/>
                <a:gd name="T5" fmla="*/ 6 h 8"/>
                <a:gd name="T6" fmla="*/ 25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3"/>
                    <a:pt x="10" y="3"/>
                    <a:pt x="4" y="2"/>
                  </a:cubicBezTo>
                  <a:cubicBezTo>
                    <a:pt x="1" y="1"/>
                    <a:pt x="0" y="6"/>
                    <a:pt x="3" y="6"/>
                  </a:cubicBezTo>
                  <a:cubicBezTo>
                    <a:pt x="10" y="7"/>
                    <a:pt x="18" y="8"/>
                    <a:pt x="25" y="5"/>
                  </a:cubicBezTo>
                  <a:cubicBezTo>
                    <a:pt x="28" y="4"/>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72" name="Freeform 43"/>
            <p:cNvSpPr/>
            <p:nvPr/>
          </p:nvSpPr>
          <p:spPr bwMode="auto">
            <a:xfrm>
              <a:off x="654" y="4106"/>
              <a:ext cx="81" cy="24"/>
            </a:xfrm>
            <a:custGeom>
              <a:avLst/>
              <a:gdLst>
                <a:gd name="T0" fmla="*/ 20 w 23"/>
                <a:gd name="T1" fmla="*/ 0 h 8"/>
                <a:gd name="T2" fmla="*/ 3 w 23"/>
                <a:gd name="T3" fmla="*/ 3 h 8"/>
                <a:gd name="T4" fmla="*/ 5 w 23"/>
                <a:gd name="T5" fmla="*/ 7 h 8"/>
                <a:gd name="T6" fmla="*/ 20 w 23"/>
                <a:gd name="T7" fmla="*/ 4 h 8"/>
                <a:gd name="T8" fmla="*/ 20 w 23"/>
                <a:gd name="T9" fmla="*/ 0 h 8"/>
              </a:gdLst>
              <a:ahLst/>
              <a:cxnLst>
                <a:cxn ang="0">
                  <a:pos x="T0" y="T1"/>
                </a:cxn>
                <a:cxn ang="0">
                  <a:pos x="T2" y="T3"/>
                </a:cxn>
                <a:cxn ang="0">
                  <a:pos x="T4" y="T5"/>
                </a:cxn>
                <a:cxn ang="0">
                  <a:pos x="T6" y="T7"/>
                </a:cxn>
                <a:cxn ang="0">
                  <a:pos x="T8" y="T9"/>
                </a:cxn>
              </a:cxnLst>
              <a:rect l="0" t="0" r="r" b="b"/>
              <a:pathLst>
                <a:path w="23" h="8">
                  <a:moveTo>
                    <a:pt x="20" y="0"/>
                  </a:moveTo>
                  <a:cubicBezTo>
                    <a:pt x="14" y="0"/>
                    <a:pt x="8" y="1"/>
                    <a:pt x="3" y="3"/>
                  </a:cubicBezTo>
                  <a:cubicBezTo>
                    <a:pt x="0" y="4"/>
                    <a:pt x="3" y="8"/>
                    <a:pt x="5" y="7"/>
                  </a:cubicBezTo>
                  <a:cubicBezTo>
                    <a:pt x="10" y="5"/>
                    <a:pt x="15"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73" name="Freeform 44"/>
            <p:cNvSpPr/>
            <p:nvPr/>
          </p:nvSpPr>
          <p:spPr bwMode="auto">
            <a:xfrm>
              <a:off x="774" y="4106"/>
              <a:ext cx="88" cy="27"/>
            </a:xfrm>
            <a:custGeom>
              <a:avLst/>
              <a:gdLst>
                <a:gd name="T0" fmla="*/ 21 w 25"/>
                <a:gd name="T1" fmla="*/ 2 h 9"/>
                <a:gd name="T2" fmla="*/ 4 w 25"/>
                <a:gd name="T3" fmla="*/ 1 h 9"/>
                <a:gd name="T4" fmla="*/ 2 w 25"/>
                <a:gd name="T5" fmla="*/ 5 h 9"/>
                <a:gd name="T6" fmla="*/ 23 w 25"/>
                <a:gd name="T7" fmla="*/ 6 h 9"/>
                <a:gd name="T8" fmla="*/ 21 w 25"/>
                <a:gd name="T9" fmla="*/ 2 h 9"/>
              </a:gdLst>
              <a:ahLst/>
              <a:cxnLst>
                <a:cxn ang="0">
                  <a:pos x="T0" y="T1"/>
                </a:cxn>
                <a:cxn ang="0">
                  <a:pos x="T2" y="T3"/>
                </a:cxn>
                <a:cxn ang="0">
                  <a:pos x="T4" y="T5"/>
                </a:cxn>
                <a:cxn ang="0">
                  <a:pos x="T6" y="T7"/>
                </a:cxn>
                <a:cxn ang="0">
                  <a:pos x="T8" y="T9"/>
                </a:cxn>
              </a:cxnLst>
              <a:rect l="0" t="0" r="r" b="b"/>
              <a:pathLst>
                <a:path w="25" h="9">
                  <a:moveTo>
                    <a:pt x="21" y="2"/>
                  </a:moveTo>
                  <a:cubicBezTo>
                    <a:pt x="15" y="4"/>
                    <a:pt x="9" y="3"/>
                    <a:pt x="4" y="1"/>
                  </a:cubicBezTo>
                  <a:cubicBezTo>
                    <a:pt x="1" y="0"/>
                    <a:pt x="0" y="4"/>
                    <a:pt x="2" y="5"/>
                  </a:cubicBezTo>
                  <a:cubicBezTo>
                    <a:pt x="9" y="7"/>
                    <a:pt x="16" y="9"/>
                    <a:pt x="23" y="6"/>
                  </a:cubicBezTo>
                  <a:cubicBezTo>
                    <a:pt x="25" y="5"/>
                    <a:pt x="24" y="1"/>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74" name="Freeform 45"/>
            <p:cNvSpPr/>
            <p:nvPr/>
          </p:nvSpPr>
          <p:spPr bwMode="auto">
            <a:xfrm>
              <a:off x="898" y="4109"/>
              <a:ext cx="95" cy="27"/>
            </a:xfrm>
            <a:custGeom>
              <a:avLst/>
              <a:gdLst>
                <a:gd name="T0" fmla="*/ 24 w 27"/>
                <a:gd name="T1" fmla="*/ 2 h 9"/>
                <a:gd name="T2" fmla="*/ 3 w 27"/>
                <a:gd name="T3" fmla="*/ 3 h 9"/>
                <a:gd name="T4" fmla="*/ 5 w 27"/>
                <a:gd name="T5" fmla="*/ 7 h 9"/>
                <a:gd name="T6" fmla="*/ 23 w 27"/>
                <a:gd name="T7" fmla="*/ 6 h 9"/>
                <a:gd name="T8" fmla="*/ 24 w 27"/>
                <a:gd name="T9" fmla="*/ 2 h 9"/>
              </a:gdLst>
              <a:ahLst/>
              <a:cxnLst>
                <a:cxn ang="0">
                  <a:pos x="T0" y="T1"/>
                </a:cxn>
                <a:cxn ang="0">
                  <a:pos x="T2" y="T3"/>
                </a:cxn>
                <a:cxn ang="0">
                  <a:pos x="T4" y="T5"/>
                </a:cxn>
                <a:cxn ang="0">
                  <a:pos x="T6" y="T7"/>
                </a:cxn>
                <a:cxn ang="0">
                  <a:pos x="T8" y="T9"/>
                </a:cxn>
              </a:cxnLst>
              <a:rect l="0" t="0" r="r" b="b"/>
              <a:pathLst>
                <a:path w="27" h="9">
                  <a:moveTo>
                    <a:pt x="24" y="2"/>
                  </a:moveTo>
                  <a:cubicBezTo>
                    <a:pt x="17" y="1"/>
                    <a:pt x="9" y="0"/>
                    <a:pt x="3" y="3"/>
                  </a:cubicBezTo>
                  <a:cubicBezTo>
                    <a:pt x="0" y="5"/>
                    <a:pt x="2" y="9"/>
                    <a:pt x="5" y="7"/>
                  </a:cubicBezTo>
                  <a:cubicBezTo>
                    <a:pt x="10" y="4"/>
                    <a:pt x="17" y="5"/>
                    <a:pt x="23" y="6"/>
                  </a:cubicBezTo>
                  <a:cubicBezTo>
                    <a:pt x="26" y="7"/>
                    <a:pt x="27" y="2"/>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75" name="Freeform 46"/>
            <p:cNvSpPr/>
            <p:nvPr/>
          </p:nvSpPr>
          <p:spPr bwMode="auto">
            <a:xfrm>
              <a:off x="1035" y="4100"/>
              <a:ext cx="95" cy="33"/>
            </a:xfrm>
            <a:custGeom>
              <a:avLst/>
              <a:gdLst>
                <a:gd name="T0" fmla="*/ 21 w 27"/>
                <a:gd name="T1" fmla="*/ 2 h 11"/>
                <a:gd name="T2" fmla="*/ 4 w 27"/>
                <a:gd name="T3" fmla="*/ 3 h 11"/>
                <a:gd name="T4" fmla="*/ 3 w 27"/>
                <a:gd name="T5" fmla="*/ 7 h 11"/>
                <a:gd name="T6" fmla="*/ 24 w 27"/>
                <a:gd name="T7" fmla="*/ 6 h 11"/>
                <a:gd name="T8" fmla="*/ 21 w 27"/>
                <a:gd name="T9" fmla="*/ 2 h 11"/>
              </a:gdLst>
              <a:ahLst/>
              <a:cxnLst>
                <a:cxn ang="0">
                  <a:pos x="T0" y="T1"/>
                </a:cxn>
                <a:cxn ang="0">
                  <a:pos x="T2" y="T3"/>
                </a:cxn>
                <a:cxn ang="0">
                  <a:pos x="T4" y="T5"/>
                </a:cxn>
                <a:cxn ang="0">
                  <a:pos x="T6" y="T7"/>
                </a:cxn>
                <a:cxn ang="0">
                  <a:pos x="T8" y="T9"/>
                </a:cxn>
              </a:cxnLst>
              <a:rect l="0" t="0" r="r" b="b"/>
              <a:pathLst>
                <a:path w="27" h="11">
                  <a:moveTo>
                    <a:pt x="21" y="2"/>
                  </a:moveTo>
                  <a:cubicBezTo>
                    <a:pt x="17" y="6"/>
                    <a:pt x="9" y="4"/>
                    <a:pt x="4" y="3"/>
                  </a:cubicBezTo>
                  <a:cubicBezTo>
                    <a:pt x="2" y="2"/>
                    <a:pt x="0" y="7"/>
                    <a:pt x="3" y="7"/>
                  </a:cubicBezTo>
                  <a:cubicBezTo>
                    <a:pt x="10" y="8"/>
                    <a:pt x="18" y="11"/>
                    <a:pt x="24" y="6"/>
                  </a:cubicBezTo>
                  <a:cubicBezTo>
                    <a:pt x="27" y="4"/>
                    <a:pt x="23" y="0"/>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76" name="Freeform 47"/>
            <p:cNvSpPr/>
            <p:nvPr/>
          </p:nvSpPr>
          <p:spPr bwMode="auto">
            <a:xfrm>
              <a:off x="1155" y="4097"/>
              <a:ext cx="81" cy="24"/>
            </a:xfrm>
            <a:custGeom>
              <a:avLst/>
              <a:gdLst>
                <a:gd name="T0" fmla="*/ 20 w 23"/>
                <a:gd name="T1" fmla="*/ 1 h 8"/>
                <a:gd name="T2" fmla="*/ 3 w 23"/>
                <a:gd name="T3" fmla="*/ 3 h 8"/>
                <a:gd name="T4" fmla="*/ 4 w 23"/>
                <a:gd name="T5" fmla="*/ 7 h 8"/>
                <a:gd name="T6" fmla="*/ 20 w 23"/>
                <a:gd name="T7" fmla="*/ 5 h 8"/>
                <a:gd name="T8" fmla="*/ 20 w 23"/>
                <a:gd name="T9" fmla="*/ 1 h 8"/>
              </a:gdLst>
              <a:ahLst/>
              <a:cxnLst>
                <a:cxn ang="0">
                  <a:pos x="T0" y="T1"/>
                </a:cxn>
                <a:cxn ang="0">
                  <a:pos x="T2" y="T3"/>
                </a:cxn>
                <a:cxn ang="0">
                  <a:pos x="T4" y="T5"/>
                </a:cxn>
                <a:cxn ang="0">
                  <a:pos x="T6" y="T7"/>
                </a:cxn>
                <a:cxn ang="0">
                  <a:pos x="T8" y="T9"/>
                </a:cxn>
              </a:cxnLst>
              <a:rect l="0" t="0" r="r" b="b"/>
              <a:pathLst>
                <a:path w="23" h="8">
                  <a:moveTo>
                    <a:pt x="20" y="1"/>
                  </a:moveTo>
                  <a:cubicBezTo>
                    <a:pt x="15" y="1"/>
                    <a:pt x="9" y="1"/>
                    <a:pt x="3" y="3"/>
                  </a:cubicBezTo>
                  <a:cubicBezTo>
                    <a:pt x="0" y="3"/>
                    <a:pt x="1" y="8"/>
                    <a:pt x="4" y="7"/>
                  </a:cubicBezTo>
                  <a:cubicBezTo>
                    <a:pt x="9" y="6"/>
                    <a:pt x="15" y="5"/>
                    <a:pt x="20" y="5"/>
                  </a:cubicBezTo>
                  <a:cubicBezTo>
                    <a:pt x="23" y="5"/>
                    <a:pt x="23" y="0"/>
                    <a:pt x="20"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77" name="Freeform 48"/>
            <p:cNvSpPr/>
            <p:nvPr/>
          </p:nvSpPr>
          <p:spPr bwMode="auto">
            <a:xfrm>
              <a:off x="1275" y="4100"/>
              <a:ext cx="99" cy="18"/>
            </a:xfrm>
            <a:custGeom>
              <a:avLst/>
              <a:gdLst>
                <a:gd name="T0" fmla="*/ 24 w 28"/>
                <a:gd name="T1" fmla="*/ 1 h 6"/>
                <a:gd name="T2" fmla="*/ 3 w 28"/>
                <a:gd name="T3" fmla="*/ 2 h 6"/>
                <a:gd name="T4" fmla="*/ 3 w 28"/>
                <a:gd name="T5" fmla="*/ 6 h 6"/>
                <a:gd name="T6" fmla="*/ 25 w 28"/>
                <a:gd name="T7" fmla="*/ 5 h 6"/>
                <a:gd name="T8" fmla="*/ 24 w 28"/>
                <a:gd name="T9" fmla="*/ 1 h 6"/>
              </a:gdLst>
              <a:ahLst/>
              <a:cxnLst>
                <a:cxn ang="0">
                  <a:pos x="T0" y="T1"/>
                </a:cxn>
                <a:cxn ang="0">
                  <a:pos x="T2" y="T3"/>
                </a:cxn>
                <a:cxn ang="0">
                  <a:pos x="T4" y="T5"/>
                </a:cxn>
                <a:cxn ang="0">
                  <a:pos x="T6" y="T7"/>
                </a:cxn>
                <a:cxn ang="0">
                  <a:pos x="T8" y="T9"/>
                </a:cxn>
              </a:cxnLst>
              <a:rect l="0" t="0" r="r" b="b"/>
              <a:pathLst>
                <a:path w="28" h="6">
                  <a:moveTo>
                    <a:pt x="24" y="1"/>
                  </a:moveTo>
                  <a:cubicBezTo>
                    <a:pt x="17" y="2"/>
                    <a:pt x="10" y="2"/>
                    <a:pt x="3" y="2"/>
                  </a:cubicBezTo>
                  <a:cubicBezTo>
                    <a:pt x="0" y="2"/>
                    <a:pt x="0" y="6"/>
                    <a:pt x="3" y="6"/>
                  </a:cubicBezTo>
                  <a:cubicBezTo>
                    <a:pt x="11" y="6"/>
                    <a:pt x="18" y="6"/>
                    <a:pt x="25"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78" name="Freeform 49"/>
            <p:cNvSpPr/>
            <p:nvPr/>
          </p:nvSpPr>
          <p:spPr bwMode="auto">
            <a:xfrm>
              <a:off x="1420" y="4106"/>
              <a:ext cx="95" cy="18"/>
            </a:xfrm>
            <a:custGeom>
              <a:avLst/>
              <a:gdLst>
                <a:gd name="T0" fmla="*/ 24 w 27"/>
                <a:gd name="T1" fmla="*/ 0 h 6"/>
                <a:gd name="T2" fmla="*/ 3 w 27"/>
                <a:gd name="T3" fmla="*/ 1 h 6"/>
                <a:gd name="T4" fmla="*/ 3 w 27"/>
                <a:gd name="T5" fmla="*/ 5 h 6"/>
                <a:gd name="T6" fmla="*/ 24 w 27"/>
                <a:gd name="T7" fmla="*/ 4 h 6"/>
                <a:gd name="T8" fmla="*/ 24 w 27"/>
                <a:gd name="T9" fmla="*/ 0 h 6"/>
              </a:gdLst>
              <a:ahLst/>
              <a:cxnLst>
                <a:cxn ang="0">
                  <a:pos x="T0" y="T1"/>
                </a:cxn>
                <a:cxn ang="0">
                  <a:pos x="T2" y="T3"/>
                </a:cxn>
                <a:cxn ang="0">
                  <a:pos x="T4" y="T5"/>
                </a:cxn>
                <a:cxn ang="0">
                  <a:pos x="T6" y="T7"/>
                </a:cxn>
                <a:cxn ang="0">
                  <a:pos x="T8" y="T9"/>
                </a:cxn>
              </a:cxnLst>
              <a:rect l="0" t="0" r="r" b="b"/>
              <a:pathLst>
                <a:path w="27" h="6">
                  <a:moveTo>
                    <a:pt x="24" y="0"/>
                  </a:moveTo>
                  <a:cubicBezTo>
                    <a:pt x="17" y="0"/>
                    <a:pt x="10" y="0"/>
                    <a:pt x="3" y="1"/>
                  </a:cubicBezTo>
                  <a:cubicBezTo>
                    <a:pt x="1" y="1"/>
                    <a:pt x="0" y="6"/>
                    <a:pt x="3" y="5"/>
                  </a:cubicBezTo>
                  <a:cubicBezTo>
                    <a:pt x="10" y="4"/>
                    <a:pt x="17" y="4"/>
                    <a:pt x="24" y="4"/>
                  </a:cubicBezTo>
                  <a:cubicBezTo>
                    <a:pt x="27" y="4"/>
                    <a:pt x="27" y="0"/>
                    <a:pt x="24"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79" name="Freeform 50"/>
            <p:cNvSpPr/>
            <p:nvPr/>
          </p:nvSpPr>
          <p:spPr bwMode="auto">
            <a:xfrm>
              <a:off x="1554" y="4103"/>
              <a:ext cx="88" cy="18"/>
            </a:xfrm>
            <a:custGeom>
              <a:avLst/>
              <a:gdLst>
                <a:gd name="T0" fmla="*/ 22 w 25"/>
                <a:gd name="T1" fmla="*/ 0 h 6"/>
                <a:gd name="T2" fmla="*/ 3 w 25"/>
                <a:gd name="T3" fmla="*/ 1 h 6"/>
                <a:gd name="T4" fmla="*/ 4 w 25"/>
                <a:gd name="T5" fmla="*/ 5 h 6"/>
                <a:gd name="T6" fmla="*/ 22 w 25"/>
                <a:gd name="T7" fmla="*/ 4 h 6"/>
                <a:gd name="T8" fmla="*/ 22 w 25"/>
                <a:gd name="T9" fmla="*/ 0 h 6"/>
              </a:gdLst>
              <a:ahLst/>
              <a:cxnLst>
                <a:cxn ang="0">
                  <a:pos x="T0" y="T1"/>
                </a:cxn>
                <a:cxn ang="0">
                  <a:pos x="T2" y="T3"/>
                </a:cxn>
                <a:cxn ang="0">
                  <a:pos x="T4" y="T5"/>
                </a:cxn>
                <a:cxn ang="0">
                  <a:pos x="T6" y="T7"/>
                </a:cxn>
                <a:cxn ang="0">
                  <a:pos x="T8" y="T9"/>
                </a:cxn>
              </a:cxnLst>
              <a:rect l="0" t="0" r="r" b="b"/>
              <a:pathLst>
                <a:path w="25" h="6">
                  <a:moveTo>
                    <a:pt x="22" y="0"/>
                  </a:moveTo>
                  <a:cubicBezTo>
                    <a:pt x="16" y="0"/>
                    <a:pt x="9" y="0"/>
                    <a:pt x="3" y="1"/>
                  </a:cubicBezTo>
                  <a:cubicBezTo>
                    <a:pt x="0" y="1"/>
                    <a:pt x="1" y="6"/>
                    <a:pt x="4" y="5"/>
                  </a:cubicBezTo>
                  <a:cubicBezTo>
                    <a:pt x="10" y="4"/>
                    <a:pt x="16" y="4"/>
                    <a:pt x="22" y="4"/>
                  </a:cubicBezTo>
                  <a:cubicBezTo>
                    <a:pt x="25" y="4"/>
                    <a:pt x="25" y="0"/>
                    <a:pt x="22"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80" name="Freeform 51"/>
            <p:cNvSpPr/>
            <p:nvPr/>
          </p:nvSpPr>
          <p:spPr bwMode="auto">
            <a:xfrm>
              <a:off x="1681" y="4106"/>
              <a:ext cx="91" cy="21"/>
            </a:xfrm>
            <a:custGeom>
              <a:avLst/>
              <a:gdLst>
                <a:gd name="T0" fmla="*/ 23 w 26"/>
                <a:gd name="T1" fmla="*/ 0 h 7"/>
                <a:gd name="T2" fmla="*/ 3 w 26"/>
                <a:gd name="T3" fmla="*/ 2 h 7"/>
                <a:gd name="T4" fmla="*/ 4 w 26"/>
                <a:gd name="T5" fmla="*/ 6 h 7"/>
                <a:gd name="T6" fmla="*/ 23 w 26"/>
                <a:gd name="T7" fmla="*/ 4 h 7"/>
                <a:gd name="T8" fmla="*/ 23 w 26"/>
                <a:gd name="T9" fmla="*/ 0 h 7"/>
              </a:gdLst>
              <a:ahLst/>
              <a:cxnLst>
                <a:cxn ang="0">
                  <a:pos x="T0" y="T1"/>
                </a:cxn>
                <a:cxn ang="0">
                  <a:pos x="T2" y="T3"/>
                </a:cxn>
                <a:cxn ang="0">
                  <a:pos x="T4" y="T5"/>
                </a:cxn>
                <a:cxn ang="0">
                  <a:pos x="T6" y="T7"/>
                </a:cxn>
                <a:cxn ang="0">
                  <a:pos x="T8" y="T9"/>
                </a:cxn>
              </a:cxnLst>
              <a:rect l="0" t="0" r="r" b="b"/>
              <a:pathLst>
                <a:path w="26" h="7">
                  <a:moveTo>
                    <a:pt x="23" y="0"/>
                  </a:moveTo>
                  <a:cubicBezTo>
                    <a:pt x="16" y="0"/>
                    <a:pt x="9" y="1"/>
                    <a:pt x="3" y="2"/>
                  </a:cubicBezTo>
                  <a:cubicBezTo>
                    <a:pt x="0" y="2"/>
                    <a:pt x="1" y="7"/>
                    <a:pt x="4" y="6"/>
                  </a:cubicBezTo>
                  <a:cubicBezTo>
                    <a:pt x="10" y="5"/>
                    <a:pt x="17" y="4"/>
                    <a:pt x="23" y="4"/>
                  </a:cubicBezTo>
                  <a:cubicBezTo>
                    <a:pt x="26" y="4"/>
                    <a:pt x="26" y="0"/>
                    <a:pt x="23"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81" name="Freeform 52"/>
            <p:cNvSpPr/>
            <p:nvPr/>
          </p:nvSpPr>
          <p:spPr bwMode="auto">
            <a:xfrm>
              <a:off x="1829" y="4103"/>
              <a:ext cx="99" cy="18"/>
            </a:xfrm>
            <a:custGeom>
              <a:avLst/>
              <a:gdLst>
                <a:gd name="T0" fmla="*/ 26 w 28"/>
                <a:gd name="T1" fmla="*/ 1 h 6"/>
                <a:gd name="T2" fmla="*/ 3 w 28"/>
                <a:gd name="T3" fmla="*/ 2 h 6"/>
                <a:gd name="T4" fmla="*/ 3 w 28"/>
                <a:gd name="T5" fmla="*/ 6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2"/>
                    <a:pt x="3" y="2"/>
                  </a:cubicBezTo>
                  <a:cubicBezTo>
                    <a:pt x="0" y="2"/>
                    <a:pt x="0" y="6"/>
                    <a:pt x="3" y="6"/>
                  </a:cubicBezTo>
                  <a:cubicBezTo>
                    <a:pt x="11" y="6"/>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82" name="Freeform 53"/>
            <p:cNvSpPr/>
            <p:nvPr/>
          </p:nvSpPr>
          <p:spPr bwMode="auto">
            <a:xfrm>
              <a:off x="1952" y="4094"/>
              <a:ext cx="106" cy="24"/>
            </a:xfrm>
            <a:custGeom>
              <a:avLst/>
              <a:gdLst>
                <a:gd name="T0" fmla="*/ 26 w 30"/>
                <a:gd name="T1" fmla="*/ 2 h 8"/>
                <a:gd name="T2" fmla="*/ 15 w 30"/>
                <a:gd name="T3" fmla="*/ 2 h 8"/>
                <a:gd name="T4" fmla="*/ 5 w 30"/>
                <a:gd name="T5" fmla="*/ 1 h 8"/>
                <a:gd name="T6" fmla="*/ 3 w 30"/>
                <a:gd name="T7" fmla="*/ 5 h 8"/>
                <a:gd name="T8" fmla="*/ 13 w 30"/>
                <a:gd name="T9" fmla="*/ 7 h 8"/>
                <a:gd name="T10" fmla="*/ 27 w 30"/>
                <a:gd name="T11" fmla="*/ 6 h 8"/>
                <a:gd name="T12" fmla="*/ 26 w 30"/>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26" y="2"/>
                  </a:moveTo>
                  <a:cubicBezTo>
                    <a:pt x="22" y="3"/>
                    <a:pt x="19" y="3"/>
                    <a:pt x="15" y="2"/>
                  </a:cubicBezTo>
                  <a:cubicBezTo>
                    <a:pt x="12" y="2"/>
                    <a:pt x="8" y="2"/>
                    <a:pt x="5" y="1"/>
                  </a:cubicBezTo>
                  <a:cubicBezTo>
                    <a:pt x="3" y="0"/>
                    <a:pt x="0" y="4"/>
                    <a:pt x="3" y="5"/>
                  </a:cubicBezTo>
                  <a:cubicBezTo>
                    <a:pt x="6" y="6"/>
                    <a:pt x="10" y="6"/>
                    <a:pt x="13" y="7"/>
                  </a:cubicBezTo>
                  <a:cubicBezTo>
                    <a:pt x="18" y="7"/>
                    <a:pt x="23" y="8"/>
                    <a:pt x="27" y="6"/>
                  </a:cubicBezTo>
                  <a:cubicBezTo>
                    <a:pt x="30" y="5"/>
                    <a:pt x="29" y="1"/>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83" name="Freeform 54"/>
            <p:cNvSpPr/>
            <p:nvPr/>
          </p:nvSpPr>
          <p:spPr bwMode="auto">
            <a:xfrm>
              <a:off x="2104" y="4100"/>
              <a:ext cx="127" cy="24"/>
            </a:xfrm>
            <a:custGeom>
              <a:avLst/>
              <a:gdLst>
                <a:gd name="T0" fmla="*/ 34 w 36"/>
                <a:gd name="T1" fmla="*/ 3 h 8"/>
                <a:gd name="T2" fmla="*/ 3 w 36"/>
                <a:gd name="T3" fmla="*/ 2 h 8"/>
                <a:gd name="T4" fmla="*/ 3 w 36"/>
                <a:gd name="T5" fmla="*/ 6 h 8"/>
                <a:gd name="T6" fmla="*/ 32 w 36"/>
                <a:gd name="T7" fmla="*/ 7 h 8"/>
                <a:gd name="T8" fmla="*/ 34 w 36"/>
                <a:gd name="T9" fmla="*/ 3 h 8"/>
              </a:gdLst>
              <a:ahLst/>
              <a:cxnLst>
                <a:cxn ang="0">
                  <a:pos x="T0" y="T1"/>
                </a:cxn>
                <a:cxn ang="0">
                  <a:pos x="T2" y="T3"/>
                </a:cxn>
                <a:cxn ang="0">
                  <a:pos x="T4" y="T5"/>
                </a:cxn>
                <a:cxn ang="0">
                  <a:pos x="T6" y="T7"/>
                </a:cxn>
                <a:cxn ang="0">
                  <a:pos x="T8" y="T9"/>
                </a:cxn>
              </a:cxnLst>
              <a:rect l="0" t="0" r="r" b="b"/>
              <a:pathLst>
                <a:path w="36" h="8">
                  <a:moveTo>
                    <a:pt x="34" y="3"/>
                  </a:moveTo>
                  <a:cubicBezTo>
                    <a:pt x="24" y="0"/>
                    <a:pt x="14" y="1"/>
                    <a:pt x="3" y="2"/>
                  </a:cubicBezTo>
                  <a:cubicBezTo>
                    <a:pt x="1" y="2"/>
                    <a:pt x="0" y="7"/>
                    <a:pt x="3" y="6"/>
                  </a:cubicBezTo>
                  <a:cubicBezTo>
                    <a:pt x="13" y="5"/>
                    <a:pt x="23" y="4"/>
                    <a:pt x="32" y="7"/>
                  </a:cubicBezTo>
                  <a:cubicBezTo>
                    <a:pt x="35" y="8"/>
                    <a:pt x="36" y="4"/>
                    <a:pt x="34"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84" name="Freeform 55"/>
            <p:cNvSpPr/>
            <p:nvPr/>
          </p:nvSpPr>
          <p:spPr bwMode="auto">
            <a:xfrm>
              <a:off x="2280" y="4100"/>
              <a:ext cx="106" cy="15"/>
            </a:xfrm>
            <a:custGeom>
              <a:avLst/>
              <a:gdLst>
                <a:gd name="T0" fmla="*/ 27 w 30"/>
                <a:gd name="T1" fmla="*/ 1 h 5"/>
                <a:gd name="T2" fmla="*/ 3 w 30"/>
                <a:gd name="T3" fmla="*/ 0 h 5"/>
                <a:gd name="T4" fmla="*/ 3 w 30"/>
                <a:gd name="T5" fmla="*/ 4 h 5"/>
                <a:gd name="T6" fmla="*/ 27 w 30"/>
                <a:gd name="T7" fmla="*/ 5 h 5"/>
                <a:gd name="T8" fmla="*/ 27 w 30"/>
                <a:gd name="T9" fmla="*/ 1 h 5"/>
              </a:gdLst>
              <a:ahLst/>
              <a:cxnLst>
                <a:cxn ang="0">
                  <a:pos x="T0" y="T1"/>
                </a:cxn>
                <a:cxn ang="0">
                  <a:pos x="T2" y="T3"/>
                </a:cxn>
                <a:cxn ang="0">
                  <a:pos x="T4" y="T5"/>
                </a:cxn>
                <a:cxn ang="0">
                  <a:pos x="T6" y="T7"/>
                </a:cxn>
                <a:cxn ang="0">
                  <a:pos x="T8" y="T9"/>
                </a:cxn>
              </a:cxnLst>
              <a:rect l="0" t="0" r="r" b="b"/>
              <a:pathLst>
                <a:path w="30" h="5">
                  <a:moveTo>
                    <a:pt x="27" y="1"/>
                  </a:moveTo>
                  <a:cubicBezTo>
                    <a:pt x="19" y="1"/>
                    <a:pt x="11" y="0"/>
                    <a:pt x="3" y="0"/>
                  </a:cubicBezTo>
                  <a:cubicBezTo>
                    <a:pt x="0" y="0"/>
                    <a:pt x="0" y="4"/>
                    <a:pt x="3" y="4"/>
                  </a:cubicBezTo>
                  <a:cubicBezTo>
                    <a:pt x="11" y="4"/>
                    <a:pt x="19" y="5"/>
                    <a:pt x="27" y="5"/>
                  </a:cubicBezTo>
                  <a:cubicBezTo>
                    <a:pt x="30" y="5"/>
                    <a:pt x="30" y="1"/>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85" name="Freeform 56"/>
            <p:cNvSpPr/>
            <p:nvPr/>
          </p:nvSpPr>
          <p:spPr bwMode="auto">
            <a:xfrm>
              <a:off x="2414" y="4097"/>
              <a:ext cx="103" cy="30"/>
            </a:xfrm>
            <a:custGeom>
              <a:avLst/>
              <a:gdLst>
                <a:gd name="T0" fmla="*/ 24 w 29"/>
                <a:gd name="T1" fmla="*/ 1 h 10"/>
                <a:gd name="T2" fmla="*/ 4 w 29"/>
                <a:gd name="T3" fmla="*/ 3 h 10"/>
                <a:gd name="T4" fmla="*/ 2 w 29"/>
                <a:gd name="T5" fmla="*/ 7 h 10"/>
                <a:gd name="T6" fmla="*/ 26 w 29"/>
                <a:gd name="T7" fmla="*/ 5 h 10"/>
                <a:gd name="T8" fmla="*/ 24 w 29"/>
                <a:gd name="T9" fmla="*/ 1 h 10"/>
              </a:gdLst>
              <a:ahLst/>
              <a:cxnLst>
                <a:cxn ang="0">
                  <a:pos x="T0" y="T1"/>
                </a:cxn>
                <a:cxn ang="0">
                  <a:pos x="T2" y="T3"/>
                </a:cxn>
                <a:cxn ang="0">
                  <a:pos x="T4" y="T5"/>
                </a:cxn>
                <a:cxn ang="0">
                  <a:pos x="T6" y="T7"/>
                </a:cxn>
                <a:cxn ang="0">
                  <a:pos x="T8" y="T9"/>
                </a:cxn>
              </a:cxnLst>
              <a:rect l="0" t="0" r="r" b="b"/>
              <a:pathLst>
                <a:path w="29" h="10">
                  <a:moveTo>
                    <a:pt x="24" y="1"/>
                  </a:moveTo>
                  <a:cubicBezTo>
                    <a:pt x="18" y="2"/>
                    <a:pt x="10" y="5"/>
                    <a:pt x="4" y="3"/>
                  </a:cubicBezTo>
                  <a:cubicBezTo>
                    <a:pt x="1" y="2"/>
                    <a:pt x="0" y="6"/>
                    <a:pt x="2" y="7"/>
                  </a:cubicBezTo>
                  <a:cubicBezTo>
                    <a:pt x="10" y="10"/>
                    <a:pt x="18" y="6"/>
                    <a:pt x="26" y="5"/>
                  </a:cubicBezTo>
                  <a:cubicBezTo>
                    <a:pt x="29"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86" name="Freeform 57"/>
            <p:cNvSpPr/>
            <p:nvPr/>
          </p:nvSpPr>
          <p:spPr bwMode="auto">
            <a:xfrm>
              <a:off x="2534" y="4097"/>
              <a:ext cx="120" cy="21"/>
            </a:xfrm>
            <a:custGeom>
              <a:avLst/>
              <a:gdLst>
                <a:gd name="T0" fmla="*/ 31 w 34"/>
                <a:gd name="T1" fmla="*/ 2 h 7"/>
                <a:gd name="T2" fmla="*/ 3 w 34"/>
                <a:gd name="T3" fmla="*/ 2 h 7"/>
                <a:gd name="T4" fmla="*/ 3 w 34"/>
                <a:gd name="T5" fmla="*/ 6 h 7"/>
                <a:gd name="T6" fmla="*/ 29 w 34"/>
                <a:gd name="T7" fmla="*/ 6 h 7"/>
                <a:gd name="T8" fmla="*/ 31 w 34"/>
                <a:gd name="T9" fmla="*/ 2 h 7"/>
              </a:gdLst>
              <a:ahLst/>
              <a:cxnLst>
                <a:cxn ang="0">
                  <a:pos x="T0" y="T1"/>
                </a:cxn>
                <a:cxn ang="0">
                  <a:pos x="T2" y="T3"/>
                </a:cxn>
                <a:cxn ang="0">
                  <a:pos x="T4" y="T5"/>
                </a:cxn>
                <a:cxn ang="0">
                  <a:pos x="T6" y="T7"/>
                </a:cxn>
                <a:cxn ang="0">
                  <a:pos x="T8" y="T9"/>
                </a:cxn>
              </a:cxnLst>
              <a:rect l="0" t="0" r="r" b="b"/>
              <a:pathLst>
                <a:path w="34" h="7">
                  <a:moveTo>
                    <a:pt x="31" y="2"/>
                  </a:moveTo>
                  <a:cubicBezTo>
                    <a:pt x="21" y="0"/>
                    <a:pt x="12" y="0"/>
                    <a:pt x="3" y="2"/>
                  </a:cubicBezTo>
                  <a:cubicBezTo>
                    <a:pt x="0" y="2"/>
                    <a:pt x="0" y="7"/>
                    <a:pt x="3" y="6"/>
                  </a:cubicBezTo>
                  <a:cubicBezTo>
                    <a:pt x="12" y="5"/>
                    <a:pt x="21" y="4"/>
                    <a:pt x="29" y="6"/>
                  </a:cubicBezTo>
                  <a:cubicBezTo>
                    <a:pt x="32" y="7"/>
                    <a:pt x="34" y="2"/>
                    <a:pt x="31"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87" name="Freeform 58"/>
            <p:cNvSpPr/>
            <p:nvPr/>
          </p:nvSpPr>
          <p:spPr bwMode="auto">
            <a:xfrm>
              <a:off x="2682" y="4103"/>
              <a:ext cx="110" cy="21"/>
            </a:xfrm>
            <a:custGeom>
              <a:avLst/>
              <a:gdLst>
                <a:gd name="T0" fmla="*/ 26 w 31"/>
                <a:gd name="T1" fmla="*/ 1 h 7"/>
                <a:gd name="T2" fmla="*/ 4 w 31"/>
                <a:gd name="T3" fmla="*/ 1 h 7"/>
                <a:gd name="T4" fmla="*/ 3 w 31"/>
                <a:gd name="T5" fmla="*/ 5 h 7"/>
                <a:gd name="T6" fmla="*/ 28 w 31"/>
                <a:gd name="T7" fmla="*/ 5 h 7"/>
                <a:gd name="T8" fmla="*/ 26 w 31"/>
                <a:gd name="T9" fmla="*/ 1 h 7"/>
              </a:gdLst>
              <a:ahLst/>
              <a:cxnLst>
                <a:cxn ang="0">
                  <a:pos x="T0" y="T1"/>
                </a:cxn>
                <a:cxn ang="0">
                  <a:pos x="T2" y="T3"/>
                </a:cxn>
                <a:cxn ang="0">
                  <a:pos x="T4" y="T5"/>
                </a:cxn>
                <a:cxn ang="0">
                  <a:pos x="T6" y="T7"/>
                </a:cxn>
                <a:cxn ang="0">
                  <a:pos x="T8" y="T9"/>
                </a:cxn>
              </a:cxnLst>
              <a:rect l="0" t="0" r="r" b="b"/>
              <a:pathLst>
                <a:path w="31" h="7">
                  <a:moveTo>
                    <a:pt x="26" y="1"/>
                  </a:moveTo>
                  <a:cubicBezTo>
                    <a:pt x="19" y="2"/>
                    <a:pt x="12" y="3"/>
                    <a:pt x="4" y="1"/>
                  </a:cubicBezTo>
                  <a:cubicBezTo>
                    <a:pt x="2" y="0"/>
                    <a:pt x="0" y="4"/>
                    <a:pt x="3" y="5"/>
                  </a:cubicBezTo>
                  <a:cubicBezTo>
                    <a:pt x="11" y="7"/>
                    <a:pt x="20" y="6"/>
                    <a:pt x="28" y="5"/>
                  </a:cubicBezTo>
                  <a:cubicBezTo>
                    <a:pt x="31"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88" name="Freeform 59"/>
            <p:cNvSpPr/>
            <p:nvPr/>
          </p:nvSpPr>
          <p:spPr bwMode="auto">
            <a:xfrm>
              <a:off x="2848" y="4094"/>
              <a:ext cx="102" cy="24"/>
            </a:xfrm>
            <a:custGeom>
              <a:avLst/>
              <a:gdLst>
                <a:gd name="T0" fmla="*/ 26 w 29"/>
                <a:gd name="T1" fmla="*/ 3 h 8"/>
                <a:gd name="T2" fmla="*/ 3 w 29"/>
                <a:gd name="T3" fmla="*/ 3 h 8"/>
                <a:gd name="T4" fmla="*/ 3 w 29"/>
                <a:gd name="T5" fmla="*/ 7 h 8"/>
                <a:gd name="T6" fmla="*/ 25 w 29"/>
                <a:gd name="T7" fmla="*/ 7 h 8"/>
                <a:gd name="T8" fmla="*/ 26 w 29"/>
                <a:gd name="T9" fmla="*/ 3 h 8"/>
              </a:gdLst>
              <a:ahLst/>
              <a:cxnLst>
                <a:cxn ang="0">
                  <a:pos x="T0" y="T1"/>
                </a:cxn>
                <a:cxn ang="0">
                  <a:pos x="T2" y="T3"/>
                </a:cxn>
                <a:cxn ang="0">
                  <a:pos x="T4" y="T5"/>
                </a:cxn>
                <a:cxn ang="0">
                  <a:pos x="T6" y="T7"/>
                </a:cxn>
                <a:cxn ang="0">
                  <a:pos x="T8" y="T9"/>
                </a:cxn>
              </a:cxnLst>
              <a:rect l="0" t="0" r="r" b="b"/>
              <a:pathLst>
                <a:path w="29" h="8">
                  <a:moveTo>
                    <a:pt x="26" y="3"/>
                  </a:moveTo>
                  <a:cubicBezTo>
                    <a:pt x="18" y="0"/>
                    <a:pt x="11" y="2"/>
                    <a:pt x="3" y="3"/>
                  </a:cubicBezTo>
                  <a:cubicBezTo>
                    <a:pt x="0" y="3"/>
                    <a:pt x="0" y="7"/>
                    <a:pt x="3" y="7"/>
                  </a:cubicBezTo>
                  <a:cubicBezTo>
                    <a:pt x="11" y="7"/>
                    <a:pt x="18" y="4"/>
                    <a:pt x="25" y="7"/>
                  </a:cubicBezTo>
                  <a:cubicBezTo>
                    <a:pt x="28" y="8"/>
                    <a:pt x="29" y="4"/>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89" name="Freeform 60"/>
            <p:cNvSpPr/>
            <p:nvPr/>
          </p:nvSpPr>
          <p:spPr bwMode="auto">
            <a:xfrm>
              <a:off x="2993" y="4103"/>
              <a:ext cx="81" cy="12"/>
            </a:xfrm>
            <a:custGeom>
              <a:avLst/>
              <a:gdLst>
                <a:gd name="T0" fmla="*/ 20 w 23"/>
                <a:gd name="T1" fmla="*/ 0 h 4"/>
                <a:gd name="T2" fmla="*/ 3 w 23"/>
                <a:gd name="T3" fmla="*/ 0 h 4"/>
                <a:gd name="T4" fmla="*/ 3 w 23"/>
                <a:gd name="T5" fmla="*/ 4 h 4"/>
                <a:gd name="T6" fmla="*/ 20 w 23"/>
                <a:gd name="T7" fmla="*/ 4 h 4"/>
                <a:gd name="T8" fmla="*/ 20 w 23"/>
                <a:gd name="T9" fmla="*/ 0 h 4"/>
              </a:gdLst>
              <a:ahLst/>
              <a:cxnLst>
                <a:cxn ang="0">
                  <a:pos x="T0" y="T1"/>
                </a:cxn>
                <a:cxn ang="0">
                  <a:pos x="T2" y="T3"/>
                </a:cxn>
                <a:cxn ang="0">
                  <a:pos x="T4" y="T5"/>
                </a:cxn>
                <a:cxn ang="0">
                  <a:pos x="T6" y="T7"/>
                </a:cxn>
                <a:cxn ang="0">
                  <a:pos x="T8" y="T9"/>
                </a:cxn>
              </a:cxnLst>
              <a:rect l="0" t="0" r="r" b="b"/>
              <a:pathLst>
                <a:path w="23" h="4">
                  <a:moveTo>
                    <a:pt x="20" y="0"/>
                  </a:moveTo>
                  <a:cubicBezTo>
                    <a:pt x="3" y="0"/>
                    <a:pt x="3" y="0"/>
                    <a:pt x="3" y="0"/>
                  </a:cubicBezTo>
                  <a:cubicBezTo>
                    <a:pt x="0" y="0"/>
                    <a:pt x="0" y="4"/>
                    <a:pt x="3" y="4"/>
                  </a:cubicBezTo>
                  <a:cubicBezTo>
                    <a:pt x="20" y="4"/>
                    <a:pt x="20"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90" name="Freeform 61"/>
            <p:cNvSpPr/>
            <p:nvPr/>
          </p:nvSpPr>
          <p:spPr bwMode="auto">
            <a:xfrm>
              <a:off x="3155" y="4100"/>
              <a:ext cx="88" cy="24"/>
            </a:xfrm>
            <a:custGeom>
              <a:avLst/>
              <a:gdLst>
                <a:gd name="T0" fmla="*/ 22 w 25"/>
                <a:gd name="T1" fmla="*/ 3 h 8"/>
                <a:gd name="T2" fmla="*/ 3 w 25"/>
                <a:gd name="T3" fmla="*/ 3 h 8"/>
                <a:gd name="T4" fmla="*/ 5 w 25"/>
                <a:gd name="T5" fmla="*/ 7 h 8"/>
                <a:gd name="T6" fmla="*/ 21 w 25"/>
                <a:gd name="T7" fmla="*/ 7 h 8"/>
                <a:gd name="T8" fmla="*/ 22 w 25"/>
                <a:gd name="T9" fmla="*/ 3 h 8"/>
              </a:gdLst>
              <a:ahLst/>
              <a:cxnLst>
                <a:cxn ang="0">
                  <a:pos x="T0" y="T1"/>
                </a:cxn>
                <a:cxn ang="0">
                  <a:pos x="T2" y="T3"/>
                </a:cxn>
                <a:cxn ang="0">
                  <a:pos x="T4" y="T5"/>
                </a:cxn>
                <a:cxn ang="0">
                  <a:pos x="T6" y="T7"/>
                </a:cxn>
                <a:cxn ang="0">
                  <a:pos x="T8" y="T9"/>
                </a:cxn>
              </a:cxnLst>
              <a:rect l="0" t="0" r="r" b="b"/>
              <a:pathLst>
                <a:path w="25" h="8">
                  <a:moveTo>
                    <a:pt x="22" y="3"/>
                  </a:moveTo>
                  <a:cubicBezTo>
                    <a:pt x="16" y="2"/>
                    <a:pt x="9" y="0"/>
                    <a:pt x="3" y="3"/>
                  </a:cubicBezTo>
                  <a:cubicBezTo>
                    <a:pt x="0" y="4"/>
                    <a:pt x="2" y="8"/>
                    <a:pt x="5" y="7"/>
                  </a:cubicBezTo>
                  <a:cubicBezTo>
                    <a:pt x="10" y="5"/>
                    <a:pt x="16" y="6"/>
                    <a:pt x="21" y="7"/>
                  </a:cubicBezTo>
                  <a:cubicBezTo>
                    <a:pt x="24" y="8"/>
                    <a:pt x="25" y="3"/>
                    <a:pt x="2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91" name="Freeform 62"/>
            <p:cNvSpPr/>
            <p:nvPr/>
          </p:nvSpPr>
          <p:spPr bwMode="auto">
            <a:xfrm>
              <a:off x="3300" y="4106"/>
              <a:ext cx="109" cy="18"/>
            </a:xfrm>
            <a:custGeom>
              <a:avLst/>
              <a:gdLst>
                <a:gd name="T0" fmla="*/ 28 w 31"/>
                <a:gd name="T1" fmla="*/ 0 h 6"/>
                <a:gd name="T2" fmla="*/ 3 w 31"/>
                <a:gd name="T3" fmla="*/ 1 h 6"/>
                <a:gd name="T4" fmla="*/ 3 w 31"/>
                <a:gd name="T5" fmla="*/ 5 h 6"/>
                <a:gd name="T6" fmla="*/ 28 w 31"/>
                <a:gd name="T7" fmla="*/ 4 h 6"/>
                <a:gd name="T8" fmla="*/ 28 w 31"/>
                <a:gd name="T9" fmla="*/ 0 h 6"/>
              </a:gdLst>
              <a:ahLst/>
              <a:cxnLst>
                <a:cxn ang="0">
                  <a:pos x="T0" y="T1"/>
                </a:cxn>
                <a:cxn ang="0">
                  <a:pos x="T2" y="T3"/>
                </a:cxn>
                <a:cxn ang="0">
                  <a:pos x="T4" y="T5"/>
                </a:cxn>
                <a:cxn ang="0">
                  <a:pos x="T6" y="T7"/>
                </a:cxn>
                <a:cxn ang="0">
                  <a:pos x="T8" y="T9"/>
                </a:cxn>
              </a:cxnLst>
              <a:rect l="0" t="0" r="r" b="b"/>
              <a:pathLst>
                <a:path w="31" h="6">
                  <a:moveTo>
                    <a:pt x="28" y="0"/>
                  </a:moveTo>
                  <a:cubicBezTo>
                    <a:pt x="20" y="0"/>
                    <a:pt x="11" y="0"/>
                    <a:pt x="3" y="1"/>
                  </a:cubicBezTo>
                  <a:cubicBezTo>
                    <a:pt x="0" y="1"/>
                    <a:pt x="0" y="6"/>
                    <a:pt x="3" y="5"/>
                  </a:cubicBezTo>
                  <a:cubicBezTo>
                    <a:pt x="11" y="4"/>
                    <a:pt x="20" y="4"/>
                    <a:pt x="28" y="4"/>
                  </a:cubicBezTo>
                  <a:cubicBezTo>
                    <a:pt x="31" y="4"/>
                    <a:pt x="31" y="0"/>
                    <a:pt x="28"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92" name="Freeform 63"/>
            <p:cNvSpPr/>
            <p:nvPr/>
          </p:nvSpPr>
          <p:spPr bwMode="auto">
            <a:xfrm>
              <a:off x="3434" y="4100"/>
              <a:ext cx="99" cy="24"/>
            </a:xfrm>
            <a:custGeom>
              <a:avLst/>
              <a:gdLst>
                <a:gd name="T0" fmla="*/ 24 w 28"/>
                <a:gd name="T1" fmla="*/ 1 h 8"/>
                <a:gd name="T2" fmla="*/ 4 w 28"/>
                <a:gd name="T3" fmla="*/ 2 h 8"/>
                <a:gd name="T4" fmla="*/ 3 w 28"/>
                <a:gd name="T5" fmla="*/ 6 h 8"/>
                <a:gd name="T6" fmla="*/ 26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2"/>
                    <a:pt x="11" y="4"/>
                    <a:pt x="4" y="2"/>
                  </a:cubicBezTo>
                  <a:cubicBezTo>
                    <a:pt x="2" y="1"/>
                    <a:pt x="0" y="5"/>
                    <a:pt x="3" y="6"/>
                  </a:cubicBezTo>
                  <a:cubicBezTo>
                    <a:pt x="11" y="8"/>
                    <a:pt x="18" y="6"/>
                    <a:pt x="26"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93" name="Freeform 64"/>
            <p:cNvSpPr/>
            <p:nvPr/>
          </p:nvSpPr>
          <p:spPr bwMode="auto">
            <a:xfrm>
              <a:off x="3564" y="4097"/>
              <a:ext cx="103" cy="21"/>
            </a:xfrm>
            <a:custGeom>
              <a:avLst/>
              <a:gdLst>
                <a:gd name="T0" fmla="*/ 26 w 29"/>
                <a:gd name="T1" fmla="*/ 3 h 7"/>
                <a:gd name="T2" fmla="*/ 4 w 29"/>
                <a:gd name="T3" fmla="*/ 1 h 7"/>
                <a:gd name="T4" fmla="*/ 3 w 29"/>
                <a:gd name="T5" fmla="*/ 5 h 7"/>
                <a:gd name="T6" fmla="*/ 26 w 29"/>
                <a:gd name="T7" fmla="*/ 7 h 7"/>
                <a:gd name="T8" fmla="*/ 26 w 29"/>
                <a:gd name="T9" fmla="*/ 3 h 7"/>
              </a:gdLst>
              <a:ahLst/>
              <a:cxnLst>
                <a:cxn ang="0">
                  <a:pos x="T0" y="T1"/>
                </a:cxn>
                <a:cxn ang="0">
                  <a:pos x="T2" y="T3"/>
                </a:cxn>
                <a:cxn ang="0">
                  <a:pos x="T4" y="T5"/>
                </a:cxn>
                <a:cxn ang="0">
                  <a:pos x="T6" y="T7"/>
                </a:cxn>
                <a:cxn ang="0">
                  <a:pos x="T8" y="T9"/>
                </a:cxn>
              </a:cxnLst>
              <a:rect l="0" t="0" r="r" b="b"/>
              <a:pathLst>
                <a:path w="29" h="7">
                  <a:moveTo>
                    <a:pt x="26" y="3"/>
                  </a:moveTo>
                  <a:cubicBezTo>
                    <a:pt x="19" y="3"/>
                    <a:pt x="11" y="3"/>
                    <a:pt x="4" y="1"/>
                  </a:cubicBezTo>
                  <a:cubicBezTo>
                    <a:pt x="2" y="0"/>
                    <a:pt x="0" y="4"/>
                    <a:pt x="3" y="5"/>
                  </a:cubicBezTo>
                  <a:cubicBezTo>
                    <a:pt x="10" y="7"/>
                    <a:pt x="19" y="7"/>
                    <a:pt x="26" y="7"/>
                  </a:cubicBezTo>
                  <a:cubicBezTo>
                    <a:pt x="29" y="7"/>
                    <a:pt x="29" y="3"/>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94" name="Freeform 65"/>
            <p:cNvSpPr/>
            <p:nvPr/>
          </p:nvSpPr>
          <p:spPr bwMode="auto">
            <a:xfrm>
              <a:off x="3698" y="4094"/>
              <a:ext cx="106" cy="18"/>
            </a:xfrm>
            <a:custGeom>
              <a:avLst/>
              <a:gdLst>
                <a:gd name="T0" fmla="*/ 27 w 30"/>
                <a:gd name="T1" fmla="*/ 1 h 6"/>
                <a:gd name="T2" fmla="*/ 3 w 30"/>
                <a:gd name="T3" fmla="*/ 2 h 6"/>
                <a:gd name="T4" fmla="*/ 3 w 30"/>
                <a:gd name="T5" fmla="*/ 6 h 6"/>
                <a:gd name="T6" fmla="*/ 27 w 30"/>
                <a:gd name="T7" fmla="*/ 5 h 6"/>
                <a:gd name="T8" fmla="*/ 27 w 30"/>
                <a:gd name="T9" fmla="*/ 1 h 6"/>
              </a:gdLst>
              <a:ahLst/>
              <a:cxnLst>
                <a:cxn ang="0">
                  <a:pos x="T0" y="T1"/>
                </a:cxn>
                <a:cxn ang="0">
                  <a:pos x="T2" y="T3"/>
                </a:cxn>
                <a:cxn ang="0">
                  <a:pos x="T4" y="T5"/>
                </a:cxn>
                <a:cxn ang="0">
                  <a:pos x="T6" y="T7"/>
                </a:cxn>
                <a:cxn ang="0">
                  <a:pos x="T8" y="T9"/>
                </a:cxn>
              </a:cxnLst>
              <a:rect l="0" t="0" r="r" b="b"/>
              <a:pathLst>
                <a:path w="30" h="6">
                  <a:moveTo>
                    <a:pt x="27" y="1"/>
                  </a:moveTo>
                  <a:cubicBezTo>
                    <a:pt x="19" y="1"/>
                    <a:pt x="11" y="1"/>
                    <a:pt x="3" y="2"/>
                  </a:cubicBezTo>
                  <a:cubicBezTo>
                    <a:pt x="0" y="2"/>
                    <a:pt x="0" y="6"/>
                    <a:pt x="3" y="6"/>
                  </a:cubicBezTo>
                  <a:cubicBezTo>
                    <a:pt x="11" y="6"/>
                    <a:pt x="19" y="5"/>
                    <a:pt x="27" y="5"/>
                  </a:cubicBezTo>
                  <a:cubicBezTo>
                    <a:pt x="30" y="5"/>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95" name="Freeform 66"/>
            <p:cNvSpPr/>
            <p:nvPr/>
          </p:nvSpPr>
          <p:spPr bwMode="auto">
            <a:xfrm>
              <a:off x="3846" y="4103"/>
              <a:ext cx="85" cy="18"/>
            </a:xfrm>
            <a:custGeom>
              <a:avLst/>
              <a:gdLst>
                <a:gd name="T0" fmla="*/ 21 w 24"/>
                <a:gd name="T1" fmla="*/ 1 h 6"/>
                <a:gd name="T2" fmla="*/ 3 w 24"/>
                <a:gd name="T3" fmla="*/ 0 h 6"/>
                <a:gd name="T4" fmla="*/ 3 w 24"/>
                <a:gd name="T5" fmla="*/ 4 h 6"/>
                <a:gd name="T6" fmla="*/ 20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5" y="0"/>
                    <a:pt x="9" y="0"/>
                    <a:pt x="3" y="0"/>
                  </a:cubicBezTo>
                  <a:cubicBezTo>
                    <a:pt x="0" y="0"/>
                    <a:pt x="0" y="4"/>
                    <a:pt x="3" y="4"/>
                  </a:cubicBezTo>
                  <a:cubicBezTo>
                    <a:pt x="9" y="4"/>
                    <a:pt x="14" y="4"/>
                    <a:pt x="20" y="5"/>
                  </a:cubicBezTo>
                  <a:cubicBezTo>
                    <a:pt x="23" y="6"/>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96" name="Freeform 67"/>
            <p:cNvSpPr/>
            <p:nvPr/>
          </p:nvSpPr>
          <p:spPr bwMode="auto">
            <a:xfrm>
              <a:off x="3977" y="4094"/>
              <a:ext cx="109" cy="24"/>
            </a:xfrm>
            <a:custGeom>
              <a:avLst/>
              <a:gdLst>
                <a:gd name="T0" fmla="*/ 28 w 31"/>
                <a:gd name="T1" fmla="*/ 2 h 8"/>
                <a:gd name="T2" fmla="*/ 3 w 31"/>
                <a:gd name="T3" fmla="*/ 3 h 8"/>
                <a:gd name="T4" fmla="*/ 4 w 31"/>
                <a:gd name="T5" fmla="*/ 7 h 8"/>
                <a:gd name="T6" fmla="*/ 28 w 31"/>
                <a:gd name="T7" fmla="*/ 6 h 8"/>
                <a:gd name="T8" fmla="*/ 28 w 31"/>
                <a:gd name="T9" fmla="*/ 2 h 8"/>
              </a:gdLst>
              <a:ahLst/>
              <a:cxnLst>
                <a:cxn ang="0">
                  <a:pos x="T0" y="T1"/>
                </a:cxn>
                <a:cxn ang="0">
                  <a:pos x="T2" y="T3"/>
                </a:cxn>
                <a:cxn ang="0">
                  <a:pos x="T4" y="T5"/>
                </a:cxn>
                <a:cxn ang="0">
                  <a:pos x="T6" y="T7"/>
                </a:cxn>
                <a:cxn ang="0">
                  <a:pos x="T8" y="T9"/>
                </a:cxn>
              </a:cxnLst>
              <a:rect l="0" t="0" r="r" b="b"/>
              <a:pathLst>
                <a:path w="31" h="8">
                  <a:moveTo>
                    <a:pt x="28" y="2"/>
                  </a:moveTo>
                  <a:cubicBezTo>
                    <a:pt x="20" y="2"/>
                    <a:pt x="11" y="0"/>
                    <a:pt x="3" y="3"/>
                  </a:cubicBezTo>
                  <a:cubicBezTo>
                    <a:pt x="0" y="4"/>
                    <a:pt x="2" y="8"/>
                    <a:pt x="4" y="7"/>
                  </a:cubicBezTo>
                  <a:cubicBezTo>
                    <a:pt x="12" y="5"/>
                    <a:pt x="20"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97" name="Freeform 68"/>
            <p:cNvSpPr/>
            <p:nvPr/>
          </p:nvSpPr>
          <p:spPr bwMode="auto">
            <a:xfrm>
              <a:off x="4129" y="4092"/>
              <a:ext cx="102" cy="17"/>
            </a:xfrm>
            <a:custGeom>
              <a:avLst/>
              <a:gdLst>
                <a:gd name="T0" fmla="*/ 25 w 29"/>
                <a:gd name="T1" fmla="*/ 1 h 6"/>
                <a:gd name="T2" fmla="*/ 3 w 29"/>
                <a:gd name="T3" fmla="*/ 2 h 6"/>
                <a:gd name="T4" fmla="*/ 3 w 29"/>
                <a:gd name="T5" fmla="*/ 6 h 6"/>
                <a:gd name="T6" fmla="*/ 26 w 29"/>
                <a:gd name="T7" fmla="*/ 5 h 6"/>
                <a:gd name="T8" fmla="*/ 25 w 29"/>
                <a:gd name="T9" fmla="*/ 1 h 6"/>
              </a:gdLst>
              <a:ahLst/>
              <a:cxnLst>
                <a:cxn ang="0">
                  <a:pos x="T0" y="T1"/>
                </a:cxn>
                <a:cxn ang="0">
                  <a:pos x="T2" y="T3"/>
                </a:cxn>
                <a:cxn ang="0">
                  <a:pos x="T4" y="T5"/>
                </a:cxn>
                <a:cxn ang="0">
                  <a:pos x="T6" y="T7"/>
                </a:cxn>
                <a:cxn ang="0">
                  <a:pos x="T8" y="T9"/>
                </a:cxn>
              </a:cxnLst>
              <a:rect l="0" t="0" r="r" b="b"/>
              <a:pathLst>
                <a:path w="29" h="6">
                  <a:moveTo>
                    <a:pt x="25" y="1"/>
                  </a:moveTo>
                  <a:cubicBezTo>
                    <a:pt x="17" y="2"/>
                    <a:pt x="10" y="2"/>
                    <a:pt x="3" y="2"/>
                  </a:cubicBezTo>
                  <a:cubicBezTo>
                    <a:pt x="0" y="2"/>
                    <a:pt x="0" y="6"/>
                    <a:pt x="3" y="6"/>
                  </a:cubicBezTo>
                  <a:cubicBezTo>
                    <a:pt x="11" y="6"/>
                    <a:pt x="18" y="6"/>
                    <a:pt x="26" y="5"/>
                  </a:cubicBezTo>
                  <a:cubicBezTo>
                    <a:pt x="29" y="4"/>
                    <a:pt x="27" y="0"/>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98" name="Freeform 69"/>
            <p:cNvSpPr/>
            <p:nvPr/>
          </p:nvSpPr>
          <p:spPr bwMode="auto">
            <a:xfrm>
              <a:off x="4273" y="4103"/>
              <a:ext cx="110" cy="21"/>
            </a:xfrm>
            <a:custGeom>
              <a:avLst/>
              <a:gdLst>
                <a:gd name="T0" fmla="*/ 28 w 31"/>
                <a:gd name="T1" fmla="*/ 2 h 7"/>
                <a:gd name="T2" fmla="*/ 3 w 31"/>
                <a:gd name="T3" fmla="*/ 2 h 7"/>
                <a:gd name="T4" fmla="*/ 3 w 31"/>
                <a:gd name="T5" fmla="*/ 6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2"/>
                    <a:pt x="3" y="2"/>
                  </a:cubicBezTo>
                  <a:cubicBezTo>
                    <a:pt x="0" y="2"/>
                    <a:pt x="0" y="6"/>
                    <a:pt x="3" y="6"/>
                  </a:cubicBezTo>
                  <a:cubicBezTo>
                    <a:pt x="11" y="6"/>
                    <a:pt x="19" y="4"/>
                    <a:pt x="27" y="6"/>
                  </a:cubicBezTo>
                  <a:cubicBezTo>
                    <a:pt x="30" y="7"/>
                    <a:pt x="31" y="3"/>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399" name="Freeform 70"/>
            <p:cNvSpPr/>
            <p:nvPr/>
          </p:nvSpPr>
          <p:spPr bwMode="auto">
            <a:xfrm>
              <a:off x="4432" y="4097"/>
              <a:ext cx="95" cy="24"/>
            </a:xfrm>
            <a:custGeom>
              <a:avLst/>
              <a:gdLst>
                <a:gd name="T0" fmla="*/ 23 w 27"/>
                <a:gd name="T1" fmla="*/ 1 h 8"/>
                <a:gd name="T2" fmla="*/ 4 w 27"/>
                <a:gd name="T3" fmla="*/ 2 h 8"/>
                <a:gd name="T4" fmla="*/ 3 w 27"/>
                <a:gd name="T5" fmla="*/ 6 h 8"/>
                <a:gd name="T6" fmla="*/ 24 w 27"/>
                <a:gd name="T7" fmla="*/ 5 h 8"/>
                <a:gd name="T8" fmla="*/ 23 w 27"/>
                <a:gd name="T9" fmla="*/ 1 h 8"/>
              </a:gdLst>
              <a:ahLst/>
              <a:cxnLst>
                <a:cxn ang="0">
                  <a:pos x="T0" y="T1"/>
                </a:cxn>
                <a:cxn ang="0">
                  <a:pos x="T2" y="T3"/>
                </a:cxn>
                <a:cxn ang="0">
                  <a:pos x="T4" y="T5"/>
                </a:cxn>
                <a:cxn ang="0">
                  <a:pos x="T6" y="T7"/>
                </a:cxn>
                <a:cxn ang="0">
                  <a:pos x="T8" y="T9"/>
                </a:cxn>
              </a:cxnLst>
              <a:rect l="0" t="0" r="r" b="b"/>
              <a:pathLst>
                <a:path w="27" h="8">
                  <a:moveTo>
                    <a:pt x="23" y="1"/>
                  </a:moveTo>
                  <a:cubicBezTo>
                    <a:pt x="17" y="2"/>
                    <a:pt x="10" y="3"/>
                    <a:pt x="4" y="2"/>
                  </a:cubicBezTo>
                  <a:cubicBezTo>
                    <a:pt x="1" y="1"/>
                    <a:pt x="0" y="6"/>
                    <a:pt x="3" y="6"/>
                  </a:cubicBezTo>
                  <a:cubicBezTo>
                    <a:pt x="10" y="8"/>
                    <a:pt x="17" y="6"/>
                    <a:pt x="24" y="5"/>
                  </a:cubicBezTo>
                  <a:cubicBezTo>
                    <a:pt x="27" y="5"/>
                    <a:pt x="26"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00" name="Freeform 71"/>
            <p:cNvSpPr/>
            <p:nvPr/>
          </p:nvSpPr>
          <p:spPr bwMode="auto">
            <a:xfrm>
              <a:off x="4580" y="4094"/>
              <a:ext cx="120" cy="27"/>
            </a:xfrm>
            <a:custGeom>
              <a:avLst/>
              <a:gdLst>
                <a:gd name="T0" fmla="*/ 31 w 34"/>
                <a:gd name="T1" fmla="*/ 1 h 9"/>
                <a:gd name="T2" fmla="*/ 18 w 34"/>
                <a:gd name="T3" fmla="*/ 2 h 9"/>
                <a:gd name="T4" fmla="*/ 5 w 34"/>
                <a:gd name="T5" fmla="*/ 1 h 9"/>
                <a:gd name="T6" fmla="*/ 2 w 34"/>
                <a:gd name="T7" fmla="*/ 5 h 9"/>
                <a:gd name="T8" fmla="*/ 31 w 34"/>
                <a:gd name="T9" fmla="*/ 5 h 9"/>
                <a:gd name="T10" fmla="*/ 31 w 34"/>
                <a:gd name="T11" fmla="*/ 1 h 9"/>
              </a:gdLst>
              <a:ahLst/>
              <a:cxnLst>
                <a:cxn ang="0">
                  <a:pos x="T0" y="T1"/>
                </a:cxn>
                <a:cxn ang="0">
                  <a:pos x="T2" y="T3"/>
                </a:cxn>
                <a:cxn ang="0">
                  <a:pos x="T4" y="T5"/>
                </a:cxn>
                <a:cxn ang="0">
                  <a:pos x="T6" y="T7"/>
                </a:cxn>
                <a:cxn ang="0">
                  <a:pos x="T8" y="T9"/>
                </a:cxn>
                <a:cxn ang="0">
                  <a:pos x="T10" y="T11"/>
                </a:cxn>
              </a:cxnLst>
              <a:rect l="0" t="0" r="r" b="b"/>
              <a:pathLst>
                <a:path w="34" h="9">
                  <a:moveTo>
                    <a:pt x="31" y="1"/>
                  </a:moveTo>
                  <a:cubicBezTo>
                    <a:pt x="27" y="1"/>
                    <a:pt x="22" y="1"/>
                    <a:pt x="18" y="2"/>
                  </a:cubicBezTo>
                  <a:cubicBezTo>
                    <a:pt x="14" y="2"/>
                    <a:pt x="9" y="3"/>
                    <a:pt x="5" y="1"/>
                  </a:cubicBezTo>
                  <a:cubicBezTo>
                    <a:pt x="2" y="0"/>
                    <a:pt x="0" y="3"/>
                    <a:pt x="2" y="5"/>
                  </a:cubicBezTo>
                  <a:cubicBezTo>
                    <a:pt x="11" y="9"/>
                    <a:pt x="22" y="5"/>
                    <a:pt x="31" y="5"/>
                  </a:cubicBezTo>
                  <a:cubicBezTo>
                    <a:pt x="34" y="5"/>
                    <a:pt x="34" y="0"/>
                    <a:pt x="31"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01" name="Freeform 72"/>
            <p:cNvSpPr/>
            <p:nvPr/>
          </p:nvSpPr>
          <p:spPr bwMode="auto">
            <a:xfrm>
              <a:off x="4735" y="4092"/>
              <a:ext cx="110" cy="20"/>
            </a:xfrm>
            <a:custGeom>
              <a:avLst/>
              <a:gdLst>
                <a:gd name="T0" fmla="*/ 28 w 31"/>
                <a:gd name="T1" fmla="*/ 2 h 7"/>
                <a:gd name="T2" fmla="*/ 3 w 31"/>
                <a:gd name="T3" fmla="*/ 3 h 7"/>
                <a:gd name="T4" fmla="*/ 5 w 31"/>
                <a:gd name="T5" fmla="*/ 7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1"/>
                    <a:pt x="3" y="3"/>
                  </a:cubicBezTo>
                  <a:cubicBezTo>
                    <a:pt x="0" y="3"/>
                    <a:pt x="2" y="7"/>
                    <a:pt x="5" y="7"/>
                  </a:cubicBezTo>
                  <a:cubicBezTo>
                    <a:pt x="12" y="6"/>
                    <a:pt x="19" y="4"/>
                    <a:pt x="27" y="6"/>
                  </a:cubicBezTo>
                  <a:cubicBezTo>
                    <a:pt x="29" y="7"/>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02" name="Freeform 73"/>
            <p:cNvSpPr/>
            <p:nvPr/>
          </p:nvSpPr>
          <p:spPr bwMode="auto">
            <a:xfrm>
              <a:off x="4912" y="4097"/>
              <a:ext cx="84" cy="18"/>
            </a:xfrm>
            <a:custGeom>
              <a:avLst/>
              <a:gdLst>
                <a:gd name="T0" fmla="*/ 21 w 24"/>
                <a:gd name="T1" fmla="*/ 1 h 6"/>
                <a:gd name="T2" fmla="*/ 4 w 24"/>
                <a:gd name="T3" fmla="*/ 1 h 6"/>
                <a:gd name="T4" fmla="*/ 3 w 24"/>
                <a:gd name="T5" fmla="*/ 5 h 6"/>
                <a:gd name="T6" fmla="*/ 21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6" y="1"/>
                    <a:pt x="10" y="2"/>
                    <a:pt x="4" y="1"/>
                  </a:cubicBezTo>
                  <a:cubicBezTo>
                    <a:pt x="1" y="0"/>
                    <a:pt x="0" y="5"/>
                    <a:pt x="3" y="5"/>
                  </a:cubicBezTo>
                  <a:cubicBezTo>
                    <a:pt x="9" y="6"/>
                    <a:pt x="15" y="5"/>
                    <a:pt x="21" y="5"/>
                  </a:cubicBezTo>
                  <a:cubicBezTo>
                    <a:pt x="24" y="5"/>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03" name="Freeform 74"/>
            <p:cNvSpPr/>
            <p:nvPr/>
          </p:nvSpPr>
          <p:spPr bwMode="auto">
            <a:xfrm>
              <a:off x="5060" y="4100"/>
              <a:ext cx="92" cy="18"/>
            </a:xfrm>
            <a:custGeom>
              <a:avLst/>
              <a:gdLst>
                <a:gd name="T0" fmla="*/ 23 w 26"/>
                <a:gd name="T1" fmla="*/ 1 h 6"/>
                <a:gd name="T2" fmla="*/ 3 w 26"/>
                <a:gd name="T3" fmla="*/ 0 h 6"/>
                <a:gd name="T4" fmla="*/ 3 w 26"/>
                <a:gd name="T5" fmla="*/ 4 h 6"/>
                <a:gd name="T6" fmla="*/ 22 w 26"/>
                <a:gd name="T7" fmla="*/ 5 h 6"/>
                <a:gd name="T8" fmla="*/ 23 w 26"/>
                <a:gd name="T9" fmla="*/ 1 h 6"/>
              </a:gdLst>
              <a:ahLst/>
              <a:cxnLst>
                <a:cxn ang="0">
                  <a:pos x="T0" y="T1"/>
                </a:cxn>
                <a:cxn ang="0">
                  <a:pos x="T2" y="T3"/>
                </a:cxn>
                <a:cxn ang="0">
                  <a:pos x="T4" y="T5"/>
                </a:cxn>
                <a:cxn ang="0">
                  <a:pos x="T6" y="T7"/>
                </a:cxn>
                <a:cxn ang="0">
                  <a:pos x="T8" y="T9"/>
                </a:cxn>
              </a:cxnLst>
              <a:rect l="0" t="0" r="r" b="b"/>
              <a:pathLst>
                <a:path w="26" h="6">
                  <a:moveTo>
                    <a:pt x="23" y="1"/>
                  </a:moveTo>
                  <a:cubicBezTo>
                    <a:pt x="16" y="0"/>
                    <a:pt x="9" y="0"/>
                    <a:pt x="3" y="0"/>
                  </a:cubicBezTo>
                  <a:cubicBezTo>
                    <a:pt x="0" y="0"/>
                    <a:pt x="0" y="4"/>
                    <a:pt x="3" y="4"/>
                  </a:cubicBezTo>
                  <a:cubicBezTo>
                    <a:pt x="9" y="4"/>
                    <a:pt x="16" y="4"/>
                    <a:pt x="22" y="5"/>
                  </a:cubicBezTo>
                  <a:cubicBezTo>
                    <a:pt x="25" y="6"/>
                    <a:pt x="26" y="1"/>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04" name="Freeform 75"/>
            <p:cNvSpPr/>
            <p:nvPr/>
          </p:nvSpPr>
          <p:spPr bwMode="auto">
            <a:xfrm>
              <a:off x="5190" y="4094"/>
              <a:ext cx="103" cy="18"/>
            </a:xfrm>
            <a:custGeom>
              <a:avLst/>
              <a:gdLst>
                <a:gd name="T0" fmla="*/ 26 w 29"/>
                <a:gd name="T1" fmla="*/ 1 h 6"/>
                <a:gd name="T2" fmla="*/ 2 w 29"/>
                <a:gd name="T3" fmla="*/ 2 h 6"/>
                <a:gd name="T4" fmla="*/ 2 w 29"/>
                <a:gd name="T5" fmla="*/ 6 h 6"/>
                <a:gd name="T6" fmla="*/ 26 w 29"/>
                <a:gd name="T7" fmla="*/ 5 h 6"/>
                <a:gd name="T8" fmla="*/ 26 w 29"/>
                <a:gd name="T9" fmla="*/ 1 h 6"/>
              </a:gdLst>
              <a:ahLst/>
              <a:cxnLst>
                <a:cxn ang="0">
                  <a:pos x="T0" y="T1"/>
                </a:cxn>
                <a:cxn ang="0">
                  <a:pos x="T2" y="T3"/>
                </a:cxn>
                <a:cxn ang="0">
                  <a:pos x="T4" y="T5"/>
                </a:cxn>
                <a:cxn ang="0">
                  <a:pos x="T6" y="T7"/>
                </a:cxn>
                <a:cxn ang="0">
                  <a:pos x="T8" y="T9"/>
                </a:cxn>
              </a:cxnLst>
              <a:rect l="0" t="0" r="r" b="b"/>
              <a:pathLst>
                <a:path w="29" h="6">
                  <a:moveTo>
                    <a:pt x="26" y="1"/>
                  </a:moveTo>
                  <a:cubicBezTo>
                    <a:pt x="18" y="2"/>
                    <a:pt x="10" y="2"/>
                    <a:pt x="2" y="2"/>
                  </a:cubicBezTo>
                  <a:cubicBezTo>
                    <a:pt x="0" y="2"/>
                    <a:pt x="0" y="6"/>
                    <a:pt x="2" y="6"/>
                  </a:cubicBezTo>
                  <a:cubicBezTo>
                    <a:pt x="10" y="6"/>
                    <a:pt x="18" y="6"/>
                    <a:pt x="26" y="5"/>
                  </a:cubicBezTo>
                  <a:cubicBezTo>
                    <a:pt x="29"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05" name="Freeform 76"/>
            <p:cNvSpPr/>
            <p:nvPr/>
          </p:nvSpPr>
          <p:spPr bwMode="auto">
            <a:xfrm>
              <a:off x="5339" y="4092"/>
              <a:ext cx="116" cy="20"/>
            </a:xfrm>
            <a:custGeom>
              <a:avLst/>
              <a:gdLst>
                <a:gd name="T0" fmla="*/ 30 w 33"/>
                <a:gd name="T1" fmla="*/ 2 h 7"/>
                <a:gd name="T2" fmla="*/ 3 w 33"/>
                <a:gd name="T3" fmla="*/ 0 h 7"/>
                <a:gd name="T4" fmla="*/ 3 w 33"/>
                <a:gd name="T5" fmla="*/ 0 h 7"/>
                <a:gd name="T6" fmla="*/ 3 w 33"/>
                <a:gd name="T7" fmla="*/ 0 h 7"/>
                <a:gd name="T8" fmla="*/ 3 w 33"/>
                <a:gd name="T9" fmla="*/ 5 h 7"/>
                <a:gd name="T10" fmla="*/ 28 w 33"/>
                <a:gd name="T11" fmla="*/ 6 h 7"/>
                <a:gd name="T12" fmla="*/ 30 w 33"/>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33" h="7">
                  <a:moveTo>
                    <a:pt x="30" y="2"/>
                  </a:moveTo>
                  <a:cubicBezTo>
                    <a:pt x="21" y="0"/>
                    <a:pt x="12" y="1"/>
                    <a:pt x="3" y="0"/>
                  </a:cubicBezTo>
                  <a:cubicBezTo>
                    <a:pt x="3" y="0"/>
                    <a:pt x="3" y="0"/>
                    <a:pt x="3" y="0"/>
                  </a:cubicBezTo>
                  <a:cubicBezTo>
                    <a:pt x="3" y="0"/>
                    <a:pt x="3" y="0"/>
                    <a:pt x="3" y="0"/>
                  </a:cubicBezTo>
                  <a:cubicBezTo>
                    <a:pt x="0" y="0"/>
                    <a:pt x="0" y="5"/>
                    <a:pt x="3" y="5"/>
                  </a:cubicBezTo>
                  <a:cubicBezTo>
                    <a:pt x="11" y="6"/>
                    <a:pt x="20" y="4"/>
                    <a:pt x="28" y="6"/>
                  </a:cubicBezTo>
                  <a:cubicBezTo>
                    <a:pt x="31" y="7"/>
                    <a:pt x="33" y="2"/>
                    <a:pt x="30"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06" name="Freeform 77"/>
            <p:cNvSpPr/>
            <p:nvPr/>
          </p:nvSpPr>
          <p:spPr bwMode="auto">
            <a:xfrm>
              <a:off x="5480" y="4089"/>
              <a:ext cx="102" cy="14"/>
            </a:xfrm>
            <a:custGeom>
              <a:avLst/>
              <a:gdLst>
                <a:gd name="T0" fmla="*/ 26 w 29"/>
                <a:gd name="T1" fmla="*/ 0 h 5"/>
                <a:gd name="T2" fmla="*/ 3 w 29"/>
                <a:gd name="T3" fmla="*/ 0 h 5"/>
                <a:gd name="T4" fmla="*/ 3 w 29"/>
                <a:gd name="T5" fmla="*/ 5 h 5"/>
                <a:gd name="T6" fmla="*/ 26 w 29"/>
                <a:gd name="T7" fmla="*/ 5 h 5"/>
                <a:gd name="T8" fmla="*/ 26 w 29"/>
                <a:gd name="T9" fmla="*/ 0 h 5"/>
              </a:gdLst>
              <a:ahLst/>
              <a:cxnLst>
                <a:cxn ang="0">
                  <a:pos x="T0" y="T1"/>
                </a:cxn>
                <a:cxn ang="0">
                  <a:pos x="T2" y="T3"/>
                </a:cxn>
                <a:cxn ang="0">
                  <a:pos x="T4" y="T5"/>
                </a:cxn>
                <a:cxn ang="0">
                  <a:pos x="T6" y="T7"/>
                </a:cxn>
                <a:cxn ang="0">
                  <a:pos x="T8" y="T9"/>
                </a:cxn>
              </a:cxnLst>
              <a:rect l="0" t="0" r="r" b="b"/>
              <a:pathLst>
                <a:path w="29" h="5">
                  <a:moveTo>
                    <a:pt x="26" y="0"/>
                  </a:moveTo>
                  <a:cubicBezTo>
                    <a:pt x="3" y="0"/>
                    <a:pt x="3" y="0"/>
                    <a:pt x="3" y="0"/>
                  </a:cubicBezTo>
                  <a:cubicBezTo>
                    <a:pt x="0" y="0"/>
                    <a:pt x="0" y="5"/>
                    <a:pt x="3" y="5"/>
                  </a:cubicBezTo>
                  <a:cubicBezTo>
                    <a:pt x="26" y="5"/>
                    <a:pt x="26" y="5"/>
                    <a:pt x="26" y="5"/>
                  </a:cubicBezTo>
                  <a:cubicBezTo>
                    <a:pt x="29" y="5"/>
                    <a:pt x="29" y="0"/>
                    <a:pt x="26"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07" name="Freeform 78"/>
            <p:cNvSpPr/>
            <p:nvPr/>
          </p:nvSpPr>
          <p:spPr bwMode="auto">
            <a:xfrm>
              <a:off x="5600" y="4089"/>
              <a:ext cx="98" cy="23"/>
            </a:xfrm>
            <a:custGeom>
              <a:avLst/>
              <a:gdLst>
                <a:gd name="T0" fmla="*/ 24 w 28"/>
                <a:gd name="T1" fmla="*/ 2 h 8"/>
                <a:gd name="T2" fmla="*/ 4 w 28"/>
                <a:gd name="T3" fmla="*/ 0 h 8"/>
                <a:gd name="T4" fmla="*/ 3 w 28"/>
                <a:gd name="T5" fmla="*/ 5 h 8"/>
                <a:gd name="T6" fmla="*/ 25 w 28"/>
                <a:gd name="T7" fmla="*/ 6 h 8"/>
                <a:gd name="T8" fmla="*/ 24 w 28"/>
                <a:gd name="T9" fmla="*/ 2 h 8"/>
              </a:gdLst>
              <a:ahLst/>
              <a:cxnLst>
                <a:cxn ang="0">
                  <a:pos x="T0" y="T1"/>
                </a:cxn>
                <a:cxn ang="0">
                  <a:pos x="T2" y="T3"/>
                </a:cxn>
                <a:cxn ang="0">
                  <a:pos x="T4" y="T5"/>
                </a:cxn>
                <a:cxn ang="0">
                  <a:pos x="T6" y="T7"/>
                </a:cxn>
                <a:cxn ang="0">
                  <a:pos x="T8" y="T9"/>
                </a:cxn>
              </a:cxnLst>
              <a:rect l="0" t="0" r="r" b="b"/>
              <a:pathLst>
                <a:path w="28" h="8">
                  <a:moveTo>
                    <a:pt x="24" y="2"/>
                  </a:moveTo>
                  <a:cubicBezTo>
                    <a:pt x="17" y="3"/>
                    <a:pt x="11" y="3"/>
                    <a:pt x="4" y="0"/>
                  </a:cubicBezTo>
                  <a:cubicBezTo>
                    <a:pt x="1" y="0"/>
                    <a:pt x="0" y="4"/>
                    <a:pt x="3" y="5"/>
                  </a:cubicBezTo>
                  <a:cubicBezTo>
                    <a:pt x="10" y="7"/>
                    <a:pt x="18" y="8"/>
                    <a:pt x="25" y="6"/>
                  </a:cubicBezTo>
                  <a:cubicBezTo>
                    <a:pt x="28" y="5"/>
                    <a:pt x="27" y="1"/>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08" name="Freeform 79"/>
            <p:cNvSpPr/>
            <p:nvPr/>
          </p:nvSpPr>
          <p:spPr bwMode="auto">
            <a:xfrm>
              <a:off x="5727" y="4103"/>
              <a:ext cx="98" cy="18"/>
            </a:xfrm>
            <a:custGeom>
              <a:avLst/>
              <a:gdLst>
                <a:gd name="T0" fmla="*/ 26 w 28"/>
                <a:gd name="T1" fmla="*/ 1 h 6"/>
                <a:gd name="T2" fmla="*/ 3 w 28"/>
                <a:gd name="T3" fmla="*/ 0 h 6"/>
                <a:gd name="T4" fmla="*/ 3 w 28"/>
                <a:gd name="T5" fmla="*/ 4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0"/>
                    <a:pt x="3" y="0"/>
                  </a:cubicBezTo>
                  <a:cubicBezTo>
                    <a:pt x="0" y="0"/>
                    <a:pt x="0" y="4"/>
                    <a:pt x="3" y="4"/>
                  </a:cubicBezTo>
                  <a:cubicBezTo>
                    <a:pt x="11" y="4"/>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09" name="Freeform 80"/>
            <p:cNvSpPr/>
            <p:nvPr/>
          </p:nvSpPr>
          <p:spPr bwMode="auto">
            <a:xfrm>
              <a:off x="5850" y="4092"/>
              <a:ext cx="109" cy="20"/>
            </a:xfrm>
            <a:custGeom>
              <a:avLst/>
              <a:gdLst>
                <a:gd name="T0" fmla="*/ 27 w 31"/>
                <a:gd name="T1" fmla="*/ 1 h 7"/>
                <a:gd name="T2" fmla="*/ 3 w 31"/>
                <a:gd name="T3" fmla="*/ 3 h 7"/>
                <a:gd name="T4" fmla="*/ 3 w 31"/>
                <a:gd name="T5" fmla="*/ 7 h 7"/>
                <a:gd name="T6" fmla="*/ 28 w 31"/>
                <a:gd name="T7" fmla="*/ 5 h 7"/>
                <a:gd name="T8" fmla="*/ 27 w 31"/>
                <a:gd name="T9" fmla="*/ 1 h 7"/>
              </a:gdLst>
              <a:ahLst/>
              <a:cxnLst>
                <a:cxn ang="0">
                  <a:pos x="T0" y="T1"/>
                </a:cxn>
                <a:cxn ang="0">
                  <a:pos x="T2" y="T3"/>
                </a:cxn>
                <a:cxn ang="0">
                  <a:pos x="T4" y="T5"/>
                </a:cxn>
                <a:cxn ang="0">
                  <a:pos x="T6" y="T7"/>
                </a:cxn>
                <a:cxn ang="0">
                  <a:pos x="T8" y="T9"/>
                </a:cxn>
              </a:cxnLst>
              <a:rect l="0" t="0" r="r" b="b"/>
              <a:pathLst>
                <a:path w="31" h="7">
                  <a:moveTo>
                    <a:pt x="27" y="1"/>
                  </a:moveTo>
                  <a:cubicBezTo>
                    <a:pt x="19" y="2"/>
                    <a:pt x="11" y="3"/>
                    <a:pt x="3" y="3"/>
                  </a:cubicBezTo>
                  <a:cubicBezTo>
                    <a:pt x="0" y="3"/>
                    <a:pt x="0" y="7"/>
                    <a:pt x="3" y="7"/>
                  </a:cubicBezTo>
                  <a:cubicBezTo>
                    <a:pt x="11" y="7"/>
                    <a:pt x="20" y="6"/>
                    <a:pt x="28" y="5"/>
                  </a:cubicBezTo>
                  <a:cubicBezTo>
                    <a:pt x="31" y="4"/>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10" name="Freeform 81"/>
            <p:cNvSpPr/>
            <p:nvPr/>
          </p:nvSpPr>
          <p:spPr bwMode="auto">
            <a:xfrm>
              <a:off x="5988" y="4097"/>
              <a:ext cx="102" cy="18"/>
            </a:xfrm>
            <a:custGeom>
              <a:avLst/>
              <a:gdLst>
                <a:gd name="T0" fmla="*/ 26 w 29"/>
                <a:gd name="T1" fmla="*/ 2 h 6"/>
                <a:gd name="T2" fmla="*/ 3 w 29"/>
                <a:gd name="T3" fmla="*/ 1 h 6"/>
                <a:gd name="T4" fmla="*/ 3 w 29"/>
                <a:gd name="T5" fmla="*/ 5 h 6"/>
                <a:gd name="T6" fmla="*/ 26 w 29"/>
                <a:gd name="T7" fmla="*/ 6 h 6"/>
                <a:gd name="T8" fmla="*/ 26 w 29"/>
                <a:gd name="T9" fmla="*/ 2 h 6"/>
              </a:gdLst>
              <a:ahLst/>
              <a:cxnLst>
                <a:cxn ang="0">
                  <a:pos x="T0" y="T1"/>
                </a:cxn>
                <a:cxn ang="0">
                  <a:pos x="T2" y="T3"/>
                </a:cxn>
                <a:cxn ang="0">
                  <a:pos x="T4" y="T5"/>
                </a:cxn>
                <a:cxn ang="0">
                  <a:pos x="T6" y="T7"/>
                </a:cxn>
                <a:cxn ang="0">
                  <a:pos x="T8" y="T9"/>
                </a:cxn>
              </a:cxnLst>
              <a:rect l="0" t="0" r="r" b="b"/>
              <a:pathLst>
                <a:path w="29" h="6">
                  <a:moveTo>
                    <a:pt x="26" y="2"/>
                  </a:moveTo>
                  <a:cubicBezTo>
                    <a:pt x="19" y="1"/>
                    <a:pt x="11" y="0"/>
                    <a:pt x="3" y="1"/>
                  </a:cubicBezTo>
                  <a:cubicBezTo>
                    <a:pt x="0" y="1"/>
                    <a:pt x="0" y="5"/>
                    <a:pt x="3" y="5"/>
                  </a:cubicBezTo>
                  <a:cubicBezTo>
                    <a:pt x="11" y="4"/>
                    <a:pt x="19" y="6"/>
                    <a:pt x="26" y="6"/>
                  </a:cubicBezTo>
                  <a:cubicBezTo>
                    <a:pt x="29" y="6"/>
                    <a:pt x="29" y="2"/>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11" name="Freeform 82"/>
            <p:cNvSpPr/>
            <p:nvPr/>
          </p:nvSpPr>
          <p:spPr bwMode="auto">
            <a:xfrm>
              <a:off x="6136" y="4100"/>
              <a:ext cx="102" cy="18"/>
            </a:xfrm>
            <a:custGeom>
              <a:avLst/>
              <a:gdLst>
                <a:gd name="T0" fmla="*/ 27 w 29"/>
                <a:gd name="T1" fmla="*/ 0 h 6"/>
                <a:gd name="T2" fmla="*/ 3 w 29"/>
                <a:gd name="T3" fmla="*/ 1 h 6"/>
                <a:gd name="T4" fmla="*/ 3 w 29"/>
                <a:gd name="T5" fmla="*/ 5 h 6"/>
                <a:gd name="T6" fmla="*/ 27 w 29"/>
                <a:gd name="T7" fmla="*/ 4 h 6"/>
                <a:gd name="T8" fmla="*/ 27 w 29"/>
                <a:gd name="T9" fmla="*/ 0 h 6"/>
              </a:gdLst>
              <a:ahLst/>
              <a:cxnLst>
                <a:cxn ang="0">
                  <a:pos x="T0" y="T1"/>
                </a:cxn>
                <a:cxn ang="0">
                  <a:pos x="T2" y="T3"/>
                </a:cxn>
                <a:cxn ang="0">
                  <a:pos x="T4" y="T5"/>
                </a:cxn>
                <a:cxn ang="0">
                  <a:pos x="T6" y="T7"/>
                </a:cxn>
                <a:cxn ang="0">
                  <a:pos x="T8" y="T9"/>
                </a:cxn>
              </a:cxnLst>
              <a:rect l="0" t="0" r="r" b="b"/>
              <a:pathLst>
                <a:path w="29" h="6">
                  <a:moveTo>
                    <a:pt x="27" y="0"/>
                  </a:moveTo>
                  <a:cubicBezTo>
                    <a:pt x="19" y="0"/>
                    <a:pt x="11" y="0"/>
                    <a:pt x="3" y="1"/>
                  </a:cubicBezTo>
                  <a:cubicBezTo>
                    <a:pt x="0" y="1"/>
                    <a:pt x="0" y="6"/>
                    <a:pt x="3" y="5"/>
                  </a:cubicBezTo>
                  <a:cubicBezTo>
                    <a:pt x="11" y="4"/>
                    <a:pt x="19" y="4"/>
                    <a:pt x="27" y="4"/>
                  </a:cubicBezTo>
                  <a:cubicBezTo>
                    <a:pt x="29" y="4"/>
                    <a:pt x="29"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12" name="Freeform 83"/>
            <p:cNvSpPr/>
            <p:nvPr/>
          </p:nvSpPr>
          <p:spPr bwMode="auto">
            <a:xfrm>
              <a:off x="6298" y="4100"/>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6"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13" name="Freeform 84"/>
            <p:cNvSpPr/>
            <p:nvPr/>
          </p:nvSpPr>
          <p:spPr bwMode="auto">
            <a:xfrm>
              <a:off x="6428" y="4103"/>
              <a:ext cx="99" cy="18"/>
            </a:xfrm>
            <a:custGeom>
              <a:avLst/>
              <a:gdLst>
                <a:gd name="T0" fmla="*/ 25 w 28"/>
                <a:gd name="T1" fmla="*/ 1 h 6"/>
                <a:gd name="T2" fmla="*/ 3 w 28"/>
                <a:gd name="T3" fmla="*/ 1 h 6"/>
                <a:gd name="T4" fmla="*/ 3 w 28"/>
                <a:gd name="T5" fmla="*/ 5 h 6"/>
                <a:gd name="T6" fmla="*/ 25 w 28"/>
                <a:gd name="T7" fmla="*/ 5 h 6"/>
                <a:gd name="T8" fmla="*/ 25 w 28"/>
                <a:gd name="T9" fmla="*/ 1 h 6"/>
              </a:gdLst>
              <a:ahLst/>
              <a:cxnLst>
                <a:cxn ang="0">
                  <a:pos x="T0" y="T1"/>
                </a:cxn>
                <a:cxn ang="0">
                  <a:pos x="T2" y="T3"/>
                </a:cxn>
                <a:cxn ang="0">
                  <a:pos x="T4" y="T5"/>
                </a:cxn>
                <a:cxn ang="0">
                  <a:pos x="T6" y="T7"/>
                </a:cxn>
                <a:cxn ang="0">
                  <a:pos x="T8" y="T9"/>
                </a:cxn>
              </a:cxnLst>
              <a:rect l="0" t="0" r="r" b="b"/>
              <a:pathLst>
                <a:path w="28" h="6">
                  <a:moveTo>
                    <a:pt x="25" y="1"/>
                  </a:moveTo>
                  <a:cubicBezTo>
                    <a:pt x="17" y="1"/>
                    <a:pt x="10" y="2"/>
                    <a:pt x="3" y="1"/>
                  </a:cubicBezTo>
                  <a:cubicBezTo>
                    <a:pt x="0" y="0"/>
                    <a:pt x="0" y="5"/>
                    <a:pt x="3" y="5"/>
                  </a:cubicBezTo>
                  <a:cubicBezTo>
                    <a:pt x="10" y="6"/>
                    <a:pt x="17" y="5"/>
                    <a:pt x="25" y="5"/>
                  </a:cubicBezTo>
                  <a:cubicBezTo>
                    <a:pt x="28" y="5"/>
                    <a:pt x="28" y="1"/>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14" name="Freeform 85"/>
            <p:cNvSpPr/>
            <p:nvPr/>
          </p:nvSpPr>
          <p:spPr bwMode="auto">
            <a:xfrm>
              <a:off x="6545" y="4103"/>
              <a:ext cx="92" cy="21"/>
            </a:xfrm>
            <a:custGeom>
              <a:avLst/>
              <a:gdLst>
                <a:gd name="T0" fmla="*/ 22 w 26"/>
                <a:gd name="T1" fmla="*/ 1 h 7"/>
                <a:gd name="T2" fmla="*/ 4 w 26"/>
                <a:gd name="T3" fmla="*/ 1 h 7"/>
                <a:gd name="T4" fmla="*/ 3 w 26"/>
                <a:gd name="T5" fmla="*/ 5 h 7"/>
                <a:gd name="T6" fmla="*/ 23 w 26"/>
                <a:gd name="T7" fmla="*/ 5 h 7"/>
                <a:gd name="T8" fmla="*/ 22 w 26"/>
                <a:gd name="T9" fmla="*/ 1 h 7"/>
              </a:gdLst>
              <a:ahLst/>
              <a:cxnLst>
                <a:cxn ang="0">
                  <a:pos x="T0" y="T1"/>
                </a:cxn>
                <a:cxn ang="0">
                  <a:pos x="T2" y="T3"/>
                </a:cxn>
                <a:cxn ang="0">
                  <a:pos x="T4" y="T5"/>
                </a:cxn>
                <a:cxn ang="0">
                  <a:pos x="T6" y="T7"/>
                </a:cxn>
                <a:cxn ang="0">
                  <a:pos x="T8" y="T9"/>
                </a:cxn>
              </a:cxnLst>
              <a:rect l="0" t="0" r="r" b="b"/>
              <a:pathLst>
                <a:path w="26" h="7">
                  <a:moveTo>
                    <a:pt x="22" y="1"/>
                  </a:moveTo>
                  <a:cubicBezTo>
                    <a:pt x="16" y="2"/>
                    <a:pt x="10" y="3"/>
                    <a:pt x="4" y="1"/>
                  </a:cubicBezTo>
                  <a:cubicBezTo>
                    <a:pt x="1" y="0"/>
                    <a:pt x="0" y="4"/>
                    <a:pt x="3" y="5"/>
                  </a:cubicBezTo>
                  <a:cubicBezTo>
                    <a:pt x="9" y="7"/>
                    <a:pt x="16" y="6"/>
                    <a:pt x="23" y="5"/>
                  </a:cubicBezTo>
                  <a:cubicBezTo>
                    <a:pt x="26" y="5"/>
                    <a:pt x="25" y="0"/>
                    <a:pt x="22"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15" name="Freeform 86"/>
            <p:cNvSpPr/>
            <p:nvPr/>
          </p:nvSpPr>
          <p:spPr bwMode="auto">
            <a:xfrm>
              <a:off x="6682" y="4103"/>
              <a:ext cx="110" cy="18"/>
            </a:xfrm>
            <a:custGeom>
              <a:avLst/>
              <a:gdLst>
                <a:gd name="T0" fmla="*/ 28 w 31"/>
                <a:gd name="T1" fmla="*/ 2 h 6"/>
                <a:gd name="T2" fmla="*/ 3 w 31"/>
                <a:gd name="T3" fmla="*/ 1 h 6"/>
                <a:gd name="T4" fmla="*/ 3 w 31"/>
                <a:gd name="T5" fmla="*/ 5 h 6"/>
                <a:gd name="T6" fmla="*/ 28 w 31"/>
                <a:gd name="T7" fmla="*/ 6 h 6"/>
                <a:gd name="T8" fmla="*/ 28 w 31"/>
                <a:gd name="T9" fmla="*/ 2 h 6"/>
              </a:gdLst>
              <a:ahLst/>
              <a:cxnLst>
                <a:cxn ang="0">
                  <a:pos x="T0" y="T1"/>
                </a:cxn>
                <a:cxn ang="0">
                  <a:pos x="T2" y="T3"/>
                </a:cxn>
                <a:cxn ang="0">
                  <a:pos x="T4" y="T5"/>
                </a:cxn>
                <a:cxn ang="0">
                  <a:pos x="T6" y="T7"/>
                </a:cxn>
                <a:cxn ang="0">
                  <a:pos x="T8" y="T9"/>
                </a:cxn>
              </a:cxnLst>
              <a:rect l="0" t="0" r="r" b="b"/>
              <a:pathLst>
                <a:path w="31" h="6">
                  <a:moveTo>
                    <a:pt x="28" y="2"/>
                  </a:moveTo>
                  <a:cubicBezTo>
                    <a:pt x="19" y="2"/>
                    <a:pt x="11" y="2"/>
                    <a:pt x="3" y="1"/>
                  </a:cubicBezTo>
                  <a:cubicBezTo>
                    <a:pt x="0" y="0"/>
                    <a:pt x="0" y="5"/>
                    <a:pt x="3" y="5"/>
                  </a:cubicBezTo>
                  <a:cubicBezTo>
                    <a:pt x="11" y="6"/>
                    <a:pt x="19"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16" name="Freeform 87"/>
            <p:cNvSpPr/>
            <p:nvPr/>
          </p:nvSpPr>
          <p:spPr bwMode="auto">
            <a:xfrm>
              <a:off x="6820" y="4103"/>
              <a:ext cx="106" cy="21"/>
            </a:xfrm>
            <a:custGeom>
              <a:avLst/>
              <a:gdLst>
                <a:gd name="T0" fmla="*/ 27 w 30"/>
                <a:gd name="T1" fmla="*/ 2 h 7"/>
                <a:gd name="T2" fmla="*/ 3 w 30"/>
                <a:gd name="T3" fmla="*/ 1 h 7"/>
                <a:gd name="T4" fmla="*/ 3 w 30"/>
                <a:gd name="T5" fmla="*/ 5 h 7"/>
                <a:gd name="T6" fmla="*/ 26 w 30"/>
                <a:gd name="T7" fmla="*/ 6 h 7"/>
                <a:gd name="T8" fmla="*/ 27 w 30"/>
                <a:gd name="T9" fmla="*/ 2 h 7"/>
              </a:gdLst>
              <a:ahLst/>
              <a:cxnLst>
                <a:cxn ang="0">
                  <a:pos x="T0" y="T1"/>
                </a:cxn>
                <a:cxn ang="0">
                  <a:pos x="T2" y="T3"/>
                </a:cxn>
                <a:cxn ang="0">
                  <a:pos x="T4" y="T5"/>
                </a:cxn>
                <a:cxn ang="0">
                  <a:pos x="T6" y="T7"/>
                </a:cxn>
                <a:cxn ang="0">
                  <a:pos x="T8" y="T9"/>
                </a:cxn>
              </a:cxnLst>
              <a:rect l="0" t="0" r="r" b="b"/>
              <a:pathLst>
                <a:path w="30" h="7">
                  <a:moveTo>
                    <a:pt x="27" y="2"/>
                  </a:moveTo>
                  <a:cubicBezTo>
                    <a:pt x="19" y="0"/>
                    <a:pt x="11" y="1"/>
                    <a:pt x="3" y="1"/>
                  </a:cubicBezTo>
                  <a:cubicBezTo>
                    <a:pt x="0" y="1"/>
                    <a:pt x="0" y="5"/>
                    <a:pt x="3" y="5"/>
                  </a:cubicBezTo>
                  <a:cubicBezTo>
                    <a:pt x="11" y="5"/>
                    <a:pt x="19" y="4"/>
                    <a:pt x="26" y="6"/>
                  </a:cubicBezTo>
                  <a:cubicBezTo>
                    <a:pt x="29" y="7"/>
                    <a:pt x="30" y="3"/>
                    <a:pt x="27"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17" name="Freeform 88"/>
            <p:cNvSpPr/>
            <p:nvPr/>
          </p:nvSpPr>
          <p:spPr bwMode="auto">
            <a:xfrm>
              <a:off x="6961" y="4106"/>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7"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18" name="Freeform 89"/>
            <p:cNvSpPr/>
            <p:nvPr/>
          </p:nvSpPr>
          <p:spPr bwMode="auto">
            <a:xfrm>
              <a:off x="7081" y="4106"/>
              <a:ext cx="113" cy="24"/>
            </a:xfrm>
            <a:custGeom>
              <a:avLst/>
              <a:gdLst>
                <a:gd name="T0" fmla="*/ 28 w 32"/>
                <a:gd name="T1" fmla="*/ 1 h 8"/>
                <a:gd name="T2" fmla="*/ 3 w 32"/>
                <a:gd name="T3" fmla="*/ 2 h 8"/>
                <a:gd name="T4" fmla="*/ 3 w 32"/>
                <a:gd name="T5" fmla="*/ 6 h 8"/>
                <a:gd name="T6" fmla="*/ 29 w 32"/>
                <a:gd name="T7" fmla="*/ 5 h 8"/>
                <a:gd name="T8" fmla="*/ 28 w 32"/>
                <a:gd name="T9" fmla="*/ 1 h 8"/>
              </a:gdLst>
              <a:ahLst/>
              <a:cxnLst>
                <a:cxn ang="0">
                  <a:pos x="T0" y="T1"/>
                </a:cxn>
                <a:cxn ang="0">
                  <a:pos x="T2" y="T3"/>
                </a:cxn>
                <a:cxn ang="0">
                  <a:pos x="T4" y="T5"/>
                </a:cxn>
                <a:cxn ang="0">
                  <a:pos x="T6" y="T7"/>
                </a:cxn>
                <a:cxn ang="0">
                  <a:pos x="T8" y="T9"/>
                </a:cxn>
              </a:cxnLst>
              <a:rect l="0" t="0" r="r" b="b"/>
              <a:pathLst>
                <a:path w="32" h="8">
                  <a:moveTo>
                    <a:pt x="28" y="1"/>
                  </a:moveTo>
                  <a:cubicBezTo>
                    <a:pt x="20" y="3"/>
                    <a:pt x="11" y="2"/>
                    <a:pt x="3" y="2"/>
                  </a:cubicBezTo>
                  <a:cubicBezTo>
                    <a:pt x="0" y="2"/>
                    <a:pt x="0" y="6"/>
                    <a:pt x="3" y="6"/>
                  </a:cubicBezTo>
                  <a:cubicBezTo>
                    <a:pt x="12" y="6"/>
                    <a:pt x="21" y="8"/>
                    <a:pt x="29" y="5"/>
                  </a:cubicBezTo>
                  <a:cubicBezTo>
                    <a:pt x="32" y="4"/>
                    <a:pt x="31" y="0"/>
                    <a:pt x="28"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19" name="Freeform 90"/>
            <p:cNvSpPr/>
            <p:nvPr/>
          </p:nvSpPr>
          <p:spPr bwMode="auto">
            <a:xfrm>
              <a:off x="7219" y="4103"/>
              <a:ext cx="95" cy="18"/>
            </a:xfrm>
            <a:custGeom>
              <a:avLst/>
              <a:gdLst>
                <a:gd name="T0" fmla="*/ 23 w 27"/>
                <a:gd name="T1" fmla="*/ 1 h 6"/>
                <a:gd name="T2" fmla="*/ 3 w 27"/>
                <a:gd name="T3" fmla="*/ 2 h 6"/>
                <a:gd name="T4" fmla="*/ 3 w 27"/>
                <a:gd name="T5" fmla="*/ 6 h 6"/>
                <a:gd name="T6" fmla="*/ 24 w 27"/>
                <a:gd name="T7" fmla="*/ 5 h 6"/>
                <a:gd name="T8" fmla="*/ 23 w 27"/>
                <a:gd name="T9" fmla="*/ 1 h 6"/>
              </a:gdLst>
              <a:ahLst/>
              <a:cxnLst>
                <a:cxn ang="0">
                  <a:pos x="T0" y="T1"/>
                </a:cxn>
                <a:cxn ang="0">
                  <a:pos x="T2" y="T3"/>
                </a:cxn>
                <a:cxn ang="0">
                  <a:pos x="T4" y="T5"/>
                </a:cxn>
                <a:cxn ang="0">
                  <a:pos x="T6" y="T7"/>
                </a:cxn>
                <a:cxn ang="0">
                  <a:pos x="T8" y="T9"/>
                </a:cxn>
              </a:cxnLst>
              <a:rect l="0" t="0" r="r" b="b"/>
              <a:pathLst>
                <a:path w="27" h="6">
                  <a:moveTo>
                    <a:pt x="23" y="1"/>
                  </a:moveTo>
                  <a:cubicBezTo>
                    <a:pt x="16" y="2"/>
                    <a:pt x="10" y="2"/>
                    <a:pt x="3" y="2"/>
                  </a:cubicBezTo>
                  <a:cubicBezTo>
                    <a:pt x="0" y="2"/>
                    <a:pt x="0" y="6"/>
                    <a:pt x="3" y="6"/>
                  </a:cubicBezTo>
                  <a:cubicBezTo>
                    <a:pt x="10" y="6"/>
                    <a:pt x="17" y="6"/>
                    <a:pt x="24" y="5"/>
                  </a:cubicBezTo>
                  <a:cubicBezTo>
                    <a:pt x="27" y="5"/>
                    <a:pt x="25"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20" name="Freeform 91"/>
            <p:cNvSpPr/>
            <p:nvPr/>
          </p:nvSpPr>
          <p:spPr bwMode="auto">
            <a:xfrm>
              <a:off x="7321" y="4109"/>
              <a:ext cx="106" cy="15"/>
            </a:xfrm>
            <a:custGeom>
              <a:avLst/>
              <a:gdLst>
                <a:gd name="T0" fmla="*/ 27 w 30"/>
                <a:gd name="T1" fmla="*/ 0 h 5"/>
                <a:gd name="T2" fmla="*/ 3 w 30"/>
                <a:gd name="T3" fmla="*/ 1 h 5"/>
                <a:gd name="T4" fmla="*/ 3 w 30"/>
                <a:gd name="T5" fmla="*/ 5 h 5"/>
                <a:gd name="T6" fmla="*/ 27 w 30"/>
                <a:gd name="T7" fmla="*/ 4 h 5"/>
                <a:gd name="T8" fmla="*/ 27 w 30"/>
                <a:gd name="T9" fmla="*/ 0 h 5"/>
              </a:gdLst>
              <a:ahLst/>
              <a:cxnLst>
                <a:cxn ang="0">
                  <a:pos x="T0" y="T1"/>
                </a:cxn>
                <a:cxn ang="0">
                  <a:pos x="T2" y="T3"/>
                </a:cxn>
                <a:cxn ang="0">
                  <a:pos x="T4" y="T5"/>
                </a:cxn>
                <a:cxn ang="0">
                  <a:pos x="T6" y="T7"/>
                </a:cxn>
                <a:cxn ang="0">
                  <a:pos x="T8" y="T9"/>
                </a:cxn>
              </a:cxnLst>
              <a:rect l="0" t="0" r="r" b="b"/>
              <a:pathLst>
                <a:path w="30" h="5">
                  <a:moveTo>
                    <a:pt x="27" y="0"/>
                  </a:moveTo>
                  <a:cubicBezTo>
                    <a:pt x="19" y="0"/>
                    <a:pt x="11" y="1"/>
                    <a:pt x="3" y="1"/>
                  </a:cubicBezTo>
                  <a:cubicBezTo>
                    <a:pt x="0" y="1"/>
                    <a:pt x="0" y="5"/>
                    <a:pt x="3" y="5"/>
                  </a:cubicBezTo>
                  <a:cubicBezTo>
                    <a:pt x="11" y="5"/>
                    <a:pt x="19" y="4"/>
                    <a:pt x="27" y="4"/>
                  </a:cubicBezTo>
                  <a:cubicBezTo>
                    <a:pt x="30" y="4"/>
                    <a:pt x="30"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21" name="Freeform 92"/>
            <p:cNvSpPr/>
            <p:nvPr/>
          </p:nvSpPr>
          <p:spPr bwMode="auto">
            <a:xfrm>
              <a:off x="7448" y="4077"/>
              <a:ext cx="25" cy="59"/>
            </a:xfrm>
            <a:custGeom>
              <a:avLst/>
              <a:gdLst>
                <a:gd name="T0" fmla="*/ 1 w 7"/>
                <a:gd name="T1" fmla="*/ 7 h 20"/>
                <a:gd name="T2" fmla="*/ 1 w 7"/>
                <a:gd name="T3" fmla="*/ 7 h 20"/>
                <a:gd name="T4" fmla="*/ 2 w 7"/>
                <a:gd name="T5" fmla="*/ 17 h 20"/>
                <a:gd name="T6" fmla="*/ 7 w 7"/>
                <a:gd name="T7" fmla="*/ 17 h 20"/>
                <a:gd name="T8" fmla="*/ 6 w 7"/>
                <a:gd name="T9" fmla="*/ 3 h 20"/>
                <a:gd name="T10" fmla="*/ 2 w 7"/>
                <a:gd name="T11" fmla="*/ 1 h 20"/>
                <a:gd name="T12" fmla="*/ 0 w 7"/>
                <a:gd name="T13" fmla="*/ 3 h 20"/>
                <a:gd name="T14" fmla="*/ 1 w 7"/>
                <a:gd name="T15" fmla="*/ 7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1" y="7"/>
                  </a:moveTo>
                  <a:cubicBezTo>
                    <a:pt x="1" y="7"/>
                    <a:pt x="1" y="7"/>
                    <a:pt x="1" y="7"/>
                  </a:cubicBezTo>
                  <a:cubicBezTo>
                    <a:pt x="2" y="10"/>
                    <a:pt x="2" y="14"/>
                    <a:pt x="2" y="17"/>
                  </a:cubicBezTo>
                  <a:cubicBezTo>
                    <a:pt x="2" y="20"/>
                    <a:pt x="7" y="20"/>
                    <a:pt x="7" y="17"/>
                  </a:cubicBezTo>
                  <a:cubicBezTo>
                    <a:pt x="7" y="13"/>
                    <a:pt x="6" y="8"/>
                    <a:pt x="6" y="3"/>
                  </a:cubicBezTo>
                  <a:cubicBezTo>
                    <a:pt x="6" y="1"/>
                    <a:pt x="4" y="0"/>
                    <a:pt x="2" y="1"/>
                  </a:cubicBezTo>
                  <a:cubicBezTo>
                    <a:pt x="1" y="2"/>
                    <a:pt x="1" y="2"/>
                    <a:pt x="0" y="3"/>
                  </a:cubicBezTo>
                  <a:cubicBezTo>
                    <a:pt x="0" y="4"/>
                    <a:pt x="1" y="5"/>
                    <a:pt x="1"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22" name="Freeform 93"/>
            <p:cNvSpPr/>
            <p:nvPr/>
          </p:nvSpPr>
          <p:spPr bwMode="auto">
            <a:xfrm>
              <a:off x="7444" y="3994"/>
              <a:ext cx="22" cy="65"/>
            </a:xfrm>
            <a:custGeom>
              <a:avLst/>
              <a:gdLst>
                <a:gd name="T0" fmla="*/ 1 w 6"/>
                <a:gd name="T1" fmla="*/ 19 h 22"/>
                <a:gd name="T2" fmla="*/ 6 w 6"/>
                <a:gd name="T3" fmla="*/ 19 h 22"/>
                <a:gd name="T4" fmla="*/ 5 w 6"/>
                <a:gd name="T5" fmla="*/ 3 h 22"/>
                <a:gd name="T6" fmla="*/ 0 w 6"/>
                <a:gd name="T7" fmla="*/ 3 h 22"/>
                <a:gd name="T8" fmla="*/ 1 w 6"/>
                <a:gd name="T9" fmla="*/ 19 h 22"/>
              </a:gdLst>
              <a:ahLst/>
              <a:cxnLst>
                <a:cxn ang="0">
                  <a:pos x="T0" y="T1"/>
                </a:cxn>
                <a:cxn ang="0">
                  <a:pos x="T2" y="T3"/>
                </a:cxn>
                <a:cxn ang="0">
                  <a:pos x="T4" y="T5"/>
                </a:cxn>
                <a:cxn ang="0">
                  <a:pos x="T6" y="T7"/>
                </a:cxn>
                <a:cxn ang="0">
                  <a:pos x="T8" y="T9"/>
                </a:cxn>
              </a:cxnLst>
              <a:rect l="0" t="0" r="r" b="b"/>
              <a:pathLst>
                <a:path w="6" h="22">
                  <a:moveTo>
                    <a:pt x="1" y="19"/>
                  </a:moveTo>
                  <a:cubicBezTo>
                    <a:pt x="1" y="22"/>
                    <a:pt x="6" y="22"/>
                    <a:pt x="6" y="19"/>
                  </a:cubicBezTo>
                  <a:cubicBezTo>
                    <a:pt x="6" y="14"/>
                    <a:pt x="5" y="9"/>
                    <a:pt x="5" y="3"/>
                  </a:cubicBezTo>
                  <a:cubicBezTo>
                    <a:pt x="4" y="0"/>
                    <a:pt x="0" y="0"/>
                    <a:pt x="0" y="3"/>
                  </a:cubicBezTo>
                  <a:cubicBezTo>
                    <a:pt x="1" y="9"/>
                    <a:pt x="1" y="14"/>
                    <a:pt x="1" y="1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23" name="Freeform 94"/>
            <p:cNvSpPr/>
            <p:nvPr/>
          </p:nvSpPr>
          <p:spPr bwMode="auto">
            <a:xfrm>
              <a:off x="7444" y="3910"/>
              <a:ext cx="18" cy="63"/>
            </a:xfrm>
            <a:custGeom>
              <a:avLst/>
              <a:gdLst>
                <a:gd name="T0" fmla="*/ 0 w 5"/>
                <a:gd name="T1" fmla="*/ 5 h 21"/>
                <a:gd name="T2" fmla="*/ 1 w 5"/>
                <a:gd name="T3" fmla="*/ 6 h 21"/>
                <a:gd name="T4" fmla="*/ 0 w 5"/>
                <a:gd name="T5" fmla="*/ 11 h 21"/>
                <a:gd name="T6" fmla="*/ 0 w 5"/>
                <a:gd name="T7" fmla="*/ 15 h 21"/>
                <a:gd name="T8" fmla="*/ 0 w 5"/>
                <a:gd name="T9" fmla="*/ 17 h 21"/>
                <a:gd name="T10" fmla="*/ 0 w 5"/>
                <a:gd name="T11" fmla="*/ 17 h 21"/>
                <a:gd name="T12" fmla="*/ 0 w 5"/>
                <a:gd name="T13" fmla="*/ 18 h 21"/>
                <a:gd name="T14" fmla="*/ 0 w 5"/>
                <a:gd name="T15" fmla="*/ 19 h 21"/>
                <a:gd name="T16" fmla="*/ 5 w 5"/>
                <a:gd name="T17" fmla="*/ 18 h 21"/>
                <a:gd name="T18" fmla="*/ 5 w 5"/>
                <a:gd name="T19" fmla="*/ 7 h 21"/>
                <a:gd name="T20" fmla="*/ 5 w 5"/>
                <a:gd name="T21" fmla="*/ 2 h 21"/>
                <a:gd name="T22" fmla="*/ 0 w 5"/>
                <a:gd name="T23" fmla="*/ 3 h 21"/>
                <a:gd name="T24" fmla="*/ 0 w 5"/>
                <a:gd name="T2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1">
                  <a:moveTo>
                    <a:pt x="0" y="5"/>
                  </a:moveTo>
                  <a:cubicBezTo>
                    <a:pt x="0" y="5"/>
                    <a:pt x="1" y="6"/>
                    <a:pt x="1" y="6"/>
                  </a:cubicBezTo>
                  <a:cubicBezTo>
                    <a:pt x="1" y="8"/>
                    <a:pt x="0" y="9"/>
                    <a:pt x="0" y="11"/>
                  </a:cubicBezTo>
                  <a:cubicBezTo>
                    <a:pt x="0" y="12"/>
                    <a:pt x="0" y="14"/>
                    <a:pt x="0" y="15"/>
                  </a:cubicBezTo>
                  <a:cubicBezTo>
                    <a:pt x="0" y="16"/>
                    <a:pt x="0" y="16"/>
                    <a:pt x="0" y="17"/>
                  </a:cubicBezTo>
                  <a:cubicBezTo>
                    <a:pt x="0" y="17"/>
                    <a:pt x="0" y="18"/>
                    <a:pt x="0" y="17"/>
                  </a:cubicBezTo>
                  <a:cubicBezTo>
                    <a:pt x="0" y="17"/>
                    <a:pt x="0" y="17"/>
                    <a:pt x="0" y="18"/>
                  </a:cubicBezTo>
                  <a:cubicBezTo>
                    <a:pt x="0" y="18"/>
                    <a:pt x="0" y="18"/>
                    <a:pt x="0" y="19"/>
                  </a:cubicBezTo>
                  <a:cubicBezTo>
                    <a:pt x="1" y="21"/>
                    <a:pt x="4" y="20"/>
                    <a:pt x="5" y="18"/>
                  </a:cubicBezTo>
                  <a:cubicBezTo>
                    <a:pt x="5" y="15"/>
                    <a:pt x="5" y="11"/>
                    <a:pt x="5" y="7"/>
                  </a:cubicBezTo>
                  <a:cubicBezTo>
                    <a:pt x="5" y="6"/>
                    <a:pt x="5" y="3"/>
                    <a:pt x="5" y="2"/>
                  </a:cubicBezTo>
                  <a:cubicBezTo>
                    <a:pt x="3" y="0"/>
                    <a:pt x="1" y="1"/>
                    <a:pt x="0" y="3"/>
                  </a:cubicBezTo>
                  <a:cubicBezTo>
                    <a:pt x="0" y="4"/>
                    <a:pt x="0" y="5"/>
                    <a:pt x="0"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24" name="Freeform 95"/>
            <p:cNvSpPr/>
            <p:nvPr/>
          </p:nvSpPr>
          <p:spPr bwMode="auto">
            <a:xfrm>
              <a:off x="7444" y="3827"/>
              <a:ext cx="18" cy="69"/>
            </a:xfrm>
            <a:custGeom>
              <a:avLst/>
              <a:gdLst>
                <a:gd name="T0" fmla="*/ 5 w 5"/>
                <a:gd name="T1" fmla="*/ 20 h 23"/>
                <a:gd name="T2" fmla="*/ 5 w 5"/>
                <a:gd name="T3" fmla="*/ 3 h 23"/>
                <a:gd name="T4" fmla="*/ 0 w 5"/>
                <a:gd name="T5" fmla="*/ 3 h 23"/>
                <a:gd name="T6" fmla="*/ 0 w 5"/>
                <a:gd name="T7" fmla="*/ 20 h 23"/>
                <a:gd name="T8" fmla="*/ 5 w 5"/>
                <a:gd name="T9" fmla="*/ 20 h 23"/>
              </a:gdLst>
              <a:ahLst/>
              <a:cxnLst>
                <a:cxn ang="0">
                  <a:pos x="T0" y="T1"/>
                </a:cxn>
                <a:cxn ang="0">
                  <a:pos x="T2" y="T3"/>
                </a:cxn>
                <a:cxn ang="0">
                  <a:pos x="T4" y="T5"/>
                </a:cxn>
                <a:cxn ang="0">
                  <a:pos x="T6" y="T7"/>
                </a:cxn>
                <a:cxn ang="0">
                  <a:pos x="T8" y="T9"/>
                </a:cxn>
              </a:cxnLst>
              <a:rect l="0" t="0" r="r" b="b"/>
              <a:pathLst>
                <a:path w="5" h="23">
                  <a:moveTo>
                    <a:pt x="5" y="20"/>
                  </a:moveTo>
                  <a:cubicBezTo>
                    <a:pt x="5" y="3"/>
                    <a:pt x="5" y="3"/>
                    <a:pt x="5" y="3"/>
                  </a:cubicBezTo>
                  <a:cubicBezTo>
                    <a:pt x="5" y="0"/>
                    <a:pt x="0" y="0"/>
                    <a:pt x="0" y="3"/>
                  </a:cubicBezTo>
                  <a:cubicBezTo>
                    <a:pt x="0" y="20"/>
                    <a:pt x="0" y="20"/>
                    <a:pt x="0" y="20"/>
                  </a:cubicBezTo>
                  <a:cubicBezTo>
                    <a:pt x="0" y="23"/>
                    <a:pt x="5" y="23"/>
                    <a:pt x="5" y="2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25" name="Freeform 96"/>
            <p:cNvSpPr/>
            <p:nvPr/>
          </p:nvSpPr>
          <p:spPr bwMode="auto">
            <a:xfrm>
              <a:off x="7448" y="3747"/>
              <a:ext cx="18" cy="57"/>
            </a:xfrm>
            <a:custGeom>
              <a:avLst/>
              <a:gdLst>
                <a:gd name="T0" fmla="*/ 5 w 5"/>
                <a:gd name="T1" fmla="*/ 16 h 19"/>
                <a:gd name="T2" fmla="*/ 5 w 5"/>
                <a:gd name="T3" fmla="*/ 3 h 19"/>
                <a:gd name="T4" fmla="*/ 0 w 5"/>
                <a:gd name="T5" fmla="*/ 3 h 19"/>
                <a:gd name="T6" fmla="*/ 0 w 5"/>
                <a:gd name="T7" fmla="*/ 16 h 19"/>
                <a:gd name="T8" fmla="*/ 5 w 5"/>
                <a:gd name="T9" fmla="*/ 16 h 19"/>
              </a:gdLst>
              <a:ahLst/>
              <a:cxnLst>
                <a:cxn ang="0">
                  <a:pos x="T0" y="T1"/>
                </a:cxn>
                <a:cxn ang="0">
                  <a:pos x="T2" y="T3"/>
                </a:cxn>
                <a:cxn ang="0">
                  <a:pos x="T4" y="T5"/>
                </a:cxn>
                <a:cxn ang="0">
                  <a:pos x="T6" y="T7"/>
                </a:cxn>
                <a:cxn ang="0">
                  <a:pos x="T8" y="T9"/>
                </a:cxn>
              </a:cxnLst>
              <a:rect l="0" t="0" r="r" b="b"/>
              <a:pathLst>
                <a:path w="5" h="19">
                  <a:moveTo>
                    <a:pt x="5" y="16"/>
                  </a:moveTo>
                  <a:cubicBezTo>
                    <a:pt x="5" y="3"/>
                    <a:pt x="5" y="3"/>
                    <a:pt x="5" y="3"/>
                  </a:cubicBezTo>
                  <a:cubicBezTo>
                    <a:pt x="5" y="0"/>
                    <a:pt x="0" y="0"/>
                    <a:pt x="0" y="3"/>
                  </a:cubicBezTo>
                  <a:cubicBezTo>
                    <a:pt x="0" y="16"/>
                    <a:pt x="0" y="16"/>
                    <a:pt x="0" y="16"/>
                  </a:cubicBezTo>
                  <a:cubicBezTo>
                    <a:pt x="0" y="19"/>
                    <a:pt x="5" y="19"/>
                    <a:pt x="5" y="1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26" name="Freeform 97"/>
            <p:cNvSpPr/>
            <p:nvPr/>
          </p:nvSpPr>
          <p:spPr bwMode="auto">
            <a:xfrm>
              <a:off x="7448" y="3658"/>
              <a:ext cx="18" cy="63"/>
            </a:xfrm>
            <a:custGeom>
              <a:avLst/>
              <a:gdLst>
                <a:gd name="T0" fmla="*/ 5 w 5"/>
                <a:gd name="T1" fmla="*/ 18 h 21"/>
                <a:gd name="T2" fmla="*/ 5 w 5"/>
                <a:gd name="T3" fmla="*/ 2 h 21"/>
                <a:gd name="T4" fmla="*/ 0 w 5"/>
                <a:gd name="T5" fmla="*/ 2 h 21"/>
                <a:gd name="T6" fmla="*/ 0 w 5"/>
                <a:gd name="T7" fmla="*/ 18 h 21"/>
                <a:gd name="T8" fmla="*/ 5 w 5"/>
                <a:gd name="T9" fmla="*/ 18 h 21"/>
              </a:gdLst>
              <a:ahLst/>
              <a:cxnLst>
                <a:cxn ang="0">
                  <a:pos x="T0" y="T1"/>
                </a:cxn>
                <a:cxn ang="0">
                  <a:pos x="T2" y="T3"/>
                </a:cxn>
                <a:cxn ang="0">
                  <a:pos x="T4" y="T5"/>
                </a:cxn>
                <a:cxn ang="0">
                  <a:pos x="T6" y="T7"/>
                </a:cxn>
                <a:cxn ang="0">
                  <a:pos x="T8" y="T9"/>
                </a:cxn>
              </a:cxnLst>
              <a:rect l="0" t="0" r="r" b="b"/>
              <a:pathLst>
                <a:path w="5" h="21">
                  <a:moveTo>
                    <a:pt x="5" y="18"/>
                  </a:moveTo>
                  <a:cubicBezTo>
                    <a:pt x="5" y="2"/>
                    <a:pt x="5" y="2"/>
                    <a:pt x="5" y="2"/>
                  </a:cubicBezTo>
                  <a:cubicBezTo>
                    <a:pt x="5" y="0"/>
                    <a:pt x="0" y="0"/>
                    <a:pt x="0" y="2"/>
                  </a:cubicBezTo>
                  <a:cubicBezTo>
                    <a:pt x="0" y="18"/>
                    <a:pt x="0" y="18"/>
                    <a:pt x="0" y="18"/>
                  </a:cubicBezTo>
                  <a:cubicBezTo>
                    <a:pt x="0" y="21"/>
                    <a:pt x="5"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27" name="Freeform 98"/>
            <p:cNvSpPr/>
            <p:nvPr/>
          </p:nvSpPr>
          <p:spPr bwMode="auto">
            <a:xfrm>
              <a:off x="7444" y="3557"/>
              <a:ext cx="25" cy="80"/>
            </a:xfrm>
            <a:custGeom>
              <a:avLst/>
              <a:gdLst>
                <a:gd name="T0" fmla="*/ 2 w 7"/>
                <a:gd name="T1" fmla="*/ 24 h 27"/>
                <a:gd name="T2" fmla="*/ 7 w 7"/>
                <a:gd name="T3" fmla="*/ 23 h 27"/>
                <a:gd name="T4" fmla="*/ 5 w 7"/>
                <a:gd name="T5" fmla="*/ 3 h 27"/>
                <a:gd name="T6" fmla="*/ 0 w 7"/>
                <a:gd name="T7" fmla="*/ 4 h 27"/>
                <a:gd name="T8" fmla="*/ 2 w 7"/>
                <a:gd name="T9" fmla="*/ 24 h 27"/>
              </a:gdLst>
              <a:ahLst/>
              <a:cxnLst>
                <a:cxn ang="0">
                  <a:pos x="T0" y="T1"/>
                </a:cxn>
                <a:cxn ang="0">
                  <a:pos x="T2" y="T3"/>
                </a:cxn>
                <a:cxn ang="0">
                  <a:pos x="T4" y="T5"/>
                </a:cxn>
                <a:cxn ang="0">
                  <a:pos x="T6" y="T7"/>
                </a:cxn>
                <a:cxn ang="0">
                  <a:pos x="T8" y="T9"/>
                </a:cxn>
              </a:cxnLst>
              <a:rect l="0" t="0" r="r" b="b"/>
              <a:pathLst>
                <a:path w="7" h="27">
                  <a:moveTo>
                    <a:pt x="2" y="24"/>
                  </a:moveTo>
                  <a:cubicBezTo>
                    <a:pt x="3" y="27"/>
                    <a:pt x="7" y="26"/>
                    <a:pt x="7" y="23"/>
                  </a:cubicBezTo>
                  <a:cubicBezTo>
                    <a:pt x="6" y="17"/>
                    <a:pt x="6" y="10"/>
                    <a:pt x="5" y="3"/>
                  </a:cubicBezTo>
                  <a:cubicBezTo>
                    <a:pt x="4" y="0"/>
                    <a:pt x="0" y="1"/>
                    <a:pt x="0" y="4"/>
                  </a:cubicBezTo>
                  <a:cubicBezTo>
                    <a:pt x="1" y="11"/>
                    <a:pt x="1" y="18"/>
                    <a:pt x="2" y="2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28" name="Freeform 99"/>
            <p:cNvSpPr/>
            <p:nvPr/>
          </p:nvSpPr>
          <p:spPr bwMode="auto">
            <a:xfrm>
              <a:off x="7444" y="3462"/>
              <a:ext cx="25" cy="75"/>
            </a:xfrm>
            <a:custGeom>
              <a:avLst/>
              <a:gdLst>
                <a:gd name="T0" fmla="*/ 5 w 7"/>
                <a:gd name="T1" fmla="*/ 22 h 25"/>
                <a:gd name="T2" fmla="*/ 7 w 7"/>
                <a:gd name="T3" fmla="*/ 4 h 25"/>
                <a:gd name="T4" fmla="*/ 2 w 7"/>
                <a:gd name="T5" fmla="*/ 2 h 25"/>
                <a:gd name="T6" fmla="*/ 0 w 7"/>
                <a:gd name="T7" fmla="*/ 20 h 25"/>
                <a:gd name="T8" fmla="*/ 5 w 7"/>
                <a:gd name="T9" fmla="*/ 22 h 25"/>
              </a:gdLst>
              <a:ahLst/>
              <a:cxnLst>
                <a:cxn ang="0">
                  <a:pos x="T0" y="T1"/>
                </a:cxn>
                <a:cxn ang="0">
                  <a:pos x="T2" y="T3"/>
                </a:cxn>
                <a:cxn ang="0">
                  <a:pos x="T4" y="T5"/>
                </a:cxn>
                <a:cxn ang="0">
                  <a:pos x="T6" y="T7"/>
                </a:cxn>
                <a:cxn ang="0">
                  <a:pos x="T8" y="T9"/>
                </a:cxn>
              </a:cxnLst>
              <a:rect l="0" t="0" r="r" b="b"/>
              <a:pathLst>
                <a:path w="7" h="25">
                  <a:moveTo>
                    <a:pt x="5" y="22"/>
                  </a:moveTo>
                  <a:cubicBezTo>
                    <a:pt x="6" y="16"/>
                    <a:pt x="5" y="10"/>
                    <a:pt x="7" y="4"/>
                  </a:cubicBezTo>
                  <a:cubicBezTo>
                    <a:pt x="7" y="1"/>
                    <a:pt x="3" y="0"/>
                    <a:pt x="2" y="2"/>
                  </a:cubicBezTo>
                  <a:cubicBezTo>
                    <a:pt x="1" y="8"/>
                    <a:pt x="1" y="14"/>
                    <a:pt x="0" y="20"/>
                  </a:cubicBezTo>
                  <a:cubicBezTo>
                    <a:pt x="0" y="23"/>
                    <a:pt x="4"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29" name="Freeform 100"/>
            <p:cNvSpPr/>
            <p:nvPr/>
          </p:nvSpPr>
          <p:spPr bwMode="auto">
            <a:xfrm>
              <a:off x="7448" y="3364"/>
              <a:ext cx="21" cy="75"/>
            </a:xfrm>
            <a:custGeom>
              <a:avLst/>
              <a:gdLst>
                <a:gd name="T0" fmla="*/ 5 w 6"/>
                <a:gd name="T1" fmla="*/ 22 h 25"/>
                <a:gd name="T2" fmla="*/ 6 w 6"/>
                <a:gd name="T3" fmla="*/ 3 h 25"/>
                <a:gd name="T4" fmla="*/ 1 w 6"/>
                <a:gd name="T5" fmla="*/ 3 h 25"/>
                <a:gd name="T6" fmla="*/ 0 w 6"/>
                <a:gd name="T7" fmla="*/ 22 h 25"/>
                <a:gd name="T8" fmla="*/ 5 w 6"/>
                <a:gd name="T9" fmla="*/ 22 h 25"/>
              </a:gdLst>
              <a:ahLst/>
              <a:cxnLst>
                <a:cxn ang="0">
                  <a:pos x="T0" y="T1"/>
                </a:cxn>
                <a:cxn ang="0">
                  <a:pos x="T2" y="T3"/>
                </a:cxn>
                <a:cxn ang="0">
                  <a:pos x="T4" y="T5"/>
                </a:cxn>
                <a:cxn ang="0">
                  <a:pos x="T6" y="T7"/>
                </a:cxn>
                <a:cxn ang="0">
                  <a:pos x="T8" y="T9"/>
                </a:cxn>
              </a:cxnLst>
              <a:rect l="0" t="0" r="r" b="b"/>
              <a:pathLst>
                <a:path w="6" h="25">
                  <a:moveTo>
                    <a:pt x="5" y="22"/>
                  </a:moveTo>
                  <a:cubicBezTo>
                    <a:pt x="5" y="16"/>
                    <a:pt x="6" y="10"/>
                    <a:pt x="6" y="3"/>
                  </a:cubicBezTo>
                  <a:cubicBezTo>
                    <a:pt x="6" y="0"/>
                    <a:pt x="1" y="0"/>
                    <a:pt x="1" y="3"/>
                  </a:cubicBezTo>
                  <a:cubicBezTo>
                    <a:pt x="1" y="10"/>
                    <a:pt x="0" y="16"/>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30" name="Freeform 101"/>
            <p:cNvSpPr/>
            <p:nvPr/>
          </p:nvSpPr>
          <p:spPr bwMode="auto">
            <a:xfrm>
              <a:off x="7444" y="3272"/>
              <a:ext cx="25" cy="75"/>
            </a:xfrm>
            <a:custGeom>
              <a:avLst/>
              <a:gdLst>
                <a:gd name="T0" fmla="*/ 5 w 7"/>
                <a:gd name="T1" fmla="*/ 22 h 25"/>
                <a:gd name="T2" fmla="*/ 5 w 7"/>
                <a:gd name="T3" fmla="*/ 12 h 25"/>
                <a:gd name="T4" fmla="*/ 5 w 7"/>
                <a:gd name="T5" fmla="*/ 7 h 25"/>
                <a:gd name="T6" fmla="*/ 5 w 7"/>
                <a:gd name="T7" fmla="*/ 5 h 25"/>
                <a:gd name="T8" fmla="*/ 5 w 7"/>
                <a:gd name="T9" fmla="*/ 4 h 25"/>
                <a:gd name="T10" fmla="*/ 2 w 7"/>
                <a:gd name="T11" fmla="*/ 1 h 25"/>
                <a:gd name="T12" fmla="*/ 0 w 7"/>
                <a:gd name="T13" fmla="*/ 8 h 25"/>
                <a:gd name="T14" fmla="*/ 0 w 7"/>
                <a:gd name="T15" fmla="*/ 22 h 25"/>
                <a:gd name="T16" fmla="*/ 5 w 7"/>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5" y="22"/>
                  </a:moveTo>
                  <a:cubicBezTo>
                    <a:pt x="5" y="18"/>
                    <a:pt x="5" y="15"/>
                    <a:pt x="5" y="12"/>
                  </a:cubicBezTo>
                  <a:cubicBezTo>
                    <a:pt x="5" y="10"/>
                    <a:pt x="5" y="8"/>
                    <a:pt x="5" y="7"/>
                  </a:cubicBezTo>
                  <a:cubicBezTo>
                    <a:pt x="5" y="6"/>
                    <a:pt x="5" y="5"/>
                    <a:pt x="5" y="5"/>
                  </a:cubicBezTo>
                  <a:cubicBezTo>
                    <a:pt x="5" y="4"/>
                    <a:pt x="5" y="4"/>
                    <a:pt x="5" y="4"/>
                  </a:cubicBezTo>
                  <a:cubicBezTo>
                    <a:pt x="7" y="3"/>
                    <a:pt x="5" y="0"/>
                    <a:pt x="2" y="1"/>
                  </a:cubicBezTo>
                  <a:cubicBezTo>
                    <a:pt x="0" y="2"/>
                    <a:pt x="0" y="6"/>
                    <a:pt x="0" y="8"/>
                  </a:cubicBezTo>
                  <a:cubicBezTo>
                    <a:pt x="0" y="13"/>
                    <a:pt x="0" y="17"/>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31" name="Freeform 102"/>
            <p:cNvSpPr/>
            <p:nvPr/>
          </p:nvSpPr>
          <p:spPr bwMode="auto">
            <a:xfrm>
              <a:off x="7451" y="3172"/>
              <a:ext cx="25" cy="77"/>
            </a:xfrm>
            <a:custGeom>
              <a:avLst/>
              <a:gdLst>
                <a:gd name="T0" fmla="*/ 0 w 7"/>
                <a:gd name="T1" fmla="*/ 7 h 26"/>
                <a:gd name="T2" fmla="*/ 1 w 7"/>
                <a:gd name="T3" fmla="*/ 16 h 26"/>
                <a:gd name="T4" fmla="*/ 1 w 7"/>
                <a:gd name="T5" fmla="*/ 19 h 26"/>
                <a:gd name="T6" fmla="*/ 2 w 7"/>
                <a:gd name="T7" fmla="*/ 21 h 26"/>
                <a:gd name="T8" fmla="*/ 5 w 7"/>
                <a:gd name="T9" fmla="*/ 23 h 26"/>
                <a:gd name="T10" fmla="*/ 5 w 7"/>
                <a:gd name="T11" fmla="*/ 14 h 26"/>
                <a:gd name="T12" fmla="*/ 5 w 7"/>
                <a:gd name="T13" fmla="*/ 8 h 26"/>
                <a:gd name="T14" fmla="*/ 5 w 7"/>
                <a:gd name="T15" fmla="*/ 6 h 26"/>
                <a:gd name="T16" fmla="*/ 5 w 7"/>
                <a:gd name="T17" fmla="*/ 3 h 26"/>
                <a:gd name="T18" fmla="*/ 1 w 7"/>
                <a:gd name="T19" fmla="*/ 2 h 26"/>
                <a:gd name="T20" fmla="*/ 0 w 7"/>
                <a:gd name="T21"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6">
                  <a:moveTo>
                    <a:pt x="0" y="7"/>
                  </a:moveTo>
                  <a:cubicBezTo>
                    <a:pt x="0" y="10"/>
                    <a:pt x="1" y="13"/>
                    <a:pt x="1" y="16"/>
                  </a:cubicBezTo>
                  <a:cubicBezTo>
                    <a:pt x="1" y="17"/>
                    <a:pt x="1" y="18"/>
                    <a:pt x="1" y="19"/>
                  </a:cubicBezTo>
                  <a:cubicBezTo>
                    <a:pt x="1" y="20"/>
                    <a:pt x="1" y="22"/>
                    <a:pt x="2" y="21"/>
                  </a:cubicBezTo>
                  <a:cubicBezTo>
                    <a:pt x="0" y="23"/>
                    <a:pt x="4" y="26"/>
                    <a:pt x="5" y="23"/>
                  </a:cubicBezTo>
                  <a:cubicBezTo>
                    <a:pt x="7" y="21"/>
                    <a:pt x="6" y="16"/>
                    <a:pt x="5" y="14"/>
                  </a:cubicBezTo>
                  <a:cubicBezTo>
                    <a:pt x="5" y="12"/>
                    <a:pt x="5" y="10"/>
                    <a:pt x="5" y="8"/>
                  </a:cubicBezTo>
                  <a:cubicBezTo>
                    <a:pt x="5" y="7"/>
                    <a:pt x="5" y="7"/>
                    <a:pt x="5" y="6"/>
                  </a:cubicBezTo>
                  <a:cubicBezTo>
                    <a:pt x="6" y="5"/>
                    <a:pt x="6" y="4"/>
                    <a:pt x="5" y="3"/>
                  </a:cubicBezTo>
                  <a:cubicBezTo>
                    <a:pt x="4" y="1"/>
                    <a:pt x="3" y="0"/>
                    <a:pt x="1" y="2"/>
                  </a:cubicBezTo>
                  <a:cubicBezTo>
                    <a:pt x="0" y="3"/>
                    <a:pt x="0" y="6"/>
                    <a:pt x="0"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32" name="Freeform 103"/>
            <p:cNvSpPr/>
            <p:nvPr/>
          </p:nvSpPr>
          <p:spPr bwMode="auto">
            <a:xfrm>
              <a:off x="7444" y="3035"/>
              <a:ext cx="25" cy="101"/>
            </a:xfrm>
            <a:custGeom>
              <a:avLst/>
              <a:gdLst>
                <a:gd name="T0" fmla="*/ 0 w 7"/>
                <a:gd name="T1" fmla="*/ 4 h 34"/>
                <a:gd name="T2" fmla="*/ 1 w 7"/>
                <a:gd name="T3" fmla="*/ 31 h 34"/>
                <a:gd name="T4" fmla="*/ 6 w 7"/>
                <a:gd name="T5" fmla="*/ 31 h 34"/>
                <a:gd name="T6" fmla="*/ 6 w 7"/>
                <a:gd name="T7" fmla="*/ 10 h 34"/>
                <a:gd name="T8" fmla="*/ 6 w 7"/>
                <a:gd name="T9" fmla="*/ 7 h 34"/>
                <a:gd name="T10" fmla="*/ 4 w 7"/>
                <a:gd name="T11" fmla="*/ 2 h 34"/>
                <a:gd name="T12" fmla="*/ 0 w 7"/>
                <a:gd name="T13" fmla="*/ 4 h 34"/>
              </a:gdLst>
              <a:ahLst/>
              <a:cxnLst>
                <a:cxn ang="0">
                  <a:pos x="T0" y="T1"/>
                </a:cxn>
                <a:cxn ang="0">
                  <a:pos x="T2" y="T3"/>
                </a:cxn>
                <a:cxn ang="0">
                  <a:pos x="T4" y="T5"/>
                </a:cxn>
                <a:cxn ang="0">
                  <a:pos x="T6" y="T7"/>
                </a:cxn>
                <a:cxn ang="0">
                  <a:pos x="T8" y="T9"/>
                </a:cxn>
                <a:cxn ang="0">
                  <a:pos x="T10" y="T11"/>
                </a:cxn>
                <a:cxn ang="0">
                  <a:pos x="T12" y="T13"/>
                </a:cxn>
              </a:cxnLst>
              <a:rect l="0" t="0" r="r" b="b"/>
              <a:pathLst>
                <a:path w="7" h="34">
                  <a:moveTo>
                    <a:pt x="0" y="4"/>
                  </a:moveTo>
                  <a:cubicBezTo>
                    <a:pt x="2" y="13"/>
                    <a:pt x="1" y="22"/>
                    <a:pt x="1" y="31"/>
                  </a:cubicBezTo>
                  <a:cubicBezTo>
                    <a:pt x="1" y="34"/>
                    <a:pt x="6" y="34"/>
                    <a:pt x="6" y="31"/>
                  </a:cubicBezTo>
                  <a:cubicBezTo>
                    <a:pt x="6" y="24"/>
                    <a:pt x="6" y="17"/>
                    <a:pt x="6" y="10"/>
                  </a:cubicBezTo>
                  <a:cubicBezTo>
                    <a:pt x="6" y="9"/>
                    <a:pt x="7" y="8"/>
                    <a:pt x="6" y="7"/>
                  </a:cubicBezTo>
                  <a:cubicBezTo>
                    <a:pt x="6" y="5"/>
                    <a:pt x="5" y="4"/>
                    <a:pt x="4" y="2"/>
                  </a:cubicBezTo>
                  <a:cubicBezTo>
                    <a:pt x="2" y="0"/>
                    <a:pt x="0" y="2"/>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33" name="Freeform 104"/>
            <p:cNvSpPr/>
            <p:nvPr/>
          </p:nvSpPr>
          <p:spPr bwMode="auto">
            <a:xfrm>
              <a:off x="7448" y="2943"/>
              <a:ext cx="21" cy="62"/>
            </a:xfrm>
            <a:custGeom>
              <a:avLst/>
              <a:gdLst>
                <a:gd name="T0" fmla="*/ 5 w 6"/>
                <a:gd name="T1" fmla="*/ 18 h 21"/>
                <a:gd name="T2" fmla="*/ 6 w 6"/>
                <a:gd name="T3" fmla="*/ 3 h 21"/>
                <a:gd name="T4" fmla="*/ 1 w 6"/>
                <a:gd name="T5" fmla="*/ 3 h 21"/>
                <a:gd name="T6" fmla="*/ 0 w 6"/>
                <a:gd name="T7" fmla="*/ 18 h 21"/>
                <a:gd name="T8" fmla="*/ 5 w 6"/>
                <a:gd name="T9" fmla="*/ 18 h 21"/>
              </a:gdLst>
              <a:ahLst/>
              <a:cxnLst>
                <a:cxn ang="0">
                  <a:pos x="T0" y="T1"/>
                </a:cxn>
                <a:cxn ang="0">
                  <a:pos x="T2" y="T3"/>
                </a:cxn>
                <a:cxn ang="0">
                  <a:pos x="T4" y="T5"/>
                </a:cxn>
                <a:cxn ang="0">
                  <a:pos x="T6" y="T7"/>
                </a:cxn>
                <a:cxn ang="0">
                  <a:pos x="T8" y="T9"/>
                </a:cxn>
              </a:cxnLst>
              <a:rect l="0" t="0" r="r" b="b"/>
              <a:pathLst>
                <a:path w="6" h="21">
                  <a:moveTo>
                    <a:pt x="5" y="18"/>
                  </a:moveTo>
                  <a:cubicBezTo>
                    <a:pt x="5" y="13"/>
                    <a:pt x="6" y="8"/>
                    <a:pt x="6" y="3"/>
                  </a:cubicBezTo>
                  <a:cubicBezTo>
                    <a:pt x="6" y="0"/>
                    <a:pt x="1" y="0"/>
                    <a:pt x="1" y="3"/>
                  </a:cubicBezTo>
                  <a:cubicBezTo>
                    <a:pt x="1" y="8"/>
                    <a:pt x="1" y="13"/>
                    <a:pt x="0" y="18"/>
                  </a:cubicBezTo>
                  <a:cubicBezTo>
                    <a:pt x="0" y="21"/>
                    <a:pt x="4"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34" name="Freeform 105"/>
            <p:cNvSpPr/>
            <p:nvPr/>
          </p:nvSpPr>
          <p:spPr bwMode="auto">
            <a:xfrm>
              <a:off x="7448" y="2827"/>
              <a:ext cx="25" cy="83"/>
            </a:xfrm>
            <a:custGeom>
              <a:avLst/>
              <a:gdLst>
                <a:gd name="T0" fmla="*/ 2 w 7"/>
                <a:gd name="T1" fmla="*/ 25 h 28"/>
                <a:gd name="T2" fmla="*/ 7 w 7"/>
                <a:gd name="T3" fmla="*/ 25 h 28"/>
                <a:gd name="T4" fmla="*/ 5 w 7"/>
                <a:gd name="T5" fmla="*/ 3 h 28"/>
                <a:gd name="T6" fmla="*/ 0 w 7"/>
                <a:gd name="T7" fmla="*/ 3 h 28"/>
                <a:gd name="T8" fmla="*/ 2 w 7"/>
                <a:gd name="T9" fmla="*/ 25 h 28"/>
              </a:gdLst>
              <a:ahLst/>
              <a:cxnLst>
                <a:cxn ang="0">
                  <a:pos x="T0" y="T1"/>
                </a:cxn>
                <a:cxn ang="0">
                  <a:pos x="T2" y="T3"/>
                </a:cxn>
                <a:cxn ang="0">
                  <a:pos x="T4" y="T5"/>
                </a:cxn>
                <a:cxn ang="0">
                  <a:pos x="T6" y="T7"/>
                </a:cxn>
                <a:cxn ang="0">
                  <a:pos x="T8" y="T9"/>
                </a:cxn>
              </a:cxnLst>
              <a:rect l="0" t="0" r="r" b="b"/>
              <a:pathLst>
                <a:path w="7" h="28">
                  <a:moveTo>
                    <a:pt x="2" y="25"/>
                  </a:moveTo>
                  <a:cubicBezTo>
                    <a:pt x="3" y="28"/>
                    <a:pt x="7" y="28"/>
                    <a:pt x="7" y="25"/>
                  </a:cubicBezTo>
                  <a:cubicBezTo>
                    <a:pt x="6" y="18"/>
                    <a:pt x="6" y="10"/>
                    <a:pt x="5" y="3"/>
                  </a:cubicBezTo>
                  <a:cubicBezTo>
                    <a:pt x="4" y="0"/>
                    <a:pt x="0" y="0"/>
                    <a:pt x="0" y="3"/>
                  </a:cubicBezTo>
                  <a:cubicBezTo>
                    <a:pt x="1" y="10"/>
                    <a:pt x="1" y="18"/>
                    <a:pt x="2" y="2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35" name="Freeform 106"/>
            <p:cNvSpPr/>
            <p:nvPr/>
          </p:nvSpPr>
          <p:spPr bwMode="auto">
            <a:xfrm>
              <a:off x="7441" y="2703"/>
              <a:ext cx="21" cy="92"/>
            </a:xfrm>
            <a:custGeom>
              <a:avLst/>
              <a:gdLst>
                <a:gd name="T0" fmla="*/ 1 w 6"/>
                <a:gd name="T1" fmla="*/ 28 h 31"/>
                <a:gd name="T2" fmla="*/ 6 w 6"/>
                <a:gd name="T3" fmla="*/ 28 h 31"/>
                <a:gd name="T4" fmla="*/ 5 w 6"/>
                <a:gd name="T5" fmla="*/ 3 h 31"/>
                <a:gd name="T6" fmla="*/ 0 w 6"/>
                <a:gd name="T7" fmla="*/ 3 h 31"/>
                <a:gd name="T8" fmla="*/ 1 w 6"/>
                <a:gd name="T9" fmla="*/ 28 h 31"/>
              </a:gdLst>
              <a:ahLst/>
              <a:cxnLst>
                <a:cxn ang="0">
                  <a:pos x="T0" y="T1"/>
                </a:cxn>
                <a:cxn ang="0">
                  <a:pos x="T2" y="T3"/>
                </a:cxn>
                <a:cxn ang="0">
                  <a:pos x="T4" y="T5"/>
                </a:cxn>
                <a:cxn ang="0">
                  <a:pos x="T6" y="T7"/>
                </a:cxn>
                <a:cxn ang="0">
                  <a:pos x="T8" y="T9"/>
                </a:cxn>
              </a:cxnLst>
              <a:rect l="0" t="0" r="r" b="b"/>
              <a:pathLst>
                <a:path w="6" h="31">
                  <a:moveTo>
                    <a:pt x="1" y="28"/>
                  </a:moveTo>
                  <a:cubicBezTo>
                    <a:pt x="1" y="31"/>
                    <a:pt x="6" y="31"/>
                    <a:pt x="6" y="28"/>
                  </a:cubicBezTo>
                  <a:cubicBezTo>
                    <a:pt x="6" y="20"/>
                    <a:pt x="6" y="11"/>
                    <a:pt x="5" y="3"/>
                  </a:cubicBezTo>
                  <a:cubicBezTo>
                    <a:pt x="4" y="0"/>
                    <a:pt x="0" y="0"/>
                    <a:pt x="0" y="3"/>
                  </a:cubicBezTo>
                  <a:cubicBezTo>
                    <a:pt x="1" y="11"/>
                    <a:pt x="1" y="20"/>
                    <a:pt x="1"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36" name="Freeform 107"/>
            <p:cNvSpPr/>
            <p:nvPr/>
          </p:nvSpPr>
          <p:spPr bwMode="auto">
            <a:xfrm>
              <a:off x="7444" y="2581"/>
              <a:ext cx="22" cy="83"/>
            </a:xfrm>
            <a:custGeom>
              <a:avLst/>
              <a:gdLst>
                <a:gd name="T0" fmla="*/ 1 w 6"/>
                <a:gd name="T1" fmla="*/ 4 h 28"/>
                <a:gd name="T2" fmla="*/ 1 w 6"/>
                <a:gd name="T3" fmla="*/ 4 h 28"/>
                <a:gd name="T4" fmla="*/ 0 w 6"/>
                <a:gd name="T5" fmla="*/ 25 h 28"/>
                <a:gd name="T6" fmla="*/ 5 w 6"/>
                <a:gd name="T7" fmla="*/ 25 h 28"/>
                <a:gd name="T8" fmla="*/ 5 w 6"/>
                <a:gd name="T9" fmla="*/ 13 h 28"/>
                <a:gd name="T10" fmla="*/ 5 w 6"/>
                <a:gd name="T11" fmla="*/ 7 h 28"/>
                <a:gd name="T12" fmla="*/ 6 w 6"/>
                <a:gd name="T13" fmla="*/ 4 h 28"/>
                <a:gd name="T14" fmla="*/ 6 w 6"/>
                <a:gd name="T15" fmla="*/ 4 h 28"/>
                <a:gd name="T16" fmla="*/ 6 w 6"/>
                <a:gd name="T17" fmla="*/ 4 h 28"/>
                <a:gd name="T18" fmla="*/ 1 w 6"/>
                <a:gd name="T19" fmla="*/ 3 h 28"/>
                <a:gd name="T20" fmla="*/ 1 w 6"/>
                <a:gd name="T21" fmla="*/ 4 h 28"/>
                <a:gd name="T22" fmla="*/ 1 w 6"/>
                <a:gd name="T23" fmla="*/ 4 h 28"/>
                <a:gd name="T24" fmla="*/ 1 w 6"/>
                <a:gd name="T2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8">
                  <a:moveTo>
                    <a:pt x="1" y="4"/>
                  </a:moveTo>
                  <a:cubicBezTo>
                    <a:pt x="1" y="4"/>
                    <a:pt x="1" y="4"/>
                    <a:pt x="1" y="4"/>
                  </a:cubicBezTo>
                  <a:cubicBezTo>
                    <a:pt x="0" y="11"/>
                    <a:pt x="0" y="18"/>
                    <a:pt x="0" y="25"/>
                  </a:cubicBezTo>
                  <a:cubicBezTo>
                    <a:pt x="0" y="28"/>
                    <a:pt x="5" y="28"/>
                    <a:pt x="5" y="25"/>
                  </a:cubicBezTo>
                  <a:cubicBezTo>
                    <a:pt x="5" y="21"/>
                    <a:pt x="5" y="17"/>
                    <a:pt x="5" y="13"/>
                  </a:cubicBezTo>
                  <a:cubicBezTo>
                    <a:pt x="5" y="11"/>
                    <a:pt x="5" y="9"/>
                    <a:pt x="5" y="7"/>
                  </a:cubicBezTo>
                  <a:cubicBezTo>
                    <a:pt x="5" y="7"/>
                    <a:pt x="6" y="4"/>
                    <a:pt x="6" y="4"/>
                  </a:cubicBezTo>
                  <a:cubicBezTo>
                    <a:pt x="6" y="4"/>
                    <a:pt x="6" y="4"/>
                    <a:pt x="6" y="4"/>
                  </a:cubicBezTo>
                  <a:cubicBezTo>
                    <a:pt x="6" y="4"/>
                    <a:pt x="6" y="4"/>
                    <a:pt x="6" y="4"/>
                  </a:cubicBezTo>
                  <a:cubicBezTo>
                    <a:pt x="5" y="1"/>
                    <a:pt x="2" y="0"/>
                    <a:pt x="1" y="3"/>
                  </a:cubicBezTo>
                  <a:cubicBezTo>
                    <a:pt x="1" y="3"/>
                    <a:pt x="1" y="4"/>
                    <a:pt x="1" y="4"/>
                  </a:cubicBezTo>
                  <a:cubicBezTo>
                    <a:pt x="1" y="4"/>
                    <a:pt x="1" y="4"/>
                    <a:pt x="1" y="4"/>
                  </a:cubicBezTo>
                  <a:cubicBezTo>
                    <a:pt x="1" y="4"/>
                    <a:pt x="1" y="4"/>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37" name="Freeform 108"/>
            <p:cNvSpPr/>
            <p:nvPr/>
          </p:nvSpPr>
          <p:spPr bwMode="auto">
            <a:xfrm>
              <a:off x="7455" y="2465"/>
              <a:ext cx="21" cy="98"/>
            </a:xfrm>
            <a:custGeom>
              <a:avLst/>
              <a:gdLst>
                <a:gd name="T0" fmla="*/ 5 w 6"/>
                <a:gd name="T1" fmla="*/ 30 h 33"/>
                <a:gd name="T2" fmla="*/ 5 w 6"/>
                <a:gd name="T3" fmla="*/ 10 h 33"/>
                <a:gd name="T4" fmla="*/ 6 w 6"/>
                <a:gd name="T5" fmla="*/ 8 h 33"/>
                <a:gd name="T6" fmla="*/ 5 w 6"/>
                <a:gd name="T7" fmla="*/ 3 h 33"/>
                <a:gd name="T8" fmla="*/ 0 w 6"/>
                <a:gd name="T9" fmla="*/ 3 h 33"/>
                <a:gd name="T10" fmla="*/ 0 w 6"/>
                <a:gd name="T11" fmla="*/ 30 h 33"/>
                <a:gd name="T12" fmla="*/ 5 w 6"/>
                <a:gd name="T13" fmla="*/ 30 h 33"/>
              </a:gdLst>
              <a:ahLst/>
              <a:cxnLst>
                <a:cxn ang="0">
                  <a:pos x="T0" y="T1"/>
                </a:cxn>
                <a:cxn ang="0">
                  <a:pos x="T2" y="T3"/>
                </a:cxn>
                <a:cxn ang="0">
                  <a:pos x="T4" y="T5"/>
                </a:cxn>
                <a:cxn ang="0">
                  <a:pos x="T6" y="T7"/>
                </a:cxn>
                <a:cxn ang="0">
                  <a:pos x="T8" y="T9"/>
                </a:cxn>
                <a:cxn ang="0">
                  <a:pos x="T10" y="T11"/>
                </a:cxn>
                <a:cxn ang="0">
                  <a:pos x="T12" y="T13"/>
                </a:cxn>
              </a:cxnLst>
              <a:rect l="0" t="0" r="r" b="b"/>
              <a:pathLst>
                <a:path w="6" h="33">
                  <a:moveTo>
                    <a:pt x="5" y="30"/>
                  </a:moveTo>
                  <a:cubicBezTo>
                    <a:pt x="5" y="10"/>
                    <a:pt x="5" y="10"/>
                    <a:pt x="5" y="10"/>
                  </a:cubicBezTo>
                  <a:cubicBezTo>
                    <a:pt x="5" y="10"/>
                    <a:pt x="6" y="9"/>
                    <a:pt x="6" y="8"/>
                  </a:cubicBezTo>
                  <a:cubicBezTo>
                    <a:pt x="6" y="6"/>
                    <a:pt x="5" y="5"/>
                    <a:pt x="5" y="3"/>
                  </a:cubicBezTo>
                  <a:cubicBezTo>
                    <a:pt x="4" y="0"/>
                    <a:pt x="0" y="0"/>
                    <a:pt x="0" y="3"/>
                  </a:cubicBezTo>
                  <a:cubicBezTo>
                    <a:pt x="0" y="30"/>
                    <a:pt x="0" y="30"/>
                    <a:pt x="0" y="30"/>
                  </a:cubicBezTo>
                  <a:cubicBezTo>
                    <a:pt x="0" y="33"/>
                    <a:pt x="5" y="33"/>
                    <a:pt x="5" y="3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38" name="Freeform 109"/>
            <p:cNvSpPr/>
            <p:nvPr/>
          </p:nvSpPr>
          <p:spPr bwMode="auto">
            <a:xfrm>
              <a:off x="7444" y="2347"/>
              <a:ext cx="29" cy="89"/>
            </a:xfrm>
            <a:custGeom>
              <a:avLst/>
              <a:gdLst>
                <a:gd name="T0" fmla="*/ 1 w 8"/>
                <a:gd name="T1" fmla="*/ 4 h 30"/>
                <a:gd name="T2" fmla="*/ 2 w 8"/>
                <a:gd name="T3" fmla="*/ 27 h 30"/>
                <a:gd name="T4" fmla="*/ 7 w 8"/>
                <a:gd name="T5" fmla="*/ 27 h 30"/>
                <a:gd name="T6" fmla="*/ 6 w 8"/>
                <a:gd name="T7" fmla="*/ 3 h 30"/>
                <a:gd name="T8" fmla="*/ 1 w 8"/>
                <a:gd name="T9" fmla="*/ 4 h 30"/>
              </a:gdLst>
              <a:ahLst/>
              <a:cxnLst>
                <a:cxn ang="0">
                  <a:pos x="T0" y="T1"/>
                </a:cxn>
                <a:cxn ang="0">
                  <a:pos x="T2" y="T3"/>
                </a:cxn>
                <a:cxn ang="0">
                  <a:pos x="T4" y="T5"/>
                </a:cxn>
                <a:cxn ang="0">
                  <a:pos x="T6" y="T7"/>
                </a:cxn>
                <a:cxn ang="0">
                  <a:pos x="T8" y="T9"/>
                </a:cxn>
              </a:cxnLst>
              <a:rect l="0" t="0" r="r" b="b"/>
              <a:pathLst>
                <a:path w="8" h="30">
                  <a:moveTo>
                    <a:pt x="1" y="4"/>
                  </a:moveTo>
                  <a:cubicBezTo>
                    <a:pt x="3" y="11"/>
                    <a:pt x="2" y="20"/>
                    <a:pt x="2" y="27"/>
                  </a:cubicBezTo>
                  <a:cubicBezTo>
                    <a:pt x="2" y="30"/>
                    <a:pt x="7" y="30"/>
                    <a:pt x="7" y="27"/>
                  </a:cubicBezTo>
                  <a:cubicBezTo>
                    <a:pt x="7" y="19"/>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39" name="Freeform 110"/>
            <p:cNvSpPr/>
            <p:nvPr/>
          </p:nvSpPr>
          <p:spPr bwMode="auto">
            <a:xfrm>
              <a:off x="7451" y="2231"/>
              <a:ext cx="18" cy="89"/>
            </a:xfrm>
            <a:custGeom>
              <a:avLst/>
              <a:gdLst>
                <a:gd name="T0" fmla="*/ 5 w 5"/>
                <a:gd name="T1" fmla="*/ 27 h 30"/>
                <a:gd name="T2" fmla="*/ 5 w 5"/>
                <a:gd name="T3" fmla="*/ 3 h 30"/>
                <a:gd name="T4" fmla="*/ 0 w 5"/>
                <a:gd name="T5" fmla="*/ 3 h 30"/>
                <a:gd name="T6" fmla="*/ 0 w 5"/>
                <a:gd name="T7" fmla="*/ 27 h 30"/>
                <a:gd name="T8" fmla="*/ 5 w 5"/>
                <a:gd name="T9" fmla="*/ 27 h 30"/>
              </a:gdLst>
              <a:ahLst/>
              <a:cxnLst>
                <a:cxn ang="0">
                  <a:pos x="T0" y="T1"/>
                </a:cxn>
                <a:cxn ang="0">
                  <a:pos x="T2" y="T3"/>
                </a:cxn>
                <a:cxn ang="0">
                  <a:pos x="T4" y="T5"/>
                </a:cxn>
                <a:cxn ang="0">
                  <a:pos x="T6" y="T7"/>
                </a:cxn>
                <a:cxn ang="0">
                  <a:pos x="T8" y="T9"/>
                </a:cxn>
              </a:cxnLst>
              <a:rect l="0" t="0" r="r" b="b"/>
              <a:pathLst>
                <a:path w="5" h="30">
                  <a:moveTo>
                    <a:pt x="5" y="27"/>
                  </a:moveTo>
                  <a:cubicBezTo>
                    <a:pt x="5" y="3"/>
                    <a:pt x="5" y="3"/>
                    <a:pt x="5" y="3"/>
                  </a:cubicBezTo>
                  <a:cubicBezTo>
                    <a:pt x="5" y="0"/>
                    <a:pt x="0" y="0"/>
                    <a:pt x="0" y="3"/>
                  </a:cubicBezTo>
                  <a:cubicBezTo>
                    <a:pt x="0" y="27"/>
                    <a:pt x="0" y="27"/>
                    <a:pt x="0" y="27"/>
                  </a:cubicBezTo>
                  <a:cubicBezTo>
                    <a:pt x="0" y="30"/>
                    <a:pt x="5" y="30"/>
                    <a:pt x="5" y="2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40" name="Freeform 111"/>
            <p:cNvSpPr/>
            <p:nvPr/>
          </p:nvSpPr>
          <p:spPr bwMode="auto">
            <a:xfrm>
              <a:off x="7441" y="2109"/>
              <a:ext cx="28" cy="92"/>
            </a:xfrm>
            <a:custGeom>
              <a:avLst/>
              <a:gdLst>
                <a:gd name="T0" fmla="*/ 1 w 8"/>
                <a:gd name="T1" fmla="*/ 4 h 31"/>
                <a:gd name="T2" fmla="*/ 2 w 8"/>
                <a:gd name="T3" fmla="*/ 28 h 31"/>
                <a:gd name="T4" fmla="*/ 7 w 8"/>
                <a:gd name="T5" fmla="*/ 28 h 31"/>
                <a:gd name="T6" fmla="*/ 6 w 8"/>
                <a:gd name="T7" fmla="*/ 3 h 31"/>
                <a:gd name="T8" fmla="*/ 1 w 8"/>
                <a:gd name="T9" fmla="*/ 4 h 31"/>
              </a:gdLst>
              <a:ahLst/>
              <a:cxnLst>
                <a:cxn ang="0">
                  <a:pos x="T0" y="T1"/>
                </a:cxn>
                <a:cxn ang="0">
                  <a:pos x="T2" y="T3"/>
                </a:cxn>
                <a:cxn ang="0">
                  <a:pos x="T4" y="T5"/>
                </a:cxn>
                <a:cxn ang="0">
                  <a:pos x="T6" y="T7"/>
                </a:cxn>
                <a:cxn ang="0">
                  <a:pos x="T8" y="T9"/>
                </a:cxn>
              </a:cxnLst>
              <a:rect l="0" t="0" r="r" b="b"/>
              <a:pathLst>
                <a:path w="8" h="31">
                  <a:moveTo>
                    <a:pt x="1" y="4"/>
                  </a:moveTo>
                  <a:cubicBezTo>
                    <a:pt x="3" y="11"/>
                    <a:pt x="2" y="20"/>
                    <a:pt x="2" y="28"/>
                  </a:cubicBezTo>
                  <a:cubicBezTo>
                    <a:pt x="2" y="31"/>
                    <a:pt x="7" y="31"/>
                    <a:pt x="7" y="28"/>
                  </a:cubicBezTo>
                  <a:cubicBezTo>
                    <a:pt x="7" y="20"/>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41" name="Freeform 112"/>
            <p:cNvSpPr/>
            <p:nvPr/>
          </p:nvSpPr>
          <p:spPr bwMode="auto">
            <a:xfrm>
              <a:off x="7444" y="1970"/>
              <a:ext cx="18" cy="112"/>
            </a:xfrm>
            <a:custGeom>
              <a:avLst/>
              <a:gdLst>
                <a:gd name="T0" fmla="*/ 5 w 5"/>
                <a:gd name="T1" fmla="*/ 35 h 38"/>
                <a:gd name="T2" fmla="*/ 5 w 5"/>
                <a:gd name="T3" fmla="*/ 3 h 38"/>
                <a:gd name="T4" fmla="*/ 0 w 5"/>
                <a:gd name="T5" fmla="*/ 3 h 38"/>
                <a:gd name="T6" fmla="*/ 0 w 5"/>
                <a:gd name="T7" fmla="*/ 35 h 38"/>
                <a:gd name="T8" fmla="*/ 5 w 5"/>
                <a:gd name="T9" fmla="*/ 35 h 38"/>
              </a:gdLst>
              <a:ahLst/>
              <a:cxnLst>
                <a:cxn ang="0">
                  <a:pos x="T0" y="T1"/>
                </a:cxn>
                <a:cxn ang="0">
                  <a:pos x="T2" y="T3"/>
                </a:cxn>
                <a:cxn ang="0">
                  <a:pos x="T4" y="T5"/>
                </a:cxn>
                <a:cxn ang="0">
                  <a:pos x="T6" y="T7"/>
                </a:cxn>
                <a:cxn ang="0">
                  <a:pos x="T8" y="T9"/>
                </a:cxn>
              </a:cxnLst>
              <a:rect l="0" t="0" r="r" b="b"/>
              <a:pathLst>
                <a:path w="5" h="38">
                  <a:moveTo>
                    <a:pt x="5" y="35"/>
                  </a:moveTo>
                  <a:cubicBezTo>
                    <a:pt x="5" y="3"/>
                    <a:pt x="5" y="3"/>
                    <a:pt x="5" y="3"/>
                  </a:cubicBezTo>
                  <a:cubicBezTo>
                    <a:pt x="5" y="0"/>
                    <a:pt x="0" y="0"/>
                    <a:pt x="0" y="3"/>
                  </a:cubicBezTo>
                  <a:cubicBezTo>
                    <a:pt x="0" y="35"/>
                    <a:pt x="0" y="35"/>
                    <a:pt x="0" y="35"/>
                  </a:cubicBezTo>
                  <a:cubicBezTo>
                    <a:pt x="0" y="38"/>
                    <a:pt x="5" y="38"/>
                    <a:pt x="5" y="3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42" name="Freeform 113"/>
            <p:cNvSpPr/>
            <p:nvPr/>
          </p:nvSpPr>
          <p:spPr bwMode="auto">
            <a:xfrm>
              <a:off x="7444" y="1851"/>
              <a:ext cx="32" cy="107"/>
            </a:xfrm>
            <a:custGeom>
              <a:avLst/>
              <a:gdLst>
                <a:gd name="T0" fmla="*/ 1 w 9"/>
                <a:gd name="T1" fmla="*/ 33 h 36"/>
                <a:gd name="T2" fmla="*/ 6 w 9"/>
                <a:gd name="T3" fmla="*/ 33 h 36"/>
                <a:gd name="T4" fmla="*/ 8 w 9"/>
                <a:gd name="T5" fmla="*/ 4 h 36"/>
                <a:gd name="T6" fmla="*/ 3 w 9"/>
                <a:gd name="T7" fmla="*/ 2 h 36"/>
                <a:gd name="T8" fmla="*/ 1 w 9"/>
                <a:gd name="T9" fmla="*/ 33 h 36"/>
              </a:gdLst>
              <a:ahLst/>
              <a:cxnLst>
                <a:cxn ang="0">
                  <a:pos x="T0" y="T1"/>
                </a:cxn>
                <a:cxn ang="0">
                  <a:pos x="T2" y="T3"/>
                </a:cxn>
                <a:cxn ang="0">
                  <a:pos x="T4" y="T5"/>
                </a:cxn>
                <a:cxn ang="0">
                  <a:pos x="T6" y="T7"/>
                </a:cxn>
                <a:cxn ang="0">
                  <a:pos x="T8" y="T9"/>
                </a:cxn>
              </a:cxnLst>
              <a:rect l="0" t="0" r="r" b="b"/>
              <a:pathLst>
                <a:path w="9" h="36">
                  <a:moveTo>
                    <a:pt x="1" y="33"/>
                  </a:moveTo>
                  <a:cubicBezTo>
                    <a:pt x="1" y="36"/>
                    <a:pt x="6" y="36"/>
                    <a:pt x="6" y="33"/>
                  </a:cubicBezTo>
                  <a:cubicBezTo>
                    <a:pt x="6" y="23"/>
                    <a:pt x="5" y="13"/>
                    <a:pt x="8" y="4"/>
                  </a:cubicBezTo>
                  <a:cubicBezTo>
                    <a:pt x="9" y="1"/>
                    <a:pt x="4" y="0"/>
                    <a:pt x="3" y="2"/>
                  </a:cubicBezTo>
                  <a:cubicBezTo>
                    <a:pt x="0" y="12"/>
                    <a:pt x="1" y="23"/>
                    <a:pt x="1" y="3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43" name="Freeform 114"/>
            <p:cNvSpPr/>
            <p:nvPr/>
          </p:nvSpPr>
          <p:spPr bwMode="auto">
            <a:xfrm>
              <a:off x="7441" y="1753"/>
              <a:ext cx="28" cy="80"/>
            </a:xfrm>
            <a:custGeom>
              <a:avLst/>
              <a:gdLst>
                <a:gd name="T0" fmla="*/ 3 w 8"/>
                <a:gd name="T1" fmla="*/ 5 h 27"/>
                <a:gd name="T2" fmla="*/ 3 w 8"/>
                <a:gd name="T3" fmla="*/ 24 h 27"/>
                <a:gd name="T4" fmla="*/ 8 w 8"/>
                <a:gd name="T5" fmla="*/ 24 h 27"/>
                <a:gd name="T6" fmla="*/ 8 w 8"/>
                <a:gd name="T7" fmla="*/ 9 h 27"/>
                <a:gd name="T8" fmla="*/ 4 w 8"/>
                <a:gd name="T9" fmla="*/ 0 h 27"/>
                <a:gd name="T10" fmla="*/ 3 w 8"/>
                <a:gd name="T11" fmla="*/ 5 h 27"/>
              </a:gdLst>
              <a:ahLst/>
              <a:cxnLst>
                <a:cxn ang="0">
                  <a:pos x="T0" y="T1"/>
                </a:cxn>
                <a:cxn ang="0">
                  <a:pos x="T2" y="T3"/>
                </a:cxn>
                <a:cxn ang="0">
                  <a:pos x="T4" y="T5"/>
                </a:cxn>
                <a:cxn ang="0">
                  <a:pos x="T6" y="T7"/>
                </a:cxn>
                <a:cxn ang="0">
                  <a:pos x="T8" y="T9"/>
                </a:cxn>
                <a:cxn ang="0">
                  <a:pos x="T10" y="T11"/>
                </a:cxn>
              </a:cxnLst>
              <a:rect l="0" t="0" r="r" b="b"/>
              <a:pathLst>
                <a:path w="8" h="27">
                  <a:moveTo>
                    <a:pt x="3" y="5"/>
                  </a:moveTo>
                  <a:cubicBezTo>
                    <a:pt x="4" y="5"/>
                    <a:pt x="3" y="22"/>
                    <a:pt x="3" y="24"/>
                  </a:cubicBezTo>
                  <a:cubicBezTo>
                    <a:pt x="3" y="27"/>
                    <a:pt x="8" y="27"/>
                    <a:pt x="8" y="24"/>
                  </a:cubicBezTo>
                  <a:cubicBezTo>
                    <a:pt x="8" y="19"/>
                    <a:pt x="8" y="14"/>
                    <a:pt x="8" y="9"/>
                  </a:cubicBezTo>
                  <a:cubicBezTo>
                    <a:pt x="8" y="6"/>
                    <a:pt x="7"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44" name="Freeform 115"/>
            <p:cNvSpPr/>
            <p:nvPr/>
          </p:nvSpPr>
          <p:spPr bwMode="auto">
            <a:xfrm>
              <a:off x="7441" y="1622"/>
              <a:ext cx="28" cy="92"/>
            </a:xfrm>
            <a:custGeom>
              <a:avLst/>
              <a:gdLst>
                <a:gd name="T0" fmla="*/ 6 w 8"/>
                <a:gd name="T1" fmla="*/ 28 h 31"/>
                <a:gd name="T2" fmla="*/ 7 w 8"/>
                <a:gd name="T3" fmla="*/ 3 h 31"/>
                <a:gd name="T4" fmla="*/ 2 w 8"/>
                <a:gd name="T5" fmla="*/ 3 h 31"/>
                <a:gd name="T6" fmla="*/ 1 w 8"/>
                <a:gd name="T7" fmla="*/ 27 h 31"/>
                <a:gd name="T8" fmla="*/ 6 w 8"/>
                <a:gd name="T9" fmla="*/ 28 h 31"/>
              </a:gdLst>
              <a:ahLst/>
              <a:cxnLst>
                <a:cxn ang="0">
                  <a:pos x="T0" y="T1"/>
                </a:cxn>
                <a:cxn ang="0">
                  <a:pos x="T2" y="T3"/>
                </a:cxn>
                <a:cxn ang="0">
                  <a:pos x="T4" y="T5"/>
                </a:cxn>
                <a:cxn ang="0">
                  <a:pos x="T6" y="T7"/>
                </a:cxn>
                <a:cxn ang="0">
                  <a:pos x="T8" y="T9"/>
                </a:cxn>
              </a:cxnLst>
              <a:rect l="0" t="0" r="r" b="b"/>
              <a:pathLst>
                <a:path w="8" h="31">
                  <a:moveTo>
                    <a:pt x="6" y="28"/>
                  </a:moveTo>
                  <a:cubicBezTo>
                    <a:pt x="8" y="20"/>
                    <a:pt x="7" y="11"/>
                    <a:pt x="7" y="3"/>
                  </a:cubicBezTo>
                  <a:cubicBezTo>
                    <a:pt x="7" y="0"/>
                    <a:pt x="2" y="0"/>
                    <a:pt x="2" y="3"/>
                  </a:cubicBezTo>
                  <a:cubicBezTo>
                    <a:pt x="2" y="11"/>
                    <a:pt x="4" y="19"/>
                    <a:pt x="1" y="27"/>
                  </a:cubicBezTo>
                  <a:cubicBezTo>
                    <a:pt x="0" y="30"/>
                    <a:pt x="5" y="31"/>
                    <a:pt x="6"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45" name="Freeform 116"/>
            <p:cNvSpPr/>
            <p:nvPr/>
          </p:nvSpPr>
          <p:spPr bwMode="auto">
            <a:xfrm>
              <a:off x="7444" y="1486"/>
              <a:ext cx="25" cy="104"/>
            </a:xfrm>
            <a:custGeom>
              <a:avLst/>
              <a:gdLst>
                <a:gd name="T0" fmla="*/ 0 w 7"/>
                <a:gd name="T1" fmla="*/ 32 h 35"/>
                <a:gd name="T2" fmla="*/ 5 w 7"/>
                <a:gd name="T3" fmla="*/ 32 h 35"/>
                <a:gd name="T4" fmla="*/ 6 w 7"/>
                <a:gd name="T5" fmla="*/ 3 h 35"/>
                <a:gd name="T6" fmla="*/ 1 w 7"/>
                <a:gd name="T7" fmla="*/ 3 h 35"/>
                <a:gd name="T8" fmla="*/ 0 w 7"/>
                <a:gd name="T9" fmla="*/ 32 h 35"/>
              </a:gdLst>
              <a:ahLst/>
              <a:cxnLst>
                <a:cxn ang="0">
                  <a:pos x="T0" y="T1"/>
                </a:cxn>
                <a:cxn ang="0">
                  <a:pos x="T2" y="T3"/>
                </a:cxn>
                <a:cxn ang="0">
                  <a:pos x="T4" y="T5"/>
                </a:cxn>
                <a:cxn ang="0">
                  <a:pos x="T6" y="T7"/>
                </a:cxn>
                <a:cxn ang="0">
                  <a:pos x="T8" y="T9"/>
                </a:cxn>
              </a:cxnLst>
              <a:rect l="0" t="0" r="r" b="b"/>
              <a:pathLst>
                <a:path w="7" h="35">
                  <a:moveTo>
                    <a:pt x="0" y="32"/>
                  </a:moveTo>
                  <a:cubicBezTo>
                    <a:pt x="0" y="35"/>
                    <a:pt x="5" y="35"/>
                    <a:pt x="5" y="32"/>
                  </a:cubicBezTo>
                  <a:cubicBezTo>
                    <a:pt x="5" y="22"/>
                    <a:pt x="7" y="13"/>
                    <a:pt x="6" y="3"/>
                  </a:cubicBezTo>
                  <a:cubicBezTo>
                    <a:pt x="5" y="0"/>
                    <a:pt x="1" y="0"/>
                    <a:pt x="1" y="3"/>
                  </a:cubicBezTo>
                  <a:cubicBezTo>
                    <a:pt x="2" y="13"/>
                    <a:pt x="0" y="22"/>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46" name="Freeform 117"/>
            <p:cNvSpPr/>
            <p:nvPr/>
          </p:nvSpPr>
          <p:spPr bwMode="auto">
            <a:xfrm>
              <a:off x="7444" y="1361"/>
              <a:ext cx="29" cy="104"/>
            </a:xfrm>
            <a:custGeom>
              <a:avLst/>
              <a:gdLst>
                <a:gd name="T0" fmla="*/ 0 w 8"/>
                <a:gd name="T1" fmla="*/ 32 h 35"/>
                <a:gd name="T2" fmla="*/ 5 w 8"/>
                <a:gd name="T3" fmla="*/ 32 h 35"/>
                <a:gd name="T4" fmla="*/ 6 w 8"/>
                <a:gd name="T5" fmla="*/ 3 h 35"/>
                <a:gd name="T6" fmla="*/ 1 w 8"/>
                <a:gd name="T7" fmla="*/ 4 h 35"/>
                <a:gd name="T8" fmla="*/ 0 w 8"/>
                <a:gd name="T9" fmla="*/ 32 h 35"/>
              </a:gdLst>
              <a:ahLst/>
              <a:cxnLst>
                <a:cxn ang="0">
                  <a:pos x="T0" y="T1"/>
                </a:cxn>
                <a:cxn ang="0">
                  <a:pos x="T2" y="T3"/>
                </a:cxn>
                <a:cxn ang="0">
                  <a:pos x="T4" y="T5"/>
                </a:cxn>
                <a:cxn ang="0">
                  <a:pos x="T6" y="T7"/>
                </a:cxn>
                <a:cxn ang="0">
                  <a:pos x="T8" y="T9"/>
                </a:cxn>
              </a:cxnLst>
              <a:rect l="0" t="0" r="r" b="b"/>
              <a:pathLst>
                <a:path w="8" h="35">
                  <a:moveTo>
                    <a:pt x="0" y="32"/>
                  </a:moveTo>
                  <a:cubicBezTo>
                    <a:pt x="0" y="35"/>
                    <a:pt x="5" y="35"/>
                    <a:pt x="5" y="32"/>
                  </a:cubicBezTo>
                  <a:cubicBezTo>
                    <a:pt x="5" y="23"/>
                    <a:pt x="8" y="12"/>
                    <a:pt x="6" y="3"/>
                  </a:cubicBezTo>
                  <a:cubicBezTo>
                    <a:pt x="5" y="0"/>
                    <a:pt x="0" y="1"/>
                    <a:pt x="1" y="4"/>
                  </a:cubicBezTo>
                  <a:cubicBezTo>
                    <a:pt x="4" y="13"/>
                    <a:pt x="0" y="23"/>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47" name="Freeform 118"/>
            <p:cNvSpPr/>
            <p:nvPr/>
          </p:nvSpPr>
          <p:spPr bwMode="auto">
            <a:xfrm>
              <a:off x="7451" y="1213"/>
              <a:ext cx="25" cy="98"/>
            </a:xfrm>
            <a:custGeom>
              <a:avLst/>
              <a:gdLst>
                <a:gd name="T0" fmla="*/ 1 w 7"/>
                <a:gd name="T1" fmla="*/ 9 h 33"/>
                <a:gd name="T2" fmla="*/ 2 w 7"/>
                <a:gd name="T3" fmla="*/ 30 h 33"/>
                <a:gd name="T4" fmla="*/ 7 w 7"/>
                <a:gd name="T5" fmla="*/ 30 h 33"/>
                <a:gd name="T6" fmla="*/ 6 w 7"/>
                <a:gd name="T7" fmla="*/ 3 h 33"/>
                <a:gd name="T8" fmla="*/ 2 w 7"/>
                <a:gd name="T9" fmla="*/ 2 h 33"/>
                <a:gd name="T10" fmla="*/ 0 w 7"/>
                <a:gd name="T11" fmla="*/ 7 h 33"/>
                <a:gd name="T12" fmla="*/ 1 w 7"/>
                <a:gd name="T13" fmla="*/ 9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1" y="9"/>
                  </a:moveTo>
                  <a:cubicBezTo>
                    <a:pt x="1" y="16"/>
                    <a:pt x="1" y="23"/>
                    <a:pt x="2" y="30"/>
                  </a:cubicBezTo>
                  <a:cubicBezTo>
                    <a:pt x="3" y="33"/>
                    <a:pt x="7" y="33"/>
                    <a:pt x="7" y="30"/>
                  </a:cubicBezTo>
                  <a:cubicBezTo>
                    <a:pt x="6" y="21"/>
                    <a:pt x="6" y="12"/>
                    <a:pt x="6" y="3"/>
                  </a:cubicBezTo>
                  <a:cubicBezTo>
                    <a:pt x="6" y="1"/>
                    <a:pt x="3" y="0"/>
                    <a:pt x="2" y="2"/>
                  </a:cubicBezTo>
                  <a:cubicBezTo>
                    <a:pt x="0" y="3"/>
                    <a:pt x="0" y="5"/>
                    <a:pt x="0" y="7"/>
                  </a:cubicBezTo>
                  <a:cubicBezTo>
                    <a:pt x="0" y="8"/>
                    <a:pt x="1" y="9"/>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48" name="Freeform 119"/>
            <p:cNvSpPr/>
            <p:nvPr/>
          </p:nvSpPr>
          <p:spPr bwMode="auto">
            <a:xfrm>
              <a:off x="7448" y="1068"/>
              <a:ext cx="25" cy="94"/>
            </a:xfrm>
            <a:custGeom>
              <a:avLst/>
              <a:gdLst>
                <a:gd name="T0" fmla="*/ 5 w 7"/>
                <a:gd name="T1" fmla="*/ 29 h 32"/>
                <a:gd name="T2" fmla="*/ 6 w 7"/>
                <a:gd name="T3" fmla="*/ 14 h 32"/>
                <a:gd name="T4" fmla="*/ 6 w 7"/>
                <a:gd name="T5" fmla="*/ 7 h 32"/>
                <a:gd name="T6" fmla="*/ 7 w 7"/>
                <a:gd name="T7" fmla="*/ 4 h 32"/>
                <a:gd name="T8" fmla="*/ 7 w 7"/>
                <a:gd name="T9" fmla="*/ 3 h 32"/>
                <a:gd name="T10" fmla="*/ 7 w 7"/>
                <a:gd name="T11" fmla="*/ 3 h 32"/>
                <a:gd name="T12" fmla="*/ 3 w 7"/>
                <a:gd name="T13" fmla="*/ 2 h 32"/>
                <a:gd name="T14" fmla="*/ 1 w 7"/>
                <a:gd name="T15" fmla="*/ 11 h 32"/>
                <a:gd name="T16" fmla="*/ 0 w 7"/>
                <a:gd name="T17" fmla="*/ 29 h 32"/>
                <a:gd name="T18" fmla="*/ 5 w 7"/>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2">
                  <a:moveTo>
                    <a:pt x="5" y="29"/>
                  </a:moveTo>
                  <a:cubicBezTo>
                    <a:pt x="5" y="24"/>
                    <a:pt x="5" y="19"/>
                    <a:pt x="6" y="14"/>
                  </a:cubicBezTo>
                  <a:cubicBezTo>
                    <a:pt x="6" y="12"/>
                    <a:pt x="6" y="10"/>
                    <a:pt x="6" y="7"/>
                  </a:cubicBezTo>
                  <a:cubicBezTo>
                    <a:pt x="6" y="6"/>
                    <a:pt x="7" y="5"/>
                    <a:pt x="7" y="4"/>
                  </a:cubicBezTo>
                  <a:cubicBezTo>
                    <a:pt x="7" y="4"/>
                    <a:pt x="7" y="4"/>
                    <a:pt x="7" y="3"/>
                  </a:cubicBezTo>
                  <a:cubicBezTo>
                    <a:pt x="7" y="3"/>
                    <a:pt x="7" y="3"/>
                    <a:pt x="7" y="3"/>
                  </a:cubicBezTo>
                  <a:cubicBezTo>
                    <a:pt x="6" y="1"/>
                    <a:pt x="4" y="0"/>
                    <a:pt x="3" y="2"/>
                  </a:cubicBezTo>
                  <a:cubicBezTo>
                    <a:pt x="1" y="4"/>
                    <a:pt x="2" y="8"/>
                    <a:pt x="1" y="11"/>
                  </a:cubicBezTo>
                  <a:cubicBezTo>
                    <a:pt x="1" y="17"/>
                    <a:pt x="0" y="23"/>
                    <a:pt x="0" y="29"/>
                  </a:cubicBezTo>
                  <a:cubicBezTo>
                    <a:pt x="0" y="32"/>
                    <a:pt x="5" y="32"/>
                    <a:pt x="5" y="2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49" name="Freeform 120"/>
            <p:cNvSpPr/>
            <p:nvPr/>
          </p:nvSpPr>
          <p:spPr bwMode="auto">
            <a:xfrm>
              <a:off x="7441" y="934"/>
              <a:ext cx="28" cy="104"/>
            </a:xfrm>
            <a:custGeom>
              <a:avLst/>
              <a:gdLst>
                <a:gd name="T0" fmla="*/ 1 w 8"/>
                <a:gd name="T1" fmla="*/ 9 h 35"/>
                <a:gd name="T2" fmla="*/ 3 w 8"/>
                <a:gd name="T3" fmla="*/ 32 h 35"/>
                <a:gd name="T4" fmla="*/ 8 w 8"/>
                <a:gd name="T5" fmla="*/ 32 h 35"/>
                <a:gd name="T6" fmla="*/ 6 w 8"/>
                <a:gd name="T7" fmla="*/ 17 h 35"/>
                <a:gd name="T8" fmla="*/ 5 w 8"/>
                <a:gd name="T9" fmla="*/ 9 h 35"/>
                <a:gd name="T10" fmla="*/ 5 w 8"/>
                <a:gd name="T11" fmla="*/ 6 h 35"/>
                <a:gd name="T12" fmla="*/ 5 w 8"/>
                <a:gd name="T13" fmla="*/ 5 h 35"/>
                <a:gd name="T14" fmla="*/ 5 w 8"/>
                <a:gd name="T15" fmla="*/ 3 h 35"/>
                <a:gd name="T16" fmla="*/ 1 w 8"/>
                <a:gd name="T17" fmla="*/ 2 h 35"/>
                <a:gd name="T18" fmla="*/ 1 w 8"/>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1" y="9"/>
                  </a:moveTo>
                  <a:cubicBezTo>
                    <a:pt x="1" y="16"/>
                    <a:pt x="3" y="24"/>
                    <a:pt x="3" y="32"/>
                  </a:cubicBezTo>
                  <a:cubicBezTo>
                    <a:pt x="3" y="35"/>
                    <a:pt x="8" y="35"/>
                    <a:pt x="8" y="32"/>
                  </a:cubicBezTo>
                  <a:cubicBezTo>
                    <a:pt x="8" y="27"/>
                    <a:pt x="7" y="22"/>
                    <a:pt x="6" y="17"/>
                  </a:cubicBezTo>
                  <a:cubicBezTo>
                    <a:pt x="6" y="14"/>
                    <a:pt x="6" y="12"/>
                    <a:pt x="5" y="9"/>
                  </a:cubicBezTo>
                  <a:cubicBezTo>
                    <a:pt x="5" y="8"/>
                    <a:pt x="5" y="7"/>
                    <a:pt x="5" y="6"/>
                  </a:cubicBezTo>
                  <a:cubicBezTo>
                    <a:pt x="5" y="6"/>
                    <a:pt x="5" y="6"/>
                    <a:pt x="5" y="5"/>
                  </a:cubicBezTo>
                  <a:cubicBezTo>
                    <a:pt x="5" y="5"/>
                    <a:pt x="6" y="4"/>
                    <a:pt x="5" y="3"/>
                  </a:cubicBezTo>
                  <a:cubicBezTo>
                    <a:pt x="5" y="1"/>
                    <a:pt x="2" y="0"/>
                    <a:pt x="1" y="2"/>
                  </a:cubicBezTo>
                  <a:cubicBezTo>
                    <a:pt x="0" y="4"/>
                    <a:pt x="1" y="7"/>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50" name="Freeform 121"/>
            <p:cNvSpPr/>
            <p:nvPr/>
          </p:nvSpPr>
          <p:spPr bwMode="auto">
            <a:xfrm>
              <a:off x="7441" y="792"/>
              <a:ext cx="25" cy="109"/>
            </a:xfrm>
            <a:custGeom>
              <a:avLst/>
              <a:gdLst>
                <a:gd name="T0" fmla="*/ 1 w 7"/>
                <a:gd name="T1" fmla="*/ 6 h 37"/>
                <a:gd name="T2" fmla="*/ 2 w 7"/>
                <a:gd name="T3" fmla="*/ 7 h 37"/>
                <a:gd name="T4" fmla="*/ 1 w 7"/>
                <a:gd name="T5" fmla="*/ 16 h 37"/>
                <a:gd name="T6" fmla="*/ 0 w 7"/>
                <a:gd name="T7" fmla="*/ 33 h 37"/>
                <a:gd name="T8" fmla="*/ 4 w 7"/>
                <a:gd name="T9" fmla="*/ 34 h 37"/>
                <a:gd name="T10" fmla="*/ 6 w 7"/>
                <a:gd name="T11" fmla="*/ 16 h 37"/>
                <a:gd name="T12" fmla="*/ 4 w 7"/>
                <a:gd name="T13" fmla="*/ 1 h 37"/>
                <a:gd name="T14" fmla="*/ 0 w 7"/>
                <a:gd name="T15" fmla="*/ 3 h 37"/>
                <a:gd name="T16" fmla="*/ 1 w 7"/>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7">
                  <a:moveTo>
                    <a:pt x="1" y="6"/>
                  </a:moveTo>
                  <a:cubicBezTo>
                    <a:pt x="1" y="7"/>
                    <a:pt x="1" y="7"/>
                    <a:pt x="2" y="7"/>
                  </a:cubicBezTo>
                  <a:cubicBezTo>
                    <a:pt x="2" y="10"/>
                    <a:pt x="1" y="15"/>
                    <a:pt x="1" y="16"/>
                  </a:cubicBezTo>
                  <a:cubicBezTo>
                    <a:pt x="1" y="22"/>
                    <a:pt x="1" y="27"/>
                    <a:pt x="0" y="33"/>
                  </a:cubicBezTo>
                  <a:cubicBezTo>
                    <a:pt x="0" y="35"/>
                    <a:pt x="4" y="37"/>
                    <a:pt x="4" y="34"/>
                  </a:cubicBezTo>
                  <a:cubicBezTo>
                    <a:pt x="6" y="28"/>
                    <a:pt x="6" y="22"/>
                    <a:pt x="6" y="16"/>
                  </a:cubicBezTo>
                  <a:cubicBezTo>
                    <a:pt x="6" y="12"/>
                    <a:pt x="7" y="4"/>
                    <a:pt x="4" y="1"/>
                  </a:cubicBezTo>
                  <a:cubicBezTo>
                    <a:pt x="2" y="0"/>
                    <a:pt x="0" y="1"/>
                    <a:pt x="0" y="3"/>
                  </a:cubicBezTo>
                  <a:cubicBezTo>
                    <a:pt x="1" y="4"/>
                    <a:pt x="1" y="5"/>
                    <a:pt x="1"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51" name="Freeform 122"/>
            <p:cNvSpPr/>
            <p:nvPr/>
          </p:nvSpPr>
          <p:spPr bwMode="auto">
            <a:xfrm>
              <a:off x="7444" y="646"/>
              <a:ext cx="22" cy="89"/>
            </a:xfrm>
            <a:custGeom>
              <a:avLst/>
              <a:gdLst>
                <a:gd name="T0" fmla="*/ 0 w 6"/>
                <a:gd name="T1" fmla="*/ 4 h 30"/>
                <a:gd name="T2" fmla="*/ 1 w 6"/>
                <a:gd name="T3" fmla="*/ 27 h 30"/>
                <a:gd name="T4" fmla="*/ 6 w 6"/>
                <a:gd name="T5" fmla="*/ 27 h 30"/>
                <a:gd name="T6" fmla="*/ 5 w 6"/>
                <a:gd name="T7" fmla="*/ 3 h 30"/>
                <a:gd name="T8" fmla="*/ 0 w 6"/>
                <a:gd name="T9" fmla="*/ 4 h 30"/>
              </a:gdLst>
              <a:ahLst/>
              <a:cxnLst>
                <a:cxn ang="0">
                  <a:pos x="T0" y="T1"/>
                </a:cxn>
                <a:cxn ang="0">
                  <a:pos x="T2" y="T3"/>
                </a:cxn>
                <a:cxn ang="0">
                  <a:pos x="T4" y="T5"/>
                </a:cxn>
                <a:cxn ang="0">
                  <a:pos x="T6" y="T7"/>
                </a:cxn>
                <a:cxn ang="0">
                  <a:pos x="T8" y="T9"/>
                </a:cxn>
              </a:cxnLst>
              <a:rect l="0" t="0" r="r" b="b"/>
              <a:pathLst>
                <a:path w="6" h="30">
                  <a:moveTo>
                    <a:pt x="0" y="4"/>
                  </a:moveTo>
                  <a:cubicBezTo>
                    <a:pt x="2" y="11"/>
                    <a:pt x="1" y="20"/>
                    <a:pt x="1" y="27"/>
                  </a:cubicBezTo>
                  <a:cubicBezTo>
                    <a:pt x="1" y="30"/>
                    <a:pt x="6" y="30"/>
                    <a:pt x="6" y="27"/>
                  </a:cubicBezTo>
                  <a:cubicBezTo>
                    <a:pt x="6" y="19"/>
                    <a:pt x="6" y="11"/>
                    <a:pt x="5" y="3"/>
                  </a:cubicBezTo>
                  <a:cubicBezTo>
                    <a:pt x="4" y="0"/>
                    <a:pt x="0" y="1"/>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52" name="Freeform 123"/>
            <p:cNvSpPr/>
            <p:nvPr/>
          </p:nvSpPr>
          <p:spPr bwMode="auto">
            <a:xfrm>
              <a:off x="7444" y="513"/>
              <a:ext cx="22" cy="92"/>
            </a:xfrm>
            <a:custGeom>
              <a:avLst/>
              <a:gdLst>
                <a:gd name="T0" fmla="*/ 5 w 6"/>
                <a:gd name="T1" fmla="*/ 28 h 31"/>
                <a:gd name="T2" fmla="*/ 6 w 6"/>
                <a:gd name="T3" fmla="*/ 3 h 31"/>
                <a:gd name="T4" fmla="*/ 1 w 6"/>
                <a:gd name="T5" fmla="*/ 3 h 31"/>
                <a:gd name="T6" fmla="*/ 0 w 6"/>
                <a:gd name="T7" fmla="*/ 28 h 31"/>
                <a:gd name="T8" fmla="*/ 5 w 6"/>
                <a:gd name="T9" fmla="*/ 28 h 31"/>
              </a:gdLst>
              <a:ahLst/>
              <a:cxnLst>
                <a:cxn ang="0">
                  <a:pos x="T0" y="T1"/>
                </a:cxn>
                <a:cxn ang="0">
                  <a:pos x="T2" y="T3"/>
                </a:cxn>
                <a:cxn ang="0">
                  <a:pos x="T4" y="T5"/>
                </a:cxn>
                <a:cxn ang="0">
                  <a:pos x="T6" y="T7"/>
                </a:cxn>
                <a:cxn ang="0">
                  <a:pos x="T8" y="T9"/>
                </a:cxn>
              </a:cxnLst>
              <a:rect l="0" t="0" r="r" b="b"/>
              <a:pathLst>
                <a:path w="6" h="31">
                  <a:moveTo>
                    <a:pt x="5" y="28"/>
                  </a:moveTo>
                  <a:cubicBezTo>
                    <a:pt x="6" y="20"/>
                    <a:pt x="6" y="11"/>
                    <a:pt x="6" y="3"/>
                  </a:cubicBezTo>
                  <a:cubicBezTo>
                    <a:pt x="6" y="0"/>
                    <a:pt x="1" y="0"/>
                    <a:pt x="1" y="3"/>
                  </a:cubicBezTo>
                  <a:cubicBezTo>
                    <a:pt x="1" y="11"/>
                    <a:pt x="1" y="20"/>
                    <a:pt x="0" y="28"/>
                  </a:cubicBezTo>
                  <a:cubicBezTo>
                    <a:pt x="0" y="31"/>
                    <a:pt x="4" y="31"/>
                    <a:pt x="5"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53" name="Freeform 124"/>
            <p:cNvSpPr/>
            <p:nvPr/>
          </p:nvSpPr>
          <p:spPr bwMode="auto">
            <a:xfrm>
              <a:off x="7444" y="388"/>
              <a:ext cx="29" cy="95"/>
            </a:xfrm>
            <a:custGeom>
              <a:avLst/>
              <a:gdLst>
                <a:gd name="T0" fmla="*/ 1 w 8"/>
                <a:gd name="T1" fmla="*/ 4 h 32"/>
                <a:gd name="T2" fmla="*/ 2 w 8"/>
                <a:gd name="T3" fmla="*/ 29 h 32"/>
                <a:gd name="T4" fmla="*/ 7 w 8"/>
                <a:gd name="T5" fmla="*/ 29 h 32"/>
                <a:gd name="T6" fmla="*/ 6 w 8"/>
                <a:gd name="T7" fmla="*/ 3 h 32"/>
                <a:gd name="T8" fmla="*/ 1 w 8"/>
                <a:gd name="T9" fmla="*/ 4 h 32"/>
              </a:gdLst>
              <a:ahLst/>
              <a:cxnLst>
                <a:cxn ang="0">
                  <a:pos x="T0" y="T1"/>
                </a:cxn>
                <a:cxn ang="0">
                  <a:pos x="T2" y="T3"/>
                </a:cxn>
                <a:cxn ang="0">
                  <a:pos x="T4" y="T5"/>
                </a:cxn>
                <a:cxn ang="0">
                  <a:pos x="T6" y="T7"/>
                </a:cxn>
                <a:cxn ang="0">
                  <a:pos x="T8" y="T9"/>
                </a:cxn>
              </a:cxnLst>
              <a:rect l="0" t="0" r="r" b="b"/>
              <a:pathLst>
                <a:path w="8" h="32">
                  <a:moveTo>
                    <a:pt x="1" y="4"/>
                  </a:moveTo>
                  <a:cubicBezTo>
                    <a:pt x="3" y="12"/>
                    <a:pt x="2" y="21"/>
                    <a:pt x="2" y="29"/>
                  </a:cubicBezTo>
                  <a:cubicBezTo>
                    <a:pt x="2" y="32"/>
                    <a:pt x="7" y="32"/>
                    <a:pt x="7" y="29"/>
                  </a:cubicBezTo>
                  <a:cubicBezTo>
                    <a:pt x="7" y="21"/>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54" name="Freeform 125"/>
            <p:cNvSpPr/>
            <p:nvPr/>
          </p:nvSpPr>
          <p:spPr bwMode="auto">
            <a:xfrm>
              <a:off x="7441" y="305"/>
              <a:ext cx="25" cy="56"/>
            </a:xfrm>
            <a:custGeom>
              <a:avLst/>
              <a:gdLst>
                <a:gd name="T0" fmla="*/ 1 w 7"/>
                <a:gd name="T1" fmla="*/ 4 h 19"/>
                <a:gd name="T2" fmla="*/ 2 w 7"/>
                <a:gd name="T3" fmla="*/ 16 h 19"/>
                <a:gd name="T4" fmla="*/ 7 w 7"/>
                <a:gd name="T5" fmla="*/ 16 h 19"/>
                <a:gd name="T6" fmla="*/ 6 w 7"/>
                <a:gd name="T7" fmla="*/ 3 h 19"/>
                <a:gd name="T8" fmla="*/ 1 w 7"/>
                <a:gd name="T9" fmla="*/ 4 h 19"/>
              </a:gdLst>
              <a:ahLst/>
              <a:cxnLst>
                <a:cxn ang="0">
                  <a:pos x="T0" y="T1"/>
                </a:cxn>
                <a:cxn ang="0">
                  <a:pos x="T2" y="T3"/>
                </a:cxn>
                <a:cxn ang="0">
                  <a:pos x="T4" y="T5"/>
                </a:cxn>
                <a:cxn ang="0">
                  <a:pos x="T6" y="T7"/>
                </a:cxn>
                <a:cxn ang="0">
                  <a:pos x="T8" y="T9"/>
                </a:cxn>
              </a:cxnLst>
              <a:rect l="0" t="0" r="r" b="b"/>
              <a:pathLst>
                <a:path w="7" h="19">
                  <a:moveTo>
                    <a:pt x="1" y="4"/>
                  </a:moveTo>
                  <a:cubicBezTo>
                    <a:pt x="2" y="8"/>
                    <a:pt x="2" y="12"/>
                    <a:pt x="2" y="16"/>
                  </a:cubicBezTo>
                  <a:cubicBezTo>
                    <a:pt x="2" y="19"/>
                    <a:pt x="7" y="19"/>
                    <a:pt x="7" y="16"/>
                  </a:cubicBezTo>
                  <a:cubicBezTo>
                    <a:pt x="7" y="11"/>
                    <a:pt x="7" y="7"/>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55" name="Freeform 126"/>
            <p:cNvSpPr/>
            <p:nvPr/>
          </p:nvSpPr>
          <p:spPr bwMode="auto">
            <a:xfrm>
              <a:off x="7441" y="213"/>
              <a:ext cx="28" cy="65"/>
            </a:xfrm>
            <a:custGeom>
              <a:avLst/>
              <a:gdLst>
                <a:gd name="T0" fmla="*/ 1 w 8"/>
                <a:gd name="T1" fmla="*/ 4 h 22"/>
                <a:gd name="T2" fmla="*/ 2 w 8"/>
                <a:gd name="T3" fmla="*/ 18 h 22"/>
                <a:gd name="T4" fmla="*/ 7 w 8"/>
                <a:gd name="T5" fmla="*/ 19 h 22"/>
                <a:gd name="T6" fmla="*/ 6 w 8"/>
                <a:gd name="T7" fmla="*/ 3 h 22"/>
                <a:gd name="T8" fmla="*/ 1 w 8"/>
                <a:gd name="T9" fmla="*/ 4 h 22"/>
              </a:gdLst>
              <a:ahLst/>
              <a:cxnLst>
                <a:cxn ang="0">
                  <a:pos x="T0" y="T1"/>
                </a:cxn>
                <a:cxn ang="0">
                  <a:pos x="T2" y="T3"/>
                </a:cxn>
                <a:cxn ang="0">
                  <a:pos x="T4" y="T5"/>
                </a:cxn>
                <a:cxn ang="0">
                  <a:pos x="T6" y="T7"/>
                </a:cxn>
                <a:cxn ang="0">
                  <a:pos x="T8" y="T9"/>
                </a:cxn>
              </a:cxnLst>
              <a:rect l="0" t="0" r="r" b="b"/>
              <a:pathLst>
                <a:path w="8" h="22">
                  <a:moveTo>
                    <a:pt x="1" y="4"/>
                  </a:moveTo>
                  <a:cubicBezTo>
                    <a:pt x="2" y="8"/>
                    <a:pt x="3" y="14"/>
                    <a:pt x="2" y="18"/>
                  </a:cubicBezTo>
                  <a:cubicBezTo>
                    <a:pt x="1" y="21"/>
                    <a:pt x="6" y="22"/>
                    <a:pt x="7" y="19"/>
                  </a:cubicBezTo>
                  <a:cubicBezTo>
                    <a:pt x="8" y="14"/>
                    <a:pt x="7" y="8"/>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56" name="Freeform 127"/>
            <p:cNvSpPr/>
            <p:nvPr/>
          </p:nvSpPr>
          <p:spPr bwMode="auto">
            <a:xfrm>
              <a:off x="7331" y="198"/>
              <a:ext cx="92" cy="27"/>
            </a:xfrm>
            <a:custGeom>
              <a:avLst/>
              <a:gdLst>
                <a:gd name="T0" fmla="*/ 3 w 26"/>
                <a:gd name="T1" fmla="*/ 5 h 9"/>
                <a:gd name="T2" fmla="*/ 12 w 26"/>
                <a:gd name="T3" fmla="*/ 5 h 9"/>
                <a:gd name="T4" fmla="*/ 21 w 26"/>
                <a:gd name="T5" fmla="*/ 7 h 9"/>
                <a:gd name="T6" fmla="*/ 25 w 26"/>
                <a:gd name="T7" fmla="*/ 4 h 9"/>
                <a:gd name="T8" fmla="*/ 18 w 26"/>
                <a:gd name="T9" fmla="*/ 1 h 9"/>
                <a:gd name="T10" fmla="*/ 4 w 26"/>
                <a:gd name="T11" fmla="*/ 0 h 9"/>
                <a:gd name="T12" fmla="*/ 3 w 26"/>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3" y="5"/>
                  </a:moveTo>
                  <a:cubicBezTo>
                    <a:pt x="6" y="5"/>
                    <a:pt x="9" y="5"/>
                    <a:pt x="12" y="5"/>
                  </a:cubicBezTo>
                  <a:cubicBezTo>
                    <a:pt x="14" y="5"/>
                    <a:pt x="20" y="5"/>
                    <a:pt x="21" y="7"/>
                  </a:cubicBezTo>
                  <a:cubicBezTo>
                    <a:pt x="22" y="9"/>
                    <a:pt x="26" y="7"/>
                    <a:pt x="25" y="4"/>
                  </a:cubicBezTo>
                  <a:cubicBezTo>
                    <a:pt x="23" y="2"/>
                    <a:pt x="20" y="1"/>
                    <a:pt x="18" y="1"/>
                  </a:cubicBezTo>
                  <a:cubicBezTo>
                    <a:pt x="13" y="1"/>
                    <a:pt x="9"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57" name="Freeform 128"/>
            <p:cNvSpPr/>
            <p:nvPr/>
          </p:nvSpPr>
          <p:spPr bwMode="auto">
            <a:xfrm>
              <a:off x="7201" y="192"/>
              <a:ext cx="85" cy="24"/>
            </a:xfrm>
            <a:custGeom>
              <a:avLst/>
              <a:gdLst>
                <a:gd name="T0" fmla="*/ 3 w 24"/>
                <a:gd name="T1" fmla="*/ 8 h 8"/>
                <a:gd name="T2" fmla="*/ 21 w 24"/>
                <a:gd name="T3" fmla="*/ 5 h 8"/>
                <a:gd name="T4" fmla="*/ 20 w 24"/>
                <a:gd name="T5" fmla="*/ 1 h 8"/>
                <a:gd name="T6" fmla="*/ 3 w 24"/>
                <a:gd name="T7" fmla="*/ 3 h 8"/>
                <a:gd name="T8" fmla="*/ 3 w 24"/>
                <a:gd name="T9" fmla="*/ 8 h 8"/>
              </a:gdLst>
              <a:ahLst/>
              <a:cxnLst>
                <a:cxn ang="0">
                  <a:pos x="T0" y="T1"/>
                </a:cxn>
                <a:cxn ang="0">
                  <a:pos x="T2" y="T3"/>
                </a:cxn>
                <a:cxn ang="0">
                  <a:pos x="T4" y="T5"/>
                </a:cxn>
                <a:cxn ang="0">
                  <a:pos x="T6" y="T7"/>
                </a:cxn>
                <a:cxn ang="0">
                  <a:pos x="T8" y="T9"/>
                </a:cxn>
              </a:cxnLst>
              <a:rect l="0" t="0" r="r" b="b"/>
              <a:pathLst>
                <a:path w="24" h="8">
                  <a:moveTo>
                    <a:pt x="3" y="8"/>
                  </a:moveTo>
                  <a:cubicBezTo>
                    <a:pt x="9" y="8"/>
                    <a:pt x="15" y="8"/>
                    <a:pt x="21" y="5"/>
                  </a:cubicBezTo>
                  <a:cubicBezTo>
                    <a:pt x="24" y="4"/>
                    <a:pt x="23" y="0"/>
                    <a:pt x="20" y="1"/>
                  </a:cubicBezTo>
                  <a:cubicBezTo>
                    <a:pt x="15" y="3"/>
                    <a:pt x="9" y="3"/>
                    <a:pt x="3" y="3"/>
                  </a:cubicBezTo>
                  <a:cubicBezTo>
                    <a:pt x="0" y="3"/>
                    <a:pt x="0" y="8"/>
                    <a:pt x="3"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58" name="Freeform 129"/>
            <p:cNvSpPr/>
            <p:nvPr/>
          </p:nvSpPr>
          <p:spPr bwMode="auto">
            <a:xfrm>
              <a:off x="7063" y="204"/>
              <a:ext cx="99" cy="24"/>
            </a:xfrm>
            <a:custGeom>
              <a:avLst/>
              <a:gdLst>
                <a:gd name="T0" fmla="*/ 4 w 28"/>
                <a:gd name="T1" fmla="*/ 7 h 8"/>
                <a:gd name="T2" fmla="*/ 24 w 28"/>
                <a:gd name="T3" fmla="*/ 6 h 8"/>
                <a:gd name="T4" fmla="*/ 26 w 28"/>
                <a:gd name="T5" fmla="*/ 1 h 8"/>
                <a:gd name="T6" fmla="*/ 3 w 28"/>
                <a:gd name="T7" fmla="*/ 2 h 8"/>
                <a:gd name="T8" fmla="*/ 4 w 28"/>
                <a:gd name="T9" fmla="*/ 7 h 8"/>
              </a:gdLst>
              <a:ahLst/>
              <a:cxnLst>
                <a:cxn ang="0">
                  <a:pos x="T0" y="T1"/>
                </a:cxn>
                <a:cxn ang="0">
                  <a:pos x="T2" y="T3"/>
                </a:cxn>
                <a:cxn ang="0">
                  <a:pos x="T4" y="T5"/>
                </a:cxn>
                <a:cxn ang="0">
                  <a:pos x="T6" y="T7"/>
                </a:cxn>
                <a:cxn ang="0">
                  <a:pos x="T8" y="T9"/>
                </a:cxn>
              </a:cxnLst>
              <a:rect l="0" t="0" r="r" b="b"/>
              <a:pathLst>
                <a:path w="28" h="8">
                  <a:moveTo>
                    <a:pt x="4" y="7"/>
                  </a:moveTo>
                  <a:cubicBezTo>
                    <a:pt x="11" y="4"/>
                    <a:pt x="18" y="5"/>
                    <a:pt x="24" y="6"/>
                  </a:cubicBezTo>
                  <a:cubicBezTo>
                    <a:pt x="27" y="6"/>
                    <a:pt x="28" y="2"/>
                    <a:pt x="26" y="1"/>
                  </a:cubicBezTo>
                  <a:cubicBezTo>
                    <a:pt x="18" y="0"/>
                    <a:pt x="10" y="0"/>
                    <a:pt x="3" y="2"/>
                  </a:cubicBezTo>
                  <a:cubicBezTo>
                    <a:pt x="0" y="3"/>
                    <a:pt x="2"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59" name="Freeform 130"/>
            <p:cNvSpPr/>
            <p:nvPr/>
          </p:nvSpPr>
          <p:spPr bwMode="auto">
            <a:xfrm>
              <a:off x="6947" y="195"/>
              <a:ext cx="81" cy="27"/>
            </a:xfrm>
            <a:custGeom>
              <a:avLst/>
              <a:gdLst>
                <a:gd name="T0" fmla="*/ 3 w 23"/>
                <a:gd name="T1" fmla="*/ 9 h 9"/>
                <a:gd name="T2" fmla="*/ 20 w 23"/>
                <a:gd name="T3" fmla="*/ 5 h 9"/>
                <a:gd name="T4" fmla="*/ 18 w 23"/>
                <a:gd name="T5" fmla="*/ 1 h 9"/>
                <a:gd name="T6" fmla="*/ 3 w 23"/>
                <a:gd name="T7" fmla="*/ 4 h 9"/>
                <a:gd name="T8" fmla="*/ 3 w 23"/>
                <a:gd name="T9" fmla="*/ 9 h 9"/>
              </a:gdLst>
              <a:ahLst/>
              <a:cxnLst>
                <a:cxn ang="0">
                  <a:pos x="T0" y="T1"/>
                </a:cxn>
                <a:cxn ang="0">
                  <a:pos x="T2" y="T3"/>
                </a:cxn>
                <a:cxn ang="0">
                  <a:pos x="T4" y="T5"/>
                </a:cxn>
                <a:cxn ang="0">
                  <a:pos x="T6" y="T7"/>
                </a:cxn>
                <a:cxn ang="0">
                  <a:pos x="T8" y="T9"/>
                </a:cxn>
              </a:cxnLst>
              <a:rect l="0" t="0" r="r" b="b"/>
              <a:pathLst>
                <a:path w="23" h="9">
                  <a:moveTo>
                    <a:pt x="3" y="9"/>
                  </a:moveTo>
                  <a:cubicBezTo>
                    <a:pt x="9" y="9"/>
                    <a:pt x="15" y="8"/>
                    <a:pt x="20" y="5"/>
                  </a:cubicBezTo>
                  <a:cubicBezTo>
                    <a:pt x="23" y="4"/>
                    <a:pt x="20" y="0"/>
                    <a:pt x="18" y="1"/>
                  </a:cubicBezTo>
                  <a:cubicBezTo>
                    <a:pt x="13" y="3"/>
                    <a:pt x="8"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60" name="Freeform 131"/>
            <p:cNvSpPr/>
            <p:nvPr/>
          </p:nvSpPr>
          <p:spPr bwMode="auto">
            <a:xfrm>
              <a:off x="6820" y="195"/>
              <a:ext cx="92" cy="27"/>
            </a:xfrm>
            <a:custGeom>
              <a:avLst/>
              <a:gdLst>
                <a:gd name="T0" fmla="*/ 4 w 26"/>
                <a:gd name="T1" fmla="*/ 7 h 9"/>
                <a:gd name="T2" fmla="*/ 22 w 26"/>
                <a:gd name="T3" fmla="*/ 8 h 9"/>
                <a:gd name="T4" fmla="*/ 23 w 26"/>
                <a:gd name="T5" fmla="*/ 3 h 9"/>
                <a:gd name="T6" fmla="*/ 3 w 26"/>
                <a:gd name="T7" fmla="*/ 2 h 9"/>
                <a:gd name="T8" fmla="*/ 4 w 26"/>
                <a:gd name="T9" fmla="*/ 7 h 9"/>
              </a:gdLst>
              <a:ahLst/>
              <a:cxnLst>
                <a:cxn ang="0">
                  <a:pos x="T0" y="T1"/>
                </a:cxn>
                <a:cxn ang="0">
                  <a:pos x="T2" y="T3"/>
                </a:cxn>
                <a:cxn ang="0">
                  <a:pos x="T4" y="T5"/>
                </a:cxn>
                <a:cxn ang="0">
                  <a:pos x="T6" y="T7"/>
                </a:cxn>
                <a:cxn ang="0">
                  <a:pos x="T8" y="T9"/>
                </a:cxn>
              </a:cxnLst>
              <a:rect l="0" t="0" r="r" b="b"/>
              <a:pathLst>
                <a:path w="26" h="9">
                  <a:moveTo>
                    <a:pt x="4" y="7"/>
                  </a:moveTo>
                  <a:cubicBezTo>
                    <a:pt x="10" y="4"/>
                    <a:pt x="16" y="6"/>
                    <a:pt x="22" y="8"/>
                  </a:cubicBezTo>
                  <a:cubicBezTo>
                    <a:pt x="24" y="9"/>
                    <a:pt x="26" y="4"/>
                    <a:pt x="23" y="3"/>
                  </a:cubicBezTo>
                  <a:cubicBezTo>
                    <a:pt x="16" y="1"/>
                    <a:pt x="9" y="0"/>
                    <a:pt x="3" y="2"/>
                  </a:cubicBezTo>
                  <a:cubicBezTo>
                    <a:pt x="0" y="3"/>
                    <a:pt x="1"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61" name="Freeform 132"/>
            <p:cNvSpPr/>
            <p:nvPr/>
          </p:nvSpPr>
          <p:spPr bwMode="auto">
            <a:xfrm>
              <a:off x="6690" y="192"/>
              <a:ext cx="95" cy="27"/>
            </a:xfrm>
            <a:custGeom>
              <a:avLst/>
              <a:gdLst>
                <a:gd name="T0" fmla="*/ 3 w 27"/>
                <a:gd name="T1" fmla="*/ 7 h 9"/>
                <a:gd name="T2" fmla="*/ 25 w 27"/>
                <a:gd name="T3" fmla="*/ 5 h 9"/>
                <a:gd name="T4" fmla="*/ 22 w 27"/>
                <a:gd name="T5" fmla="*/ 1 h 9"/>
                <a:gd name="T6" fmla="*/ 4 w 27"/>
                <a:gd name="T7" fmla="*/ 2 h 9"/>
                <a:gd name="T8" fmla="*/ 3 w 27"/>
                <a:gd name="T9" fmla="*/ 7 h 9"/>
              </a:gdLst>
              <a:ahLst/>
              <a:cxnLst>
                <a:cxn ang="0">
                  <a:pos x="T0" y="T1"/>
                </a:cxn>
                <a:cxn ang="0">
                  <a:pos x="T2" y="T3"/>
                </a:cxn>
                <a:cxn ang="0">
                  <a:pos x="T4" y="T5"/>
                </a:cxn>
                <a:cxn ang="0">
                  <a:pos x="T6" y="T7"/>
                </a:cxn>
                <a:cxn ang="0">
                  <a:pos x="T8" y="T9"/>
                </a:cxn>
              </a:cxnLst>
              <a:rect l="0" t="0" r="r" b="b"/>
              <a:pathLst>
                <a:path w="27" h="9">
                  <a:moveTo>
                    <a:pt x="3" y="7"/>
                  </a:moveTo>
                  <a:cubicBezTo>
                    <a:pt x="10" y="8"/>
                    <a:pt x="18" y="9"/>
                    <a:pt x="25" y="5"/>
                  </a:cubicBezTo>
                  <a:cubicBezTo>
                    <a:pt x="27" y="4"/>
                    <a:pt x="25" y="0"/>
                    <a:pt x="22" y="1"/>
                  </a:cubicBezTo>
                  <a:cubicBezTo>
                    <a:pt x="17" y="4"/>
                    <a:pt x="10" y="3"/>
                    <a:pt x="4" y="2"/>
                  </a:cubicBezTo>
                  <a:cubicBezTo>
                    <a:pt x="1" y="2"/>
                    <a:pt x="0" y="6"/>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62" name="Freeform 133"/>
            <p:cNvSpPr/>
            <p:nvPr/>
          </p:nvSpPr>
          <p:spPr bwMode="auto">
            <a:xfrm>
              <a:off x="6555" y="195"/>
              <a:ext cx="92" cy="30"/>
            </a:xfrm>
            <a:custGeom>
              <a:avLst/>
              <a:gdLst>
                <a:gd name="T0" fmla="*/ 5 w 26"/>
                <a:gd name="T1" fmla="*/ 8 h 10"/>
                <a:gd name="T2" fmla="*/ 22 w 26"/>
                <a:gd name="T3" fmla="*/ 8 h 10"/>
                <a:gd name="T4" fmla="*/ 23 w 26"/>
                <a:gd name="T5" fmla="*/ 3 h 10"/>
                <a:gd name="T6" fmla="*/ 2 w 26"/>
                <a:gd name="T7" fmla="*/ 5 h 10"/>
                <a:gd name="T8" fmla="*/ 5 w 26"/>
                <a:gd name="T9" fmla="*/ 8 h 10"/>
              </a:gdLst>
              <a:ahLst/>
              <a:cxnLst>
                <a:cxn ang="0">
                  <a:pos x="T0" y="T1"/>
                </a:cxn>
                <a:cxn ang="0">
                  <a:pos x="T2" y="T3"/>
                </a:cxn>
                <a:cxn ang="0">
                  <a:pos x="T4" y="T5"/>
                </a:cxn>
                <a:cxn ang="0">
                  <a:pos x="T6" y="T7"/>
                </a:cxn>
                <a:cxn ang="0">
                  <a:pos x="T8" y="T9"/>
                </a:cxn>
              </a:cxnLst>
              <a:rect l="0" t="0" r="r" b="b"/>
              <a:pathLst>
                <a:path w="26" h="10">
                  <a:moveTo>
                    <a:pt x="5" y="8"/>
                  </a:moveTo>
                  <a:cubicBezTo>
                    <a:pt x="9" y="4"/>
                    <a:pt x="17" y="7"/>
                    <a:pt x="22" y="8"/>
                  </a:cubicBezTo>
                  <a:cubicBezTo>
                    <a:pt x="25" y="8"/>
                    <a:pt x="26" y="4"/>
                    <a:pt x="23" y="3"/>
                  </a:cubicBezTo>
                  <a:cubicBezTo>
                    <a:pt x="16" y="2"/>
                    <a:pt x="8" y="0"/>
                    <a:pt x="2" y="5"/>
                  </a:cubicBezTo>
                  <a:cubicBezTo>
                    <a:pt x="0" y="7"/>
                    <a:pt x="3" y="10"/>
                    <a:pt x="5"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63" name="Freeform 134"/>
            <p:cNvSpPr/>
            <p:nvPr/>
          </p:nvSpPr>
          <p:spPr bwMode="auto">
            <a:xfrm>
              <a:off x="6446" y="207"/>
              <a:ext cx="81" cy="21"/>
            </a:xfrm>
            <a:custGeom>
              <a:avLst/>
              <a:gdLst>
                <a:gd name="T0" fmla="*/ 3 w 23"/>
                <a:gd name="T1" fmla="*/ 7 h 7"/>
                <a:gd name="T2" fmla="*/ 20 w 23"/>
                <a:gd name="T3" fmla="*/ 5 h 7"/>
                <a:gd name="T4" fmla="*/ 19 w 23"/>
                <a:gd name="T5" fmla="*/ 0 h 7"/>
                <a:gd name="T6" fmla="*/ 3 w 23"/>
                <a:gd name="T7" fmla="*/ 2 h 7"/>
                <a:gd name="T8" fmla="*/ 3 w 23"/>
                <a:gd name="T9" fmla="*/ 7 h 7"/>
              </a:gdLst>
              <a:ahLst/>
              <a:cxnLst>
                <a:cxn ang="0">
                  <a:pos x="T0" y="T1"/>
                </a:cxn>
                <a:cxn ang="0">
                  <a:pos x="T2" y="T3"/>
                </a:cxn>
                <a:cxn ang="0">
                  <a:pos x="T4" y="T5"/>
                </a:cxn>
                <a:cxn ang="0">
                  <a:pos x="T6" y="T7"/>
                </a:cxn>
                <a:cxn ang="0">
                  <a:pos x="T8" y="T9"/>
                </a:cxn>
              </a:cxnLst>
              <a:rect l="0" t="0" r="r" b="b"/>
              <a:pathLst>
                <a:path w="23" h="7">
                  <a:moveTo>
                    <a:pt x="3" y="7"/>
                  </a:moveTo>
                  <a:cubicBezTo>
                    <a:pt x="9" y="7"/>
                    <a:pt x="15" y="6"/>
                    <a:pt x="20" y="5"/>
                  </a:cubicBezTo>
                  <a:cubicBezTo>
                    <a:pt x="23" y="4"/>
                    <a:pt x="22" y="0"/>
                    <a:pt x="19" y="0"/>
                  </a:cubicBezTo>
                  <a:cubicBezTo>
                    <a:pt x="14" y="1"/>
                    <a:pt x="8"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64" name="Freeform 135"/>
            <p:cNvSpPr/>
            <p:nvPr/>
          </p:nvSpPr>
          <p:spPr bwMode="auto">
            <a:xfrm>
              <a:off x="6309" y="207"/>
              <a:ext cx="98" cy="18"/>
            </a:xfrm>
            <a:custGeom>
              <a:avLst/>
              <a:gdLst>
                <a:gd name="T0" fmla="*/ 4 w 28"/>
                <a:gd name="T1" fmla="*/ 6 h 6"/>
                <a:gd name="T2" fmla="*/ 25 w 28"/>
                <a:gd name="T3" fmla="*/ 5 h 6"/>
                <a:gd name="T4" fmla="*/ 25 w 28"/>
                <a:gd name="T5" fmla="*/ 0 h 6"/>
                <a:gd name="T6" fmla="*/ 3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3" y="1"/>
                  </a:cubicBezTo>
                  <a:cubicBezTo>
                    <a:pt x="0" y="2"/>
                    <a:pt x="2"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65" name="Freeform 136"/>
            <p:cNvSpPr/>
            <p:nvPr/>
          </p:nvSpPr>
          <p:spPr bwMode="auto">
            <a:xfrm>
              <a:off x="6167" y="204"/>
              <a:ext cx="96" cy="18"/>
            </a:xfrm>
            <a:custGeom>
              <a:avLst/>
              <a:gdLst>
                <a:gd name="T0" fmla="*/ 3 w 27"/>
                <a:gd name="T1" fmla="*/ 6 h 6"/>
                <a:gd name="T2" fmla="*/ 24 w 27"/>
                <a:gd name="T3" fmla="*/ 5 h 6"/>
                <a:gd name="T4" fmla="*/ 24 w 27"/>
                <a:gd name="T5" fmla="*/ 0 h 6"/>
                <a:gd name="T6" fmla="*/ 3 w 27"/>
                <a:gd name="T7" fmla="*/ 1 h 6"/>
                <a:gd name="T8" fmla="*/ 3 w 27"/>
                <a:gd name="T9" fmla="*/ 6 h 6"/>
              </a:gdLst>
              <a:ahLst/>
              <a:cxnLst>
                <a:cxn ang="0">
                  <a:pos x="T0" y="T1"/>
                </a:cxn>
                <a:cxn ang="0">
                  <a:pos x="T2" y="T3"/>
                </a:cxn>
                <a:cxn ang="0">
                  <a:pos x="T4" y="T5"/>
                </a:cxn>
                <a:cxn ang="0">
                  <a:pos x="T6" y="T7"/>
                </a:cxn>
                <a:cxn ang="0">
                  <a:pos x="T8" y="T9"/>
                </a:cxn>
              </a:cxnLst>
              <a:rect l="0" t="0" r="r" b="b"/>
              <a:pathLst>
                <a:path w="27" h="6">
                  <a:moveTo>
                    <a:pt x="3" y="6"/>
                  </a:moveTo>
                  <a:cubicBezTo>
                    <a:pt x="10" y="6"/>
                    <a:pt x="17" y="6"/>
                    <a:pt x="24" y="5"/>
                  </a:cubicBezTo>
                  <a:cubicBezTo>
                    <a:pt x="27" y="4"/>
                    <a:pt x="27" y="0"/>
                    <a:pt x="24" y="0"/>
                  </a:cubicBezTo>
                  <a:cubicBezTo>
                    <a:pt x="17"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66" name="Freeform 137"/>
            <p:cNvSpPr/>
            <p:nvPr/>
          </p:nvSpPr>
          <p:spPr bwMode="auto">
            <a:xfrm>
              <a:off x="6040" y="207"/>
              <a:ext cx="89" cy="18"/>
            </a:xfrm>
            <a:custGeom>
              <a:avLst/>
              <a:gdLst>
                <a:gd name="T0" fmla="*/ 3 w 25"/>
                <a:gd name="T1" fmla="*/ 6 h 6"/>
                <a:gd name="T2" fmla="*/ 22 w 25"/>
                <a:gd name="T3" fmla="*/ 5 h 6"/>
                <a:gd name="T4" fmla="*/ 21 w 25"/>
                <a:gd name="T5" fmla="*/ 0 h 6"/>
                <a:gd name="T6" fmla="*/ 3 w 25"/>
                <a:gd name="T7" fmla="*/ 1 h 6"/>
                <a:gd name="T8" fmla="*/ 3 w 25"/>
                <a:gd name="T9" fmla="*/ 6 h 6"/>
              </a:gdLst>
              <a:ahLst/>
              <a:cxnLst>
                <a:cxn ang="0">
                  <a:pos x="T0" y="T1"/>
                </a:cxn>
                <a:cxn ang="0">
                  <a:pos x="T2" y="T3"/>
                </a:cxn>
                <a:cxn ang="0">
                  <a:pos x="T4" y="T5"/>
                </a:cxn>
                <a:cxn ang="0">
                  <a:pos x="T6" y="T7"/>
                </a:cxn>
                <a:cxn ang="0">
                  <a:pos x="T8" y="T9"/>
                </a:cxn>
              </a:cxnLst>
              <a:rect l="0" t="0" r="r" b="b"/>
              <a:pathLst>
                <a:path w="25" h="6">
                  <a:moveTo>
                    <a:pt x="3" y="6"/>
                  </a:moveTo>
                  <a:cubicBezTo>
                    <a:pt x="9" y="6"/>
                    <a:pt x="16" y="6"/>
                    <a:pt x="22" y="5"/>
                  </a:cubicBezTo>
                  <a:cubicBezTo>
                    <a:pt x="25" y="4"/>
                    <a:pt x="24" y="0"/>
                    <a:pt x="21" y="0"/>
                  </a:cubicBezTo>
                  <a:cubicBezTo>
                    <a:pt x="15" y="1"/>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67" name="Freeform 138"/>
            <p:cNvSpPr/>
            <p:nvPr/>
          </p:nvSpPr>
          <p:spPr bwMode="auto">
            <a:xfrm>
              <a:off x="5910" y="201"/>
              <a:ext cx="92" cy="21"/>
            </a:xfrm>
            <a:custGeom>
              <a:avLst/>
              <a:gdLst>
                <a:gd name="T0" fmla="*/ 3 w 26"/>
                <a:gd name="T1" fmla="*/ 7 h 7"/>
                <a:gd name="T2" fmla="*/ 24 w 26"/>
                <a:gd name="T3" fmla="*/ 5 h 7"/>
                <a:gd name="T4" fmla="*/ 22 w 26"/>
                <a:gd name="T5" fmla="*/ 0 h 7"/>
                <a:gd name="T6" fmla="*/ 3 w 26"/>
                <a:gd name="T7" fmla="*/ 2 h 7"/>
                <a:gd name="T8" fmla="*/ 3 w 26"/>
                <a:gd name="T9" fmla="*/ 7 h 7"/>
              </a:gdLst>
              <a:ahLst/>
              <a:cxnLst>
                <a:cxn ang="0">
                  <a:pos x="T0" y="T1"/>
                </a:cxn>
                <a:cxn ang="0">
                  <a:pos x="T2" y="T3"/>
                </a:cxn>
                <a:cxn ang="0">
                  <a:pos x="T4" y="T5"/>
                </a:cxn>
                <a:cxn ang="0">
                  <a:pos x="T6" y="T7"/>
                </a:cxn>
                <a:cxn ang="0">
                  <a:pos x="T8" y="T9"/>
                </a:cxn>
              </a:cxnLst>
              <a:rect l="0" t="0" r="r" b="b"/>
              <a:pathLst>
                <a:path w="26" h="7">
                  <a:moveTo>
                    <a:pt x="3" y="7"/>
                  </a:moveTo>
                  <a:cubicBezTo>
                    <a:pt x="10" y="7"/>
                    <a:pt x="17" y="6"/>
                    <a:pt x="24" y="5"/>
                  </a:cubicBezTo>
                  <a:cubicBezTo>
                    <a:pt x="26" y="4"/>
                    <a:pt x="25" y="0"/>
                    <a:pt x="22" y="0"/>
                  </a:cubicBezTo>
                  <a:cubicBezTo>
                    <a:pt x="16" y="1"/>
                    <a:pt x="9"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68" name="Freeform 139"/>
            <p:cNvSpPr/>
            <p:nvPr/>
          </p:nvSpPr>
          <p:spPr bwMode="auto">
            <a:xfrm>
              <a:off x="5755" y="204"/>
              <a:ext cx="99" cy="21"/>
            </a:xfrm>
            <a:custGeom>
              <a:avLst/>
              <a:gdLst>
                <a:gd name="T0" fmla="*/ 3 w 28"/>
                <a:gd name="T1" fmla="*/ 6 h 7"/>
                <a:gd name="T2" fmla="*/ 25 w 28"/>
                <a:gd name="T3" fmla="*/ 5 h 7"/>
                <a:gd name="T4" fmla="*/ 25 w 28"/>
                <a:gd name="T5" fmla="*/ 0 h 7"/>
                <a:gd name="T6" fmla="*/ 3 w 28"/>
                <a:gd name="T7" fmla="*/ 1 h 7"/>
                <a:gd name="T8" fmla="*/ 3 w 28"/>
                <a:gd name="T9" fmla="*/ 6 h 7"/>
              </a:gdLst>
              <a:ahLst/>
              <a:cxnLst>
                <a:cxn ang="0">
                  <a:pos x="T0" y="T1"/>
                </a:cxn>
                <a:cxn ang="0">
                  <a:pos x="T2" y="T3"/>
                </a:cxn>
                <a:cxn ang="0">
                  <a:pos x="T4" y="T5"/>
                </a:cxn>
                <a:cxn ang="0">
                  <a:pos x="T6" y="T7"/>
                </a:cxn>
                <a:cxn ang="0">
                  <a:pos x="T8" y="T9"/>
                </a:cxn>
              </a:cxnLst>
              <a:rect l="0" t="0" r="r" b="b"/>
              <a:pathLst>
                <a:path w="28" h="7">
                  <a:moveTo>
                    <a:pt x="3" y="6"/>
                  </a:moveTo>
                  <a:cubicBezTo>
                    <a:pt x="10" y="7"/>
                    <a:pt x="17" y="5"/>
                    <a:pt x="25" y="5"/>
                  </a:cubicBezTo>
                  <a:cubicBezTo>
                    <a:pt x="28" y="5"/>
                    <a:pt x="28" y="0"/>
                    <a:pt x="25" y="0"/>
                  </a:cubicBezTo>
                  <a:cubicBezTo>
                    <a:pt x="17" y="0"/>
                    <a:pt x="10" y="2"/>
                    <a:pt x="3" y="1"/>
                  </a:cubicBezTo>
                  <a:cubicBezTo>
                    <a:pt x="0"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69" name="Freeform 140"/>
            <p:cNvSpPr/>
            <p:nvPr/>
          </p:nvSpPr>
          <p:spPr bwMode="auto">
            <a:xfrm>
              <a:off x="5624" y="210"/>
              <a:ext cx="106" cy="24"/>
            </a:xfrm>
            <a:custGeom>
              <a:avLst/>
              <a:gdLst>
                <a:gd name="T0" fmla="*/ 4 w 30"/>
                <a:gd name="T1" fmla="*/ 6 h 8"/>
                <a:gd name="T2" fmla="*/ 15 w 30"/>
                <a:gd name="T3" fmla="*/ 5 h 8"/>
                <a:gd name="T4" fmla="*/ 25 w 30"/>
                <a:gd name="T5" fmla="*/ 7 h 8"/>
                <a:gd name="T6" fmla="*/ 27 w 30"/>
                <a:gd name="T7" fmla="*/ 3 h 8"/>
                <a:gd name="T8" fmla="*/ 17 w 30"/>
                <a:gd name="T9" fmla="*/ 1 h 8"/>
                <a:gd name="T10" fmla="*/ 3 w 30"/>
                <a:gd name="T11" fmla="*/ 1 h 8"/>
                <a:gd name="T12" fmla="*/ 4 w 30"/>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4" y="6"/>
                  </a:moveTo>
                  <a:cubicBezTo>
                    <a:pt x="8" y="5"/>
                    <a:pt x="12" y="5"/>
                    <a:pt x="15" y="5"/>
                  </a:cubicBezTo>
                  <a:cubicBezTo>
                    <a:pt x="18" y="5"/>
                    <a:pt x="22" y="5"/>
                    <a:pt x="25" y="7"/>
                  </a:cubicBezTo>
                  <a:cubicBezTo>
                    <a:pt x="27" y="8"/>
                    <a:pt x="30" y="4"/>
                    <a:pt x="27" y="3"/>
                  </a:cubicBezTo>
                  <a:cubicBezTo>
                    <a:pt x="24" y="1"/>
                    <a:pt x="20" y="1"/>
                    <a:pt x="17" y="1"/>
                  </a:cubicBezTo>
                  <a:cubicBezTo>
                    <a:pt x="13" y="0"/>
                    <a:pt x="8" y="0"/>
                    <a:pt x="3" y="1"/>
                  </a:cubicBezTo>
                  <a:cubicBezTo>
                    <a:pt x="0" y="2"/>
                    <a:pt x="2"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70" name="Freeform 141"/>
            <p:cNvSpPr/>
            <p:nvPr/>
          </p:nvSpPr>
          <p:spPr bwMode="auto">
            <a:xfrm>
              <a:off x="5451" y="201"/>
              <a:ext cx="127" cy="27"/>
            </a:xfrm>
            <a:custGeom>
              <a:avLst/>
              <a:gdLst>
                <a:gd name="T0" fmla="*/ 3 w 36"/>
                <a:gd name="T1" fmla="*/ 6 h 9"/>
                <a:gd name="T2" fmla="*/ 33 w 36"/>
                <a:gd name="T3" fmla="*/ 7 h 9"/>
                <a:gd name="T4" fmla="*/ 33 w 36"/>
                <a:gd name="T5" fmla="*/ 2 h 9"/>
                <a:gd name="T6" fmla="*/ 4 w 36"/>
                <a:gd name="T7" fmla="*/ 1 h 9"/>
                <a:gd name="T8" fmla="*/ 3 w 36"/>
                <a:gd name="T9" fmla="*/ 6 h 9"/>
              </a:gdLst>
              <a:ahLst/>
              <a:cxnLst>
                <a:cxn ang="0">
                  <a:pos x="T0" y="T1"/>
                </a:cxn>
                <a:cxn ang="0">
                  <a:pos x="T2" y="T3"/>
                </a:cxn>
                <a:cxn ang="0">
                  <a:pos x="T4" y="T5"/>
                </a:cxn>
                <a:cxn ang="0">
                  <a:pos x="T6" y="T7"/>
                </a:cxn>
                <a:cxn ang="0">
                  <a:pos x="T8" y="T9"/>
                </a:cxn>
              </a:cxnLst>
              <a:rect l="0" t="0" r="r" b="b"/>
              <a:pathLst>
                <a:path w="36" h="9">
                  <a:moveTo>
                    <a:pt x="3" y="6"/>
                  </a:moveTo>
                  <a:cubicBezTo>
                    <a:pt x="13" y="9"/>
                    <a:pt x="23" y="8"/>
                    <a:pt x="33" y="7"/>
                  </a:cubicBezTo>
                  <a:cubicBezTo>
                    <a:pt x="36" y="6"/>
                    <a:pt x="36" y="2"/>
                    <a:pt x="33" y="2"/>
                  </a:cubicBezTo>
                  <a:cubicBezTo>
                    <a:pt x="23" y="3"/>
                    <a:pt x="13" y="4"/>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71" name="Freeform 142"/>
            <p:cNvSpPr/>
            <p:nvPr/>
          </p:nvSpPr>
          <p:spPr bwMode="auto">
            <a:xfrm>
              <a:off x="5296" y="210"/>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6"/>
                    <a:pt x="27" y="6"/>
                  </a:cubicBezTo>
                  <a:cubicBezTo>
                    <a:pt x="30" y="6"/>
                    <a:pt x="30" y="1"/>
                    <a:pt x="27" y="1"/>
                  </a:cubicBezTo>
                  <a:cubicBezTo>
                    <a:pt x="19" y="1"/>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72" name="Freeform 143"/>
            <p:cNvSpPr/>
            <p:nvPr/>
          </p:nvSpPr>
          <p:spPr bwMode="auto">
            <a:xfrm>
              <a:off x="5169" y="201"/>
              <a:ext cx="103" cy="27"/>
            </a:xfrm>
            <a:custGeom>
              <a:avLst/>
              <a:gdLst>
                <a:gd name="T0" fmla="*/ 4 w 29"/>
                <a:gd name="T1" fmla="*/ 9 h 9"/>
                <a:gd name="T2" fmla="*/ 25 w 29"/>
                <a:gd name="T3" fmla="*/ 7 h 9"/>
                <a:gd name="T4" fmla="*/ 26 w 29"/>
                <a:gd name="T5" fmla="*/ 2 h 9"/>
                <a:gd name="T6" fmla="*/ 3 w 29"/>
                <a:gd name="T7" fmla="*/ 4 h 9"/>
                <a:gd name="T8" fmla="*/ 4 w 29"/>
                <a:gd name="T9" fmla="*/ 9 h 9"/>
              </a:gdLst>
              <a:ahLst/>
              <a:cxnLst>
                <a:cxn ang="0">
                  <a:pos x="T0" y="T1"/>
                </a:cxn>
                <a:cxn ang="0">
                  <a:pos x="T2" y="T3"/>
                </a:cxn>
                <a:cxn ang="0">
                  <a:pos x="T4" y="T5"/>
                </a:cxn>
                <a:cxn ang="0">
                  <a:pos x="T6" y="T7"/>
                </a:cxn>
                <a:cxn ang="0">
                  <a:pos x="T8" y="T9"/>
                </a:cxn>
              </a:cxnLst>
              <a:rect l="0" t="0" r="r" b="b"/>
              <a:pathLst>
                <a:path w="29" h="9">
                  <a:moveTo>
                    <a:pt x="4" y="9"/>
                  </a:moveTo>
                  <a:cubicBezTo>
                    <a:pt x="10" y="8"/>
                    <a:pt x="18" y="5"/>
                    <a:pt x="25" y="7"/>
                  </a:cubicBezTo>
                  <a:cubicBezTo>
                    <a:pt x="27" y="8"/>
                    <a:pt x="29" y="3"/>
                    <a:pt x="26" y="2"/>
                  </a:cubicBezTo>
                  <a:cubicBezTo>
                    <a:pt x="18" y="0"/>
                    <a:pt x="10" y="3"/>
                    <a:pt x="3" y="4"/>
                  </a:cubicBezTo>
                  <a:cubicBezTo>
                    <a:pt x="0" y="5"/>
                    <a:pt x="1" y="9"/>
                    <a:pt x="4"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73" name="Freeform 144"/>
            <p:cNvSpPr/>
            <p:nvPr/>
          </p:nvSpPr>
          <p:spPr bwMode="auto">
            <a:xfrm>
              <a:off x="5032" y="210"/>
              <a:ext cx="116" cy="21"/>
            </a:xfrm>
            <a:custGeom>
              <a:avLst/>
              <a:gdLst>
                <a:gd name="T0" fmla="*/ 3 w 33"/>
                <a:gd name="T1" fmla="*/ 5 h 7"/>
                <a:gd name="T2" fmla="*/ 31 w 33"/>
                <a:gd name="T3" fmla="*/ 5 h 7"/>
                <a:gd name="T4" fmla="*/ 31 w 33"/>
                <a:gd name="T5" fmla="*/ 0 h 7"/>
                <a:gd name="T6" fmla="*/ 4 w 33"/>
                <a:gd name="T7" fmla="*/ 0 h 7"/>
                <a:gd name="T8" fmla="*/ 3 w 33"/>
                <a:gd name="T9" fmla="*/ 5 h 7"/>
              </a:gdLst>
              <a:ahLst/>
              <a:cxnLst>
                <a:cxn ang="0">
                  <a:pos x="T0" y="T1"/>
                </a:cxn>
                <a:cxn ang="0">
                  <a:pos x="T2" y="T3"/>
                </a:cxn>
                <a:cxn ang="0">
                  <a:pos x="T4" y="T5"/>
                </a:cxn>
                <a:cxn ang="0">
                  <a:pos x="T6" y="T7"/>
                </a:cxn>
                <a:cxn ang="0">
                  <a:pos x="T8" y="T9"/>
                </a:cxn>
              </a:cxnLst>
              <a:rect l="0" t="0" r="r" b="b"/>
              <a:pathLst>
                <a:path w="33" h="7">
                  <a:moveTo>
                    <a:pt x="3" y="5"/>
                  </a:moveTo>
                  <a:cubicBezTo>
                    <a:pt x="12" y="7"/>
                    <a:pt x="21" y="6"/>
                    <a:pt x="31" y="5"/>
                  </a:cubicBezTo>
                  <a:cubicBezTo>
                    <a:pt x="33" y="4"/>
                    <a:pt x="33" y="0"/>
                    <a:pt x="31" y="0"/>
                  </a:cubicBezTo>
                  <a:cubicBezTo>
                    <a:pt x="22" y="1"/>
                    <a:pt x="13"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74" name="Freeform 145"/>
            <p:cNvSpPr/>
            <p:nvPr/>
          </p:nvSpPr>
          <p:spPr bwMode="auto">
            <a:xfrm>
              <a:off x="4894" y="201"/>
              <a:ext cx="106" cy="21"/>
            </a:xfrm>
            <a:custGeom>
              <a:avLst/>
              <a:gdLst>
                <a:gd name="T0" fmla="*/ 4 w 30"/>
                <a:gd name="T1" fmla="*/ 7 h 7"/>
                <a:gd name="T2" fmla="*/ 26 w 30"/>
                <a:gd name="T3" fmla="*/ 7 h 7"/>
                <a:gd name="T4" fmla="*/ 27 w 30"/>
                <a:gd name="T5" fmla="*/ 2 h 7"/>
                <a:gd name="T6" fmla="*/ 2 w 30"/>
                <a:gd name="T7" fmla="*/ 2 h 7"/>
                <a:gd name="T8" fmla="*/ 4 w 30"/>
                <a:gd name="T9" fmla="*/ 7 h 7"/>
              </a:gdLst>
              <a:ahLst/>
              <a:cxnLst>
                <a:cxn ang="0">
                  <a:pos x="T0" y="T1"/>
                </a:cxn>
                <a:cxn ang="0">
                  <a:pos x="T2" y="T3"/>
                </a:cxn>
                <a:cxn ang="0">
                  <a:pos x="T4" y="T5"/>
                </a:cxn>
                <a:cxn ang="0">
                  <a:pos x="T6" y="T7"/>
                </a:cxn>
                <a:cxn ang="0">
                  <a:pos x="T8" y="T9"/>
                </a:cxn>
              </a:cxnLst>
              <a:rect l="0" t="0" r="r" b="b"/>
              <a:pathLst>
                <a:path w="30" h="7">
                  <a:moveTo>
                    <a:pt x="4" y="7"/>
                  </a:moveTo>
                  <a:cubicBezTo>
                    <a:pt x="11" y="6"/>
                    <a:pt x="18" y="5"/>
                    <a:pt x="26" y="7"/>
                  </a:cubicBezTo>
                  <a:cubicBezTo>
                    <a:pt x="29" y="7"/>
                    <a:pt x="30" y="3"/>
                    <a:pt x="27" y="2"/>
                  </a:cubicBezTo>
                  <a:cubicBezTo>
                    <a:pt x="19" y="0"/>
                    <a:pt x="11" y="1"/>
                    <a:pt x="2"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75" name="Freeform 146"/>
            <p:cNvSpPr/>
            <p:nvPr/>
          </p:nvSpPr>
          <p:spPr bwMode="auto">
            <a:xfrm>
              <a:off x="4732" y="207"/>
              <a:ext cx="102" cy="27"/>
            </a:xfrm>
            <a:custGeom>
              <a:avLst/>
              <a:gdLst>
                <a:gd name="T0" fmla="*/ 3 w 29"/>
                <a:gd name="T1" fmla="*/ 6 h 9"/>
                <a:gd name="T2" fmla="*/ 26 w 29"/>
                <a:gd name="T3" fmla="*/ 6 h 9"/>
                <a:gd name="T4" fmla="*/ 26 w 29"/>
                <a:gd name="T5" fmla="*/ 1 h 9"/>
                <a:gd name="T6" fmla="*/ 4 w 29"/>
                <a:gd name="T7" fmla="*/ 1 h 9"/>
                <a:gd name="T8" fmla="*/ 3 w 29"/>
                <a:gd name="T9" fmla="*/ 6 h 9"/>
              </a:gdLst>
              <a:ahLst/>
              <a:cxnLst>
                <a:cxn ang="0">
                  <a:pos x="T0" y="T1"/>
                </a:cxn>
                <a:cxn ang="0">
                  <a:pos x="T2" y="T3"/>
                </a:cxn>
                <a:cxn ang="0">
                  <a:pos x="T4" y="T5"/>
                </a:cxn>
                <a:cxn ang="0">
                  <a:pos x="T6" y="T7"/>
                </a:cxn>
                <a:cxn ang="0">
                  <a:pos x="T8" y="T9"/>
                </a:cxn>
              </a:cxnLst>
              <a:rect l="0" t="0" r="r" b="b"/>
              <a:pathLst>
                <a:path w="29" h="9">
                  <a:moveTo>
                    <a:pt x="3" y="6"/>
                  </a:moveTo>
                  <a:cubicBezTo>
                    <a:pt x="11" y="9"/>
                    <a:pt x="18" y="6"/>
                    <a:pt x="26" y="6"/>
                  </a:cubicBezTo>
                  <a:cubicBezTo>
                    <a:pt x="29" y="6"/>
                    <a:pt x="29" y="1"/>
                    <a:pt x="26" y="1"/>
                  </a:cubicBezTo>
                  <a:cubicBezTo>
                    <a:pt x="19" y="1"/>
                    <a:pt x="11" y="4"/>
                    <a:pt x="4" y="1"/>
                  </a:cubicBezTo>
                  <a:cubicBezTo>
                    <a:pt x="2"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76" name="Freeform 147"/>
            <p:cNvSpPr/>
            <p:nvPr/>
          </p:nvSpPr>
          <p:spPr bwMode="auto">
            <a:xfrm>
              <a:off x="4608" y="210"/>
              <a:ext cx="81" cy="15"/>
            </a:xfrm>
            <a:custGeom>
              <a:avLst/>
              <a:gdLst>
                <a:gd name="T0" fmla="*/ 3 w 23"/>
                <a:gd name="T1" fmla="*/ 5 h 5"/>
                <a:gd name="T2" fmla="*/ 20 w 23"/>
                <a:gd name="T3" fmla="*/ 5 h 5"/>
                <a:gd name="T4" fmla="*/ 20 w 23"/>
                <a:gd name="T5" fmla="*/ 0 h 5"/>
                <a:gd name="T6" fmla="*/ 3 w 23"/>
                <a:gd name="T7" fmla="*/ 0 h 5"/>
                <a:gd name="T8" fmla="*/ 3 w 23"/>
                <a:gd name="T9" fmla="*/ 5 h 5"/>
              </a:gdLst>
              <a:ahLst/>
              <a:cxnLst>
                <a:cxn ang="0">
                  <a:pos x="T0" y="T1"/>
                </a:cxn>
                <a:cxn ang="0">
                  <a:pos x="T2" y="T3"/>
                </a:cxn>
                <a:cxn ang="0">
                  <a:pos x="T4" y="T5"/>
                </a:cxn>
                <a:cxn ang="0">
                  <a:pos x="T6" y="T7"/>
                </a:cxn>
                <a:cxn ang="0">
                  <a:pos x="T8" y="T9"/>
                </a:cxn>
              </a:cxnLst>
              <a:rect l="0" t="0" r="r" b="b"/>
              <a:pathLst>
                <a:path w="23" h="5">
                  <a:moveTo>
                    <a:pt x="3" y="5"/>
                  </a:moveTo>
                  <a:cubicBezTo>
                    <a:pt x="20" y="5"/>
                    <a:pt x="20" y="5"/>
                    <a:pt x="20" y="5"/>
                  </a:cubicBezTo>
                  <a:cubicBezTo>
                    <a:pt x="23" y="5"/>
                    <a:pt x="23" y="0"/>
                    <a:pt x="20"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77" name="Freeform 148"/>
            <p:cNvSpPr/>
            <p:nvPr/>
          </p:nvSpPr>
          <p:spPr bwMode="auto">
            <a:xfrm>
              <a:off x="4439" y="201"/>
              <a:ext cx="88" cy="24"/>
            </a:xfrm>
            <a:custGeom>
              <a:avLst/>
              <a:gdLst>
                <a:gd name="T0" fmla="*/ 3 w 25"/>
                <a:gd name="T1" fmla="*/ 6 h 8"/>
                <a:gd name="T2" fmla="*/ 23 w 25"/>
                <a:gd name="T3" fmla="*/ 5 h 8"/>
                <a:gd name="T4" fmla="*/ 20 w 25"/>
                <a:gd name="T5" fmla="*/ 1 h 8"/>
                <a:gd name="T6" fmla="*/ 4 w 25"/>
                <a:gd name="T7" fmla="*/ 1 h 8"/>
                <a:gd name="T8" fmla="*/ 3 w 25"/>
                <a:gd name="T9" fmla="*/ 6 h 8"/>
              </a:gdLst>
              <a:ahLst/>
              <a:cxnLst>
                <a:cxn ang="0">
                  <a:pos x="T0" y="T1"/>
                </a:cxn>
                <a:cxn ang="0">
                  <a:pos x="T2" y="T3"/>
                </a:cxn>
                <a:cxn ang="0">
                  <a:pos x="T4" y="T5"/>
                </a:cxn>
                <a:cxn ang="0">
                  <a:pos x="T6" y="T7"/>
                </a:cxn>
                <a:cxn ang="0">
                  <a:pos x="T8" y="T9"/>
                </a:cxn>
              </a:cxnLst>
              <a:rect l="0" t="0" r="r" b="b"/>
              <a:pathLst>
                <a:path w="25" h="8">
                  <a:moveTo>
                    <a:pt x="3" y="6"/>
                  </a:moveTo>
                  <a:cubicBezTo>
                    <a:pt x="9" y="7"/>
                    <a:pt x="16" y="8"/>
                    <a:pt x="23" y="5"/>
                  </a:cubicBezTo>
                  <a:cubicBezTo>
                    <a:pt x="25" y="4"/>
                    <a:pt x="23" y="0"/>
                    <a:pt x="20" y="1"/>
                  </a:cubicBezTo>
                  <a:cubicBezTo>
                    <a:pt x="15" y="4"/>
                    <a:pt x="9" y="2"/>
                    <a:pt x="4" y="1"/>
                  </a:cubicBezTo>
                  <a:cubicBezTo>
                    <a:pt x="1"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78" name="Freeform 149"/>
            <p:cNvSpPr/>
            <p:nvPr/>
          </p:nvSpPr>
          <p:spPr bwMode="auto">
            <a:xfrm>
              <a:off x="4273" y="204"/>
              <a:ext cx="110" cy="18"/>
            </a:xfrm>
            <a:custGeom>
              <a:avLst/>
              <a:gdLst>
                <a:gd name="T0" fmla="*/ 3 w 31"/>
                <a:gd name="T1" fmla="*/ 6 h 6"/>
                <a:gd name="T2" fmla="*/ 28 w 31"/>
                <a:gd name="T3" fmla="*/ 5 h 6"/>
                <a:gd name="T4" fmla="*/ 28 w 31"/>
                <a:gd name="T5" fmla="*/ 0 h 6"/>
                <a:gd name="T6" fmla="*/ 3 w 31"/>
                <a:gd name="T7" fmla="*/ 1 h 6"/>
                <a:gd name="T8" fmla="*/ 3 w 31"/>
                <a:gd name="T9" fmla="*/ 6 h 6"/>
              </a:gdLst>
              <a:ahLst/>
              <a:cxnLst>
                <a:cxn ang="0">
                  <a:pos x="T0" y="T1"/>
                </a:cxn>
                <a:cxn ang="0">
                  <a:pos x="T2" y="T3"/>
                </a:cxn>
                <a:cxn ang="0">
                  <a:pos x="T4" y="T5"/>
                </a:cxn>
                <a:cxn ang="0">
                  <a:pos x="T6" y="T7"/>
                </a:cxn>
                <a:cxn ang="0">
                  <a:pos x="T8" y="T9"/>
                </a:cxn>
              </a:cxnLst>
              <a:rect l="0" t="0" r="r" b="b"/>
              <a:pathLst>
                <a:path w="31" h="6">
                  <a:moveTo>
                    <a:pt x="3" y="6"/>
                  </a:moveTo>
                  <a:cubicBezTo>
                    <a:pt x="11" y="6"/>
                    <a:pt x="20" y="6"/>
                    <a:pt x="28" y="5"/>
                  </a:cubicBezTo>
                  <a:cubicBezTo>
                    <a:pt x="31" y="4"/>
                    <a:pt x="31" y="0"/>
                    <a:pt x="28" y="0"/>
                  </a:cubicBezTo>
                  <a:cubicBezTo>
                    <a:pt x="20" y="1"/>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79" name="Freeform 150"/>
            <p:cNvSpPr/>
            <p:nvPr/>
          </p:nvSpPr>
          <p:spPr bwMode="auto">
            <a:xfrm>
              <a:off x="4150" y="201"/>
              <a:ext cx="99" cy="24"/>
            </a:xfrm>
            <a:custGeom>
              <a:avLst/>
              <a:gdLst>
                <a:gd name="T0" fmla="*/ 4 w 28"/>
                <a:gd name="T1" fmla="*/ 8 h 8"/>
                <a:gd name="T2" fmla="*/ 24 w 28"/>
                <a:gd name="T3" fmla="*/ 7 h 8"/>
                <a:gd name="T4" fmla="*/ 25 w 28"/>
                <a:gd name="T5" fmla="*/ 2 h 8"/>
                <a:gd name="T6" fmla="*/ 3 w 28"/>
                <a:gd name="T7" fmla="*/ 3 h 8"/>
                <a:gd name="T8" fmla="*/ 4 w 28"/>
                <a:gd name="T9" fmla="*/ 8 h 8"/>
              </a:gdLst>
              <a:ahLst/>
              <a:cxnLst>
                <a:cxn ang="0">
                  <a:pos x="T0" y="T1"/>
                </a:cxn>
                <a:cxn ang="0">
                  <a:pos x="T2" y="T3"/>
                </a:cxn>
                <a:cxn ang="0">
                  <a:pos x="T4" y="T5"/>
                </a:cxn>
                <a:cxn ang="0">
                  <a:pos x="T6" y="T7"/>
                </a:cxn>
                <a:cxn ang="0">
                  <a:pos x="T8" y="T9"/>
                </a:cxn>
              </a:cxnLst>
              <a:rect l="0" t="0" r="r" b="b"/>
              <a:pathLst>
                <a:path w="28" h="8">
                  <a:moveTo>
                    <a:pt x="4" y="8"/>
                  </a:moveTo>
                  <a:cubicBezTo>
                    <a:pt x="10" y="7"/>
                    <a:pt x="17" y="5"/>
                    <a:pt x="24" y="7"/>
                  </a:cubicBezTo>
                  <a:cubicBezTo>
                    <a:pt x="27" y="7"/>
                    <a:pt x="28" y="3"/>
                    <a:pt x="25" y="2"/>
                  </a:cubicBezTo>
                  <a:cubicBezTo>
                    <a:pt x="18" y="0"/>
                    <a:pt x="10" y="2"/>
                    <a:pt x="3" y="3"/>
                  </a:cubicBezTo>
                  <a:cubicBezTo>
                    <a:pt x="0" y="4"/>
                    <a:pt x="1" y="8"/>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80" name="Freeform 151"/>
            <p:cNvSpPr/>
            <p:nvPr/>
          </p:nvSpPr>
          <p:spPr bwMode="auto">
            <a:xfrm>
              <a:off x="4016" y="207"/>
              <a:ext cx="102" cy="24"/>
            </a:xfrm>
            <a:custGeom>
              <a:avLst/>
              <a:gdLst>
                <a:gd name="T0" fmla="*/ 3 w 29"/>
                <a:gd name="T1" fmla="*/ 5 h 8"/>
                <a:gd name="T2" fmla="*/ 25 w 29"/>
                <a:gd name="T3" fmla="*/ 7 h 8"/>
                <a:gd name="T4" fmla="*/ 26 w 29"/>
                <a:gd name="T5" fmla="*/ 2 h 8"/>
                <a:gd name="T6" fmla="*/ 3 w 29"/>
                <a:gd name="T7" fmla="*/ 0 h 8"/>
                <a:gd name="T8" fmla="*/ 3 w 29"/>
                <a:gd name="T9" fmla="*/ 5 h 8"/>
              </a:gdLst>
              <a:ahLst/>
              <a:cxnLst>
                <a:cxn ang="0">
                  <a:pos x="T0" y="T1"/>
                </a:cxn>
                <a:cxn ang="0">
                  <a:pos x="T2" y="T3"/>
                </a:cxn>
                <a:cxn ang="0">
                  <a:pos x="T4" y="T5"/>
                </a:cxn>
                <a:cxn ang="0">
                  <a:pos x="T6" y="T7"/>
                </a:cxn>
                <a:cxn ang="0">
                  <a:pos x="T8" y="T9"/>
                </a:cxn>
              </a:cxnLst>
              <a:rect l="0" t="0" r="r" b="b"/>
              <a:pathLst>
                <a:path w="29" h="8">
                  <a:moveTo>
                    <a:pt x="3" y="5"/>
                  </a:moveTo>
                  <a:cubicBezTo>
                    <a:pt x="10" y="5"/>
                    <a:pt x="18" y="5"/>
                    <a:pt x="25" y="7"/>
                  </a:cubicBezTo>
                  <a:cubicBezTo>
                    <a:pt x="28" y="8"/>
                    <a:pt x="29" y="3"/>
                    <a:pt x="26" y="2"/>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81" name="Freeform 152"/>
            <p:cNvSpPr/>
            <p:nvPr/>
          </p:nvSpPr>
          <p:spPr bwMode="auto">
            <a:xfrm>
              <a:off x="3878" y="213"/>
              <a:ext cx="106"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82" name="Freeform 153"/>
            <p:cNvSpPr/>
            <p:nvPr/>
          </p:nvSpPr>
          <p:spPr bwMode="auto">
            <a:xfrm>
              <a:off x="3751" y="207"/>
              <a:ext cx="85" cy="18"/>
            </a:xfrm>
            <a:custGeom>
              <a:avLst/>
              <a:gdLst>
                <a:gd name="T0" fmla="*/ 3 w 24"/>
                <a:gd name="T1" fmla="*/ 5 h 6"/>
                <a:gd name="T2" fmla="*/ 21 w 24"/>
                <a:gd name="T3" fmla="*/ 6 h 6"/>
                <a:gd name="T4" fmla="*/ 21 w 24"/>
                <a:gd name="T5" fmla="*/ 1 h 6"/>
                <a:gd name="T6" fmla="*/ 4 w 24"/>
                <a:gd name="T7" fmla="*/ 0 h 6"/>
                <a:gd name="T8" fmla="*/ 3 w 24"/>
                <a:gd name="T9" fmla="*/ 5 h 6"/>
              </a:gdLst>
              <a:ahLst/>
              <a:cxnLst>
                <a:cxn ang="0">
                  <a:pos x="T0" y="T1"/>
                </a:cxn>
                <a:cxn ang="0">
                  <a:pos x="T2" y="T3"/>
                </a:cxn>
                <a:cxn ang="0">
                  <a:pos x="T4" y="T5"/>
                </a:cxn>
                <a:cxn ang="0">
                  <a:pos x="T6" y="T7"/>
                </a:cxn>
                <a:cxn ang="0">
                  <a:pos x="T8" y="T9"/>
                </a:cxn>
              </a:cxnLst>
              <a:rect l="0" t="0" r="r" b="b"/>
              <a:pathLst>
                <a:path w="24" h="6">
                  <a:moveTo>
                    <a:pt x="3" y="5"/>
                  </a:moveTo>
                  <a:cubicBezTo>
                    <a:pt x="9" y="6"/>
                    <a:pt x="15" y="6"/>
                    <a:pt x="21" y="6"/>
                  </a:cubicBezTo>
                  <a:cubicBezTo>
                    <a:pt x="24" y="6"/>
                    <a:pt x="24" y="1"/>
                    <a:pt x="21" y="1"/>
                  </a:cubicBezTo>
                  <a:cubicBezTo>
                    <a:pt x="16" y="1"/>
                    <a:pt x="10"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83" name="Freeform 154"/>
            <p:cNvSpPr/>
            <p:nvPr/>
          </p:nvSpPr>
          <p:spPr bwMode="auto">
            <a:xfrm>
              <a:off x="3596" y="207"/>
              <a:ext cx="109" cy="24"/>
            </a:xfrm>
            <a:custGeom>
              <a:avLst/>
              <a:gdLst>
                <a:gd name="T0" fmla="*/ 3 w 31"/>
                <a:gd name="T1" fmla="*/ 7 h 8"/>
                <a:gd name="T2" fmla="*/ 28 w 31"/>
                <a:gd name="T3" fmla="*/ 6 h 8"/>
                <a:gd name="T4" fmla="*/ 27 w 31"/>
                <a:gd name="T5" fmla="*/ 1 h 8"/>
                <a:gd name="T6" fmla="*/ 3 w 31"/>
                <a:gd name="T7" fmla="*/ 2 h 8"/>
                <a:gd name="T8" fmla="*/ 3 w 31"/>
                <a:gd name="T9" fmla="*/ 7 h 8"/>
              </a:gdLst>
              <a:ahLst/>
              <a:cxnLst>
                <a:cxn ang="0">
                  <a:pos x="T0" y="T1"/>
                </a:cxn>
                <a:cxn ang="0">
                  <a:pos x="T2" y="T3"/>
                </a:cxn>
                <a:cxn ang="0">
                  <a:pos x="T4" y="T5"/>
                </a:cxn>
                <a:cxn ang="0">
                  <a:pos x="T6" y="T7"/>
                </a:cxn>
                <a:cxn ang="0">
                  <a:pos x="T8" y="T9"/>
                </a:cxn>
              </a:cxnLst>
              <a:rect l="0" t="0" r="r" b="b"/>
              <a:pathLst>
                <a:path w="31" h="8">
                  <a:moveTo>
                    <a:pt x="3" y="7"/>
                  </a:moveTo>
                  <a:cubicBezTo>
                    <a:pt x="11" y="7"/>
                    <a:pt x="20" y="8"/>
                    <a:pt x="28" y="6"/>
                  </a:cubicBezTo>
                  <a:cubicBezTo>
                    <a:pt x="31" y="5"/>
                    <a:pt x="30" y="0"/>
                    <a:pt x="27" y="1"/>
                  </a:cubicBezTo>
                  <a:cubicBezTo>
                    <a:pt x="19" y="4"/>
                    <a:pt x="11"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84" name="Freeform 155"/>
            <p:cNvSpPr/>
            <p:nvPr/>
          </p:nvSpPr>
          <p:spPr bwMode="auto">
            <a:xfrm>
              <a:off x="3455" y="216"/>
              <a:ext cx="99" cy="18"/>
            </a:xfrm>
            <a:custGeom>
              <a:avLst/>
              <a:gdLst>
                <a:gd name="T0" fmla="*/ 4 w 28"/>
                <a:gd name="T1" fmla="*/ 6 h 6"/>
                <a:gd name="T2" fmla="*/ 25 w 28"/>
                <a:gd name="T3" fmla="*/ 5 h 6"/>
                <a:gd name="T4" fmla="*/ 25 w 28"/>
                <a:gd name="T5" fmla="*/ 0 h 6"/>
                <a:gd name="T6" fmla="*/ 2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2" y="1"/>
                  </a:cubicBezTo>
                  <a:cubicBezTo>
                    <a:pt x="0" y="2"/>
                    <a:pt x="1"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85" name="Freeform 156"/>
            <p:cNvSpPr/>
            <p:nvPr/>
          </p:nvSpPr>
          <p:spPr bwMode="auto">
            <a:xfrm>
              <a:off x="3300" y="204"/>
              <a:ext cx="109" cy="21"/>
            </a:xfrm>
            <a:custGeom>
              <a:avLst/>
              <a:gdLst>
                <a:gd name="T0" fmla="*/ 3 w 31"/>
                <a:gd name="T1" fmla="*/ 5 h 7"/>
                <a:gd name="T2" fmla="*/ 28 w 31"/>
                <a:gd name="T3" fmla="*/ 5 h 7"/>
                <a:gd name="T4" fmla="*/ 28 w 31"/>
                <a:gd name="T5" fmla="*/ 0 h 7"/>
                <a:gd name="T6" fmla="*/ 4 w 31"/>
                <a:gd name="T7" fmla="*/ 0 h 7"/>
                <a:gd name="T8" fmla="*/ 3 w 31"/>
                <a:gd name="T9" fmla="*/ 5 h 7"/>
              </a:gdLst>
              <a:ahLst/>
              <a:cxnLst>
                <a:cxn ang="0">
                  <a:pos x="T0" y="T1"/>
                </a:cxn>
                <a:cxn ang="0">
                  <a:pos x="T2" y="T3"/>
                </a:cxn>
                <a:cxn ang="0">
                  <a:pos x="T4" y="T5"/>
                </a:cxn>
                <a:cxn ang="0">
                  <a:pos x="T6" y="T7"/>
                </a:cxn>
                <a:cxn ang="0">
                  <a:pos x="T8" y="T9"/>
                </a:cxn>
              </a:cxnLst>
              <a:rect l="0" t="0" r="r" b="b"/>
              <a:pathLst>
                <a:path w="31" h="7">
                  <a:moveTo>
                    <a:pt x="3" y="5"/>
                  </a:moveTo>
                  <a:cubicBezTo>
                    <a:pt x="11" y="7"/>
                    <a:pt x="20" y="5"/>
                    <a:pt x="28" y="5"/>
                  </a:cubicBezTo>
                  <a:cubicBezTo>
                    <a:pt x="31" y="5"/>
                    <a:pt x="31" y="0"/>
                    <a:pt x="28" y="0"/>
                  </a:cubicBezTo>
                  <a:cubicBezTo>
                    <a:pt x="20" y="0"/>
                    <a:pt x="12" y="2"/>
                    <a:pt x="4" y="0"/>
                  </a:cubicBezTo>
                  <a:cubicBezTo>
                    <a:pt x="2"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86" name="Freeform 157"/>
            <p:cNvSpPr/>
            <p:nvPr/>
          </p:nvSpPr>
          <p:spPr bwMode="auto">
            <a:xfrm>
              <a:off x="3155" y="207"/>
              <a:ext cx="95" cy="21"/>
            </a:xfrm>
            <a:custGeom>
              <a:avLst/>
              <a:gdLst>
                <a:gd name="T0" fmla="*/ 4 w 27"/>
                <a:gd name="T1" fmla="*/ 7 h 7"/>
                <a:gd name="T2" fmla="*/ 23 w 27"/>
                <a:gd name="T3" fmla="*/ 6 h 7"/>
                <a:gd name="T4" fmla="*/ 24 w 27"/>
                <a:gd name="T5" fmla="*/ 1 h 7"/>
                <a:gd name="T6" fmla="*/ 3 w 27"/>
                <a:gd name="T7" fmla="*/ 2 h 7"/>
                <a:gd name="T8" fmla="*/ 4 w 27"/>
                <a:gd name="T9" fmla="*/ 7 h 7"/>
              </a:gdLst>
              <a:ahLst/>
              <a:cxnLst>
                <a:cxn ang="0">
                  <a:pos x="T0" y="T1"/>
                </a:cxn>
                <a:cxn ang="0">
                  <a:pos x="T2" y="T3"/>
                </a:cxn>
                <a:cxn ang="0">
                  <a:pos x="T4" y="T5"/>
                </a:cxn>
                <a:cxn ang="0">
                  <a:pos x="T6" y="T7"/>
                </a:cxn>
                <a:cxn ang="0">
                  <a:pos x="T8" y="T9"/>
                </a:cxn>
              </a:cxnLst>
              <a:rect l="0" t="0" r="r" b="b"/>
              <a:pathLst>
                <a:path w="27" h="7">
                  <a:moveTo>
                    <a:pt x="4" y="7"/>
                  </a:moveTo>
                  <a:cubicBezTo>
                    <a:pt x="10" y="6"/>
                    <a:pt x="17" y="4"/>
                    <a:pt x="23" y="6"/>
                  </a:cubicBezTo>
                  <a:cubicBezTo>
                    <a:pt x="26" y="6"/>
                    <a:pt x="27" y="2"/>
                    <a:pt x="24" y="1"/>
                  </a:cubicBezTo>
                  <a:cubicBezTo>
                    <a:pt x="17" y="0"/>
                    <a:pt x="10"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87" name="Freeform 158"/>
            <p:cNvSpPr/>
            <p:nvPr/>
          </p:nvSpPr>
          <p:spPr bwMode="auto">
            <a:xfrm>
              <a:off x="2982" y="204"/>
              <a:ext cx="120" cy="30"/>
            </a:xfrm>
            <a:custGeom>
              <a:avLst/>
              <a:gdLst>
                <a:gd name="T0" fmla="*/ 3 w 34"/>
                <a:gd name="T1" fmla="*/ 9 h 10"/>
                <a:gd name="T2" fmla="*/ 16 w 34"/>
                <a:gd name="T3" fmla="*/ 8 h 10"/>
                <a:gd name="T4" fmla="*/ 29 w 34"/>
                <a:gd name="T5" fmla="*/ 9 h 10"/>
                <a:gd name="T6" fmla="*/ 32 w 34"/>
                <a:gd name="T7" fmla="*/ 5 h 10"/>
                <a:gd name="T8" fmla="*/ 3 w 34"/>
                <a:gd name="T9" fmla="*/ 4 h 10"/>
                <a:gd name="T10" fmla="*/ 3 w 34"/>
                <a:gd name="T11" fmla="*/ 9 h 10"/>
              </a:gdLst>
              <a:ahLst/>
              <a:cxnLst>
                <a:cxn ang="0">
                  <a:pos x="T0" y="T1"/>
                </a:cxn>
                <a:cxn ang="0">
                  <a:pos x="T2" y="T3"/>
                </a:cxn>
                <a:cxn ang="0">
                  <a:pos x="T4" y="T5"/>
                </a:cxn>
                <a:cxn ang="0">
                  <a:pos x="T6" y="T7"/>
                </a:cxn>
                <a:cxn ang="0">
                  <a:pos x="T8" y="T9"/>
                </a:cxn>
                <a:cxn ang="0">
                  <a:pos x="T10" y="T11"/>
                </a:cxn>
              </a:cxnLst>
              <a:rect l="0" t="0" r="r" b="b"/>
              <a:pathLst>
                <a:path w="34" h="10">
                  <a:moveTo>
                    <a:pt x="3" y="9"/>
                  </a:moveTo>
                  <a:cubicBezTo>
                    <a:pt x="8" y="9"/>
                    <a:pt x="12" y="8"/>
                    <a:pt x="16" y="8"/>
                  </a:cubicBezTo>
                  <a:cubicBezTo>
                    <a:pt x="21" y="7"/>
                    <a:pt x="26" y="7"/>
                    <a:pt x="29" y="9"/>
                  </a:cubicBezTo>
                  <a:cubicBezTo>
                    <a:pt x="32" y="10"/>
                    <a:pt x="34" y="6"/>
                    <a:pt x="32" y="5"/>
                  </a:cubicBezTo>
                  <a:cubicBezTo>
                    <a:pt x="23" y="0"/>
                    <a:pt x="12"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88" name="Freeform 159"/>
            <p:cNvSpPr/>
            <p:nvPr/>
          </p:nvSpPr>
          <p:spPr bwMode="auto">
            <a:xfrm>
              <a:off x="2841" y="213"/>
              <a:ext cx="106" cy="24"/>
            </a:xfrm>
            <a:custGeom>
              <a:avLst/>
              <a:gdLst>
                <a:gd name="T0" fmla="*/ 2 w 30"/>
                <a:gd name="T1" fmla="*/ 6 h 8"/>
                <a:gd name="T2" fmla="*/ 27 w 30"/>
                <a:gd name="T3" fmla="*/ 5 h 8"/>
                <a:gd name="T4" fmla="*/ 26 w 30"/>
                <a:gd name="T5" fmla="*/ 0 h 8"/>
                <a:gd name="T6" fmla="*/ 4 w 30"/>
                <a:gd name="T7" fmla="*/ 1 h 8"/>
                <a:gd name="T8" fmla="*/ 2 w 30"/>
                <a:gd name="T9" fmla="*/ 6 h 8"/>
              </a:gdLst>
              <a:ahLst/>
              <a:cxnLst>
                <a:cxn ang="0">
                  <a:pos x="T0" y="T1"/>
                </a:cxn>
                <a:cxn ang="0">
                  <a:pos x="T2" y="T3"/>
                </a:cxn>
                <a:cxn ang="0">
                  <a:pos x="T4" y="T5"/>
                </a:cxn>
                <a:cxn ang="0">
                  <a:pos x="T6" y="T7"/>
                </a:cxn>
                <a:cxn ang="0">
                  <a:pos x="T8" y="T9"/>
                </a:cxn>
              </a:cxnLst>
              <a:rect l="0" t="0" r="r" b="b"/>
              <a:pathLst>
                <a:path w="30" h="8">
                  <a:moveTo>
                    <a:pt x="2" y="6"/>
                  </a:moveTo>
                  <a:cubicBezTo>
                    <a:pt x="11" y="8"/>
                    <a:pt x="19" y="6"/>
                    <a:pt x="27" y="5"/>
                  </a:cubicBezTo>
                  <a:cubicBezTo>
                    <a:pt x="30" y="4"/>
                    <a:pt x="29" y="0"/>
                    <a:pt x="26" y="0"/>
                  </a:cubicBezTo>
                  <a:cubicBezTo>
                    <a:pt x="18" y="1"/>
                    <a:pt x="11" y="3"/>
                    <a:pt x="4" y="1"/>
                  </a:cubicBezTo>
                  <a:cubicBezTo>
                    <a:pt x="1" y="1"/>
                    <a:pt x="0" y="5"/>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89" name="Freeform 160"/>
            <p:cNvSpPr/>
            <p:nvPr/>
          </p:nvSpPr>
          <p:spPr bwMode="auto">
            <a:xfrm>
              <a:off x="2686" y="210"/>
              <a:ext cx="85" cy="18"/>
            </a:xfrm>
            <a:custGeom>
              <a:avLst/>
              <a:gdLst>
                <a:gd name="T0" fmla="*/ 3 w 24"/>
                <a:gd name="T1" fmla="*/ 6 h 6"/>
                <a:gd name="T2" fmla="*/ 20 w 24"/>
                <a:gd name="T3" fmla="*/ 6 h 6"/>
                <a:gd name="T4" fmla="*/ 21 w 24"/>
                <a:gd name="T5" fmla="*/ 1 h 6"/>
                <a:gd name="T6" fmla="*/ 3 w 24"/>
                <a:gd name="T7" fmla="*/ 1 h 6"/>
                <a:gd name="T8" fmla="*/ 3 w 24"/>
                <a:gd name="T9" fmla="*/ 6 h 6"/>
              </a:gdLst>
              <a:ahLst/>
              <a:cxnLst>
                <a:cxn ang="0">
                  <a:pos x="T0" y="T1"/>
                </a:cxn>
                <a:cxn ang="0">
                  <a:pos x="T2" y="T3"/>
                </a:cxn>
                <a:cxn ang="0">
                  <a:pos x="T4" y="T5"/>
                </a:cxn>
                <a:cxn ang="0">
                  <a:pos x="T6" y="T7"/>
                </a:cxn>
                <a:cxn ang="0">
                  <a:pos x="T8" y="T9"/>
                </a:cxn>
              </a:cxnLst>
              <a:rect l="0" t="0" r="r" b="b"/>
              <a:pathLst>
                <a:path w="24" h="6">
                  <a:moveTo>
                    <a:pt x="3" y="6"/>
                  </a:moveTo>
                  <a:cubicBezTo>
                    <a:pt x="9" y="6"/>
                    <a:pt x="14" y="5"/>
                    <a:pt x="20" y="6"/>
                  </a:cubicBezTo>
                  <a:cubicBezTo>
                    <a:pt x="23" y="6"/>
                    <a:pt x="24" y="2"/>
                    <a:pt x="21" y="1"/>
                  </a:cubicBezTo>
                  <a:cubicBezTo>
                    <a:pt x="15" y="0"/>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90" name="Freeform 161"/>
            <p:cNvSpPr/>
            <p:nvPr/>
          </p:nvSpPr>
          <p:spPr bwMode="auto">
            <a:xfrm>
              <a:off x="2531" y="210"/>
              <a:ext cx="95" cy="18"/>
            </a:xfrm>
            <a:custGeom>
              <a:avLst/>
              <a:gdLst>
                <a:gd name="T0" fmla="*/ 3 w 27"/>
                <a:gd name="T1" fmla="*/ 5 h 6"/>
                <a:gd name="T2" fmla="*/ 24 w 27"/>
                <a:gd name="T3" fmla="*/ 6 h 6"/>
                <a:gd name="T4" fmla="*/ 24 w 27"/>
                <a:gd name="T5" fmla="*/ 1 h 6"/>
                <a:gd name="T6" fmla="*/ 4 w 27"/>
                <a:gd name="T7" fmla="*/ 0 h 6"/>
                <a:gd name="T8" fmla="*/ 3 w 27"/>
                <a:gd name="T9" fmla="*/ 5 h 6"/>
              </a:gdLst>
              <a:ahLst/>
              <a:cxnLst>
                <a:cxn ang="0">
                  <a:pos x="T0" y="T1"/>
                </a:cxn>
                <a:cxn ang="0">
                  <a:pos x="T2" y="T3"/>
                </a:cxn>
                <a:cxn ang="0">
                  <a:pos x="T4" y="T5"/>
                </a:cxn>
                <a:cxn ang="0">
                  <a:pos x="T6" y="T7"/>
                </a:cxn>
                <a:cxn ang="0">
                  <a:pos x="T8" y="T9"/>
                </a:cxn>
              </a:cxnLst>
              <a:rect l="0" t="0" r="r" b="b"/>
              <a:pathLst>
                <a:path w="27" h="6">
                  <a:moveTo>
                    <a:pt x="3" y="5"/>
                  </a:moveTo>
                  <a:cubicBezTo>
                    <a:pt x="10" y="6"/>
                    <a:pt x="17" y="6"/>
                    <a:pt x="24" y="6"/>
                  </a:cubicBezTo>
                  <a:cubicBezTo>
                    <a:pt x="27" y="6"/>
                    <a:pt x="27" y="1"/>
                    <a:pt x="24" y="1"/>
                  </a:cubicBezTo>
                  <a:cubicBezTo>
                    <a:pt x="17" y="1"/>
                    <a:pt x="11"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91" name="Freeform 162"/>
            <p:cNvSpPr/>
            <p:nvPr/>
          </p:nvSpPr>
          <p:spPr bwMode="auto">
            <a:xfrm>
              <a:off x="2393" y="213"/>
              <a:ext cx="102" cy="18"/>
            </a:xfrm>
            <a:custGeom>
              <a:avLst/>
              <a:gdLst>
                <a:gd name="T0" fmla="*/ 2 w 29"/>
                <a:gd name="T1" fmla="*/ 6 h 6"/>
                <a:gd name="T2" fmla="*/ 26 w 29"/>
                <a:gd name="T3" fmla="*/ 5 h 6"/>
                <a:gd name="T4" fmla="*/ 26 w 29"/>
                <a:gd name="T5" fmla="*/ 0 h 6"/>
                <a:gd name="T6" fmla="*/ 2 w 29"/>
                <a:gd name="T7" fmla="*/ 1 h 6"/>
                <a:gd name="T8" fmla="*/ 2 w 29"/>
                <a:gd name="T9" fmla="*/ 6 h 6"/>
              </a:gdLst>
              <a:ahLst/>
              <a:cxnLst>
                <a:cxn ang="0">
                  <a:pos x="T0" y="T1"/>
                </a:cxn>
                <a:cxn ang="0">
                  <a:pos x="T2" y="T3"/>
                </a:cxn>
                <a:cxn ang="0">
                  <a:pos x="T4" y="T5"/>
                </a:cxn>
                <a:cxn ang="0">
                  <a:pos x="T6" y="T7"/>
                </a:cxn>
                <a:cxn ang="0">
                  <a:pos x="T8" y="T9"/>
                </a:cxn>
              </a:cxnLst>
              <a:rect l="0" t="0" r="r" b="b"/>
              <a:pathLst>
                <a:path w="29" h="6">
                  <a:moveTo>
                    <a:pt x="2" y="6"/>
                  </a:moveTo>
                  <a:cubicBezTo>
                    <a:pt x="10" y="5"/>
                    <a:pt x="18" y="5"/>
                    <a:pt x="26" y="5"/>
                  </a:cubicBezTo>
                  <a:cubicBezTo>
                    <a:pt x="29" y="5"/>
                    <a:pt x="29" y="0"/>
                    <a:pt x="26" y="0"/>
                  </a:cubicBezTo>
                  <a:cubicBezTo>
                    <a:pt x="18" y="0"/>
                    <a:pt x="10" y="0"/>
                    <a:pt x="2" y="1"/>
                  </a:cubicBezTo>
                  <a:cubicBezTo>
                    <a:pt x="0" y="2"/>
                    <a:pt x="0" y="6"/>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92" name="Freeform 163"/>
            <p:cNvSpPr/>
            <p:nvPr/>
          </p:nvSpPr>
          <p:spPr bwMode="auto">
            <a:xfrm>
              <a:off x="2231" y="216"/>
              <a:ext cx="116" cy="18"/>
            </a:xfrm>
            <a:custGeom>
              <a:avLst/>
              <a:gdLst>
                <a:gd name="T0" fmla="*/ 3 w 33"/>
                <a:gd name="T1" fmla="*/ 5 h 6"/>
                <a:gd name="T2" fmla="*/ 29 w 33"/>
                <a:gd name="T3" fmla="*/ 6 h 6"/>
                <a:gd name="T4" fmla="*/ 30 w 33"/>
                <a:gd name="T5" fmla="*/ 6 h 6"/>
                <a:gd name="T6" fmla="*/ 30 w 33"/>
                <a:gd name="T7" fmla="*/ 6 h 6"/>
                <a:gd name="T8" fmla="*/ 30 w 33"/>
                <a:gd name="T9" fmla="*/ 1 h 6"/>
                <a:gd name="T10" fmla="*/ 4 w 33"/>
                <a:gd name="T11" fmla="*/ 0 h 6"/>
                <a:gd name="T12" fmla="*/ 3 w 3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3" h="6">
                  <a:moveTo>
                    <a:pt x="3" y="5"/>
                  </a:moveTo>
                  <a:cubicBezTo>
                    <a:pt x="11" y="6"/>
                    <a:pt x="21" y="5"/>
                    <a:pt x="29" y="6"/>
                  </a:cubicBezTo>
                  <a:cubicBezTo>
                    <a:pt x="30" y="6"/>
                    <a:pt x="30" y="6"/>
                    <a:pt x="30" y="6"/>
                  </a:cubicBezTo>
                  <a:cubicBezTo>
                    <a:pt x="30" y="6"/>
                    <a:pt x="30" y="6"/>
                    <a:pt x="30" y="6"/>
                  </a:cubicBezTo>
                  <a:cubicBezTo>
                    <a:pt x="33" y="6"/>
                    <a:pt x="33" y="2"/>
                    <a:pt x="30" y="1"/>
                  </a:cubicBezTo>
                  <a:cubicBezTo>
                    <a:pt x="21" y="1"/>
                    <a:pt x="12"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93" name="Freeform 164"/>
            <p:cNvSpPr/>
            <p:nvPr/>
          </p:nvSpPr>
          <p:spPr bwMode="auto">
            <a:xfrm>
              <a:off x="2100" y="222"/>
              <a:ext cx="103" cy="15"/>
            </a:xfrm>
            <a:custGeom>
              <a:avLst/>
              <a:gdLst>
                <a:gd name="T0" fmla="*/ 3 w 29"/>
                <a:gd name="T1" fmla="*/ 5 h 5"/>
                <a:gd name="T2" fmla="*/ 26 w 29"/>
                <a:gd name="T3" fmla="*/ 5 h 5"/>
                <a:gd name="T4" fmla="*/ 26 w 29"/>
                <a:gd name="T5" fmla="*/ 0 h 5"/>
                <a:gd name="T6" fmla="*/ 3 w 29"/>
                <a:gd name="T7" fmla="*/ 0 h 5"/>
                <a:gd name="T8" fmla="*/ 3 w 29"/>
                <a:gd name="T9" fmla="*/ 5 h 5"/>
              </a:gdLst>
              <a:ahLst/>
              <a:cxnLst>
                <a:cxn ang="0">
                  <a:pos x="T0" y="T1"/>
                </a:cxn>
                <a:cxn ang="0">
                  <a:pos x="T2" y="T3"/>
                </a:cxn>
                <a:cxn ang="0">
                  <a:pos x="T4" y="T5"/>
                </a:cxn>
                <a:cxn ang="0">
                  <a:pos x="T6" y="T7"/>
                </a:cxn>
                <a:cxn ang="0">
                  <a:pos x="T8" y="T9"/>
                </a:cxn>
              </a:cxnLst>
              <a:rect l="0" t="0" r="r" b="b"/>
              <a:pathLst>
                <a:path w="29" h="5">
                  <a:moveTo>
                    <a:pt x="3" y="5"/>
                  </a:moveTo>
                  <a:cubicBezTo>
                    <a:pt x="26" y="5"/>
                    <a:pt x="26" y="5"/>
                    <a:pt x="26" y="5"/>
                  </a:cubicBezTo>
                  <a:cubicBezTo>
                    <a:pt x="29" y="5"/>
                    <a:pt x="29" y="0"/>
                    <a:pt x="26"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94" name="Freeform 165"/>
            <p:cNvSpPr/>
            <p:nvPr/>
          </p:nvSpPr>
          <p:spPr bwMode="auto">
            <a:xfrm>
              <a:off x="1984" y="216"/>
              <a:ext cx="99" cy="24"/>
            </a:xfrm>
            <a:custGeom>
              <a:avLst/>
              <a:gdLst>
                <a:gd name="T0" fmla="*/ 4 w 28"/>
                <a:gd name="T1" fmla="*/ 6 h 8"/>
                <a:gd name="T2" fmla="*/ 24 w 28"/>
                <a:gd name="T3" fmla="*/ 7 h 8"/>
                <a:gd name="T4" fmla="*/ 25 w 28"/>
                <a:gd name="T5" fmla="*/ 3 h 8"/>
                <a:gd name="T6" fmla="*/ 3 w 28"/>
                <a:gd name="T7" fmla="*/ 1 h 8"/>
                <a:gd name="T8" fmla="*/ 4 w 28"/>
                <a:gd name="T9" fmla="*/ 6 h 8"/>
              </a:gdLst>
              <a:ahLst/>
              <a:cxnLst>
                <a:cxn ang="0">
                  <a:pos x="T0" y="T1"/>
                </a:cxn>
                <a:cxn ang="0">
                  <a:pos x="T2" y="T3"/>
                </a:cxn>
                <a:cxn ang="0">
                  <a:pos x="T4" y="T5"/>
                </a:cxn>
                <a:cxn ang="0">
                  <a:pos x="T6" y="T7"/>
                </a:cxn>
                <a:cxn ang="0">
                  <a:pos x="T8" y="T9"/>
                </a:cxn>
              </a:cxnLst>
              <a:rect l="0" t="0" r="r" b="b"/>
              <a:pathLst>
                <a:path w="28" h="8">
                  <a:moveTo>
                    <a:pt x="4" y="6"/>
                  </a:moveTo>
                  <a:cubicBezTo>
                    <a:pt x="11" y="4"/>
                    <a:pt x="17" y="5"/>
                    <a:pt x="24" y="7"/>
                  </a:cubicBezTo>
                  <a:cubicBezTo>
                    <a:pt x="27" y="8"/>
                    <a:pt x="28" y="3"/>
                    <a:pt x="25" y="3"/>
                  </a:cubicBezTo>
                  <a:cubicBezTo>
                    <a:pt x="18" y="0"/>
                    <a:pt x="10" y="0"/>
                    <a:pt x="3" y="1"/>
                  </a:cubicBezTo>
                  <a:cubicBezTo>
                    <a:pt x="0" y="2"/>
                    <a:pt x="1"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95" name="Freeform 166"/>
            <p:cNvSpPr/>
            <p:nvPr/>
          </p:nvSpPr>
          <p:spPr bwMode="auto">
            <a:xfrm>
              <a:off x="1857" y="207"/>
              <a:ext cx="99" cy="18"/>
            </a:xfrm>
            <a:custGeom>
              <a:avLst/>
              <a:gdLst>
                <a:gd name="T0" fmla="*/ 3 w 28"/>
                <a:gd name="T1" fmla="*/ 5 h 6"/>
                <a:gd name="T2" fmla="*/ 25 w 28"/>
                <a:gd name="T3" fmla="*/ 6 h 6"/>
                <a:gd name="T4" fmla="*/ 25 w 28"/>
                <a:gd name="T5" fmla="*/ 1 h 6"/>
                <a:gd name="T6" fmla="*/ 3 w 28"/>
                <a:gd name="T7" fmla="*/ 0 h 6"/>
                <a:gd name="T8" fmla="*/ 3 w 28"/>
                <a:gd name="T9" fmla="*/ 5 h 6"/>
              </a:gdLst>
              <a:ahLst/>
              <a:cxnLst>
                <a:cxn ang="0">
                  <a:pos x="T0" y="T1"/>
                </a:cxn>
                <a:cxn ang="0">
                  <a:pos x="T2" y="T3"/>
                </a:cxn>
                <a:cxn ang="0">
                  <a:pos x="T4" y="T5"/>
                </a:cxn>
                <a:cxn ang="0">
                  <a:pos x="T6" y="T7"/>
                </a:cxn>
                <a:cxn ang="0">
                  <a:pos x="T8" y="T9"/>
                </a:cxn>
              </a:cxnLst>
              <a:rect l="0" t="0" r="r" b="b"/>
              <a:pathLst>
                <a:path w="28" h="6">
                  <a:moveTo>
                    <a:pt x="3" y="5"/>
                  </a:moveTo>
                  <a:cubicBezTo>
                    <a:pt x="10" y="6"/>
                    <a:pt x="17" y="6"/>
                    <a:pt x="25" y="6"/>
                  </a:cubicBezTo>
                  <a:cubicBezTo>
                    <a:pt x="28" y="6"/>
                    <a:pt x="28" y="1"/>
                    <a:pt x="25" y="1"/>
                  </a:cubicBezTo>
                  <a:cubicBezTo>
                    <a:pt x="17" y="1"/>
                    <a:pt x="10" y="1"/>
                    <a:pt x="3" y="0"/>
                  </a:cubicBezTo>
                  <a:cubicBezTo>
                    <a:pt x="0"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96" name="Freeform 167"/>
            <p:cNvSpPr/>
            <p:nvPr/>
          </p:nvSpPr>
          <p:spPr bwMode="auto">
            <a:xfrm>
              <a:off x="1723" y="213"/>
              <a:ext cx="109" cy="21"/>
            </a:xfrm>
            <a:custGeom>
              <a:avLst/>
              <a:gdLst>
                <a:gd name="T0" fmla="*/ 4 w 31"/>
                <a:gd name="T1" fmla="*/ 7 h 7"/>
                <a:gd name="T2" fmla="*/ 28 w 31"/>
                <a:gd name="T3" fmla="*/ 5 h 7"/>
                <a:gd name="T4" fmla="*/ 28 w 31"/>
                <a:gd name="T5" fmla="*/ 0 h 7"/>
                <a:gd name="T6" fmla="*/ 3 w 31"/>
                <a:gd name="T7" fmla="*/ 2 h 7"/>
                <a:gd name="T8" fmla="*/ 4 w 31"/>
                <a:gd name="T9" fmla="*/ 7 h 7"/>
              </a:gdLst>
              <a:ahLst/>
              <a:cxnLst>
                <a:cxn ang="0">
                  <a:pos x="T0" y="T1"/>
                </a:cxn>
                <a:cxn ang="0">
                  <a:pos x="T2" y="T3"/>
                </a:cxn>
                <a:cxn ang="0">
                  <a:pos x="T4" y="T5"/>
                </a:cxn>
                <a:cxn ang="0">
                  <a:pos x="T6" y="T7"/>
                </a:cxn>
                <a:cxn ang="0">
                  <a:pos x="T8" y="T9"/>
                </a:cxn>
              </a:cxnLst>
              <a:rect l="0" t="0" r="r" b="b"/>
              <a:pathLst>
                <a:path w="31" h="7">
                  <a:moveTo>
                    <a:pt x="4" y="7"/>
                  </a:moveTo>
                  <a:cubicBezTo>
                    <a:pt x="12" y="5"/>
                    <a:pt x="20" y="5"/>
                    <a:pt x="28" y="5"/>
                  </a:cubicBezTo>
                  <a:cubicBezTo>
                    <a:pt x="31" y="5"/>
                    <a:pt x="31" y="0"/>
                    <a:pt x="28" y="0"/>
                  </a:cubicBezTo>
                  <a:cubicBezTo>
                    <a:pt x="20" y="0"/>
                    <a:pt x="11"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97" name="Freeform 168"/>
            <p:cNvSpPr/>
            <p:nvPr/>
          </p:nvSpPr>
          <p:spPr bwMode="auto">
            <a:xfrm>
              <a:off x="1592" y="210"/>
              <a:ext cx="103" cy="21"/>
            </a:xfrm>
            <a:custGeom>
              <a:avLst/>
              <a:gdLst>
                <a:gd name="T0" fmla="*/ 3 w 29"/>
                <a:gd name="T1" fmla="*/ 5 h 7"/>
                <a:gd name="T2" fmla="*/ 26 w 29"/>
                <a:gd name="T3" fmla="*/ 6 h 7"/>
                <a:gd name="T4" fmla="*/ 26 w 29"/>
                <a:gd name="T5" fmla="*/ 1 h 7"/>
                <a:gd name="T6" fmla="*/ 3 w 29"/>
                <a:gd name="T7" fmla="*/ 0 h 7"/>
                <a:gd name="T8" fmla="*/ 3 w 29"/>
                <a:gd name="T9" fmla="*/ 5 h 7"/>
              </a:gdLst>
              <a:ahLst/>
              <a:cxnLst>
                <a:cxn ang="0">
                  <a:pos x="T0" y="T1"/>
                </a:cxn>
                <a:cxn ang="0">
                  <a:pos x="T2" y="T3"/>
                </a:cxn>
                <a:cxn ang="0">
                  <a:pos x="T4" y="T5"/>
                </a:cxn>
                <a:cxn ang="0">
                  <a:pos x="T6" y="T7"/>
                </a:cxn>
                <a:cxn ang="0">
                  <a:pos x="T8" y="T9"/>
                </a:cxn>
              </a:cxnLst>
              <a:rect l="0" t="0" r="r" b="b"/>
              <a:pathLst>
                <a:path w="29" h="7">
                  <a:moveTo>
                    <a:pt x="3" y="5"/>
                  </a:moveTo>
                  <a:cubicBezTo>
                    <a:pt x="11" y="5"/>
                    <a:pt x="18" y="7"/>
                    <a:pt x="26" y="6"/>
                  </a:cubicBezTo>
                  <a:cubicBezTo>
                    <a:pt x="29" y="6"/>
                    <a:pt x="29" y="1"/>
                    <a:pt x="26" y="1"/>
                  </a:cubicBezTo>
                  <a:cubicBezTo>
                    <a:pt x="18" y="2"/>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98" name="Freeform 169"/>
            <p:cNvSpPr/>
            <p:nvPr/>
          </p:nvSpPr>
          <p:spPr bwMode="auto">
            <a:xfrm>
              <a:off x="1444" y="210"/>
              <a:ext cx="103" cy="18"/>
            </a:xfrm>
            <a:custGeom>
              <a:avLst/>
              <a:gdLst>
                <a:gd name="T0" fmla="*/ 3 w 29"/>
                <a:gd name="T1" fmla="*/ 6 h 6"/>
                <a:gd name="T2" fmla="*/ 26 w 29"/>
                <a:gd name="T3" fmla="*/ 5 h 6"/>
                <a:gd name="T4" fmla="*/ 26 w 29"/>
                <a:gd name="T5" fmla="*/ 0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0" y="6"/>
                    <a:pt x="18" y="6"/>
                    <a:pt x="26" y="5"/>
                  </a:cubicBezTo>
                  <a:cubicBezTo>
                    <a:pt x="29" y="4"/>
                    <a:pt x="29" y="0"/>
                    <a:pt x="26" y="0"/>
                  </a:cubicBezTo>
                  <a:cubicBezTo>
                    <a:pt x="18"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499" name="Freeform 170"/>
            <p:cNvSpPr/>
            <p:nvPr/>
          </p:nvSpPr>
          <p:spPr bwMode="auto">
            <a:xfrm>
              <a:off x="1296" y="207"/>
              <a:ext cx="88" cy="18"/>
            </a:xfrm>
            <a:custGeom>
              <a:avLst/>
              <a:gdLst>
                <a:gd name="T0" fmla="*/ 2 w 25"/>
                <a:gd name="T1" fmla="*/ 5 h 6"/>
                <a:gd name="T2" fmla="*/ 21 w 25"/>
                <a:gd name="T3" fmla="*/ 6 h 6"/>
                <a:gd name="T4" fmla="*/ 22 w 25"/>
                <a:gd name="T5" fmla="*/ 1 h 6"/>
                <a:gd name="T6" fmla="*/ 2 w 25"/>
                <a:gd name="T7" fmla="*/ 0 h 6"/>
                <a:gd name="T8" fmla="*/ 2 w 25"/>
                <a:gd name="T9" fmla="*/ 5 h 6"/>
              </a:gdLst>
              <a:ahLst/>
              <a:cxnLst>
                <a:cxn ang="0">
                  <a:pos x="T0" y="T1"/>
                </a:cxn>
                <a:cxn ang="0">
                  <a:pos x="T2" y="T3"/>
                </a:cxn>
                <a:cxn ang="0">
                  <a:pos x="T4" y="T5"/>
                </a:cxn>
                <a:cxn ang="0">
                  <a:pos x="T6" y="T7"/>
                </a:cxn>
                <a:cxn ang="0">
                  <a:pos x="T8" y="T9"/>
                </a:cxn>
              </a:cxnLst>
              <a:rect l="0" t="0" r="r" b="b"/>
              <a:pathLst>
                <a:path w="25" h="6">
                  <a:moveTo>
                    <a:pt x="2" y="5"/>
                  </a:moveTo>
                  <a:cubicBezTo>
                    <a:pt x="9" y="5"/>
                    <a:pt x="15" y="5"/>
                    <a:pt x="21" y="6"/>
                  </a:cubicBezTo>
                  <a:cubicBezTo>
                    <a:pt x="24" y="6"/>
                    <a:pt x="25" y="2"/>
                    <a:pt x="22" y="1"/>
                  </a:cubicBezTo>
                  <a:cubicBezTo>
                    <a:pt x="16" y="0"/>
                    <a:pt x="9" y="0"/>
                    <a:pt x="2" y="0"/>
                  </a:cubicBezTo>
                  <a:cubicBezTo>
                    <a:pt x="0" y="0"/>
                    <a:pt x="0" y="5"/>
                    <a:pt x="2"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500" name="Freeform 171"/>
            <p:cNvSpPr/>
            <p:nvPr/>
          </p:nvSpPr>
          <p:spPr bwMode="auto">
            <a:xfrm>
              <a:off x="1155" y="204"/>
              <a:ext cx="102" cy="18"/>
            </a:xfrm>
            <a:custGeom>
              <a:avLst/>
              <a:gdLst>
                <a:gd name="T0" fmla="*/ 3 w 29"/>
                <a:gd name="T1" fmla="*/ 6 h 6"/>
                <a:gd name="T2" fmla="*/ 26 w 29"/>
                <a:gd name="T3" fmla="*/ 6 h 6"/>
                <a:gd name="T4" fmla="*/ 26 w 29"/>
                <a:gd name="T5" fmla="*/ 1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1" y="6"/>
                    <a:pt x="18" y="5"/>
                    <a:pt x="26" y="6"/>
                  </a:cubicBezTo>
                  <a:cubicBezTo>
                    <a:pt x="29" y="6"/>
                    <a:pt x="28" y="2"/>
                    <a:pt x="26" y="1"/>
                  </a:cubicBezTo>
                  <a:cubicBezTo>
                    <a:pt x="18" y="0"/>
                    <a:pt x="11" y="1"/>
                    <a:pt x="3" y="1"/>
                  </a:cubicBezTo>
                  <a:cubicBezTo>
                    <a:pt x="1"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501" name="Freeform 172"/>
            <p:cNvSpPr/>
            <p:nvPr/>
          </p:nvSpPr>
          <p:spPr bwMode="auto">
            <a:xfrm>
              <a:off x="1046" y="201"/>
              <a:ext cx="91" cy="24"/>
            </a:xfrm>
            <a:custGeom>
              <a:avLst/>
              <a:gdLst>
                <a:gd name="T0" fmla="*/ 4 w 26"/>
                <a:gd name="T1" fmla="*/ 7 h 8"/>
                <a:gd name="T2" fmla="*/ 22 w 26"/>
                <a:gd name="T3" fmla="*/ 7 h 8"/>
                <a:gd name="T4" fmla="*/ 23 w 26"/>
                <a:gd name="T5" fmla="*/ 2 h 8"/>
                <a:gd name="T6" fmla="*/ 3 w 26"/>
                <a:gd name="T7" fmla="*/ 2 h 8"/>
                <a:gd name="T8" fmla="*/ 4 w 26"/>
                <a:gd name="T9" fmla="*/ 7 h 8"/>
              </a:gdLst>
              <a:ahLst/>
              <a:cxnLst>
                <a:cxn ang="0">
                  <a:pos x="T0" y="T1"/>
                </a:cxn>
                <a:cxn ang="0">
                  <a:pos x="T2" y="T3"/>
                </a:cxn>
                <a:cxn ang="0">
                  <a:pos x="T4" y="T5"/>
                </a:cxn>
                <a:cxn ang="0">
                  <a:pos x="T6" y="T7"/>
                </a:cxn>
                <a:cxn ang="0">
                  <a:pos x="T8" y="T9"/>
                </a:cxn>
              </a:cxnLst>
              <a:rect l="0" t="0" r="r" b="b"/>
              <a:pathLst>
                <a:path w="26" h="8">
                  <a:moveTo>
                    <a:pt x="4" y="7"/>
                  </a:moveTo>
                  <a:cubicBezTo>
                    <a:pt x="10" y="6"/>
                    <a:pt x="17" y="5"/>
                    <a:pt x="22" y="7"/>
                  </a:cubicBezTo>
                  <a:cubicBezTo>
                    <a:pt x="25" y="8"/>
                    <a:pt x="26" y="3"/>
                    <a:pt x="23" y="2"/>
                  </a:cubicBezTo>
                  <a:cubicBezTo>
                    <a:pt x="17" y="0"/>
                    <a:pt x="10" y="1"/>
                    <a:pt x="3" y="2"/>
                  </a:cubicBezTo>
                  <a:cubicBezTo>
                    <a:pt x="0" y="3"/>
                    <a:pt x="2"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502" name="Freeform 173"/>
            <p:cNvSpPr/>
            <p:nvPr/>
          </p:nvSpPr>
          <p:spPr bwMode="auto">
            <a:xfrm>
              <a:off x="894" y="204"/>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5"/>
                    <a:pt x="27" y="6"/>
                  </a:cubicBezTo>
                  <a:cubicBezTo>
                    <a:pt x="30" y="6"/>
                    <a:pt x="30" y="2"/>
                    <a:pt x="27" y="1"/>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503" name="Freeform 174"/>
            <p:cNvSpPr/>
            <p:nvPr/>
          </p:nvSpPr>
          <p:spPr bwMode="auto">
            <a:xfrm>
              <a:off x="756" y="201"/>
              <a:ext cx="106" cy="24"/>
            </a:xfrm>
            <a:custGeom>
              <a:avLst/>
              <a:gdLst>
                <a:gd name="T0" fmla="*/ 3 w 30"/>
                <a:gd name="T1" fmla="*/ 6 h 8"/>
                <a:gd name="T2" fmla="*/ 27 w 30"/>
                <a:gd name="T3" fmla="*/ 7 h 8"/>
                <a:gd name="T4" fmla="*/ 27 w 30"/>
                <a:gd name="T5" fmla="*/ 2 h 8"/>
                <a:gd name="T6" fmla="*/ 4 w 30"/>
                <a:gd name="T7" fmla="*/ 1 h 8"/>
                <a:gd name="T8" fmla="*/ 3 w 30"/>
                <a:gd name="T9" fmla="*/ 6 h 8"/>
              </a:gdLst>
              <a:ahLst/>
              <a:cxnLst>
                <a:cxn ang="0">
                  <a:pos x="T0" y="T1"/>
                </a:cxn>
                <a:cxn ang="0">
                  <a:pos x="T2" y="T3"/>
                </a:cxn>
                <a:cxn ang="0">
                  <a:pos x="T4" y="T5"/>
                </a:cxn>
                <a:cxn ang="0">
                  <a:pos x="T6" y="T7"/>
                </a:cxn>
                <a:cxn ang="0">
                  <a:pos x="T8" y="T9"/>
                </a:cxn>
              </a:cxnLst>
              <a:rect l="0" t="0" r="r" b="b"/>
              <a:pathLst>
                <a:path w="30" h="8">
                  <a:moveTo>
                    <a:pt x="3" y="6"/>
                  </a:moveTo>
                  <a:cubicBezTo>
                    <a:pt x="11" y="8"/>
                    <a:pt x="19" y="7"/>
                    <a:pt x="27" y="7"/>
                  </a:cubicBezTo>
                  <a:cubicBezTo>
                    <a:pt x="30" y="7"/>
                    <a:pt x="30" y="2"/>
                    <a:pt x="27" y="2"/>
                  </a:cubicBezTo>
                  <a:cubicBezTo>
                    <a:pt x="19" y="2"/>
                    <a:pt x="12" y="3"/>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504" name="Freeform 175"/>
            <p:cNvSpPr/>
            <p:nvPr/>
          </p:nvSpPr>
          <p:spPr bwMode="auto">
            <a:xfrm>
              <a:off x="629" y="201"/>
              <a:ext cx="92" cy="18"/>
            </a:xfrm>
            <a:custGeom>
              <a:avLst/>
              <a:gdLst>
                <a:gd name="T0" fmla="*/ 3 w 26"/>
                <a:gd name="T1" fmla="*/ 5 h 6"/>
                <a:gd name="T2" fmla="*/ 22 w 26"/>
                <a:gd name="T3" fmla="*/ 6 h 6"/>
                <a:gd name="T4" fmla="*/ 23 w 26"/>
                <a:gd name="T5" fmla="*/ 1 h 6"/>
                <a:gd name="T6" fmla="*/ 3 w 26"/>
                <a:gd name="T7" fmla="*/ 0 h 6"/>
                <a:gd name="T8" fmla="*/ 3 w 26"/>
                <a:gd name="T9" fmla="*/ 5 h 6"/>
              </a:gdLst>
              <a:ahLst/>
              <a:cxnLst>
                <a:cxn ang="0">
                  <a:pos x="T0" y="T1"/>
                </a:cxn>
                <a:cxn ang="0">
                  <a:pos x="T2" y="T3"/>
                </a:cxn>
                <a:cxn ang="0">
                  <a:pos x="T4" y="T5"/>
                </a:cxn>
                <a:cxn ang="0">
                  <a:pos x="T6" y="T7"/>
                </a:cxn>
                <a:cxn ang="0">
                  <a:pos x="T8" y="T9"/>
                </a:cxn>
              </a:cxnLst>
              <a:rect l="0" t="0" r="r" b="b"/>
              <a:pathLst>
                <a:path w="26" h="6">
                  <a:moveTo>
                    <a:pt x="3" y="5"/>
                  </a:moveTo>
                  <a:cubicBezTo>
                    <a:pt x="9" y="5"/>
                    <a:pt x="16" y="5"/>
                    <a:pt x="22" y="6"/>
                  </a:cubicBezTo>
                  <a:cubicBezTo>
                    <a:pt x="25" y="6"/>
                    <a:pt x="26" y="2"/>
                    <a:pt x="23" y="1"/>
                  </a:cubicBezTo>
                  <a:cubicBezTo>
                    <a:pt x="17" y="0"/>
                    <a:pt x="10"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505" name="Freeform 176"/>
            <p:cNvSpPr/>
            <p:nvPr/>
          </p:nvSpPr>
          <p:spPr bwMode="auto">
            <a:xfrm>
              <a:off x="488" y="195"/>
              <a:ext cx="113" cy="27"/>
            </a:xfrm>
            <a:custGeom>
              <a:avLst/>
              <a:gdLst>
                <a:gd name="T0" fmla="*/ 4 w 32"/>
                <a:gd name="T1" fmla="*/ 8 h 9"/>
                <a:gd name="T2" fmla="*/ 29 w 32"/>
                <a:gd name="T3" fmla="*/ 7 h 9"/>
                <a:gd name="T4" fmla="*/ 29 w 32"/>
                <a:gd name="T5" fmla="*/ 2 h 9"/>
                <a:gd name="T6" fmla="*/ 3 w 32"/>
                <a:gd name="T7" fmla="*/ 3 h 9"/>
                <a:gd name="T8" fmla="*/ 4 w 32"/>
                <a:gd name="T9" fmla="*/ 8 h 9"/>
              </a:gdLst>
              <a:ahLst/>
              <a:cxnLst>
                <a:cxn ang="0">
                  <a:pos x="T0" y="T1"/>
                </a:cxn>
                <a:cxn ang="0">
                  <a:pos x="T2" y="T3"/>
                </a:cxn>
                <a:cxn ang="0">
                  <a:pos x="T4" y="T5"/>
                </a:cxn>
                <a:cxn ang="0">
                  <a:pos x="T6" y="T7"/>
                </a:cxn>
                <a:cxn ang="0">
                  <a:pos x="T8" y="T9"/>
                </a:cxn>
              </a:cxnLst>
              <a:rect l="0" t="0" r="r" b="b"/>
              <a:pathLst>
                <a:path w="32" h="9">
                  <a:moveTo>
                    <a:pt x="4" y="8"/>
                  </a:moveTo>
                  <a:cubicBezTo>
                    <a:pt x="12" y="5"/>
                    <a:pt x="21" y="7"/>
                    <a:pt x="29" y="7"/>
                  </a:cubicBezTo>
                  <a:cubicBezTo>
                    <a:pt x="32" y="7"/>
                    <a:pt x="32" y="2"/>
                    <a:pt x="29" y="2"/>
                  </a:cubicBezTo>
                  <a:cubicBezTo>
                    <a:pt x="21" y="2"/>
                    <a:pt x="11" y="0"/>
                    <a:pt x="3" y="3"/>
                  </a:cubicBezTo>
                  <a:cubicBezTo>
                    <a:pt x="0" y="4"/>
                    <a:pt x="2" y="9"/>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506" name="Freeform 177"/>
            <p:cNvSpPr/>
            <p:nvPr/>
          </p:nvSpPr>
          <p:spPr bwMode="auto">
            <a:xfrm>
              <a:off x="368" y="204"/>
              <a:ext cx="96" cy="18"/>
            </a:xfrm>
            <a:custGeom>
              <a:avLst/>
              <a:gdLst>
                <a:gd name="T0" fmla="*/ 5 w 27"/>
                <a:gd name="T1" fmla="*/ 6 h 6"/>
                <a:gd name="T2" fmla="*/ 24 w 27"/>
                <a:gd name="T3" fmla="*/ 5 h 6"/>
                <a:gd name="T4" fmla="*/ 24 w 27"/>
                <a:gd name="T5" fmla="*/ 0 h 6"/>
                <a:gd name="T6" fmla="*/ 3 w 27"/>
                <a:gd name="T7" fmla="*/ 1 h 6"/>
                <a:gd name="T8" fmla="*/ 5 w 27"/>
                <a:gd name="T9" fmla="*/ 6 h 6"/>
              </a:gdLst>
              <a:ahLst/>
              <a:cxnLst>
                <a:cxn ang="0">
                  <a:pos x="T0" y="T1"/>
                </a:cxn>
                <a:cxn ang="0">
                  <a:pos x="T2" y="T3"/>
                </a:cxn>
                <a:cxn ang="0">
                  <a:pos x="T4" y="T5"/>
                </a:cxn>
                <a:cxn ang="0">
                  <a:pos x="T6" y="T7"/>
                </a:cxn>
                <a:cxn ang="0">
                  <a:pos x="T8" y="T9"/>
                </a:cxn>
              </a:cxnLst>
              <a:rect l="0" t="0" r="r" b="b"/>
              <a:pathLst>
                <a:path w="27" h="6">
                  <a:moveTo>
                    <a:pt x="5" y="6"/>
                  </a:moveTo>
                  <a:cubicBezTo>
                    <a:pt x="11" y="5"/>
                    <a:pt x="18" y="5"/>
                    <a:pt x="24" y="5"/>
                  </a:cubicBezTo>
                  <a:cubicBezTo>
                    <a:pt x="27" y="5"/>
                    <a:pt x="27" y="0"/>
                    <a:pt x="24" y="0"/>
                  </a:cubicBezTo>
                  <a:cubicBezTo>
                    <a:pt x="17" y="0"/>
                    <a:pt x="10" y="0"/>
                    <a:pt x="3" y="1"/>
                  </a:cubicBezTo>
                  <a:cubicBezTo>
                    <a:pt x="0" y="2"/>
                    <a:pt x="2" y="6"/>
                    <a:pt x="5"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507" name="Freeform 178"/>
            <p:cNvSpPr/>
            <p:nvPr/>
          </p:nvSpPr>
          <p:spPr bwMode="auto">
            <a:xfrm>
              <a:off x="256" y="201"/>
              <a:ext cx="105"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grpSp>
      <p:pic>
        <p:nvPicPr>
          <p:cNvPr id="2097158" name="图片 248"/>
          <p:cNvPicPr>
            <a:picLocks noChangeAspect="1"/>
          </p:cNvPicPr>
          <p:nvPr/>
        </p:nvPicPr>
        <p:blipFill rotWithShape="1">
          <a:blip r:embed="rId3"/>
          <a:srcRect t="47438" r="7491"/>
          <a:stretch>
            <a:fillRect/>
          </a:stretch>
        </p:blipFill>
        <p:spPr>
          <a:xfrm flipH="1">
            <a:off x="-1" y="-1"/>
            <a:ext cx="2162470" cy="1423007"/>
          </a:xfrm>
          <a:prstGeom prst="rect">
            <a:avLst/>
          </a:prstGeom>
        </p:spPr>
      </p:pic>
      <p:sp>
        <p:nvSpPr>
          <p:cNvPr id="1049508" name="TextBox 1049507"/>
          <p:cNvSpPr txBox="1"/>
          <p:nvPr/>
        </p:nvSpPr>
        <p:spPr>
          <a:xfrm>
            <a:off x="1517294" y="491413"/>
            <a:ext cx="10482566" cy="510540"/>
          </a:xfrm>
          <a:prstGeom prst="rect">
            <a:avLst/>
          </a:prstGeom>
        </p:spPr>
        <p:txBody>
          <a:bodyPr wrap="square" rtlCol="0">
            <a:spAutoFit/>
          </a:bodyPr>
          <a:lstStyle/>
          <a:p>
            <a:r>
              <a:rPr lang="ru-RU" sz="2800">
                <a:solidFill>
                  <a:srgbClr val="000000"/>
                </a:solidFill>
              </a:rPr>
              <a:t>Boshlang‘ich sinfda leroepik asarlarni o‘rganish</a:t>
            </a:r>
          </a:p>
        </p:txBody>
      </p:sp>
      <p:sp>
        <p:nvSpPr>
          <p:cNvPr id="1049509" name="TextBox 1049508"/>
          <p:cNvSpPr txBox="1"/>
          <p:nvPr/>
        </p:nvSpPr>
        <p:spPr>
          <a:xfrm>
            <a:off x="5414848" y="2559525"/>
            <a:ext cx="5734424" cy="1424940"/>
          </a:xfrm>
          <a:prstGeom prst="rect">
            <a:avLst/>
          </a:prstGeom>
        </p:spPr>
        <p:txBody>
          <a:bodyPr wrap="square" rtlCol="0">
            <a:spAutoFit/>
          </a:bodyPr>
          <a:lstStyle/>
          <a:p>
            <a:r>
              <a:rPr lang="ru-RU" sz="1800">
                <a:solidFill>
                  <a:srgbClr val="000000"/>
                </a:solidFill>
              </a:rPr>
              <a:t>Dars davomida asarlarni ifodali o‘qish, qahramonlarning his-tuyg‘ularini tahlil qilish, voqealar rivojini tushuntirish va ijodiy mashg‘ulotlar (masalan, asarni davom ettirish yoki voqealar asosida rasm chizish) muhim rol o‘ynaydi.</a:t>
            </a:r>
            <a:endParaRPr lang="ru-RU" sz="2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13" name="梯形 6"/>
          <p:cNvSpPr/>
          <p:nvPr/>
        </p:nvSpPr>
        <p:spPr>
          <a:xfrm>
            <a:off x="2481036" y="2907877"/>
            <a:ext cx="7216951" cy="1003299"/>
          </a:xfrm>
          <a:custGeom>
            <a:avLst/>
            <a:gdLst>
              <a:gd name="connsiteX0" fmla="*/ 0 w 4010028"/>
              <a:gd name="connsiteY0" fmla="*/ 990599 h 990599"/>
              <a:gd name="connsiteX1" fmla="*/ 247650 w 4010028"/>
              <a:gd name="connsiteY1" fmla="*/ 0 h 990599"/>
              <a:gd name="connsiteX2" fmla="*/ 3762378 w 4010028"/>
              <a:gd name="connsiteY2" fmla="*/ 0 h 990599"/>
              <a:gd name="connsiteX3" fmla="*/ 4010028 w 4010028"/>
              <a:gd name="connsiteY3" fmla="*/ 990599 h 990599"/>
              <a:gd name="connsiteX4" fmla="*/ 0 w 4010028"/>
              <a:gd name="connsiteY4" fmla="*/ 990599 h 990599"/>
              <a:gd name="connsiteX0-1" fmla="*/ 0 w 4010028"/>
              <a:gd name="connsiteY0-2" fmla="*/ 990599 h 990599"/>
              <a:gd name="connsiteX1-3" fmla="*/ 223837 w 4010028"/>
              <a:gd name="connsiteY1-4" fmla="*/ 0 h 990599"/>
              <a:gd name="connsiteX2-5" fmla="*/ 3762378 w 4010028"/>
              <a:gd name="connsiteY2-6" fmla="*/ 0 h 990599"/>
              <a:gd name="connsiteX3-7" fmla="*/ 4010028 w 4010028"/>
              <a:gd name="connsiteY3-8" fmla="*/ 990599 h 990599"/>
              <a:gd name="connsiteX4-9" fmla="*/ 0 w 4010028"/>
              <a:gd name="connsiteY4-10" fmla="*/ 990599 h 990599"/>
              <a:gd name="connsiteX0-11" fmla="*/ 0 w 3976691"/>
              <a:gd name="connsiteY0-12" fmla="*/ 990599 h 990599"/>
              <a:gd name="connsiteX1-13" fmla="*/ 223837 w 3976691"/>
              <a:gd name="connsiteY1-14" fmla="*/ 0 h 990599"/>
              <a:gd name="connsiteX2-15" fmla="*/ 3762378 w 3976691"/>
              <a:gd name="connsiteY2-16" fmla="*/ 0 h 990599"/>
              <a:gd name="connsiteX3-17" fmla="*/ 3976691 w 3976691"/>
              <a:gd name="connsiteY3-18" fmla="*/ 990599 h 990599"/>
              <a:gd name="connsiteX4-19" fmla="*/ 0 w 3976691"/>
              <a:gd name="connsiteY4-20" fmla="*/ 990599 h 990599"/>
              <a:gd name="connsiteX0-21" fmla="*/ 0 w 3976691"/>
              <a:gd name="connsiteY0-22" fmla="*/ 990599 h 990599"/>
              <a:gd name="connsiteX1-23" fmla="*/ 214312 w 3976691"/>
              <a:gd name="connsiteY1-24" fmla="*/ 4762 h 990599"/>
              <a:gd name="connsiteX2-25" fmla="*/ 3762378 w 3976691"/>
              <a:gd name="connsiteY2-26" fmla="*/ 0 h 990599"/>
              <a:gd name="connsiteX3-27" fmla="*/ 3976691 w 3976691"/>
              <a:gd name="connsiteY3-28" fmla="*/ 990599 h 990599"/>
              <a:gd name="connsiteX4-29" fmla="*/ 0 w 3976691"/>
              <a:gd name="connsiteY4-30" fmla="*/ 990599 h 990599"/>
              <a:gd name="connsiteX0-31" fmla="*/ 0 w 3976691"/>
              <a:gd name="connsiteY0-32" fmla="*/ 992187 h 992187"/>
              <a:gd name="connsiteX1-33" fmla="*/ 115646 w 3976691"/>
              <a:gd name="connsiteY1-34" fmla="*/ 0 h 992187"/>
              <a:gd name="connsiteX2-35" fmla="*/ 3762378 w 3976691"/>
              <a:gd name="connsiteY2-36" fmla="*/ 1588 h 992187"/>
              <a:gd name="connsiteX3-37" fmla="*/ 3976691 w 3976691"/>
              <a:gd name="connsiteY3-38" fmla="*/ 992187 h 992187"/>
              <a:gd name="connsiteX4-39" fmla="*/ 0 w 3976691"/>
              <a:gd name="connsiteY4-40" fmla="*/ 992187 h 992187"/>
              <a:gd name="connsiteX0-41" fmla="*/ 0 w 3976691"/>
              <a:gd name="connsiteY0-42" fmla="*/ 1004887 h 1004887"/>
              <a:gd name="connsiteX1-43" fmla="*/ 108599 w 3976691"/>
              <a:gd name="connsiteY1-44" fmla="*/ 0 h 1004887"/>
              <a:gd name="connsiteX2-45" fmla="*/ 3762378 w 3976691"/>
              <a:gd name="connsiteY2-46" fmla="*/ 14288 h 1004887"/>
              <a:gd name="connsiteX3-47" fmla="*/ 3976691 w 3976691"/>
              <a:gd name="connsiteY3-48" fmla="*/ 1004887 h 1004887"/>
              <a:gd name="connsiteX4-49" fmla="*/ 0 w 3976691"/>
              <a:gd name="connsiteY4-50" fmla="*/ 1004887 h 1004887"/>
              <a:gd name="connsiteX0-51" fmla="*/ 0 w 3976691"/>
              <a:gd name="connsiteY0-52" fmla="*/ 992187 h 992187"/>
              <a:gd name="connsiteX1-53" fmla="*/ 105075 w 3976691"/>
              <a:gd name="connsiteY1-54" fmla="*/ 0 h 992187"/>
              <a:gd name="connsiteX2-55" fmla="*/ 3762378 w 3976691"/>
              <a:gd name="connsiteY2-56" fmla="*/ 1588 h 992187"/>
              <a:gd name="connsiteX3-57" fmla="*/ 3976691 w 3976691"/>
              <a:gd name="connsiteY3-58" fmla="*/ 992187 h 992187"/>
              <a:gd name="connsiteX4-59" fmla="*/ 0 w 3976691"/>
              <a:gd name="connsiteY4-60" fmla="*/ 992187 h 992187"/>
              <a:gd name="connsiteX0-61" fmla="*/ 0 w 3976691"/>
              <a:gd name="connsiteY0-62" fmla="*/ 992187 h 992187"/>
              <a:gd name="connsiteX1-63" fmla="*/ 108599 w 3976691"/>
              <a:gd name="connsiteY1-64" fmla="*/ 0 h 992187"/>
              <a:gd name="connsiteX2-65" fmla="*/ 3762378 w 3976691"/>
              <a:gd name="connsiteY2-66" fmla="*/ 1588 h 992187"/>
              <a:gd name="connsiteX3-67" fmla="*/ 3976691 w 3976691"/>
              <a:gd name="connsiteY3-68" fmla="*/ 992187 h 992187"/>
              <a:gd name="connsiteX4-69" fmla="*/ 0 w 3976691"/>
              <a:gd name="connsiteY4-70" fmla="*/ 992187 h 992187"/>
              <a:gd name="connsiteX0-71" fmla="*/ 0 w 3976691"/>
              <a:gd name="connsiteY0-72" fmla="*/ 1003299 h 1003299"/>
              <a:gd name="connsiteX1-73" fmla="*/ 108599 w 3976691"/>
              <a:gd name="connsiteY1-74" fmla="*/ 11112 h 1003299"/>
              <a:gd name="connsiteX2-75" fmla="*/ 3878663 w 3976691"/>
              <a:gd name="connsiteY2-76" fmla="*/ 0 h 1003299"/>
              <a:gd name="connsiteX3-77" fmla="*/ 3976691 w 3976691"/>
              <a:gd name="connsiteY3-78" fmla="*/ 1003299 h 1003299"/>
              <a:gd name="connsiteX4-79" fmla="*/ 0 w 3976691"/>
              <a:gd name="connsiteY4-80" fmla="*/ 1003299 h 1003299"/>
              <a:gd name="connsiteX0-81" fmla="*/ 0 w 4004881"/>
              <a:gd name="connsiteY0-82" fmla="*/ 1003299 h 1009649"/>
              <a:gd name="connsiteX1-83" fmla="*/ 108599 w 4004881"/>
              <a:gd name="connsiteY1-84" fmla="*/ 11112 h 1009649"/>
              <a:gd name="connsiteX2-85" fmla="*/ 3878663 w 4004881"/>
              <a:gd name="connsiteY2-86" fmla="*/ 0 h 1009649"/>
              <a:gd name="connsiteX3-87" fmla="*/ 4004881 w 4004881"/>
              <a:gd name="connsiteY3-88" fmla="*/ 1009649 h 1009649"/>
              <a:gd name="connsiteX4-89" fmla="*/ 0 w 4004881"/>
              <a:gd name="connsiteY4-90" fmla="*/ 1003299 h 1009649"/>
              <a:gd name="connsiteX0-91" fmla="*/ 0 w 4004881"/>
              <a:gd name="connsiteY0-92" fmla="*/ 1000124 h 1006474"/>
              <a:gd name="connsiteX1-93" fmla="*/ 108599 w 4004881"/>
              <a:gd name="connsiteY1-94" fmla="*/ 7937 h 1006474"/>
              <a:gd name="connsiteX2-95" fmla="*/ 3880425 w 4004881"/>
              <a:gd name="connsiteY2-96" fmla="*/ 0 h 1006474"/>
              <a:gd name="connsiteX3-97" fmla="*/ 4004881 w 4004881"/>
              <a:gd name="connsiteY3-98" fmla="*/ 1006474 h 1006474"/>
              <a:gd name="connsiteX4-99" fmla="*/ 0 w 4004881"/>
              <a:gd name="connsiteY4-100" fmla="*/ 1000124 h 1006474"/>
              <a:gd name="connsiteX0-101" fmla="*/ 0 w 4004881"/>
              <a:gd name="connsiteY0-102" fmla="*/ 996949 h 1003299"/>
              <a:gd name="connsiteX1-103" fmla="*/ 108599 w 4004881"/>
              <a:gd name="connsiteY1-104" fmla="*/ 4762 h 1003299"/>
              <a:gd name="connsiteX2-105" fmla="*/ 3882187 w 4004881"/>
              <a:gd name="connsiteY2-106" fmla="*/ 0 h 1003299"/>
              <a:gd name="connsiteX3-107" fmla="*/ 4004881 w 4004881"/>
              <a:gd name="connsiteY3-108" fmla="*/ 1003299 h 1003299"/>
              <a:gd name="connsiteX4-109" fmla="*/ 0 w 4004881"/>
              <a:gd name="connsiteY4-110" fmla="*/ 996949 h 100329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4881" h="1003299">
                <a:moveTo>
                  <a:pt x="0" y="996949"/>
                </a:moveTo>
                <a:lnTo>
                  <a:pt x="108599" y="4762"/>
                </a:lnTo>
                <a:lnTo>
                  <a:pt x="3882187" y="0"/>
                </a:lnTo>
                <a:lnTo>
                  <a:pt x="4004881" y="1003299"/>
                </a:lnTo>
                <a:lnTo>
                  <a:pt x="0" y="996949"/>
                </a:lnTo>
                <a:close/>
              </a:path>
            </a:pathLst>
          </a:custGeom>
          <a:solidFill>
            <a:srgbClr val="BE9C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t>Alisher Navoiyning "Layli va Majnun" dostonida voqealar rivoji bilan birga lirik kechinmalar beriladi.</a:t>
            </a:r>
          </a:p>
        </p:txBody>
      </p:sp>
      <p:sp>
        <p:nvSpPr>
          <p:cNvPr id="1049514" name="梯形 7"/>
          <p:cNvSpPr/>
          <p:nvPr/>
        </p:nvSpPr>
        <p:spPr>
          <a:xfrm>
            <a:off x="2481035" y="3904824"/>
            <a:ext cx="7216009" cy="990600"/>
          </a:xfrm>
          <a:custGeom>
            <a:avLst/>
            <a:gdLst>
              <a:gd name="connsiteX0" fmla="*/ 0 w 4010028"/>
              <a:gd name="connsiteY0" fmla="*/ 990599 h 990599"/>
              <a:gd name="connsiteX1" fmla="*/ 247650 w 4010028"/>
              <a:gd name="connsiteY1" fmla="*/ 0 h 990599"/>
              <a:gd name="connsiteX2" fmla="*/ 3762378 w 4010028"/>
              <a:gd name="connsiteY2" fmla="*/ 0 h 990599"/>
              <a:gd name="connsiteX3" fmla="*/ 4010028 w 4010028"/>
              <a:gd name="connsiteY3" fmla="*/ 990599 h 990599"/>
              <a:gd name="connsiteX4" fmla="*/ 0 w 4010028"/>
              <a:gd name="connsiteY4" fmla="*/ 990599 h 990599"/>
              <a:gd name="connsiteX0-1" fmla="*/ 0 w 4010028"/>
              <a:gd name="connsiteY0-2" fmla="*/ 990599 h 990599"/>
              <a:gd name="connsiteX1-3" fmla="*/ 247650 w 4010028"/>
              <a:gd name="connsiteY1-4" fmla="*/ 0 h 990599"/>
              <a:gd name="connsiteX2-5" fmla="*/ 3790953 w 4010028"/>
              <a:gd name="connsiteY2-6" fmla="*/ 4762 h 990599"/>
              <a:gd name="connsiteX3-7" fmla="*/ 4010028 w 4010028"/>
              <a:gd name="connsiteY3-8" fmla="*/ 990599 h 990599"/>
              <a:gd name="connsiteX4-9" fmla="*/ 0 w 4010028"/>
              <a:gd name="connsiteY4-10" fmla="*/ 990599 h 990599"/>
              <a:gd name="connsiteX0-11" fmla="*/ 0 w 3981453"/>
              <a:gd name="connsiteY0-12" fmla="*/ 990599 h 990599"/>
              <a:gd name="connsiteX1-13" fmla="*/ 219075 w 3981453"/>
              <a:gd name="connsiteY1-14" fmla="*/ 0 h 990599"/>
              <a:gd name="connsiteX2-15" fmla="*/ 3762378 w 3981453"/>
              <a:gd name="connsiteY2-16" fmla="*/ 4762 h 990599"/>
              <a:gd name="connsiteX3-17" fmla="*/ 3981453 w 3981453"/>
              <a:gd name="connsiteY3-18" fmla="*/ 990599 h 990599"/>
              <a:gd name="connsiteX4-19" fmla="*/ 0 w 3981453"/>
              <a:gd name="connsiteY4-20" fmla="*/ 990599 h 990599"/>
              <a:gd name="connsiteX0-21" fmla="*/ 0 w 3981453"/>
              <a:gd name="connsiteY0-22" fmla="*/ 990599 h 990599"/>
              <a:gd name="connsiteX1-23" fmla="*/ 219075 w 3981453"/>
              <a:gd name="connsiteY1-24" fmla="*/ 0 h 990599"/>
              <a:gd name="connsiteX2-25" fmla="*/ 3864568 w 3981453"/>
              <a:gd name="connsiteY2-26" fmla="*/ 4762 h 990599"/>
              <a:gd name="connsiteX3-27" fmla="*/ 3981453 w 3981453"/>
              <a:gd name="connsiteY3-28" fmla="*/ 990599 h 990599"/>
              <a:gd name="connsiteX4-29" fmla="*/ 0 w 3981453"/>
              <a:gd name="connsiteY4-30" fmla="*/ 990599 h 990599"/>
              <a:gd name="connsiteX0-31" fmla="*/ 0 w 4002596"/>
              <a:gd name="connsiteY0-32" fmla="*/ 996949 h 996949"/>
              <a:gd name="connsiteX1-33" fmla="*/ 240218 w 4002596"/>
              <a:gd name="connsiteY1-34" fmla="*/ 0 h 996949"/>
              <a:gd name="connsiteX2-35" fmla="*/ 3885711 w 4002596"/>
              <a:gd name="connsiteY2-36" fmla="*/ 4762 h 996949"/>
              <a:gd name="connsiteX3-37" fmla="*/ 4002596 w 4002596"/>
              <a:gd name="connsiteY3-38" fmla="*/ 990599 h 996949"/>
              <a:gd name="connsiteX4-39" fmla="*/ 0 w 4002596"/>
              <a:gd name="connsiteY4-40" fmla="*/ 996949 h 996949"/>
              <a:gd name="connsiteX0-41" fmla="*/ 0 w 4002596"/>
              <a:gd name="connsiteY0-42" fmla="*/ 992187 h 992187"/>
              <a:gd name="connsiteX1-43" fmla="*/ 123933 w 4002596"/>
              <a:gd name="connsiteY1-44" fmla="*/ 1588 h 992187"/>
              <a:gd name="connsiteX2-45" fmla="*/ 3885711 w 4002596"/>
              <a:gd name="connsiteY2-46" fmla="*/ 0 h 992187"/>
              <a:gd name="connsiteX3-47" fmla="*/ 4002596 w 4002596"/>
              <a:gd name="connsiteY3-48" fmla="*/ 985837 h 992187"/>
              <a:gd name="connsiteX4-49" fmla="*/ 0 w 4002596"/>
              <a:gd name="connsiteY4-50" fmla="*/ 992187 h 992187"/>
              <a:gd name="connsiteX0-51" fmla="*/ 0 w 4002596"/>
              <a:gd name="connsiteY0-52" fmla="*/ 996950 h 996950"/>
              <a:gd name="connsiteX1-53" fmla="*/ 123933 w 4002596"/>
              <a:gd name="connsiteY1-54" fmla="*/ 6351 h 996950"/>
              <a:gd name="connsiteX2-55" fmla="*/ 3885711 w 4002596"/>
              <a:gd name="connsiteY2-56" fmla="*/ 0 h 996950"/>
              <a:gd name="connsiteX3-57" fmla="*/ 4002596 w 4002596"/>
              <a:gd name="connsiteY3-58" fmla="*/ 990600 h 996950"/>
              <a:gd name="connsiteX4-59" fmla="*/ 0 w 4002596"/>
              <a:gd name="connsiteY4-60" fmla="*/ 996950 h 996950"/>
              <a:gd name="connsiteX0-61" fmla="*/ 0 w 4004358"/>
              <a:gd name="connsiteY0-62" fmla="*/ 987425 h 990600"/>
              <a:gd name="connsiteX1-63" fmla="*/ 125695 w 4004358"/>
              <a:gd name="connsiteY1-64" fmla="*/ 6351 h 990600"/>
              <a:gd name="connsiteX2-65" fmla="*/ 3887473 w 4004358"/>
              <a:gd name="connsiteY2-66" fmla="*/ 0 h 990600"/>
              <a:gd name="connsiteX3-67" fmla="*/ 4004358 w 4004358"/>
              <a:gd name="connsiteY3-68" fmla="*/ 990600 h 990600"/>
              <a:gd name="connsiteX4-69" fmla="*/ 0 w 4004358"/>
              <a:gd name="connsiteY4-70" fmla="*/ 987425 h 9906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4358" h="990600">
                <a:moveTo>
                  <a:pt x="0" y="987425"/>
                </a:moveTo>
                <a:lnTo>
                  <a:pt x="125695" y="6351"/>
                </a:lnTo>
                <a:lnTo>
                  <a:pt x="3887473" y="0"/>
                </a:lnTo>
                <a:lnTo>
                  <a:pt x="4004358" y="990600"/>
                </a:lnTo>
                <a:lnTo>
                  <a:pt x="0" y="987425"/>
                </a:lnTo>
                <a:close/>
              </a:path>
            </a:pathLst>
          </a:custGeom>
          <a:solidFill>
            <a:srgbClr val="5F64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a:t>Zamonaviy adabiyotda:</a:t>
            </a:r>
          </a:p>
        </p:txBody>
      </p:sp>
      <p:sp>
        <p:nvSpPr>
          <p:cNvPr id="1049515" name="梯形 8"/>
          <p:cNvSpPr/>
          <p:nvPr/>
        </p:nvSpPr>
        <p:spPr>
          <a:xfrm>
            <a:off x="2490263" y="4889075"/>
            <a:ext cx="7203160" cy="999331"/>
          </a:xfrm>
          <a:custGeom>
            <a:avLst/>
            <a:gdLst>
              <a:gd name="connsiteX0" fmla="*/ 200761 w 7203160"/>
              <a:gd name="connsiteY0" fmla="*/ 0 h 995362"/>
              <a:gd name="connsiteX1" fmla="*/ 6979005 w 7203160"/>
              <a:gd name="connsiteY1" fmla="*/ 2381 h 995362"/>
              <a:gd name="connsiteX2" fmla="*/ 7201063 w 7203160"/>
              <a:gd name="connsiteY2" fmla="*/ 948395 h 995362"/>
              <a:gd name="connsiteX3" fmla="*/ 7203160 w 7203160"/>
              <a:gd name="connsiteY3" fmla="*/ 953456 h 995362"/>
              <a:gd name="connsiteX4" fmla="*/ 7167156 w 7203160"/>
              <a:gd name="connsiteY4" fmla="*/ 989460 h 995362"/>
              <a:gd name="connsiteX5" fmla="*/ 7159232 w 7203160"/>
              <a:gd name="connsiteY5" fmla="*/ 989460 h 995362"/>
              <a:gd name="connsiteX6" fmla="*/ 7157914 w 7203160"/>
              <a:gd name="connsiteY6" fmla="*/ 990599 h 995362"/>
              <a:gd name="connsiteX7" fmla="*/ 546233 w 7203160"/>
              <a:gd name="connsiteY7" fmla="*/ 992805 h 995362"/>
              <a:gd name="connsiteX8" fmla="*/ 540060 w 7203160"/>
              <a:gd name="connsiteY8" fmla="*/ 995362 h 995362"/>
              <a:gd name="connsiteX9" fmla="*/ 36004 w 7203160"/>
              <a:gd name="connsiteY9" fmla="*/ 995362 h 995362"/>
              <a:gd name="connsiteX10" fmla="*/ 30247 w 7203160"/>
              <a:gd name="connsiteY10" fmla="*/ 992977 h 995362"/>
              <a:gd name="connsiteX11" fmla="*/ 21730 w 7203160"/>
              <a:gd name="connsiteY11" fmla="*/ 992980 h 995362"/>
              <a:gd name="connsiteX12" fmla="*/ 20121 w 7203160"/>
              <a:gd name="connsiteY12" fmla="*/ 988783 h 995362"/>
              <a:gd name="connsiteX13" fmla="*/ 0 w 7203160"/>
              <a:gd name="connsiteY13" fmla="*/ 959358 h 995362"/>
              <a:gd name="connsiteX14" fmla="*/ 4593 w 7203160"/>
              <a:gd name="connsiteY14" fmla="*/ 948269 h 995362"/>
              <a:gd name="connsiteX15" fmla="*/ 3477 w 7203160"/>
              <a:gd name="connsiteY15" fmla="*/ 945357 h 995362"/>
              <a:gd name="connsiteX16" fmla="*/ 200761 w 7203160"/>
              <a:gd name="connsiteY16" fmla="*/ 0 h 995362"/>
              <a:gd name="connsiteX0-1" fmla="*/ 200761 w 7203160"/>
              <a:gd name="connsiteY0-2" fmla="*/ 3969 h 999331"/>
              <a:gd name="connsiteX1-3" fmla="*/ 6982180 w 7203160"/>
              <a:gd name="connsiteY1-4" fmla="*/ 0 h 999331"/>
              <a:gd name="connsiteX2-5" fmla="*/ 7201063 w 7203160"/>
              <a:gd name="connsiteY2-6" fmla="*/ 952364 h 999331"/>
              <a:gd name="connsiteX3-7" fmla="*/ 7203160 w 7203160"/>
              <a:gd name="connsiteY3-8" fmla="*/ 957425 h 999331"/>
              <a:gd name="connsiteX4-9" fmla="*/ 7167156 w 7203160"/>
              <a:gd name="connsiteY4-10" fmla="*/ 993429 h 999331"/>
              <a:gd name="connsiteX5-11" fmla="*/ 7159232 w 7203160"/>
              <a:gd name="connsiteY5-12" fmla="*/ 993429 h 999331"/>
              <a:gd name="connsiteX6-13" fmla="*/ 7157914 w 7203160"/>
              <a:gd name="connsiteY6-14" fmla="*/ 994568 h 999331"/>
              <a:gd name="connsiteX7-15" fmla="*/ 546233 w 7203160"/>
              <a:gd name="connsiteY7-16" fmla="*/ 996774 h 999331"/>
              <a:gd name="connsiteX8-17" fmla="*/ 540060 w 7203160"/>
              <a:gd name="connsiteY8-18" fmla="*/ 999331 h 999331"/>
              <a:gd name="connsiteX9-19" fmla="*/ 36004 w 7203160"/>
              <a:gd name="connsiteY9-20" fmla="*/ 999331 h 999331"/>
              <a:gd name="connsiteX10-21" fmla="*/ 30247 w 7203160"/>
              <a:gd name="connsiteY10-22" fmla="*/ 996946 h 999331"/>
              <a:gd name="connsiteX11-23" fmla="*/ 21730 w 7203160"/>
              <a:gd name="connsiteY11-24" fmla="*/ 996949 h 999331"/>
              <a:gd name="connsiteX12-25" fmla="*/ 20121 w 7203160"/>
              <a:gd name="connsiteY12-26" fmla="*/ 992752 h 999331"/>
              <a:gd name="connsiteX13-27" fmla="*/ 0 w 7203160"/>
              <a:gd name="connsiteY13-28" fmla="*/ 963327 h 999331"/>
              <a:gd name="connsiteX14-29" fmla="*/ 4593 w 7203160"/>
              <a:gd name="connsiteY14-30" fmla="*/ 952238 h 999331"/>
              <a:gd name="connsiteX15-31" fmla="*/ 3477 w 7203160"/>
              <a:gd name="connsiteY15-32" fmla="*/ 949326 h 999331"/>
              <a:gd name="connsiteX16-33" fmla="*/ 200761 w 7203160"/>
              <a:gd name="connsiteY16-34" fmla="*/ 3969 h 9993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203160" h="999331">
                <a:moveTo>
                  <a:pt x="200761" y="3969"/>
                </a:moveTo>
                <a:lnTo>
                  <a:pt x="6982180" y="0"/>
                </a:lnTo>
                <a:cubicBezTo>
                  <a:pt x="7053659" y="315338"/>
                  <a:pt x="7129584" y="637026"/>
                  <a:pt x="7201063" y="952364"/>
                </a:cubicBezTo>
                <a:cubicBezTo>
                  <a:pt x="7203027" y="953845"/>
                  <a:pt x="7203160" y="955620"/>
                  <a:pt x="7203160" y="957425"/>
                </a:cubicBezTo>
                <a:cubicBezTo>
                  <a:pt x="7203160" y="977309"/>
                  <a:pt x="7187040" y="993429"/>
                  <a:pt x="7167156" y="993429"/>
                </a:cubicBezTo>
                <a:lnTo>
                  <a:pt x="7159232" y="993429"/>
                </a:lnTo>
                <a:lnTo>
                  <a:pt x="7157914" y="994568"/>
                </a:lnTo>
                <a:lnTo>
                  <a:pt x="546233" y="996774"/>
                </a:lnTo>
                <a:cubicBezTo>
                  <a:pt x="544475" y="999128"/>
                  <a:pt x="542291" y="999331"/>
                  <a:pt x="540060" y="999331"/>
                </a:cubicBezTo>
                <a:lnTo>
                  <a:pt x="36004" y="999331"/>
                </a:lnTo>
                <a:lnTo>
                  <a:pt x="30247" y="996946"/>
                </a:lnTo>
                <a:lnTo>
                  <a:pt x="21730" y="996949"/>
                </a:lnTo>
                <a:lnTo>
                  <a:pt x="20121" y="992752"/>
                </a:lnTo>
                <a:cubicBezTo>
                  <a:pt x="7644" y="988927"/>
                  <a:pt x="0" y="977020"/>
                  <a:pt x="0" y="963327"/>
                </a:cubicBezTo>
                <a:lnTo>
                  <a:pt x="4593" y="952238"/>
                </a:lnTo>
                <a:lnTo>
                  <a:pt x="3477" y="949326"/>
                </a:lnTo>
                <a:lnTo>
                  <a:pt x="200761" y="3969"/>
                </a:lnTo>
                <a:close/>
              </a:path>
            </a:pathLst>
          </a:custGeom>
          <a:solidFill>
            <a:srgbClr val="BE9C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t>She’riy hikoyalar, lirik qissalar yoki dramatik syujetli asarlar leroepik uslubda yozilishi mumkin.</a:t>
            </a:r>
          </a:p>
        </p:txBody>
      </p:sp>
      <p:sp>
        <p:nvSpPr>
          <p:cNvPr id="1049516" name="圆角矩形 5"/>
          <p:cNvSpPr/>
          <p:nvPr/>
        </p:nvSpPr>
        <p:spPr>
          <a:xfrm>
            <a:off x="2481034" y="1923624"/>
            <a:ext cx="7204450" cy="992186"/>
          </a:xfrm>
          <a:custGeom>
            <a:avLst/>
            <a:gdLst>
              <a:gd name="connsiteX0" fmla="*/ 0 w 7204450"/>
              <a:gd name="connsiteY0" fmla="*/ 0 h 992186"/>
              <a:gd name="connsiteX1" fmla="*/ 7165854 w 7204450"/>
              <a:gd name="connsiteY1" fmla="*/ 4762 h 992186"/>
              <a:gd name="connsiteX2" fmla="*/ 7166355 w 7204450"/>
              <a:gd name="connsiteY2" fmla="*/ 5261 h 992186"/>
              <a:gd name="connsiteX3" fmla="*/ 7168446 w 7204450"/>
              <a:gd name="connsiteY3" fmla="*/ 5261 h 992186"/>
              <a:gd name="connsiteX4" fmla="*/ 7204450 w 7204450"/>
              <a:gd name="connsiteY4" fmla="*/ 41265 h 992186"/>
              <a:gd name="connsiteX5" fmla="*/ 7203873 w 7204450"/>
              <a:gd name="connsiteY5" fmla="*/ 42657 h 992186"/>
              <a:gd name="connsiteX6" fmla="*/ 7204082 w 7204450"/>
              <a:gd name="connsiteY6" fmla="*/ 42865 h 992186"/>
              <a:gd name="connsiteX7" fmla="*/ 6995853 w 7204450"/>
              <a:gd name="connsiteY7" fmla="*/ 984249 h 992186"/>
              <a:gd name="connsiteX8" fmla="*/ 194755 w 7204450"/>
              <a:gd name="connsiteY8" fmla="*/ 992186 h 992186"/>
              <a:gd name="connsiteX9" fmla="*/ 0 w 7204450"/>
              <a:gd name="connsiteY9" fmla="*/ 0 h 992186"/>
              <a:gd name="connsiteX0-1" fmla="*/ 0 w 7204450"/>
              <a:gd name="connsiteY0-2" fmla="*/ 0 h 992186"/>
              <a:gd name="connsiteX1-3" fmla="*/ 7165854 w 7204450"/>
              <a:gd name="connsiteY1-4" fmla="*/ 4762 h 992186"/>
              <a:gd name="connsiteX2-5" fmla="*/ 7166355 w 7204450"/>
              <a:gd name="connsiteY2-6" fmla="*/ 5261 h 992186"/>
              <a:gd name="connsiteX3-7" fmla="*/ 7168446 w 7204450"/>
              <a:gd name="connsiteY3-8" fmla="*/ 5261 h 992186"/>
              <a:gd name="connsiteX4-9" fmla="*/ 7204450 w 7204450"/>
              <a:gd name="connsiteY4-10" fmla="*/ 41265 h 992186"/>
              <a:gd name="connsiteX5-11" fmla="*/ 7203873 w 7204450"/>
              <a:gd name="connsiteY5-12" fmla="*/ 42657 h 992186"/>
              <a:gd name="connsiteX6-13" fmla="*/ 7204082 w 7204450"/>
              <a:gd name="connsiteY6-14" fmla="*/ 42865 h 992186"/>
              <a:gd name="connsiteX7-15" fmla="*/ 6995853 w 7204450"/>
              <a:gd name="connsiteY7-16" fmla="*/ 987424 h 992186"/>
              <a:gd name="connsiteX8-17" fmla="*/ 194755 w 7204450"/>
              <a:gd name="connsiteY8-18" fmla="*/ 992186 h 992186"/>
              <a:gd name="connsiteX9-19" fmla="*/ 0 w 7204450"/>
              <a:gd name="connsiteY9-20" fmla="*/ 0 h 9921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7204450" h="992186">
                <a:moveTo>
                  <a:pt x="0" y="0"/>
                </a:moveTo>
                <a:lnTo>
                  <a:pt x="7165854" y="4762"/>
                </a:lnTo>
                <a:lnTo>
                  <a:pt x="7166355" y="5261"/>
                </a:lnTo>
                <a:lnTo>
                  <a:pt x="7168446" y="5261"/>
                </a:lnTo>
                <a:cubicBezTo>
                  <a:pt x="7188330" y="5261"/>
                  <a:pt x="7204450" y="21381"/>
                  <a:pt x="7204450" y="41265"/>
                </a:cubicBezTo>
                <a:lnTo>
                  <a:pt x="7203873" y="42657"/>
                </a:lnTo>
                <a:lnTo>
                  <a:pt x="7204082" y="42865"/>
                </a:lnTo>
                <a:lnTo>
                  <a:pt x="6995853" y="987424"/>
                </a:lnTo>
                <a:lnTo>
                  <a:pt x="194755" y="992186"/>
                </a:lnTo>
                <a:cubicBezTo>
                  <a:pt x="128778" y="662516"/>
                  <a:pt x="65977" y="329670"/>
                  <a:pt x="0" y="0"/>
                </a:cubicBezTo>
                <a:close/>
              </a:path>
            </a:pathLst>
          </a:custGeom>
          <a:solidFill>
            <a:srgbClr val="5F64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a:t>Klassik adabiyotda:</a:t>
            </a:r>
          </a:p>
        </p:txBody>
      </p:sp>
      <p:cxnSp>
        <p:nvCxnSpPr>
          <p:cNvPr id="3145735" name="直接连接符 45"/>
          <p:cNvCxnSpPr>
            <a:cxnSpLocks/>
            <a:endCxn id="1049513" idx="2"/>
          </p:cNvCxnSpPr>
          <p:nvPr/>
        </p:nvCxnSpPr>
        <p:spPr>
          <a:xfrm>
            <a:off x="2665783" y="2907877"/>
            <a:ext cx="6811105" cy="0"/>
          </a:xfrm>
          <a:prstGeom prst="line">
            <a:avLst/>
          </a:prstGeom>
          <a:ln w="15875">
            <a:solidFill>
              <a:srgbClr val="0D0D0D"/>
            </a:solidFill>
          </a:ln>
        </p:spPr>
        <p:style>
          <a:lnRef idx="1">
            <a:schemeClr val="accent1"/>
          </a:lnRef>
          <a:fillRef idx="0">
            <a:schemeClr val="accent1"/>
          </a:fillRef>
          <a:effectRef idx="0">
            <a:schemeClr val="accent1"/>
          </a:effectRef>
          <a:fontRef idx="minor">
            <a:schemeClr val="tx1"/>
          </a:fontRef>
        </p:style>
      </p:cxnSp>
      <p:cxnSp>
        <p:nvCxnSpPr>
          <p:cNvPr id="3145736" name="直接连接符 46"/>
          <p:cNvCxnSpPr>
            <a:cxnSpLocks/>
          </p:cNvCxnSpPr>
          <p:nvPr/>
        </p:nvCxnSpPr>
        <p:spPr>
          <a:xfrm flipV="1">
            <a:off x="2706287" y="4889077"/>
            <a:ext cx="6770601" cy="7933"/>
          </a:xfrm>
          <a:prstGeom prst="line">
            <a:avLst/>
          </a:prstGeom>
          <a:ln w="15875">
            <a:solidFill>
              <a:srgbClr val="0D0D0D"/>
            </a:solidFill>
          </a:ln>
        </p:spPr>
        <p:style>
          <a:lnRef idx="1">
            <a:schemeClr val="accent1"/>
          </a:lnRef>
          <a:fillRef idx="0">
            <a:schemeClr val="accent1"/>
          </a:fillRef>
          <a:effectRef idx="0">
            <a:schemeClr val="accent1"/>
          </a:effectRef>
          <a:fontRef idx="minor">
            <a:schemeClr val="tx1"/>
          </a:fontRef>
        </p:style>
      </p:cxnSp>
      <p:grpSp>
        <p:nvGrpSpPr>
          <p:cNvPr id="64" name="Group 4"/>
          <p:cNvGrpSpPr>
            <a:grpSpLocks noChangeAspect="1"/>
          </p:cNvGrpSpPr>
          <p:nvPr/>
        </p:nvGrpSpPr>
        <p:grpSpPr bwMode="auto">
          <a:xfrm>
            <a:off x="166668" y="191589"/>
            <a:ext cx="11844464" cy="6500428"/>
            <a:chOff x="206" y="189"/>
            <a:chExt cx="7270" cy="3947"/>
          </a:xfrm>
        </p:grpSpPr>
        <p:sp>
          <p:nvSpPr>
            <p:cNvPr id="1049517" name="Freeform 5"/>
            <p:cNvSpPr/>
            <p:nvPr/>
          </p:nvSpPr>
          <p:spPr bwMode="auto">
            <a:xfrm>
              <a:off x="210" y="189"/>
              <a:ext cx="24" cy="62"/>
            </a:xfrm>
            <a:custGeom>
              <a:avLst/>
              <a:gdLst>
                <a:gd name="T0" fmla="*/ 6 w 7"/>
                <a:gd name="T1" fmla="*/ 14 h 21"/>
                <a:gd name="T2" fmla="*/ 6 w 7"/>
                <a:gd name="T3" fmla="*/ 14 h 21"/>
                <a:gd name="T4" fmla="*/ 5 w 7"/>
                <a:gd name="T5" fmla="*/ 3 h 21"/>
                <a:gd name="T6" fmla="*/ 0 w 7"/>
                <a:gd name="T7" fmla="*/ 3 h 21"/>
                <a:gd name="T8" fmla="*/ 1 w 7"/>
                <a:gd name="T9" fmla="*/ 18 h 21"/>
                <a:gd name="T10" fmla="*/ 5 w 7"/>
                <a:gd name="T11" fmla="*/ 20 h 21"/>
                <a:gd name="T12" fmla="*/ 7 w 7"/>
                <a:gd name="T13" fmla="*/ 17 h 21"/>
                <a:gd name="T14" fmla="*/ 6 w 7"/>
                <a:gd name="T15" fmla="*/ 14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1">
                  <a:moveTo>
                    <a:pt x="6" y="14"/>
                  </a:moveTo>
                  <a:cubicBezTo>
                    <a:pt x="6" y="14"/>
                    <a:pt x="6" y="14"/>
                    <a:pt x="6" y="14"/>
                  </a:cubicBezTo>
                  <a:cubicBezTo>
                    <a:pt x="6" y="10"/>
                    <a:pt x="5" y="7"/>
                    <a:pt x="5" y="3"/>
                  </a:cubicBezTo>
                  <a:cubicBezTo>
                    <a:pt x="5" y="0"/>
                    <a:pt x="0" y="0"/>
                    <a:pt x="0" y="3"/>
                  </a:cubicBezTo>
                  <a:cubicBezTo>
                    <a:pt x="0" y="8"/>
                    <a:pt x="1" y="13"/>
                    <a:pt x="1" y="18"/>
                  </a:cubicBezTo>
                  <a:cubicBezTo>
                    <a:pt x="1" y="19"/>
                    <a:pt x="3" y="21"/>
                    <a:pt x="5" y="20"/>
                  </a:cubicBezTo>
                  <a:cubicBezTo>
                    <a:pt x="6" y="19"/>
                    <a:pt x="6" y="18"/>
                    <a:pt x="7" y="17"/>
                  </a:cubicBezTo>
                  <a:cubicBezTo>
                    <a:pt x="7" y="16"/>
                    <a:pt x="6" y="15"/>
                    <a:pt x="6" y="1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18" name="Freeform 6"/>
            <p:cNvSpPr/>
            <p:nvPr/>
          </p:nvSpPr>
          <p:spPr bwMode="auto">
            <a:xfrm>
              <a:off x="217" y="266"/>
              <a:ext cx="21" cy="66"/>
            </a:xfrm>
            <a:custGeom>
              <a:avLst/>
              <a:gdLst>
                <a:gd name="T0" fmla="*/ 5 w 6"/>
                <a:gd name="T1" fmla="*/ 3 h 22"/>
                <a:gd name="T2" fmla="*/ 1 w 6"/>
                <a:gd name="T3" fmla="*/ 3 h 22"/>
                <a:gd name="T4" fmla="*/ 2 w 6"/>
                <a:gd name="T5" fmla="*/ 19 h 22"/>
                <a:gd name="T6" fmla="*/ 6 w 6"/>
                <a:gd name="T7" fmla="*/ 19 h 22"/>
                <a:gd name="T8" fmla="*/ 5 w 6"/>
                <a:gd name="T9" fmla="*/ 3 h 22"/>
              </a:gdLst>
              <a:ahLst/>
              <a:cxnLst>
                <a:cxn ang="0">
                  <a:pos x="T0" y="T1"/>
                </a:cxn>
                <a:cxn ang="0">
                  <a:pos x="T2" y="T3"/>
                </a:cxn>
                <a:cxn ang="0">
                  <a:pos x="T4" y="T5"/>
                </a:cxn>
                <a:cxn ang="0">
                  <a:pos x="T6" y="T7"/>
                </a:cxn>
                <a:cxn ang="0">
                  <a:pos x="T8" y="T9"/>
                </a:cxn>
              </a:cxnLst>
              <a:rect l="0" t="0" r="r" b="b"/>
              <a:pathLst>
                <a:path w="6" h="22">
                  <a:moveTo>
                    <a:pt x="5" y="3"/>
                  </a:moveTo>
                  <a:cubicBezTo>
                    <a:pt x="5" y="0"/>
                    <a:pt x="0" y="0"/>
                    <a:pt x="1" y="3"/>
                  </a:cubicBezTo>
                  <a:cubicBezTo>
                    <a:pt x="1" y="9"/>
                    <a:pt x="1" y="14"/>
                    <a:pt x="2" y="19"/>
                  </a:cubicBezTo>
                  <a:cubicBezTo>
                    <a:pt x="2" y="22"/>
                    <a:pt x="6" y="22"/>
                    <a:pt x="6" y="19"/>
                  </a:cubicBezTo>
                  <a:cubicBezTo>
                    <a:pt x="6" y="14"/>
                    <a:pt x="5" y="9"/>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19" name="Freeform 7"/>
            <p:cNvSpPr/>
            <p:nvPr/>
          </p:nvSpPr>
          <p:spPr bwMode="auto">
            <a:xfrm>
              <a:off x="220" y="355"/>
              <a:ext cx="18" cy="60"/>
            </a:xfrm>
            <a:custGeom>
              <a:avLst/>
              <a:gdLst>
                <a:gd name="T0" fmla="*/ 5 w 5"/>
                <a:gd name="T1" fmla="*/ 15 h 20"/>
                <a:gd name="T2" fmla="*/ 5 w 5"/>
                <a:gd name="T3" fmla="*/ 14 h 20"/>
                <a:gd name="T4" fmla="*/ 5 w 5"/>
                <a:gd name="T5" fmla="*/ 10 h 20"/>
                <a:gd name="T6" fmla="*/ 5 w 5"/>
                <a:gd name="T7" fmla="*/ 5 h 20"/>
                <a:gd name="T8" fmla="*/ 5 w 5"/>
                <a:gd name="T9" fmla="*/ 4 h 20"/>
                <a:gd name="T10" fmla="*/ 5 w 5"/>
                <a:gd name="T11" fmla="*/ 3 h 20"/>
                <a:gd name="T12" fmla="*/ 5 w 5"/>
                <a:gd name="T13" fmla="*/ 3 h 20"/>
                <a:gd name="T14" fmla="*/ 5 w 5"/>
                <a:gd name="T15" fmla="*/ 2 h 20"/>
                <a:gd name="T16" fmla="*/ 1 w 5"/>
                <a:gd name="T17" fmla="*/ 2 h 20"/>
                <a:gd name="T18" fmla="*/ 0 w 5"/>
                <a:gd name="T19" fmla="*/ 13 h 20"/>
                <a:gd name="T20" fmla="*/ 1 w 5"/>
                <a:gd name="T21" fmla="*/ 18 h 20"/>
                <a:gd name="T22" fmla="*/ 5 w 5"/>
                <a:gd name="T23" fmla="*/ 17 h 20"/>
                <a:gd name="T24" fmla="*/ 5 w 5"/>
                <a:gd name="T2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0">
                  <a:moveTo>
                    <a:pt x="5" y="15"/>
                  </a:moveTo>
                  <a:cubicBezTo>
                    <a:pt x="5" y="15"/>
                    <a:pt x="5" y="15"/>
                    <a:pt x="5" y="14"/>
                  </a:cubicBezTo>
                  <a:cubicBezTo>
                    <a:pt x="5" y="13"/>
                    <a:pt x="5" y="11"/>
                    <a:pt x="5" y="10"/>
                  </a:cubicBezTo>
                  <a:cubicBezTo>
                    <a:pt x="5" y="8"/>
                    <a:pt x="5" y="7"/>
                    <a:pt x="5" y="5"/>
                  </a:cubicBezTo>
                  <a:cubicBezTo>
                    <a:pt x="5" y="5"/>
                    <a:pt x="5" y="4"/>
                    <a:pt x="5" y="4"/>
                  </a:cubicBezTo>
                  <a:cubicBezTo>
                    <a:pt x="5" y="3"/>
                    <a:pt x="5" y="2"/>
                    <a:pt x="5" y="3"/>
                  </a:cubicBezTo>
                  <a:cubicBezTo>
                    <a:pt x="5" y="3"/>
                    <a:pt x="5" y="3"/>
                    <a:pt x="5" y="3"/>
                  </a:cubicBezTo>
                  <a:cubicBezTo>
                    <a:pt x="5" y="2"/>
                    <a:pt x="5" y="2"/>
                    <a:pt x="5" y="2"/>
                  </a:cubicBezTo>
                  <a:cubicBezTo>
                    <a:pt x="4" y="0"/>
                    <a:pt x="1" y="0"/>
                    <a:pt x="1" y="2"/>
                  </a:cubicBezTo>
                  <a:cubicBezTo>
                    <a:pt x="0" y="6"/>
                    <a:pt x="0" y="10"/>
                    <a:pt x="0" y="13"/>
                  </a:cubicBezTo>
                  <a:cubicBezTo>
                    <a:pt x="0" y="15"/>
                    <a:pt x="0" y="17"/>
                    <a:pt x="1" y="18"/>
                  </a:cubicBezTo>
                  <a:cubicBezTo>
                    <a:pt x="2" y="20"/>
                    <a:pt x="4" y="19"/>
                    <a:pt x="5" y="17"/>
                  </a:cubicBezTo>
                  <a:cubicBezTo>
                    <a:pt x="5" y="16"/>
                    <a:pt x="5" y="16"/>
                    <a:pt x="5" y="1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20" name="Freeform 8"/>
            <p:cNvSpPr/>
            <p:nvPr/>
          </p:nvSpPr>
          <p:spPr bwMode="auto">
            <a:xfrm>
              <a:off x="224" y="429"/>
              <a:ext cx="14" cy="69"/>
            </a:xfrm>
            <a:custGeom>
              <a:avLst/>
              <a:gdLst>
                <a:gd name="T0" fmla="*/ 0 w 4"/>
                <a:gd name="T1" fmla="*/ 3 h 23"/>
                <a:gd name="T2" fmla="*/ 0 w 4"/>
                <a:gd name="T3" fmla="*/ 20 h 23"/>
                <a:gd name="T4" fmla="*/ 4 w 4"/>
                <a:gd name="T5" fmla="*/ 20 h 23"/>
                <a:gd name="T6" fmla="*/ 4 w 4"/>
                <a:gd name="T7" fmla="*/ 3 h 23"/>
                <a:gd name="T8" fmla="*/ 0 w 4"/>
                <a:gd name="T9" fmla="*/ 3 h 23"/>
              </a:gdLst>
              <a:ahLst/>
              <a:cxnLst>
                <a:cxn ang="0">
                  <a:pos x="T0" y="T1"/>
                </a:cxn>
                <a:cxn ang="0">
                  <a:pos x="T2" y="T3"/>
                </a:cxn>
                <a:cxn ang="0">
                  <a:pos x="T4" y="T5"/>
                </a:cxn>
                <a:cxn ang="0">
                  <a:pos x="T6" y="T7"/>
                </a:cxn>
                <a:cxn ang="0">
                  <a:pos x="T8" y="T9"/>
                </a:cxn>
              </a:cxnLst>
              <a:rect l="0" t="0" r="r" b="b"/>
              <a:pathLst>
                <a:path w="4" h="23">
                  <a:moveTo>
                    <a:pt x="0" y="3"/>
                  </a:moveTo>
                  <a:cubicBezTo>
                    <a:pt x="0" y="20"/>
                    <a:pt x="0" y="20"/>
                    <a:pt x="0" y="20"/>
                  </a:cubicBezTo>
                  <a:cubicBezTo>
                    <a:pt x="0" y="23"/>
                    <a:pt x="4" y="23"/>
                    <a:pt x="4" y="20"/>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21" name="Freeform 9"/>
            <p:cNvSpPr/>
            <p:nvPr/>
          </p:nvSpPr>
          <p:spPr bwMode="auto">
            <a:xfrm>
              <a:off x="220" y="524"/>
              <a:ext cx="14" cy="57"/>
            </a:xfrm>
            <a:custGeom>
              <a:avLst/>
              <a:gdLst>
                <a:gd name="T0" fmla="*/ 0 w 4"/>
                <a:gd name="T1" fmla="*/ 3 h 19"/>
                <a:gd name="T2" fmla="*/ 0 w 4"/>
                <a:gd name="T3" fmla="*/ 16 h 19"/>
                <a:gd name="T4" fmla="*/ 4 w 4"/>
                <a:gd name="T5" fmla="*/ 16 h 19"/>
                <a:gd name="T6" fmla="*/ 4 w 4"/>
                <a:gd name="T7" fmla="*/ 3 h 19"/>
                <a:gd name="T8" fmla="*/ 0 w 4"/>
                <a:gd name="T9" fmla="*/ 3 h 19"/>
              </a:gdLst>
              <a:ahLst/>
              <a:cxnLst>
                <a:cxn ang="0">
                  <a:pos x="T0" y="T1"/>
                </a:cxn>
                <a:cxn ang="0">
                  <a:pos x="T2" y="T3"/>
                </a:cxn>
                <a:cxn ang="0">
                  <a:pos x="T4" y="T5"/>
                </a:cxn>
                <a:cxn ang="0">
                  <a:pos x="T6" y="T7"/>
                </a:cxn>
                <a:cxn ang="0">
                  <a:pos x="T8" y="T9"/>
                </a:cxn>
              </a:cxnLst>
              <a:rect l="0" t="0" r="r" b="b"/>
              <a:pathLst>
                <a:path w="4" h="19">
                  <a:moveTo>
                    <a:pt x="0" y="3"/>
                  </a:moveTo>
                  <a:cubicBezTo>
                    <a:pt x="0" y="16"/>
                    <a:pt x="0" y="16"/>
                    <a:pt x="0" y="16"/>
                  </a:cubicBezTo>
                  <a:cubicBezTo>
                    <a:pt x="0" y="19"/>
                    <a:pt x="4" y="19"/>
                    <a:pt x="4" y="16"/>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22" name="Freeform 10"/>
            <p:cNvSpPr/>
            <p:nvPr/>
          </p:nvSpPr>
          <p:spPr bwMode="auto">
            <a:xfrm>
              <a:off x="220" y="605"/>
              <a:ext cx="14" cy="65"/>
            </a:xfrm>
            <a:custGeom>
              <a:avLst/>
              <a:gdLst>
                <a:gd name="T0" fmla="*/ 0 w 4"/>
                <a:gd name="T1" fmla="*/ 3 h 22"/>
                <a:gd name="T2" fmla="*/ 0 w 4"/>
                <a:gd name="T3" fmla="*/ 19 h 22"/>
                <a:gd name="T4" fmla="*/ 4 w 4"/>
                <a:gd name="T5" fmla="*/ 19 h 22"/>
                <a:gd name="T6" fmla="*/ 4 w 4"/>
                <a:gd name="T7" fmla="*/ 3 h 22"/>
                <a:gd name="T8" fmla="*/ 0 w 4"/>
                <a:gd name="T9" fmla="*/ 3 h 22"/>
              </a:gdLst>
              <a:ahLst/>
              <a:cxnLst>
                <a:cxn ang="0">
                  <a:pos x="T0" y="T1"/>
                </a:cxn>
                <a:cxn ang="0">
                  <a:pos x="T2" y="T3"/>
                </a:cxn>
                <a:cxn ang="0">
                  <a:pos x="T4" y="T5"/>
                </a:cxn>
                <a:cxn ang="0">
                  <a:pos x="T6" y="T7"/>
                </a:cxn>
                <a:cxn ang="0">
                  <a:pos x="T8" y="T9"/>
                </a:cxn>
              </a:cxnLst>
              <a:rect l="0" t="0" r="r" b="b"/>
              <a:pathLst>
                <a:path w="4" h="22">
                  <a:moveTo>
                    <a:pt x="0" y="3"/>
                  </a:moveTo>
                  <a:cubicBezTo>
                    <a:pt x="0" y="19"/>
                    <a:pt x="0" y="19"/>
                    <a:pt x="0" y="19"/>
                  </a:cubicBezTo>
                  <a:cubicBezTo>
                    <a:pt x="0" y="22"/>
                    <a:pt x="4" y="22"/>
                    <a:pt x="4" y="19"/>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23" name="Freeform 11"/>
            <p:cNvSpPr/>
            <p:nvPr/>
          </p:nvSpPr>
          <p:spPr bwMode="auto">
            <a:xfrm>
              <a:off x="213" y="688"/>
              <a:ext cx="28" cy="80"/>
            </a:xfrm>
            <a:custGeom>
              <a:avLst/>
              <a:gdLst>
                <a:gd name="T0" fmla="*/ 5 w 8"/>
                <a:gd name="T1" fmla="*/ 3 h 27"/>
                <a:gd name="T2" fmla="*/ 1 w 8"/>
                <a:gd name="T3" fmla="*/ 4 h 27"/>
                <a:gd name="T4" fmla="*/ 3 w 8"/>
                <a:gd name="T5" fmla="*/ 24 h 27"/>
                <a:gd name="T6" fmla="*/ 7 w 8"/>
                <a:gd name="T7" fmla="*/ 23 h 27"/>
                <a:gd name="T8" fmla="*/ 5 w 8"/>
                <a:gd name="T9" fmla="*/ 3 h 27"/>
              </a:gdLst>
              <a:ahLst/>
              <a:cxnLst>
                <a:cxn ang="0">
                  <a:pos x="T0" y="T1"/>
                </a:cxn>
                <a:cxn ang="0">
                  <a:pos x="T2" y="T3"/>
                </a:cxn>
                <a:cxn ang="0">
                  <a:pos x="T4" y="T5"/>
                </a:cxn>
                <a:cxn ang="0">
                  <a:pos x="T6" y="T7"/>
                </a:cxn>
                <a:cxn ang="0">
                  <a:pos x="T8" y="T9"/>
                </a:cxn>
              </a:cxnLst>
              <a:rect l="0" t="0" r="r" b="b"/>
              <a:pathLst>
                <a:path w="8" h="27">
                  <a:moveTo>
                    <a:pt x="5" y="3"/>
                  </a:moveTo>
                  <a:cubicBezTo>
                    <a:pt x="5" y="0"/>
                    <a:pt x="0" y="1"/>
                    <a:pt x="1" y="4"/>
                  </a:cubicBezTo>
                  <a:cubicBezTo>
                    <a:pt x="2" y="11"/>
                    <a:pt x="1" y="18"/>
                    <a:pt x="3" y="24"/>
                  </a:cubicBezTo>
                  <a:cubicBezTo>
                    <a:pt x="3" y="27"/>
                    <a:pt x="8" y="26"/>
                    <a:pt x="7" y="23"/>
                  </a:cubicBezTo>
                  <a:cubicBezTo>
                    <a:pt x="6" y="16"/>
                    <a:pt x="6" y="10"/>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24" name="Freeform 12"/>
            <p:cNvSpPr/>
            <p:nvPr/>
          </p:nvSpPr>
          <p:spPr bwMode="auto">
            <a:xfrm>
              <a:off x="213" y="792"/>
              <a:ext cx="28" cy="74"/>
            </a:xfrm>
            <a:custGeom>
              <a:avLst/>
              <a:gdLst>
                <a:gd name="T0" fmla="*/ 3 w 8"/>
                <a:gd name="T1" fmla="*/ 3 h 25"/>
                <a:gd name="T2" fmla="*/ 1 w 8"/>
                <a:gd name="T3" fmla="*/ 21 h 25"/>
                <a:gd name="T4" fmla="*/ 5 w 8"/>
                <a:gd name="T5" fmla="*/ 22 h 25"/>
                <a:gd name="T6" fmla="*/ 7 w 8"/>
                <a:gd name="T7" fmla="*/ 4 h 25"/>
                <a:gd name="T8" fmla="*/ 3 w 8"/>
                <a:gd name="T9" fmla="*/ 3 h 25"/>
              </a:gdLst>
              <a:ahLst/>
              <a:cxnLst>
                <a:cxn ang="0">
                  <a:pos x="T0" y="T1"/>
                </a:cxn>
                <a:cxn ang="0">
                  <a:pos x="T2" y="T3"/>
                </a:cxn>
                <a:cxn ang="0">
                  <a:pos x="T4" y="T5"/>
                </a:cxn>
                <a:cxn ang="0">
                  <a:pos x="T6" y="T7"/>
                </a:cxn>
                <a:cxn ang="0">
                  <a:pos x="T8" y="T9"/>
                </a:cxn>
              </a:cxnLst>
              <a:rect l="0" t="0" r="r" b="b"/>
              <a:pathLst>
                <a:path w="8" h="25">
                  <a:moveTo>
                    <a:pt x="3" y="3"/>
                  </a:moveTo>
                  <a:cubicBezTo>
                    <a:pt x="2" y="9"/>
                    <a:pt x="2" y="15"/>
                    <a:pt x="1" y="21"/>
                  </a:cubicBezTo>
                  <a:cubicBezTo>
                    <a:pt x="0" y="24"/>
                    <a:pt x="4" y="25"/>
                    <a:pt x="5" y="22"/>
                  </a:cubicBezTo>
                  <a:cubicBezTo>
                    <a:pt x="6" y="16"/>
                    <a:pt x="6" y="10"/>
                    <a:pt x="7" y="4"/>
                  </a:cubicBezTo>
                  <a:cubicBezTo>
                    <a:pt x="8" y="1"/>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25" name="Freeform 13"/>
            <p:cNvSpPr/>
            <p:nvPr/>
          </p:nvSpPr>
          <p:spPr bwMode="auto">
            <a:xfrm>
              <a:off x="213" y="887"/>
              <a:ext cx="21" cy="74"/>
            </a:xfrm>
            <a:custGeom>
              <a:avLst/>
              <a:gdLst>
                <a:gd name="T0" fmla="*/ 2 w 6"/>
                <a:gd name="T1" fmla="*/ 3 h 25"/>
                <a:gd name="T2" fmla="*/ 0 w 6"/>
                <a:gd name="T3" fmla="*/ 22 h 25"/>
                <a:gd name="T4" fmla="*/ 5 w 6"/>
                <a:gd name="T5" fmla="*/ 22 h 25"/>
                <a:gd name="T6" fmla="*/ 6 w 6"/>
                <a:gd name="T7" fmla="*/ 3 h 25"/>
                <a:gd name="T8" fmla="*/ 2 w 6"/>
                <a:gd name="T9" fmla="*/ 3 h 25"/>
              </a:gdLst>
              <a:ahLst/>
              <a:cxnLst>
                <a:cxn ang="0">
                  <a:pos x="T0" y="T1"/>
                </a:cxn>
                <a:cxn ang="0">
                  <a:pos x="T2" y="T3"/>
                </a:cxn>
                <a:cxn ang="0">
                  <a:pos x="T4" y="T5"/>
                </a:cxn>
                <a:cxn ang="0">
                  <a:pos x="T6" y="T7"/>
                </a:cxn>
                <a:cxn ang="0">
                  <a:pos x="T8" y="T9"/>
                </a:cxn>
              </a:cxnLst>
              <a:rect l="0" t="0" r="r" b="b"/>
              <a:pathLst>
                <a:path w="6" h="25">
                  <a:moveTo>
                    <a:pt x="2" y="3"/>
                  </a:moveTo>
                  <a:cubicBezTo>
                    <a:pt x="1" y="9"/>
                    <a:pt x="1" y="16"/>
                    <a:pt x="0" y="22"/>
                  </a:cubicBezTo>
                  <a:cubicBezTo>
                    <a:pt x="0" y="25"/>
                    <a:pt x="5" y="25"/>
                    <a:pt x="5" y="22"/>
                  </a:cubicBezTo>
                  <a:cubicBezTo>
                    <a:pt x="5" y="16"/>
                    <a:pt x="6" y="9"/>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26" name="Freeform 14"/>
            <p:cNvSpPr/>
            <p:nvPr/>
          </p:nvSpPr>
          <p:spPr bwMode="auto">
            <a:xfrm>
              <a:off x="213" y="981"/>
              <a:ext cx="25" cy="75"/>
            </a:xfrm>
            <a:custGeom>
              <a:avLst/>
              <a:gdLst>
                <a:gd name="T0" fmla="*/ 3 w 7"/>
                <a:gd name="T1" fmla="*/ 3 h 25"/>
                <a:gd name="T2" fmla="*/ 2 w 7"/>
                <a:gd name="T3" fmla="*/ 13 h 25"/>
                <a:gd name="T4" fmla="*/ 2 w 7"/>
                <a:gd name="T5" fmla="*/ 18 h 25"/>
                <a:gd name="T6" fmla="*/ 2 w 7"/>
                <a:gd name="T7" fmla="*/ 20 h 25"/>
                <a:gd name="T8" fmla="*/ 2 w 7"/>
                <a:gd name="T9" fmla="*/ 20 h 25"/>
                <a:gd name="T10" fmla="*/ 5 w 7"/>
                <a:gd name="T11" fmla="*/ 24 h 25"/>
                <a:gd name="T12" fmla="*/ 7 w 7"/>
                <a:gd name="T13" fmla="*/ 16 h 25"/>
                <a:gd name="T14" fmla="*/ 7 w 7"/>
                <a:gd name="T15" fmla="*/ 3 h 25"/>
                <a:gd name="T16" fmla="*/ 3 w 7"/>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3" y="3"/>
                  </a:moveTo>
                  <a:cubicBezTo>
                    <a:pt x="3" y="6"/>
                    <a:pt x="3" y="9"/>
                    <a:pt x="2" y="13"/>
                  </a:cubicBezTo>
                  <a:cubicBezTo>
                    <a:pt x="2" y="14"/>
                    <a:pt x="2" y="16"/>
                    <a:pt x="2" y="18"/>
                  </a:cubicBezTo>
                  <a:cubicBezTo>
                    <a:pt x="2" y="19"/>
                    <a:pt x="2" y="19"/>
                    <a:pt x="2" y="20"/>
                  </a:cubicBezTo>
                  <a:cubicBezTo>
                    <a:pt x="2" y="20"/>
                    <a:pt x="2" y="20"/>
                    <a:pt x="2" y="20"/>
                  </a:cubicBezTo>
                  <a:cubicBezTo>
                    <a:pt x="0" y="22"/>
                    <a:pt x="3" y="25"/>
                    <a:pt x="5" y="24"/>
                  </a:cubicBezTo>
                  <a:cubicBezTo>
                    <a:pt x="7" y="23"/>
                    <a:pt x="7" y="18"/>
                    <a:pt x="7" y="16"/>
                  </a:cubicBezTo>
                  <a:cubicBezTo>
                    <a:pt x="7" y="12"/>
                    <a:pt x="7" y="7"/>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27" name="Freeform 15"/>
            <p:cNvSpPr/>
            <p:nvPr/>
          </p:nvSpPr>
          <p:spPr bwMode="auto">
            <a:xfrm>
              <a:off x="206" y="1079"/>
              <a:ext cx="28" cy="75"/>
            </a:xfrm>
            <a:custGeom>
              <a:avLst/>
              <a:gdLst>
                <a:gd name="T0" fmla="*/ 7 w 8"/>
                <a:gd name="T1" fmla="*/ 18 h 25"/>
                <a:gd name="T2" fmla="*/ 6 w 8"/>
                <a:gd name="T3" fmla="*/ 10 h 25"/>
                <a:gd name="T4" fmla="*/ 6 w 8"/>
                <a:gd name="T5" fmla="*/ 6 h 25"/>
                <a:gd name="T6" fmla="*/ 6 w 8"/>
                <a:gd name="T7" fmla="*/ 5 h 25"/>
                <a:gd name="T8" fmla="*/ 2 w 8"/>
                <a:gd name="T9" fmla="*/ 2 h 25"/>
                <a:gd name="T10" fmla="*/ 2 w 8"/>
                <a:gd name="T11" fmla="*/ 12 h 25"/>
                <a:gd name="T12" fmla="*/ 2 w 8"/>
                <a:gd name="T13" fmla="*/ 18 h 25"/>
                <a:gd name="T14" fmla="*/ 3 w 8"/>
                <a:gd name="T15" fmla="*/ 19 h 25"/>
                <a:gd name="T16" fmla="*/ 2 w 8"/>
                <a:gd name="T17" fmla="*/ 23 h 25"/>
                <a:gd name="T18" fmla="*/ 6 w 8"/>
                <a:gd name="T19" fmla="*/ 24 h 25"/>
                <a:gd name="T20" fmla="*/ 7 w 8"/>
                <a:gd name="T2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25">
                  <a:moveTo>
                    <a:pt x="7" y="18"/>
                  </a:moveTo>
                  <a:cubicBezTo>
                    <a:pt x="7" y="15"/>
                    <a:pt x="7" y="13"/>
                    <a:pt x="6" y="10"/>
                  </a:cubicBezTo>
                  <a:cubicBezTo>
                    <a:pt x="6" y="8"/>
                    <a:pt x="6" y="7"/>
                    <a:pt x="6" y="6"/>
                  </a:cubicBezTo>
                  <a:cubicBezTo>
                    <a:pt x="6" y="5"/>
                    <a:pt x="6" y="4"/>
                    <a:pt x="6" y="5"/>
                  </a:cubicBezTo>
                  <a:cubicBezTo>
                    <a:pt x="7" y="2"/>
                    <a:pt x="3" y="0"/>
                    <a:pt x="2" y="2"/>
                  </a:cubicBezTo>
                  <a:cubicBezTo>
                    <a:pt x="0" y="5"/>
                    <a:pt x="2" y="9"/>
                    <a:pt x="2" y="12"/>
                  </a:cubicBezTo>
                  <a:cubicBezTo>
                    <a:pt x="2" y="14"/>
                    <a:pt x="2" y="16"/>
                    <a:pt x="2" y="18"/>
                  </a:cubicBezTo>
                  <a:cubicBezTo>
                    <a:pt x="3" y="18"/>
                    <a:pt x="3" y="19"/>
                    <a:pt x="3" y="19"/>
                  </a:cubicBezTo>
                  <a:cubicBezTo>
                    <a:pt x="2" y="20"/>
                    <a:pt x="1" y="21"/>
                    <a:pt x="2" y="23"/>
                  </a:cubicBezTo>
                  <a:cubicBezTo>
                    <a:pt x="3" y="24"/>
                    <a:pt x="5" y="25"/>
                    <a:pt x="6" y="24"/>
                  </a:cubicBezTo>
                  <a:cubicBezTo>
                    <a:pt x="8" y="22"/>
                    <a:pt x="7" y="20"/>
                    <a:pt x="7" y="1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28" name="Freeform 16"/>
            <p:cNvSpPr/>
            <p:nvPr/>
          </p:nvSpPr>
          <p:spPr bwMode="auto">
            <a:xfrm>
              <a:off x="213" y="1189"/>
              <a:ext cx="28" cy="101"/>
            </a:xfrm>
            <a:custGeom>
              <a:avLst/>
              <a:gdLst>
                <a:gd name="T0" fmla="*/ 7 w 8"/>
                <a:gd name="T1" fmla="*/ 30 h 34"/>
                <a:gd name="T2" fmla="*/ 6 w 8"/>
                <a:gd name="T3" fmla="*/ 3 h 34"/>
                <a:gd name="T4" fmla="*/ 2 w 8"/>
                <a:gd name="T5" fmla="*/ 3 h 34"/>
                <a:gd name="T6" fmla="*/ 2 w 8"/>
                <a:gd name="T7" fmla="*/ 25 h 34"/>
                <a:gd name="T8" fmla="*/ 1 w 8"/>
                <a:gd name="T9" fmla="*/ 28 h 34"/>
                <a:gd name="T10" fmla="*/ 3 w 8"/>
                <a:gd name="T11" fmla="*/ 32 h 34"/>
                <a:gd name="T12" fmla="*/ 7 w 8"/>
                <a:gd name="T13" fmla="*/ 30 h 34"/>
              </a:gdLst>
              <a:ahLst/>
              <a:cxnLst>
                <a:cxn ang="0">
                  <a:pos x="T0" y="T1"/>
                </a:cxn>
                <a:cxn ang="0">
                  <a:pos x="T2" y="T3"/>
                </a:cxn>
                <a:cxn ang="0">
                  <a:pos x="T4" y="T5"/>
                </a:cxn>
                <a:cxn ang="0">
                  <a:pos x="T6" y="T7"/>
                </a:cxn>
                <a:cxn ang="0">
                  <a:pos x="T8" y="T9"/>
                </a:cxn>
                <a:cxn ang="0">
                  <a:pos x="T10" y="T11"/>
                </a:cxn>
                <a:cxn ang="0">
                  <a:pos x="T12" y="T13"/>
                </a:cxn>
              </a:cxnLst>
              <a:rect l="0" t="0" r="r" b="b"/>
              <a:pathLst>
                <a:path w="8" h="34">
                  <a:moveTo>
                    <a:pt x="7" y="30"/>
                  </a:moveTo>
                  <a:cubicBezTo>
                    <a:pt x="5" y="21"/>
                    <a:pt x="6" y="12"/>
                    <a:pt x="6" y="3"/>
                  </a:cubicBezTo>
                  <a:cubicBezTo>
                    <a:pt x="6" y="0"/>
                    <a:pt x="2" y="0"/>
                    <a:pt x="2" y="3"/>
                  </a:cubicBezTo>
                  <a:cubicBezTo>
                    <a:pt x="1" y="10"/>
                    <a:pt x="1" y="18"/>
                    <a:pt x="2" y="25"/>
                  </a:cubicBezTo>
                  <a:cubicBezTo>
                    <a:pt x="1" y="25"/>
                    <a:pt x="0" y="26"/>
                    <a:pt x="1" y="28"/>
                  </a:cubicBezTo>
                  <a:cubicBezTo>
                    <a:pt x="2" y="29"/>
                    <a:pt x="2" y="31"/>
                    <a:pt x="3" y="32"/>
                  </a:cubicBezTo>
                  <a:cubicBezTo>
                    <a:pt x="5" y="34"/>
                    <a:pt x="8" y="32"/>
                    <a:pt x="7" y="3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29" name="Freeform 17"/>
            <p:cNvSpPr/>
            <p:nvPr/>
          </p:nvSpPr>
          <p:spPr bwMode="auto">
            <a:xfrm>
              <a:off x="213" y="1323"/>
              <a:ext cx="21" cy="59"/>
            </a:xfrm>
            <a:custGeom>
              <a:avLst/>
              <a:gdLst>
                <a:gd name="T0" fmla="*/ 2 w 6"/>
                <a:gd name="T1" fmla="*/ 3 h 20"/>
                <a:gd name="T2" fmla="*/ 0 w 6"/>
                <a:gd name="T3" fmla="*/ 17 h 20"/>
                <a:gd name="T4" fmla="*/ 5 w 6"/>
                <a:gd name="T5" fmla="*/ 17 h 20"/>
                <a:gd name="T6" fmla="*/ 6 w 6"/>
                <a:gd name="T7" fmla="*/ 3 h 20"/>
                <a:gd name="T8" fmla="*/ 2 w 6"/>
                <a:gd name="T9" fmla="*/ 3 h 20"/>
              </a:gdLst>
              <a:ahLst/>
              <a:cxnLst>
                <a:cxn ang="0">
                  <a:pos x="T0" y="T1"/>
                </a:cxn>
                <a:cxn ang="0">
                  <a:pos x="T2" y="T3"/>
                </a:cxn>
                <a:cxn ang="0">
                  <a:pos x="T4" y="T5"/>
                </a:cxn>
                <a:cxn ang="0">
                  <a:pos x="T6" y="T7"/>
                </a:cxn>
                <a:cxn ang="0">
                  <a:pos x="T8" y="T9"/>
                </a:cxn>
              </a:cxnLst>
              <a:rect l="0" t="0" r="r" b="b"/>
              <a:pathLst>
                <a:path w="6" h="20">
                  <a:moveTo>
                    <a:pt x="2" y="3"/>
                  </a:moveTo>
                  <a:cubicBezTo>
                    <a:pt x="1" y="8"/>
                    <a:pt x="1" y="12"/>
                    <a:pt x="0" y="17"/>
                  </a:cubicBezTo>
                  <a:cubicBezTo>
                    <a:pt x="0" y="20"/>
                    <a:pt x="5" y="20"/>
                    <a:pt x="5" y="17"/>
                  </a:cubicBezTo>
                  <a:cubicBezTo>
                    <a:pt x="5" y="12"/>
                    <a:pt x="6" y="8"/>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30" name="Freeform 18"/>
            <p:cNvSpPr/>
            <p:nvPr/>
          </p:nvSpPr>
          <p:spPr bwMode="auto">
            <a:xfrm>
              <a:off x="210" y="1415"/>
              <a:ext cx="24" cy="83"/>
            </a:xfrm>
            <a:custGeom>
              <a:avLst/>
              <a:gdLst>
                <a:gd name="T0" fmla="*/ 5 w 7"/>
                <a:gd name="T1" fmla="*/ 3 h 28"/>
                <a:gd name="T2" fmla="*/ 0 w 7"/>
                <a:gd name="T3" fmla="*/ 3 h 28"/>
                <a:gd name="T4" fmla="*/ 3 w 7"/>
                <a:gd name="T5" fmla="*/ 25 h 28"/>
                <a:gd name="T6" fmla="*/ 7 w 7"/>
                <a:gd name="T7" fmla="*/ 25 h 28"/>
                <a:gd name="T8" fmla="*/ 5 w 7"/>
                <a:gd name="T9" fmla="*/ 3 h 28"/>
              </a:gdLst>
              <a:ahLst/>
              <a:cxnLst>
                <a:cxn ang="0">
                  <a:pos x="T0" y="T1"/>
                </a:cxn>
                <a:cxn ang="0">
                  <a:pos x="T2" y="T3"/>
                </a:cxn>
                <a:cxn ang="0">
                  <a:pos x="T4" y="T5"/>
                </a:cxn>
                <a:cxn ang="0">
                  <a:pos x="T6" y="T7"/>
                </a:cxn>
                <a:cxn ang="0">
                  <a:pos x="T8" y="T9"/>
                </a:cxn>
              </a:cxnLst>
              <a:rect l="0" t="0" r="r" b="b"/>
              <a:pathLst>
                <a:path w="7" h="28">
                  <a:moveTo>
                    <a:pt x="5" y="3"/>
                  </a:moveTo>
                  <a:cubicBezTo>
                    <a:pt x="5" y="0"/>
                    <a:pt x="0" y="0"/>
                    <a:pt x="0" y="3"/>
                  </a:cubicBezTo>
                  <a:cubicBezTo>
                    <a:pt x="1" y="11"/>
                    <a:pt x="2" y="18"/>
                    <a:pt x="3" y="25"/>
                  </a:cubicBezTo>
                  <a:cubicBezTo>
                    <a:pt x="3" y="28"/>
                    <a:pt x="7" y="28"/>
                    <a:pt x="7" y="25"/>
                  </a:cubicBezTo>
                  <a:cubicBezTo>
                    <a:pt x="6" y="18"/>
                    <a:pt x="6" y="11"/>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31" name="Freeform 19"/>
            <p:cNvSpPr/>
            <p:nvPr/>
          </p:nvSpPr>
          <p:spPr bwMode="auto">
            <a:xfrm>
              <a:off x="224" y="1530"/>
              <a:ext cx="21" cy="92"/>
            </a:xfrm>
            <a:custGeom>
              <a:avLst/>
              <a:gdLst>
                <a:gd name="T0" fmla="*/ 4 w 6"/>
                <a:gd name="T1" fmla="*/ 3 h 31"/>
                <a:gd name="T2" fmla="*/ 0 w 6"/>
                <a:gd name="T3" fmla="*/ 3 h 31"/>
                <a:gd name="T4" fmla="*/ 1 w 6"/>
                <a:gd name="T5" fmla="*/ 29 h 31"/>
                <a:gd name="T6" fmla="*/ 5 w 6"/>
                <a:gd name="T7" fmla="*/ 29 h 31"/>
                <a:gd name="T8" fmla="*/ 4 w 6"/>
                <a:gd name="T9" fmla="*/ 3 h 31"/>
              </a:gdLst>
              <a:ahLst/>
              <a:cxnLst>
                <a:cxn ang="0">
                  <a:pos x="T0" y="T1"/>
                </a:cxn>
                <a:cxn ang="0">
                  <a:pos x="T2" y="T3"/>
                </a:cxn>
                <a:cxn ang="0">
                  <a:pos x="T4" y="T5"/>
                </a:cxn>
                <a:cxn ang="0">
                  <a:pos x="T6" y="T7"/>
                </a:cxn>
                <a:cxn ang="0">
                  <a:pos x="T8" y="T9"/>
                </a:cxn>
              </a:cxnLst>
              <a:rect l="0" t="0" r="r" b="b"/>
              <a:pathLst>
                <a:path w="6" h="31">
                  <a:moveTo>
                    <a:pt x="4" y="3"/>
                  </a:moveTo>
                  <a:cubicBezTo>
                    <a:pt x="4" y="0"/>
                    <a:pt x="0" y="0"/>
                    <a:pt x="0" y="3"/>
                  </a:cubicBezTo>
                  <a:cubicBezTo>
                    <a:pt x="0" y="12"/>
                    <a:pt x="0" y="20"/>
                    <a:pt x="1" y="29"/>
                  </a:cubicBezTo>
                  <a:cubicBezTo>
                    <a:pt x="1" y="31"/>
                    <a:pt x="6" y="31"/>
                    <a:pt x="5" y="29"/>
                  </a:cubicBezTo>
                  <a:cubicBezTo>
                    <a:pt x="4" y="20"/>
                    <a:pt x="4" y="12"/>
                    <a:pt x="4"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32" name="Freeform 20"/>
            <p:cNvSpPr/>
            <p:nvPr/>
          </p:nvSpPr>
          <p:spPr bwMode="auto">
            <a:xfrm>
              <a:off x="220" y="1664"/>
              <a:ext cx="18" cy="80"/>
            </a:xfrm>
            <a:custGeom>
              <a:avLst/>
              <a:gdLst>
                <a:gd name="T0" fmla="*/ 4 w 5"/>
                <a:gd name="T1" fmla="*/ 24 h 27"/>
                <a:gd name="T2" fmla="*/ 4 w 5"/>
                <a:gd name="T3" fmla="*/ 24 h 27"/>
                <a:gd name="T4" fmla="*/ 5 w 5"/>
                <a:gd name="T5" fmla="*/ 3 h 27"/>
                <a:gd name="T6" fmla="*/ 1 w 5"/>
                <a:gd name="T7" fmla="*/ 3 h 27"/>
                <a:gd name="T8" fmla="*/ 0 w 5"/>
                <a:gd name="T9" fmla="*/ 14 h 27"/>
                <a:gd name="T10" fmla="*/ 0 w 5"/>
                <a:gd name="T11" fmla="*/ 20 h 27"/>
                <a:gd name="T12" fmla="*/ 0 w 5"/>
                <a:gd name="T13" fmla="*/ 23 h 27"/>
                <a:gd name="T14" fmla="*/ 0 w 5"/>
                <a:gd name="T15" fmla="*/ 24 h 27"/>
                <a:gd name="T16" fmla="*/ 0 w 5"/>
                <a:gd name="T17" fmla="*/ 24 h 27"/>
                <a:gd name="T18" fmla="*/ 4 w 5"/>
                <a:gd name="T19" fmla="*/ 24 h 27"/>
                <a:gd name="T20" fmla="*/ 4 w 5"/>
                <a:gd name="T21" fmla="*/ 24 h 27"/>
                <a:gd name="T22" fmla="*/ 4 w 5"/>
                <a:gd name="T23" fmla="*/ 24 h 27"/>
                <a:gd name="T24" fmla="*/ 4 w 5"/>
                <a:gd name="T2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7">
                  <a:moveTo>
                    <a:pt x="4" y="24"/>
                  </a:moveTo>
                  <a:cubicBezTo>
                    <a:pt x="4" y="24"/>
                    <a:pt x="4" y="24"/>
                    <a:pt x="4" y="24"/>
                  </a:cubicBezTo>
                  <a:cubicBezTo>
                    <a:pt x="5" y="17"/>
                    <a:pt x="5" y="9"/>
                    <a:pt x="5" y="3"/>
                  </a:cubicBezTo>
                  <a:cubicBezTo>
                    <a:pt x="5" y="0"/>
                    <a:pt x="1" y="0"/>
                    <a:pt x="1" y="3"/>
                  </a:cubicBezTo>
                  <a:cubicBezTo>
                    <a:pt x="1" y="6"/>
                    <a:pt x="0" y="10"/>
                    <a:pt x="0" y="14"/>
                  </a:cubicBezTo>
                  <a:cubicBezTo>
                    <a:pt x="0" y="16"/>
                    <a:pt x="0" y="18"/>
                    <a:pt x="0" y="20"/>
                  </a:cubicBezTo>
                  <a:cubicBezTo>
                    <a:pt x="0" y="21"/>
                    <a:pt x="0" y="23"/>
                    <a:pt x="0" y="23"/>
                  </a:cubicBezTo>
                  <a:cubicBezTo>
                    <a:pt x="0" y="23"/>
                    <a:pt x="0" y="23"/>
                    <a:pt x="0" y="24"/>
                  </a:cubicBezTo>
                  <a:cubicBezTo>
                    <a:pt x="0" y="24"/>
                    <a:pt x="0" y="24"/>
                    <a:pt x="0" y="24"/>
                  </a:cubicBezTo>
                  <a:cubicBezTo>
                    <a:pt x="0" y="26"/>
                    <a:pt x="4" y="27"/>
                    <a:pt x="4" y="24"/>
                  </a:cubicBezTo>
                  <a:cubicBezTo>
                    <a:pt x="4" y="24"/>
                    <a:pt x="4" y="24"/>
                    <a:pt x="4" y="24"/>
                  </a:cubicBezTo>
                  <a:cubicBezTo>
                    <a:pt x="4" y="24"/>
                    <a:pt x="4" y="24"/>
                    <a:pt x="4" y="24"/>
                  </a:cubicBezTo>
                  <a:cubicBezTo>
                    <a:pt x="4" y="24"/>
                    <a:pt x="4" y="24"/>
                    <a:pt x="4" y="2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33" name="Freeform 21"/>
            <p:cNvSpPr/>
            <p:nvPr/>
          </p:nvSpPr>
          <p:spPr bwMode="auto">
            <a:xfrm>
              <a:off x="206" y="1762"/>
              <a:ext cx="21" cy="101"/>
            </a:xfrm>
            <a:custGeom>
              <a:avLst/>
              <a:gdLst>
                <a:gd name="T0" fmla="*/ 1 w 6"/>
                <a:gd name="T1" fmla="*/ 3 h 34"/>
                <a:gd name="T2" fmla="*/ 1 w 6"/>
                <a:gd name="T3" fmla="*/ 23 h 34"/>
                <a:gd name="T4" fmla="*/ 0 w 6"/>
                <a:gd name="T5" fmla="*/ 25 h 34"/>
                <a:gd name="T6" fmla="*/ 1 w 6"/>
                <a:gd name="T7" fmla="*/ 31 h 34"/>
                <a:gd name="T8" fmla="*/ 6 w 6"/>
                <a:gd name="T9" fmla="*/ 31 h 34"/>
                <a:gd name="T10" fmla="*/ 6 w 6"/>
                <a:gd name="T11" fmla="*/ 3 h 34"/>
                <a:gd name="T12" fmla="*/ 1 w 6"/>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 h="34">
                  <a:moveTo>
                    <a:pt x="1" y="3"/>
                  </a:moveTo>
                  <a:cubicBezTo>
                    <a:pt x="1" y="23"/>
                    <a:pt x="1" y="23"/>
                    <a:pt x="1" y="23"/>
                  </a:cubicBezTo>
                  <a:cubicBezTo>
                    <a:pt x="1" y="24"/>
                    <a:pt x="0" y="24"/>
                    <a:pt x="0" y="25"/>
                  </a:cubicBezTo>
                  <a:cubicBezTo>
                    <a:pt x="1" y="27"/>
                    <a:pt x="1" y="29"/>
                    <a:pt x="1" y="31"/>
                  </a:cubicBezTo>
                  <a:cubicBezTo>
                    <a:pt x="2" y="34"/>
                    <a:pt x="6" y="34"/>
                    <a:pt x="6" y="31"/>
                  </a:cubicBezTo>
                  <a:cubicBezTo>
                    <a:pt x="6" y="3"/>
                    <a:pt x="6" y="3"/>
                    <a:pt x="6" y="3"/>
                  </a:cubicBezTo>
                  <a:cubicBezTo>
                    <a:pt x="6" y="0"/>
                    <a:pt x="1" y="0"/>
                    <a:pt x="1"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34" name="Freeform 22"/>
            <p:cNvSpPr/>
            <p:nvPr/>
          </p:nvSpPr>
          <p:spPr bwMode="auto">
            <a:xfrm>
              <a:off x="213" y="1893"/>
              <a:ext cx="25" cy="86"/>
            </a:xfrm>
            <a:custGeom>
              <a:avLst/>
              <a:gdLst>
                <a:gd name="T0" fmla="*/ 6 w 7"/>
                <a:gd name="T1" fmla="*/ 25 h 29"/>
                <a:gd name="T2" fmla="*/ 5 w 7"/>
                <a:gd name="T3" fmla="*/ 3 h 29"/>
                <a:gd name="T4" fmla="*/ 0 w 7"/>
                <a:gd name="T5" fmla="*/ 3 h 29"/>
                <a:gd name="T6" fmla="*/ 2 w 7"/>
                <a:gd name="T7" fmla="*/ 26 h 29"/>
                <a:gd name="T8" fmla="*/ 6 w 7"/>
                <a:gd name="T9" fmla="*/ 25 h 29"/>
              </a:gdLst>
              <a:ahLst/>
              <a:cxnLst>
                <a:cxn ang="0">
                  <a:pos x="T0" y="T1"/>
                </a:cxn>
                <a:cxn ang="0">
                  <a:pos x="T2" y="T3"/>
                </a:cxn>
                <a:cxn ang="0">
                  <a:pos x="T4" y="T5"/>
                </a:cxn>
                <a:cxn ang="0">
                  <a:pos x="T6" y="T7"/>
                </a:cxn>
                <a:cxn ang="0">
                  <a:pos x="T8" y="T9"/>
                </a:cxn>
              </a:cxnLst>
              <a:rect l="0" t="0" r="r" b="b"/>
              <a:pathLst>
                <a:path w="7" h="29">
                  <a:moveTo>
                    <a:pt x="6" y="25"/>
                  </a:moveTo>
                  <a:cubicBezTo>
                    <a:pt x="4" y="18"/>
                    <a:pt x="5" y="10"/>
                    <a:pt x="5" y="3"/>
                  </a:cubicBezTo>
                  <a:cubicBezTo>
                    <a:pt x="5" y="0"/>
                    <a:pt x="0" y="0"/>
                    <a:pt x="0" y="3"/>
                  </a:cubicBezTo>
                  <a:cubicBezTo>
                    <a:pt x="0" y="10"/>
                    <a:pt x="0" y="19"/>
                    <a:pt x="2" y="26"/>
                  </a:cubicBezTo>
                  <a:cubicBezTo>
                    <a:pt x="2" y="29"/>
                    <a:pt x="7" y="28"/>
                    <a:pt x="6" y="2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35" name="Freeform 23"/>
            <p:cNvSpPr/>
            <p:nvPr/>
          </p:nvSpPr>
          <p:spPr bwMode="auto">
            <a:xfrm>
              <a:off x="213" y="2008"/>
              <a:ext cx="18" cy="89"/>
            </a:xfrm>
            <a:custGeom>
              <a:avLst/>
              <a:gdLst>
                <a:gd name="T0" fmla="*/ 0 w 5"/>
                <a:gd name="T1" fmla="*/ 3 h 30"/>
                <a:gd name="T2" fmla="*/ 0 w 5"/>
                <a:gd name="T3" fmla="*/ 27 h 30"/>
                <a:gd name="T4" fmla="*/ 5 w 5"/>
                <a:gd name="T5" fmla="*/ 27 h 30"/>
                <a:gd name="T6" fmla="*/ 5 w 5"/>
                <a:gd name="T7" fmla="*/ 3 h 30"/>
                <a:gd name="T8" fmla="*/ 0 w 5"/>
                <a:gd name="T9" fmla="*/ 3 h 30"/>
              </a:gdLst>
              <a:ahLst/>
              <a:cxnLst>
                <a:cxn ang="0">
                  <a:pos x="T0" y="T1"/>
                </a:cxn>
                <a:cxn ang="0">
                  <a:pos x="T2" y="T3"/>
                </a:cxn>
                <a:cxn ang="0">
                  <a:pos x="T4" y="T5"/>
                </a:cxn>
                <a:cxn ang="0">
                  <a:pos x="T6" y="T7"/>
                </a:cxn>
                <a:cxn ang="0">
                  <a:pos x="T8" y="T9"/>
                </a:cxn>
              </a:cxnLst>
              <a:rect l="0" t="0" r="r" b="b"/>
              <a:pathLst>
                <a:path w="5" h="30">
                  <a:moveTo>
                    <a:pt x="0" y="3"/>
                  </a:moveTo>
                  <a:cubicBezTo>
                    <a:pt x="0" y="27"/>
                    <a:pt x="0" y="27"/>
                    <a:pt x="0" y="27"/>
                  </a:cubicBezTo>
                  <a:cubicBezTo>
                    <a:pt x="0" y="30"/>
                    <a:pt x="5" y="30"/>
                    <a:pt x="5" y="27"/>
                  </a:cubicBezTo>
                  <a:cubicBezTo>
                    <a:pt x="5" y="3"/>
                    <a:pt x="5" y="3"/>
                    <a:pt x="5" y="3"/>
                  </a:cubicBezTo>
                  <a:cubicBezTo>
                    <a:pt x="5"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36" name="Freeform 24"/>
            <p:cNvSpPr/>
            <p:nvPr/>
          </p:nvSpPr>
          <p:spPr bwMode="auto">
            <a:xfrm>
              <a:off x="217" y="2127"/>
              <a:ext cx="24" cy="89"/>
            </a:xfrm>
            <a:custGeom>
              <a:avLst/>
              <a:gdLst>
                <a:gd name="T0" fmla="*/ 6 w 7"/>
                <a:gd name="T1" fmla="*/ 26 h 30"/>
                <a:gd name="T2" fmla="*/ 5 w 7"/>
                <a:gd name="T3" fmla="*/ 3 h 30"/>
                <a:gd name="T4" fmla="*/ 1 w 7"/>
                <a:gd name="T5" fmla="*/ 3 h 30"/>
                <a:gd name="T6" fmla="*/ 2 w 7"/>
                <a:gd name="T7" fmla="*/ 27 h 30"/>
                <a:gd name="T8" fmla="*/ 6 w 7"/>
                <a:gd name="T9" fmla="*/ 26 h 30"/>
              </a:gdLst>
              <a:ahLst/>
              <a:cxnLst>
                <a:cxn ang="0">
                  <a:pos x="T0" y="T1"/>
                </a:cxn>
                <a:cxn ang="0">
                  <a:pos x="T2" y="T3"/>
                </a:cxn>
                <a:cxn ang="0">
                  <a:pos x="T4" y="T5"/>
                </a:cxn>
                <a:cxn ang="0">
                  <a:pos x="T6" y="T7"/>
                </a:cxn>
                <a:cxn ang="0">
                  <a:pos x="T8" y="T9"/>
                </a:cxn>
              </a:cxnLst>
              <a:rect l="0" t="0" r="r" b="b"/>
              <a:pathLst>
                <a:path w="7" h="30">
                  <a:moveTo>
                    <a:pt x="6" y="26"/>
                  </a:moveTo>
                  <a:cubicBezTo>
                    <a:pt x="4" y="19"/>
                    <a:pt x="5" y="10"/>
                    <a:pt x="5" y="3"/>
                  </a:cubicBezTo>
                  <a:cubicBezTo>
                    <a:pt x="5" y="0"/>
                    <a:pt x="1" y="0"/>
                    <a:pt x="1" y="3"/>
                  </a:cubicBezTo>
                  <a:cubicBezTo>
                    <a:pt x="1" y="11"/>
                    <a:pt x="0" y="20"/>
                    <a:pt x="2" y="27"/>
                  </a:cubicBezTo>
                  <a:cubicBezTo>
                    <a:pt x="2" y="30"/>
                    <a:pt x="7" y="29"/>
                    <a:pt x="6" y="2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37" name="Freeform 25"/>
            <p:cNvSpPr/>
            <p:nvPr/>
          </p:nvSpPr>
          <p:spPr bwMode="auto">
            <a:xfrm>
              <a:off x="224" y="2246"/>
              <a:ext cx="14" cy="109"/>
            </a:xfrm>
            <a:custGeom>
              <a:avLst/>
              <a:gdLst>
                <a:gd name="T0" fmla="*/ 0 w 4"/>
                <a:gd name="T1" fmla="*/ 3 h 37"/>
                <a:gd name="T2" fmla="*/ 0 w 4"/>
                <a:gd name="T3" fmla="*/ 34 h 37"/>
                <a:gd name="T4" fmla="*/ 4 w 4"/>
                <a:gd name="T5" fmla="*/ 34 h 37"/>
                <a:gd name="T6" fmla="*/ 4 w 4"/>
                <a:gd name="T7" fmla="*/ 3 h 37"/>
                <a:gd name="T8" fmla="*/ 0 w 4"/>
                <a:gd name="T9" fmla="*/ 3 h 37"/>
              </a:gdLst>
              <a:ahLst/>
              <a:cxnLst>
                <a:cxn ang="0">
                  <a:pos x="T0" y="T1"/>
                </a:cxn>
                <a:cxn ang="0">
                  <a:pos x="T2" y="T3"/>
                </a:cxn>
                <a:cxn ang="0">
                  <a:pos x="T4" y="T5"/>
                </a:cxn>
                <a:cxn ang="0">
                  <a:pos x="T6" y="T7"/>
                </a:cxn>
                <a:cxn ang="0">
                  <a:pos x="T8" y="T9"/>
                </a:cxn>
              </a:cxnLst>
              <a:rect l="0" t="0" r="r" b="b"/>
              <a:pathLst>
                <a:path w="4" h="37">
                  <a:moveTo>
                    <a:pt x="0" y="3"/>
                  </a:moveTo>
                  <a:cubicBezTo>
                    <a:pt x="0" y="34"/>
                    <a:pt x="0" y="34"/>
                    <a:pt x="0" y="34"/>
                  </a:cubicBezTo>
                  <a:cubicBezTo>
                    <a:pt x="0" y="37"/>
                    <a:pt x="4" y="37"/>
                    <a:pt x="4" y="34"/>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38" name="Freeform 26"/>
            <p:cNvSpPr/>
            <p:nvPr/>
          </p:nvSpPr>
          <p:spPr bwMode="auto">
            <a:xfrm>
              <a:off x="210" y="2370"/>
              <a:ext cx="28" cy="107"/>
            </a:xfrm>
            <a:custGeom>
              <a:avLst/>
              <a:gdLst>
                <a:gd name="T0" fmla="*/ 7 w 8"/>
                <a:gd name="T1" fmla="*/ 3 h 36"/>
                <a:gd name="T2" fmla="*/ 3 w 8"/>
                <a:gd name="T3" fmla="*/ 3 h 36"/>
                <a:gd name="T4" fmla="*/ 0 w 8"/>
                <a:gd name="T5" fmla="*/ 32 h 36"/>
                <a:gd name="T6" fmla="*/ 5 w 8"/>
                <a:gd name="T7" fmla="*/ 33 h 36"/>
                <a:gd name="T8" fmla="*/ 7 w 8"/>
                <a:gd name="T9" fmla="*/ 3 h 36"/>
              </a:gdLst>
              <a:ahLst/>
              <a:cxnLst>
                <a:cxn ang="0">
                  <a:pos x="T0" y="T1"/>
                </a:cxn>
                <a:cxn ang="0">
                  <a:pos x="T2" y="T3"/>
                </a:cxn>
                <a:cxn ang="0">
                  <a:pos x="T4" y="T5"/>
                </a:cxn>
                <a:cxn ang="0">
                  <a:pos x="T6" y="T7"/>
                </a:cxn>
                <a:cxn ang="0">
                  <a:pos x="T8" y="T9"/>
                </a:cxn>
              </a:cxnLst>
              <a:rect l="0" t="0" r="r" b="b"/>
              <a:pathLst>
                <a:path w="8" h="36">
                  <a:moveTo>
                    <a:pt x="7" y="3"/>
                  </a:moveTo>
                  <a:cubicBezTo>
                    <a:pt x="7" y="0"/>
                    <a:pt x="3" y="0"/>
                    <a:pt x="3" y="3"/>
                  </a:cubicBezTo>
                  <a:cubicBezTo>
                    <a:pt x="3" y="12"/>
                    <a:pt x="4" y="23"/>
                    <a:pt x="0" y="32"/>
                  </a:cubicBezTo>
                  <a:cubicBezTo>
                    <a:pt x="0" y="35"/>
                    <a:pt x="4" y="36"/>
                    <a:pt x="5" y="33"/>
                  </a:cubicBezTo>
                  <a:cubicBezTo>
                    <a:pt x="8" y="24"/>
                    <a:pt x="7" y="12"/>
                    <a:pt x="7"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39" name="Freeform 27"/>
            <p:cNvSpPr/>
            <p:nvPr/>
          </p:nvSpPr>
          <p:spPr bwMode="auto">
            <a:xfrm>
              <a:off x="213" y="2492"/>
              <a:ext cx="28" cy="83"/>
            </a:xfrm>
            <a:custGeom>
              <a:avLst/>
              <a:gdLst>
                <a:gd name="T0" fmla="*/ 5 w 8"/>
                <a:gd name="T1" fmla="*/ 23 h 28"/>
                <a:gd name="T2" fmla="*/ 5 w 8"/>
                <a:gd name="T3" fmla="*/ 3 h 28"/>
                <a:gd name="T4" fmla="*/ 0 w 8"/>
                <a:gd name="T5" fmla="*/ 3 h 28"/>
                <a:gd name="T6" fmla="*/ 0 w 8"/>
                <a:gd name="T7" fmla="*/ 19 h 28"/>
                <a:gd name="T8" fmla="*/ 4 w 8"/>
                <a:gd name="T9" fmla="*/ 27 h 28"/>
                <a:gd name="T10" fmla="*/ 5 w 8"/>
                <a:gd name="T11" fmla="*/ 23 h 28"/>
              </a:gdLst>
              <a:ahLst/>
              <a:cxnLst>
                <a:cxn ang="0">
                  <a:pos x="T0" y="T1"/>
                </a:cxn>
                <a:cxn ang="0">
                  <a:pos x="T2" y="T3"/>
                </a:cxn>
                <a:cxn ang="0">
                  <a:pos x="T4" y="T5"/>
                </a:cxn>
                <a:cxn ang="0">
                  <a:pos x="T6" y="T7"/>
                </a:cxn>
                <a:cxn ang="0">
                  <a:pos x="T8" y="T9"/>
                </a:cxn>
                <a:cxn ang="0">
                  <a:pos x="T10" y="T11"/>
                </a:cxn>
              </a:cxnLst>
              <a:rect l="0" t="0" r="r" b="b"/>
              <a:pathLst>
                <a:path w="8" h="28">
                  <a:moveTo>
                    <a:pt x="5" y="23"/>
                  </a:moveTo>
                  <a:cubicBezTo>
                    <a:pt x="4" y="23"/>
                    <a:pt x="5" y="5"/>
                    <a:pt x="5" y="3"/>
                  </a:cubicBezTo>
                  <a:cubicBezTo>
                    <a:pt x="5" y="0"/>
                    <a:pt x="0" y="0"/>
                    <a:pt x="0" y="3"/>
                  </a:cubicBezTo>
                  <a:cubicBezTo>
                    <a:pt x="0" y="8"/>
                    <a:pt x="0" y="14"/>
                    <a:pt x="0" y="19"/>
                  </a:cubicBezTo>
                  <a:cubicBezTo>
                    <a:pt x="1" y="22"/>
                    <a:pt x="1" y="27"/>
                    <a:pt x="4" y="27"/>
                  </a:cubicBezTo>
                  <a:cubicBezTo>
                    <a:pt x="7" y="28"/>
                    <a:pt x="8" y="23"/>
                    <a:pt x="5" y="2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40" name="Freeform 28"/>
            <p:cNvSpPr/>
            <p:nvPr/>
          </p:nvSpPr>
          <p:spPr bwMode="auto">
            <a:xfrm>
              <a:off x="213" y="2614"/>
              <a:ext cx="28" cy="89"/>
            </a:xfrm>
            <a:custGeom>
              <a:avLst/>
              <a:gdLst>
                <a:gd name="T0" fmla="*/ 3 w 8"/>
                <a:gd name="T1" fmla="*/ 2 h 30"/>
                <a:gd name="T2" fmla="*/ 2 w 8"/>
                <a:gd name="T3" fmla="*/ 27 h 30"/>
                <a:gd name="T4" fmla="*/ 6 w 8"/>
                <a:gd name="T5" fmla="*/ 27 h 30"/>
                <a:gd name="T6" fmla="*/ 7 w 8"/>
                <a:gd name="T7" fmla="*/ 4 h 30"/>
                <a:gd name="T8" fmla="*/ 3 w 8"/>
                <a:gd name="T9" fmla="*/ 2 h 30"/>
              </a:gdLst>
              <a:ahLst/>
              <a:cxnLst>
                <a:cxn ang="0">
                  <a:pos x="T0" y="T1"/>
                </a:cxn>
                <a:cxn ang="0">
                  <a:pos x="T2" y="T3"/>
                </a:cxn>
                <a:cxn ang="0">
                  <a:pos x="T4" y="T5"/>
                </a:cxn>
                <a:cxn ang="0">
                  <a:pos x="T6" y="T7"/>
                </a:cxn>
                <a:cxn ang="0">
                  <a:pos x="T8" y="T9"/>
                </a:cxn>
              </a:cxnLst>
              <a:rect l="0" t="0" r="r" b="b"/>
              <a:pathLst>
                <a:path w="8" h="30">
                  <a:moveTo>
                    <a:pt x="3" y="2"/>
                  </a:moveTo>
                  <a:cubicBezTo>
                    <a:pt x="0" y="10"/>
                    <a:pt x="1" y="19"/>
                    <a:pt x="2" y="27"/>
                  </a:cubicBezTo>
                  <a:cubicBezTo>
                    <a:pt x="2" y="30"/>
                    <a:pt x="6" y="30"/>
                    <a:pt x="6" y="27"/>
                  </a:cubicBezTo>
                  <a:cubicBezTo>
                    <a:pt x="6" y="20"/>
                    <a:pt x="4" y="11"/>
                    <a:pt x="7" y="4"/>
                  </a:cubicBezTo>
                  <a:cubicBezTo>
                    <a:pt x="8" y="1"/>
                    <a:pt x="4" y="0"/>
                    <a:pt x="3"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41" name="Freeform 29"/>
            <p:cNvSpPr/>
            <p:nvPr/>
          </p:nvSpPr>
          <p:spPr bwMode="auto">
            <a:xfrm>
              <a:off x="217" y="2735"/>
              <a:ext cx="21" cy="107"/>
            </a:xfrm>
            <a:custGeom>
              <a:avLst/>
              <a:gdLst>
                <a:gd name="T0" fmla="*/ 6 w 6"/>
                <a:gd name="T1" fmla="*/ 3 h 36"/>
                <a:gd name="T2" fmla="*/ 2 w 6"/>
                <a:gd name="T3" fmla="*/ 3 h 36"/>
                <a:gd name="T4" fmla="*/ 1 w 6"/>
                <a:gd name="T5" fmla="*/ 33 h 36"/>
                <a:gd name="T6" fmla="*/ 5 w 6"/>
                <a:gd name="T7" fmla="*/ 33 h 36"/>
                <a:gd name="T8" fmla="*/ 6 w 6"/>
                <a:gd name="T9" fmla="*/ 3 h 36"/>
              </a:gdLst>
              <a:ahLst/>
              <a:cxnLst>
                <a:cxn ang="0">
                  <a:pos x="T0" y="T1"/>
                </a:cxn>
                <a:cxn ang="0">
                  <a:pos x="T2" y="T3"/>
                </a:cxn>
                <a:cxn ang="0">
                  <a:pos x="T4" y="T5"/>
                </a:cxn>
                <a:cxn ang="0">
                  <a:pos x="T6" y="T7"/>
                </a:cxn>
                <a:cxn ang="0">
                  <a:pos x="T8" y="T9"/>
                </a:cxn>
              </a:cxnLst>
              <a:rect l="0" t="0" r="r" b="b"/>
              <a:pathLst>
                <a:path w="6" h="36">
                  <a:moveTo>
                    <a:pt x="6" y="3"/>
                  </a:moveTo>
                  <a:cubicBezTo>
                    <a:pt x="6" y="0"/>
                    <a:pt x="2" y="0"/>
                    <a:pt x="2" y="3"/>
                  </a:cubicBezTo>
                  <a:cubicBezTo>
                    <a:pt x="1" y="13"/>
                    <a:pt x="0" y="23"/>
                    <a:pt x="1" y="33"/>
                  </a:cubicBezTo>
                  <a:cubicBezTo>
                    <a:pt x="1" y="36"/>
                    <a:pt x="5" y="36"/>
                    <a:pt x="5" y="33"/>
                  </a:cubicBezTo>
                  <a:cubicBezTo>
                    <a:pt x="4" y="23"/>
                    <a:pt x="6" y="13"/>
                    <a:pt x="6"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42" name="Freeform 30"/>
            <p:cNvSpPr/>
            <p:nvPr/>
          </p:nvSpPr>
          <p:spPr bwMode="auto">
            <a:xfrm>
              <a:off x="210" y="2860"/>
              <a:ext cx="28" cy="104"/>
            </a:xfrm>
            <a:custGeom>
              <a:avLst/>
              <a:gdLst>
                <a:gd name="T0" fmla="*/ 8 w 8"/>
                <a:gd name="T1" fmla="*/ 3 h 35"/>
                <a:gd name="T2" fmla="*/ 4 w 8"/>
                <a:gd name="T3" fmla="*/ 3 h 35"/>
                <a:gd name="T4" fmla="*/ 3 w 8"/>
                <a:gd name="T5" fmla="*/ 32 h 35"/>
                <a:gd name="T6" fmla="*/ 7 w 8"/>
                <a:gd name="T7" fmla="*/ 31 h 35"/>
                <a:gd name="T8" fmla="*/ 8 w 8"/>
                <a:gd name="T9" fmla="*/ 3 h 35"/>
              </a:gdLst>
              <a:ahLst/>
              <a:cxnLst>
                <a:cxn ang="0">
                  <a:pos x="T0" y="T1"/>
                </a:cxn>
                <a:cxn ang="0">
                  <a:pos x="T2" y="T3"/>
                </a:cxn>
                <a:cxn ang="0">
                  <a:pos x="T4" y="T5"/>
                </a:cxn>
                <a:cxn ang="0">
                  <a:pos x="T6" y="T7"/>
                </a:cxn>
                <a:cxn ang="0">
                  <a:pos x="T8" y="T9"/>
                </a:cxn>
              </a:cxnLst>
              <a:rect l="0" t="0" r="r" b="b"/>
              <a:pathLst>
                <a:path w="8" h="35">
                  <a:moveTo>
                    <a:pt x="8" y="3"/>
                  </a:moveTo>
                  <a:cubicBezTo>
                    <a:pt x="8" y="0"/>
                    <a:pt x="4" y="0"/>
                    <a:pt x="4" y="3"/>
                  </a:cubicBezTo>
                  <a:cubicBezTo>
                    <a:pt x="3" y="13"/>
                    <a:pt x="0" y="23"/>
                    <a:pt x="3" y="32"/>
                  </a:cubicBezTo>
                  <a:cubicBezTo>
                    <a:pt x="3" y="35"/>
                    <a:pt x="8" y="34"/>
                    <a:pt x="7" y="31"/>
                  </a:cubicBezTo>
                  <a:cubicBezTo>
                    <a:pt x="5" y="22"/>
                    <a:pt x="8" y="12"/>
                    <a:pt x="8"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43" name="Freeform 31"/>
            <p:cNvSpPr/>
            <p:nvPr/>
          </p:nvSpPr>
          <p:spPr bwMode="auto">
            <a:xfrm>
              <a:off x="206" y="3014"/>
              <a:ext cx="25" cy="98"/>
            </a:xfrm>
            <a:custGeom>
              <a:avLst/>
              <a:gdLst>
                <a:gd name="T0" fmla="*/ 6 w 7"/>
                <a:gd name="T1" fmla="*/ 24 h 33"/>
                <a:gd name="T2" fmla="*/ 5 w 7"/>
                <a:gd name="T3" fmla="*/ 3 h 33"/>
                <a:gd name="T4" fmla="*/ 0 w 7"/>
                <a:gd name="T5" fmla="*/ 3 h 33"/>
                <a:gd name="T6" fmla="*/ 1 w 7"/>
                <a:gd name="T7" fmla="*/ 30 h 33"/>
                <a:gd name="T8" fmla="*/ 6 w 7"/>
                <a:gd name="T9" fmla="*/ 32 h 33"/>
                <a:gd name="T10" fmla="*/ 7 w 7"/>
                <a:gd name="T11" fmla="*/ 26 h 33"/>
                <a:gd name="T12" fmla="*/ 6 w 7"/>
                <a:gd name="T13" fmla="*/ 24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6" y="24"/>
                  </a:moveTo>
                  <a:cubicBezTo>
                    <a:pt x="6" y="17"/>
                    <a:pt x="6" y="10"/>
                    <a:pt x="5" y="3"/>
                  </a:cubicBezTo>
                  <a:cubicBezTo>
                    <a:pt x="5" y="0"/>
                    <a:pt x="0" y="0"/>
                    <a:pt x="0" y="3"/>
                  </a:cubicBezTo>
                  <a:cubicBezTo>
                    <a:pt x="1" y="12"/>
                    <a:pt x="1" y="21"/>
                    <a:pt x="1" y="30"/>
                  </a:cubicBezTo>
                  <a:cubicBezTo>
                    <a:pt x="1" y="33"/>
                    <a:pt x="4" y="33"/>
                    <a:pt x="6" y="32"/>
                  </a:cubicBezTo>
                  <a:cubicBezTo>
                    <a:pt x="7" y="30"/>
                    <a:pt x="7" y="28"/>
                    <a:pt x="7" y="26"/>
                  </a:cubicBezTo>
                  <a:cubicBezTo>
                    <a:pt x="7" y="25"/>
                    <a:pt x="7" y="25"/>
                    <a:pt x="6" y="2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44" name="Freeform 32"/>
            <p:cNvSpPr/>
            <p:nvPr/>
          </p:nvSpPr>
          <p:spPr bwMode="auto">
            <a:xfrm>
              <a:off x="210" y="3166"/>
              <a:ext cx="24" cy="92"/>
            </a:xfrm>
            <a:custGeom>
              <a:avLst/>
              <a:gdLst>
                <a:gd name="T0" fmla="*/ 3 w 7"/>
                <a:gd name="T1" fmla="*/ 3 h 31"/>
                <a:gd name="T2" fmla="*/ 2 w 7"/>
                <a:gd name="T3" fmla="*/ 17 h 31"/>
                <a:gd name="T4" fmla="*/ 1 w 7"/>
                <a:gd name="T5" fmla="*/ 24 h 31"/>
                <a:gd name="T6" fmla="*/ 1 w 7"/>
                <a:gd name="T7" fmla="*/ 27 h 31"/>
                <a:gd name="T8" fmla="*/ 0 w 7"/>
                <a:gd name="T9" fmla="*/ 28 h 31"/>
                <a:gd name="T10" fmla="*/ 1 w 7"/>
                <a:gd name="T11" fmla="*/ 29 h 31"/>
                <a:gd name="T12" fmla="*/ 4 w 7"/>
                <a:gd name="T13" fmla="*/ 30 h 31"/>
                <a:gd name="T14" fmla="*/ 6 w 7"/>
                <a:gd name="T15" fmla="*/ 20 h 31"/>
                <a:gd name="T16" fmla="*/ 7 w 7"/>
                <a:gd name="T17" fmla="*/ 3 h 31"/>
                <a:gd name="T18" fmla="*/ 3 w 7"/>
                <a:gd name="T19"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1">
                  <a:moveTo>
                    <a:pt x="3" y="3"/>
                  </a:moveTo>
                  <a:cubicBezTo>
                    <a:pt x="2" y="7"/>
                    <a:pt x="2" y="12"/>
                    <a:pt x="2" y="17"/>
                  </a:cubicBezTo>
                  <a:cubicBezTo>
                    <a:pt x="1" y="19"/>
                    <a:pt x="1" y="22"/>
                    <a:pt x="1" y="24"/>
                  </a:cubicBezTo>
                  <a:cubicBezTo>
                    <a:pt x="1" y="25"/>
                    <a:pt x="0" y="27"/>
                    <a:pt x="1" y="27"/>
                  </a:cubicBezTo>
                  <a:cubicBezTo>
                    <a:pt x="0" y="27"/>
                    <a:pt x="0" y="28"/>
                    <a:pt x="0" y="28"/>
                  </a:cubicBezTo>
                  <a:cubicBezTo>
                    <a:pt x="0" y="28"/>
                    <a:pt x="0" y="29"/>
                    <a:pt x="1" y="29"/>
                  </a:cubicBezTo>
                  <a:cubicBezTo>
                    <a:pt x="1" y="30"/>
                    <a:pt x="3" y="31"/>
                    <a:pt x="4" y="30"/>
                  </a:cubicBezTo>
                  <a:cubicBezTo>
                    <a:pt x="6" y="28"/>
                    <a:pt x="6" y="23"/>
                    <a:pt x="6" y="20"/>
                  </a:cubicBezTo>
                  <a:cubicBezTo>
                    <a:pt x="6" y="14"/>
                    <a:pt x="7" y="9"/>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45" name="Freeform 33"/>
            <p:cNvSpPr/>
            <p:nvPr/>
          </p:nvSpPr>
          <p:spPr bwMode="auto">
            <a:xfrm>
              <a:off x="213" y="3290"/>
              <a:ext cx="28" cy="101"/>
            </a:xfrm>
            <a:custGeom>
              <a:avLst/>
              <a:gdLst>
                <a:gd name="T0" fmla="*/ 7 w 8"/>
                <a:gd name="T1" fmla="*/ 25 h 34"/>
                <a:gd name="T2" fmla="*/ 5 w 8"/>
                <a:gd name="T3" fmla="*/ 3 h 34"/>
                <a:gd name="T4" fmla="*/ 0 w 8"/>
                <a:gd name="T5" fmla="*/ 3 h 34"/>
                <a:gd name="T6" fmla="*/ 2 w 8"/>
                <a:gd name="T7" fmla="*/ 17 h 34"/>
                <a:gd name="T8" fmla="*/ 3 w 8"/>
                <a:gd name="T9" fmla="*/ 25 h 34"/>
                <a:gd name="T10" fmla="*/ 3 w 8"/>
                <a:gd name="T11" fmla="*/ 29 h 34"/>
                <a:gd name="T12" fmla="*/ 3 w 8"/>
                <a:gd name="T13" fmla="*/ 29 h 34"/>
                <a:gd name="T14" fmla="*/ 3 w 8"/>
                <a:gd name="T15" fmla="*/ 31 h 34"/>
                <a:gd name="T16" fmla="*/ 7 w 8"/>
                <a:gd name="T17" fmla="*/ 32 h 34"/>
                <a:gd name="T18" fmla="*/ 7 w 8"/>
                <a:gd name="T19"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7" y="25"/>
                  </a:moveTo>
                  <a:cubicBezTo>
                    <a:pt x="7" y="18"/>
                    <a:pt x="5" y="10"/>
                    <a:pt x="5" y="3"/>
                  </a:cubicBezTo>
                  <a:cubicBezTo>
                    <a:pt x="5" y="0"/>
                    <a:pt x="0" y="0"/>
                    <a:pt x="0" y="3"/>
                  </a:cubicBezTo>
                  <a:cubicBezTo>
                    <a:pt x="1" y="8"/>
                    <a:pt x="1" y="12"/>
                    <a:pt x="2" y="17"/>
                  </a:cubicBezTo>
                  <a:cubicBezTo>
                    <a:pt x="2" y="20"/>
                    <a:pt x="3" y="23"/>
                    <a:pt x="3" y="25"/>
                  </a:cubicBezTo>
                  <a:cubicBezTo>
                    <a:pt x="3" y="27"/>
                    <a:pt x="3" y="28"/>
                    <a:pt x="3" y="29"/>
                  </a:cubicBezTo>
                  <a:cubicBezTo>
                    <a:pt x="3" y="29"/>
                    <a:pt x="3" y="29"/>
                    <a:pt x="3" y="29"/>
                  </a:cubicBezTo>
                  <a:cubicBezTo>
                    <a:pt x="3" y="30"/>
                    <a:pt x="2" y="31"/>
                    <a:pt x="3" y="31"/>
                  </a:cubicBezTo>
                  <a:cubicBezTo>
                    <a:pt x="4" y="33"/>
                    <a:pt x="6" y="34"/>
                    <a:pt x="7" y="32"/>
                  </a:cubicBezTo>
                  <a:cubicBezTo>
                    <a:pt x="8" y="30"/>
                    <a:pt x="8" y="28"/>
                    <a:pt x="7" y="2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46" name="Freeform 34"/>
            <p:cNvSpPr/>
            <p:nvPr/>
          </p:nvSpPr>
          <p:spPr bwMode="auto">
            <a:xfrm>
              <a:off x="217" y="3427"/>
              <a:ext cx="28" cy="110"/>
            </a:xfrm>
            <a:custGeom>
              <a:avLst/>
              <a:gdLst>
                <a:gd name="T0" fmla="*/ 6 w 8"/>
                <a:gd name="T1" fmla="*/ 30 h 37"/>
                <a:gd name="T2" fmla="*/ 6 w 8"/>
                <a:gd name="T3" fmla="*/ 29 h 37"/>
                <a:gd name="T4" fmla="*/ 6 w 8"/>
                <a:gd name="T5" fmla="*/ 20 h 37"/>
                <a:gd name="T6" fmla="*/ 7 w 8"/>
                <a:gd name="T7" fmla="*/ 4 h 37"/>
                <a:gd name="T8" fmla="*/ 3 w 8"/>
                <a:gd name="T9" fmla="*/ 3 h 37"/>
                <a:gd name="T10" fmla="*/ 1 w 8"/>
                <a:gd name="T11" fmla="*/ 20 h 37"/>
                <a:gd name="T12" fmla="*/ 3 w 8"/>
                <a:gd name="T13" fmla="*/ 35 h 37"/>
                <a:gd name="T14" fmla="*/ 7 w 8"/>
                <a:gd name="T15" fmla="*/ 33 h 37"/>
                <a:gd name="T16" fmla="*/ 6 w 8"/>
                <a:gd name="T17"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7">
                  <a:moveTo>
                    <a:pt x="6" y="30"/>
                  </a:moveTo>
                  <a:cubicBezTo>
                    <a:pt x="6" y="30"/>
                    <a:pt x="6" y="29"/>
                    <a:pt x="6" y="29"/>
                  </a:cubicBezTo>
                  <a:cubicBezTo>
                    <a:pt x="5" y="26"/>
                    <a:pt x="6" y="22"/>
                    <a:pt x="6" y="20"/>
                  </a:cubicBezTo>
                  <a:cubicBezTo>
                    <a:pt x="6" y="15"/>
                    <a:pt x="6" y="9"/>
                    <a:pt x="7" y="4"/>
                  </a:cubicBezTo>
                  <a:cubicBezTo>
                    <a:pt x="8" y="1"/>
                    <a:pt x="3" y="0"/>
                    <a:pt x="3" y="3"/>
                  </a:cubicBezTo>
                  <a:cubicBezTo>
                    <a:pt x="2" y="8"/>
                    <a:pt x="1" y="14"/>
                    <a:pt x="1" y="20"/>
                  </a:cubicBezTo>
                  <a:cubicBezTo>
                    <a:pt x="1" y="24"/>
                    <a:pt x="0" y="32"/>
                    <a:pt x="3" y="35"/>
                  </a:cubicBezTo>
                  <a:cubicBezTo>
                    <a:pt x="5" y="37"/>
                    <a:pt x="8" y="35"/>
                    <a:pt x="7" y="33"/>
                  </a:cubicBezTo>
                  <a:cubicBezTo>
                    <a:pt x="7" y="32"/>
                    <a:pt x="6" y="31"/>
                    <a:pt x="6" y="3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47" name="Freeform 35"/>
            <p:cNvSpPr/>
            <p:nvPr/>
          </p:nvSpPr>
          <p:spPr bwMode="auto">
            <a:xfrm>
              <a:off x="217" y="3590"/>
              <a:ext cx="24" cy="92"/>
            </a:xfrm>
            <a:custGeom>
              <a:avLst/>
              <a:gdLst>
                <a:gd name="T0" fmla="*/ 6 w 7"/>
                <a:gd name="T1" fmla="*/ 27 h 31"/>
                <a:gd name="T2" fmla="*/ 5 w 7"/>
                <a:gd name="T3" fmla="*/ 3 h 31"/>
                <a:gd name="T4" fmla="*/ 1 w 7"/>
                <a:gd name="T5" fmla="*/ 3 h 31"/>
                <a:gd name="T6" fmla="*/ 2 w 7"/>
                <a:gd name="T7" fmla="*/ 28 h 31"/>
                <a:gd name="T8" fmla="*/ 6 w 7"/>
                <a:gd name="T9" fmla="*/ 27 h 31"/>
              </a:gdLst>
              <a:ahLst/>
              <a:cxnLst>
                <a:cxn ang="0">
                  <a:pos x="T0" y="T1"/>
                </a:cxn>
                <a:cxn ang="0">
                  <a:pos x="T2" y="T3"/>
                </a:cxn>
                <a:cxn ang="0">
                  <a:pos x="T4" y="T5"/>
                </a:cxn>
                <a:cxn ang="0">
                  <a:pos x="T6" y="T7"/>
                </a:cxn>
                <a:cxn ang="0">
                  <a:pos x="T8" y="T9"/>
                </a:cxn>
              </a:cxnLst>
              <a:rect l="0" t="0" r="r" b="b"/>
              <a:pathLst>
                <a:path w="7" h="31">
                  <a:moveTo>
                    <a:pt x="6" y="27"/>
                  </a:moveTo>
                  <a:cubicBezTo>
                    <a:pt x="4" y="19"/>
                    <a:pt x="5" y="11"/>
                    <a:pt x="5" y="3"/>
                  </a:cubicBezTo>
                  <a:cubicBezTo>
                    <a:pt x="5" y="0"/>
                    <a:pt x="1" y="0"/>
                    <a:pt x="1" y="3"/>
                  </a:cubicBezTo>
                  <a:cubicBezTo>
                    <a:pt x="1" y="11"/>
                    <a:pt x="0" y="20"/>
                    <a:pt x="2" y="28"/>
                  </a:cubicBezTo>
                  <a:cubicBezTo>
                    <a:pt x="2" y="31"/>
                    <a:pt x="7" y="30"/>
                    <a:pt x="6" y="2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48" name="Freeform 36"/>
            <p:cNvSpPr/>
            <p:nvPr/>
          </p:nvSpPr>
          <p:spPr bwMode="auto">
            <a:xfrm>
              <a:off x="217" y="3721"/>
              <a:ext cx="24" cy="95"/>
            </a:xfrm>
            <a:custGeom>
              <a:avLst/>
              <a:gdLst>
                <a:gd name="T0" fmla="*/ 2 w 7"/>
                <a:gd name="T1" fmla="*/ 3 h 32"/>
                <a:gd name="T2" fmla="*/ 1 w 7"/>
                <a:gd name="T3" fmla="*/ 29 h 32"/>
                <a:gd name="T4" fmla="*/ 5 w 7"/>
                <a:gd name="T5" fmla="*/ 29 h 32"/>
                <a:gd name="T6" fmla="*/ 6 w 7"/>
                <a:gd name="T7" fmla="*/ 3 h 32"/>
                <a:gd name="T8" fmla="*/ 2 w 7"/>
                <a:gd name="T9" fmla="*/ 3 h 32"/>
              </a:gdLst>
              <a:ahLst/>
              <a:cxnLst>
                <a:cxn ang="0">
                  <a:pos x="T0" y="T1"/>
                </a:cxn>
                <a:cxn ang="0">
                  <a:pos x="T2" y="T3"/>
                </a:cxn>
                <a:cxn ang="0">
                  <a:pos x="T4" y="T5"/>
                </a:cxn>
                <a:cxn ang="0">
                  <a:pos x="T6" y="T7"/>
                </a:cxn>
                <a:cxn ang="0">
                  <a:pos x="T8" y="T9"/>
                </a:cxn>
              </a:cxnLst>
              <a:rect l="0" t="0" r="r" b="b"/>
              <a:pathLst>
                <a:path w="7" h="32">
                  <a:moveTo>
                    <a:pt x="2" y="3"/>
                  </a:moveTo>
                  <a:cubicBezTo>
                    <a:pt x="0" y="12"/>
                    <a:pt x="1" y="20"/>
                    <a:pt x="1" y="29"/>
                  </a:cubicBezTo>
                  <a:cubicBezTo>
                    <a:pt x="1" y="32"/>
                    <a:pt x="5" y="32"/>
                    <a:pt x="5" y="29"/>
                  </a:cubicBezTo>
                  <a:cubicBezTo>
                    <a:pt x="5" y="20"/>
                    <a:pt x="5" y="12"/>
                    <a:pt x="6" y="3"/>
                  </a:cubicBezTo>
                  <a:cubicBezTo>
                    <a:pt x="7"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49" name="Freeform 37"/>
            <p:cNvSpPr/>
            <p:nvPr/>
          </p:nvSpPr>
          <p:spPr bwMode="auto">
            <a:xfrm>
              <a:off x="210" y="3842"/>
              <a:ext cx="28" cy="95"/>
            </a:xfrm>
            <a:custGeom>
              <a:avLst/>
              <a:gdLst>
                <a:gd name="T0" fmla="*/ 7 w 8"/>
                <a:gd name="T1" fmla="*/ 28 h 32"/>
                <a:gd name="T2" fmla="*/ 6 w 8"/>
                <a:gd name="T3" fmla="*/ 3 h 32"/>
                <a:gd name="T4" fmla="*/ 1 w 8"/>
                <a:gd name="T5" fmla="*/ 3 h 32"/>
                <a:gd name="T6" fmla="*/ 3 w 8"/>
                <a:gd name="T7" fmla="*/ 29 h 32"/>
                <a:gd name="T8" fmla="*/ 7 w 8"/>
                <a:gd name="T9" fmla="*/ 28 h 32"/>
              </a:gdLst>
              <a:ahLst/>
              <a:cxnLst>
                <a:cxn ang="0">
                  <a:pos x="T0" y="T1"/>
                </a:cxn>
                <a:cxn ang="0">
                  <a:pos x="T2" y="T3"/>
                </a:cxn>
                <a:cxn ang="0">
                  <a:pos x="T4" y="T5"/>
                </a:cxn>
                <a:cxn ang="0">
                  <a:pos x="T6" y="T7"/>
                </a:cxn>
                <a:cxn ang="0">
                  <a:pos x="T8" y="T9"/>
                </a:cxn>
              </a:cxnLst>
              <a:rect l="0" t="0" r="r" b="b"/>
              <a:pathLst>
                <a:path w="8" h="32">
                  <a:moveTo>
                    <a:pt x="7" y="28"/>
                  </a:moveTo>
                  <a:cubicBezTo>
                    <a:pt x="5" y="21"/>
                    <a:pt x="6" y="11"/>
                    <a:pt x="6" y="3"/>
                  </a:cubicBezTo>
                  <a:cubicBezTo>
                    <a:pt x="6" y="0"/>
                    <a:pt x="1" y="0"/>
                    <a:pt x="1" y="3"/>
                  </a:cubicBezTo>
                  <a:cubicBezTo>
                    <a:pt x="1" y="12"/>
                    <a:pt x="0" y="21"/>
                    <a:pt x="3" y="29"/>
                  </a:cubicBezTo>
                  <a:cubicBezTo>
                    <a:pt x="3" y="32"/>
                    <a:pt x="8" y="31"/>
                    <a:pt x="7"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50" name="Freeform 38"/>
            <p:cNvSpPr/>
            <p:nvPr/>
          </p:nvSpPr>
          <p:spPr bwMode="auto">
            <a:xfrm>
              <a:off x="217" y="3967"/>
              <a:ext cx="24" cy="56"/>
            </a:xfrm>
            <a:custGeom>
              <a:avLst/>
              <a:gdLst>
                <a:gd name="T0" fmla="*/ 6 w 7"/>
                <a:gd name="T1" fmla="*/ 15 h 19"/>
                <a:gd name="T2" fmla="*/ 5 w 7"/>
                <a:gd name="T3" fmla="*/ 3 h 19"/>
                <a:gd name="T4" fmla="*/ 1 w 7"/>
                <a:gd name="T5" fmla="*/ 3 h 19"/>
                <a:gd name="T6" fmla="*/ 2 w 7"/>
                <a:gd name="T7" fmla="*/ 16 h 19"/>
                <a:gd name="T8" fmla="*/ 6 w 7"/>
                <a:gd name="T9" fmla="*/ 15 h 19"/>
              </a:gdLst>
              <a:ahLst/>
              <a:cxnLst>
                <a:cxn ang="0">
                  <a:pos x="T0" y="T1"/>
                </a:cxn>
                <a:cxn ang="0">
                  <a:pos x="T2" y="T3"/>
                </a:cxn>
                <a:cxn ang="0">
                  <a:pos x="T4" y="T5"/>
                </a:cxn>
                <a:cxn ang="0">
                  <a:pos x="T6" y="T7"/>
                </a:cxn>
                <a:cxn ang="0">
                  <a:pos x="T8" y="T9"/>
                </a:cxn>
              </a:cxnLst>
              <a:rect l="0" t="0" r="r" b="b"/>
              <a:pathLst>
                <a:path w="7" h="19">
                  <a:moveTo>
                    <a:pt x="6" y="15"/>
                  </a:moveTo>
                  <a:cubicBezTo>
                    <a:pt x="5" y="11"/>
                    <a:pt x="5" y="7"/>
                    <a:pt x="5" y="3"/>
                  </a:cubicBezTo>
                  <a:cubicBezTo>
                    <a:pt x="5" y="0"/>
                    <a:pt x="1" y="0"/>
                    <a:pt x="1" y="3"/>
                  </a:cubicBezTo>
                  <a:cubicBezTo>
                    <a:pt x="1" y="7"/>
                    <a:pt x="0" y="12"/>
                    <a:pt x="2" y="16"/>
                  </a:cubicBezTo>
                  <a:cubicBezTo>
                    <a:pt x="2" y="19"/>
                    <a:pt x="7" y="17"/>
                    <a:pt x="6" y="1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51" name="Freeform 39"/>
            <p:cNvSpPr/>
            <p:nvPr/>
          </p:nvSpPr>
          <p:spPr bwMode="auto">
            <a:xfrm>
              <a:off x="213" y="4050"/>
              <a:ext cx="28" cy="62"/>
            </a:xfrm>
            <a:custGeom>
              <a:avLst/>
              <a:gdLst>
                <a:gd name="T0" fmla="*/ 7 w 8"/>
                <a:gd name="T1" fmla="*/ 17 h 21"/>
                <a:gd name="T2" fmla="*/ 6 w 8"/>
                <a:gd name="T3" fmla="*/ 4 h 21"/>
                <a:gd name="T4" fmla="*/ 2 w 8"/>
                <a:gd name="T5" fmla="*/ 2 h 21"/>
                <a:gd name="T6" fmla="*/ 3 w 8"/>
                <a:gd name="T7" fmla="*/ 18 h 21"/>
                <a:gd name="T8" fmla="*/ 7 w 8"/>
                <a:gd name="T9" fmla="*/ 17 h 21"/>
              </a:gdLst>
              <a:ahLst/>
              <a:cxnLst>
                <a:cxn ang="0">
                  <a:pos x="T0" y="T1"/>
                </a:cxn>
                <a:cxn ang="0">
                  <a:pos x="T2" y="T3"/>
                </a:cxn>
                <a:cxn ang="0">
                  <a:pos x="T4" y="T5"/>
                </a:cxn>
                <a:cxn ang="0">
                  <a:pos x="T6" y="T7"/>
                </a:cxn>
                <a:cxn ang="0">
                  <a:pos x="T8" y="T9"/>
                </a:cxn>
              </a:cxnLst>
              <a:rect l="0" t="0" r="r" b="b"/>
              <a:pathLst>
                <a:path w="8" h="21">
                  <a:moveTo>
                    <a:pt x="7" y="17"/>
                  </a:moveTo>
                  <a:cubicBezTo>
                    <a:pt x="6" y="13"/>
                    <a:pt x="5" y="8"/>
                    <a:pt x="6" y="4"/>
                  </a:cubicBezTo>
                  <a:cubicBezTo>
                    <a:pt x="7" y="1"/>
                    <a:pt x="2" y="0"/>
                    <a:pt x="2" y="2"/>
                  </a:cubicBezTo>
                  <a:cubicBezTo>
                    <a:pt x="0" y="7"/>
                    <a:pt x="1" y="13"/>
                    <a:pt x="3" y="18"/>
                  </a:cubicBezTo>
                  <a:cubicBezTo>
                    <a:pt x="3" y="21"/>
                    <a:pt x="8" y="20"/>
                    <a:pt x="7" y="1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52" name="Freeform 40"/>
            <p:cNvSpPr/>
            <p:nvPr/>
          </p:nvSpPr>
          <p:spPr bwMode="auto">
            <a:xfrm>
              <a:off x="259" y="4100"/>
              <a:ext cx="92" cy="30"/>
            </a:xfrm>
            <a:custGeom>
              <a:avLst/>
              <a:gdLst>
                <a:gd name="T0" fmla="*/ 23 w 26"/>
                <a:gd name="T1" fmla="*/ 5 h 10"/>
                <a:gd name="T2" fmla="*/ 14 w 26"/>
                <a:gd name="T3" fmla="*/ 4 h 10"/>
                <a:gd name="T4" fmla="*/ 5 w 26"/>
                <a:gd name="T5" fmla="*/ 3 h 10"/>
                <a:gd name="T6" fmla="*/ 1 w 26"/>
                <a:gd name="T7" fmla="*/ 5 h 10"/>
                <a:gd name="T8" fmla="*/ 8 w 26"/>
                <a:gd name="T9" fmla="*/ 8 h 10"/>
                <a:gd name="T10" fmla="*/ 22 w 26"/>
                <a:gd name="T11" fmla="*/ 9 h 10"/>
                <a:gd name="T12" fmla="*/ 23 w 26"/>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26" h="10">
                  <a:moveTo>
                    <a:pt x="23" y="5"/>
                  </a:moveTo>
                  <a:cubicBezTo>
                    <a:pt x="20" y="4"/>
                    <a:pt x="17" y="4"/>
                    <a:pt x="14" y="4"/>
                  </a:cubicBezTo>
                  <a:cubicBezTo>
                    <a:pt x="12" y="4"/>
                    <a:pt x="6" y="5"/>
                    <a:pt x="5" y="3"/>
                  </a:cubicBezTo>
                  <a:cubicBezTo>
                    <a:pt x="4" y="0"/>
                    <a:pt x="0" y="2"/>
                    <a:pt x="1" y="5"/>
                  </a:cubicBezTo>
                  <a:cubicBezTo>
                    <a:pt x="3" y="8"/>
                    <a:pt x="6" y="8"/>
                    <a:pt x="8" y="8"/>
                  </a:cubicBezTo>
                  <a:cubicBezTo>
                    <a:pt x="13" y="9"/>
                    <a:pt x="17" y="9"/>
                    <a:pt x="22" y="9"/>
                  </a:cubicBezTo>
                  <a:cubicBezTo>
                    <a:pt x="25" y="10"/>
                    <a:pt x="26" y="5"/>
                    <a:pt x="2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53" name="Freeform 41"/>
            <p:cNvSpPr/>
            <p:nvPr/>
          </p:nvSpPr>
          <p:spPr bwMode="auto">
            <a:xfrm>
              <a:off x="397" y="4112"/>
              <a:ext cx="84" cy="21"/>
            </a:xfrm>
            <a:custGeom>
              <a:avLst/>
              <a:gdLst>
                <a:gd name="T0" fmla="*/ 21 w 24"/>
                <a:gd name="T1" fmla="*/ 0 h 7"/>
                <a:gd name="T2" fmla="*/ 3 w 24"/>
                <a:gd name="T3" fmla="*/ 2 h 7"/>
                <a:gd name="T4" fmla="*/ 4 w 24"/>
                <a:gd name="T5" fmla="*/ 6 h 7"/>
                <a:gd name="T6" fmla="*/ 21 w 24"/>
                <a:gd name="T7" fmla="*/ 4 h 7"/>
                <a:gd name="T8" fmla="*/ 21 w 24"/>
                <a:gd name="T9" fmla="*/ 0 h 7"/>
              </a:gdLst>
              <a:ahLst/>
              <a:cxnLst>
                <a:cxn ang="0">
                  <a:pos x="T0" y="T1"/>
                </a:cxn>
                <a:cxn ang="0">
                  <a:pos x="T2" y="T3"/>
                </a:cxn>
                <a:cxn ang="0">
                  <a:pos x="T4" y="T5"/>
                </a:cxn>
                <a:cxn ang="0">
                  <a:pos x="T6" y="T7"/>
                </a:cxn>
                <a:cxn ang="0">
                  <a:pos x="T8" y="T9"/>
                </a:cxn>
              </a:cxnLst>
              <a:rect l="0" t="0" r="r" b="b"/>
              <a:pathLst>
                <a:path w="24" h="7">
                  <a:moveTo>
                    <a:pt x="21" y="0"/>
                  </a:moveTo>
                  <a:cubicBezTo>
                    <a:pt x="15" y="0"/>
                    <a:pt x="9" y="0"/>
                    <a:pt x="3" y="2"/>
                  </a:cubicBezTo>
                  <a:cubicBezTo>
                    <a:pt x="0" y="3"/>
                    <a:pt x="1" y="7"/>
                    <a:pt x="4" y="6"/>
                  </a:cubicBezTo>
                  <a:cubicBezTo>
                    <a:pt x="10" y="4"/>
                    <a:pt x="16" y="4"/>
                    <a:pt x="21" y="4"/>
                  </a:cubicBezTo>
                  <a:cubicBezTo>
                    <a:pt x="24" y="4"/>
                    <a:pt x="24" y="0"/>
                    <a:pt x="21"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54" name="Freeform 42"/>
            <p:cNvSpPr/>
            <p:nvPr/>
          </p:nvSpPr>
          <p:spPr bwMode="auto">
            <a:xfrm>
              <a:off x="520" y="4100"/>
              <a:ext cx="99" cy="24"/>
            </a:xfrm>
            <a:custGeom>
              <a:avLst/>
              <a:gdLst>
                <a:gd name="T0" fmla="*/ 24 w 28"/>
                <a:gd name="T1" fmla="*/ 1 h 8"/>
                <a:gd name="T2" fmla="*/ 4 w 28"/>
                <a:gd name="T3" fmla="*/ 2 h 8"/>
                <a:gd name="T4" fmla="*/ 3 w 28"/>
                <a:gd name="T5" fmla="*/ 6 h 8"/>
                <a:gd name="T6" fmla="*/ 25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3"/>
                    <a:pt x="10" y="3"/>
                    <a:pt x="4" y="2"/>
                  </a:cubicBezTo>
                  <a:cubicBezTo>
                    <a:pt x="1" y="1"/>
                    <a:pt x="0" y="6"/>
                    <a:pt x="3" y="6"/>
                  </a:cubicBezTo>
                  <a:cubicBezTo>
                    <a:pt x="10" y="7"/>
                    <a:pt x="18" y="8"/>
                    <a:pt x="25" y="5"/>
                  </a:cubicBezTo>
                  <a:cubicBezTo>
                    <a:pt x="28" y="4"/>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55" name="Freeform 43"/>
            <p:cNvSpPr/>
            <p:nvPr/>
          </p:nvSpPr>
          <p:spPr bwMode="auto">
            <a:xfrm>
              <a:off x="654" y="4106"/>
              <a:ext cx="81" cy="24"/>
            </a:xfrm>
            <a:custGeom>
              <a:avLst/>
              <a:gdLst>
                <a:gd name="T0" fmla="*/ 20 w 23"/>
                <a:gd name="T1" fmla="*/ 0 h 8"/>
                <a:gd name="T2" fmla="*/ 3 w 23"/>
                <a:gd name="T3" fmla="*/ 3 h 8"/>
                <a:gd name="T4" fmla="*/ 5 w 23"/>
                <a:gd name="T5" fmla="*/ 7 h 8"/>
                <a:gd name="T6" fmla="*/ 20 w 23"/>
                <a:gd name="T7" fmla="*/ 4 h 8"/>
                <a:gd name="T8" fmla="*/ 20 w 23"/>
                <a:gd name="T9" fmla="*/ 0 h 8"/>
              </a:gdLst>
              <a:ahLst/>
              <a:cxnLst>
                <a:cxn ang="0">
                  <a:pos x="T0" y="T1"/>
                </a:cxn>
                <a:cxn ang="0">
                  <a:pos x="T2" y="T3"/>
                </a:cxn>
                <a:cxn ang="0">
                  <a:pos x="T4" y="T5"/>
                </a:cxn>
                <a:cxn ang="0">
                  <a:pos x="T6" y="T7"/>
                </a:cxn>
                <a:cxn ang="0">
                  <a:pos x="T8" y="T9"/>
                </a:cxn>
              </a:cxnLst>
              <a:rect l="0" t="0" r="r" b="b"/>
              <a:pathLst>
                <a:path w="23" h="8">
                  <a:moveTo>
                    <a:pt x="20" y="0"/>
                  </a:moveTo>
                  <a:cubicBezTo>
                    <a:pt x="14" y="0"/>
                    <a:pt x="8" y="1"/>
                    <a:pt x="3" y="3"/>
                  </a:cubicBezTo>
                  <a:cubicBezTo>
                    <a:pt x="0" y="4"/>
                    <a:pt x="3" y="8"/>
                    <a:pt x="5" y="7"/>
                  </a:cubicBezTo>
                  <a:cubicBezTo>
                    <a:pt x="10" y="5"/>
                    <a:pt x="15"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56" name="Freeform 44"/>
            <p:cNvSpPr/>
            <p:nvPr/>
          </p:nvSpPr>
          <p:spPr bwMode="auto">
            <a:xfrm>
              <a:off x="774" y="4106"/>
              <a:ext cx="88" cy="27"/>
            </a:xfrm>
            <a:custGeom>
              <a:avLst/>
              <a:gdLst>
                <a:gd name="T0" fmla="*/ 21 w 25"/>
                <a:gd name="T1" fmla="*/ 2 h 9"/>
                <a:gd name="T2" fmla="*/ 4 w 25"/>
                <a:gd name="T3" fmla="*/ 1 h 9"/>
                <a:gd name="T4" fmla="*/ 2 w 25"/>
                <a:gd name="T5" fmla="*/ 5 h 9"/>
                <a:gd name="T6" fmla="*/ 23 w 25"/>
                <a:gd name="T7" fmla="*/ 6 h 9"/>
                <a:gd name="T8" fmla="*/ 21 w 25"/>
                <a:gd name="T9" fmla="*/ 2 h 9"/>
              </a:gdLst>
              <a:ahLst/>
              <a:cxnLst>
                <a:cxn ang="0">
                  <a:pos x="T0" y="T1"/>
                </a:cxn>
                <a:cxn ang="0">
                  <a:pos x="T2" y="T3"/>
                </a:cxn>
                <a:cxn ang="0">
                  <a:pos x="T4" y="T5"/>
                </a:cxn>
                <a:cxn ang="0">
                  <a:pos x="T6" y="T7"/>
                </a:cxn>
                <a:cxn ang="0">
                  <a:pos x="T8" y="T9"/>
                </a:cxn>
              </a:cxnLst>
              <a:rect l="0" t="0" r="r" b="b"/>
              <a:pathLst>
                <a:path w="25" h="9">
                  <a:moveTo>
                    <a:pt x="21" y="2"/>
                  </a:moveTo>
                  <a:cubicBezTo>
                    <a:pt x="15" y="4"/>
                    <a:pt x="9" y="3"/>
                    <a:pt x="4" y="1"/>
                  </a:cubicBezTo>
                  <a:cubicBezTo>
                    <a:pt x="1" y="0"/>
                    <a:pt x="0" y="4"/>
                    <a:pt x="2" y="5"/>
                  </a:cubicBezTo>
                  <a:cubicBezTo>
                    <a:pt x="9" y="7"/>
                    <a:pt x="16" y="9"/>
                    <a:pt x="23" y="6"/>
                  </a:cubicBezTo>
                  <a:cubicBezTo>
                    <a:pt x="25" y="5"/>
                    <a:pt x="24" y="1"/>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57" name="Freeform 45"/>
            <p:cNvSpPr/>
            <p:nvPr/>
          </p:nvSpPr>
          <p:spPr bwMode="auto">
            <a:xfrm>
              <a:off x="898" y="4109"/>
              <a:ext cx="95" cy="27"/>
            </a:xfrm>
            <a:custGeom>
              <a:avLst/>
              <a:gdLst>
                <a:gd name="T0" fmla="*/ 24 w 27"/>
                <a:gd name="T1" fmla="*/ 2 h 9"/>
                <a:gd name="T2" fmla="*/ 3 w 27"/>
                <a:gd name="T3" fmla="*/ 3 h 9"/>
                <a:gd name="T4" fmla="*/ 5 w 27"/>
                <a:gd name="T5" fmla="*/ 7 h 9"/>
                <a:gd name="T6" fmla="*/ 23 w 27"/>
                <a:gd name="T7" fmla="*/ 6 h 9"/>
                <a:gd name="T8" fmla="*/ 24 w 27"/>
                <a:gd name="T9" fmla="*/ 2 h 9"/>
              </a:gdLst>
              <a:ahLst/>
              <a:cxnLst>
                <a:cxn ang="0">
                  <a:pos x="T0" y="T1"/>
                </a:cxn>
                <a:cxn ang="0">
                  <a:pos x="T2" y="T3"/>
                </a:cxn>
                <a:cxn ang="0">
                  <a:pos x="T4" y="T5"/>
                </a:cxn>
                <a:cxn ang="0">
                  <a:pos x="T6" y="T7"/>
                </a:cxn>
                <a:cxn ang="0">
                  <a:pos x="T8" y="T9"/>
                </a:cxn>
              </a:cxnLst>
              <a:rect l="0" t="0" r="r" b="b"/>
              <a:pathLst>
                <a:path w="27" h="9">
                  <a:moveTo>
                    <a:pt x="24" y="2"/>
                  </a:moveTo>
                  <a:cubicBezTo>
                    <a:pt x="17" y="1"/>
                    <a:pt x="9" y="0"/>
                    <a:pt x="3" y="3"/>
                  </a:cubicBezTo>
                  <a:cubicBezTo>
                    <a:pt x="0" y="5"/>
                    <a:pt x="2" y="9"/>
                    <a:pt x="5" y="7"/>
                  </a:cubicBezTo>
                  <a:cubicBezTo>
                    <a:pt x="10" y="4"/>
                    <a:pt x="17" y="5"/>
                    <a:pt x="23" y="6"/>
                  </a:cubicBezTo>
                  <a:cubicBezTo>
                    <a:pt x="26" y="7"/>
                    <a:pt x="27" y="2"/>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58" name="Freeform 46"/>
            <p:cNvSpPr/>
            <p:nvPr/>
          </p:nvSpPr>
          <p:spPr bwMode="auto">
            <a:xfrm>
              <a:off x="1035" y="4100"/>
              <a:ext cx="95" cy="33"/>
            </a:xfrm>
            <a:custGeom>
              <a:avLst/>
              <a:gdLst>
                <a:gd name="T0" fmla="*/ 21 w 27"/>
                <a:gd name="T1" fmla="*/ 2 h 11"/>
                <a:gd name="T2" fmla="*/ 4 w 27"/>
                <a:gd name="T3" fmla="*/ 3 h 11"/>
                <a:gd name="T4" fmla="*/ 3 w 27"/>
                <a:gd name="T5" fmla="*/ 7 h 11"/>
                <a:gd name="T6" fmla="*/ 24 w 27"/>
                <a:gd name="T7" fmla="*/ 6 h 11"/>
                <a:gd name="T8" fmla="*/ 21 w 27"/>
                <a:gd name="T9" fmla="*/ 2 h 11"/>
              </a:gdLst>
              <a:ahLst/>
              <a:cxnLst>
                <a:cxn ang="0">
                  <a:pos x="T0" y="T1"/>
                </a:cxn>
                <a:cxn ang="0">
                  <a:pos x="T2" y="T3"/>
                </a:cxn>
                <a:cxn ang="0">
                  <a:pos x="T4" y="T5"/>
                </a:cxn>
                <a:cxn ang="0">
                  <a:pos x="T6" y="T7"/>
                </a:cxn>
                <a:cxn ang="0">
                  <a:pos x="T8" y="T9"/>
                </a:cxn>
              </a:cxnLst>
              <a:rect l="0" t="0" r="r" b="b"/>
              <a:pathLst>
                <a:path w="27" h="11">
                  <a:moveTo>
                    <a:pt x="21" y="2"/>
                  </a:moveTo>
                  <a:cubicBezTo>
                    <a:pt x="17" y="6"/>
                    <a:pt x="9" y="4"/>
                    <a:pt x="4" y="3"/>
                  </a:cubicBezTo>
                  <a:cubicBezTo>
                    <a:pt x="2" y="2"/>
                    <a:pt x="0" y="7"/>
                    <a:pt x="3" y="7"/>
                  </a:cubicBezTo>
                  <a:cubicBezTo>
                    <a:pt x="10" y="8"/>
                    <a:pt x="18" y="11"/>
                    <a:pt x="24" y="6"/>
                  </a:cubicBezTo>
                  <a:cubicBezTo>
                    <a:pt x="27" y="4"/>
                    <a:pt x="23" y="0"/>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59" name="Freeform 47"/>
            <p:cNvSpPr/>
            <p:nvPr/>
          </p:nvSpPr>
          <p:spPr bwMode="auto">
            <a:xfrm>
              <a:off x="1155" y="4097"/>
              <a:ext cx="81" cy="24"/>
            </a:xfrm>
            <a:custGeom>
              <a:avLst/>
              <a:gdLst>
                <a:gd name="T0" fmla="*/ 20 w 23"/>
                <a:gd name="T1" fmla="*/ 1 h 8"/>
                <a:gd name="T2" fmla="*/ 3 w 23"/>
                <a:gd name="T3" fmla="*/ 3 h 8"/>
                <a:gd name="T4" fmla="*/ 4 w 23"/>
                <a:gd name="T5" fmla="*/ 7 h 8"/>
                <a:gd name="T6" fmla="*/ 20 w 23"/>
                <a:gd name="T7" fmla="*/ 5 h 8"/>
                <a:gd name="T8" fmla="*/ 20 w 23"/>
                <a:gd name="T9" fmla="*/ 1 h 8"/>
              </a:gdLst>
              <a:ahLst/>
              <a:cxnLst>
                <a:cxn ang="0">
                  <a:pos x="T0" y="T1"/>
                </a:cxn>
                <a:cxn ang="0">
                  <a:pos x="T2" y="T3"/>
                </a:cxn>
                <a:cxn ang="0">
                  <a:pos x="T4" y="T5"/>
                </a:cxn>
                <a:cxn ang="0">
                  <a:pos x="T6" y="T7"/>
                </a:cxn>
                <a:cxn ang="0">
                  <a:pos x="T8" y="T9"/>
                </a:cxn>
              </a:cxnLst>
              <a:rect l="0" t="0" r="r" b="b"/>
              <a:pathLst>
                <a:path w="23" h="8">
                  <a:moveTo>
                    <a:pt x="20" y="1"/>
                  </a:moveTo>
                  <a:cubicBezTo>
                    <a:pt x="15" y="1"/>
                    <a:pt x="9" y="1"/>
                    <a:pt x="3" y="3"/>
                  </a:cubicBezTo>
                  <a:cubicBezTo>
                    <a:pt x="0" y="3"/>
                    <a:pt x="1" y="8"/>
                    <a:pt x="4" y="7"/>
                  </a:cubicBezTo>
                  <a:cubicBezTo>
                    <a:pt x="9" y="6"/>
                    <a:pt x="15" y="5"/>
                    <a:pt x="20" y="5"/>
                  </a:cubicBezTo>
                  <a:cubicBezTo>
                    <a:pt x="23" y="5"/>
                    <a:pt x="23" y="0"/>
                    <a:pt x="20"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60" name="Freeform 48"/>
            <p:cNvSpPr/>
            <p:nvPr/>
          </p:nvSpPr>
          <p:spPr bwMode="auto">
            <a:xfrm>
              <a:off x="1275" y="4100"/>
              <a:ext cx="99" cy="18"/>
            </a:xfrm>
            <a:custGeom>
              <a:avLst/>
              <a:gdLst>
                <a:gd name="T0" fmla="*/ 24 w 28"/>
                <a:gd name="T1" fmla="*/ 1 h 6"/>
                <a:gd name="T2" fmla="*/ 3 w 28"/>
                <a:gd name="T3" fmla="*/ 2 h 6"/>
                <a:gd name="T4" fmla="*/ 3 w 28"/>
                <a:gd name="T5" fmla="*/ 6 h 6"/>
                <a:gd name="T6" fmla="*/ 25 w 28"/>
                <a:gd name="T7" fmla="*/ 5 h 6"/>
                <a:gd name="T8" fmla="*/ 24 w 28"/>
                <a:gd name="T9" fmla="*/ 1 h 6"/>
              </a:gdLst>
              <a:ahLst/>
              <a:cxnLst>
                <a:cxn ang="0">
                  <a:pos x="T0" y="T1"/>
                </a:cxn>
                <a:cxn ang="0">
                  <a:pos x="T2" y="T3"/>
                </a:cxn>
                <a:cxn ang="0">
                  <a:pos x="T4" y="T5"/>
                </a:cxn>
                <a:cxn ang="0">
                  <a:pos x="T6" y="T7"/>
                </a:cxn>
                <a:cxn ang="0">
                  <a:pos x="T8" y="T9"/>
                </a:cxn>
              </a:cxnLst>
              <a:rect l="0" t="0" r="r" b="b"/>
              <a:pathLst>
                <a:path w="28" h="6">
                  <a:moveTo>
                    <a:pt x="24" y="1"/>
                  </a:moveTo>
                  <a:cubicBezTo>
                    <a:pt x="17" y="2"/>
                    <a:pt x="10" y="2"/>
                    <a:pt x="3" y="2"/>
                  </a:cubicBezTo>
                  <a:cubicBezTo>
                    <a:pt x="0" y="2"/>
                    <a:pt x="0" y="6"/>
                    <a:pt x="3" y="6"/>
                  </a:cubicBezTo>
                  <a:cubicBezTo>
                    <a:pt x="11" y="6"/>
                    <a:pt x="18" y="6"/>
                    <a:pt x="25"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61" name="Freeform 49"/>
            <p:cNvSpPr/>
            <p:nvPr/>
          </p:nvSpPr>
          <p:spPr bwMode="auto">
            <a:xfrm>
              <a:off x="1420" y="4106"/>
              <a:ext cx="95" cy="18"/>
            </a:xfrm>
            <a:custGeom>
              <a:avLst/>
              <a:gdLst>
                <a:gd name="T0" fmla="*/ 24 w 27"/>
                <a:gd name="T1" fmla="*/ 0 h 6"/>
                <a:gd name="T2" fmla="*/ 3 w 27"/>
                <a:gd name="T3" fmla="*/ 1 h 6"/>
                <a:gd name="T4" fmla="*/ 3 w 27"/>
                <a:gd name="T5" fmla="*/ 5 h 6"/>
                <a:gd name="T6" fmla="*/ 24 w 27"/>
                <a:gd name="T7" fmla="*/ 4 h 6"/>
                <a:gd name="T8" fmla="*/ 24 w 27"/>
                <a:gd name="T9" fmla="*/ 0 h 6"/>
              </a:gdLst>
              <a:ahLst/>
              <a:cxnLst>
                <a:cxn ang="0">
                  <a:pos x="T0" y="T1"/>
                </a:cxn>
                <a:cxn ang="0">
                  <a:pos x="T2" y="T3"/>
                </a:cxn>
                <a:cxn ang="0">
                  <a:pos x="T4" y="T5"/>
                </a:cxn>
                <a:cxn ang="0">
                  <a:pos x="T6" y="T7"/>
                </a:cxn>
                <a:cxn ang="0">
                  <a:pos x="T8" y="T9"/>
                </a:cxn>
              </a:cxnLst>
              <a:rect l="0" t="0" r="r" b="b"/>
              <a:pathLst>
                <a:path w="27" h="6">
                  <a:moveTo>
                    <a:pt x="24" y="0"/>
                  </a:moveTo>
                  <a:cubicBezTo>
                    <a:pt x="17" y="0"/>
                    <a:pt x="10" y="0"/>
                    <a:pt x="3" y="1"/>
                  </a:cubicBezTo>
                  <a:cubicBezTo>
                    <a:pt x="1" y="1"/>
                    <a:pt x="0" y="6"/>
                    <a:pt x="3" y="5"/>
                  </a:cubicBezTo>
                  <a:cubicBezTo>
                    <a:pt x="10" y="4"/>
                    <a:pt x="17" y="4"/>
                    <a:pt x="24" y="4"/>
                  </a:cubicBezTo>
                  <a:cubicBezTo>
                    <a:pt x="27" y="4"/>
                    <a:pt x="27" y="0"/>
                    <a:pt x="24"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62" name="Freeform 50"/>
            <p:cNvSpPr/>
            <p:nvPr/>
          </p:nvSpPr>
          <p:spPr bwMode="auto">
            <a:xfrm>
              <a:off x="1554" y="4103"/>
              <a:ext cx="88" cy="18"/>
            </a:xfrm>
            <a:custGeom>
              <a:avLst/>
              <a:gdLst>
                <a:gd name="T0" fmla="*/ 22 w 25"/>
                <a:gd name="T1" fmla="*/ 0 h 6"/>
                <a:gd name="T2" fmla="*/ 3 w 25"/>
                <a:gd name="T3" fmla="*/ 1 h 6"/>
                <a:gd name="T4" fmla="*/ 4 w 25"/>
                <a:gd name="T5" fmla="*/ 5 h 6"/>
                <a:gd name="T6" fmla="*/ 22 w 25"/>
                <a:gd name="T7" fmla="*/ 4 h 6"/>
                <a:gd name="T8" fmla="*/ 22 w 25"/>
                <a:gd name="T9" fmla="*/ 0 h 6"/>
              </a:gdLst>
              <a:ahLst/>
              <a:cxnLst>
                <a:cxn ang="0">
                  <a:pos x="T0" y="T1"/>
                </a:cxn>
                <a:cxn ang="0">
                  <a:pos x="T2" y="T3"/>
                </a:cxn>
                <a:cxn ang="0">
                  <a:pos x="T4" y="T5"/>
                </a:cxn>
                <a:cxn ang="0">
                  <a:pos x="T6" y="T7"/>
                </a:cxn>
                <a:cxn ang="0">
                  <a:pos x="T8" y="T9"/>
                </a:cxn>
              </a:cxnLst>
              <a:rect l="0" t="0" r="r" b="b"/>
              <a:pathLst>
                <a:path w="25" h="6">
                  <a:moveTo>
                    <a:pt x="22" y="0"/>
                  </a:moveTo>
                  <a:cubicBezTo>
                    <a:pt x="16" y="0"/>
                    <a:pt x="9" y="0"/>
                    <a:pt x="3" y="1"/>
                  </a:cubicBezTo>
                  <a:cubicBezTo>
                    <a:pt x="0" y="1"/>
                    <a:pt x="1" y="6"/>
                    <a:pt x="4" y="5"/>
                  </a:cubicBezTo>
                  <a:cubicBezTo>
                    <a:pt x="10" y="4"/>
                    <a:pt x="16" y="4"/>
                    <a:pt x="22" y="4"/>
                  </a:cubicBezTo>
                  <a:cubicBezTo>
                    <a:pt x="25" y="4"/>
                    <a:pt x="25" y="0"/>
                    <a:pt x="22"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63" name="Freeform 51"/>
            <p:cNvSpPr/>
            <p:nvPr/>
          </p:nvSpPr>
          <p:spPr bwMode="auto">
            <a:xfrm>
              <a:off x="1681" y="4106"/>
              <a:ext cx="91" cy="21"/>
            </a:xfrm>
            <a:custGeom>
              <a:avLst/>
              <a:gdLst>
                <a:gd name="T0" fmla="*/ 23 w 26"/>
                <a:gd name="T1" fmla="*/ 0 h 7"/>
                <a:gd name="T2" fmla="*/ 3 w 26"/>
                <a:gd name="T3" fmla="*/ 2 h 7"/>
                <a:gd name="T4" fmla="*/ 4 w 26"/>
                <a:gd name="T5" fmla="*/ 6 h 7"/>
                <a:gd name="T6" fmla="*/ 23 w 26"/>
                <a:gd name="T7" fmla="*/ 4 h 7"/>
                <a:gd name="T8" fmla="*/ 23 w 26"/>
                <a:gd name="T9" fmla="*/ 0 h 7"/>
              </a:gdLst>
              <a:ahLst/>
              <a:cxnLst>
                <a:cxn ang="0">
                  <a:pos x="T0" y="T1"/>
                </a:cxn>
                <a:cxn ang="0">
                  <a:pos x="T2" y="T3"/>
                </a:cxn>
                <a:cxn ang="0">
                  <a:pos x="T4" y="T5"/>
                </a:cxn>
                <a:cxn ang="0">
                  <a:pos x="T6" y="T7"/>
                </a:cxn>
                <a:cxn ang="0">
                  <a:pos x="T8" y="T9"/>
                </a:cxn>
              </a:cxnLst>
              <a:rect l="0" t="0" r="r" b="b"/>
              <a:pathLst>
                <a:path w="26" h="7">
                  <a:moveTo>
                    <a:pt x="23" y="0"/>
                  </a:moveTo>
                  <a:cubicBezTo>
                    <a:pt x="16" y="0"/>
                    <a:pt x="9" y="1"/>
                    <a:pt x="3" y="2"/>
                  </a:cubicBezTo>
                  <a:cubicBezTo>
                    <a:pt x="0" y="2"/>
                    <a:pt x="1" y="7"/>
                    <a:pt x="4" y="6"/>
                  </a:cubicBezTo>
                  <a:cubicBezTo>
                    <a:pt x="10" y="5"/>
                    <a:pt x="17" y="4"/>
                    <a:pt x="23" y="4"/>
                  </a:cubicBezTo>
                  <a:cubicBezTo>
                    <a:pt x="26" y="4"/>
                    <a:pt x="26" y="0"/>
                    <a:pt x="23"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64" name="Freeform 52"/>
            <p:cNvSpPr/>
            <p:nvPr/>
          </p:nvSpPr>
          <p:spPr bwMode="auto">
            <a:xfrm>
              <a:off x="1829" y="4103"/>
              <a:ext cx="99" cy="18"/>
            </a:xfrm>
            <a:custGeom>
              <a:avLst/>
              <a:gdLst>
                <a:gd name="T0" fmla="*/ 26 w 28"/>
                <a:gd name="T1" fmla="*/ 1 h 6"/>
                <a:gd name="T2" fmla="*/ 3 w 28"/>
                <a:gd name="T3" fmla="*/ 2 h 6"/>
                <a:gd name="T4" fmla="*/ 3 w 28"/>
                <a:gd name="T5" fmla="*/ 6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2"/>
                    <a:pt x="3" y="2"/>
                  </a:cubicBezTo>
                  <a:cubicBezTo>
                    <a:pt x="0" y="2"/>
                    <a:pt x="0" y="6"/>
                    <a:pt x="3" y="6"/>
                  </a:cubicBezTo>
                  <a:cubicBezTo>
                    <a:pt x="11" y="6"/>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65" name="Freeform 53"/>
            <p:cNvSpPr/>
            <p:nvPr/>
          </p:nvSpPr>
          <p:spPr bwMode="auto">
            <a:xfrm>
              <a:off x="1952" y="4094"/>
              <a:ext cx="106" cy="24"/>
            </a:xfrm>
            <a:custGeom>
              <a:avLst/>
              <a:gdLst>
                <a:gd name="T0" fmla="*/ 26 w 30"/>
                <a:gd name="T1" fmla="*/ 2 h 8"/>
                <a:gd name="T2" fmla="*/ 15 w 30"/>
                <a:gd name="T3" fmla="*/ 2 h 8"/>
                <a:gd name="T4" fmla="*/ 5 w 30"/>
                <a:gd name="T5" fmla="*/ 1 h 8"/>
                <a:gd name="T6" fmla="*/ 3 w 30"/>
                <a:gd name="T7" fmla="*/ 5 h 8"/>
                <a:gd name="T8" fmla="*/ 13 w 30"/>
                <a:gd name="T9" fmla="*/ 7 h 8"/>
                <a:gd name="T10" fmla="*/ 27 w 30"/>
                <a:gd name="T11" fmla="*/ 6 h 8"/>
                <a:gd name="T12" fmla="*/ 26 w 30"/>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26" y="2"/>
                  </a:moveTo>
                  <a:cubicBezTo>
                    <a:pt x="22" y="3"/>
                    <a:pt x="19" y="3"/>
                    <a:pt x="15" y="2"/>
                  </a:cubicBezTo>
                  <a:cubicBezTo>
                    <a:pt x="12" y="2"/>
                    <a:pt x="8" y="2"/>
                    <a:pt x="5" y="1"/>
                  </a:cubicBezTo>
                  <a:cubicBezTo>
                    <a:pt x="3" y="0"/>
                    <a:pt x="0" y="4"/>
                    <a:pt x="3" y="5"/>
                  </a:cubicBezTo>
                  <a:cubicBezTo>
                    <a:pt x="6" y="6"/>
                    <a:pt x="10" y="6"/>
                    <a:pt x="13" y="7"/>
                  </a:cubicBezTo>
                  <a:cubicBezTo>
                    <a:pt x="18" y="7"/>
                    <a:pt x="23" y="8"/>
                    <a:pt x="27" y="6"/>
                  </a:cubicBezTo>
                  <a:cubicBezTo>
                    <a:pt x="30" y="5"/>
                    <a:pt x="29" y="1"/>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66" name="Freeform 54"/>
            <p:cNvSpPr/>
            <p:nvPr/>
          </p:nvSpPr>
          <p:spPr bwMode="auto">
            <a:xfrm>
              <a:off x="2104" y="4100"/>
              <a:ext cx="127" cy="24"/>
            </a:xfrm>
            <a:custGeom>
              <a:avLst/>
              <a:gdLst>
                <a:gd name="T0" fmla="*/ 34 w 36"/>
                <a:gd name="T1" fmla="*/ 3 h 8"/>
                <a:gd name="T2" fmla="*/ 3 w 36"/>
                <a:gd name="T3" fmla="*/ 2 h 8"/>
                <a:gd name="T4" fmla="*/ 3 w 36"/>
                <a:gd name="T5" fmla="*/ 6 h 8"/>
                <a:gd name="T6" fmla="*/ 32 w 36"/>
                <a:gd name="T7" fmla="*/ 7 h 8"/>
                <a:gd name="T8" fmla="*/ 34 w 36"/>
                <a:gd name="T9" fmla="*/ 3 h 8"/>
              </a:gdLst>
              <a:ahLst/>
              <a:cxnLst>
                <a:cxn ang="0">
                  <a:pos x="T0" y="T1"/>
                </a:cxn>
                <a:cxn ang="0">
                  <a:pos x="T2" y="T3"/>
                </a:cxn>
                <a:cxn ang="0">
                  <a:pos x="T4" y="T5"/>
                </a:cxn>
                <a:cxn ang="0">
                  <a:pos x="T6" y="T7"/>
                </a:cxn>
                <a:cxn ang="0">
                  <a:pos x="T8" y="T9"/>
                </a:cxn>
              </a:cxnLst>
              <a:rect l="0" t="0" r="r" b="b"/>
              <a:pathLst>
                <a:path w="36" h="8">
                  <a:moveTo>
                    <a:pt x="34" y="3"/>
                  </a:moveTo>
                  <a:cubicBezTo>
                    <a:pt x="24" y="0"/>
                    <a:pt x="14" y="1"/>
                    <a:pt x="3" y="2"/>
                  </a:cubicBezTo>
                  <a:cubicBezTo>
                    <a:pt x="1" y="2"/>
                    <a:pt x="0" y="7"/>
                    <a:pt x="3" y="6"/>
                  </a:cubicBezTo>
                  <a:cubicBezTo>
                    <a:pt x="13" y="5"/>
                    <a:pt x="23" y="4"/>
                    <a:pt x="32" y="7"/>
                  </a:cubicBezTo>
                  <a:cubicBezTo>
                    <a:pt x="35" y="8"/>
                    <a:pt x="36" y="4"/>
                    <a:pt x="34"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67" name="Freeform 55"/>
            <p:cNvSpPr/>
            <p:nvPr/>
          </p:nvSpPr>
          <p:spPr bwMode="auto">
            <a:xfrm>
              <a:off x="2280" y="4100"/>
              <a:ext cx="106" cy="15"/>
            </a:xfrm>
            <a:custGeom>
              <a:avLst/>
              <a:gdLst>
                <a:gd name="T0" fmla="*/ 27 w 30"/>
                <a:gd name="T1" fmla="*/ 1 h 5"/>
                <a:gd name="T2" fmla="*/ 3 w 30"/>
                <a:gd name="T3" fmla="*/ 0 h 5"/>
                <a:gd name="T4" fmla="*/ 3 w 30"/>
                <a:gd name="T5" fmla="*/ 4 h 5"/>
                <a:gd name="T6" fmla="*/ 27 w 30"/>
                <a:gd name="T7" fmla="*/ 5 h 5"/>
                <a:gd name="T8" fmla="*/ 27 w 30"/>
                <a:gd name="T9" fmla="*/ 1 h 5"/>
              </a:gdLst>
              <a:ahLst/>
              <a:cxnLst>
                <a:cxn ang="0">
                  <a:pos x="T0" y="T1"/>
                </a:cxn>
                <a:cxn ang="0">
                  <a:pos x="T2" y="T3"/>
                </a:cxn>
                <a:cxn ang="0">
                  <a:pos x="T4" y="T5"/>
                </a:cxn>
                <a:cxn ang="0">
                  <a:pos x="T6" y="T7"/>
                </a:cxn>
                <a:cxn ang="0">
                  <a:pos x="T8" y="T9"/>
                </a:cxn>
              </a:cxnLst>
              <a:rect l="0" t="0" r="r" b="b"/>
              <a:pathLst>
                <a:path w="30" h="5">
                  <a:moveTo>
                    <a:pt x="27" y="1"/>
                  </a:moveTo>
                  <a:cubicBezTo>
                    <a:pt x="19" y="1"/>
                    <a:pt x="11" y="0"/>
                    <a:pt x="3" y="0"/>
                  </a:cubicBezTo>
                  <a:cubicBezTo>
                    <a:pt x="0" y="0"/>
                    <a:pt x="0" y="4"/>
                    <a:pt x="3" y="4"/>
                  </a:cubicBezTo>
                  <a:cubicBezTo>
                    <a:pt x="11" y="4"/>
                    <a:pt x="19" y="5"/>
                    <a:pt x="27" y="5"/>
                  </a:cubicBezTo>
                  <a:cubicBezTo>
                    <a:pt x="30" y="5"/>
                    <a:pt x="30" y="1"/>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68" name="Freeform 56"/>
            <p:cNvSpPr/>
            <p:nvPr/>
          </p:nvSpPr>
          <p:spPr bwMode="auto">
            <a:xfrm>
              <a:off x="2414" y="4097"/>
              <a:ext cx="103" cy="30"/>
            </a:xfrm>
            <a:custGeom>
              <a:avLst/>
              <a:gdLst>
                <a:gd name="T0" fmla="*/ 24 w 29"/>
                <a:gd name="T1" fmla="*/ 1 h 10"/>
                <a:gd name="T2" fmla="*/ 4 w 29"/>
                <a:gd name="T3" fmla="*/ 3 h 10"/>
                <a:gd name="T4" fmla="*/ 2 w 29"/>
                <a:gd name="T5" fmla="*/ 7 h 10"/>
                <a:gd name="T6" fmla="*/ 26 w 29"/>
                <a:gd name="T7" fmla="*/ 5 h 10"/>
                <a:gd name="T8" fmla="*/ 24 w 29"/>
                <a:gd name="T9" fmla="*/ 1 h 10"/>
              </a:gdLst>
              <a:ahLst/>
              <a:cxnLst>
                <a:cxn ang="0">
                  <a:pos x="T0" y="T1"/>
                </a:cxn>
                <a:cxn ang="0">
                  <a:pos x="T2" y="T3"/>
                </a:cxn>
                <a:cxn ang="0">
                  <a:pos x="T4" y="T5"/>
                </a:cxn>
                <a:cxn ang="0">
                  <a:pos x="T6" y="T7"/>
                </a:cxn>
                <a:cxn ang="0">
                  <a:pos x="T8" y="T9"/>
                </a:cxn>
              </a:cxnLst>
              <a:rect l="0" t="0" r="r" b="b"/>
              <a:pathLst>
                <a:path w="29" h="10">
                  <a:moveTo>
                    <a:pt x="24" y="1"/>
                  </a:moveTo>
                  <a:cubicBezTo>
                    <a:pt x="18" y="2"/>
                    <a:pt x="10" y="5"/>
                    <a:pt x="4" y="3"/>
                  </a:cubicBezTo>
                  <a:cubicBezTo>
                    <a:pt x="1" y="2"/>
                    <a:pt x="0" y="6"/>
                    <a:pt x="2" y="7"/>
                  </a:cubicBezTo>
                  <a:cubicBezTo>
                    <a:pt x="10" y="10"/>
                    <a:pt x="18" y="6"/>
                    <a:pt x="26" y="5"/>
                  </a:cubicBezTo>
                  <a:cubicBezTo>
                    <a:pt x="29"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69" name="Freeform 57"/>
            <p:cNvSpPr/>
            <p:nvPr/>
          </p:nvSpPr>
          <p:spPr bwMode="auto">
            <a:xfrm>
              <a:off x="2534" y="4097"/>
              <a:ext cx="120" cy="21"/>
            </a:xfrm>
            <a:custGeom>
              <a:avLst/>
              <a:gdLst>
                <a:gd name="T0" fmla="*/ 31 w 34"/>
                <a:gd name="T1" fmla="*/ 2 h 7"/>
                <a:gd name="T2" fmla="*/ 3 w 34"/>
                <a:gd name="T3" fmla="*/ 2 h 7"/>
                <a:gd name="T4" fmla="*/ 3 w 34"/>
                <a:gd name="T5" fmla="*/ 6 h 7"/>
                <a:gd name="T6" fmla="*/ 29 w 34"/>
                <a:gd name="T7" fmla="*/ 6 h 7"/>
                <a:gd name="T8" fmla="*/ 31 w 34"/>
                <a:gd name="T9" fmla="*/ 2 h 7"/>
              </a:gdLst>
              <a:ahLst/>
              <a:cxnLst>
                <a:cxn ang="0">
                  <a:pos x="T0" y="T1"/>
                </a:cxn>
                <a:cxn ang="0">
                  <a:pos x="T2" y="T3"/>
                </a:cxn>
                <a:cxn ang="0">
                  <a:pos x="T4" y="T5"/>
                </a:cxn>
                <a:cxn ang="0">
                  <a:pos x="T6" y="T7"/>
                </a:cxn>
                <a:cxn ang="0">
                  <a:pos x="T8" y="T9"/>
                </a:cxn>
              </a:cxnLst>
              <a:rect l="0" t="0" r="r" b="b"/>
              <a:pathLst>
                <a:path w="34" h="7">
                  <a:moveTo>
                    <a:pt x="31" y="2"/>
                  </a:moveTo>
                  <a:cubicBezTo>
                    <a:pt x="21" y="0"/>
                    <a:pt x="12" y="0"/>
                    <a:pt x="3" y="2"/>
                  </a:cubicBezTo>
                  <a:cubicBezTo>
                    <a:pt x="0" y="2"/>
                    <a:pt x="0" y="7"/>
                    <a:pt x="3" y="6"/>
                  </a:cubicBezTo>
                  <a:cubicBezTo>
                    <a:pt x="12" y="5"/>
                    <a:pt x="21" y="4"/>
                    <a:pt x="29" y="6"/>
                  </a:cubicBezTo>
                  <a:cubicBezTo>
                    <a:pt x="32" y="7"/>
                    <a:pt x="34" y="2"/>
                    <a:pt x="31"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70" name="Freeform 58"/>
            <p:cNvSpPr/>
            <p:nvPr/>
          </p:nvSpPr>
          <p:spPr bwMode="auto">
            <a:xfrm>
              <a:off x="2682" y="4103"/>
              <a:ext cx="110" cy="21"/>
            </a:xfrm>
            <a:custGeom>
              <a:avLst/>
              <a:gdLst>
                <a:gd name="T0" fmla="*/ 26 w 31"/>
                <a:gd name="T1" fmla="*/ 1 h 7"/>
                <a:gd name="T2" fmla="*/ 4 w 31"/>
                <a:gd name="T3" fmla="*/ 1 h 7"/>
                <a:gd name="T4" fmla="*/ 3 w 31"/>
                <a:gd name="T5" fmla="*/ 5 h 7"/>
                <a:gd name="T6" fmla="*/ 28 w 31"/>
                <a:gd name="T7" fmla="*/ 5 h 7"/>
                <a:gd name="T8" fmla="*/ 26 w 31"/>
                <a:gd name="T9" fmla="*/ 1 h 7"/>
              </a:gdLst>
              <a:ahLst/>
              <a:cxnLst>
                <a:cxn ang="0">
                  <a:pos x="T0" y="T1"/>
                </a:cxn>
                <a:cxn ang="0">
                  <a:pos x="T2" y="T3"/>
                </a:cxn>
                <a:cxn ang="0">
                  <a:pos x="T4" y="T5"/>
                </a:cxn>
                <a:cxn ang="0">
                  <a:pos x="T6" y="T7"/>
                </a:cxn>
                <a:cxn ang="0">
                  <a:pos x="T8" y="T9"/>
                </a:cxn>
              </a:cxnLst>
              <a:rect l="0" t="0" r="r" b="b"/>
              <a:pathLst>
                <a:path w="31" h="7">
                  <a:moveTo>
                    <a:pt x="26" y="1"/>
                  </a:moveTo>
                  <a:cubicBezTo>
                    <a:pt x="19" y="2"/>
                    <a:pt x="12" y="3"/>
                    <a:pt x="4" y="1"/>
                  </a:cubicBezTo>
                  <a:cubicBezTo>
                    <a:pt x="2" y="0"/>
                    <a:pt x="0" y="4"/>
                    <a:pt x="3" y="5"/>
                  </a:cubicBezTo>
                  <a:cubicBezTo>
                    <a:pt x="11" y="7"/>
                    <a:pt x="20" y="6"/>
                    <a:pt x="28" y="5"/>
                  </a:cubicBezTo>
                  <a:cubicBezTo>
                    <a:pt x="31"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71" name="Freeform 59"/>
            <p:cNvSpPr/>
            <p:nvPr/>
          </p:nvSpPr>
          <p:spPr bwMode="auto">
            <a:xfrm>
              <a:off x="2848" y="4094"/>
              <a:ext cx="102" cy="24"/>
            </a:xfrm>
            <a:custGeom>
              <a:avLst/>
              <a:gdLst>
                <a:gd name="T0" fmla="*/ 26 w 29"/>
                <a:gd name="T1" fmla="*/ 3 h 8"/>
                <a:gd name="T2" fmla="*/ 3 w 29"/>
                <a:gd name="T3" fmla="*/ 3 h 8"/>
                <a:gd name="T4" fmla="*/ 3 w 29"/>
                <a:gd name="T5" fmla="*/ 7 h 8"/>
                <a:gd name="T6" fmla="*/ 25 w 29"/>
                <a:gd name="T7" fmla="*/ 7 h 8"/>
                <a:gd name="T8" fmla="*/ 26 w 29"/>
                <a:gd name="T9" fmla="*/ 3 h 8"/>
              </a:gdLst>
              <a:ahLst/>
              <a:cxnLst>
                <a:cxn ang="0">
                  <a:pos x="T0" y="T1"/>
                </a:cxn>
                <a:cxn ang="0">
                  <a:pos x="T2" y="T3"/>
                </a:cxn>
                <a:cxn ang="0">
                  <a:pos x="T4" y="T5"/>
                </a:cxn>
                <a:cxn ang="0">
                  <a:pos x="T6" y="T7"/>
                </a:cxn>
                <a:cxn ang="0">
                  <a:pos x="T8" y="T9"/>
                </a:cxn>
              </a:cxnLst>
              <a:rect l="0" t="0" r="r" b="b"/>
              <a:pathLst>
                <a:path w="29" h="8">
                  <a:moveTo>
                    <a:pt x="26" y="3"/>
                  </a:moveTo>
                  <a:cubicBezTo>
                    <a:pt x="18" y="0"/>
                    <a:pt x="11" y="2"/>
                    <a:pt x="3" y="3"/>
                  </a:cubicBezTo>
                  <a:cubicBezTo>
                    <a:pt x="0" y="3"/>
                    <a:pt x="0" y="7"/>
                    <a:pt x="3" y="7"/>
                  </a:cubicBezTo>
                  <a:cubicBezTo>
                    <a:pt x="11" y="7"/>
                    <a:pt x="18" y="4"/>
                    <a:pt x="25" y="7"/>
                  </a:cubicBezTo>
                  <a:cubicBezTo>
                    <a:pt x="28" y="8"/>
                    <a:pt x="29" y="4"/>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72" name="Freeform 60"/>
            <p:cNvSpPr/>
            <p:nvPr/>
          </p:nvSpPr>
          <p:spPr bwMode="auto">
            <a:xfrm>
              <a:off x="2993" y="4103"/>
              <a:ext cx="81" cy="12"/>
            </a:xfrm>
            <a:custGeom>
              <a:avLst/>
              <a:gdLst>
                <a:gd name="T0" fmla="*/ 20 w 23"/>
                <a:gd name="T1" fmla="*/ 0 h 4"/>
                <a:gd name="T2" fmla="*/ 3 w 23"/>
                <a:gd name="T3" fmla="*/ 0 h 4"/>
                <a:gd name="T4" fmla="*/ 3 w 23"/>
                <a:gd name="T5" fmla="*/ 4 h 4"/>
                <a:gd name="T6" fmla="*/ 20 w 23"/>
                <a:gd name="T7" fmla="*/ 4 h 4"/>
                <a:gd name="T8" fmla="*/ 20 w 23"/>
                <a:gd name="T9" fmla="*/ 0 h 4"/>
              </a:gdLst>
              <a:ahLst/>
              <a:cxnLst>
                <a:cxn ang="0">
                  <a:pos x="T0" y="T1"/>
                </a:cxn>
                <a:cxn ang="0">
                  <a:pos x="T2" y="T3"/>
                </a:cxn>
                <a:cxn ang="0">
                  <a:pos x="T4" y="T5"/>
                </a:cxn>
                <a:cxn ang="0">
                  <a:pos x="T6" y="T7"/>
                </a:cxn>
                <a:cxn ang="0">
                  <a:pos x="T8" y="T9"/>
                </a:cxn>
              </a:cxnLst>
              <a:rect l="0" t="0" r="r" b="b"/>
              <a:pathLst>
                <a:path w="23" h="4">
                  <a:moveTo>
                    <a:pt x="20" y="0"/>
                  </a:moveTo>
                  <a:cubicBezTo>
                    <a:pt x="3" y="0"/>
                    <a:pt x="3" y="0"/>
                    <a:pt x="3" y="0"/>
                  </a:cubicBezTo>
                  <a:cubicBezTo>
                    <a:pt x="0" y="0"/>
                    <a:pt x="0" y="4"/>
                    <a:pt x="3" y="4"/>
                  </a:cubicBezTo>
                  <a:cubicBezTo>
                    <a:pt x="20" y="4"/>
                    <a:pt x="20"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73" name="Freeform 61"/>
            <p:cNvSpPr/>
            <p:nvPr/>
          </p:nvSpPr>
          <p:spPr bwMode="auto">
            <a:xfrm>
              <a:off x="3155" y="4100"/>
              <a:ext cx="88" cy="24"/>
            </a:xfrm>
            <a:custGeom>
              <a:avLst/>
              <a:gdLst>
                <a:gd name="T0" fmla="*/ 22 w 25"/>
                <a:gd name="T1" fmla="*/ 3 h 8"/>
                <a:gd name="T2" fmla="*/ 3 w 25"/>
                <a:gd name="T3" fmla="*/ 3 h 8"/>
                <a:gd name="T4" fmla="*/ 5 w 25"/>
                <a:gd name="T5" fmla="*/ 7 h 8"/>
                <a:gd name="T6" fmla="*/ 21 w 25"/>
                <a:gd name="T7" fmla="*/ 7 h 8"/>
                <a:gd name="T8" fmla="*/ 22 w 25"/>
                <a:gd name="T9" fmla="*/ 3 h 8"/>
              </a:gdLst>
              <a:ahLst/>
              <a:cxnLst>
                <a:cxn ang="0">
                  <a:pos x="T0" y="T1"/>
                </a:cxn>
                <a:cxn ang="0">
                  <a:pos x="T2" y="T3"/>
                </a:cxn>
                <a:cxn ang="0">
                  <a:pos x="T4" y="T5"/>
                </a:cxn>
                <a:cxn ang="0">
                  <a:pos x="T6" y="T7"/>
                </a:cxn>
                <a:cxn ang="0">
                  <a:pos x="T8" y="T9"/>
                </a:cxn>
              </a:cxnLst>
              <a:rect l="0" t="0" r="r" b="b"/>
              <a:pathLst>
                <a:path w="25" h="8">
                  <a:moveTo>
                    <a:pt x="22" y="3"/>
                  </a:moveTo>
                  <a:cubicBezTo>
                    <a:pt x="16" y="2"/>
                    <a:pt x="9" y="0"/>
                    <a:pt x="3" y="3"/>
                  </a:cubicBezTo>
                  <a:cubicBezTo>
                    <a:pt x="0" y="4"/>
                    <a:pt x="2" y="8"/>
                    <a:pt x="5" y="7"/>
                  </a:cubicBezTo>
                  <a:cubicBezTo>
                    <a:pt x="10" y="5"/>
                    <a:pt x="16" y="6"/>
                    <a:pt x="21" y="7"/>
                  </a:cubicBezTo>
                  <a:cubicBezTo>
                    <a:pt x="24" y="8"/>
                    <a:pt x="25" y="3"/>
                    <a:pt x="2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74" name="Freeform 62"/>
            <p:cNvSpPr/>
            <p:nvPr/>
          </p:nvSpPr>
          <p:spPr bwMode="auto">
            <a:xfrm>
              <a:off x="3300" y="4106"/>
              <a:ext cx="109" cy="18"/>
            </a:xfrm>
            <a:custGeom>
              <a:avLst/>
              <a:gdLst>
                <a:gd name="T0" fmla="*/ 28 w 31"/>
                <a:gd name="T1" fmla="*/ 0 h 6"/>
                <a:gd name="T2" fmla="*/ 3 w 31"/>
                <a:gd name="T3" fmla="*/ 1 h 6"/>
                <a:gd name="T4" fmla="*/ 3 w 31"/>
                <a:gd name="T5" fmla="*/ 5 h 6"/>
                <a:gd name="T6" fmla="*/ 28 w 31"/>
                <a:gd name="T7" fmla="*/ 4 h 6"/>
                <a:gd name="T8" fmla="*/ 28 w 31"/>
                <a:gd name="T9" fmla="*/ 0 h 6"/>
              </a:gdLst>
              <a:ahLst/>
              <a:cxnLst>
                <a:cxn ang="0">
                  <a:pos x="T0" y="T1"/>
                </a:cxn>
                <a:cxn ang="0">
                  <a:pos x="T2" y="T3"/>
                </a:cxn>
                <a:cxn ang="0">
                  <a:pos x="T4" y="T5"/>
                </a:cxn>
                <a:cxn ang="0">
                  <a:pos x="T6" y="T7"/>
                </a:cxn>
                <a:cxn ang="0">
                  <a:pos x="T8" y="T9"/>
                </a:cxn>
              </a:cxnLst>
              <a:rect l="0" t="0" r="r" b="b"/>
              <a:pathLst>
                <a:path w="31" h="6">
                  <a:moveTo>
                    <a:pt x="28" y="0"/>
                  </a:moveTo>
                  <a:cubicBezTo>
                    <a:pt x="20" y="0"/>
                    <a:pt x="11" y="0"/>
                    <a:pt x="3" y="1"/>
                  </a:cubicBezTo>
                  <a:cubicBezTo>
                    <a:pt x="0" y="1"/>
                    <a:pt x="0" y="6"/>
                    <a:pt x="3" y="5"/>
                  </a:cubicBezTo>
                  <a:cubicBezTo>
                    <a:pt x="11" y="4"/>
                    <a:pt x="20" y="4"/>
                    <a:pt x="28" y="4"/>
                  </a:cubicBezTo>
                  <a:cubicBezTo>
                    <a:pt x="31" y="4"/>
                    <a:pt x="31" y="0"/>
                    <a:pt x="28"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75" name="Freeform 63"/>
            <p:cNvSpPr/>
            <p:nvPr/>
          </p:nvSpPr>
          <p:spPr bwMode="auto">
            <a:xfrm>
              <a:off x="3434" y="4100"/>
              <a:ext cx="99" cy="24"/>
            </a:xfrm>
            <a:custGeom>
              <a:avLst/>
              <a:gdLst>
                <a:gd name="T0" fmla="*/ 24 w 28"/>
                <a:gd name="T1" fmla="*/ 1 h 8"/>
                <a:gd name="T2" fmla="*/ 4 w 28"/>
                <a:gd name="T3" fmla="*/ 2 h 8"/>
                <a:gd name="T4" fmla="*/ 3 w 28"/>
                <a:gd name="T5" fmla="*/ 6 h 8"/>
                <a:gd name="T6" fmla="*/ 26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2"/>
                    <a:pt x="11" y="4"/>
                    <a:pt x="4" y="2"/>
                  </a:cubicBezTo>
                  <a:cubicBezTo>
                    <a:pt x="2" y="1"/>
                    <a:pt x="0" y="5"/>
                    <a:pt x="3" y="6"/>
                  </a:cubicBezTo>
                  <a:cubicBezTo>
                    <a:pt x="11" y="8"/>
                    <a:pt x="18" y="6"/>
                    <a:pt x="26"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76" name="Freeform 64"/>
            <p:cNvSpPr/>
            <p:nvPr/>
          </p:nvSpPr>
          <p:spPr bwMode="auto">
            <a:xfrm>
              <a:off x="3564" y="4097"/>
              <a:ext cx="103" cy="21"/>
            </a:xfrm>
            <a:custGeom>
              <a:avLst/>
              <a:gdLst>
                <a:gd name="T0" fmla="*/ 26 w 29"/>
                <a:gd name="T1" fmla="*/ 3 h 7"/>
                <a:gd name="T2" fmla="*/ 4 w 29"/>
                <a:gd name="T3" fmla="*/ 1 h 7"/>
                <a:gd name="T4" fmla="*/ 3 w 29"/>
                <a:gd name="T5" fmla="*/ 5 h 7"/>
                <a:gd name="T6" fmla="*/ 26 w 29"/>
                <a:gd name="T7" fmla="*/ 7 h 7"/>
                <a:gd name="T8" fmla="*/ 26 w 29"/>
                <a:gd name="T9" fmla="*/ 3 h 7"/>
              </a:gdLst>
              <a:ahLst/>
              <a:cxnLst>
                <a:cxn ang="0">
                  <a:pos x="T0" y="T1"/>
                </a:cxn>
                <a:cxn ang="0">
                  <a:pos x="T2" y="T3"/>
                </a:cxn>
                <a:cxn ang="0">
                  <a:pos x="T4" y="T5"/>
                </a:cxn>
                <a:cxn ang="0">
                  <a:pos x="T6" y="T7"/>
                </a:cxn>
                <a:cxn ang="0">
                  <a:pos x="T8" y="T9"/>
                </a:cxn>
              </a:cxnLst>
              <a:rect l="0" t="0" r="r" b="b"/>
              <a:pathLst>
                <a:path w="29" h="7">
                  <a:moveTo>
                    <a:pt x="26" y="3"/>
                  </a:moveTo>
                  <a:cubicBezTo>
                    <a:pt x="19" y="3"/>
                    <a:pt x="11" y="3"/>
                    <a:pt x="4" y="1"/>
                  </a:cubicBezTo>
                  <a:cubicBezTo>
                    <a:pt x="2" y="0"/>
                    <a:pt x="0" y="4"/>
                    <a:pt x="3" y="5"/>
                  </a:cubicBezTo>
                  <a:cubicBezTo>
                    <a:pt x="10" y="7"/>
                    <a:pt x="19" y="7"/>
                    <a:pt x="26" y="7"/>
                  </a:cubicBezTo>
                  <a:cubicBezTo>
                    <a:pt x="29" y="7"/>
                    <a:pt x="29" y="3"/>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77" name="Freeform 65"/>
            <p:cNvSpPr/>
            <p:nvPr/>
          </p:nvSpPr>
          <p:spPr bwMode="auto">
            <a:xfrm>
              <a:off x="3698" y="4094"/>
              <a:ext cx="106" cy="18"/>
            </a:xfrm>
            <a:custGeom>
              <a:avLst/>
              <a:gdLst>
                <a:gd name="T0" fmla="*/ 27 w 30"/>
                <a:gd name="T1" fmla="*/ 1 h 6"/>
                <a:gd name="T2" fmla="*/ 3 w 30"/>
                <a:gd name="T3" fmla="*/ 2 h 6"/>
                <a:gd name="T4" fmla="*/ 3 w 30"/>
                <a:gd name="T5" fmla="*/ 6 h 6"/>
                <a:gd name="T6" fmla="*/ 27 w 30"/>
                <a:gd name="T7" fmla="*/ 5 h 6"/>
                <a:gd name="T8" fmla="*/ 27 w 30"/>
                <a:gd name="T9" fmla="*/ 1 h 6"/>
              </a:gdLst>
              <a:ahLst/>
              <a:cxnLst>
                <a:cxn ang="0">
                  <a:pos x="T0" y="T1"/>
                </a:cxn>
                <a:cxn ang="0">
                  <a:pos x="T2" y="T3"/>
                </a:cxn>
                <a:cxn ang="0">
                  <a:pos x="T4" y="T5"/>
                </a:cxn>
                <a:cxn ang="0">
                  <a:pos x="T6" y="T7"/>
                </a:cxn>
                <a:cxn ang="0">
                  <a:pos x="T8" y="T9"/>
                </a:cxn>
              </a:cxnLst>
              <a:rect l="0" t="0" r="r" b="b"/>
              <a:pathLst>
                <a:path w="30" h="6">
                  <a:moveTo>
                    <a:pt x="27" y="1"/>
                  </a:moveTo>
                  <a:cubicBezTo>
                    <a:pt x="19" y="1"/>
                    <a:pt x="11" y="1"/>
                    <a:pt x="3" y="2"/>
                  </a:cubicBezTo>
                  <a:cubicBezTo>
                    <a:pt x="0" y="2"/>
                    <a:pt x="0" y="6"/>
                    <a:pt x="3" y="6"/>
                  </a:cubicBezTo>
                  <a:cubicBezTo>
                    <a:pt x="11" y="6"/>
                    <a:pt x="19" y="5"/>
                    <a:pt x="27" y="5"/>
                  </a:cubicBezTo>
                  <a:cubicBezTo>
                    <a:pt x="30" y="5"/>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78" name="Freeform 66"/>
            <p:cNvSpPr/>
            <p:nvPr/>
          </p:nvSpPr>
          <p:spPr bwMode="auto">
            <a:xfrm>
              <a:off x="3846" y="4103"/>
              <a:ext cx="85" cy="18"/>
            </a:xfrm>
            <a:custGeom>
              <a:avLst/>
              <a:gdLst>
                <a:gd name="T0" fmla="*/ 21 w 24"/>
                <a:gd name="T1" fmla="*/ 1 h 6"/>
                <a:gd name="T2" fmla="*/ 3 w 24"/>
                <a:gd name="T3" fmla="*/ 0 h 6"/>
                <a:gd name="T4" fmla="*/ 3 w 24"/>
                <a:gd name="T5" fmla="*/ 4 h 6"/>
                <a:gd name="T6" fmla="*/ 20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5" y="0"/>
                    <a:pt x="9" y="0"/>
                    <a:pt x="3" y="0"/>
                  </a:cubicBezTo>
                  <a:cubicBezTo>
                    <a:pt x="0" y="0"/>
                    <a:pt x="0" y="4"/>
                    <a:pt x="3" y="4"/>
                  </a:cubicBezTo>
                  <a:cubicBezTo>
                    <a:pt x="9" y="4"/>
                    <a:pt x="14" y="4"/>
                    <a:pt x="20" y="5"/>
                  </a:cubicBezTo>
                  <a:cubicBezTo>
                    <a:pt x="23" y="6"/>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79" name="Freeform 67"/>
            <p:cNvSpPr/>
            <p:nvPr/>
          </p:nvSpPr>
          <p:spPr bwMode="auto">
            <a:xfrm>
              <a:off x="3977" y="4094"/>
              <a:ext cx="109" cy="24"/>
            </a:xfrm>
            <a:custGeom>
              <a:avLst/>
              <a:gdLst>
                <a:gd name="T0" fmla="*/ 28 w 31"/>
                <a:gd name="T1" fmla="*/ 2 h 8"/>
                <a:gd name="T2" fmla="*/ 3 w 31"/>
                <a:gd name="T3" fmla="*/ 3 h 8"/>
                <a:gd name="T4" fmla="*/ 4 w 31"/>
                <a:gd name="T5" fmla="*/ 7 h 8"/>
                <a:gd name="T6" fmla="*/ 28 w 31"/>
                <a:gd name="T7" fmla="*/ 6 h 8"/>
                <a:gd name="T8" fmla="*/ 28 w 31"/>
                <a:gd name="T9" fmla="*/ 2 h 8"/>
              </a:gdLst>
              <a:ahLst/>
              <a:cxnLst>
                <a:cxn ang="0">
                  <a:pos x="T0" y="T1"/>
                </a:cxn>
                <a:cxn ang="0">
                  <a:pos x="T2" y="T3"/>
                </a:cxn>
                <a:cxn ang="0">
                  <a:pos x="T4" y="T5"/>
                </a:cxn>
                <a:cxn ang="0">
                  <a:pos x="T6" y="T7"/>
                </a:cxn>
                <a:cxn ang="0">
                  <a:pos x="T8" y="T9"/>
                </a:cxn>
              </a:cxnLst>
              <a:rect l="0" t="0" r="r" b="b"/>
              <a:pathLst>
                <a:path w="31" h="8">
                  <a:moveTo>
                    <a:pt x="28" y="2"/>
                  </a:moveTo>
                  <a:cubicBezTo>
                    <a:pt x="20" y="2"/>
                    <a:pt x="11" y="0"/>
                    <a:pt x="3" y="3"/>
                  </a:cubicBezTo>
                  <a:cubicBezTo>
                    <a:pt x="0" y="4"/>
                    <a:pt x="2" y="8"/>
                    <a:pt x="4" y="7"/>
                  </a:cubicBezTo>
                  <a:cubicBezTo>
                    <a:pt x="12" y="5"/>
                    <a:pt x="20"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80" name="Freeform 68"/>
            <p:cNvSpPr/>
            <p:nvPr/>
          </p:nvSpPr>
          <p:spPr bwMode="auto">
            <a:xfrm>
              <a:off x="4129" y="4092"/>
              <a:ext cx="102" cy="17"/>
            </a:xfrm>
            <a:custGeom>
              <a:avLst/>
              <a:gdLst>
                <a:gd name="T0" fmla="*/ 25 w 29"/>
                <a:gd name="T1" fmla="*/ 1 h 6"/>
                <a:gd name="T2" fmla="*/ 3 w 29"/>
                <a:gd name="T3" fmla="*/ 2 h 6"/>
                <a:gd name="T4" fmla="*/ 3 w 29"/>
                <a:gd name="T5" fmla="*/ 6 h 6"/>
                <a:gd name="T6" fmla="*/ 26 w 29"/>
                <a:gd name="T7" fmla="*/ 5 h 6"/>
                <a:gd name="T8" fmla="*/ 25 w 29"/>
                <a:gd name="T9" fmla="*/ 1 h 6"/>
              </a:gdLst>
              <a:ahLst/>
              <a:cxnLst>
                <a:cxn ang="0">
                  <a:pos x="T0" y="T1"/>
                </a:cxn>
                <a:cxn ang="0">
                  <a:pos x="T2" y="T3"/>
                </a:cxn>
                <a:cxn ang="0">
                  <a:pos x="T4" y="T5"/>
                </a:cxn>
                <a:cxn ang="0">
                  <a:pos x="T6" y="T7"/>
                </a:cxn>
                <a:cxn ang="0">
                  <a:pos x="T8" y="T9"/>
                </a:cxn>
              </a:cxnLst>
              <a:rect l="0" t="0" r="r" b="b"/>
              <a:pathLst>
                <a:path w="29" h="6">
                  <a:moveTo>
                    <a:pt x="25" y="1"/>
                  </a:moveTo>
                  <a:cubicBezTo>
                    <a:pt x="17" y="2"/>
                    <a:pt x="10" y="2"/>
                    <a:pt x="3" y="2"/>
                  </a:cubicBezTo>
                  <a:cubicBezTo>
                    <a:pt x="0" y="2"/>
                    <a:pt x="0" y="6"/>
                    <a:pt x="3" y="6"/>
                  </a:cubicBezTo>
                  <a:cubicBezTo>
                    <a:pt x="11" y="6"/>
                    <a:pt x="18" y="6"/>
                    <a:pt x="26" y="5"/>
                  </a:cubicBezTo>
                  <a:cubicBezTo>
                    <a:pt x="29" y="4"/>
                    <a:pt x="27" y="0"/>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81" name="Freeform 69"/>
            <p:cNvSpPr/>
            <p:nvPr/>
          </p:nvSpPr>
          <p:spPr bwMode="auto">
            <a:xfrm>
              <a:off x="4273" y="4103"/>
              <a:ext cx="110" cy="21"/>
            </a:xfrm>
            <a:custGeom>
              <a:avLst/>
              <a:gdLst>
                <a:gd name="T0" fmla="*/ 28 w 31"/>
                <a:gd name="T1" fmla="*/ 2 h 7"/>
                <a:gd name="T2" fmla="*/ 3 w 31"/>
                <a:gd name="T3" fmla="*/ 2 h 7"/>
                <a:gd name="T4" fmla="*/ 3 w 31"/>
                <a:gd name="T5" fmla="*/ 6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2"/>
                    <a:pt x="3" y="2"/>
                  </a:cubicBezTo>
                  <a:cubicBezTo>
                    <a:pt x="0" y="2"/>
                    <a:pt x="0" y="6"/>
                    <a:pt x="3" y="6"/>
                  </a:cubicBezTo>
                  <a:cubicBezTo>
                    <a:pt x="11" y="6"/>
                    <a:pt x="19" y="4"/>
                    <a:pt x="27" y="6"/>
                  </a:cubicBezTo>
                  <a:cubicBezTo>
                    <a:pt x="30" y="7"/>
                    <a:pt x="31" y="3"/>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82" name="Freeform 70"/>
            <p:cNvSpPr/>
            <p:nvPr/>
          </p:nvSpPr>
          <p:spPr bwMode="auto">
            <a:xfrm>
              <a:off x="4432" y="4097"/>
              <a:ext cx="95" cy="24"/>
            </a:xfrm>
            <a:custGeom>
              <a:avLst/>
              <a:gdLst>
                <a:gd name="T0" fmla="*/ 23 w 27"/>
                <a:gd name="T1" fmla="*/ 1 h 8"/>
                <a:gd name="T2" fmla="*/ 4 w 27"/>
                <a:gd name="T3" fmla="*/ 2 h 8"/>
                <a:gd name="T4" fmla="*/ 3 w 27"/>
                <a:gd name="T5" fmla="*/ 6 h 8"/>
                <a:gd name="T6" fmla="*/ 24 w 27"/>
                <a:gd name="T7" fmla="*/ 5 h 8"/>
                <a:gd name="T8" fmla="*/ 23 w 27"/>
                <a:gd name="T9" fmla="*/ 1 h 8"/>
              </a:gdLst>
              <a:ahLst/>
              <a:cxnLst>
                <a:cxn ang="0">
                  <a:pos x="T0" y="T1"/>
                </a:cxn>
                <a:cxn ang="0">
                  <a:pos x="T2" y="T3"/>
                </a:cxn>
                <a:cxn ang="0">
                  <a:pos x="T4" y="T5"/>
                </a:cxn>
                <a:cxn ang="0">
                  <a:pos x="T6" y="T7"/>
                </a:cxn>
                <a:cxn ang="0">
                  <a:pos x="T8" y="T9"/>
                </a:cxn>
              </a:cxnLst>
              <a:rect l="0" t="0" r="r" b="b"/>
              <a:pathLst>
                <a:path w="27" h="8">
                  <a:moveTo>
                    <a:pt x="23" y="1"/>
                  </a:moveTo>
                  <a:cubicBezTo>
                    <a:pt x="17" y="2"/>
                    <a:pt x="10" y="3"/>
                    <a:pt x="4" y="2"/>
                  </a:cubicBezTo>
                  <a:cubicBezTo>
                    <a:pt x="1" y="1"/>
                    <a:pt x="0" y="6"/>
                    <a:pt x="3" y="6"/>
                  </a:cubicBezTo>
                  <a:cubicBezTo>
                    <a:pt x="10" y="8"/>
                    <a:pt x="17" y="6"/>
                    <a:pt x="24" y="5"/>
                  </a:cubicBezTo>
                  <a:cubicBezTo>
                    <a:pt x="27" y="5"/>
                    <a:pt x="26"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83" name="Freeform 71"/>
            <p:cNvSpPr/>
            <p:nvPr/>
          </p:nvSpPr>
          <p:spPr bwMode="auto">
            <a:xfrm>
              <a:off x="4580" y="4094"/>
              <a:ext cx="120" cy="27"/>
            </a:xfrm>
            <a:custGeom>
              <a:avLst/>
              <a:gdLst>
                <a:gd name="T0" fmla="*/ 31 w 34"/>
                <a:gd name="T1" fmla="*/ 1 h 9"/>
                <a:gd name="T2" fmla="*/ 18 w 34"/>
                <a:gd name="T3" fmla="*/ 2 h 9"/>
                <a:gd name="T4" fmla="*/ 5 w 34"/>
                <a:gd name="T5" fmla="*/ 1 h 9"/>
                <a:gd name="T6" fmla="*/ 2 w 34"/>
                <a:gd name="T7" fmla="*/ 5 h 9"/>
                <a:gd name="T8" fmla="*/ 31 w 34"/>
                <a:gd name="T9" fmla="*/ 5 h 9"/>
                <a:gd name="T10" fmla="*/ 31 w 34"/>
                <a:gd name="T11" fmla="*/ 1 h 9"/>
              </a:gdLst>
              <a:ahLst/>
              <a:cxnLst>
                <a:cxn ang="0">
                  <a:pos x="T0" y="T1"/>
                </a:cxn>
                <a:cxn ang="0">
                  <a:pos x="T2" y="T3"/>
                </a:cxn>
                <a:cxn ang="0">
                  <a:pos x="T4" y="T5"/>
                </a:cxn>
                <a:cxn ang="0">
                  <a:pos x="T6" y="T7"/>
                </a:cxn>
                <a:cxn ang="0">
                  <a:pos x="T8" y="T9"/>
                </a:cxn>
                <a:cxn ang="0">
                  <a:pos x="T10" y="T11"/>
                </a:cxn>
              </a:cxnLst>
              <a:rect l="0" t="0" r="r" b="b"/>
              <a:pathLst>
                <a:path w="34" h="9">
                  <a:moveTo>
                    <a:pt x="31" y="1"/>
                  </a:moveTo>
                  <a:cubicBezTo>
                    <a:pt x="27" y="1"/>
                    <a:pt x="22" y="1"/>
                    <a:pt x="18" y="2"/>
                  </a:cubicBezTo>
                  <a:cubicBezTo>
                    <a:pt x="14" y="2"/>
                    <a:pt x="9" y="3"/>
                    <a:pt x="5" y="1"/>
                  </a:cubicBezTo>
                  <a:cubicBezTo>
                    <a:pt x="2" y="0"/>
                    <a:pt x="0" y="3"/>
                    <a:pt x="2" y="5"/>
                  </a:cubicBezTo>
                  <a:cubicBezTo>
                    <a:pt x="11" y="9"/>
                    <a:pt x="22" y="5"/>
                    <a:pt x="31" y="5"/>
                  </a:cubicBezTo>
                  <a:cubicBezTo>
                    <a:pt x="34" y="5"/>
                    <a:pt x="34" y="0"/>
                    <a:pt x="31"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84" name="Freeform 72"/>
            <p:cNvSpPr/>
            <p:nvPr/>
          </p:nvSpPr>
          <p:spPr bwMode="auto">
            <a:xfrm>
              <a:off x="4735" y="4092"/>
              <a:ext cx="110" cy="20"/>
            </a:xfrm>
            <a:custGeom>
              <a:avLst/>
              <a:gdLst>
                <a:gd name="T0" fmla="*/ 28 w 31"/>
                <a:gd name="T1" fmla="*/ 2 h 7"/>
                <a:gd name="T2" fmla="*/ 3 w 31"/>
                <a:gd name="T3" fmla="*/ 3 h 7"/>
                <a:gd name="T4" fmla="*/ 5 w 31"/>
                <a:gd name="T5" fmla="*/ 7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1"/>
                    <a:pt x="3" y="3"/>
                  </a:cubicBezTo>
                  <a:cubicBezTo>
                    <a:pt x="0" y="3"/>
                    <a:pt x="2" y="7"/>
                    <a:pt x="5" y="7"/>
                  </a:cubicBezTo>
                  <a:cubicBezTo>
                    <a:pt x="12" y="6"/>
                    <a:pt x="19" y="4"/>
                    <a:pt x="27" y="6"/>
                  </a:cubicBezTo>
                  <a:cubicBezTo>
                    <a:pt x="29" y="7"/>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85" name="Freeform 73"/>
            <p:cNvSpPr/>
            <p:nvPr/>
          </p:nvSpPr>
          <p:spPr bwMode="auto">
            <a:xfrm>
              <a:off x="4912" y="4097"/>
              <a:ext cx="84" cy="18"/>
            </a:xfrm>
            <a:custGeom>
              <a:avLst/>
              <a:gdLst>
                <a:gd name="T0" fmla="*/ 21 w 24"/>
                <a:gd name="T1" fmla="*/ 1 h 6"/>
                <a:gd name="T2" fmla="*/ 4 w 24"/>
                <a:gd name="T3" fmla="*/ 1 h 6"/>
                <a:gd name="T4" fmla="*/ 3 w 24"/>
                <a:gd name="T5" fmla="*/ 5 h 6"/>
                <a:gd name="T6" fmla="*/ 21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6" y="1"/>
                    <a:pt x="10" y="2"/>
                    <a:pt x="4" y="1"/>
                  </a:cubicBezTo>
                  <a:cubicBezTo>
                    <a:pt x="1" y="0"/>
                    <a:pt x="0" y="5"/>
                    <a:pt x="3" y="5"/>
                  </a:cubicBezTo>
                  <a:cubicBezTo>
                    <a:pt x="9" y="6"/>
                    <a:pt x="15" y="5"/>
                    <a:pt x="21" y="5"/>
                  </a:cubicBezTo>
                  <a:cubicBezTo>
                    <a:pt x="24" y="5"/>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86" name="Freeform 74"/>
            <p:cNvSpPr/>
            <p:nvPr/>
          </p:nvSpPr>
          <p:spPr bwMode="auto">
            <a:xfrm>
              <a:off x="5060" y="4100"/>
              <a:ext cx="92" cy="18"/>
            </a:xfrm>
            <a:custGeom>
              <a:avLst/>
              <a:gdLst>
                <a:gd name="T0" fmla="*/ 23 w 26"/>
                <a:gd name="T1" fmla="*/ 1 h 6"/>
                <a:gd name="T2" fmla="*/ 3 w 26"/>
                <a:gd name="T3" fmla="*/ 0 h 6"/>
                <a:gd name="T4" fmla="*/ 3 w 26"/>
                <a:gd name="T5" fmla="*/ 4 h 6"/>
                <a:gd name="T6" fmla="*/ 22 w 26"/>
                <a:gd name="T7" fmla="*/ 5 h 6"/>
                <a:gd name="T8" fmla="*/ 23 w 26"/>
                <a:gd name="T9" fmla="*/ 1 h 6"/>
              </a:gdLst>
              <a:ahLst/>
              <a:cxnLst>
                <a:cxn ang="0">
                  <a:pos x="T0" y="T1"/>
                </a:cxn>
                <a:cxn ang="0">
                  <a:pos x="T2" y="T3"/>
                </a:cxn>
                <a:cxn ang="0">
                  <a:pos x="T4" y="T5"/>
                </a:cxn>
                <a:cxn ang="0">
                  <a:pos x="T6" y="T7"/>
                </a:cxn>
                <a:cxn ang="0">
                  <a:pos x="T8" y="T9"/>
                </a:cxn>
              </a:cxnLst>
              <a:rect l="0" t="0" r="r" b="b"/>
              <a:pathLst>
                <a:path w="26" h="6">
                  <a:moveTo>
                    <a:pt x="23" y="1"/>
                  </a:moveTo>
                  <a:cubicBezTo>
                    <a:pt x="16" y="0"/>
                    <a:pt x="9" y="0"/>
                    <a:pt x="3" y="0"/>
                  </a:cubicBezTo>
                  <a:cubicBezTo>
                    <a:pt x="0" y="0"/>
                    <a:pt x="0" y="4"/>
                    <a:pt x="3" y="4"/>
                  </a:cubicBezTo>
                  <a:cubicBezTo>
                    <a:pt x="9" y="4"/>
                    <a:pt x="16" y="4"/>
                    <a:pt x="22" y="5"/>
                  </a:cubicBezTo>
                  <a:cubicBezTo>
                    <a:pt x="25" y="6"/>
                    <a:pt x="26" y="1"/>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87" name="Freeform 75"/>
            <p:cNvSpPr/>
            <p:nvPr/>
          </p:nvSpPr>
          <p:spPr bwMode="auto">
            <a:xfrm>
              <a:off x="5190" y="4094"/>
              <a:ext cx="103" cy="18"/>
            </a:xfrm>
            <a:custGeom>
              <a:avLst/>
              <a:gdLst>
                <a:gd name="T0" fmla="*/ 26 w 29"/>
                <a:gd name="T1" fmla="*/ 1 h 6"/>
                <a:gd name="T2" fmla="*/ 2 w 29"/>
                <a:gd name="T3" fmla="*/ 2 h 6"/>
                <a:gd name="T4" fmla="*/ 2 w 29"/>
                <a:gd name="T5" fmla="*/ 6 h 6"/>
                <a:gd name="T6" fmla="*/ 26 w 29"/>
                <a:gd name="T7" fmla="*/ 5 h 6"/>
                <a:gd name="T8" fmla="*/ 26 w 29"/>
                <a:gd name="T9" fmla="*/ 1 h 6"/>
              </a:gdLst>
              <a:ahLst/>
              <a:cxnLst>
                <a:cxn ang="0">
                  <a:pos x="T0" y="T1"/>
                </a:cxn>
                <a:cxn ang="0">
                  <a:pos x="T2" y="T3"/>
                </a:cxn>
                <a:cxn ang="0">
                  <a:pos x="T4" y="T5"/>
                </a:cxn>
                <a:cxn ang="0">
                  <a:pos x="T6" y="T7"/>
                </a:cxn>
                <a:cxn ang="0">
                  <a:pos x="T8" y="T9"/>
                </a:cxn>
              </a:cxnLst>
              <a:rect l="0" t="0" r="r" b="b"/>
              <a:pathLst>
                <a:path w="29" h="6">
                  <a:moveTo>
                    <a:pt x="26" y="1"/>
                  </a:moveTo>
                  <a:cubicBezTo>
                    <a:pt x="18" y="2"/>
                    <a:pt x="10" y="2"/>
                    <a:pt x="2" y="2"/>
                  </a:cubicBezTo>
                  <a:cubicBezTo>
                    <a:pt x="0" y="2"/>
                    <a:pt x="0" y="6"/>
                    <a:pt x="2" y="6"/>
                  </a:cubicBezTo>
                  <a:cubicBezTo>
                    <a:pt x="10" y="6"/>
                    <a:pt x="18" y="6"/>
                    <a:pt x="26" y="5"/>
                  </a:cubicBezTo>
                  <a:cubicBezTo>
                    <a:pt x="29"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88" name="Freeform 76"/>
            <p:cNvSpPr/>
            <p:nvPr/>
          </p:nvSpPr>
          <p:spPr bwMode="auto">
            <a:xfrm>
              <a:off x="5339" y="4092"/>
              <a:ext cx="116" cy="20"/>
            </a:xfrm>
            <a:custGeom>
              <a:avLst/>
              <a:gdLst>
                <a:gd name="T0" fmla="*/ 30 w 33"/>
                <a:gd name="T1" fmla="*/ 2 h 7"/>
                <a:gd name="T2" fmla="*/ 3 w 33"/>
                <a:gd name="T3" fmla="*/ 0 h 7"/>
                <a:gd name="T4" fmla="*/ 3 w 33"/>
                <a:gd name="T5" fmla="*/ 0 h 7"/>
                <a:gd name="T6" fmla="*/ 3 w 33"/>
                <a:gd name="T7" fmla="*/ 0 h 7"/>
                <a:gd name="T8" fmla="*/ 3 w 33"/>
                <a:gd name="T9" fmla="*/ 5 h 7"/>
                <a:gd name="T10" fmla="*/ 28 w 33"/>
                <a:gd name="T11" fmla="*/ 6 h 7"/>
                <a:gd name="T12" fmla="*/ 30 w 33"/>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33" h="7">
                  <a:moveTo>
                    <a:pt x="30" y="2"/>
                  </a:moveTo>
                  <a:cubicBezTo>
                    <a:pt x="21" y="0"/>
                    <a:pt x="12" y="1"/>
                    <a:pt x="3" y="0"/>
                  </a:cubicBezTo>
                  <a:cubicBezTo>
                    <a:pt x="3" y="0"/>
                    <a:pt x="3" y="0"/>
                    <a:pt x="3" y="0"/>
                  </a:cubicBezTo>
                  <a:cubicBezTo>
                    <a:pt x="3" y="0"/>
                    <a:pt x="3" y="0"/>
                    <a:pt x="3" y="0"/>
                  </a:cubicBezTo>
                  <a:cubicBezTo>
                    <a:pt x="0" y="0"/>
                    <a:pt x="0" y="5"/>
                    <a:pt x="3" y="5"/>
                  </a:cubicBezTo>
                  <a:cubicBezTo>
                    <a:pt x="11" y="6"/>
                    <a:pt x="20" y="4"/>
                    <a:pt x="28" y="6"/>
                  </a:cubicBezTo>
                  <a:cubicBezTo>
                    <a:pt x="31" y="7"/>
                    <a:pt x="33" y="2"/>
                    <a:pt x="30"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89" name="Freeform 77"/>
            <p:cNvSpPr/>
            <p:nvPr/>
          </p:nvSpPr>
          <p:spPr bwMode="auto">
            <a:xfrm>
              <a:off x="5480" y="4089"/>
              <a:ext cx="102" cy="14"/>
            </a:xfrm>
            <a:custGeom>
              <a:avLst/>
              <a:gdLst>
                <a:gd name="T0" fmla="*/ 26 w 29"/>
                <a:gd name="T1" fmla="*/ 0 h 5"/>
                <a:gd name="T2" fmla="*/ 3 w 29"/>
                <a:gd name="T3" fmla="*/ 0 h 5"/>
                <a:gd name="T4" fmla="*/ 3 w 29"/>
                <a:gd name="T5" fmla="*/ 5 h 5"/>
                <a:gd name="T6" fmla="*/ 26 w 29"/>
                <a:gd name="T7" fmla="*/ 5 h 5"/>
                <a:gd name="T8" fmla="*/ 26 w 29"/>
                <a:gd name="T9" fmla="*/ 0 h 5"/>
              </a:gdLst>
              <a:ahLst/>
              <a:cxnLst>
                <a:cxn ang="0">
                  <a:pos x="T0" y="T1"/>
                </a:cxn>
                <a:cxn ang="0">
                  <a:pos x="T2" y="T3"/>
                </a:cxn>
                <a:cxn ang="0">
                  <a:pos x="T4" y="T5"/>
                </a:cxn>
                <a:cxn ang="0">
                  <a:pos x="T6" y="T7"/>
                </a:cxn>
                <a:cxn ang="0">
                  <a:pos x="T8" y="T9"/>
                </a:cxn>
              </a:cxnLst>
              <a:rect l="0" t="0" r="r" b="b"/>
              <a:pathLst>
                <a:path w="29" h="5">
                  <a:moveTo>
                    <a:pt x="26" y="0"/>
                  </a:moveTo>
                  <a:cubicBezTo>
                    <a:pt x="3" y="0"/>
                    <a:pt x="3" y="0"/>
                    <a:pt x="3" y="0"/>
                  </a:cubicBezTo>
                  <a:cubicBezTo>
                    <a:pt x="0" y="0"/>
                    <a:pt x="0" y="5"/>
                    <a:pt x="3" y="5"/>
                  </a:cubicBezTo>
                  <a:cubicBezTo>
                    <a:pt x="26" y="5"/>
                    <a:pt x="26" y="5"/>
                    <a:pt x="26" y="5"/>
                  </a:cubicBezTo>
                  <a:cubicBezTo>
                    <a:pt x="29" y="5"/>
                    <a:pt x="29" y="0"/>
                    <a:pt x="26"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90" name="Freeform 78"/>
            <p:cNvSpPr/>
            <p:nvPr/>
          </p:nvSpPr>
          <p:spPr bwMode="auto">
            <a:xfrm>
              <a:off x="5600" y="4089"/>
              <a:ext cx="98" cy="23"/>
            </a:xfrm>
            <a:custGeom>
              <a:avLst/>
              <a:gdLst>
                <a:gd name="T0" fmla="*/ 24 w 28"/>
                <a:gd name="T1" fmla="*/ 2 h 8"/>
                <a:gd name="T2" fmla="*/ 4 w 28"/>
                <a:gd name="T3" fmla="*/ 0 h 8"/>
                <a:gd name="T4" fmla="*/ 3 w 28"/>
                <a:gd name="T5" fmla="*/ 5 h 8"/>
                <a:gd name="T6" fmla="*/ 25 w 28"/>
                <a:gd name="T7" fmla="*/ 6 h 8"/>
                <a:gd name="T8" fmla="*/ 24 w 28"/>
                <a:gd name="T9" fmla="*/ 2 h 8"/>
              </a:gdLst>
              <a:ahLst/>
              <a:cxnLst>
                <a:cxn ang="0">
                  <a:pos x="T0" y="T1"/>
                </a:cxn>
                <a:cxn ang="0">
                  <a:pos x="T2" y="T3"/>
                </a:cxn>
                <a:cxn ang="0">
                  <a:pos x="T4" y="T5"/>
                </a:cxn>
                <a:cxn ang="0">
                  <a:pos x="T6" y="T7"/>
                </a:cxn>
                <a:cxn ang="0">
                  <a:pos x="T8" y="T9"/>
                </a:cxn>
              </a:cxnLst>
              <a:rect l="0" t="0" r="r" b="b"/>
              <a:pathLst>
                <a:path w="28" h="8">
                  <a:moveTo>
                    <a:pt x="24" y="2"/>
                  </a:moveTo>
                  <a:cubicBezTo>
                    <a:pt x="17" y="3"/>
                    <a:pt x="11" y="3"/>
                    <a:pt x="4" y="0"/>
                  </a:cubicBezTo>
                  <a:cubicBezTo>
                    <a:pt x="1" y="0"/>
                    <a:pt x="0" y="4"/>
                    <a:pt x="3" y="5"/>
                  </a:cubicBezTo>
                  <a:cubicBezTo>
                    <a:pt x="10" y="7"/>
                    <a:pt x="18" y="8"/>
                    <a:pt x="25" y="6"/>
                  </a:cubicBezTo>
                  <a:cubicBezTo>
                    <a:pt x="28" y="5"/>
                    <a:pt x="27" y="1"/>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91" name="Freeform 79"/>
            <p:cNvSpPr/>
            <p:nvPr/>
          </p:nvSpPr>
          <p:spPr bwMode="auto">
            <a:xfrm>
              <a:off x="5727" y="4103"/>
              <a:ext cx="98" cy="18"/>
            </a:xfrm>
            <a:custGeom>
              <a:avLst/>
              <a:gdLst>
                <a:gd name="T0" fmla="*/ 26 w 28"/>
                <a:gd name="T1" fmla="*/ 1 h 6"/>
                <a:gd name="T2" fmla="*/ 3 w 28"/>
                <a:gd name="T3" fmla="*/ 0 h 6"/>
                <a:gd name="T4" fmla="*/ 3 w 28"/>
                <a:gd name="T5" fmla="*/ 4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0"/>
                    <a:pt x="3" y="0"/>
                  </a:cubicBezTo>
                  <a:cubicBezTo>
                    <a:pt x="0" y="0"/>
                    <a:pt x="0" y="4"/>
                    <a:pt x="3" y="4"/>
                  </a:cubicBezTo>
                  <a:cubicBezTo>
                    <a:pt x="11" y="4"/>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92" name="Freeform 80"/>
            <p:cNvSpPr/>
            <p:nvPr/>
          </p:nvSpPr>
          <p:spPr bwMode="auto">
            <a:xfrm>
              <a:off x="5850" y="4092"/>
              <a:ext cx="109" cy="20"/>
            </a:xfrm>
            <a:custGeom>
              <a:avLst/>
              <a:gdLst>
                <a:gd name="T0" fmla="*/ 27 w 31"/>
                <a:gd name="T1" fmla="*/ 1 h 7"/>
                <a:gd name="T2" fmla="*/ 3 w 31"/>
                <a:gd name="T3" fmla="*/ 3 h 7"/>
                <a:gd name="T4" fmla="*/ 3 w 31"/>
                <a:gd name="T5" fmla="*/ 7 h 7"/>
                <a:gd name="T6" fmla="*/ 28 w 31"/>
                <a:gd name="T7" fmla="*/ 5 h 7"/>
                <a:gd name="T8" fmla="*/ 27 w 31"/>
                <a:gd name="T9" fmla="*/ 1 h 7"/>
              </a:gdLst>
              <a:ahLst/>
              <a:cxnLst>
                <a:cxn ang="0">
                  <a:pos x="T0" y="T1"/>
                </a:cxn>
                <a:cxn ang="0">
                  <a:pos x="T2" y="T3"/>
                </a:cxn>
                <a:cxn ang="0">
                  <a:pos x="T4" y="T5"/>
                </a:cxn>
                <a:cxn ang="0">
                  <a:pos x="T6" y="T7"/>
                </a:cxn>
                <a:cxn ang="0">
                  <a:pos x="T8" y="T9"/>
                </a:cxn>
              </a:cxnLst>
              <a:rect l="0" t="0" r="r" b="b"/>
              <a:pathLst>
                <a:path w="31" h="7">
                  <a:moveTo>
                    <a:pt x="27" y="1"/>
                  </a:moveTo>
                  <a:cubicBezTo>
                    <a:pt x="19" y="2"/>
                    <a:pt x="11" y="3"/>
                    <a:pt x="3" y="3"/>
                  </a:cubicBezTo>
                  <a:cubicBezTo>
                    <a:pt x="0" y="3"/>
                    <a:pt x="0" y="7"/>
                    <a:pt x="3" y="7"/>
                  </a:cubicBezTo>
                  <a:cubicBezTo>
                    <a:pt x="11" y="7"/>
                    <a:pt x="20" y="6"/>
                    <a:pt x="28" y="5"/>
                  </a:cubicBezTo>
                  <a:cubicBezTo>
                    <a:pt x="31" y="4"/>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93" name="Freeform 81"/>
            <p:cNvSpPr/>
            <p:nvPr/>
          </p:nvSpPr>
          <p:spPr bwMode="auto">
            <a:xfrm>
              <a:off x="5988" y="4097"/>
              <a:ext cx="102" cy="18"/>
            </a:xfrm>
            <a:custGeom>
              <a:avLst/>
              <a:gdLst>
                <a:gd name="T0" fmla="*/ 26 w 29"/>
                <a:gd name="T1" fmla="*/ 2 h 6"/>
                <a:gd name="T2" fmla="*/ 3 w 29"/>
                <a:gd name="T3" fmla="*/ 1 h 6"/>
                <a:gd name="T4" fmla="*/ 3 w 29"/>
                <a:gd name="T5" fmla="*/ 5 h 6"/>
                <a:gd name="T6" fmla="*/ 26 w 29"/>
                <a:gd name="T7" fmla="*/ 6 h 6"/>
                <a:gd name="T8" fmla="*/ 26 w 29"/>
                <a:gd name="T9" fmla="*/ 2 h 6"/>
              </a:gdLst>
              <a:ahLst/>
              <a:cxnLst>
                <a:cxn ang="0">
                  <a:pos x="T0" y="T1"/>
                </a:cxn>
                <a:cxn ang="0">
                  <a:pos x="T2" y="T3"/>
                </a:cxn>
                <a:cxn ang="0">
                  <a:pos x="T4" y="T5"/>
                </a:cxn>
                <a:cxn ang="0">
                  <a:pos x="T6" y="T7"/>
                </a:cxn>
                <a:cxn ang="0">
                  <a:pos x="T8" y="T9"/>
                </a:cxn>
              </a:cxnLst>
              <a:rect l="0" t="0" r="r" b="b"/>
              <a:pathLst>
                <a:path w="29" h="6">
                  <a:moveTo>
                    <a:pt x="26" y="2"/>
                  </a:moveTo>
                  <a:cubicBezTo>
                    <a:pt x="19" y="1"/>
                    <a:pt x="11" y="0"/>
                    <a:pt x="3" y="1"/>
                  </a:cubicBezTo>
                  <a:cubicBezTo>
                    <a:pt x="0" y="1"/>
                    <a:pt x="0" y="5"/>
                    <a:pt x="3" y="5"/>
                  </a:cubicBezTo>
                  <a:cubicBezTo>
                    <a:pt x="11" y="4"/>
                    <a:pt x="19" y="6"/>
                    <a:pt x="26" y="6"/>
                  </a:cubicBezTo>
                  <a:cubicBezTo>
                    <a:pt x="29" y="6"/>
                    <a:pt x="29" y="2"/>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94" name="Freeform 82"/>
            <p:cNvSpPr/>
            <p:nvPr/>
          </p:nvSpPr>
          <p:spPr bwMode="auto">
            <a:xfrm>
              <a:off x="6136" y="4100"/>
              <a:ext cx="102" cy="18"/>
            </a:xfrm>
            <a:custGeom>
              <a:avLst/>
              <a:gdLst>
                <a:gd name="T0" fmla="*/ 27 w 29"/>
                <a:gd name="T1" fmla="*/ 0 h 6"/>
                <a:gd name="T2" fmla="*/ 3 w 29"/>
                <a:gd name="T3" fmla="*/ 1 h 6"/>
                <a:gd name="T4" fmla="*/ 3 w 29"/>
                <a:gd name="T5" fmla="*/ 5 h 6"/>
                <a:gd name="T6" fmla="*/ 27 w 29"/>
                <a:gd name="T7" fmla="*/ 4 h 6"/>
                <a:gd name="T8" fmla="*/ 27 w 29"/>
                <a:gd name="T9" fmla="*/ 0 h 6"/>
              </a:gdLst>
              <a:ahLst/>
              <a:cxnLst>
                <a:cxn ang="0">
                  <a:pos x="T0" y="T1"/>
                </a:cxn>
                <a:cxn ang="0">
                  <a:pos x="T2" y="T3"/>
                </a:cxn>
                <a:cxn ang="0">
                  <a:pos x="T4" y="T5"/>
                </a:cxn>
                <a:cxn ang="0">
                  <a:pos x="T6" y="T7"/>
                </a:cxn>
                <a:cxn ang="0">
                  <a:pos x="T8" y="T9"/>
                </a:cxn>
              </a:cxnLst>
              <a:rect l="0" t="0" r="r" b="b"/>
              <a:pathLst>
                <a:path w="29" h="6">
                  <a:moveTo>
                    <a:pt x="27" y="0"/>
                  </a:moveTo>
                  <a:cubicBezTo>
                    <a:pt x="19" y="0"/>
                    <a:pt x="11" y="0"/>
                    <a:pt x="3" y="1"/>
                  </a:cubicBezTo>
                  <a:cubicBezTo>
                    <a:pt x="0" y="1"/>
                    <a:pt x="0" y="6"/>
                    <a:pt x="3" y="5"/>
                  </a:cubicBezTo>
                  <a:cubicBezTo>
                    <a:pt x="11" y="4"/>
                    <a:pt x="19" y="4"/>
                    <a:pt x="27" y="4"/>
                  </a:cubicBezTo>
                  <a:cubicBezTo>
                    <a:pt x="29" y="4"/>
                    <a:pt x="29"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95" name="Freeform 83"/>
            <p:cNvSpPr/>
            <p:nvPr/>
          </p:nvSpPr>
          <p:spPr bwMode="auto">
            <a:xfrm>
              <a:off x="6298" y="4100"/>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6"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96" name="Freeform 84"/>
            <p:cNvSpPr/>
            <p:nvPr/>
          </p:nvSpPr>
          <p:spPr bwMode="auto">
            <a:xfrm>
              <a:off x="6428" y="4103"/>
              <a:ext cx="99" cy="18"/>
            </a:xfrm>
            <a:custGeom>
              <a:avLst/>
              <a:gdLst>
                <a:gd name="T0" fmla="*/ 25 w 28"/>
                <a:gd name="T1" fmla="*/ 1 h 6"/>
                <a:gd name="T2" fmla="*/ 3 w 28"/>
                <a:gd name="T3" fmla="*/ 1 h 6"/>
                <a:gd name="T4" fmla="*/ 3 w 28"/>
                <a:gd name="T5" fmla="*/ 5 h 6"/>
                <a:gd name="T6" fmla="*/ 25 w 28"/>
                <a:gd name="T7" fmla="*/ 5 h 6"/>
                <a:gd name="T8" fmla="*/ 25 w 28"/>
                <a:gd name="T9" fmla="*/ 1 h 6"/>
              </a:gdLst>
              <a:ahLst/>
              <a:cxnLst>
                <a:cxn ang="0">
                  <a:pos x="T0" y="T1"/>
                </a:cxn>
                <a:cxn ang="0">
                  <a:pos x="T2" y="T3"/>
                </a:cxn>
                <a:cxn ang="0">
                  <a:pos x="T4" y="T5"/>
                </a:cxn>
                <a:cxn ang="0">
                  <a:pos x="T6" y="T7"/>
                </a:cxn>
                <a:cxn ang="0">
                  <a:pos x="T8" y="T9"/>
                </a:cxn>
              </a:cxnLst>
              <a:rect l="0" t="0" r="r" b="b"/>
              <a:pathLst>
                <a:path w="28" h="6">
                  <a:moveTo>
                    <a:pt x="25" y="1"/>
                  </a:moveTo>
                  <a:cubicBezTo>
                    <a:pt x="17" y="1"/>
                    <a:pt x="10" y="2"/>
                    <a:pt x="3" y="1"/>
                  </a:cubicBezTo>
                  <a:cubicBezTo>
                    <a:pt x="0" y="0"/>
                    <a:pt x="0" y="5"/>
                    <a:pt x="3" y="5"/>
                  </a:cubicBezTo>
                  <a:cubicBezTo>
                    <a:pt x="10" y="6"/>
                    <a:pt x="17" y="5"/>
                    <a:pt x="25" y="5"/>
                  </a:cubicBezTo>
                  <a:cubicBezTo>
                    <a:pt x="28" y="5"/>
                    <a:pt x="28" y="1"/>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97" name="Freeform 85"/>
            <p:cNvSpPr/>
            <p:nvPr/>
          </p:nvSpPr>
          <p:spPr bwMode="auto">
            <a:xfrm>
              <a:off x="6545" y="4103"/>
              <a:ext cx="92" cy="21"/>
            </a:xfrm>
            <a:custGeom>
              <a:avLst/>
              <a:gdLst>
                <a:gd name="T0" fmla="*/ 22 w 26"/>
                <a:gd name="T1" fmla="*/ 1 h 7"/>
                <a:gd name="T2" fmla="*/ 4 w 26"/>
                <a:gd name="T3" fmla="*/ 1 h 7"/>
                <a:gd name="T4" fmla="*/ 3 w 26"/>
                <a:gd name="T5" fmla="*/ 5 h 7"/>
                <a:gd name="T6" fmla="*/ 23 w 26"/>
                <a:gd name="T7" fmla="*/ 5 h 7"/>
                <a:gd name="T8" fmla="*/ 22 w 26"/>
                <a:gd name="T9" fmla="*/ 1 h 7"/>
              </a:gdLst>
              <a:ahLst/>
              <a:cxnLst>
                <a:cxn ang="0">
                  <a:pos x="T0" y="T1"/>
                </a:cxn>
                <a:cxn ang="0">
                  <a:pos x="T2" y="T3"/>
                </a:cxn>
                <a:cxn ang="0">
                  <a:pos x="T4" y="T5"/>
                </a:cxn>
                <a:cxn ang="0">
                  <a:pos x="T6" y="T7"/>
                </a:cxn>
                <a:cxn ang="0">
                  <a:pos x="T8" y="T9"/>
                </a:cxn>
              </a:cxnLst>
              <a:rect l="0" t="0" r="r" b="b"/>
              <a:pathLst>
                <a:path w="26" h="7">
                  <a:moveTo>
                    <a:pt x="22" y="1"/>
                  </a:moveTo>
                  <a:cubicBezTo>
                    <a:pt x="16" y="2"/>
                    <a:pt x="10" y="3"/>
                    <a:pt x="4" y="1"/>
                  </a:cubicBezTo>
                  <a:cubicBezTo>
                    <a:pt x="1" y="0"/>
                    <a:pt x="0" y="4"/>
                    <a:pt x="3" y="5"/>
                  </a:cubicBezTo>
                  <a:cubicBezTo>
                    <a:pt x="9" y="7"/>
                    <a:pt x="16" y="6"/>
                    <a:pt x="23" y="5"/>
                  </a:cubicBezTo>
                  <a:cubicBezTo>
                    <a:pt x="26" y="5"/>
                    <a:pt x="25" y="0"/>
                    <a:pt x="22"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98" name="Freeform 86"/>
            <p:cNvSpPr/>
            <p:nvPr/>
          </p:nvSpPr>
          <p:spPr bwMode="auto">
            <a:xfrm>
              <a:off x="6682" y="4103"/>
              <a:ext cx="110" cy="18"/>
            </a:xfrm>
            <a:custGeom>
              <a:avLst/>
              <a:gdLst>
                <a:gd name="T0" fmla="*/ 28 w 31"/>
                <a:gd name="T1" fmla="*/ 2 h 6"/>
                <a:gd name="T2" fmla="*/ 3 w 31"/>
                <a:gd name="T3" fmla="*/ 1 h 6"/>
                <a:gd name="T4" fmla="*/ 3 w 31"/>
                <a:gd name="T5" fmla="*/ 5 h 6"/>
                <a:gd name="T6" fmla="*/ 28 w 31"/>
                <a:gd name="T7" fmla="*/ 6 h 6"/>
                <a:gd name="T8" fmla="*/ 28 w 31"/>
                <a:gd name="T9" fmla="*/ 2 h 6"/>
              </a:gdLst>
              <a:ahLst/>
              <a:cxnLst>
                <a:cxn ang="0">
                  <a:pos x="T0" y="T1"/>
                </a:cxn>
                <a:cxn ang="0">
                  <a:pos x="T2" y="T3"/>
                </a:cxn>
                <a:cxn ang="0">
                  <a:pos x="T4" y="T5"/>
                </a:cxn>
                <a:cxn ang="0">
                  <a:pos x="T6" y="T7"/>
                </a:cxn>
                <a:cxn ang="0">
                  <a:pos x="T8" y="T9"/>
                </a:cxn>
              </a:cxnLst>
              <a:rect l="0" t="0" r="r" b="b"/>
              <a:pathLst>
                <a:path w="31" h="6">
                  <a:moveTo>
                    <a:pt x="28" y="2"/>
                  </a:moveTo>
                  <a:cubicBezTo>
                    <a:pt x="19" y="2"/>
                    <a:pt x="11" y="2"/>
                    <a:pt x="3" y="1"/>
                  </a:cubicBezTo>
                  <a:cubicBezTo>
                    <a:pt x="0" y="0"/>
                    <a:pt x="0" y="5"/>
                    <a:pt x="3" y="5"/>
                  </a:cubicBezTo>
                  <a:cubicBezTo>
                    <a:pt x="11" y="6"/>
                    <a:pt x="19"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599" name="Freeform 87"/>
            <p:cNvSpPr/>
            <p:nvPr/>
          </p:nvSpPr>
          <p:spPr bwMode="auto">
            <a:xfrm>
              <a:off x="6820" y="4103"/>
              <a:ext cx="106" cy="21"/>
            </a:xfrm>
            <a:custGeom>
              <a:avLst/>
              <a:gdLst>
                <a:gd name="T0" fmla="*/ 27 w 30"/>
                <a:gd name="T1" fmla="*/ 2 h 7"/>
                <a:gd name="T2" fmla="*/ 3 w 30"/>
                <a:gd name="T3" fmla="*/ 1 h 7"/>
                <a:gd name="T4" fmla="*/ 3 w 30"/>
                <a:gd name="T5" fmla="*/ 5 h 7"/>
                <a:gd name="T6" fmla="*/ 26 w 30"/>
                <a:gd name="T7" fmla="*/ 6 h 7"/>
                <a:gd name="T8" fmla="*/ 27 w 30"/>
                <a:gd name="T9" fmla="*/ 2 h 7"/>
              </a:gdLst>
              <a:ahLst/>
              <a:cxnLst>
                <a:cxn ang="0">
                  <a:pos x="T0" y="T1"/>
                </a:cxn>
                <a:cxn ang="0">
                  <a:pos x="T2" y="T3"/>
                </a:cxn>
                <a:cxn ang="0">
                  <a:pos x="T4" y="T5"/>
                </a:cxn>
                <a:cxn ang="0">
                  <a:pos x="T6" y="T7"/>
                </a:cxn>
                <a:cxn ang="0">
                  <a:pos x="T8" y="T9"/>
                </a:cxn>
              </a:cxnLst>
              <a:rect l="0" t="0" r="r" b="b"/>
              <a:pathLst>
                <a:path w="30" h="7">
                  <a:moveTo>
                    <a:pt x="27" y="2"/>
                  </a:moveTo>
                  <a:cubicBezTo>
                    <a:pt x="19" y="0"/>
                    <a:pt x="11" y="1"/>
                    <a:pt x="3" y="1"/>
                  </a:cubicBezTo>
                  <a:cubicBezTo>
                    <a:pt x="0" y="1"/>
                    <a:pt x="0" y="5"/>
                    <a:pt x="3" y="5"/>
                  </a:cubicBezTo>
                  <a:cubicBezTo>
                    <a:pt x="11" y="5"/>
                    <a:pt x="19" y="4"/>
                    <a:pt x="26" y="6"/>
                  </a:cubicBezTo>
                  <a:cubicBezTo>
                    <a:pt x="29" y="7"/>
                    <a:pt x="30" y="3"/>
                    <a:pt x="27"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00" name="Freeform 88"/>
            <p:cNvSpPr/>
            <p:nvPr/>
          </p:nvSpPr>
          <p:spPr bwMode="auto">
            <a:xfrm>
              <a:off x="6961" y="4106"/>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7"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01" name="Freeform 89"/>
            <p:cNvSpPr/>
            <p:nvPr/>
          </p:nvSpPr>
          <p:spPr bwMode="auto">
            <a:xfrm>
              <a:off x="7081" y="4106"/>
              <a:ext cx="113" cy="24"/>
            </a:xfrm>
            <a:custGeom>
              <a:avLst/>
              <a:gdLst>
                <a:gd name="T0" fmla="*/ 28 w 32"/>
                <a:gd name="T1" fmla="*/ 1 h 8"/>
                <a:gd name="T2" fmla="*/ 3 w 32"/>
                <a:gd name="T3" fmla="*/ 2 h 8"/>
                <a:gd name="T4" fmla="*/ 3 w 32"/>
                <a:gd name="T5" fmla="*/ 6 h 8"/>
                <a:gd name="T6" fmla="*/ 29 w 32"/>
                <a:gd name="T7" fmla="*/ 5 h 8"/>
                <a:gd name="T8" fmla="*/ 28 w 32"/>
                <a:gd name="T9" fmla="*/ 1 h 8"/>
              </a:gdLst>
              <a:ahLst/>
              <a:cxnLst>
                <a:cxn ang="0">
                  <a:pos x="T0" y="T1"/>
                </a:cxn>
                <a:cxn ang="0">
                  <a:pos x="T2" y="T3"/>
                </a:cxn>
                <a:cxn ang="0">
                  <a:pos x="T4" y="T5"/>
                </a:cxn>
                <a:cxn ang="0">
                  <a:pos x="T6" y="T7"/>
                </a:cxn>
                <a:cxn ang="0">
                  <a:pos x="T8" y="T9"/>
                </a:cxn>
              </a:cxnLst>
              <a:rect l="0" t="0" r="r" b="b"/>
              <a:pathLst>
                <a:path w="32" h="8">
                  <a:moveTo>
                    <a:pt x="28" y="1"/>
                  </a:moveTo>
                  <a:cubicBezTo>
                    <a:pt x="20" y="3"/>
                    <a:pt x="11" y="2"/>
                    <a:pt x="3" y="2"/>
                  </a:cubicBezTo>
                  <a:cubicBezTo>
                    <a:pt x="0" y="2"/>
                    <a:pt x="0" y="6"/>
                    <a:pt x="3" y="6"/>
                  </a:cubicBezTo>
                  <a:cubicBezTo>
                    <a:pt x="12" y="6"/>
                    <a:pt x="21" y="8"/>
                    <a:pt x="29" y="5"/>
                  </a:cubicBezTo>
                  <a:cubicBezTo>
                    <a:pt x="32" y="4"/>
                    <a:pt x="31" y="0"/>
                    <a:pt x="28"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02" name="Freeform 90"/>
            <p:cNvSpPr/>
            <p:nvPr/>
          </p:nvSpPr>
          <p:spPr bwMode="auto">
            <a:xfrm>
              <a:off x="7219" y="4103"/>
              <a:ext cx="95" cy="18"/>
            </a:xfrm>
            <a:custGeom>
              <a:avLst/>
              <a:gdLst>
                <a:gd name="T0" fmla="*/ 23 w 27"/>
                <a:gd name="T1" fmla="*/ 1 h 6"/>
                <a:gd name="T2" fmla="*/ 3 w 27"/>
                <a:gd name="T3" fmla="*/ 2 h 6"/>
                <a:gd name="T4" fmla="*/ 3 w 27"/>
                <a:gd name="T5" fmla="*/ 6 h 6"/>
                <a:gd name="T6" fmla="*/ 24 w 27"/>
                <a:gd name="T7" fmla="*/ 5 h 6"/>
                <a:gd name="T8" fmla="*/ 23 w 27"/>
                <a:gd name="T9" fmla="*/ 1 h 6"/>
              </a:gdLst>
              <a:ahLst/>
              <a:cxnLst>
                <a:cxn ang="0">
                  <a:pos x="T0" y="T1"/>
                </a:cxn>
                <a:cxn ang="0">
                  <a:pos x="T2" y="T3"/>
                </a:cxn>
                <a:cxn ang="0">
                  <a:pos x="T4" y="T5"/>
                </a:cxn>
                <a:cxn ang="0">
                  <a:pos x="T6" y="T7"/>
                </a:cxn>
                <a:cxn ang="0">
                  <a:pos x="T8" y="T9"/>
                </a:cxn>
              </a:cxnLst>
              <a:rect l="0" t="0" r="r" b="b"/>
              <a:pathLst>
                <a:path w="27" h="6">
                  <a:moveTo>
                    <a:pt x="23" y="1"/>
                  </a:moveTo>
                  <a:cubicBezTo>
                    <a:pt x="16" y="2"/>
                    <a:pt x="10" y="2"/>
                    <a:pt x="3" y="2"/>
                  </a:cubicBezTo>
                  <a:cubicBezTo>
                    <a:pt x="0" y="2"/>
                    <a:pt x="0" y="6"/>
                    <a:pt x="3" y="6"/>
                  </a:cubicBezTo>
                  <a:cubicBezTo>
                    <a:pt x="10" y="6"/>
                    <a:pt x="17" y="6"/>
                    <a:pt x="24" y="5"/>
                  </a:cubicBezTo>
                  <a:cubicBezTo>
                    <a:pt x="27" y="5"/>
                    <a:pt x="25"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03" name="Freeform 91"/>
            <p:cNvSpPr/>
            <p:nvPr/>
          </p:nvSpPr>
          <p:spPr bwMode="auto">
            <a:xfrm>
              <a:off x="7321" y="4109"/>
              <a:ext cx="106" cy="15"/>
            </a:xfrm>
            <a:custGeom>
              <a:avLst/>
              <a:gdLst>
                <a:gd name="T0" fmla="*/ 27 w 30"/>
                <a:gd name="T1" fmla="*/ 0 h 5"/>
                <a:gd name="T2" fmla="*/ 3 w 30"/>
                <a:gd name="T3" fmla="*/ 1 h 5"/>
                <a:gd name="T4" fmla="*/ 3 w 30"/>
                <a:gd name="T5" fmla="*/ 5 h 5"/>
                <a:gd name="T6" fmla="*/ 27 w 30"/>
                <a:gd name="T7" fmla="*/ 4 h 5"/>
                <a:gd name="T8" fmla="*/ 27 w 30"/>
                <a:gd name="T9" fmla="*/ 0 h 5"/>
              </a:gdLst>
              <a:ahLst/>
              <a:cxnLst>
                <a:cxn ang="0">
                  <a:pos x="T0" y="T1"/>
                </a:cxn>
                <a:cxn ang="0">
                  <a:pos x="T2" y="T3"/>
                </a:cxn>
                <a:cxn ang="0">
                  <a:pos x="T4" y="T5"/>
                </a:cxn>
                <a:cxn ang="0">
                  <a:pos x="T6" y="T7"/>
                </a:cxn>
                <a:cxn ang="0">
                  <a:pos x="T8" y="T9"/>
                </a:cxn>
              </a:cxnLst>
              <a:rect l="0" t="0" r="r" b="b"/>
              <a:pathLst>
                <a:path w="30" h="5">
                  <a:moveTo>
                    <a:pt x="27" y="0"/>
                  </a:moveTo>
                  <a:cubicBezTo>
                    <a:pt x="19" y="0"/>
                    <a:pt x="11" y="1"/>
                    <a:pt x="3" y="1"/>
                  </a:cubicBezTo>
                  <a:cubicBezTo>
                    <a:pt x="0" y="1"/>
                    <a:pt x="0" y="5"/>
                    <a:pt x="3" y="5"/>
                  </a:cubicBezTo>
                  <a:cubicBezTo>
                    <a:pt x="11" y="5"/>
                    <a:pt x="19" y="4"/>
                    <a:pt x="27" y="4"/>
                  </a:cubicBezTo>
                  <a:cubicBezTo>
                    <a:pt x="30" y="4"/>
                    <a:pt x="30"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04" name="Freeform 92"/>
            <p:cNvSpPr/>
            <p:nvPr/>
          </p:nvSpPr>
          <p:spPr bwMode="auto">
            <a:xfrm>
              <a:off x="7448" y="4077"/>
              <a:ext cx="25" cy="59"/>
            </a:xfrm>
            <a:custGeom>
              <a:avLst/>
              <a:gdLst>
                <a:gd name="T0" fmla="*/ 1 w 7"/>
                <a:gd name="T1" fmla="*/ 7 h 20"/>
                <a:gd name="T2" fmla="*/ 1 w 7"/>
                <a:gd name="T3" fmla="*/ 7 h 20"/>
                <a:gd name="T4" fmla="*/ 2 w 7"/>
                <a:gd name="T5" fmla="*/ 17 h 20"/>
                <a:gd name="T6" fmla="*/ 7 w 7"/>
                <a:gd name="T7" fmla="*/ 17 h 20"/>
                <a:gd name="T8" fmla="*/ 6 w 7"/>
                <a:gd name="T9" fmla="*/ 3 h 20"/>
                <a:gd name="T10" fmla="*/ 2 w 7"/>
                <a:gd name="T11" fmla="*/ 1 h 20"/>
                <a:gd name="T12" fmla="*/ 0 w 7"/>
                <a:gd name="T13" fmla="*/ 3 h 20"/>
                <a:gd name="T14" fmla="*/ 1 w 7"/>
                <a:gd name="T15" fmla="*/ 7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1" y="7"/>
                  </a:moveTo>
                  <a:cubicBezTo>
                    <a:pt x="1" y="7"/>
                    <a:pt x="1" y="7"/>
                    <a:pt x="1" y="7"/>
                  </a:cubicBezTo>
                  <a:cubicBezTo>
                    <a:pt x="2" y="10"/>
                    <a:pt x="2" y="14"/>
                    <a:pt x="2" y="17"/>
                  </a:cubicBezTo>
                  <a:cubicBezTo>
                    <a:pt x="2" y="20"/>
                    <a:pt x="7" y="20"/>
                    <a:pt x="7" y="17"/>
                  </a:cubicBezTo>
                  <a:cubicBezTo>
                    <a:pt x="7" y="13"/>
                    <a:pt x="6" y="8"/>
                    <a:pt x="6" y="3"/>
                  </a:cubicBezTo>
                  <a:cubicBezTo>
                    <a:pt x="6" y="1"/>
                    <a:pt x="4" y="0"/>
                    <a:pt x="2" y="1"/>
                  </a:cubicBezTo>
                  <a:cubicBezTo>
                    <a:pt x="1" y="2"/>
                    <a:pt x="1" y="2"/>
                    <a:pt x="0" y="3"/>
                  </a:cubicBezTo>
                  <a:cubicBezTo>
                    <a:pt x="0" y="4"/>
                    <a:pt x="1" y="5"/>
                    <a:pt x="1"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05" name="Freeform 93"/>
            <p:cNvSpPr/>
            <p:nvPr/>
          </p:nvSpPr>
          <p:spPr bwMode="auto">
            <a:xfrm>
              <a:off x="7444" y="3994"/>
              <a:ext cx="22" cy="65"/>
            </a:xfrm>
            <a:custGeom>
              <a:avLst/>
              <a:gdLst>
                <a:gd name="T0" fmla="*/ 1 w 6"/>
                <a:gd name="T1" fmla="*/ 19 h 22"/>
                <a:gd name="T2" fmla="*/ 6 w 6"/>
                <a:gd name="T3" fmla="*/ 19 h 22"/>
                <a:gd name="T4" fmla="*/ 5 w 6"/>
                <a:gd name="T5" fmla="*/ 3 h 22"/>
                <a:gd name="T6" fmla="*/ 0 w 6"/>
                <a:gd name="T7" fmla="*/ 3 h 22"/>
                <a:gd name="T8" fmla="*/ 1 w 6"/>
                <a:gd name="T9" fmla="*/ 19 h 22"/>
              </a:gdLst>
              <a:ahLst/>
              <a:cxnLst>
                <a:cxn ang="0">
                  <a:pos x="T0" y="T1"/>
                </a:cxn>
                <a:cxn ang="0">
                  <a:pos x="T2" y="T3"/>
                </a:cxn>
                <a:cxn ang="0">
                  <a:pos x="T4" y="T5"/>
                </a:cxn>
                <a:cxn ang="0">
                  <a:pos x="T6" y="T7"/>
                </a:cxn>
                <a:cxn ang="0">
                  <a:pos x="T8" y="T9"/>
                </a:cxn>
              </a:cxnLst>
              <a:rect l="0" t="0" r="r" b="b"/>
              <a:pathLst>
                <a:path w="6" h="22">
                  <a:moveTo>
                    <a:pt x="1" y="19"/>
                  </a:moveTo>
                  <a:cubicBezTo>
                    <a:pt x="1" y="22"/>
                    <a:pt x="6" y="22"/>
                    <a:pt x="6" y="19"/>
                  </a:cubicBezTo>
                  <a:cubicBezTo>
                    <a:pt x="6" y="14"/>
                    <a:pt x="5" y="9"/>
                    <a:pt x="5" y="3"/>
                  </a:cubicBezTo>
                  <a:cubicBezTo>
                    <a:pt x="4" y="0"/>
                    <a:pt x="0" y="0"/>
                    <a:pt x="0" y="3"/>
                  </a:cubicBezTo>
                  <a:cubicBezTo>
                    <a:pt x="1" y="9"/>
                    <a:pt x="1" y="14"/>
                    <a:pt x="1" y="1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06" name="Freeform 94"/>
            <p:cNvSpPr/>
            <p:nvPr/>
          </p:nvSpPr>
          <p:spPr bwMode="auto">
            <a:xfrm>
              <a:off x="7444" y="3910"/>
              <a:ext cx="18" cy="63"/>
            </a:xfrm>
            <a:custGeom>
              <a:avLst/>
              <a:gdLst>
                <a:gd name="T0" fmla="*/ 0 w 5"/>
                <a:gd name="T1" fmla="*/ 5 h 21"/>
                <a:gd name="T2" fmla="*/ 1 w 5"/>
                <a:gd name="T3" fmla="*/ 6 h 21"/>
                <a:gd name="T4" fmla="*/ 0 w 5"/>
                <a:gd name="T5" fmla="*/ 11 h 21"/>
                <a:gd name="T6" fmla="*/ 0 w 5"/>
                <a:gd name="T7" fmla="*/ 15 h 21"/>
                <a:gd name="T8" fmla="*/ 0 w 5"/>
                <a:gd name="T9" fmla="*/ 17 h 21"/>
                <a:gd name="T10" fmla="*/ 0 w 5"/>
                <a:gd name="T11" fmla="*/ 17 h 21"/>
                <a:gd name="T12" fmla="*/ 0 w 5"/>
                <a:gd name="T13" fmla="*/ 18 h 21"/>
                <a:gd name="T14" fmla="*/ 0 w 5"/>
                <a:gd name="T15" fmla="*/ 19 h 21"/>
                <a:gd name="T16" fmla="*/ 5 w 5"/>
                <a:gd name="T17" fmla="*/ 18 h 21"/>
                <a:gd name="T18" fmla="*/ 5 w 5"/>
                <a:gd name="T19" fmla="*/ 7 h 21"/>
                <a:gd name="T20" fmla="*/ 5 w 5"/>
                <a:gd name="T21" fmla="*/ 2 h 21"/>
                <a:gd name="T22" fmla="*/ 0 w 5"/>
                <a:gd name="T23" fmla="*/ 3 h 21"/>
                <a:gd name="T24" fmla="*/ 0 w 5"/>
                <a:gd name="T2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1">
                  <a:moveTo>
                    <a:pt x="0" y="5"/>
                  </a:moveTo>
                  <a:cubicBezTo>
                    <a:pt x="0" y="5"/>
                    <a:pt x="1" y="6"/>
                    <a:pt x="1" y="6"/>
                  </a:cubicBezTo>
                  <a:cubicBezTo>
                    <a:pt x="1" y="8"/>
                    <a:pt x="0" y="9"/>
                    <a:pt x="0" y="11"/>
                  </a:cubicBezTo>
                  <a:cubicBezTo>
                    <a:pt x="0" y="12"/>
                    <a:pt x="0" y="14"/>
                    <a:pt x="0" y="15"/>
                  </a:cubicBezTo>
                  <a:cubicBezTo>
                    <a:pt x="0" y="16"/>
                    <a:pt x="0" y="16"/>
                    <a:pt x="0" y="17"/>
                  </a:cubicBezTo>
                  <a:cubicBezTo>
                    <a:pt x="0" y="17"/>
                    <a:pt x="0" y="18"/>
                    <a:pt x="0" y="17"/>
                  </a:cubicBezTo>
                  <a:cubicBezTo>
                    <a:pt x="0" y="17"/>
                    <a:pt x="0" y="17"/>
                    <a:pt x="0" y="18"/>
                  </a:cubicBezTo>
                  <a:cubicBezTo>
                    <a:pt x="0" y="18"/>
                    <a:pt x="0" y="18"/>
                    <a:pt x="0" y="19"/>
                  </a:cubicBezTo>
                  <a:cubicBezTo>
                    <a:pt x="1" y="21"/>
                    <a:pt x="4" y="20"/>
                    <a:pt x="5" y="18"/>
                  </a:cubicBezTo>
                  <a:cubicBezTo>
                    <a:pt x="5" y="15"/>
                    <a:pt x="5" y="11"/>
                    <a:pt x="5" y="7"/>
                  </a:cubicBezTo>
                  <a:cubicBezTo>
                    <a:pt x="5" y="6"/>
                    <a:pt x="5" y="3"/>
                    <a:pt x="5" y="2"/>
                  </a:cubicBezTo>
                  <a:cubicBezTo>
                    <a:pt x="3" y="0"/>
                    <a:pt x="1" y="1"/>
                    <a:pt x="0" y="3"/>
                  </a:cubicBezTo>
                  <a:cubicBezTo>
                    <a:pt x="0" y="4"/>
                    <a:pt x="0" y="5"/>
                    <a:pt x="0"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07" name="Freeform 95"/>
            <p:cNvSpPr/>
            <p:nvPr/>
          </p:nvSpPr>
          <p:spPr bwMode="auto">
            <a:xfrm>
              <a:off x="7444" y="3827"/>
              <a:ext cx="18" cy="69"/>
            </a:xfrm>
            <a:custGeom>
              <a:avLst/>
              <a:gdLst>
                <a:gd name="T0" fmla="*/ 5 w 5"/>
                <a:gd name="T1" fmla="*/ 20 h 23"/>
                <a:gd name="T2" fmla="*/ 5 w 5"/>
                <a:gd name="T3" fmla="*/ 3 h 23"/>
                <a:gd name="T4" fmla="*/ 0 w 5"/>
                <a:gd name="T5" fmla="*/ 3 h 23"/>
                <a:gd name="T6" fmla="*/ 0 w 5"/>
                <a:gd name="T7" fmla="*/ 20 h 23"/>
                <a:gd name="T8" fmla="*/ 5 w 5"/>
                <a:gd name="T9" fmla="*/ 20 h 23"/>
              </a:gdLst>
              <a:ahLst/>
              <a:cxnLst>
                <a:cxn ang="0">
                  <a:pos x="T0" y="T1"/>
                </a:cxn>
                <a:cxn ang="0">
                  <a:pos x="T2" y="T3"/>
                </a:cxn>
                <a:cxn ang="0">
                  <a:pos x="T4" y="T5"/>
                </a:cxn>
                <a:cxn ang="0">
                  <a:pos x="T6" y="T7"/>
                </a:cxn>
                <a:cxn ang="0">
                  <a:pos x="T8" y="T9"/>
                </a:cxn>
              </a:cxnLst>
              <a:rect l="0" t="0" r="r" b="b"/>
              <a:pathLst>
                <a:path w="5" h="23">
                  <a:moveTo>
                    <a:pt x="5" y="20"/>
                  </a:moveTo>
                  <a:cubicBezTo>
                    <a:pt x="5" y="3"/>
                    <a:pt x="5" y="3"/>
                    <a:pt x="5" y="3"/>
                  </a:cubicBezTo>
                  <a:cubicBezTo>
                    <a:pt x="5" y="0"/>
                    <a:pt x="0" y="0"/>
                    <a:pt x="0" y="3"/>
                  </a:cubicBezTo>
                  <a:cubicBezTo>
                    <a:pt x="0" y="20"/>
                    <a:pt x="0" y="20"/>
                    <a:pt x="0" y="20"/>
                  </a:cubicBezTo>
                  <a:cubicBezTo>
                    <a:pt x="0" y="23"/>
                    <a:pt x="5" y="23"/>
                    <a:pt x="5" y="2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08" name="Freeform 96"/>
            <p:cNvSpPr/>
            <p:nvPr/>
          </p:nvSpPr>
          <p:spPr bwMode="auto">
            <a:xfrm>
              <a:off x="7448" y="3747"/>
              <a:ext cx="18" cy="57"/>
            </a:xfrm>
            <a:custGeom>
              <a:avLst/>
              <a:gdLst>
                <a:gd name="T0" fmla="*/ 5 w 5"/>
                <a:gd name="T1" fmla="*/ 16 h 19"/>
                <a:gd name="T2" fmla="*/ 5 w 5"/>
                <a:gd name="T3" fmla="*/ 3 h 19"/>
                <a:gd name="T4" fmla="*/ 0 w 5"/>
                <a:gd name="T5" fmla="*/ 3 h 19"/>
                <a:gd name="T6" fmla="*/ 0 w 5"/>
                <a:gd name="T7" fmla="*/ 16 h 19"/>
                <a:gd name="T8" fmla="*/ 5 w 5"/>
                <a:gd name="T9" fmla="*/ 16 h 19"/>
              </a:gdLst>
              <a:ahLst/>
              <a:cxnLst>
                <a:cxn ang="0">
                  <a:pos x="T0" y="T1"/>
                </a:cxn>
                <a:cxn ang="0">
                  <a:pos x="T2" y="T3"/>
                </a:cxn>
                <a:cxn ang="0">
                  <a:pos x="T4" y="T5"/>
                </a:cxn>
                <a:cxn ang="0">
                  <a:pos x="T6" y="T7"/>
                </a:cxn>
                <a:cxn ang="0">
                  <a:pos x="T8" y="T9"/>
                </a:cxn>
              </a:cxnLst>
              <a:rect l="0" t="0" r="r" b="b"/>
              <a:pathLst>
                <a:path w="5" h="19">
                  <a:moveTo>
                    <a:pt x="5" y="16"/>
                  </a:moveTo>
                  <a:cubicBezTo>
                    <a:pt x="5" y="3"/>
                    <a:pt x="5" y="3"/>
                    <a:pt x="5" y="3"/>
                  </a:cubicBezTo>
                  <a:cubicBezTo>
                    <a:pt x="5" y="0"/>
                    <a:pt x="0" y="0"/>
                    <a:pt x="0" y="3"/>
                  </a:cubicBezTo>
                  <a:cubicBezTo>
                    <a:pt x="0" y="16"/>
                    <a:pt x="0" y="16"/>
                    <a:pt x="0" y="16"/>
                  </a:cubicBezTo>
                  <a:cubicBezTo>
                    <a:pt x="0" y="19"/>
                    <a:pt x="5" y="19"/>
                    <a:pt x="5" y="1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09" name="Freeform 97"/>
            <p:cNvSpPr/>
            <p:nvPr/>
          </p:nvSpPr>
          <p:spPr bwMode="auto">
            <a:xfrm>
              <a:off x="7448" y="3658"/>
              <a:ext cx="18" cy="63"/>
            </a:xfrm>
            <a:custGeom>
              <a:avLst/>
              <a:gdLst>
                <a:gd name="T0" fmla="*/ 5 w 5"/>
                <a:gd name="T1" fmla="*/ 18 h 21"/>
                <a:gd name="T2" fmla="*/ 5 w 5"/>
                <a:gd name="T3" fmla="*/ 2 h 21"/>
                <a:gd name="T4" fmla="*/ 0 w 5"/>
                <a:gd name="T5" fmla="*/ 2 h 21"/>
                <a:gd name="T6" fmla="*/ 0 w 5"/>
                <a:gd name="T7" fmla="*/ 18 h 21"/>
                <a:gd name="T8" fmla="*/ 5 w 5"/>
                <a:gd name="T9" fmla="*/ 18 h 21"/>
              </a:gdLst>
              <a:ahLst/>
              <a:cxnLst>
                <a:cxn ang="0">
                  <a:pos x="T0" y="T1"/>
                </a:cxn>
                <a:cxn ang="0">
                  <a:pos x="T2" y="T3"/>
                </a:cxn>
                <a:cxn ang="0">
                  <a:pos x="T4" y="T5"/>
                </a:cxn>
                <a:cxn ang="0">
                  <a:pos x="T6" y="T7"/>
                </a:cxn>
                <a:cxn ang="0">
                  <a:pos x="T8" y="T9"/>
                </a:cxn>
              </a:cxnLst>
              <a:rect l="0" t="0" r="r" b="b"/>
              <a:pathLst>
                <a:path w="5" h="21">
                  <a:moveTo>
                    <a:pt x="5" y="18"/>
                  </a:moveTo>
                  <a:cubicBezTo>
                    <a:pt x="5" y="2"/>
                    <a:pt x="5" y="2"/>
                    <a:pt x="5" y="2"/>
                  </a:cubicBezTo>
                  <a:cubicBezTo>
                    <a:pt x="5" y="0"/>
                    <a:pt x="0" y="0"/>
                    <a:pt x="0" y="2"/>
                  </a:cubicBezTo>
                  <a:cubicBezTo>
                    <a:pt x="0" y="18"/>
                    <a:pt x="0" y="18"/>
                    <a:pt x="0" y="18"/>
                  </a:cubicBezTo>
                  <a:cubicBezTo>
                    <a:pt x="0" y="21"/>
                    <a:pt x="5"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10" name="Freeform 98"/>
            <p:cNvSpPr/>
            <p:nvPr/>
          </p:nvSpPr>
          <p:spPr bwMode="auto">
            <a:xfrm>
              <a:off x="7444" y="3557"/>
              <a:ext cx="25" cy="80"/>
            </a:xfrm>
            <a:custGeom>
              <a:avLst/>
              <a:gdLst>
                <a:gd name="T0" fmla="*/ 2 w 7"/>
                <a:gd name="T1" fmla="*/ 24 h 27"/>
                <a:gd name="T2" fmla="*/ 7 w 7"/>
                <a:gd name="T3" fmla="*/ 23 h 27"/>
                <a:gd name="T4" fmla="*/ 5 w 7"/>
                <a:gd name="T5" fmla="*/ 3 h 27"/>
                <a:gd name="T6" fmla="*/ 0 w 7"/>
                <a:gd name="T7" fmla="*/ 4 h 27"/>
                <a:gd name="T8" fmla="*/ 2 w 7"/>
                <a:gd name="T9" fmla="*/ 24 h 27"/>
              </a:gdLst>
              <a:ahLst/>
              <a:cxnLst>
                <a:cxn ang="0">
                  <a:pos x="T0" y="T1"/>
                </a:cxn>
                <a:cxn ang="0">
                  <a:pos x="T2" y="T3"/>
                </a:cxn>
                <a:cxn ang="0">
                  <a:pos x="T4" y="T5"/>
                </a:cxn>
                <a:cxn ang="0">
                  <a:pos x="T6" y="T7"/>
                </a:cxn>
                <a:cxn ang="0">
                  <a:pos x="T8" y="T9"/>
                </a:cxn>
              </a:cxnLst>
              <a:rect l="0" t="0" r="r" b="b"/>
              <a:pathLst>
                <a:path w="7" h="27">
                  <a:moveTo>
                    <a:pt x="2" y="24"/>
                  </a:moveTo>
                  <a:cubicBezTo>
                    <a:pt x="3" y="27"/>
                    <a:pt x="7" y="26"/>
                    <a:pt x="7" y="23"/>
                  </a:cubicBezTo>
                  <a:cubicBezTo>
                    <a:pt x="6" y="17"/>
                    <a:pt x="6" y="10"/>
                    <a:pt x="5" y="3"/>
                  </a:cubicBezTo>
                  <a:cubicBezTo>
                    <a:pt x="4" y="0"/>
                    <a:pt x="0" y="1"/>
                    <a:pt x="0" y="4"/>
                  </a:cubicBezTo>
                  <a:cubicBezTo>
                    <a:pt x="1" y="11"/>
                    <a:pt x="1" y="18"/>
                    <a:pt x="2" y="2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11" name="Freeform 99"/>
            <p:cNvSpPr/>
            <p:nvPr/>
          </p:nvSpPr>
          <p:spPr bwMode="auto">
            <a:xfrm>
              <a:off x="7444" y="3462"/>
              <a:ext cx="25" cy="75"/>
            </a:xfrm>
            <a:custGeom>
              <a:avLst/>
              <a:gdLst>
                <a:gd name="T0" fmla="*/ 5 w 7"/>
                <a:gd name="T1" fmla="*/ 22 h 25"/>
                <a:gd name="T2" fmla="*/ 7 w 7"/>
                <a:gd name="T3" fmla="*/ 4 h 25"/>
                <a:gd name="T4" fmla="*/ 2 w 7"/>
                <a:gd name="T5" fmla="*/ 2 h 25"/>
                <a:gd name="T6" fmla="*/ 0 w 7"/>
                <a:gd name="T7" fmla="*/ 20 h 25"/>
                <a:gd name="T8" fmla="*/ 5 w 7"/>
                <a:gd name="T9" fmla="*/ 22 h 25"/>
              </a:gdLst>
              <a:ahLst/>
              <a:cxnLst>
                <a:cxn ang="0">
                  <a:pos x="T0" y="T1"/>
                </a:cxn>
                <a:cxn ang="0">
                  <a:pos x="T2" y="T3"/>
                </a:cxn>
                <a:cxn ang="0">
                  <a:pos x="T4" y="T5"/>
                </a:cxn>
                <a:cxn ang="0">
                  <a:pos x="T6" y="T7"/>
                </a:cxn>
                <a:cxn ang="0">
                  <a:pos x="T8" y="T9"/>
                </a:cxn>
              </a:cxnLst>
              <a:rect l="0" t="0" r="r" b="b"/>
              <a:pathLst>
                <a:path w="7" h="25">
                  <a:moveTo>
                    <a:pt x="5" y="22"/>
                  </a:moveTo>
                  <a:cubicBezTo>
                    <a:pt x="6" y="16"/>
                    <a:pt x="5" y="10"/>
                    <a:pt x="7" y="4"/>
                  </a:cubicBezTo>
                  <a:cubicBezTo>
                    <a:pt x="7" y="1"/>
                    <a:pt x="3" y="0"/>
                    <a:pt x="2" y="2"/>
                  </a:cubicBezTo>
                  <a:cubicBezTo>
                    <a:pt x="1" y="8"/>
                    <a:pt x="1" y="14"/>
                    <a:pt x="0" y="20"/>
                  </a:cubicBezTo>
                  <a:cubicBezTo>
                    <a:pt x="0" y="23"/>
                    <a:pt x="4"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12" name="Freeform 100"/>
            <p:cNvSpPr/>
            <p:nvPr/>
          </p:nvSpPr>
          <p:spPr bwMode="auto">
            <a:xfrm>
              <a:off x="7448" y="3364"/>
              <a:ext cx="21" cy="75"/>
            </a:xfrm>
            <a:custGeom>
              <a:avLst/>
              <a:gdLst>
                <a:gd name="T0" fmla="*/ 5 w 6"/>
                <a:gd name="T1" fmla="*/ 22 h 25"/>
                <a:gd name="T2" fmla="*/ 6 w 6"/>
                <a:gd name="T3" fmla="*/ 3 h 25"/>
                <a:gd name="T4" fmla="*/ 1 w 6"/>
                <a:gd name="T5" fmla="*/ 3 h 25"/>
                <a:gd name="T6" fmla="*/ 0 w 6"/>
                <a:gd name="T7" fmla="*/ 22 h 25"/>
                <a:gd name="T8" fmla="*/ 5 w 6"/>
                <a:gd name="T9" fmla="*/ 22 h 25"/>
              </a:gdLst>
              <a:ahLst/>
              <a:cxnLst>
                <a:cxn ang="0">
                  <a:pos x="T0" y="T1"/>
                </a:cxn>
                <a:cxn ang="0">
                  <a:pos x="T2" y="T3"/>
                </a:cxn>
                <a:cxn ang="0">
                  <a:pos x="T4" y="T5"/>
                </a:cxn>
                <a:cxn ang="0">
                  <a:pos x="T6" y="T7"/>
                </a:cxn>
                <a:cxn ang="0">
                  <a:pos x="T8" y="T9"/>
                </a:cxn>
              </a:cxnLst>
              <a:rect l="0" t="0" r="r" b="b"/>
              <a:pathLst>
                <a:path w="6" h="25">
                  <a:moveTo>
                    <a:pt x="5" y="22"/>
                  </a:moveTo>
                  <a:cubicBezTo>
                    <a:pt x="5" y="16"/>
                    <a:pt x="6" y="10"/>
                    <a:pt x="6" y="3"/>
                  </a:cubicBezTo>
                  <a:cubicBezTo>
                    <a:pt x="6" y="0"/>
                    <a:pt x="1" y="0"/>
                    <a:pt x="1" y="3"/>
                  </a:cubicBezTo>
                  <a:cubicBezTo>
                    <a:pt x="1" y="10"/>
                    <a:pt x="0" y="16"/>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13" name="Freeform 101"/>
            <p:cNvSpPr/>
            <p:nvPr/>
          </p:nvSpPr>
          <p:spPr bwMode="auto">
            <a:xfrm>
              <a:off x="7444" y="3272"/>
              <a:ext cx="25" cy="75"/>
            </a:xfrm>
            <a:custGeom>
              <a:avLst/>
              <a:gdLst>
                <a:gd name="T0" fmla="*/ 5 w 7"/>
                <a:gd name="T1" fmla="*/ 22 h 25"/>
                <a:gd name="T2" fmla="*/ 5 w 7"/>
                <a:gd name="T3" fmla="*/ 12 h 25"/>
                <a:gd name="T4" fmla="*/ 5 w 7"/>
                <a:gd name="T5" fmla="*/ 7 h 25"/>
                <a:gd name="T6" fmla="*/ 5 w 7"/>
                <a:gd name="T7" fmla="*/ 5 h 25"/>
                <a:gd name="T8" fmla="*/ 5 w 7"/>
                <a:gd name="T9" fmla="*/ 4 h 25"/>
                <a:gd name="T10" fmla="*/ 2 w 7"/>
                <a:gd name="T11" fmla="*/ 1 h 25"/>
                <a:gd name="T12" fmla="*/ 0 w 7"/>
                <a:gd name="T13" fmla="*/ 8 h 25"/>
                <a:gd name="T14" fmla="*/ 0 w 7"/>
                <a:gd name="T15" fmla="*/ 22 h 25"/>
                <a:gd name="T16" fmla="*/ 5 w 7"/>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5" y="22"/>
                  </a:moveTo>
                  <a:cubicBezTo>
                    <a:pt x="5" y="18"/>
                    <a:pt x="5" y="15"/>
                    <a:pt x="5" y="12"/>
                  </a:cubicBezTo>
                  <a:cubicBezTo>
                    <a:pt x="5" y="10"/>
                    <a:pt x="5" y="8"/>
                    <a:pt x="5" y="7"/>
                  </a:cubicBezTo>
                  <a:cubicBezTo>
                    <a:pt x="5" y="6"/>
                    <a:pt x="5" y="5"/>
                    <a:pt x="5" y="5"/>
                  </a:cubicBezTo>
                  <a:cubicBezTo>
                    <a:pt x="5" y="4"/>
                    <a:pt x="5" y="4"/>
                    <a:pt x="5" y="4"/>
                  </a:cubicBezTo>
                  <a:cubicBezTo>
                    <a:pt x="7" y="3"/>
                    <a:pt x="5" y="0"/>
                    <a:pt x="2" y="1"/>
                  </a:cubicBezTo>
                  <a:cubicBezTo>
                    <a:pt x="0" y="2"/>
                    <a:pt x="0" y="6"/>
                    <a:pt x="0" y="8"/>
                  </a:cubicBezTo>
                  <a:cubicBezTo>
                    <a:pt x="0" y="13"/>
                    <a:pt x="0" y="17"/>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14" name="Freeform 102"/>
            <p:cNvSpPr/>
            <p:nvPr/>
          </p:nvSpPr>
          <p:spPr bwMode="auto">
            <a:xfrm>
              <a:off x="7451" y="3172"/>
              <a:ext cx="25" cy="77"/>
            </a:xfrm>
            <a:custGeom>
              <a:avLst/>
              <a:gdLst>
                <a:gd name="T0" fmla="*/ 0 w 7"/>
                <a:gd name="T1" fmla="*/ 7 h 26"/>
                <a:gd name="T2" fmla="*/ 1 w 7"/>
                <a:gd name="T3" fmla="*/ 16 h 26"/>
                <a:gd name="T4" fmla="*/ 1 w 7"/>
                <a:gd name="T5" fmla="*/ 19 h 26"/>
                <a:gd name="T6" fmla="*/ 2 w 7"/>
                <a:gd name="T7" fmla="*/ 21 h 26"/>
                <a:gd name="T8" fmla="*/ 5 w 7"/>
                <a:gd name="T9" fmla="*/ 23 h 26"/>
                <a:gd name="T10" fmla="*/ 5 w 7"/>
                <a:gd name="T11" fmla="*/ 14 h 26"/>
                <a:gd name="T12" fmla="*/ 5 w 7"/>
                <a:gd name="T13" fmla="*/ 8 h 26"/>
                <a:gd name="T14" fmla="*/ 5 w 7"/>
                <a:gd name="T15" fmla="*/ 6 h 26"/>
                <a:gd name="T16" fmla="*/ 5 w 7"/>
                <a:gd name="T17" fmla="*/ 3 h 26"/>
                <a:gd name="T18" fmla="*/ 1 w 7"/>
                <a:gd name="T19" fmla="*/ 2 h 26"/>
                <a:gd name="T20" fmla="*/ 0 w 7"/>
                <a:gd name="T21"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6">
                  <a:moveTo>
                    <a:pt x="0" y="7"/>
                  </a:moveTo>
                  <a:cubicBezTo>
                    <a:pt x="0" y="10"/>
                    <a:pt x="1" y="13"/>
                    <a:pt x="1" y="16"/>
                  </a:cubicBezTo>
                  <a:cubicBezTo>
                    <a:pt x="1" y="17"/>
                    <a:pt x="1" y="18"/>
                    <a:pt x="1" y="19"/>
                  </a:cubicBezTo>
                  <a:cubicBezTo>
                    <a:pt x="1" y="20"/>
                    <a:pt x="1" y="22"/>
                    <a:pt x="2" y="21"/>
                  </a:cubicBezTo>
                  <a:cubicBezTo>
                    <a:pt x="0" y="23"/>
                    <a:pt x="4" y="26"/>
                    <a:pt x="5" y="23"/>
                  </a:cubicBezTo>
                  <a:cubicBezTo>
                    <a:pt x="7" y="21"/>
                    <a:pt x="6" y="16"/>
                    <a:pt x="5" y="14"/>
                  </a:cubicBezTo>
                  <a:cubicBezTo>
                    <a:pt x="5" y="12"/>
                    <a:pt x="5" y="10"/>
                    <a:pt x="5" y="8"/>
                  </a:cubicBezTo>
                  <a:cubicBezTo>
                    <a:pt x="5" y="7"/>
                    <a:pt x="5" y="7"/>
                    <a:pt x="5" y="6"/>
                  </a:cubicBezTo>
                  <a:cubicBezTo>
                    <a:pt x="6" y="5"/>
                    <a:pt x="6" y="4"/>
                    <a:pt x="5" y="3"/>
                  </a:cubicBezTo>
                  <a:cubicBezTo>
                    <a:pt x="4" y="1"/>
                    <a:pt x="3" y="0"/>
                    <a:pt x="1" y="2"/>
                  </a:cubicBezTo>
                  <a:cubicBezTo>
                    <a:pt x="0" y="3"/>
                    <a:pt x="0" y="6"/>
                    <a:pt x="0"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15" name="Freeform 103"/>
            <p:cNvSpPr/>
            <p:nvPr/>
          </p:nvSpPr>
          <p:spPr bwMode="auto">
            <a:xfrm>
              <a:off x="7444" y="3035"/>
              <a:ext cx="25" cy="101"/>
            </a:xfrm>
            <a:custGeom>
              <a:avLst/>
              <a:gdLst>
                <a:gd name="T0" fmla="*/ 0 w 7"/>
                <a:gd name="T1" fmla="*/ 4 h 34"/>
                <a:gd name="T2" fmla="*/ 1 w 7"/>
                <a:gd name="T3" fmla="*/ 31 h 34"/>
                <a:gd name="T4" fmla="*/ 6 w 7"/>
                <a:gd name="T5" fmla="*/ 31 h 34"/>
                <a:gd name="T6" fmla="*/ 6 w 7"/>
                <a:gd name="T7" fmla="*/ 10 h 34"/>
                <a:gd name="T8" fmla="*/ 6 w 7"/>
                <a:gd name="T9" fmla="*/ 7 h 34"/>
                <a:gd name="T10" fmla="*/ 4 w 7"/>
                <a:gd name="T11" fmla="*/ 2 h 34"/>
                <a:gd name="T12" fmla="*/ 0 w 7"/>
                <a:gd name="T13" fmla="*/ 4 h 34"/>
              </a:gdLst>
              <a:ahLst/>
              <a:cxnLst>
                <a:cxn ang="0">
                  <a:pos x="T0" y="T1"/>
                </a:cxn>
                <a:cxn ang="0">
                  <a:pos x="T2" y="T3"/>
                </a:cxn>
                <a:cxn ang="0">
                  <a:pos x="T4" y="T5"/>
                </a:cxn>
                <a:cxn ang="0">
                  <a:pos x="T6" y="T7"/>
                </a:cxn>
                <a:cxn ang="0">
                  <a:pos x="T8" y="T9"/>
                </a:cxn>
                <a:cxn ang="0">
                  <a:pos x="T10" y="T11"/>
                </a:cxn>
                <a:cxn ang="0">
                  <a:pos x="T12" y="T13"/>
                </a:cxn>
              </a:cxnLst>
              <a:rect l="0" t="0" r="r" b="b"/>
              <a:pathLst>
                <a:path w="7" h="34">
                  <a:moveTo>
                    <a:pt x="0" y="4"/>
                  </a:moveTo>
                  <a:cubicBezTo>
                    <a:pt x="2" y="13"/>
                    <a:pt x="1" y="22"/>
                    <a:pt x="1" y="31"/>
                  </a:cubicBezTo>
                  <a:cubicBezTo>
                    <a:pt x="1" y="34"/>
                    <a:pt x="6" y="34"/>
                    <a:pt x="6" y="31"/>
                  </a:cubicBezTo>
                  <a:cubicBezTo>
                    <a:pt x="6" y="24"/>
                    <a:pt x="6" y="17"/>
                    <a:pt x="6" y="10"/>
                  </a:cubicBezTo>
                  <a:cubicBezTo>
                    <a:pt x="6" y="9"/>
                    <a:pt x="7" y="8"/>
                    <a:pt x="6" y="7"/>
                  </a:cubicBezTo>
                  <a:cubicBezTo>
                    <a:pt x="6" y="5"/>
                    <a:pt x="5" y="4"/>
                    <a:pt x="4" y="2"/>
                  </a:cubicBezTo>
                  <a:cubicBezTo>
                    <a:pt x="2" y="0"/>
                    <a:pt x="0" y="2"/>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16" name="Freeform 104"/>
            <p:cNvSpPr/>
            <p:nvPr/>
          </p:nvSpPr>
          <p:spPr bwMode="auto">
            <a:xfrm>
              <a:off x="7448" y="2943"/>
              <a:ext cx="21" cy="62"/>
            </a:xfrm>
            <a:custGeom>
              <a:avLst/>
              <a:gdLst>
                <a:gd name="T0" fmla="*/ 5 w 6"/>
                <a:gd name="T1" fmla="*/ 18 h 21"/>
                <a:gd name="T2" fmla="*/ 6 w 6"/>
                <a:gd name="T3" fmla="*/ 3 h 21"/>
                <a:gd name="T4" fmla="*/ 1 w 6"/>
                <a:gd name="T5" fmla="*/ 3 h 21"/>
                <a:gd name="T6" fmla="*/ 0 w 6"/>
                <a:gd name="T7" fmla="*/ 18 h 21"/>
                <a:gd name="T8" fmla="*/ 5 w 6"/>
                <a:gd name="T9" fmla="*/ 18 h 21"/>
              </a:gdLst>
              <a:ahLst/>
              <a:cxnLst>
                <a:cxn ang="0">
                  <a:pos x="T0" y="T1"/>
                </a:cxn>
                <a:cxn ang="0">
                  <a:pos x="T2" y="T3"/>
                </a:cxn>
                <a:cxn ang="0">
                  <a:pos x="T4" y="T5"/>
                </a:cxn>
                <a:cxn ang="0">
                  <a:pos x="T6" y="T7"/>
                </a:cxn>
                <a:cxn ang="0">
                  <a:pos x="T8" y="T9"/>
                </a:cxn>
              </a:cxnLst>
              <a:rect l="0" t="0" r="r" b="b"/>
              <a:pathLst>
                <a:path w="6" h="21">
                  <a:moveTo>
                    <a:pt x="5" y="18"/>
                  </a:moveTo>
                  <a:cubicBezTo>
                    <a:pt x="5" y="13"/>
                    <a:pt x="6" y="8"/>
                    <a:pt x="6" y="3"/>
                  </a:cubicBezTo>
                  <a:cubicBezTo>
                    <a:pt x="6" y="0"/>
                    <a:pt x="1" y="0"/>
                    <a:pt x="1" y="3"/>
                  </a:cubicBezTo>
                  <a:cubicBezTo>
                    <a:pt x="1" y="8"/>
                    <a:pt x="1" y="13"/>
                    <a:pt x="0" y="18"/>
                  </a:cubicBezTo>
                  <a:cubicBezTo>
                    <a:pt x="0" y="21"/>
                    <a:pt x="4"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17" name="Freeform 105"/>
            <p:cNvSpPr/>
            <p:nvPr/>
          </p:nvSpPr>
          <p:spPr bwMode="auto">
            <a:xfrm>
              <a:off x="7448" y="2827"/>
              <a:ext cx="25" cy="83"/>
            </a:xfrm>
            <a:custGeom>
              <a:avLst/>
              <a:gdLst>
                <a:gd name="T0" fmla="*/ 2 w 7"/>
                <a:gd name="T1" fmla="*/ 25 h 28"/>
                <a:gd name="T2" fmla="*/ 7 w 7"/>
                <a:gd name="T3" fmla="*/ 25 h 28"/>
                <a:gd name="T4" fmla="*/ 5 w 7"/>
                <a:gd name="T5" fmla="*/ 3 h 28"/>
                <a:gd name="T6" fmla="*/ 0 w 7"/>
                <a:gd name="T7" fmla="*/ 3 h 28"/>
                <a:gd name="T8" fmla="*/ 2 w 7"/>
                <a:gd name="T9" fmla="*/ 25 h 28"/>
              </a:gdLst>
              <a:ahLst/>
              <a:cxnLst>
                <a:cxn ang="0">
                  <a:pos x="T0" y="T1"/>
                </a:cxn>
                <a:cxn ang="0">
                  <a:pos x="T2" y="T3"/>
                </a:cxn>
                <a:cxn ang="0">
                  <a:pos x="T4" y="T5"/>
                </a:cxn>
                <a:cxn ang="0">
                  <a:pos x="T6" y="T7"/>
                </a:cxn>
                <a:cxn ang="0">
                  <a:pos x="T8" y="T9"/>
                </a:cxn>
              </a:cxnLst>
              <a:rect l="0" t="0" r="r" b="b"/>
              <a:pathLst>
                <a:path w="7" h="28">
                  <a:moveTo>
                    <a:pt x="2" y="25"/>
                  </a:moveTo>
                  <a:cubicBezTo>
                    <a:pt x="3" y="28"/>
                    <a:pt x="7" y="28"/>
                    <a:pt x="7" y="25"/>
                  </a:cubicBezTo>
                  <a:cubicBezTo>
                    <a:pt x="6" y="18"/>
                    <a:pt x="6" y="10"/>
                    <a:pt x="5" y="3"/>
                  </a:cubicBezTo>
                  <a:cubicBezTo>
                    <a:pt x="4" y="0"/>
                    <a:pt x="0" y="0"/>
                    <a:pt x="0" y="3"/>
                  </a:cubicBezTo>
                  <a:cubicBezTo>
                    <a:pt x="1" y="10"/>
                    <a:pt x="1" y="18"/>
                    <a:pt x="2" y="2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18" name="Freeform 106"/>
            <p:cNvSpPr/>
            <p:nvPr/>
          </p:nvSpPr>
          <p:spPr bwMode="auto">
            <a:xfrm>
              <a:off x="7441" y="2703"/>
              <a:ext cx="21" cy="92"/>
            </a:xfrm>
            <a:custGeom>
              <a:avLst/>
              <a:gdLst>
                <a:gd name="T0" fmla="*/ 1 w 6"/>
                <a:gd name="T1" fmla="*/ 28 h 31"/>
                <a:gd name="T2" fmla="*/ 6 w 6"/>
                <a:gd name="T3" fmla="*/ 28 h 31"/>
                <a:gd name="T4" fmla="*/ 5 w 6"/>
                <a:gd name="T5" fmla="*/ 3 h 31"/>
                <a:gd name="T6" fmla="*/ 0 w 6"/>
                <a:gd name="T7" fmla="*/ 3 h 31"/>
                <a:gd name="T8" fmla="*/ 1 w 6"/>
                <a:gd name="T9" fmla="*/ 28 h 31"/>
              </a:gdLst>
              <a:ahLst/>
              <a:cxnLst>
                <a:cxn ang="0">
                  <a:pos x="T0" y="T1"/>
                </a:cxn>
                <a:cxn ang="0">
                  <a:pos x="T2" y="T3"/>
                </a:cxn>
                <a:cxn ang="0">
                  <a:pos x="T4" y="T5"/>
                </a:cxn>
                <a:cxn ang="0">
                  <a:pos x="T6" y="T7"/>
                </a:cxn>
                <a:cxn ang="0">
                  <a:pos x="T8" y="T9"/>
                </a:cxn>
              </a:cxnLst>
              <a:rect l="0" t="0" r="r" b="b"/>
              <a:pathLst>
                <a:path w="6" h="31">
                  <a:moveTo>
                    <a:pt x="1" y="28"/>
                  </a:moveTo>
                  <a:cubicBezTo>
                    <a:pt x="1" y="31"/>
                    <a:pt x="6" y="31"/>
                    <a:pt x="6" y="28"/>
                  </a:cubicBezTo>
                  <a:cubicBezTo>
                    <a:pt x="6" y="20"/>
                    <a:pt x="6" y="11"/>
                    <a:pt x="5" y="3"/>
                  </a:cubicBezTo>
                  <a:cubicBezTo>
                    <a:pt x="4" y="0"/>
                    <a:pt x="0" y="0"/>
                    <a:pt x="0" y="3"/>
                  </a:cubicBezTo>
                  <a:cubicBezTo>
                    <a:pt x="1" y="11"/>
                    <a:pt x="1" y="20"/>
                    <a:pt x="1"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19" name="Freeform 107"/>
            <p:cNvSpPr/>
            <p:nvPr/>
          </p:nvSpPr>
          <p:spPr bwMode="auto">
            <a:xfrm>
              <a:off x="7444" y="2581"/>
              <a:ext cx="22" cy="83"/>
            </a:xfrm>
            <a:custGeom>
              <a:avLst/>
              <a:gdLst>
                <a:gd name="T0" fmla="*/ 1 w 6"/>
                <a:gd name="T1" fmla="*/ 4 h 28"/>
                <a:gd name="T2" fmla="*/ 1 w 6"/>
                <a:gd name="T3" fmla="*/ 4 h 28"/>
                <a:gd name="T4" fmla="*/ 0 w 6"/>
                <a:gd name="T5" fmla="*/ 25 h 28"/>
                <a:gd name="T6" fmla="*/ 5 w 6"/>
                <a:gd name="T7" fmla="*/ 25 h 28"/>
                <a:gd name="T8" fmla="*/ 5 w 6"/>
                <a:gd name="T9" fmla="*/ 13 h 28"/>
                <a:gd name="T10" fmla="*/ 5 w 6"/>
                <a:gd name="T11" fmla="*/ 7 h 28"/>
                <a:gd name="T12" fmla="*/ 6 w 6"/>
                <a:gd name="T13" fmla="*/ 4 h 28"/>
                <a:gd name="T14" fmla="*/ 6 w 6"/>
                <a:gd name="T15" fmla="*/ 4 h 28"/>
                <a:gd name="T16" fmla="*/ 6 w 6"/>
                <a:gd name="T17" fmla="*/ 4 h 28"/>
                <a:gd name="T18" fmla="*/ 1 w 6"/>
                <a:gd name="T19" fmla="*/ 3 h 28"/>
                <a:gd name="T20" fmla="*/ 1 w 6"/>
                <a:gd name="T21" fmla="*/ 4 h 28"/>
                <a:gd name="T22" fmla="*/ 1 w 6"/>
                <a:gd name="T23" fmla="*/ 4 h 28"/>
                <a:gd name="T24" fmla="*/ 1 w 6"/>
                <a:gd name="T2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8">
                  <a:moveTo>
                    <a:pt x="1" y="4"/>
                  </a:moveTo>
                  <a:cubicBezTo>
                    <a:pt x="1" y="4"/>
                    <a:pt x="1" y="4"/>
                    <a:pt x="1" y="4"/>
                  </a:cubicBezTo>
                  <a:cubicBezTo>
                    <a:pt x="0" y="11"/>
                    <a:pt x="0" y="18"/>
                    <a:pt x="0" y="25"/>
                  </a:cubicBezTo>
                  <a:cubicBezTo>
                    <a:pt x="0" y="28"/>
                    <a:pt x="5" y="28"/>
                    <a:pt x="5" y="25"/>
                  </a:cubicBezTo>
                  <a:cubicBezTo>
                    <a:pt x="5" y="21"/>
                    <a:pt x="5" y="17"/>
                    <a:pt x="5" y="13"/>
                  </a:cubicBezTo>
                  <a:cubicBezTo>
                    <a:pt x="5" y="11"/>
                    <a:pt x="5" y="9"/>
                    <a:pt x="5" y="7"/>
                  </a:cubicBezTo>
                  <a:cubicBezTo>
                    <a:pt x="5" y="7"/>
                    <a:pt x="6" y="4"/>
                    <a:pt x="6" y="4"/>
                  </a:cubicBezTo>
                  <a:cubicBezTo>
                    <a:pt x="6" y="4"/>
                    <a:pt x="6" y="4"/>
                    <a:pt x="6" y="4"/>
                  </a:cubicBezTo>
                  <a:cubicBezTo>
                    <a:pt x="6" y="4"/>
                    <a:pt x="6" y="4"/>
                    <a:pt x="6" y="4"/>
                  </a:cubicBezTo>
                  <a:cubicBezTo>
                    <a:pt x="5" y="1"/>
                    <a:pt x="2" y="0"/>
                    <a:pt x="1" y="3"/>
                  </a:cubicBezTo>
                  <a:cubicBezTo>
                    <a:pt x="1" y="3"/>
                    <a:pt x="1" y="4"/>
                    <a:pt x="1" y="4"/>
                  </a:cubicBezTo>
                  <a:cubicBezTo>
                    <a:pt x="1" y="4"/>
                    <a:pt x="1" y="4"/>
                    <a:pt x="1" y="4"/>
                  </a:cubicBezTo>
                  <a:cubicBezTo>
                    <a:pt x="1" y="4"/>
                    <a:pt x="1" y="4"/>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20" name="Freeform 108"/>
            <p:cNvSpPr/>
            <p:nvPr/>
          </p:nvSpPr>
          <p:spPr bwMode="auto">
            <a:xfrm>
              <a:off x="7455" y="2465"/>
              <a:ext cx="21" cy="98"/>
            </a:xfrm>
            <a:custGeom>
              <a:avLst/>
              <a:gdLst>
                <a:gd name="T0" fmla="*/ 5 w 6"/>
                <a:gd name="T1" fmla="*/ 30 h 33"/>
                <a:gd name="T2" fmla="*/ 5 w 6"/>
                <a:gd name="T3" fmla="*/ 10 h 33"/>
                <a:gd name="T4" fmla="*/ 6 w 6"/>
                <a:gd name="T5" fmla="*/ 8 h 33"/>
                <a:gd name="T6" fmla="*/ 5 w 6"/>
                <a:gd name="T7" fmla="*/ 3 h 33"/>
                <a:gd name="T8" fmla="*/ 0 w 6"/>
                <a:gd name="T9" fmla="*/ 3 h 33"/>
                <a:gd name="T10" fmla="*/ 0 w 6"/>
                <a:gd name="T11" fmla="*/ 30 h 33"/>
                <a:gd name="T12" fmla="*/ 5 w 6"/>
                <a:gd name="T13" fmla="*/ 30 h 33"/>
              </a:gdLst>
              <a:ahLst/>
              <a:cxnLst>
                <a:cxn ang="0">
                  <a:pos x="T0" y="T1"/>
                </a:cxn>
                <a:cxn ang="0">
                  <a:pos x="T2" y="T3"/>
                </a:cxn>
                <a:cxn ang="0">
                  <a:pos x="T4" y="T5"/>
                </a:cxn>
                <a:cxn ang="0">
                  <a:pos x="T6" y="T7"/>
                </a:cxn>
                <a:cxn ang="0">
                  <a:pos x="T8" y="T9"/>
                </a:cxn>
                <a:cxn ang="0">
                  <a:pos x="T10" y="T11"/>
                </a:cxn>
                <a:cxn ang="0">
                  <a:pos x="T12" y="T13"/>
                </a:cxn>
              </a:cxnLst>
              <a:rect l="0" t="0" r="r" b="b"/>
              <a:pathLst>
                <a:path w="6" h="33">
                  <a:moveTo>
                    <a:pt x="5" y="30"/>
                  </a:moveTo>
                  <a:cubicBezTo>
                    <a:pt x="5" y="10"/>
                    <a:pt x="5" y="10"/>
                    <a:pt x="5" y="10"/>
                  </a:cubicBezTo>
                  <a:cubicBezTo>
                    <a:pt x="5" y="10"/>
                    <a:pt x="6" y="9"/>
                    <a:pt x="6" y="8"/>
                  </a:cubicBezTo>
                  <a:cubicBezTo>
                    <a:pt x="6" y="6"/>
                    <a:pt x="5" y="5"/>
                    <a:pt x="5" y="3"/>
                  </a:cubicBezTo>
                  <a:cubicBezTo>
                    <a:pt x="4" y="0"/>
                    <a:pt x="0" y="0"/>
                    <a:pt x="0" y="3"/>
                  </a:cubicBezTo>
                  <a:cubicBezTo>
                    <a:pt x="0" y="30"/>
                    <a:pt x="0" y="30"/>
                    <a:pt x="0" y="30"/>
                  </a:cubicBezTo>
                  <a:cubicBezTo>
                    <a:pt x="0" y="33"/>
                    <a:pt x="5" y="33"/>
                    <a:pt x="5" y="3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21" name="Freeform 109"/>
            <p:cNvSpPr/>
            <p:nvPr/>
          </p:nvSpPr>
          <p:spPr bwMode="auto">
            <a:xfrm>
              <a:off x="7444" y="2347"/>
              <a:ext cx="29" cy="89"/>
            </a:xfrm>
            <a:custGeom>
              <a:avLst/>
              <a:gdLst>
                <a:gd name="T0" fmla="*/ 1 w 8"/>
                <a:gd name="T1" fmla="*/ 4 h 30"/>
                <a:gd name="T2" fmla="*/ 2 w 8"/>
                <a:gd name="T3" fmla="*/ 27 h 30"/>
                <a:gd name="T4" fmla="*/ 7 w 8"/>
                <a:gd name="T5" fmla="*/ 27 h 30"/>
                <a:gd name="T6" fmla="*/ 6 w 8"/>
                <a:gd name="T7" fmla="*/ 3 h 30"/>
                <a:gd name="T8" fmla="*/ 1 w 8"/>
                <a:gd name="T9" fmla="*/ 4 h 30"/>
              </a:gdLst>
              <a:ahLst/>
              <a:cxnLst>
                <a:cxn ang="0">
                  <a:pos x="T0" y="T1"/>
                </a:cxn>
                <a:cxn ang="0">
                  <a:pos x="T2" y="T3"/>
                </a:cxn>
                <a:cxn ang="0">
                  <a:pos x="T4" y="T5"/>
                </a:cxn>
                <a:cxn ang="0">
                  <a:pos x="T6" y="T7"/>
                </a:cxn>
                <a:cxn ang="0">
                  <a:pos x="T8" y="T9"/>
                </a:cxn>
              </a:cxnLst>
              <a:rect l="0" t="0" r="r" b="b"/>
              <a:pathLst>
                <a:path w="8" h="30">
                  <a:moveTo>
                    <a:pt x="1" y="4"/>
                  </a:moveTo>
                  <a:cubicBezTo>
                    <a:pt x="3" y="11"/>
                    <a:pt x="2" y="20"/>
                    <a:pt x="2" y="27"/>
                  </a:cubicBezTo>
                  <a:cubicBezTo>
                    <a:pt x="2" y="30"/>
                    <a:pt x="7" y="30"/>
                    <a:pt x="7" y="27"/>
                  </a:cubicBezTo>
                  <a:cubicBezTo>
                    <a:pt x="7" y="19"/>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22" name="Freeform 110"/>
            <p:cNvSpPr/>
            <p:nvPr/>
          </p:nvSpPr>
          <p:spPr bwMode="auto">
            <a:xfrm>
              <a:off x="7451" y="2231"/>
              <a:ext cx="18" cy="89"/>
            </a:xfrm>
            <a:custGeom>
              <a:avLst/>
              <a:gdLst>
                <a:gd name="T0" fmla="*/ 5 w 5"/>
                <a:gd name="T1" fmla="*/ 27 h 30"/>
                <a:gd name="T2" fmla="*/ 5 w 5"/>
                <a:gd name="T3" fmla="*/ 3 h 30"/>
                <a:gd name="T4" fmla="*/ 0 w 5"/>
                <a:gd name="T5" fmla="*/ 3 h 30"/>
                <a:gd name="T6" fmla="*/ 0 w 5"/>
                <a:gd name="T7" fmla="*/ 27 h 30"/>
                <a:gd name="T8" fmla="*/ 5 w 5"/>
                <a:gd name="T9" fmla="*/ 27 h 30"/>
              </a:gdLst>
              <a:ahLst/>
              <a:cxnLst>
                <a:cxn ang="0">
                  <a:pos x="T0" y="T1"/>
                </a:cxn>
                <a:cxn ang="0">
                  <a:pos x="T2" y="T3"/>
                </a:cxn>
                <a:cxn ang="0">
                  <a:pos x="T4" y="T5"/>
                </a:cxn>
                <a:cxn ang="0">
                  <a:pos x="T6" y="T7"/>
                </a:cxn>
                <a:cxn ang="0">
                  <a:pos x="T8" y="T9"/>
                </a:cxn>
              </a:cxnLst>
              <a:rect l="0" t="0" r="r" b="b"/>
              <a:pathLst>
                <a:path w="5" h="30">
                  <a:moveTo>
                    <a:pt x="5" y="27"/>
                  </a:moveTo>
                  <a:cubicBezTo>
                    <a:pt x="5" y="3"/>
                    <a:pt x="5" y="3"/>
                    <a:pt x="5" y="3"/>
                  </a:cubicBezTo>
                  <a:cubicBezTo>
                    <a:pt x="5" y="0"/>
                    <a:pt x="0" y="0"/>
                    <a:pt x="0" y="3"/>
                  </a:cubicBezTo>
                  <a:cubicBezTo>
                    <a:pt x="0" y="27"/>
                    <a:pt x="0" y="27"/>
                    <a:pt x="0" y="27"/>
                  </a:cubicBezTo>
                  <a:cubicBezTo>
                    <a:pt x="0" y="30"/>
                    <a:pt x="5" y="30"/>
                    <a:pt x="5" y="2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23" name="Freeform 111"/>
            <p:cNvSpPr/>
            <p:nvPr/>
          </p:nvSpPr>
          <p:spPr bwMode="auto">
            <a:xfrm>
              <a:off x="7441" y="2109"/>
              <a:ext cx="28" cy="92"/>
            </a:xfrm>
            <a:custGeom>
              <a:avLst/>
              <a:gdLst>
                <a:gd name="T0" fmla="*/ 1 w 8"/>
                <a:gd name="T1" fmla="*/ 4 h 31"/>
                <a:gd name="T2" fmla="*/ 2 w 8"/>
                <a:gd name="T3" fmla="*/ 28 h 31"/>
                <a:gd name="T4" fmla="*/ 7 w 8"/>
                <a:gd name="T5" fmla="*/ 28 h 31"/>
                <a:gd name="T6" fmla="*/ 6 w 8"/>
                <a:gd name="T7" fmla="*/ 3 h 31"/>
                <a:gd name="T8" fmla="*/ 1 w 8"/>
                <a:gd name="T9" fmla="*/ 4 h 31"/>
              </a:gdLst>
              <a:ahLst/>
              <a:cxnLst>
                <a:cxn ang="0">
                  <a:pos x="T0" y="T1"/>
                </a:cxn>
                <a:cxn ang="0">
                  <a:pos x="T2" y="T3"/>
                </a:cxn>
                <a:cxn ang="0">
                  <a:pos x="T4" y="T5"/>
                </a:cxn>
                <a:cxn ang="0">
                  <a:pos x="T6" y="T7"/>
                </a:cxn>
                <a:cxn ang="0">
                  <a:pos x="T8" y="T9"/>
                </a:cxn>
              </a:cxnLst>
              <a:rect l="0" t="0" r="r" b="b"/>
              <a:pathLst>
                <a:path w="8" h="31">
                  <a:moveTo>
                    <a:pt x="1" y="4"/>
                  </a:moveTo>
                  <a:cubicBezTo>
                    <a:pt x="3" y="11"/>
                    <a:pt x="2" y="20"/>
                    <a:pt x="2" y="28"/>
                  </a:cubicBezTo>
                  <a:cubicBezTo>
                    <a:pt x="2" y="31"/>
                    <a:pt x="7" y="31"/>
                    <a:pt x="7" y="28"/>
                  </a:cubicBezTo>
                  <a:cubicBezTo>
                    <a:pt x="7" y="20"/>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24" name="Freeform 112"/>
            <p:cNvSpPr/>
            <p:nvPr/>
          </p:nvSpPr>
          <p:spPr bwMode="auto">
            <a:xfrm>
              <a:off x="7444" y="1970"/>
              <a:ext cx="18" cy="112"/>
            </a:xfrm>
            <a:custGeom>
              <a:avLst/>
              <a:gdLst>
                <a:gd name="T0" fmla="*/ 5 w 5"/>
                <a:gd name="T1" fmla="*/ 35 h 38"/>
                <a:gd name="T2" fmla="*/ 5 w 5"/>
                <a:gd name="T3" fmla="*/ 3 h 38"/>
                <a:gd name="T4" fmla="*/ 0 w 5"/>
                <a:gd name="T5" fmla="*/ 3 h 38"/>
                <a:gd name="T6" fmla="*/ 0 w 5"/>
                <a:gd name="T7" fmla="*/ 35 h 38"/>
                <a:gd name="T8" fmla="*/ 5 w 5"/>
                <a:gd name="T9" fmla="*/ 35 h 38"/>
              </a:gdLst>
              <a:ahLst/>
              <a:cxnLst>
                <a:cxn ang="0">
                  <a:pos x="T0" y="T1"/>
                </a:cxn>
                <a:cxn ang="0">
                  <a:pos x="T2" y="T3"/>
                </a:cxn>
                <a:cxn ang="0">
                  <a:pos x="T4" y="T5"/>
                </a:cxn>
                <a:cxn ang="0">
                  <a:pos x="T6" y="T7"/>
                </a:cxn>
                <a:cxn ang="0">
                  <a:pos x="T8" y="T9"/>
                </a:cxn>
              </a:cxnLst>
              <a:rect l="0" t="0" r="r" b="b"/>
              <a:pathLst>
                <a:path w="5" h="38">
                  <a:moveTo>
                    <a:pt x="5" y="35"/>
                  </a:moveTo>
                  <a:cubicBezTo>
                    <a:pt x="5" y="3"/>
                    <a:pt x="5" y="3"/>
                    <a:pt x="5" y="3"/>
                  </a:cubicBezTo>
                  <a:cubicBezTo>
                    <a:pt x="5" y="0"/>
                    <a:pt x="0" y="0"/>
                    <a:pt x="0" y="3"/>
                  </a:cubicBezTo>
                  <a:cubicBezTo>
                    <a:pt x="0" y="35"/>
                    <a:pt x="0" y="35"/>
                    <a:pt x="0" y="35"/>
                  </a:cubicBezTo>
                  <a:cubicBezTo>
                    <a:pt x="0" y="38"/>
                    <a:pt x="5" y="38"/>
                    <a:pt x="5" y="3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25" name="Freeform 113"/>
            <p:cNvSpPr/>
            <p:nvPr/>
          </p:nvSpPr>
          <p:spPr bwMode="auto">
            <a:xfrm>
              <a:off x="7444" y="1851"/>
              <a:ext cx="32" cy="107"/>
            </a:xfrm>
            <a:custGeom>
              <a:avLst/>
              <a:gdLst>
                <a:gd name="T0" fmla="*/ 1 w 9"/>
                <a:gd name="T1" fmla="*/ 33 h 36"/>
                <a:gd name="T2" fmla="*/ 6 w 9"/>
                <a:gd name="T3" fmla="*/ 33 h 36"/>
                <a:gd name="T4" fmla="*/ 8 w 9"/>
                <a:gd name="T5" fmla="*/ 4 h 36"/>
                <a:gd name="T6" fmla="*/ 3 w 9"/>
                <a:gd name="T7" fmla="*/ 2 h 36"/>
                <a:gd name="T8" fmla="*/ 1 w 9"/>
                <a:gd name="T9" fmla="*/ 33 h 36"/>
              </a:gdLst>
              <a:ahLst/>
              <a:cxnLst>
                <a:cxn ang="0">
                  <a:pos x="T0" y="T1"/>
                </a:cxn>
                <a:cxn ang="0">
                  <a:pos x="T2" y="T3"/>
                </a:cxn>
                <a:cxn ang="0">
                  <a:pos x="T4" y="T5"/>
                </a:cxn>
                <a:cxn ang="0">
                  <a:pos x="T6" y="T7"/>
                </a:cxn>
                <a:cxn ang="0">
                  <a:pos x="T8" y="T9"/>
                </a:cxn>
              </a:cxnLst>
              <a:rect l="0" t="0" r="r" b="b"/>
              <a:pathLst>
                <a:path w="9" h="36">
                  <a:moveTo>
                    <a:pt x="1" y="33"/>
                  </a:moveTo>
                  <a:cubicBezTo>
                    <a:pt x="1" y="36"/>
                    <a:pt x="6" y="36"/>
                    <a:pt x="6" y="33"/>
                  </a:cubicBezTo>
                  <a:cubicBezTo>
                    <a:pt x="6" y="23"/>
                    <a:pt x="5" y="13"/>
                    <a:pt x="8" y="4"/>
                  </a:cubicBezTo>
                  <a:cubicBezTo>
                    <a:pt x="9" y="1"/>
                    <a:pt x="4" y="0"/>
                    <a:pt x="3" y="2"/>
                  </a:cubicBezTo>
                  <a:cubicBezTo>
                    <a:pt x="0" y="12"/>
                    <a:pt x="1" y="23"/>
                    <a:pt x="1" y="3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26" name="Freeform 114"/>
            <p:cNvSpPr/>
            <p:nvPr/>
          </p:nvSpPr>
          <p:spPr bwMode="auto">
            <a:xfrm>
              <a:off x="7441" y="1753"/>
              <a:ext cx="28" cy="80"/>
            </a:xfrm>
            <a:custGeom>
              <a:avLst/>
              <a:gdLst>
                <a:gd name="T0" fmla="*/ 3 w 8"/>
                <a:gd name="T1" fmla="*/ 5 h 27"/>
                <a:gd name="T2" fmla="*/ 3 w 8"/>
                <a:gd name="T3" fmla="*/ 24 h 27"/>
                <a:gd name="T4" fmla="*/ 8 w 8"/>
                <a:gd name="T5" fmla="*/ 24 h 27"/>
                <a:gd name="T6" fmla="*/ 8 w 8"/>
                <a:gd name="T7" fmla="*/ 9 h 27"/>
                <a:gd name="T8" fmla="*/ 4 w 8"/>
                <a:gd name="T9" fmla="*/ 0 h 27"/>
                <a:gd name="T10" fmla="*/ 3 w 8"/>
                <a:gd name="T11" fmla="*/ 5 h 27"/>
              </a:gdLst>
              <a:ahLst/>
              <a:cxnLst>
                <a:cxn ang="0">
                  <a:pos x="T0" y="T1"/>
                </a:cxn>
                <a:cxn ang="0">
                  <a:pos x="T2" y="T3"/>
                </a:cxn>
                <a:cxn ang="0">
                  <a:pos x="T4" y="T5"/>
                </a:cxn>
                <a:cxn ang="0">
                  <a:pos x="T6" y="T7"/>
                </a:cxn>
                <a:cxn ang="0">
                  <a:pos x="T8" y="T9"/>
                </a:cxn>
                <a:cxn ang="0">
                  <a:pos x="T10" y="T11"/>
                </a:cxn>
              </a:cxnLst>
              <a:rect l="0" t="0" r="r" b="b"/>
              <a:pathLst>
                <a:path w="8" h="27">
                  <a:moveTo>
                    <a:pt x="3" y="5"/>
                  </a:moveTo>
                  <a:cubicBezTo>
                    <a:pt x="4" y="5"/>
                    <a:pt x="3" y="22"/>
                    <a:pt x="3" y="24"/>
                  </a:cubicBezTo>
                  <a:cubicBezTo>
                    <a:pt x="3" y="27"/>
                    <a:pt x="8" y="27"/>
                    <a:pt x="8" y="24"/>
                  </a:cubicBezTo>
                  <a:cubicBezTo>
                    <a:pt x="8" y="19"/>
                    <a:pt x="8" y="14"/>
                    <a:pt x="8" y="9"/>
                  </a:cubicBezTo>
                  <a:cubicBezTo>
                    <a:pt x="8" y="6"/>
                    <a:pt x="7"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27" name="Freeform 115"/>
            <p:cNvSpPr/>
            <p:nvPr/>
          </p:nvSpPr>
          <p:spPr bwMode="auto">
            <a:xfrm>
              <a:off x="7441" y="1622"/>
              <a:ext cx="28" cy="92"/>
            </a:xfrm>
            <a:custGeom>
              <a:avLst/>
              <a:gdLst>
                <a:gd name="T0" fmla="*/ 6 w 8"/>
                <a:gd name="T1" fmla="*/ 28 h 31"/>
                <a:gd name="T2" fmla="*/ 7 w 8"/>
                <a:gd name="T3" fmla="*/ 3 h 31"/>
                <a:gd name="T4" fmla="*/ 2 w 8"/>
                <a:gd name="T5" fmla="*/ 3 h 31"/>
                <a:gd name="T6" fmla="*/ 1 w 8"/>
                <a:gd name="T7" fmla="*/ 27 h 31"/>
                <a:gd name="T8" fmla="*/ 6 w 8"/>
                <a:gd name="T9" fmla="*/ 28 h 31"/>
              </a:gdLst>
              <a:ahLst/>
              <a:cxnLst>
                <a:cxn ang="0">
                  <a:pos x="T0" y="T1"/>
                </a:cxn>
                <a:cxn ang="0">
                  <a:pos x="T2" y="T3"/>
                </a:cxn>
                <a:cxn ang="0">
                  <a:pos x="T4" y="T5"/>
                </a:cxn>
                <a:cxn ang="0">
                  <a:pos x="T6" y="T7"/>
                </a:cxn>
                <a:cxn ang="0">
                  <a:pos x="T8" y="T9"/>
                </a:cxn>
              </a:cxnLst>
              <a:rect l="0" t="0" r="r" b="b"/>
              <a:pathLst>
                <a:path w="8" h="31">
                  <a:moveTo>
                    <a:pt x="6" y="28"/>
                  </a:moveTo>
                  <a:cubicBezTo>
                    <a:pt x="8" y="20"/>
                    <a:pt x="7" y="11"/>
                    <a:pt x="7" y="3"/>
                  </a:cubicBezTo>
                  <a:cubicBezTo>
                    <a:pt x="7" y="0"/>
                    <a:pt x="2" y="0"/>
                    <a:pt x="2" y="3"/>
                  </a:cubicBezTo>
                  <a:cubicBezTo>
                    <a:pt x="2" y="11"/>
                    <a:pt x="4" y="19"/>
                    <a:pt x="1" y="27"/>
                  </a:cubicBezTo>
                  <a:cubicBezTo>
                    <a:pt x="0" y="30"/>
                    <a:pt x="5" y="31"/>
                    <a:pt x="6"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28" name="Freeform 116"/>
            <p:cNvSpPr/>
            <p:nvPr/>
          </p:nvSpPr>
          <p:spPr bwMode="auto">
            <a:xfrm>
              <a:off x="7444" y="1486"/>
              <a:ext cx="25" cy="104"/>
            </a:xfrm>
            <a:custGeom>
              <a:avLst/>
              <a:gdLst>
                <a:gd name="T0" fmla="*/ 0 w 7"/>
                <a:gd name="T1" fmla="*/ 32 h 35"/>
                <a:gd name="T2" fmla="*/ 5 w 7"/>
                <a:gd name="T3" fmla="*/ 32 h 35"/>
                <a:gd name="T4" fmla="*/ 6 w 7"/>
                <a:gd name="T5" fmla="*/ 3 h 35"/>
                <a:gd name="T6" fmla="*/ 1 w 7"/>
                <a:gd name="T7" fmla="*/ 3 h 35"/>
                <a:gd name="T8" fmla="*/ 0 w 7"/>
                <a:gd name="T9" fmla="*/ 32 h 35"/>
              </a:gdLst>
              <a:ahLst/>
              <a:cxnLst>
                <a:cxn ang="0">
                  <a:pos x="T0" y="T1"/>
                </a:cxn>
                <a:cxn ang="0">
                  <a:pos x="T2" y="T3"/>
                </a:cxn>
                <a:cxn ang="0">
                  <a:pos x="T4" y="T5"/>
                </a:cxn>
                <a:cxn ang="0">
                  <a:pos x="T6" y="T7"/>
                </a:cxn>
                <a:cxn ang="0">
                  <a:pos x="T8" y="T9"/>
                </a:cxn>
              </a:cxnLst>
              <a:rect l="0" t="0" r="r" b="b"/>
              <a:pathLst>
                <a:path w="7" h="35">
                  <a:moveTo>
                    <a:pt x="0" y="32"/>
                  </a:moveTo>
                  <a:cubicBezTo>
                    <a:pt x="0" y="35"/>
                    <a:pt x="5" y="35"/>
                    <a:pt x="5" y="32"/>
                  </a:cubicBezTo>
                  <a:cubicBezTo>
                    <a:pt x="5" y="22"/>
                    <a:pt x="7" y="13"/>
                    <a:pt x="6" y="3"/>
                  </a:cubicBezTo>
                  <a:cubicBezTo>
                    <a:pt x="5" y="0"/>
                    <a:pt x="1" y="0"/>
                    <a:pt x="1" y="3"/>
                  </a:cubicBezTo>
                  <a:cubicBezTo>
                    <a:pt x="2" y="13"/>
                    <a:pt x="0" y="22"/>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29" name="Freeform 117"/>
            <p:cNvSpPr/>
            <p:nvPr/>
          </p:nvSpPr>
          <p:spPr bwMode="auto">
            <a:xfrm>
              <a:off x="7444" y="1361"/>
              <a:ext cx="29" cy="104"/>
            </a:xfrm>
            <a:custGeom>
              <a:avLst/>
              <a:gdLst>
                <a:gd name="T0" fmla="*/ 0 w 8"/>
                <a:gd name="T1" fmla="*/ 32 h 35"/>
                <a:gd name="T2" fmla="*/ 5 w 8"/>
                <a:gd name="T3" fmla="*/ 32 h 35"/>
                <a:gd name="T4" fmla="*/ 6 w 8"/>
                <a:gd name="T5" fmla="*/ 3 h 35"/>
                <a:gd name="T6" fmla="*/ 1 w 8"/>
                <a:gd name="T7" fmla="*/ 4 h 35"/>
                <a:gd name="T8" fmla="*/ 0 w 8"/>
                <a:gd name="T9" fmla="*/ 32 h 35"/>
              </a:gdLst>
              <a:ahLst/>
              <a:cxnLst>
                <a:cxn ang="0">
                  <a:pos x="T0" y="T1"/>
                </a:cxn>
                <a:cxn ang="0">
                  <a:pos x="T2" y="T3"/>
                </a:cxn>
                <a:cxn ang="0">
                  <a:pos x="T4" y="T5"/>
                </a:cxn>
                <a:cxn ang="0">
                  <a:pos x="T6" y="T7"/>
                </a:cxn>
                <a:cxn ang="0">
                  <a:pos x="T8" y="T9"/>
                </a:cxn>
              </a:cxnLst>
              <a:rect l="0" t="0" r="r" b="b"/>
              <a:pathLst>
                <a:path w="8" h="35">
                  <a:moveTo>
                    <a:pt x="0" y="32"/>
                  </a:moveTo>
                  <a:cubicBezTo>
                    <a:pt x="0" y="35"/>
                    <a:pt x="5" y="35"/>
                    <a:pt x="5" y="32"/>
                  </a:cubicBezTo>
                  <a:cubicBezTo>
                    <a:pt x="5" y="23"/>
                    <a:pt x="8" y="12"/>
                    <a:pt x="6" y="3"/>
                  </a:cubicBezTo>
                  <a:cubicBezTo>
                    <a:pt x="5" y="0"/>
                    <a:pt x="0" y="1"/>
                    <a:pt x="1" y="4"/>
                  </a:cubicBezTo>
                  <a:cubicBezTo>
                    <a:pt x="4" y="13"/>
                    <a:pt x="0" y="23"/>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30" name="Freeform 118"/>
            <p:cNvSpPr/>
            <p:nvPr/>
          </p:nvSpPr>
          <p:spPr bwMode="auto">
            <a:xfrm>
              <a:off x="7451" y="1213"/>
              <a:ext cx="25" cy="98"/>
            </a:xfrm>
            <a:custGeom>
              <a:avLst/>
              <a:gdLst>
                <a:gd name="T0" fmla="*/ 1 w 7"/>
                <a:gd name="T1" fmla="*/ 9 h 33"/>
                <a:gd name="T2" fmla="*/ 2 w 7"/>
                <a:gd name="T3" fmla="*/ 30 h 33"/>
                <a:gd name="T4" fmla="*/ 7 w 7"/>
                <a:gd name="T5" fmla="*/ 30 h 33"/>
                <a:gd name="T6" fmla="*/ 6 w 7"/>
                <a:gd name="T7" fmla="*/ 3 h 33"/>
                <a:gd name="T8" fmla="*/ 2 w 7"/>
                <a:gd name="T9" fmla="*/ 2 h 33"/>
                <a:gd name="T10" fmla="*/ 0 w 7"/>
                <a:gd name="T11" fmla="*/ 7 h 33"/>
                <a:gd name="T12" fmla="*/ 1 w 7"/>
                <a:gd name="T13" fmla="*/ 9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1" y="9"/>
                  </a:moveTo>
                  <a:cubicBezTo>
                    <a:pt x="1" y="16"/>
                    <a:pt x="1" y="23"/>
                    <a:pt x="2" y="30"/>
                  </a:cubicBezTo>
                  <a:cubicBezTo>
                    <a:pt x="3" y="33"/>
                    <a:pt x="7" y="33"/>
                    <a:pt x="7" y="30"/>
                  </a:cubicBezTo>
                  <a:cubicBezTo>
                    <a:pt x="6" y="21"/>
                    <a:pt x="6" y="12"/>
                    <a:pt x="6" y="3"/>
                  </a:cubicBezTo>
                  <a:cubicBezTo>
                    <a:pt x="6" y="1"/>
                    <a:pt x="3" y="0"/>
                    <a:pt x="2" y="2"/>
                  </a:cubicBezTo>
                  <a:cubicBezTo>
                    <a:pt x="0" y="3"/>
                    <a:pt x="0" y="5"/>
                    <a:pt x="0" y="7"/>
                  </a:cubicBezTo>
                  <a:cubicBezTo>
                    <a:pt x="0" y="8"/>
                    <a:pt x="1" y="9"/>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31" name="Freeform 119"/>
            <p:cNvSpPr/>
            <p:nvPr/>
          </p:nvSpPr>
          <p:spPr bwMode="auto">
            <a:xfrm>
              <a:off x="7448" y="1068"/>
              <a:ext cx="25" cy="94"/>
            </a:xfrm>
            <a:custGeom>
              <a:avLst/>
              <a:gdLst>
                <a:gd name="T0" fmla="*/ 5 w 7"/>
                <a:gd name="T1" fmla="*/ 29 h 32"/>
                <a:gd name="T2" fmla="*/ 6 w 7"/>
                <a:gd name="T3" fmla="*/ 14 h 32"/>
                <a:gd name="T4" fmla="*/ 6 w 7"/>
                <a:gd name="T5" fmla="*/ 7 h 32"/>
                <a:gd name="T6" fmla="*/ 7 w 7"/>
                <a:gd name="T7" fmla="*/ 4 h 32"/>
                <a:gd name="T8" fmla="*/ 7 w 7"/>
                <a:gd name="T9" fmla="*/ 3 h 32"/>
                <a:gd name="T10" fmla="*/ 7 w 7"/>
                <a:gd name="T11" fmla="*/ 3 h 32"/>
                <a:gd name="T12" fmla="*/ 3 w 7"/>
                <a:gd name="T13" fmla="*/ 2 h 32"/>
                <a:gd name="T14" fmla="*/ 1 w 7"/>
                <a:gd name="T15" fmla="*/ 11 h 32"/>
                <a:gd name="T16" fmla="*/ 0 w 7"/>
                <a:gd name="T17" fmla="*/ 29 h 32"/>
                <a:gd name="T18" fmla="*/ 5 w 7"/>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2">
                  <a:moveTo>
                    <a:pt x="5" y="29"/>
                  </a:moveTo>
                  <a:cubicBezTo>
                    <a:pt x="5" y="24"/>
                    <a:pt x="5" y="19"/>
                    <a:pt x="6" y="14"/>
                  </a:cubicBezTo>
                  <a:cubicBezTo>
                    <a:pt x="6" y="12"/>
                    <a:pt x="6" y="10"/>
                    <a:pt x="6" y="7"/>
                  </a:cubicBezTo>
                  <a:cubicBezTo>
                    <a:pt x="6" y="6"/>
                    <a:pt x="7" y="5"/>
                    <a:pt x="7" y="4"/>
                  </a:cubicBezTo>
                  <a:cubicBezTo>
                    <a:pt x="7" y="4"/>
                    <a:pt x="7" y="4"/>
                    <a:pt x="7" y="3"/>
                  </a:cubicBezTo>
                  <a:cubicBezTo>
                    <a:pt x="7" y="3"/>
                    <a:pt x="7" y="3"/>
                    <a:pt x="7" y="3"/>
                  </a:cubicBezTo>
                  <a:cubicBezTo>
                    <a:pt x="6" y="1"/>
                    <a:pt x="4" y="0"/>
                    <a:pt x="3" y="2"/>
                  </a:cubicBezTo>
                  <a:cubicBezTo>
                    <a:pt x="1" y="4"/>
                    <a:pt x="2" y="8"/>
                    <a:pt x="1" y="11"/>
                  </a:cubicBezTo>
                  <a:cubicBezTo>
                    <a:pt x="1" y="17"/>
                    <a:pt x="0" y="23"/>
                    <a:pt x="0" y="29"/>
                  </a:cubicBezTo>
                  <a:cubicBezTo>
                    <a:pt x="0" y="32"/>
                    <a:pt x="5" y="32"/>
                    <a:pt x="5" y="2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32" name="Freeform 120"/>
            <p:cNvSpPr/>
            <p:nvPr/>
          </p:nvSpPr>
          <p:spPr bwMode="auto">
            <a:xfrm>
              <a:off x="7441" y="934"/>
              <a:ext cx="28" cy="104"/>
            </a:xfrm>
            <a:custGeom>
              <a:avLst/>
              <a:gdLst>
                <a:gd name="T0" fmla="*/ 1 w 8"/>
                <a:gd name="T1" fmla="*/ 9 h 35"/>
                <a:gd name="T2" fmla="*/ 3 w 8"/>
                <a:gd name="T3" fmla="*/ 32 h 35"/>
                <a:gd name="T4" fmla="*/ 8 w 8"/>
                <a:gd name="T5" fmla="*/ 32 h 35"/>
                <a:gd name="T6" fmla="*/ 6 w 8"/>
                <a:gd name="T7" fmla="*/ 17 h 35"/>
                <a:gd name="T8" fmla="*/ 5 w 8"/>
                <a:gd name="T9" fmla="*/ 9 h 35"/>
                <a:gd name="T10" fmla="*/ 5 w 8"/>
                <a:gd name="T11" fmla="*/ 6 h 35"/>
                <a:gd name="T12" fmla="*/ 5 w 8"/>
                <a:gd name="T13" fmla="*/ 5 h 35"/>
                <a:gd name="T14" fmla="*/ 5 w 8"/>
                <a:gd name="T15" fmla="*/ 3 h 35"/>
                <a:gd name="T16" fmla="*/ 1 w 8"/>
                <a:gd name="T17" fmla="*/ 2 h 35"/>
                <a:gd name="T18" fmla="*/ 1 w 8"/>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1" y="9"/>
                  </a:moveTo>
                  <a:cubicBezTo>
                    <a:pt x="1" y="16"/>
                    <a:pt x="3" y="24"/>
                    <a:pt x="3" y="32"/>
                  </a:cubicBezTo>
                  <a:cubicBezTo>
                    <a:pt x="3" y="35"/>
                    <a:pt x="8" y="35"/>
                    <a:pt x="8" y="32"/>
                  </a:cubicBezTo>
                  <a:cubicBezTo>
                    <a:pt x="8" y="27"/>
                    <a:pt x="7" y="22"/>
                    <a:pt x="6" y="17"/>
                  </a:cubicBezTo>
                  <a:cubicBezTo>
                    <a:pt x="6" y="14"/>
                    <a:pt x="6" y="12"/>
                    <a:pt x="5" y="9"/>
                  </a:cubicBezTo>
                  <a:cubicBezTo>
                    <a:pt x="5" y="8"/>
                    <a:pt x="5" y="7"/>
                    <a:pt x="5" y="6"/>
                  </a:cubicBezTo>
                  <a:cubicBezTo>
                    <a:pt x="5" y="6"/>
                    <a:pt x="5" y="6"/>
                    <a:pt x="5" y="5"/>
                  </a:cubicBezTo>
                  <a:cubicBezTo>
                    <a:pt x="5" y="5"/>
                    <a:pt x="6" y="4"/>
                    <a:pt x="5" y="3"/>
                  </a:cubicBezTo>
                  <a:cubicBezTo>
                    <a:pt x="5" y="1"/>
                    <a:pt x="2" y="0"/>
                    <a:pt x="1" y="2"/>
                  </a:cubicBezTo>
                  <a:cubicBezTo>
                    <a:pt x="0" y="4"/>
                    <a:pt x="1" y="7"/>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33" name="Freeform 121"/>
            <p:cNvSpPr/>
            <p:nvPr/>
          </p:nvSpPr>
          <p:spPr bwMode="auto">
            <a:xfrm>
              <a:off x="7441" y="792"/>
              <a:ext cx="25" cy="109"/>
            </a:xfrm>
            <a:custGeom>
              <a:avLst/>
              <a:gdLst>
                <a:gd name="T0" fmla="*/ 1 w 7"/>
                <a:gd name="T1" fmla="*/ 6 h 37"/>
                <a:gd name="T2" fmla="*/ 2 w 7"/>
                <a:gd name="T3" fmla="*/ 7 h 37"/>
                <a:gd name="T4" fmla="*/ 1 w 7"/>
                <a:gd name="T5" fmla="*/ 16 h 37"/>
                <a:gd name="T6" fmla="*/ 0 w 7"/>
                <a:gd name="T7" fmla="*/ 33 h 37"/>
                <a:gd name="T8" fmla="*/ 4 w 7"/>
                <a:gd name="T9" fmla="*/ 34 h 37"/>
                <a:gd name="T10" fmla="*/ 6 w 7"/>
                <a:gd name="T11" fmla="*/ 16 h 37"/>
                <a:gd name="T12" fmla="*/ 4 w 7"/>
                <a:gd name="T13" fmla="*/ 1 h 37"/>
                <a:gd name="T14" fmla="*/ 0 w 7"/>
                <a:gd name="T15" fmla="*/ 3 h 37"/>
                <a:gd name="T16" fmla="*/ 1 w 7"/>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7">
                  <a:moveTo>
                    <a:pt x="1" y="6"/>
                  </a:moveTo>
                  <a:cubicBezTo>
                    <a:pt x="1" y="7"/>
                    <a:pt x="1" y="7"/>
                    <a:pt x="2" y="7"/>
                  </a:cubicBezTo>
                  <a:cubicBezTo>
                    <a:pt x="2" y="10"/>
                    <a:pt x="1" y="15"/>
                    <a:pt x="1" y="16"/>
                  </a:cubicBezTo>
                  <a:cubicBezTo>
                    <a:pt x="1" y="22"/>
                    <a:pt x="1" y="27"/>
                    <a:pt x="0" y="33"/>
                  </a:cubicBezTo>
                  <a:cubicBezTo>
                    <a:pt x="0" y="35"/>
                    <a:pt x="4" y="37"/>
                    <a:pt x="4" y="34"/>
                  </a:cubicBezTo>
                  <a:cubicBezTo>
                    <a:pt x="6" y="28"/>
                    <a:pt x="6" y="22"/>
                    <a:pt x="6" y="16"/>
                  </a:cubicBezTo>
                  <a:cubicBezTo>
                    <a:pt x="6" y="12"/>
                    <a:pt x="7" y="4"/>
                    <a:pt x="4" y="1"/>
                  </a:cubicBezTo>
                  <a:cubicBezTo>
                    <a:pt x="2" y="0"/>
                    <a:pt x="0" y="1"/>
                    <a:pt x="0" y="3"/>
                  </a:cubicBezTo>
                  <a:cubicBezTo>
                    <a:pt x="1" y="4"/>
                    <a:pt x="1" y="5"/>
                    <a:pt x="1"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34" name="Freeform 122"/>
            <p:cNvSpPr/>
            <p:nvPr/>
          </p:nvSpPr>
          <p:spPr bwMode="auto">
            <a:xfrm>
              <a:off x="7444" y="646"/>
              <a:ext cx="22" cy="89"/>
            </a:xfrm>
            <a:custGeom>
              <a:avLst/>
              <a:gdLst>
                <a:gd name="T0" fmla="*/ 0 w 6"/>
                <a:gd name="T1" fmla="*/ 4 h 30"/>
                <a:gd name="T2" fmla="*/ 1 w 6"/>
                <a:gd name="T3" fmla="*/ 27 h 30"/>
                <a:gd name="T4" fmla="*/ 6 w 6"/>
                <a:gd name="T5" fmla="*/ 27 h 30"/>
                <a:gd name="T6" fmla="*/ 5 w 6"/>
                <a:gd name="T7" fmla="*/ 3 h 30"/>
                <a:gd name="T8" fmla="*/ 0 w 6"/>
                <a:gd name="T9" fmla="*/ 4 h 30"/>
              </a:gdLst>
              <a:ahLst/>
              <a:cxnLst>
                <a:cxn ang="0">
                  <a:pos x="T0" y="T1"/>
                </a:cxn>
                <a:cxn ang="0">
                  <a:pos x="T2" y="T3"/>
                </a:cxn>
                <a:cxn ang="0">
                  <a:pos x="T4" y="T5"/>
                </a:cxn>
                <a:cxn ang="0">
                  <a:pos x="T6" y="T7"/>
                </a:cxn>
                <a:cxn ang="0">
                  <a:pos x="T8" y="T9"/>
                </a:cxn>
              </a:cxnLst>
              <a:rect l="0" t="0" r="r" b="b"/>
              <a:pathLst>
                <a:path w="6" h="30">
                  <a:moveTo>
                    <a:pt x="0" y="4"/>
                  </a:moveTo>
                  <a:cubicBezTo>
                    <a:pt x="2" y="11"/>
                    <a:pt x="1" y="20"/>
                    <a:pt x="1" y="27"/>
                  </a:cubicBezTo>
                  <a:cubicBezTo>
                    <a:pt x="1" y="30"/>
                    <a:pt x="6" y="30"/>
                    <a:pt x="6" y="27"/>
                  </a:cubicBezTo>
                  <a:cubicBezTo>
                    <a:pt x="6" y="19"/>
                    <a:pt x="6" y="11"/>
                    <a:pt x="5" y="3"/>
                  </a:cubicBezTo>
                  <a:cubicBezTo>
                    <a:pt x="4" y="0"/>
                    <a:pt x="0" y="1"/>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35" name="Freeform 123"/>
            <p:cNvSpPr/>
            <p:nvPr/>
          </p:nvSpPr>
          <p:spPr bwMode="auto">
            <a:xfrm>
              <a:off x="7444" y="513"/>
              <a:ext cx="22" cy="92"/>
            </a:xfrm>
            <a:custGeom>
              <a:avLst/>
              <a:gdLst>
                <a:gd name="T0" fmla="*/ 5 w 6"/>
                <a:gd name="T1" fmla="*/ 28 h 31"/>
                <a:gd name="T2" fmla="*/ 6 w 6"/>
                <a:gd name="T3" fmla="*/ 3 h 31"/>
                <a:gd name="T4" fmla="*/ 1 w 6"/>
                <a:gd name="T5" fmla="*/ 3 h 31"/>
                <a:gd name="T6" fmla="*/ 0 w 6"/>
                <a:gd name="T7" fmla="*/ 28 h 31"/>
                <a:gd name="T8" fmla="*/ 5 w 6"/>
                <a:gd name="T9" fmla="*/ 28 h 31"/>
              </a:gdLst>
              <a:ahLst/>
              <a:cxnLst>
                <a:cxn ang="0">
                  <a:pos x="T0" y="T1"/>
                </a:cxn>
                <a:cxn ang="0">
                  <a:pos x="T2" y="T3"/>
                </a:cxn>
                <a:cxn ang="0">
                  <a:pos x="T4" y="T5"/>
                </a:cxn>
                <a:cxn ang="0">
                  <a:pos x="T6" y="T7"/>
                </a:cxn>
                <a:cxn ang="0">
                  <a:pos x="T8" y="T9"/>
                </a:cxn>
              </a:cxnLst>
              <a:rect l="0" t="0" r="r" b="b"/>
              <a:pathLst>
                <a:path w="6" h="31">
                  <a:moveTo>
                    <a:pt x="5" y="28"/>
                  </a:moveTo>
                  <a:cubicBezTo>
                    <a:pt x="6" y="20"/>
                    <a:pt x="6" y="11"/>
                    <a:pt x="6" y="3"/>
                  </a:cubicBezTo>
                  <a:cubicBezTo>
                    <a:pt x="6" y="0"/>
                    <a:pt x="1" y="0"/>
                    <a:pt x="1" y="3"/>
                  </a:cubicBezTo>
                  <a:cubicBezTo>
                    <a:pt x="1" y="11"/>
                    <a:pt x="1" y="20"/>
                    <a:pt x="0" y="28"/>
                  </a:cubicBezTo>
                  <a:cubicBezTo>
                    <a:pt x="0" y="31"/>
                    <a:pt x="4" y="31"/>
                    <a:pt x="5"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36" name="Freeform 124"/>
            <p:cNvSpPr/>
            <p:nvPr/>
          </p:nvSpPr>
          <p:spPr bwMode="auto">
            <a:xfrm>
              <a:off x="7444" y="388"/>
              <a:ext cx="29" cy="95"/>
            </a:xfrm>
            <a:custGeom>
              <a:avLst/>
              <a:gdLst>
                <a:gd name="T0" fmla="*/ 1 w 8"/>
                <a:gd name="T1" fmla="*/ 4 h 32"/>
                <a:gd name="T2" fmla="*/ 2 w 8"/>
                <a:gd name="T3" fmla="*/ 29 h 32"/>
                <a:gd name="T4" fmla="*/ 7 w 8"/>
                <a:gd name="T5" fmla="*/ 29 h 32"/>
                <a:gd name="T6" fmla="*/ 6 w 8"/>
                <a:gd name="T7" fmla="*/ 3 h 32"/>
                <a:gd name="T8" fmla="*/ 1 w 8"/>
                <a:gd name="T9" fmla="*/ 4 h 32"/>
              </a:gdLst>
              <a:ahLst/>
              <a:cxnLst>
                <a:cxn ang="0">
                  <a:pos x="T0" y="T1"/>
                </a:cxn>
                <a:cxn ang="0">
                  <a:pos x="T2" y="T3"/>
                </a:cxn>
                <a:cxn ang="0">
                  <a:pos x="T4" y="T5"/>
                </a:cxn>
                <a:cxn ang="0">
                  <a:pos x="T6" y="T7"/>
                </a:cxn>
                <a:cxn ang="0">
                  <a:pos x="T8" y="T9"/>
                </a:cxn>
              </a:cxnLst>
              <a:rect l="0" t="0" r="r" b="b"/>
              <a:pathLst>
                <a:path w="8" h="32">
                  <a:moveTo>
                    <a:pt x="1" y="4"/>
                  </a:moveTo>
                  <a:cubicBezTo>
                    <a:pt x="3" y="12"/>
                    <a:pt x="2" y="21"/>
                    <a:pt x="2" y="29"/>
                  </a:cubicBezTo>
                  <a:cubicBezTo>
                    <a:pt x="2" y="32"/>
                    <a:pt x="7" y="32"/>
                    <a:pt x="7" y="29"/>
                  </a:cubicBezTo>
                  <a:cubicBezTo>
                    <a:pt x="7" y="21"/>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37" name="Freeform 125"/>
            <p:cNvSpPr/>
            <p:nvPr/>
          </p:nvSpPr>
          <p:spPr bwMode="auto">
            <a:xfrm>
              <a:off x="7441" y="305"/>
              <a:ext cx="25" cy="56"/>
            </a:xfrm>
            <a:custGeom>
              <a:avLst/>
              <a:gdLst>
                <a:gd name="T0" fmla="*/ 1 w 7"/>
                <a:gd name="T1" fmla="*/ 4 h 19"/>
                <a:gd name="T2" fmla="*/ 2 w 7"/>
                <a:gd name="T3" fmla="*/ 16 h 19"/>
                <a:gd name="T4" fmla="*/ 7 w 7"/>
                <a:gd name="T5" fmla="*/ 16 h 19"/>
                <a:gd name="T6" fmla="*/ 6 w 7"/>
                <a:gd name="T7" fmla="*/ 3 h 19"/>
                <a:gd name="T8" fmla="*/ 1 w 7"/>
                <a:gd name="T9" fmla="*/ 4 h 19"/>
              </a:gdLst>
              <a:ahLst/>
              <a:cxnLst>
                <a:cxn ang="0">
                  <a:pos x="T0" y="T1"/>
                </a:cxn>
                <a:cxn ang="0">
                  <a:pos x="T2" y="T3"/>
                </a:cxn>
                <a:cxn ang="0">
                  <a:pos x="T4" y="T5"/>
                </a:cxn>
                <a:cxn ang="0">
                  <a:pos x="T6" y="T7"/>
                </a:cxn>
                <a:cxn ang="0">
                  <a:pos x="T8" y="T9"/>
                </a:cxn>
              </a:cxnLst>
              <a:rect l="0" t="0" r="r" b="b"/>
              <a:pathLst>
                <a:path w="7" h="19">
                  <a:moveTo>
                    <a:pt x="1" y="4"/>
                  </a:moveTo>
                  <a:cubicBezTo>
                    <a:pt x="2" y="8"/>
                    <a:pt x="2" y="12"/>
                    <a:pt x="2" y="16"/>
                  </a:cubicBezTo>
                  <a:cubicBezTo>
                    <a:pt x="2" y="19"/>
                    <a:pt x="7" y="19"/>
                    <a:pt x="7" y="16"/>
                  </a:cubicBezTo>
                  <a:cubicBezTo>
                    <a:pt x="7" y="11"/>
                    <a:pt x="7" y="7"/>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38" name="Freeform 126"/>
            <p:cNvSpPr/>
            <p:nvPr/>
          </p:nvSpPr>
          <p:spPr bwMode="auto">
            <a:xfrm>
              <a:off x="7441" y="213"/>
              <a:ext cx="28" cy="65"/>
            </a:xfrm>
            <a:custGeom>
              <a:avLst/>
              <a:gdLst>
                <a:gd name="T0" fmla="*/ 1 w 8"/>
                <a:gd name="T1" fmla="*/ 4 h 22"/>
                <a:gd name="T2" fmla="*/ 2 w 8"/>
                <a:gd name="T3" fmla="*/ 18 h 22"/>
                <a:gd name="T4" fmla="*/ 7 w 8"/>
                <a:gd name="T5" fmla="*/ 19 h 22"/>
                <a:gd name="T6" fmla="*/ 6 w 8"/>
                <a:gd name="T7" fmla="*/ 3 h 22"/>
                <a:gd name="T8" fmla="*/ 1 w 8"/>
                <a:gd name="T9" fmla="*/ 4 h 22"/>
              </a:gdLst>
              <a:ahLst/>
              <a:cxnLst>
                <a:cxn ang="0">
                  <a:pos x="T0" y="T1"/>
                </a:cxn>
                <a:cxn ang="0">
                  <a:pos x="T2" y="T3"/>
                </a:cxn>
                <a:cxn ang="0">
                  <a:pos x="T4" y="T5"/>
                </a:cxn>
                <a:cxn ang="0">
                  <a:pos x="T6" y="T7"/>
                </a:cxn>
                <a:cxn ang="0">
                  <a:pos x="T8" y="T9"/>
                </a:cxn>
              </a:cxnLst>
              <a:rect l="0" t="0" r="r" b="b"/>
              <a:pathLst>
                <a:path w="8" h="22">
                  <a:moveTo>
                    <a:pt x="1" y="4"/>
                  </a:moveTo>
                  <a:cubicBezTo>
                    <a:pt x="2" y="8"/>
                    <a:pt x="3" y="14"/>
                    <a:pt x="2" y="18"/>
                  </a:cubicBezTo>
                  <a:cubicBezTo>
                    <a:pt x="1" y="21"/>
                    <a:pt x="6" y="22"/>
                    <a:pt x="7" y="19"/>
                  </a:cubicBezTo>
                  <a:cubicBezTo>
                    <a:pt x="8" y="14"/>
                    <a:pt x="7" y="8"/>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39" name="Freeform 127"/>
            <p:cNvSpPr/>
            <p:nvPr/>
          </p:nvSpPr>
          <p:spPr bwMode="auto">
            <a:xfrm>
              <a:off x="7331" y="198"/>
              <a:ext cx="92" cy="27"/>
            </a:xfrm>
            <a:custGeom>
              <a:avLst/>
              <a:gdLst>
                <a:gd name="T0" fmla="*/ 3 w 26"/>
                <a:gd name="T1" fmla="*/ 5 h 9"/>
                <a:gd name="T2" fmla="*/ 12 w 26"/>
                <a:gd name="T3" fmla="*/ 5 h 9"/>
                <a:gd name="T4" fmla="*/ 21 w 26"/>
                <a:gd name="T5" fmla="*/ 7 h 9"/>
                <a:gd name="T6" fmla="*/ 25 w 26"/>
                <a:gd name="T7" fmla="*/ 4 h 9"/>
                <a:gd name="T8" fmla="*/ 18 w 26"/>
                <a:gd name="T9" fmla="*/ 1 h 9"/>
                <a:gd name="T10" fmla="*/ 4 w 26"/>
                <a:gd name="T11" fmla="*/ 0 h 9"/>
                <a:gd name="T12" fmla="*/ 3 w 26"/>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3" y="5"/>
                  </a:moveTo>
                  <a:cubicBezTo>
                    <a:pt x="6" y="5"/>
                    <a:pt x="9" y="5"/>
                    <a:pt x="12" y="5"/>
                  </a:cubicBezTo>
                  <a:cubicBezTo>
                    <a:pt x="14" y="5"/>
                    <a:pt x="20" y="5"/>
                    <a:pt x="21" y="7"/>
                  </a:cubicBezTo>
                  <a:cubicBezTo>
                    <a:pt x="22" y="9"/>
                    <a:pt x="26" y="7"/>
                    <a:pt x="25" y="4"/>
                  </a:cubicBezTo>
                  <a:cubicBezTo>
                    <a:pt x="23" y="2"/>
                    <a:pt x="20" y="1"/>
                    <a:pt x="18" y="1"/>
                  </a:cubicBezTo>
                  <a:cubicBezTo>
                    <a:pt x="13" y="1"/>
                    <a:pt x="9"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40" name="Freeform 128"/>
            <p:cNvSpPr/>
            <p:nvPr/>
          </p:nvSpPr>
          <p:spPr bwMode="auto">
            <a:xfrm>
              <a:off x="7201" y="192"/>
              <a:ext cx="85" cy="24"/>
            </a:xfrm>
            <a:custGeom>
              <a:avLst/>
              <a:gdLst>
                <a:gd name="T0" fmla="*/ 3 w 24"/>
                <a:gd name="T1" fmla="*/ 8 h 8"/>
                <a:gd name="T2" fmla="*/ 21 w 24"/>
                <a:gd name="T3" fmla="*/ 5 h 8"/>
                <a:gd name="T4" fmla="*/ 20 w 24"/>
                <a:gd name="T5" fmla="*/ 1 h 8"/>
                <a:gd name="T6" fmla="*/ 3 w 24"/>
                <a:gd name="T7" fmla="*/ 3 h 8"/>
                <a:gd name="T8" fmla="*/ 3 w 24"/>
                <a:gd name="T9" fmla="*/ 8 h 8"/>
              </a:gdLst>
              <a:ahLst/>
              <a:cxnLst>
                <a:cxn ang="0">
                  <a:pos x="T0" y="T1"/>
                </a:cxn>
                <a:cxn ang="0">
                  <a:pos x="T2" y="T3"/>
                </a:cxn>
                <a:cxn ang="0">
                  <a:pos x="T4" y="T5"/>
                </a:cxn>
                <a:cxn ang="0">
                  <a:pos x="T6" y="T7"/>
                </a:cxn>
                <a:cxn ang="0">
                  <a:pos x="T8" y="T9"/>
                </a:cxn>
              </a:cxnLst>
              <a:rect l="0" t="0" r="r" b="b"/>
              <a:pathLst>
                <a:path w="24" h="8">
                  <a:moveTo>
                    <a:pt x="3" y="8"/>
                  </a:moveTo>
                  <a:cubicBezTo>
                    <a:pt x="9" y="8"/>
                    <a:pt x="15" y="8"/>
                    <a:pt x="21" y="5"/>
                  </a:cubicBezTo>
                  <a:cubicBezTo>
                    <a:pt x="24" y="4"/>
                    <a:pt x="23" y="0"/>
                    <a:pt x="20" y="1"/>
                  </a:cubicBezTo>
                  <a:cubicBezTo>
                    <a:pt x="15" y="3"/>
                    <a:pt x="9" y="3"/>
                    <a:pt x="3" y="3"/>
                  </a:cubicBezTo>
                  <a:cubicBezTo>
                    <a:pt x="0" y="3"/>
                    <a:pt x="0" y="8"/>
                    <a:pt x="3"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41" name="Freeform 129"/>
            <p:cNvSpPr/>
            <p:nvPr/>
          </p:nvSpPr>
          <p:spPr bwMode="auto">
            <a:xfrm>
              <a:off x="7063" y="204"/>
              <a:ext cx="99" cy="24"/>
            </a:xfrm>
            <a:custGeom>
              <a:avLst/>
              <a:gdLst>
                <a:gd name="T0" fmla="*/ 4 w 28"/>
                <a:gd name="T1" fmla="*/ 7 h 8"/>
                <a:gd name="T2" fmla="*/ 24 w 28"/>
                <a:gd name="T3" fmla="*/ 6 h 8"/>
                <a:gd name="T4" fmla="*/ 26 w 28"/>
                <a:gd name="T5" fmla="*/ 1 h 8"/>
                <a:gd name="T6" fmla="*/ 3 w 28"/>
                <a:gd name="T7" fmla="*/ 2 h 8"/>
                <a:gd name="T8" fmla="*/ 4 w 28"/>
                <a:gd name="T9" fmla="*/ 7 h 8"/>
              </a:gdLst>
              <a:ahLst/>
              <a:cxnLst>
                <a:cxn ang="0">
                  <a:pos x="T0" y="T1"/>
                </a:cxn>
                <a:cxn ang="0">
                  <a:pos x="T2" y="T3"/>
                </a:cxn>
                <a:cxn ang="0">
                  <a:pos x="T4" y="T5"/>
                </a:cxn>
                <a:cxn ang="0">
                  <a:pos x="T6" y="T7"/>
                </a:cxn>
                <a:cxn ang="0">
                  <a:pos x="T8" y="T9"/>
                </a:cxn>
              </a:cxnLst>
              <a:rect l="0" t="0" r="r" b="b"/>
              <a:pathLst>
                <a:path w="28" h="8">
                  <a:moveTo>
                    <a:pt x="4" y="7"/>
                  </a:moveTo>
                  <a:cubicBezTo>
                    <a:pt x="11" y="4"/>
                    <a:pt x="18" y="5"/>
                    <a:pt x="24" y="6"/>
                  </a:cubicBezTo>
                  <a:cubicBezTo>
                    <a:pt x="27" y="6"/>
                    <a:pt x="28" y="2"/>
                    <a:pt x="26" y="1"/>
                  </a:cubicBezTo>
                  <a:cubicBezTo>
                    <a:pt x="18" y="0"/>
                    <a:pt x="10" y="0"/>
                    <a:pt x="3" y="2"/>
                  </a:cubicBezTo>
                  <a:cubicBezTo>
                    <a:pt x="0" y="3"/>
                    <a:pt x="2"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42" name="Freeform 130"/>
            <p:cNvSpPr/>
            <p:nvPr/>
          </p:nvSpPr>
          <p:spPr bwMode="auto">
            <a:xfrm>
              <a:off x="6947" y="195"/>
              <a:ext cx="81" cy="27"/>
            </a:xfrm>
            <a:custGeom>
              <a:avLst/>
              <a:gdLst>
                <a:gd name="T0" fmla="*/ 3 w 23"/>
                <a:gd name="T1" fmla="*/ 9 h 9"/>
                <a:gd name="T2" fmla="*/ 20 w 23"/>
                <a:gd name="T3" fmla="*/ 5 h 9"/>
                <a:gd name="T4" fmla="*/ 18 w 23"/>
                <a:gd name="T5" fmla="*/ 1 h 9"/>
                <a:gd name="T6" fmla="*/ 3 w 23"/>
                <a:gd name="T7" fmla="*/ 4 h 9"/>
                <a:gd name="T8" fmla="*/ 3 w 23"/>
                <a:gd name="T9" fmla="*/ 9 h 9"/>
              </a:gdLst>
              <a:ahLst/>
              <a:cxnLst>
                <a:cxn ang="0">
                  <a:pos x="T0" y="T1"/>
                </a:cxn>
                <a:cxn ang="0">
                  <a:pos x="T2" y="T3"/>
                </a:cxn>
                <a:cxn ang="0">
                  <a:pos x="T4" y="T5"/>
                </a:cxn>
                <a:cxn ang="0">
                  <a:pos x="T6" y="T7"/>
                </a:cxn>
                <a:cxn ang="0">
                  <a:pos x="T8" y="T9"/>
                </a:cxn>
              </a:cxnLst>
              <a:rect l="0" t="0" r="r" b="b"/>
              <a:pathLst>
                <a:path w="23" h="9">
                  <a:moveTo>
                    <a:pt x="3" y="9"/>
                  </a:moveTo>
                  <a:cubicBezTo>
                    <a:pt x="9" y="9"/>
                    <a:pt x="15" y="8"/>
                    <a:pt x="20" y="5"/>
                  </a:cubicBezTo>
                  <a:cubicBezTo>
                    <a:pt x="23" y="4"/>
                    <a:pt x="20" y="0"/>
                    <a:pt x="18" y="1"/>
                  </a:cubicBezTo>
                  <a:cubicBezTo>
                    <a:pt x="13" y="3"/>
                    <a:pt x="8"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43" name="Freeform 131"/>
            <p:cNvSpPr/>
            <p:nvPr/>
          </p:nvSpPr>
          <p:spPr bwMode="auto">
            <a:xfrm>
              <a:off x="6820" y="195"/>
              <a:ext cx="92" cy="27"/>
            </a:xfrm>
            <a:custGeom>
              <a:avLst/>
              <a:gdLst>
                <a:gd name="T0" fmla="*/ 4 w 26"/>
                <a:gd name="T1" fmla="*/ 7 h 9"/>
                <a:gd name="T2" fmla="*/ 22 w 26"/>
                <a:gd name="T3" fmla="*/ 8 h 9"/>
                <a:gd name="T4" fmla="*/ 23 w 26"/>
                <a:gd name="T5" fmla="*/ 3 h 9"/>
                <a:gd name="T6" fmla="*/ 3 w 26"/>
                <a:gd name="T7" fmla="*/ 2 h 9"/>
                <a:gd name="T8" fmla="*/ 4 w 26"/>
                <a:gd name="T9" fmla="*/ 7 h 9"/>
              </a:gdLst>
              <a:ahLst/>
              <a:cxnLst>
                <a:cxn ang="0">
                  <a:pos x="T0" y="T1"/>
                </a:cxn>
                <a:cxn ang="0">
                  <a:pos x="T2" y="T3"/>
                </a:cxn>
                <a:cxn ang="0">
                  <a:pos x="T4" y="T5"/>
                </a:cxn>
                <a:cxn ang="0">
                  <a:pos x="T6" y="T7"/>
                </a:cxn>
                <a:cxn ang="0">
                  <a:pos x="T8" y="T9"/>
                </a:cxn>
              </a:cxnLst>
              <a:rect l="0" t="0" r="r" b="b"/>
              <a:pathLst>
                <a:path w="26" h="9">
                  <a:moveTo>
                    <a:pt x="4" y="7"/>
                  </a:moveTo>
                  <a:cubicBezTo>
                    <a:pt x="10" y="4"/>
                    <a:pt x="16" y="6"/>
                    <a:pt x="22" y="8"/>
                  </a:cubicBezTo>
                  <a:cubicBezTo>
                    <a:pt x="24" y="9"/>
                    <a:pt x="26" y="4"/>
                    <a:pt x="23" y="3"/>
                  </a:cubicBezTo>
                  <a:cubicBezTo>
                    <a:pt x="16" y="1"/>
                    <a:pt x="9" y="0"/>
                    <a:pt x="3" y="2"/>
                  </a:cubicBezTo>
                  <a:cubicBezTo>
                    <a:pt x="0" y="3"/>
                    <a:pt x="1"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44" name="Freeform 132"/>
            <p:cNvSpPr/>
            <p:nvPr/>
          </p:nvSpPr>
          <p:spPr bwMode="auto">
            <a:xfrm>
              <a:off x="6690" y="192"/>
              <a:ext cx="95" cy="27"/>
            </a:xfrm>
            <a:custGeom>
              <a:avLst/>
              <a:gdLst>
                <a:gd name="T0" fmla="*/ 3 w 27"/>
                <a:gd name="T1" fmla="*/ 7 h 9"/>
                <a:gd name="T2" fmla="*/ 25 w 27"/>
                <a:gd name="T3" fmla="*/ 5 h 9"/>
                <a:gd name="T4" fmla="*/ 22 w 27"/>
                <a:gd name="T5" fmla="*/ 1 h 9"/>
                <a:gd name="T6" fmla="*/ 4 w 27"/>
                <a:gd name="T7" fmla="*/ 2 h 9"/>
                <a:gd name="T8" fmla="*/ 3 w 27"/>
                <a:gd name="T9" fmla="*/ 7 h 9"/>
              </a:gdLst>
              <a:ahLst/>
              <a:cxnLst>
                <a:cxn ang="0">
                  <a:pos x="T0" y="T1"/>
                </a:cxn>
                <a:cxn ang="0">
                  <a:pos x="T2" y="T3"/>
                </a:cxn>
                <a:cxn ang="0">
                  <a:pos x="T4" y="T5"/>
                </a:cxn>
                <a:cxn ang="0">
                  <a:pos x="T6" y="T7"/>
                </a:cxn>
                <a:cxn ang="0">
                  <a:pos x="T8" y="T9"/>
                </a:cxn>
              </a:cxnLst>
              <a:rect l="0" t="0" r="r" b="b"/>
              <a:pathLst>
                <a:path w="27" h="9">
                  <a:moveTo>
                    <a:pt x="3" y="7"/>
                  </a:moveTo>
                  <a:cubicBezTo>
                    <a:pt x="10" y="8"/>
                    <a:pt x="18" y="9"/>
                    <a:pt x="25" y="5"/>
                  </a:cubicBezTo>
                  <a:cubicBezTo>
                    <a:pt x="27" y="4"/>
                    <a:pt x="25" y="0"/>
                    <a:pt x="22" y="1"/>
                  </a:cubicBezTo>
                  <a:cubicBezTo>
                    <a:pt x="17" y="4"/>
                    <a:pt x="10" y="3"/>
                    <a:pt x="4" y="2"/>
                  </a:cubicBezTo>
                  <a:cubicBezTo>
                    <a:pt x="1" y="2"/>
                    <a:pt x="0" y="6"/>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45" name="Freeform 133"/>
            <p:cNvSpPr/>
            <p:nvPr/>
          </p:nvSpPr>
          <p:spPr bwMode="auto">
            <a:xfrm>
              <a:off x="6555" y="195"/>
              <a:ext cx="92" cy="30"/>
            </a:xfrm>
            <a:custGeom>
              <a:avLst/>
              <a:gdLst>
                <a:gd name="T0" fmla="*/ 5 w 26"/>
                <a:gd name="T1" fmla="*/ 8 h 10"/>
                <a:gd name="T2" fmla="*/ 22 w 26"/>
                <a:gd name="T3" fmla="*/ 8 h 10"/>
                <a:gd name="T4" fmla="*/ 23 w 26"/>
                <a:gd name="T5" fmla="*/ 3 h 10"/>
                <a:gd name="T6" fmla="*/ 2 w 26"/>
                <a:gd name="T7" fmla="*/ 5 h 10"/>
                <a:gd name="T8" fmla="*/ 5 w 26"/>
                <a:gd name="T9" fmla="*/ 8 h 10"/>
              </a:gdLst>
              <a:ahLst/>
              <a:cxnLst>
                <a:cxn ang="0">
                  <a:pos x="T0" y="T1"/>
                </a:cxn>
                <a:cxn ang="0">
                  <a:pos x="T2" y="T3"/>
                </a:cxn>
                <a:cxn ang="0">
                  <a:pos x="T4" y="T5"/>
                </a:cxn>
                <a:cxn ang="0">
                  <a:pos x="T6" y="T7"/>
                </a:cxn>
                <a:cxn ang="0">
                  <a:pos x="T8" y="T9"/>
                </a:cxn>
              </a:cxnLst>
              <a:rect l="0" t="0" r="r" b="b"/>
              <a:pathLst>
                <a:path w="26" h="10">
                  <a:moveTo>
                    <a:pt x="5" y="8"/>
                  </a:moveTo>
                  <a:cubicBezTo>
                    <a:pt x="9" y="4"/>
                    <a:pt x="17" y="7"/>
                    <a:pt x="22" y="8"/>
                  </a:cubicBezTo>
                  <a:cubicBezTo>
                    <a:pt x="25" y="8"/>
                    <a:pt x="26" y="4"/>
                    <a:pt x="23" y="3"/>
                  </a:cubicBezTo>
                  <a:cubicBezTo>
                    <a:pt x="16" y="2"/>
                    <a:pt x="8" y="0"/>
                    <a:pt x="2" y="5"/>
                  </a:cubicBezTo>
                  <a:cubicBezTo>
                    <a:pt x="0" y="7"/>
                    <a:pt x="3" y="10"/>
                    <a:pt x="5"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46" name="Freeform 134"/>
            <p:cNvSpPr/>
            <p:nvPr/>
          </p:nvSpPr>
          <p:spPr bwMode="auto">
            <a:xfrm>
              <a:off x="6446" y="207"/>
              <a:ext cx="81" cy="21"/>
            </a:xfrm>
            <a:custGeom>
              <a:avLst/>
              <a:gdLst>
                <a:gd name="T0" fmla="*/ 3 w 23"/>
                <a:gd name="T1" fmla="*/ 7 h 7"/>
                <a:gd name="T2" fmla="*/ 20 w 23"/>
                <a:gd name="T3" fmla="*/ 5 h 7"/>
                <a:gd name="T4" fmla="*/ 19 w 23"/>
                <a:gd name="T5" fmla="*/ 0 h 7"/>
                <a:gd name="T6" fmla="*/ 3 w 23"/>
                <a:gd name="T7" fmla="*/ 2 h 7"/>
                <a:gd name="T8" fmla="*/ 3 w 23"/>
                <a:gd name="T9" fmla="*/ 7 h 7"/>
              </a:gdLst>
              <a:ahLst/>
              <a:cxnLst>
                <a:cxn ang="0">
                  <a:pos x="T0" y="T1"/>
                </a:cxn>
                <a:cxn ang="0">
                  <a:pos x="T2" y="T3"/>
                </a:cxn>
                <a:cxn ang="0">
                  <a:pos x="T4" y="T5"/>
                </a:cxn>
                <a:cxn ang="0">
                  <a:pos x="T6" y="T7"/>
                </a:cxn>
                <a:cxn ang="0">
                  <a:pos x="T8" y="T9"/>
                </a:cxn>
              </a:cxnLst>
              <a:rect l="0" t="0" r="r" b="b"/>
              <a:pathLst>
                <a:path w="23" h="7">
                  <a:moveTo>
                    <a:pt x="3" y="7"/>
                  </a:moveTo>
                  <a:cubicBezTo>
                    <a:pt x="9" y="7"/>
                    <a:pt x="15" y="6"/>
                    <a:pt x="20" y="5"/>
                  </a:cubicBezTo>
                  <a:cubicBezTo>
                    <a:pt x="23" y="4"/>
                    <a:pt x="22" y="0"/>
                    <a:pt x="19" y="0"/>
                  </a:cubicBezTo>
                  <a:cubicBezTo>
                    <a:pt x="14" y="1"/>
                    <a:pt x="8"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47" name="Freeform 135"/>
            <p:cNvSpPr/>
            <p:nvPr/>
          </p:nvSpPr>
          <p:spPr bwMode="auto">
            <a:xfrm>
              <a:off x="6309" y="207"/>
              <a:ext cx="98" cy="18"/>
            </a:xfrm>
            <a:custGeom>
              <a:avLst/>
              <a:gdLst>
                <a:gd name="T0" fmla="*/ 4 w 28"/>
                <a:gd name="T1" fmla="*/ 6 h 6"/>
                <a:gd name="T2" fmla="*/ 25 w 28"/>
                <a:gd name="T3" fmla="*/ 5 h 6"/>
                <a:gd name="T4" fmla="*/ 25 w 28"/>
                <a:gd name="T5" fmla="*/ 0 h 6"/>
                <a:gd name="T6" fmla="*/ 3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3" y="1"/>
                  </a:cubicBezTo>
                  <a:cubicBezTo>
                    <a:pt x="0" y="2"/>
                    <a:pt x="2"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48" name="Freeform 136"/>
            <p:cNvSpPr/>
            <p:nvPr/>
          </p:nvSpPr>
          <p:spPr bwMode="auto">
            <a:xfrm>
              <a:off x="6167" y="204"/>
              <a:ext cx="96" cy="18"/>
            </a:xfrm>
            <a:custGeom>
              <a:avLst/>
              <a:gdLst>
                <a:gd name="T0" fmla="*/ 3 w 27"/>
                <a:gd name="T1" fmla="*/ 6 h 6"/>
                <a:gd name="T2" fmla="*/ 24 w 27"/>
                <a:gd name="T3" fmla="*/ 5 h 6"/>
                <a:gd name="T4" fmla="*/ 24 w 27"/>
                <a:gd name="T5" fmla="*/ 0 h 6"/>
                <a:gd name="T6" fmla="*/ 3 w 27"/>
                <a:gd name="T7" fmla="*/ 1 h 6"/>
                <a:gd name="T8" fmla="*/ 3 w 27"/>
                <a:gd name="T9" fmla="*/ 6 h 6"/>
              </a:gdLst>
              <a:ahLst/>
              <a:cxnLst>
                <a:cxn ang="0">
                  <a:pos x="T0" y="T1"/>
                </a:cxn>
                <a:cxn ang="0">
                  <a:pos x="T2" y="T3"/>
                </a:cxn>
                <a:cxn ang="0">
                  <a:pos x="T4" y="T5"/>
                </a:cxn>
                <a:cxn ang="0">
                  <a:pos x="T6" y="T7"/>
                </a:cxn>
                <a:cxn ang="0">
                  <a:pos x="T8" y="T9"/>
                </a:cxn>
              </a:cxnLst>
              <a:rect l="0" t="0" r="r" b="b"/>
              <a:pathLst>
                <a:path w="27" h="6">
                  <a:moveTo>
                    <a:pt x="3" y="6"/>
                  </a:moveTo>
                  <a:cubicBezTo>
                    <a:pt x="10" y="6"/>
                    <a:pt x="17" y="6"/>
                    <a:pt x="24" y="5"/>
                  </a:cubicBezTo>
                  <a:cubicBezTo>
                    <a:pt x="27" y="4"/>
                    <a:pt x="27" y="0"/>
                    <a:pt x="24" y="0"/>
                  </a:cubicBezTo>
                  <a:cubicBezTo>
                    <a:pt x="17"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49" name="Freeform 137"/>
            <p:cNvSpPr/>
            <p:nvPr/>
          </p:nvSpPr>
          <p:spPr bwMode="auto">
            <a:xfrm>
              <a:off x="6040" y="207"/>
              <a:ext cx="89" cy="18"/>
            </a:xfrm>
            <a:custGeom>
              <a:avLst/>
              <a:gdLst>
                <a:gd name="T0" fmla="*/ 3 w 25"/>
                <a:gd name="T1" fmla="*/ 6 h 6"/>
                <a:gd name="T2" fmla="*/ 22 w 25"/>
                <a:gd name="T3" fmla="*/ 5 h 6"/>
                <a:gd name="T4" fmla="*/ 21 w 25"/>
                <a:gd name="T5" fmla="*/ 0 h 6"/>
                <a:gd name="T6" fmla="*/ 3 w 25"/>
                <a:gd name="T7" fmla="*/ 1 h 6"/>
                <a:gd name="T8" fmla="*/ 3 w 25"/>
                <a:gd name="T9" fmla="*/ 6 h 6"/>
              </a:gdLst>
              <a:ahLst/>
              <a:cxnLst>
                <a:cxn ang="0">
                  <a:pos x="T0" y="T1"/>
                </a:cxn>
                <a:cxn ang="0">
                  <a:pos x="T2" y="T3"/>
                </a:cxn>
                <a:cxn ang="0">
                  <a:pos x="T4" y="T5"/>
                </a:cxn>
                <a:cxn ang="0">
                  <a:pos x="T6" y="T7"/>
                </a:cxn>
                <a:cxn ang="0">
                  <a:pos x="T8" y="T9"/>
                </a:cxn>
              </a:cxnLst>
              <a:rect l="0" t="0" r="r" b="b"/>
              <a:pathLst>
                <a:path w="25" h="6">
                  <a:moveTo>
                    <a:pt x="3" y="6"/>
                  </a:moveTo>
                  <a:cubicBezTo>
                    <a:pt x="9" y="6"/>
                    <a:pt x="16" y="6"/>
                    <a:pt x="22" y="5"/>
                  </a:cubicBezTo>
                  <a:cubicBezTo>
                    <a:pt x="25" y="4"/>
                    <a:pt x="24" y="0"/>
                    <a:pt x="21" y="0"/>
                  </a:cubicBezTo>
                  <a:cubicBezTo>
                    <a:pt x="15" y="1"/>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50" name="Freeform 138"/>
            <p:cNvSpPr/>
            <p:nvPr/>
          </p:nvSpPr>
          <p:spPr bwMode="auto">
            <a:xfrm>
              <a:off x="5910" y="201"/>
              <a:ext cx="92" cy="21"/>
            </a:xfrm>
            <a:custGeom>
              <a:avLst/>
              <a:gdLst>
                <a:gd name="T0" fmla="*/ 3 w 26"/>
                <a:gd name="T1" fmla="*/ 7 h 7"/>
                <a:gd name="T2" fmla="*/ 24 w 26"/>
                <a:gd name="T3" fmla="*/ 5 h 7"/>
                <a:gd name="T4" fmla="*/ 22 w 26"/>
                <a:gd name="T5" fmla="*/ 0 h 7"/>
                <a:gd name="T6" fmla="*/ 3 w 26"/>
                <a:gd name="T7" fmla="*/ 2 h 7"/>
                <a:gd name="T8" fmla="*/ 3 w 26"/>
                <a:gd name="T9" fmla="*/ 7 h 7"/>
              </a:gdLst>
              <a:ahLst/>
              <a:cxnLst>
                <a:cxn ang="0">
                  <a:pos x="T0" y="T1"/>
                </a:cxn>
                <a:cxn ang="0">
                  <a:pos x="T2" y="T3"/>
                </a:cxn>
                <a:cxn ang="0">
                  <a:pos x="T4" y="T5"/>
                </a:cxn>
                <a:cxn ang="0">
                  <a:pos x="T6" y="T7"/>
                </a:cxn>
                <a:cxn ang="0">
                  <a:pos x="T8" y="T9"/>
                </a:cxn>
              </a:cxnLst>
              <a:rect l="0" t="0" r="r" b="b"/>
              <a:pathLst>
                <a:path w="26" h="7">
                  <a:moveTo>
                    <a:pt x="3" y="7"/>
                  </a:moveTo>
                  <a:cubicBezTo>
                    <a:pt x="10" y="7"/>
                    <a:pt x="17" y="6"/>
                    <a:pt x="24" y="5"/>
                  </a:cubicBezTo>
                  <a:cubicBezTo>
                    <a:pt x="26" y="4"/>
                    <a:pt x="25" y="0"/>
                    <a:pt x="22" y="0"/>
                  </a:cubicBezTo>
                  <a:cubicBezTo>
                    <a:pt x="16" y="1"/>
                    <a:pt x="9"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51" name="Freeform 139"/>
            <p:cNvSpPr/>
            <p:nvPr/>
          </p:nvSpPr>
          <p:spPr bwMode="auto">
            <a:xfrm>
              <a:off x="5755" y="204"/>
              <a:ext cx="99" cy="21"/>
            </a:xfrm>
            <a:custGeom>
              <a:avLst/>
              <a:gdLst>
                <a:gd name="T0" fmla="*/ 3 w 28"/>
                <a:gd name="T1" fmla="*/ 6 h 7"/>
                <a:gd name="T2" fmla="*/ 25 w 28"/>
                <a:gd name="T3" fmla="*/ 5 h 7"/>
                <a:gd name="T4" fmla="*/ 25 w 28"/>
                <a:gd name="T5" fmla="*/ 0 h 7"/>
                <a:gd name="T6" fmla="*/ 3 w 28"/>
                <a:gd name="T7" fmla="*/ 1 h 7"/>
                <a:gd name="T8" fmla="*/ 3 w 28"/>
                <a:gd name="T9" fmla="*/ 6 h 7"/>
              </a:gdLst>
              <a:ahLst/>
              <a:cxnLst>
                <a:cxn ang="0">
                  <a:pos x="T0" y="T1"/>
                </a:cxn>
                <a:cxn ang="0">
                  <a:pos x="T2" y="T3"/>
                </a:cxn>
                <a:cxn ang="0">
                  <a:pos x="T4" y="T5"/>
                </a:cxn>
                <a:cxn ang="0">
                  <a:pos x="T6" y="T7"/>
                </a:cxn>
                <a:cxn ang="0">
                  <a:pos x="T8" y="T9"/>
                </a:cxn>
              </a:cxnLst>
              <a:rect l="0" t="0" r="r" b="b"/>
              <a:pathLst>
                <a:path w="28" h="7">
                  <a:moveTo>
                    <a:pt x="3" y="6"/>
                  </a:moveTo>
                  <a:cubicBezTo>
                    <a:pt x="10" y="7"/>
                    <a:pt x="17" y="5"/>
                    <a:pt x="25" y="5"/>
                  </a:cubicBezTo>
                  <a:cubicBezTo>
                    <a:pt x="28" y="5"/>
                    <a:pt x="28" y="0"/>
                    <a:pt x="25" y="0"/>
                  </a:cubicBezTo>
                  <a:cubicBezTo>
                    <a:pt x="17" y="0"/>
                    <a:pt x="10" y="2"/>
                    <a:pt x="3" y="1"/>
                  </a:cubicBezTo>
                  <a:cubicBezTo>
                    <a:pt x="0"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52" name="Freeform 140"/>
            <p:cNvSpPr/>
            <p:nvPr/>
          </p:nvSpPr>
          <p:spPr bwMode="auto">
            <a:xfrm>
              <a:off x="5624" y="210"/>
              <a:ext cx="106" cy="24"/>
            </a:xfrm>
            <a:custGeom>
              <a:avLst/>
              <a:gdLst>
                <a:gd name="T0" fmla="*/ 4 w 30"/>
                <a:gd name="T1" fmla="*/ 6 h 8"/>
                <a:gd name="T2" fmla="*/ 15 w 30"/>
                <a:gd name="T3" fmla="*/ 5 h 8"/>
                <a:gd name="T4" fmla="*/ 25 w 30"/>
                <a:gd name="T5" fmla="*/ 7 h 8"/>
                <a:gd name="T6" fmla="*/ 27 w 30"/>
                <a:gd name="T7" fmla="*/ 3 h 8"/>
                <a:gd name="T8" fmla="*/ 17 w 30"/>
                <a:gd name="T9" fmla="*/ 1 h 8"/>
                <a:gd name="T10" fmla="*/ 3 w 30"/>
                <a:gd name="T11" fmla="*/ 1 h 8"/>
                <a:gd name="T12" fmla="*/ 4 w 30"/>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4" y="6"/>
                  </a:moveTo>
                  <a:cubicBezTo>
                    <a:pt x="8" y="5"/>
                    <a:pt x="12" y="5"/>
                    <a:pt x="15" y="5"/>
                  </a:cubicBezTo>
                  <a:cubicBezTo>
                    <a:pt x="18" y="5"/>
                    <a:pt x="22" y="5"/>
                    <a:pt x="25" y="7"/>
                  </a:cubicBezTo>
                  <a:cubicBezTo>
                    <a:pt x="27" y="8"/>
                    <a:pt x="30" y="4"/>
                    <a:pt x="27" y="3"/>
                  </a:cubicBezTo>
                  <a:cubicBezTo>
                    <a:pt x="24" y="1"/>
                    <a:pt x="20" y="1"/>
                    <a:pt x="17" y="1"/>
                  </a:cubicBezTo>
                  <a:cubicBezTo>
                    <a:pt x="13" y="0"/>
                    <a:pt x="8" y="0"/>
                    <a:pt x="3" y="1"/>
                  </a:cubicBezTo>
                  <a:cubicBezTo>
                    <a:pt x="0" y="2"/>
                    <a:pt x="2"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53" name="Freeform 141"/>
            <p:cNvSpPr/>
            <p:nvPr/>
          </p:nvSpPr>
          <p:spPr bwMode="auto">
            <a:xfrm>
              <a:off x="5451" y="201"/>
              <a:ext cx="127" cy="27"/>
            </a:xfrm>
            <a:custGeom>
              <a:avLst/>
              <a:gdLst>
                <a:gd name="T0" fmla="*/ 3 w 36"/>
                <a:gd name="T1" fmla="*/ 6 h 9"/>
                <a:gd name="T2" fmla="*/ 33 w 36"/>
                <a:gd name="T3" fmla="*/ 7 h 9"/>
                <a:gd name="T4" fmla="*/ 33 w 36"/>
                <a:gd name="T5" fmla="*/ 2 h 9"/>
                <a:gd name="T6" fmla="*/ 4 w 36"/>
                <a:gd name="T7" fmla="*/ 1 h 9"/>
                <a:gd name="T8" fmla="*/ 3 w 36"/>
                <a:gd name="T9" fmla="*/ 6 h 9"/>
              </a:gdLst>
              <a:ahLst/>
              <a:cxnLst>
                <a:cxn ang="0">
                  <a:pos x="T0" y="T1"/>
                </a:cxn>
                <a:cxn ang="0">
                  <a:pos x="T2" y="T3"/>
                </a:cxn>
                <a:cxn ang="0">
                  <a:pos x="T4" y="T5"/>
                </a:cxn>
                <a:cxn ang="0">
                  <a:pos x="T6" y="T7"/>
                </a:cxn>
                <a:cxn ang="0">
                  <a:pos x="T8" y="T9"/>
                </a:cxn>
              </a:cxnLst>
              <a:rect l="0" t="0" r="r" b="b"/>
              <a:pathLst>
                <a:path w="36" h="9">
                  <a:moveTo>
                    <a:pt x="3" y="6"/>
                  </a:moveTo>
                  <a:cubicBezTo>
                    <a:pt x="13" y="9"/>
                    <a:pt x="23" y="8"/>
                    <a:pt x="33" y="7"/>
                  </a:cubicBezTo>
                  <a:cubicBezTo>
                    <a:pt x="36" y="6"/>
                    <a:pt x="36" y="2"/>
                    <a:pt x="33" y="2"/>
                  </a:cubicBezTo>
                  <a:cubicBezTo>
                    <a:pt x="23" y="3"/>
                    <a:pt x="13" y="4"/>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54" name="Freeform 142"/>
            <p:cNvSpPr/>
            <p:nvPr/>
          </p:nvSpPr>
          <p:spPr bwMode="auto">
            <a:xfrm>
              <a:off x="5296" y="210"/>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6"/>
                    <a:pt x="27" y="6"/>
                  </a:cubicBezTo>
                  <a:cubicBezTo>
                    <a:pt x="30" y="6"/>
                    <a:pt x="30" y="1"/>
                    <a:pt x="27" y="1"/>
                  </a:cubicBezTo>
                  <a:cubicBezTo>
                    <a:pt x="19" y="1"/>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55" name="Freeform 143"/>
            <p:cNvSpPr/>
            <p:nvPr/>
          </p:nvSpPr>
          <p:spPr bwMode="auto">
            <a:xfrm>
              <a:off x="5169" y="201"/>
              <a:ext cx="103" cy="27"/>
            </a:xfrm>
            <a:custGeom>
              <a:avLst/>
              <a:gdLst>
                <a:gd name="T0" fmla="*/ 4 w 29"/>
                <a:gd name="T1" fmla="*/ 9 h 9"/>
                <a:gd name="T2" fmla="*/ 25 w 29"/>
                <a:gd name="T3" fmla="*/ 7 h 9"/>
                <a:gd name="T4" fmla="*/ 26 w 29"/>
                <a:gd name="T5" fmla="*/ 2 h 9"/>
                <a:gd name="T6" fmla="*/ 3 w 29"/>
                <a:gd name="T7" fmla="*/ 4 h 9"/>
                <a:gd name="T8" fmla="*/ 4 w 29"/>
                <a:gd name="T9" fmla="*/ 9 h 9"/>
              </a:gdLst>
              <a:ahLst/>
              <a:cxnLst>
                <a:cxn ang="0">
                  <a:pos x="T0" y="T1"/>
                </a:cxn>
                <a:cxn ang="0">
                  <a:pos x="T2" y="T3"/>
                </a:cxn>
                <a:cxn ang="0">
                  <a:pos x="T4" y="T5"/>
                </a:cxn>
                <a:cxn ang="0">
                  <a:pos x="T6" y="T7"/>
                </a:cxn>
                <a:cxn ang="0">
                  <a:pos x="T8" y="T9"/>
                </a:cxn>
              </a:cxnLst>
              <a:rect l="0" t="0" r="r" b="b"/>
              <a:pathLst>
                <a:path w="29" h="9">
                  <a:moveTo>
                    <a:pt x="4" y="9"/>
                  </a:moveTo>
                  <a:cubicBezTo>
                    <a:pt x="10" y="8"/>
                    <a:pt x="18" y="5"/>
                    <a:pt x="25" y="7"/>
                  </a:cubicBezTo>
                  <a:cubicBezTo>
                    <a:pt x="27" y="8"/>
                    <a:pt x="29" y="3"/>
                    <a:pt x="26" y="2"/>
                  </a:cubicBezTo>
                  <a:cubicBezTo>
                    <a:pt x="18" y="0"/>
                    <a:pt x="10" y="3"/>
                    <a:pt x="3" y="4"/>
                  </a:cubicBezTo>
                  <a:cubicBezTo>
                    <a:pt x="0" y="5"/>
                    <a:pt x="1" y="9"/>
                    <a:pt x="4"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56" name="Freeform 144"/>
            <p:cNvSpPr/>
            <p:nvPr/>
          </p:nvSpPr>
          <p:spPr bwMode="auto">
            <a:xfrm>
              <a:off x="5032" y="210"/>
              <a:ext cx="116" cy="21"/>
            </a:xfrm>
            <a:custGeom>
              <a:avLst/>
              <a:gdLst>
                <a:gd name="T0" fmla="*/ 3 w 33"/>
                <a:gd name="T1" fmla="*/ 5 h 7"/>
                <a:gd name="T2" fmla="*/ 31 w 33"/>
                <a:gd name="T3" fmla="*/ 5 h 7"/>
                <a:gd name="T4" fmla="*/ 31 w 33"/>
                <a:gd name="T5" fmla="*/ 0 h 7"/>
                <a:gd name="T6" fmla="*/ 4 w 33"/>
                <a:gd name="T7" fmla="*/ 0 h 7"/>
                <a:gd name="T8" fmla="*/ 3 w 33"/>
                <a:gd name="T9" fmla="*/ 5 h 7"/>
              </a:gdLst>
              <a:ahLst/>
              <a:cxnLst>
                <a:cxn ang="0">
                  <a:pos x="T0" y="T1"/>
                </a:cxn>
                <a:cxn ang="0">
                  <a:pos x="T2" y="T3"/>
                </a:cxn>
                <a:cxn ang="0">
                  <a:pos x="T4" y="T5"/>
                </a:cxn>
                <a:cxn ang="0">
                  <a:pos x="T6" y="T7"/>
                </a:cxn>
                <a:cxn ang="0">
                  <a:pos x="T8" y="T9"/>
                </a:cxn>
              </a:cxnLst>
              <a:rect l="0" t="0" r="r" b="b"/>
              <a:pathLst>
                <a:path w="33" h="7">
                  <a:moveTo>
                    <a:pt x="3" y="5"/>
                  </a:moveTo>
                  <a:cubicBezTo>
                    <a:pt x="12" y="7"/>
                    <a:pt x="21" y="6"/>
                    <a:pt x="31" y="5"/>
                  </a:cubicBezTo>
                  <a:cubicBezTo>
                    <a:pt x="33" y="4"/>
                    <a:pt x="33" y="0"/>
                    <a:pt x="31" y="0"/>
                  </a:cubicBezTo>
                  <a:cubicBezTo>
                    <a:pt x="22" y="1"/>
                    <a:pt x="13"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57" name="Freeform 145"/>
            <p:cNvSpPr/>
            <p:nvPr/>
          </p:nvSpPr>
          <p:spPr bwMode="auto">
            <a:xfrm>
              <a:off x="4894" y="201"/>
              <a:ext cx="106" cy="21"/>
            </a:xfrm>
            <a:custGeom>
              <a:avLst/>
              <a:gdLst>
                <a:gd name="T0" fmla="*/ 4 w 30"/>
                <a:gd name="T1" fmla="*/ 7 h 7"/>
                <a:gd name="T2" fmla="*/ 26 w 30"/>
                <a:gd name="T3" fmla="*/ 7 h 7"/>
                <a:gd name="T4" fmla="*/ 27 w 30"/>
                <a:gd name="T5" fmla="*/ 2 h 7"/>
                <a:gd name="T6" fmla="*/ 2 w 30"/>
                <a:gd name="T7" fmla="*/ 2 h 7"/>
                <a:gd name="T8" fmla="*/ 4 w 30"/>
                <a:gd name="T9" fmla="*/ 7 h 7"/>
              </a:gdLst>
              <a:ahLst/>
              <a:cxnLst>
                <a:cxn ang="0">
                  <a:pos x="T0" y="T1"/>
                </a:cxn>
                <a:cxn ang="0">
                  <a:pos x="T2" y="T3"/>
                </a:cxn>
                <a:cxn ang="0">
                  <a:pos x="T4" y="T5"/>
                </a:cxn>
                <a:cxn ang="0">
                  <a:pos x="T6" y="T7"/>
                </a:cxn>
                <a:cxn ang="0">
                  <a:pos x="T8" y="T9"/>
                </a:cxn>
              </a:cxnLst>
              <a:rect l="0" t="0" r="r" b="b"/>
              <a:pathLst>
                <a:path w="30" h="7">
                  <a:moveTo>
                    <a:pt x="4" y="7"/>
                  </a:moveTo>
                  <a:cubicBezTo>
                    <a:pt x="11" y="6"/>
                    <a:pt x="18" y="5"/>
                    <a:pt x="26" y="7"/>
                  </a:cubicBezTo>
                  <a:cubicBezTo>
                    <a:pt x="29" y="7"/>
                    <a:pt x="30" y="3"/>
                    <a:pt x="27" y="2"/>
                  </a:cubicBezTo>
                  <a:cubicBezTo>
                    <a:pt x="19" y="0"/>
                    <a:pt x="11" y="1"/>
                    <a:pt x="2"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58" name="Freeform 146"/>
            <p:cNvSpPr/>
            <p:nvPr/>
          </p:nvSpPr>
          <p:spPr bwMode="auto">
            <a:xfrm>
              <a:off x="4732" y="207"/>
              <a:ext cx="102" cy="27"/>
            </a:xfrm>
            <a:custGeom>
              <a:avLst/>
              <a:gdLst>
                <a:gd name="T0" fmla="*/ 3 w 29"/>
                <a:gd name="T1" fmla="*/ 6 h 9"/>
                <a:gd name="T2" fmla="*/ 26 w 29"/>
                <a:gd name="T3" fmla="*/ 6 h 9"/>
                <a:gd name="T4" fmla="*/ 26 w 29"/>
                <a:gd name="T5" fmla="*/ 1 h 9"/>
                <a:gd name="T6" fmla="*/ 4 w 29"/>
                <a:gd name="T7" fmla="*/ 1 h 9"/>
                <a:gd name="T8" fmla="*/ 3 w 29"/>
                <a:gd name="T9" fmla="*/ 6 h 9"/>
              </a:gdLst>
              <a:ahLst/>
              <a:cxnLst>
                <a:cxn ang="0">
                  <a:pos x="T0" y="T1"/>
                </a:cxn>
                <a:cxn ang="0">
                  <a:pos x="T2" y="T3"/>
                </a:cxn>
                <a:cxn ang="0">
                  <a:pos x="T4" y="T5"/>
                </a:cxn>
                <a:cxn ang="0">
                  <a:pos x="T6" y="T7"/>
                </a:cxn>
                <a:cxn ang="0">
                  <a:pos x="T8" y="T9"/>
                </a:cxn>
              </a:cxnLst>
              <a:rect l="0" t="0" r="r" b="b"/>
              <a:pathLst>
                <a:path w="29" h="9">
                  <a:moveTo>
                    <a:pt x="3" y="6"/>
                  </a:moveTo>
                  <a:cubicBezTo>
                    <a:pt x="11" y="9"/>
                    <a:pt x="18" y="6"/>
                    <a:pt x="26" y="6"/>
                  </a:cubicBezTo>
                  <a:cubicBezTo>
                    <a:pt x="29" y="6"/>
                    <a:pt x="29" y="1"/>
                    <a:pt x="26" y="1"/>
                  </a:cubicBezTo>
                  <a:cubicBezTo>
                    <a:pt x="19" y="1"/>
                    <a:pt x="11" y="4"/>
                    <a:pt x="4" y="1"/>
                  </a:cubicBezTo>
                  <a:cubicBezTo>
                    <a:pt x="2"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59" name="Freeform 147"/>
            <p:cNvSpPr/>
            <p:nvPr/>
          </p:nvSpPr>
          <p:spPr bwMode="auto">
            <a:xfrm>
              <a:off x="4608" y="210"/>
              <a:ext cx="81" cy="15"/>
            </a:xfrm>
            <a:custGeom>
              <a:avLst/>
              <a:gdLst>
                <a:gd name="T0" fmla="*/ 3 w 23"/>
                <a:gd name="T1" fmla="*/ 5 h 5"/>
                <a:gd name="T2" fmla="*/ 20 w 23"/>
                <a:gd name="T3" fmla="*/ 5 h 5"/>
                <a:gd name="T4" fmla="*/ 20 w 23"/>
                <a:gd name="T5" fmla="*/ 0 h 5"/>
                <a:gd name="T6" fmla="*/ 3 w 23"/>
                <a:gd name="T7" fmla="*/ 0 h 5"/>
                <a:gd name="T8" fmla="*/ 3 w 23"/>
                <a:gd name="T9" fmla="*/ 5 h 5"/>
              </a:gdLst>
              <a:ahLst/>
              <a:cxnLst>
                <a:cxn ang="0">
                  <a:pos x="T0" y="T1"/>
                </a:cxn>
                <a:cxn ang="0">
                  <a:pos x="T2" y="T3"/>
                </a:cxn>
                <a:cxn ang="0">
                  <a:pos x="T4" y="T5"/>
                </a:cxn>
                <a:cxn ang="0">
                  <a:pos x="T6" y="T7"/>
                </a:cxn>
                <a:cxn ang="0">
                  <a:pos x="T8" y="T9"/>
                </a:cxn>
              </a:cxnLst>
              <a:rect l="0" t="0" r="r" b="b"/>
              <a:pathLst>
                <a:path w="23" h="5">
                  <a:moveTo>
                    <a:pt x="3" y="5"/>
                  </a:moveTo>
                  <a:cubicBezTo>
                    <a:pt x="20" y="5"/>
                    <a:pt x="20" y="5"/>
                    <a:pt x="20" y="5"/>
                  </a:cubicBezTo>
                  <a:cubicBezTo>
                    <a:pt x="23" y="5"/>
                    <a:pt x="23" y="0"/>
                    <a:pt x="20"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60" name="Freeform 148"/>
            <p:cNvSpPr/>
            <p:nvPr/>
          </p:nvSpPr>
          <p:spPr bwMode="auto">
            <a:xfrm>
              <a:off x="4439" y="201"/>
              <a:ext cx="88" cy="24"/>
            </a:xfrm>
            <a:custGeom>
              <a:avLst/>
              <a:gdLst>
                <a:gd name="T0" fmla="*/ 3 w 25"/>
                <a:gd name="T1" fmla="*/ 6 h 8"/>
                <a:gd name="T2" fmla="*/ 23 w 25"/>
                <a:gd name="T3" fmla="*/ 5 h 8"/>
                <a:gd name="T4" fmla="*/ 20 w 25"/>
                <a:gd name="T5" fmla="*/ 1 h 8"/>
                <a:gd name="T6" fmla="*/ 4 w 25"/>
                <a:gd name="T7" fmla="*/ 1 h 8"/>
                <a:gd name="T8" fmla="*/ 3 w 25"/>
                <a:gd name="T9" fmla="*/ 6 h 8"/>
              </a:gdLst>
              <a:ahLst/>
              <a:cxnLst>
                <a:cxn ang="0">
                  <a:pos x="T0" y="T1"/>
                </a:cxn>
                <a:cxn ang="0">
                  <a:pos x="T2" y="T3"/>
                </a:cxn>
                <a:cxn ang="0">
                  <a:pos x="T4" y="T5"/>
                </a:cxn>
                <a:cxn ang="0">
                  <a:pos x="T6" y="T7"/>
                </a:cxn>
                <a:cxn ang="0">
                  <a:pos x="T8" y="T9"/>
                </a:cxn>
              </a:cxnLst>
              <a:rect l="0" t="0" r="r" b="b"/>
              <a:pathLst>
                <a:path w="25" h="8">
                  <a:moveTo>
                    <a:pt x="3" y="6"/>
                  </a:moveTo>
                  <a:cubicBezTo>
                    <a:pt x="9" y="7"/>
                    <a:pt x="16" y="8"/>
                    <a:pt x="23" y="5"/>
                  </a:cubicBezTo>
                  <a:cubicBezTo>
                    <a:pt x="25" y="4"/>
                    <a:pt x="23" y="0"/>
                    <a:pt x="20" y="1"/>
                  </a:cubicBezTo>
                  <a:cubicBezTo>
                    <a:pt x="15" y="4"/>
                    <a:pt x="9" y="2"/>
                    <a:pt x="4" y="1"/>
                  </a:cubicBezTo>
                  <a:cubicBezTo>
                    <a:pt x="1"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61" name="Freeform 149"/>
            <p:cNvSpPr/>
            <p:nvPr/>
          </p:nvSpPr>
          <p:spPr bwMode="auto">
            <a:xfrm>
              <a:off x="4273" y="204"/>
              <a:ext cx="110" cy="18"/>
            </a:xfrm>
            <a:custGeom>
              <a:avLst/>
              <a:gdLst>
                <a:gd name="T0" fmla="*/ 3 w 31"/>
                <a:gd name="T1" fmla="*/ 6 h 6"/>
                <a:gd name="T2" fmla="*/ 28 w 31"/>
                <a:gd name="T3" fmla="*/ 5 h 6"/>
                <a:gd name="T4" fmla="*/ 28 w 31"/>
                <a:gd name="T5" fmla="*/ 0 h 6"/>
                <a:gd name="T6" fmla="*/ 3 w 31"/>
                <a:gd name="T7" fmla="*/ 1 h 6"/>
                <a:gd name="T8" fmla="*/ 3 w 31"/>
                <a:gd name="T9" fmla="*/ 6 h 6"/>
              </a:gdLst>
              <a:ahLst/>
              <a:cxnLst>
                <a:cxn ang="0">
                  <a:pos x="T0" y="T1"/>
                </a:cxn>
                <a:cxn ang="0">
                  <a:pos x="T2" y="T3"/>
                </a:cxn>
                <a:cxn ang="0">
                  <a:pos x="T4" y="T5"/>
                </a:cxn>
                <a:cxn ang="0">
                  <a:pos x="T6" y="T7"/>
                </a:cxn>
                <a:cxn ang="0">
                  <a:pos x="T8" y="T9"/>
                </a:cxn>
              </a:cxnLst>
              <a:rect l="0" t="0" r="r" b="b"/>
              <a:pathLst>
                <a:path w="31" h="6">
                  <a:moveTo>
                    <a:pt x="3" y="6"/>
                  </a:moveTo>
                  <a:cubicBezTo>
                    <a:pt x="11" y="6"/>
                    <a:pt x="20" y="6"/>
                    <a:pt x="28" y="5"/>
                  </a:cubicBezTo>
                  <a:cubicBezTo>
                    <a:pt x="31" y="4"/>
                    <a:pt x="31" y="0"/>
                    <a:pt x="28" y="0"/>
                  </a:cubicBezTo>
                  <a:cubicBezTo>
                    <a:pt x="20" y="1"/>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62" name="Freeform 150"/>
            <p:cNvSpPr/>
            <p:nvPr/>
          </p:nvSpPr>
          <p:spPr bwMode="auto">
            <a:xfrm>
              <a:off x="4150" y="201"/>
              <a:ext cx="99" cy="24"/>
            </a:xfrm>
            <a:custGeom>
              <a:avLst/>
              <a:gdLst>
                <a:gd name="T0" fmla="*/ 4 w 28"/>
                <a:gd name="T1" fmla="*/ 8 h 8"/>
                <a:gd name="T2" fmla="*/ 24 w 28"/>
                <a:gd name="T3" fmla="*/ 7 h 8"/>
                <a:gd name="T4" fmla="*/ 25 w 28"/>
                <a:gd name="T5" fmla="*/ 2 h 8"/>
                <a:gd name="T6" fmla="*/ 3 w 28"/>
                <a:gd name="T7" fmla="*/ 3 h 8"/>
                <a:gd name="T8" fmla="*/ 4 w 28"/>
                <a:gd name="T9" fmla="*/ 8 h 8"/>
              </a:gdLst>
              <a:ahLst/>
              <a:cxnLst>
                <a:cxn ang="0">
                  <a:pos x="T0" y="T1"/>
                </a:cxn>
                <a:cxn ang="0">
                  <a:pos x="T2" y="T3"/>
                </a:cxn>
                <a:cxn ang="0">
                  <a:pos x="T4" y="T5"/>
                </a:cxn>
                <a:cxn ang="0">
                  <a:pos x="T6" y="T7"/>
                </a:cxn>
                <a:cxn ang="0">
                  <a:pos x="T8" y="T9"/>
                </a:cxn>
              </a:cxnLst>
              <a:rect l="0" t="0" r="r" b="b"/>
              <a:pathLst>
                <a:path w="28" h="8">
                  <a:moveTo>
                    <a:pt x="4" y="8"/>
                  </a:moveTo>
                  <a:cubicBezTo>
                    <a:pt x="10" y="7"/>
                    <a:pt x="17" y="5"/>
                    <a:pt x="24" y="7"/>
                  </a:cubicBezTo>
                  <a:cubicBezTo>
                    <a:pt x="27" y="7"/>
                    <a:pt x="28" y="3"/>
                    <a:pt x="25" y="2"/>
                  </a:cubicBezTo>
                  <a:cubicBezTo>
                    <a:pt x="18" y="0"/>
                    <a:pt x="10" y="2"/>
                    <a:pt x="3" y="3"/>
                  </a:cubicBezTo>
                  <a:cubicBezTo>
                    <a:pt x="0" y="4"/>
                    <a:pt x="1" y="8"/>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63" name="Freeform 151"/>
            <p:cNvSpPr/>
            <p:nvPr/>
          </p:nvSpPr>
          <p:spPr bwMode="auto">
            <a:xfrm>
              <a:off x="4016" y="207"/>
              <a:ext cx="102" cy="24"/>
            </a:xfrm>
            <a:custGeom>
              <a:avLst/>
              <a:gdLst>
                <a:gd name="T0" fmla="*/ 3 w 29"/>
                <a:gd name="T1" fmla="*/ 5 h 8"/>
                <a:gd name="T2" fmla="*/ 25 w 29"/>
                <a:gd name="T3" fmla="*/ 7 h 8"/>
                <a:gd name="T4" fmla="*/ 26 w 29"/>
                <a:gd name="T5" fmla="*/ 2 h 8"/>
                <a:gd name="T6" fmla="*/ 3 w 29"/>
                <a:gd name="T7" fmla="*/ 0 h 8"/>
                <a:gd name="T8" fmla="*/ 3 w 29"/>
                <a:gd name="T9" fmla="*/ 5 h 8"/>
              </a:gdLst>
              <a:ahLst/>
              <a:cxnLst>
                <a:cxn ang="0">
                  <a:pos x="T0" y="T1"/>
                </a:cxn>
                <a:cxn ang="0">
                  <a:pos x="T2" y="T3"/>
                </a:cxn>
                <a:cxn ang="0">
                  <a:pos x="T4" y="T5"/>
                </a:cxn>
                <a:cxn ang="0">
                  <a:pos x="T6" y="T7"/>
                </a:cxn>
                <a:cxn ang="0">
                  <a:pos x="T8" y="T9"/>
                </a:cxn>
              </a:cxnLst>
              <a:rect l="0" t="0" r="r" b="b"/>
              <a:pathLst>
                <a:path w="29" h="8">
                  <a:moveTo>
                    <a:pt x="3" y="5"/>
                  </a:moveTo>
                  <a:cubicBezTo>
                    <a:pt x="10" y="5"/>
                    <a:pt x="18" y="5"/>
                    <a:pt x="25" y="7"/>
                  </a:cubicBezTo>
                  <a:cubicBezTo>
                    <a:pt x="28" y="8"/>
                    <a:pt x="29" y="3"/>
                    <a:pt x="26" y="2"/>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64" name="Freeform 152"/>
            <p:cNvSpPr/>
            <p:nvPr/>
          </p:nvSpPr>
          <p:spPr bwMode="auto">
            <a:xfrm>
              <a:off x="3878" y="213"/>
              <a:ext cx="106"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65" name="Freeform 153"/>
            <p:cNvSpPr/>
            <p:nvPr/>
          </p:nvSpPr>
          <p:spPr bwMode="auto">
            <a:xfrm>
              <a:off x="3751" y="207"/>
              <a:ext cx="85" cy="18"/>
            </a:xfrm>
            <a:custGeom>
              <a:avLst/>
              <a:gdLst>
                <a:gd name="T0" fmla="*/ 3 w 24"/>
                <a:gd name="T1" fmla="*/ 5 h 6"/>
                <a:gd name="T2" fmla="*/ 21 w 24"/>
                <a:gd name="T3" fmla="*/ 6 h 6"/>
                <a:gd name="T4" fmla="*/ 21 w 24"/>
                <a:gd name="T5" fmla="*/ 1 h 6"/>
                <a:gd name="T6" fmla="*/ 4 w 24"/>
                <a:gd name="T7" fmla="*/ 0 h 6"/>
                <a:gd name="T8" fmla="*/ 3 w 24"/>
                <a:gd name="T9" fmla="*/ 5 h 6"/>
              </a:gdLst>
              <a:ahLst/>
              <a:cxnLst>
                <a:cxn ang="0">
                  <a:pos x="T0" y="T1"/>
                </a:cxn>
                <a:cxn ang="0">
                  <a:pos x="T2" y="T3"/>
                </a:cxn>
                <a:cxn ang="0">
                  <a:pos x="T4" y="T5"/>
                </a:cxn>
                <a:cxn ang="0">
                  <a:pos x="T6" y="T7"/>
                </a:cxn>
                <a:cxn ang="0">
                  <a:pos x="T8" y="T9"/>
                </a:cxn>
              </a:cxnLst>
              <a:rect l="0" t="0" r="r" b="b"/>
              <a:pathLst>
                <a:path w="24" h="6">
                  <a:moveTo>
                    <a:pt x="3" y="5"/>
                  </a:moveTo>
                  <a:cubicBezTo>
                    <a:pt x="9" y="6"/>
                    <a:pt x="15" y="6"/>
                    <a:pt x="21" y="6"/>
                  </a:cubicBezTo>
                  <a:cubicBezTo>
                    <a:pt x="24" y="6"/>
                    <a:pt x="24" y="1"/>
                    <a:pt x="21" y="1"/>
                  </a:cubicBezTo>
                  <a:cubicBezTo>
                    <a:pt x="16" y="1"/>
                    <a:pt x="10"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66" name="Freeform 154"/>
            <p:cNvSpPr/>
            <p:nvPr/>
          </p:nvSpPr>
          <p:spPr bwMode="auto">
            <a:xfrm>
              <a:off x="3596" y="207"/>
              <a:ext cx="109" cy="24"/>
            </a:xfrm>
            <a:custGeom>
              <a:avLst/>
              <a:gdLst>
                <a:gd name="T0" fmla="*/ 3 w 31"/>
                <a:gd name="T1" fmla="*/ 7 h 8"/>
                <a:gd name="T2" fmla="*/ 28 w 31"/>
                <a:gd name="T3" fmla="*/ 6 h 8"/>
                <a:gd name="T4" fmla="*/ 27 w 31"/>
                <a:gd name="T5" fmla="*/ 1 h 8"/>
                <a:gd name="T6" fmla="*/ 3 w 31"/>
                <a:gd name="T7" fmla="*/ 2 h 8"/>
                <a:gd name="T8" fmla="*/ 3 w 31"/>
                <a:gd name="T9" fmla="*/ 7 h 8"/>
              </a:gdLst>
              <a:ahLst/>
              <a:cxnLst>
                <a:cxn ang="0">
                  <a:pos x="T0" y="T1"/>
                </a:cxn>
                <a:cxn ang="0">
                  <a:pos x="T2" y="T3"/>
                </a:cxn>
                <a:cxn ang="0">
                  <a:pos x="T4" y="T5"/>
                </a:cxn>
                <a:cxn ang="0">
                  <a:pos x="T6" y="T7"/>
                </a:cxn>
                <a:cxn ang="0">
                  <a:pos x="T8" y="T9"/>
                </a:cxn>
              </a:cxnLst>
              <a:rect l="0" t="0" r="r" b="b"/>
              <a:pathLst>
                <a:path w="31" h="8">
                  <a:moveTo>
                    <a:pt x="3" y="7"/>
                  </a:moveTo>
                  <a:cubicBezTo>
                    <a:pt x="11" y="7"/>
                    <a:pt x="20" y="8"/>
                    <a:pt x="28" y="6"/>
                  </a:cubicBezTo>
                  <a:cubicBezTo>
                    <a:pt x="31" y="5"/>
                    <a:pt x="30" y="0"/>
                    <a:pt x="27" y="1"/>
                  </a:cubicBezTo>
                  <a:cubicBezTo>
                    <a:pt x="19" y="4"/>
                    <a:pt x="11"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67" name="Freeform 155"/>
            <p:cNvSpPr/>
            <p:nvPr/>
          </p:nvSpPr>
          <p:spPr bwMode="auto">
            <a:xfrm>
              <a:off x="3455" y="216"/>
              <a:ext cx="99" cy="18"/>
            </a:xfrm>
            <a:custGeom>
              <a:avLst/>
              <a:gdLst>
                <a:gd name="T0" fmla="*/ 4 w 28"/>
                <a:gd name="T1" fmla="*/ 6 h 6"/>
                <a:gd name="T2" fmla="*/ 25 w 28"/>
                <a:gd name="T3" fmla="*/ 5 h 6"/>
                <a:gd name="T4" fmla="*/ 25 w 28"/>
                <a:gd name="T5" fmla="*/ 0 h 6"/>
                <a:gd name="T6" fmla="*/ 2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2" y="1"/>
                  </a:cubicBezTo>
                  <a:cubicBezTo>
                    <a:pt x="0" y="2"/>
                    <a:pt x="1"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68" name="Freeform 156"/>
            <p:cNvSpPr/>
            <p:nvPr/>
          </p:nvSpPr>
          <p:spPr bwMode="auto">
            <a:xfrm>
              <a:off x="3300" y="204"/>
              <a:ext cx="109" cy="21"/>
            </a:xfrm>
            <a:custGeom>
              <a:avLst/>
              <a:gdLst>
                <a:gd name="T0" fmla="*/ 3 w 31"/>
                <a:gd name="T1" fmla="*/ 5 h 7"/>
                <a:gd name="T2" fmla="*/ 28 w 31"/>
                <a:gd name="T3" fmla="*/ 5 h 7"/>
                <a:gd name="T4" fmla="*/ 28 w 31"/>
                <a:gd name="T5" fmla="*/ 0 h 7"/>
                <a:gd name="T6" fmla="*/ 4 w 31"/>
                <a:gd name="T7" fmla="*/ 0 h 7"/>
                <a:gd name="T8" fmla="*/ 3 w 31"/>
                <a:gd name="T9" fmla="*/ 5 h 7"/>
              </a:gdLst>
              <a:ahLst/>
              <a:cxnLst>
                <a:cxn ang="0">
                  <a:pos x="T0" y="T1"/>
                </a:cxn>
                <a:cxn ang="0">
                  <a:pos x="T2" y="T3"/>
                </a:cxn>
                <a:cxn ang="0">
                  <a:pos x="T4" y="T5"/>
                </a:cxn>
                <a:cxn ang="0">
                  <a:pos x="T6" y="T7"/>
                </a:cxn>
                <a:cxn ang="0">
                  <a:pos x="T8" y="T9"/>
                </a:cxn>
              </a:cxnLst>
              <a:rect l="0" t="0" r="r" b="b"/>
              <a:pathLst>
                <a:path w="31" h="7">
                  <a:moveTo>
                    <a:pt x="3" y="5"/>
                  </a:moveTo>
                  <a:cubicBezTo>
                    <a:pt x="11" y="7"/>
                    <a:pt x="20" y="5"/>
                    <a:pt x="28" y="5"/>
                  </a:cubicBezTo>
                  <a:cubicBezTo>
                    <a:pt x="31" y="5"/>
                    <a:pt x="31" y="0"/>
                    <a:pt x="28" y="0"/>
                  </a:cubicBezTo>
                  <a:cubicBezTo>
                    <a:pt x="20" y="0"/>
                    <a:pt x="12" y="2"/>
                    <a:pt x="4" y="0"/>
                  </a:cubicBezTo>
                  <a:cubicBezTo>
                    <a:pt x="2"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69" name="Freeform 157"/>
            <p:cNvSpPr/>
            <p:nvPr/>
          </p:nvSpPr>
          <p:spPr bwMode="auto">
            <a:xfrm>
              <a:off x="3155" y="207"/>
              <a:ext cx="95" cy="21"/>
            </a:xfrm>
            <a:custGeom>
              <a:avLst/>
              <a:gdLst>
                <a:gd name="T0" fmla="*/ 4 w 27"/>
                <a:gd name="T1" fmla="*/ 7 h 7"/>
                <a:gd name="T2" fmla="*/ 23 w 27"/>
                <a:gd name="T3" fmla="*/ 6 h 7"/>
                <a:gd name="T4" fmla="*/ 24 w 27"/>
                <a:gd name="T5" fmla="*/ 1 h 7"/>
                <a:gd name="T6" fmla="*/ 3 w 27"/>
                <a:gd name="T7" fmla="*/ 2 h 7"/>
                <a:gd name="T8" fmla="*/ 4 w 27"/>
                <a:gd name="T9" fmla="*/ 7 h 7"/>
              </a:gdLst>
              <a:ahLst/>
              <a:cxnLst>
                <a:cxn ang="0">
                  <a:pos x="T0" y="T1"/>
                </a:cxn>
                <a:cxn ang="0">
                  <a:pos x="T2" y="T3"/>
                </a:cxn>
                <a:cxn ang="0">
                  <a:pos x="T4" y="T5"/>
                </a:cxn>
                <a:cxn ang="0">
                  <a:pos x="T6" y="T7"/>
                </a:cxn>
                <a:cxn ang="0">
                  <a:pos x="T8" y="T9"/>
                </a:cxn>
              </a:cxnLst>
              <a:rect l="0" t="0" r="r" b="b"/>
              <a:pathLst>
                <a:path w="27" h="7">
                  <a:moveTo>
                    <a:pt x="4" y="7"/>
                  </a:moveTo>
                  <a:cubicBezTo>
                    <a:pt x="10" y="6"/>
                    <a:pt x="17" y="4"/>
                    <a:pt x="23" y="6"/>
                  </a:cubicBezTo>
                  <a:cubicBezTo>
                    <a:pt x="26" y="6"/>
                    <a:pt x="27" y="2"/>
                    <a:pt x="24" y="1"/>
                  </a:cubicBezTo>
                  <a:cubicBezTo>
                    <a:pt x="17" y="0"/>
                    <a:pt x="10"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70" name="Freeform 158"/>
            <p:cNvSpPr/>
            <p:nvPr/>
          </p:nvSpPr>
          <p:spPr bwMode="auto">
            <a:xfrm>
              <a:off x="2982" y="204"/>
              <a:ext cx="120" cy="30"/>
            </a:xfrm>
            <a:custGeom>
              <a:avLst/>
              <a:gdLst>
                <a:gd name="T0" fmla="*/ 3 w 34"/>
                <a:gd name="T1" fmla="*/ 9 h 10"/>
                <a:gd name="T2" fmla="*/ 16 w 34"/>
                <a:gd name="T3" fmla="*/ 8 h 10"/>
                <a:gd name="T4" fmla="*/ 29 w 34"/>
                <a:gd name="T5" fmla="*/ 9 h 10"/>
                <a:gd name="T6" fmla="*/ 32 w 34"/>
                <a:gd name="T7" fmla="*/ 5 h 10"/>
                <a:gd name="T8" fmla="*/ 3 w 34"/>
                <a:gd name="T9" fmla="*/ 4 h 10"/>
                <a:gd name="T10" fmla="*/ 3 w 34"/>
                <a:gd name="T11" fmla="*/ 9 h 10"/>
              </a:gdLst>
              <a:ahLst/>
              <a:cxnLst>
                <a:cxn ang="0">
                  <a:pos x="T0" y="T1"/>
                </a:cxn>
                <a:cxn ang="0">
                  <a:pos x="T2" y="T3"/>
                </a:cxn>
                <a:cxn ang="0">
                  <a:pos x="T4" y="T5"/>
                </a:cxn>
                <a:cxn ang="0">
                  <a:pos x="T6" y="T7"/>
                </a:cxn>
                <a:cxn ang="0">
                  <a:pos x="T8" y="T9"/>
                </a:cxn>
                <a:cxn ang="0">
                  <a:pos x="T10" y="T11"/>
                </a:cxn>
              </a:cxnLst>
              <a:rect l="0" t="0" r="r" b="b"/>
              <a:pathLst>
                <a:path w="34" h="10">
                  <a:moveTo>
                    <a:pt x="3" y="9"/>
                  </a:moveTo>
                  <a:cubicBezTo>
                    <a:pt x="8" y="9"/>
                    <a:pt x="12" y="8"/>
                    <a:pt x="16" y="8"/>
                  </a:cubicBezTo>
                  <a:cubicBezTo>
                    <a:pt x="21" y="7"/>
                    <a:pt x="26" y="7"/>
                    <a:pt x="29" y="9"/>
                  </a:cubicBezTo>
                  <a:cubicBezTo>
                    <a:pt x="32" y="10"/>
                    <a:pt x="34" y="6"/>
                    <a:pt x="32" y="5"/>
                  </a:cubicBezTo>
                  <a:cubicBezTo>
                    <a:pt x="23" y="0"/>
                    <a:pt x="12"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71" name="Freeform 159"/>
            <p:cNvSpPr/>
            <p:nvPr/>
          </p:nvSpPr>
          <p:spPr bwMode="auto">
            <a:xfrm>
              <a:off x="2841" y="213"/>
              <a:ext cx="106" cy="24"/>
            </a:xfrm>
            <a:custGeom>
              <a:avLst/>
              <a:gdLst>
                <a:gd name="T0" fmla="*/ 2 w 30"/>
                <a:gd name="T1" fmla="*/ 6 h 8"/>
                <a:gd name="T2" fmla="*/ 27 w 30"/>
                <a:gd name="T3" fmla="*/ 5 h 8"/>
                <a:gd name="T4" fmla="*/ 26 w 30"/>
                <a:gd name="T5" fmla="*/ 0 h 8"/>
                <a:gd name="T6" fmla="*/ 4 w 30"/>
                <a:gd name="T7" fmla="*/ 1 h 8"/>
                <a:gd name="T8" fmla="*/ 2 w 30"/>
                <a:gd name="T9" fmla="*/ 6 h 8"/>
              </a:gdLst>
              <a:ahLst/>
              <a:cxnLst>
                <a:cxn ang="0">
                  <a:pos x="T0" y="T1"/>
                </a:cxn>
                <a:cxn ang="0">
                  <a:pos x="T2" y="T3"/>
                </a:cxn>
                <a:cxn ang="0">
                  <a:pos x="T4" y="T5"/>
                </a:cxn>
                <a:cxn ang="0">
                  <a:pos x="T6" y="T7"/>
                </a:cxn>
                <a:cxn ang="0">
                  <a:pos x="T8" y="T9"/>
                </a:cxn>
              </a:cxnLst>
              <a:rect l="0" t="0" r="r" b="b"/>
              <a:pathLst>
                <a:path w="30" h="8">
                  <a:moveTo>
                    <a:pt x="2" y="6"/>
                  </a:moveTo>
                  <a:cubicBezTo>
                    <a:pt x="11" y="8"/>
                    <a:pt x="19" y="6"/>
                    <a:pt x="27" y="5"/>
                  </a:cubicBezTo>
                  <a:cubicBezTo>
                    <a:pt x="30" y="4"/>
                    <a:pt x="29" y="0"/>
                    <a:pt x="26" y="0"/>
                  </a:cubicBezTo>
                  <a:cubicBezTo>
                    <a:pt x="18" y="1"/>
                    <a:pt x="11" y="3"/>
                    <a:pt x="4" y="1"/>
                  </a:cubicBezTo>
                  <a:cubicBezTo>
                    <a:pt x="1" y="1"/>
                    <a:pt x="0" y="5"/>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72" name="Freeform 160"/>
            <p:cNvSpPr/>
            <p:nvPr/>
          </p:nvSpPr>
          <p:spPr bwMode="auto">
            <a:xfrm>
              <a:off x="2686" y="210"/>
              <a:ext cx="85" cy="18"/>
            </a:xfrm>
            <a:custGeom>
              <a:avLst/>
              <a:gdLst>
                <a:gd name="T0" fmla="*/ 3 w 24"/>
                <a:gd name="T1" fmla="*/ 6 h 6"/>
                <a:gd name="T2" fmla="*/ 20 w 24"/>
                <a:gd name="T3" fmla="*/ 6 h 6"/>
                <a:gd name="T4" fmla="*/ 21 w 24"/>
                <a:gd name="T5" fmla="*/ 1 h 6"/>
                <a:gd name="T6" fmla="*/ 3 w 24"/>
                <a:gd name="T7" fmla="*/ 1 h 6"/>
                <a:gd name="T8" fmla="*/ 3 w 24"/>
                <a:gd name="T9" fmla="*/ 6 h 6"/>
              </a:gdLst>
              <a:ahLst/>
              <a:cxnLst>
                <a:cxn ang="0">
                  <a:pos x="T0" y="T1"/>
                </a:cxn>
                <a:cxn ang="0">
                  <a:pos x="T2" y="T3"/>
                </a:cxn>
                <a:cxn ang="0">
                  <a:pos x="T4" y="T5"/>
                </a:cxn>
                <a:cxn ang="0">
                  <a:pos x="T6" y="T7"/>
                </a:cxn>
                <a:cxn ang="0">
                  <a:pos x="T8" y="T9"/>
                </a:cxn>
              </a:cxnLst>
              <a:rect l="0" t="0" r="r" b="b"/>
              <a:pathLst>
                <a:path w="24" h="6">
                  <a:moveTo>
                    <a:pt x="3" y="6"/>
                  </a:moveTo>
                  <a:cubicBezTo>
                    <a:pt x="9" y="6"/>
                    <a:pt x="14" y="5"/>
                    <a:pt x="20" y="6"/>
                  </a:cubicBezTo>
                  <a:cubicBezTo>
                    <a:pt x="23" y="6"/>
                    <a:pt x="24" y="2"/>
                    <a:pt x="21" y="1"/>
                  </a:cubicBezTo>
                  <a:cubicBezTo>
                    <a:pt x="15" y="0"/>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73" name="Freeform 161"/>
            <p:cNvSpPr/>
            <p:nvPr/>
          </p:nvSpPr>
          <p:spPr bwMode="auto">
            <a:xfrm>
              <a:off x="2531" y="210"/>
              <a:ext cx="95" cy="18"/>
            </a:xfrm>
            <a:custGeom>
              <a:avLst/>
              <a:gdLst>
                <a:gd name="T0" fmla="*/ 3 w 27"/>
                <a:gd name="T1" fmla="*/ 5 h 6"/>
                <a:gd name="T2" fmla="*/ 24 w 27"/>
                <a:gd name="T3" fmla="*/ 6 h 6"/>
                <a:gd name="T4" fmla="*/ 24 w 27"/>
                <a:gd name="T5" fmla="*/ 1 h 6"/>
                <a:gd name="T6" fmla="*/ 4 w 27"/>
                <a:gd name="T7" fmla="*/ 0 h 6"/>
                <a:gd name="T8" fmla="*/ 3 w 27"/>
                <a:gd name="T9" fmla="*/ 5 h 6"/>
              </a:gdLst>
              <a:ahLst/>
              <a:cxnLst>
                <a:cxn ang="0">
                  <a:pos x="T0" y="T1"/>
                </a:cxn>
                <a:cxn ang="0">
                  <a:pos x="T2" y="T3"/>
                </a:cxn>
                <a:cxn ang="0">
                  <a:pos x="T4" y="T5"/>
                </a:cxn>
                <a:cxn ang="0">
                  <a:pos x="T6" y="T7"/>
                </a:cxn>
                <a:cxn ang="0">
                  <a:pos x="T8" y="T9"/>
                </a:cxn>
              </a:cxnLst>
              <a:rect l="0" t="0" r="r" b="b"/>
              <a:pathLst>
                <a:path w="27" h="6">
                  <a:moveTo>
                    <a:pt x="3" y="5"/>
                  </a:moveTo>
                  <a:cubicBezTo>
                    <a:pt x="10" y="6"/>
                    <a:pt x="17" y="6"/>
                    <a:pt x="24" y="6"/>
                  </a:cubicBezTo>
                  <a:cubicBezTo>
                    <a:pt x="27" y="6"/>
                    <a:pt x="27" y="1"/>
                    <a:pt x="24" y="1"/>
                  </a:cubicBezTo>
                  <a:cubicBezTo>
                    <a:pt x="17" y="1"/>
                    <a:pt x="11"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74" name="Freeform 162"/>
            <p:cNvSpPr/>
            <p:nvPr/>
          </p:nvSpPr>
          <p:spPr bwMode="auto">
            <a:xfrm>
              <a:off x="2393" y="213"/>
              <a:ext cx="102" cy="18"/>
            </a:xfrm>
            <a:custGeom>
              <a:avLst/>
              <a:gdLst>
                <a:gd name="T0" fmla="*/ 2 w 29"/>
                <a:gd name="T1" fmla="*/ 6 h 6"/>
                <a:gd name="T2" fmla="*/ 26 w 29"/>
                <a:gd name="T3" fmla="*/ 5 h 6"/>
                <a:gd name="T4" fmla="*/ 26 w 29"/>
                <a:gd name="T5" fmla="*/ 0 h 6"/>
                <a:gd name="T6" fmla="*/ 2 w 29"/>
                <a:gd name="T7" fmla="*/ 1 h 6"/>
                <a:gd name="T8" fmla="*/ 2 w 29"/>
                <a:gd name="T9" fmla="*/ 6 h 6"/>
              </a:gdLst>
              <a:ahLst/>
              <a:cxnLst>
                <a:cxn ang="0">
                  <a:pos x="T0" y="T1"/>
                </a:cxn>
                <a:cxn ang="0">
                  <a:pos x="T2" y="T3"/>
                </a:cxn>
                <a:cxn ang="0">
                  <a:pos x="T4" y="T5"/>
                </a:cxn>
                <a:cxn ang="0">
                  <a:pos x="T6" y="T7"/>
                </a:cxn>
                <a:cxn ang="0">
                  <a:pos x="T8" y="T9"/>
                </a:cxn>
              </a:cxnLst>
              <a:rect l="0" t="0" r="r" b="b"/>
              <a:pathLst>
                <a:path w="29" h="6">
                  <a:moveTo>
                    <a:pt x="2" y="6"/>
                  </a:moveTo>
                  <a:cubicBezTo>
                    <a:pt x="10" y="5"/>
                    <a:pt x="18" y="5"/>
                    <a:pt x="26" y="5"/>
                  </a:cubicBezTo>
                  <a:cubicBezTo>
                    <a:pt x="29" y="5"/>
                    <a:pt x="29" y="0"/>
                    <a:pt x="26" y="0"/>
                  </a:cubicBezTo>
                  <a:cubicBezTo>
                    <a:pt x="18" y="0"/>
                    <a:pt x="10" y="0"/>
                    <a:pt x="2" y="1"/>
                  </a:cubicBezTo>
                  <a:cubicBezTo>
                    <a:pt x="0" y="2"/>
                    <a:pt x="0" y="6"/>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75" name="Freeform 163"/>
            <p:cNvSpPr/>
            <p:nvPr/>
          </p:nvSpPr>
          <p:spPr bwMode="auto">
            <a:xfrm>
              <a:off x="2231" y="216"/>
              <a:ext cx="116" cy="18"/>
            </a:xfrm>
            <a:custGeom>
              <a:avLst/>
              <a:gdLst>
                <a:gd name="T0" fmla="*/ 3 w 33"/>
                <a:gd name="T1" fmla="*/ 5 h 6"/>
                <a:gd name="T2" fmla="*/ 29 w 33"/>
                <a:gd name="T3" fmla="*/ 6 h 6"/>
                <a:gd name="T4" fmla="*/ 30 w 33"/>
                <a:gd name="T5" fmla="*/ 6 h 6"/>
                <a:gd name="T6" fmla="*/ 30 w 33"/>
                <a:gd name="T7" fmla="*/ 6 h 6"/>
                <a:gd name="T8" fmla="*/ 30 w 33"/>
                <a:gd name="T9" fmla="*/ 1 h 6"/>
                <a:gd name="T10" fmla="*/ 4 w 33"/>
                <a:gd name="T11" fmla="*/ 0 h 6"/>
                <a:gd name="T12" fmla="*/ 3 w 3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3" h="6">
                  <a:moveTo>
                    <a:pt x="3" y="5"/>
                  </a:moveTo>
                  <a:cubicBezTo>
                    <a:pt x="11" y="6"/>
                    <a:pt x="21" y="5"/>
                    <a:pt x="29" y="6"/>
                  </a:cubicBezTo>
                  <a:cubicBezTo>
                    <a:pt x="30" y="6"/>
                    <a:pt x="30" y="6"/>
                    <a:pt x="30" y="6"/>
                  </a:cubicBezTo>
                  <a:cubicBezTo>
                    <a:pt x="30" y="6"/>
                    <a:pt x="30" y="6"/>
                    <a:pt x="30" y="6"/>
                  </a:cubicBezTo>
                  <a:cubicBezTo>
                    <a:pt x="33" y="6"/>
                    <a:pt x="33" y="2"/>
                    <a:pt x="30" y="1"/>
                  </a:cubicBezTo>
                  <a:cubicBezTo>
                    <a:pt x="21" y="1"/>
                    <a:pt x="12"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76" name="Freeform 164"/>
            <p:cNvSpPr/>
            <p:nvPr/>
          </p:nvSpPr>
          <p:spPr bwMode="auto">
            <a:xfrm>
              <a:off x="2100" y="222"/>
              <a:ext cx="103" cy="15"/>
            </a:xfrm>
            <a:custGeom>
              <a:avLst/>
              <a:gdLst>
                <a:gd name="T0" fmla="*/ 3 w 29"/>
                <a:gd name="T1" fmla="*/ 5 h 5"/>
                <a:gd name="T2" fmla="*/ 26 w 29"/>
                <a:gd name="T3" fmla="*/ 5 h 5"/>
                <a:gd name="T4" fmla="*/ 26 w 29"/>
                <a:gd name="T5" fmla="*/ 0 h 5"/>
                <a:gd name="T6" fmla="*/ 3 w 29"/>
                <a:gd name="T7" fmla="*/ 0 h 5"/>
                <a:gd name="T8" fmla="*/ 3 w 29"/>
                <a:gd name="T9" fmla="*/ 5 h 5"/>
              </a:gdLst>
              <a:ahLst/>
              <a:cxnLst>
                <a:cxn ang="0">
                  <a:pos x="T0" y="T1"/>
                </a:cxn>
                <a:cxn ang="0">
                  <a:pos x="T2" y="T3"/>
                </a:cxn>
                <a:cxn ang="0">
                  <a:pos x="T4" y="T5"/>
                </a:cxn>
                <a:cxn ang="0">
                  <a:pos x="T6" y="T7"/>
                </a:cxn>
                <a:cxn ang="0">
                  <a:pos x="T8" y="T9"/>
                </a:cxn>
              </a:cxnLst>
              <a:rect l="0" t="0" r="r" b="b"/>
              <a:pathLst>
                <a:path w="29" h="5">
                  <a:moveTo>
                    <a:pt x="3" y="5"/>
                  </a:moveTo>
                  <a:cubicBezTo>
                    <a:pt x="26" y="5"/>
                    <a:pt x="26" y="5"/>
                    <a:pt x="26" y="5"/>
                  </a:cubicBezTo>
                  <a:cubicBezTo>
                    <a:pt x="29" y="5"/>
                    <a:pt x="29" y="0"/>
                    <a:pt x="26"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77" name="Freeform 165"/>
            <p:cNvSpPr/>
            <p:nvPr/>
          </p:nvSpPr>
          <p:spPr bwMode="auto">
            <a:xfrm>
              <a:off x="1984" y="216"/>
              <a:ext cx="99" cy="24"/>
            </a:xfrm>
            <a:custGeom>
              <a:avLst/>
              <a:gdLst>
                <a:gd name="T0" fmla="*/ 4 w 28"/>
                <a:gd name="T1" fmla="*/ 6 h 8"/>
                <a:gd name="T2" fmla="*/ 24 w 28"/>
                <a:gd name="T3" fmla="*/ 7 h 8"/>
                <a:gd name="T4" fmla="*/ 25 w 28"/>
                <a:gd name="T5" fmla="*/ 3 h 8"/>
                <a:gd name="T6" fmla="*/ 3 w 28"/>
                <a:gd name="T7" fmla="*/ 1 h 8"/>
                <a:gd name="T8" fmla="*/ 4 w 28"/>
                <a:gd name="T9" fmla="*/ 6 h 8"/>
              </a:gdLst>
              <a:ahLst/>
              <a:cxnLst>
                <a:cxn ang="0">
                  <a:pos x="T0" y="T1"/>
                </a:cxn>
                <a:cxn ang="0">
                  <a:pos x="T2" y="T3"/>
                </a:cxn>
                <a:cxn ang="0">
                  <a:pos x="T4" y="T5"/>
                </a:cxn>
                <a:cxn ang="0">
                  <a:pos x="T6" y="T7"/>
                </a:cxn>
                <a:cxn ang="0">
                  <a:pos x="T8" y="T9"/>
                </a:cxn>
              </a:cxnLst>
              <a:rect l="0" t="0" r="r" b="b"/>
              <a:pathLst>
                <a:path w="28" h="8">
                  <a:moveTo>
                    <a:pt x="4" y="6"/>
                  </a:moveTo>
                  <a:cubicBezTo>
                    <a:pt x="11" y="4"/>
                    <a:pt x="17" y="5"/>
                    <a:pt x="24" y="7"/>
                  </a:cubicBezTo>
                  <a:cubicBezTo>
                    <a:pt x="27" y="8"/>
                    <a:pt x="28" y="3"/>
                    <a:pt x="25" y="3"/>
                  </a:cubicBezTo>
                  <a:cubicBezTo>
                    <a:pt x="18" y="0"/>
                    <a:pt x="10" y="0"/>
                    <a:pt x="3" y="1"/>
                  </a:cubicBezTo>
                  <a:cubicBezTo>
                    <a:pt x="0" y="2"/>
                    <a:pt x="1"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78" name="Freeform 166"/>
            <p:cNvSpPr/>
            <p:nvPr/>
          </p:nvSpPr>
          <p:spPr bwMode="auto">
            <a:xfrm>
              <a:off x="1857" y="207"/>
              <a:ext cx="99" cy="18"/>
            </a:xfrm>
            <a:custGeom>
              <a:avLst/>
              <a:gdLst>
                <a:gd name="T0" fmla="*/ 3 w 28"/>
                <a:gd name="T1" fmla="*/ 5 h 6"/>
                <a:gd name="T2" fmla="*/ 25 w 28"/>
                <a:gd name="T3" fmla="*/ 6 h 6"/>
                <a:gd name="T4" fmla="*/ 25 w 28"/>
                <a:gd name="T5" fmla="*/ 1 h 6"/>
                <a:gd name="T6" fmla="*/ 3 w 28"/>
                <a:gd name="T7" fmla="*/ 0 h 6"/>
                <a:gd name="T8" fmla="*/ 3 w 28"/>
                <a:gd name="T9" fmla="*/ 5 h 6"/>
              </a:gdLst>
              <a:ahLst/>
              <a:cxnLst>
                <a:cxn ang="0">
                  <a:pos x="T0" y="T1"/>
                </a:cxn>
                <a:cxn ang="0">
                  <a:pos x="T2" y="T3"/>
                </a:cxn>
                <a:cxn ang="0">
                  <a:pos x="T4" y="T5"/>
                </a:cxn>
                <a:cxn ang="0">
                  <a:pos x="T6" y="T7"/>
                </a:cxn>
                <a:cxn ang="0">
                  <a:pos x="T8" y="T9"/>
                </a:cxn>
              </a:cxnLst>
              <a:rect l="0" t="0" r="r" b="b"/>
              <a:pathLst>
                <a:path w="28" h="6">
                  <a:moveTo>
                    <a:pt x="3" y="5"/>
                  </a:moveTo>
                  <a:cubicBezTo>
                    <a:pt x="10" y="6"/>
                    <a:pt x="17" y="6"/>
                    <a:pt x="25" y="6"/>
                  </a:cubicBezTo>
                  <a:cubicBezTo>
                    <a:pt x="28" y="6"/>
                    <a:pt x="28" y="1"/>
                    <a:pt x="25" y="1"/>
                  </a:cubicBezTo>
                  <a:cubicBezTo>
                    <a:pt x="17" y="1"/>
                    <a:pt x="10" y="1"/>
                    <a:pt x="3" y="0"/>
                  </a:cubicBezTo>
                  <a:cubicBezTo>
                    <a:pt x="0"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79" name="Freeform 167"/>
            <p:cNvSpPr/>
            <p:nvPr/>
          </p:nvSpPr>
          <p:spPr bwMode="auto">
            <a:xfrm>
              <a:off x="1723" y="213"/>
              <a:ext cx="109" cy="21"/>
            </a:xfrm>
            <a:custGeom>
              <a:avLst/>
              <a:gdLst>
                <a:gd name="T0" fmla="*/ 4 w 31"/>
                <a:gd name="T1" fmla="*/ 7 h 7"/>
                <a:gd name="T2" fmla="*/ 28 w 31"/>
                <a:gd name="T3" fmla="*/ 5 h 7"/>
                <a:gd name="T4" fmla="*/ 28 w 31"/>
                <a:gd name="T5" fmla="*/ 0 h 7"/>
                <a:gd name="T6" fmla="*/ 3 w 31"/>
                <a:gd name="T7" fmla="*/ 2 h 7"/>
                <a:gd name="T8" fmla="*/ 4 w 31"/>
                <a:gd name="T9" fmla="*/ 7 h 7"/>
              </a:gdLst>
              <a:ahLst/>
              <a:cxnLst>
                <a:cxn ang="0">
                  <a:pos x="T0" y="T1"/>
                </a:cxn>
                <a:cxn ang="0">
                  <a:pos x="T2" y="T3"/>
                </a:cxn>
                <a:cxn ang="0">
                  <a:pos x="T4" y="T5"/>
                </a:cxn>
                <a:cxn ang="0">
                  <a:pos x="T6" y="T7"/>
                </a:cxn>
                <a:cxn ang="0">
                  <a:pos x="T8" y="T9"/>
                </a:cxn>
              </a:cxnLst>
              <a:rect l="0" t="0" r="r" b="b"/>
              <a:pathLst>
                <a:path w="31" h="7">
                  <a:moveTo>
                    <a:pt x="4" y="7"/>
                  </a:moveTo>
                  <a:cubicBezTo>
                    <a:pt x="12" y="5"/>
                    <a:pt x="20" y="5"/>
                    <a:pt x="28" y="5"/>
                  </a:cubicBezTo>
                  <a:cubicBezTo>
                    <a:pt x="31" y="5"/>
                    <a:pt x="31" y="0"/>
                    <a:pt x="28" y="0"/>
                  </a:cubicBezTo>
                  <a:cubicBezTo>
                    <a:pt x="20" y="0"/>
                    <a:pt x="11"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80" name="Freeform 168"/>
            <p:cNvSpPr/>
            <p:nvPr/>
          </p:nvSpPr>
          <p:spPr bwMode="auto">
            <a:xfrm>
              <a:off x="1592" y="210"/>
              <a:ext cx="103" cy="21"/>
            </a:xfrm>
            <a:custGeom>
              <a:avLst/>
              <a:gdLst>
                <a:gd name="T0" fmla="*/ 3 w 29"/>
                <a:gd name="T1" fmla="*/ 5 h 7"/>
                <a:gd name="T2" fmla="*/ 26 w 29"/>
                <a:gd name="T3" fmla="*/ 6 h 7"/>
                <a:gd name="T4" fmla="*/ 26 w 29"/>
                <a:gd name="T5" fmla="*/ 1 h 7"/>
                <a:gd name="T6" fmla="*/ 3 w 29"/>
                <a:gd name="T7" fmla="*/ 0 h 7"/>
                <a:gd name="T8" fmla="*/ 3 w 29"/>
                <a:gd name="T9" fmla="*/ 5 h 7"/>
              </a:gdLst>
              <a:ahLst/>
              <a:cxnLst>
                <a:cxn ang="0">
                  <a:pos x="T0" y="T1"/>
                </a:cxn>
                <a:cxn ang="0">
                  <a:pos x="T2" y="T3"/>
                </a:cxn>
                <a:cxn ang="0">
                  <a:pos x="T4" y="T5"/>
                </a:cxn>
                <a:cxn ang="0">
                  <a:pos x="T6" y="T7"/>
                </a:cxn>
                <a:cxn ang="0">
                  <a:pos x="T8" y="T9"/>
                </a:cxn>
              </a:cxnLst>
              <a:rect l="0" t="0" r="r" b="b"/>
              <a:pathLst>
                <a:path w="29" h="7">
                  <a:moveTo>
                    <a:pt x="3" y="5"/>
                  </a:moveTo>
                  <a:cubicBezTo>
                    <a:pt x="11" y="5"/>
                    <a:pt x="18" y="7"/>
                    <a:pt x="26" y="6"/>
                  </a:cubicBezTo>
                  <a:cubicBezTo>
                    <a:pt x="29" y="6"/>
                    <a:pt x="29" y="1"/>
                    <a:pt x="26" y="1"/>
                  </a:cubicBezTo>
                  <a:cubicBezTo>
                    <a:pt x="18" y="2"/>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81" name="Freeform 169"/>
            <p:cNvSpPr/>
            <p:nvPr/>
          </p:nvSpPr>
          <p:spPr bwMode="auto">
            <a:xfrm>
              <a:off x="1444" y="210"/>
              <a:ext cx="103" cy="18"/>
            </a:xfrm>
            <a:custGeom>
              <a:avLst/>
              <a:gdLst>
                <a:gd name="T0" fmla="*/ 3 w 29"/>
                <a:gd name="T1" fmla="*/ 6 h 6"/>
                <a:gd name="T2" fmla="*/ 26 w 29"/>
                <a:gd name="T3" fmla="*/ 5 h 6"/>
                <a:gd name="T4" fmla="*/ 26 w 29"/>
                <a:gd name="T5" fmla="*/ 0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0" y="6"/>
                    <a:pt x="18" y="6"/>
                    <a:pt x="26" y="5"/>
                  </a:cubicBezTo>
                  <a:cubicBezTo>
                    <a:pt x="29" y="4"/>
                    <a:pt x="29" y="0"/>
                    <a:pt x="26" y="0"/>
                  </a:cubicBezTo>
                  <a:cubicBezTo>
                    <a:pt x="18"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82" name="Freeform 170"/>
            <p:cNvSpPr/>
            <p:nvPr/>
          </p:nvSpPr>
          <p:spPr bwMode="auto">
            <a:xfrm>
              <a:off x="1296" y="207"/>
              <a:ext cx="88" cy="18"/>
            </a:xfrm>
            <a:custGeom>
              <a:avLst/>
              <a:gdLst>
                <a:gd name="T0" fmla="*/ 2 w 25"/>
                <a:gd name="T1" fmla="*/ 5 h 6"/>
                <a:gd name="T2" fmla="*/ 21 w 25"/>
                <a:gd name="T3" fmla="*/ 6 h 6"/>
                <a:gd name="T4" fmla="*/ 22 w 25"/>
                <a:gd name="T5" fmla="*/ 1 h 6"/>
                <a:gd name="T6" fmla="*/ 2 w 25"/>
                <a:gd name="T7" fmla="*/ 0 h 6"/>
                <a:gd name="T8" fmla="*/ 2 w 25"/>
                <a:gd name="T9" fmla="*/ 5 h 6"/>
              </a:gdLst>
              <a:ahLst/>
              <a:cxnLst>
                <a:cxn ang="0">
                  <a:pos x="T0" y="T1"/>
                </a:cxn>
                <a:cxn ang="0">
                  <a:pos x="T2" y="T3"/>
                </a:cxn>
                <a:cxn ang="0">
                  <a:pos x="T4" y="T5"/>
                </a:cxn>
                <a:cxn ang="0">
                  <a:pos x="T6" y="T7"/>
                </a:cxn>
                <a:cxn ang="0">
                  <a:pos x="T8" y="T9"/>
                </a:cxn>
              </a:cxnLst>
              <a:rect l="0" t="0" r="r" b="b"/>
              <a:pathLst>
                <a:path w="25" h="6">
                  <a:moveTo>
                    <a:pt x="2" y="5"/>
                  </a:moveTo>
                  <a:cubicBezTo>
                    <a:pt x="9" y="5"/>
                    <a:pt x="15" y="5"/>
                    <a:pt x="21" y="6"/>
                  </a:cubicBezTo>
                  <a:cubicBezTo>
                    <a:pt x="24" y="6"/>
                    <a:pt x="25" y="2"/>
                    <a:pt x="22" y="1"/>
                  </a:cubicBezTo>
                  <a:cubicBezTo>
                    <a:pt x="16" y="0"/>
                    <a:pt x="9" y="0"/>
                    <a:pt x="2" y="0"/>
                  </a:cubicBezTo>
                  <a:cubicBezTo>
                    <a:pt x="0" y="0"/>
                    <a:pt x="0" y="5"/>
                    <a:pt x="2"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83" name="Freeform 171"/>
            <p:cNvSpPr/>
            <p:nvPr/>
          </p:nvSpPr>
          <p:spPr bwMode="auto">
            <a:xfrm>
              <a:off x="1155" y="204"/>
              <a:ext cx="102" cy="18"/>
            </a:xfrm>
            <a:custGeom>
              <a:avLst/>
              <a:gdLst>
                <a:gd name="T0" fmla="*/ 3 w 29"/>
                <a:gd name="T1" fmla="*/ 6 h 6"/>
                <a:gd name="T2" fmla="*/ 26 w 29"/>
                <a:gd name="T3" fmla="*/ 6 h 6"/>
                <a:gd name="T4" fmla="*/ 26 w 29"/>
                <a:gd name="T5" fmla="*/ 1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1" y="6"/>
                    <a:pt x="18" y="5"/>
                    <a:pt x="26" y="6"/>
                  </a:cubicBezTo>
                  <a:cubicBezTo>
                    <a:pt x="29" y="6"/>
                    <a:pt x="28" y="2"/>
                    <a:pt x="26" y="1"/>
                  </a:cubicBezTo>
                  <a:cubicBezTo>
                    <a:pt x="18" y="0"/>
                    <a:pt x="11" y="1"/>
                    <a:pt x="3" y="1"/>
                  </a:cubicBezTo>
                  <a:cubicBezTo>
                    <a:pt x="1"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84" name="Freeform 172"/>
            <p:cNvSpPr/>
            <p:nvPr/>
          </p:nvSpPr>
          <p:spPr bwMode="auto">
            <a:xfrm>
              <a:off x="1046" y="201"/>
              <a:ext cx="91" cy="24"/>
            </a:xfrm>
            <a:custGeom>
              <a:avLst/>
              <a:gdLst>
                <a:gd name="T0" fmla="*/ 4 w 26"/>
                <a:gd name="T1" fmla="*/ 7 h 8"/>
                <a:gd name="T2" fmla="*/ 22 w 26"/>
                <a:gd name="T3" fmla="*/ 7 h 8"/>
                <a:gd name="T4" fmla="*/ 23 w 26"/>
                <a:gd name="T5" fmla="*/ 2 h 8"/>
                <a:gd name="T6" fmla="*/ 3 w 26"/>
                <a:gd name="T7" fmla="*/ 2 h 8"/>
                <a:gd name="T8" fmla="*/ 4 w 26"/>
                <a:gd name="T9" fmla="*/ 7 h 8"/>
              </a:gdLst>
              <a:ahLst/>
              <a:cxnLst>
                <a:cxn ang="0">
                  <a:pos x="T0" y="T1"/>
                </a:cxn>
                <a:cxn ang="0">
                  <a:pos x="T2" y="T3"/>
                </a:cxn>
                <a:cxn ang="0">
                  <a:pos x="T4" y="T5"/>
                </a:cxn>
                <a:cxn ang="0">
                  <a:pos x="T6" y="T7"/>
                </a:cxn>
                <a:cxn ang="0">
                  <a:pos x="T8" y="T9"/>
                </a:cxn>
              </a:cxnLst>
              <a:rect l="0" t="0" r="r" b="b"/>
              <a:pathLst>
                <a:path w="26" h="8">
                  <a:moveTo>
                    <a:pt x="4" y="7"/>
                  </a:moveTo>
                  <a:cubicBezTo>
                    <a:pt x="10" y="6"/>
                    <a:pt x="17" y="5"/>
                    <a:pt x="22" y="7"/>
                  </a:cubicBezTo>
                  <a:cubicBezTo>
                    <a:pt x="25" y="8"/>
                    <a:pt x="26" y="3"/>
                    <a:pt x="23" y="2"/>
                  </a:cubicBezTo>
                  <a:cubicBezTo>
                    <a:pt x="17" y="0"/>
                    <a:pt x="10" y="1"/>
                    <a:pt x="3" y="2"/>
                  </a:cubicBezTo>
                  <a:cubicBezTo>
                    <a:pt x="0" y="3"/>
                    <a:pt x="2"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85" name="Freeform 173"/>
            <p:cNvSpPr/>
            <p:nvPr/>
          </p:nvSpPr>
          <p:spPr bwMode="auto">
            <a:xfrm>
              <a:off x="894" y="204"/>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5"/>
                    <a:pt x="27" y="6"/>
                  </a:cubicBezTo>
                  <a:cubicBezTo>
                    <a:pt x="30" y="6"/>
                    <a:pt x="30" y="2"/>
                    <a:pt x="27" y="1"/>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86" name="Freeform 174"/>
            <p:cNvSpPr/>
            <p:nvPr/>
          </p:nvSpPr>
          <p:spPr bwMode="auto">
            <a:xfrm>
              <a:off x="756" y="201"/>
              <a:ext cx="106" cy="24"/>
            </a:xfrm>
            <a:custGeom>
              <a:avLst/>
              <a:gdLst>
                <a:gd name="T0" fmla="*/ 3 w 30"/>
                <a:gd name="T1" fmla="*/ 6 h 8"/>
                <a:gd name="T2" fmla="*/ 27 w 30"/>
                <a:gd name="T3" fmla="*/ 7 h 8"/>
                <a:gd name="T4" fmla="*/ 27 w 30"/>
                <a:gd name="T5" fmla="*/ 2 h 8"/>
                <a:gd name="T6" fmla="*/ 4 w 30"/>
                <a:gd name="T7" fmla="*/ 1 h 8"/>
                <a:gd name="T8" fmla="*/ 3 w 30"/>
                <a:gd name="T9" fmla="*/ 6 h 8"/>
              </a:gdLst>
              <a:ahLst/>
              <a:cxnLst>
                <a:cxn ang="0">
                  <a:pos x="T0" y="T1"/>
                </a:cxn>
                <a:cxn ang="0">
                  <a:pos x="T2" y="T3"/>
                </a:cxn>
                <a:cxn ang="0">
                  <a:pos x="T4" y="T5"/>
                </a:cxn>
                <a:cxn ang="0">
                  <a:pos x="T6" y="T7"/>
                </a:cxn>
                <a:cxn ang="0">
                  <a:pos x="T8" y="T9"/>
                </a:cxn>
              </a:cxnLst>
              <a:rect l="0" t="0" r="r" b="b"/>
              <a:pathLst>
                <a:path w="30" h="8">
                  <a:moveTo>
                    <a:pt x="3" y="6"/>
                  </a:moveTo>
                  <a:cubicBezTo>
                    <a:pt x="11" y="8"/>
                    <a:pt x="19" y="7"/>
                    <a:pt x="27" y="7"/>
                  </a:cubicBezTo>
                  <a:cubicBezTo>
                    <a:pt x="30" y="7"/>
                    <a:pt x="30" y="2"/>
                    <a:pt x="27" y="2"/>
                  </a:cubicBezTo>
                  <a:cubicBezTo>
                    <a:pt x="19" y="2"/>
                    <a:pt x="12" y="3"/>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87" name="Freeform 175"/>
            <p:cNvSpPr/>
            <p:nvPr/>
          </p:nvSpPr>
          <p:spPr bwMode="auto">
            <a:xfrm>
              <a:off x="629" y="201"/>
              <a:ext cx="92" cy="18"/>
            </a:xfrm>
            <a:custGeom>
              <a:avLst/>
              <a:gdLst>
                <a:gd name="T0" fmla="*/ 3 w 26"/>
                <a:gd name="T1" fmla="*/ 5 h 6"/>
                <a:gd name="T2" fmla="*/ 22 w 26"/>
                <a:gd name="T3" fmla="*/ 6 h 6"/>
                <a:gd name="T4" fmla="*/ 23 w 26"/>
                <a:gd name="T5" fmla="*/ 1 h 6"/>
                <a:gd name="T6" fmla="*/ 3 w 26"/>
                <a:gd name="T7" fmla="*/ 0 h 6"/>
                <a:gd name="T8" fmla="*/ 3 w 26"/>
                <a:gd name="T9" fmla="*/ 5 h 6"/>
              </a:gdLst>
              <a:ahLst/>
              <a:cxnLst>
                <a:cxn ang="0">
                  <a:pos x="T0" y="T1"/>
                </a:cxn>
                <a:cxn ang="0">
                  <a:pos x="T2" y="T3"/>
                </a:cxn>
                <a:cxn ang="0">
                  <a:pos x="T4" y="T5"/>
                </a:cxn>
                <a:cxn ang="0">
                  <a:pos x="T6" y="T7"/>
                </a:cxn>
                <a:cxn ang="0">
                  <a:pos x="T8" y="T9"/>
                </a:cxn>
              </a:cxnLst>
              <a:rect l="0" t="0" r="r" b="b"/>
              <a:pathLst>
                <a:path w="26" h="6">
                  <a:moveTo>
                    <a:pt x="3" y="5"/>
                  </a:moveTo>
                  <a:cubicBezTo>
                    <a:pt x="9" y="5"/>
                    <a:pt x="16" y="5"/>
                    <a:pt x="22" y="6"/>
                  </a:cubicBezTo>
                  <a:cubicBezTo>
                    <a:pt x="25" y="6"/>
                    <a:pt x="26" y="2"/>
                    <a:pt x="23" y="1"/>
                  </a:cubicBezTo>
                  <a:cubicBezTo>
                    <a:pt x="17" y="0"/>
                    <a:pt x="10"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88" name="Freeform 176"/>
            <p:cNvSpPr/>
            <p:nvPr/>
          </p:nvSpPr>
          <p:spPr bwMode="auto">
            <a:xfrm>
              <a:off x="488" y="195"/>
              <a:ext cx="113" cy="27"/>
            </a:xfrm>
            <a:custGeom>
              <a:avLst/>
              <a:gdLst>
                <a:gd name="T0" fmla="*/ 4 w 32"/>
                <a:gd name="T1" fmla="*/ 8 h 9"/>
                <a:gd name="T2" fmla="*/ 29 w 32"/>
                <a:gd name="T3" fmla="*/ 7 h 9"/>
                <a:gd name="T4" fmla="*/ 29 w 32"/>
                <a:gd name="T5" fmla="*/ 2 h 9"/>
                <a:gd name="T6" fmla="*/ 3 w 32"/>
                <a:gd name="T7" fmla="*/ 3 h 9"/>
                <a:gd name="T8" fmla="*/ 4 w 32"/>
                <a:gd name="T9" fmla="*/ 8 h 9"/>
              </a:gdLst>
              <a:ahLst/>
              <a:cxnLst>
                <a:cxn ang="0">
                  <a:pos x="T0" y="T1"/>
                </a:cxn>
                <a:cxn ang="0">
                  <a:pos x="T2" y="T3"/>
                </a:cxn>
                <a:cxn ang="0">
                  <a:pos x="T4" y="T5"/>
                </a:cxn>
                <a:cxn ang="0">
                  <a:pos x="T6" y="T7"/>
                </a:cxn>
                <a:cxn ang="0">
                  <a:pos x="T8" y="T9"/>
                </a:cxn>
              </a:cxnLst>
              <a:rect l="0" t="0" r="r" b="b"/>
              <a:pathLst>
                <a:path w="32" h="9">
                  <a:moveTo>
                    <a:pt x="4" y="8"/>
                  </a:moveTo>
                  <a:cubicBezTo>
                    <a:pt x="12" y="5"/>
                    <a:pt x="21" y="7"/>
                    <a:pt x="29" y="7"/>
                  </a:cubicBezTo>
                  <a:cubicBezTo>
                    <a:pt x="32" y="7"/>
                    <a:pt x="32" y="2"/>
                    <a:pt x="29" y="2"/>
                  </a:cubicBezTo>
                  <a:cubicBezTo>
                    <a:pt x="21" y="2"/>
                    <a:pt x="11" y="0"/>
                    <a:pt x="3" y="3"/>
                  </a:cubicBezTo>
                  <a:cubicBezTo>
                    <a:pt x="0" y="4"/>
                    <a:pt x="2" y="9"/>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89" name="Freeform 177"/>
            <p:cNvSpPr/>
            <p:nvPr/>
          </p:nvSpPr>
          <p:spPr bwMode="auto">
            <a:xfrm>
              <a:off x="368" y="204"/>
              <a:ext cx="96" cy="18"/>
            </a:xfrm>
            <a:custGeom>
              <a:avLst/>
              <a:gdLst>
                <a:gd name="T0" fmla="*/ 5 w 27"/>
                <a:gd name="T1" fmla="*/ 6 h 6"/>
                <a:gd name="T2" fmla="*/ 24 w 27"/>
                <a:gd name="T3" fmla="*/ 5 h 6"/>
                <a:gd name="T4" fmla="*/ 24 w 27"/>
                <a:gd name="T5" fmla="*/ 0 h 6"/>
                <a:gd name="T6" fmla="*/ 3 w 27"/>
                <a:gd name="T7" fmla="*/ 1 h 6"/>
                <a:gd name="T8" fmla="*/ 5 w 27"/>
                <a:gd name="T9" fmla="*/ 6 h 6"/>
              </a:gdLst>
              <a:ahLst/>
              <a:cxnLst>
                <a:cxn ang="0">
                  <a:pos x="T0" y="T1"/>
                </a:cxn>
                <a:cxn ang="0">
                  <a:pos x="T2" y="T3"/>
                </a:cxn>
                <a:cxn ang="0">
                  <a:pos x="T4" y="T5"/>
                </a:cxn>
                <a:cxn ang="0">
                  <a:pos x="T6" y="T7"/>
                </a:cxn>
                <a:cxn ang="0">
                  <a:pos x="T8" y="T9"/>
                </a:cxn>
              </a:cxnLst>
              <a:rect l="0" t="0" r="r" b="b"/>
              <a:pathLst>
                <a:path w="27" h="6">
                  <a:moveTo>
                    <a:pt x="5" y="6"/>
                  </a:moveTo>
                  <a:cubicBezTo>
                    <a:pt x="11" y="5"/>
                    <a:pt x="18" y="5"/>
                    <a:pt x="24" y="5"/>
                  </a:cubicBezTo>
                  <a:cubicBezTo>
                    <a:pt x="27" y="5"/>
                    <a:pt x="27" y="0"/>
                    <a:pt x="24" y="0"/>
                  </a:cubicBezTo>
                  <a:cubicBezTo>
                    <a:pt x="17" y="0"/>
                    <a:pt x="10" y="0"/>
                    <a:pt x="3" y="1"/>
                  </a:cubicBezTo>
                  <a:cubicBezTo>
                    <a:pt x="0" y="2"/>
                    <a:pt x="2" y="6"/>
                    <a:pt x="5"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90" name="Freeform 178"/>
            <p:cNvSpPr/>
            <p:nvPr/>
          </p:nvSpPr>
          <p:spPr bwMode="auto">
            <a:xfrm>
              <a:off x="256" y="201"/>
              <a:ext cx="105"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grpSp>
      <p:pic>
        <p:nvPicPr>
          <p:cNvPr id="2097159" name="图片 279"/>
          <p:cNvPicPr>
            <a:picLocks noChangeAspect="1"/>
          </p:cNvPicPr>
          <p:nvPr/>
        </p:nvPicPr>
        <p:blipFill rotWithShape="1">
          <a:blip r:embed="rId3"/>
          <a:srcRect t="47438" r="7491"/>
          <a:stretch>
            <a:fillRect/>
          </a:stretch>
        </p:blipFill>
        <p:spPr>
          <a:xfrm flipH="1">
            <a:off x="-1" y="-1"/>
            <a:ext cx="2162470" cy="1423007"/>
          </a:xfrm>
          <a:prstGeom prst="rect">
            <a:avLst/>
          </a:prstGeom>
        </p:spPr>
      </p:pic>
      <p:sp>
        <p:nvSpPr>
          <p:cNvPr id="1049691" name="TextBox 1049690"/>
          <p:cNvSpPr txBox="1"/>
          <p:nvPr/>
        </p:nvSpPr>
        <p:spPr>
          <a:xfrm>
            <a:off x="1217981" y="456844"/>
            <a:ext cx="6411142" cy="510540"/>
          </a:xfrm>
          <a:prstGeom prst="rect">
            <a:avLst/>
          </a:prstGeom>
        </p:spPr>
        <p:txBody>
          <a:bodyPr wrap="square" rtlCol="0">
            <a:spAutoFit/>
          </a:bodyPr>
          <a:lstStyle/>
          <a:p>
            <a:r>
              <a:rPr lang="ru-RU" sz="2800">
                <a:solidFill>
                  <a:srgbClr val="000000"/>
                </a:solidFill>
              </a:rPr>
              <a:t>Leroepik janrga oid namunalar: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4"/>
          <p:cNvGrpSpPr>
            <a:grpSpLocks noChangeAspect="1"/>
          </p:cNvGrpSpPr>
          <p:nvPr/>
        </p:nvGrpSpPr>
        <p:grpSpPr bwMode="auto">
          <a:xfrm>
            <a:off x="166668" y="191589"/>
            <a:ext cx="11844464" cy="6500428"/>
            <a:chOff x="206" y="189"/>
            <a:chExt cx="7270" cy="3947"/>
          </a:xfrm>
        </p:grpSpPr>
        <p:sp>
          <p:nvSpPr>
            <p:cNvPr id="1049695" name="Freeform 5"/>
            <p:cNvSpPr/>
            <p:nvPr/>
          </p:nvSpPr>
          <p:spPr bwMode="auto">
            <a:xfrm>
              <a:off x="210" y="189"/>
              <a:ext cx="24" cy="62"/>
            </a:xfrm>
            <a:custGeom>
              <a:avLst/>
              <a:gdLst>
                <a:gd name="T0" fmla="*/ 6 w 7"/>
                <a:gd name="T1" fmla="*/ 14 h 21"/>
                <a:gd name="T2" fmla="*/ 6 w 7"/>
                <a:gd name="T3" fmla="*/ 14 h 21"/>
                <a:gd name="T4" fmla="*/ 5 w 7"/>
                <a:gd name="T5" fmla="*/ 3 h 21"/>
                <a:gd name="T6" fmla="*/ 0 w 7"/>
                <a:gd name="T7" fmla="*/ 3 h 21"/>
                <a:gd name="T8" fmla="*/ 1 w 7"/>
                <a:gd name="T9" fmla="*/ 18 h 21"/>
                <a:gd name="T10" fmla="*/ 5 w 7"/>
                <a:gd name="T11" fmla="*/ 20 h 21"/>
                <a:gd name="T12" fmla="*/ 7 w 7"/>
                <a:gd name="T13" fmla="*/ 17 h 21"/>
                <a:gd name="T14" fmla="*/ 6 w 7"/>
                <a:gd name="T15" fmla="*/ 14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1">
                  <a:moveTo>
                    <a:pt x="6" y="14"/>
                  </a:moveTo>
                  <a:cubicBezTo>
                    <a:pt x="6" y="14"/>
                    <a:pt x="6" y="14"/>
                    <a:pt x="6" y="14"/>
                  </a:cubicBezTo>
                  <a:cubicBezTo>
                    <a:pt x="6" y="10"/>
                    <a:pt x="5" y="7"/>
                    <a:pt x="5" y="3"/>
                  </a:cubicBezTo>
                  <a:cubicBezTo>
                    <a:pt x="5" y="0"/>
                    <a:pt x="0" y="0"/>
                    <a:pt x="0" y="3"/>
                  </a:cubicBezTo>
                  <a:cubicBezTo>
                    <a:pt x="0" y="8"/>
                    <a:pt x="1" y="13"/>
                    <a:pt x="1" y="18"/>
                  </a:cubicBezTo>
                  <a:cubicBezTo>
                    <a:pt x="1" y="19"/>
                    <a:pt x="3" y="21"/>
                    <a:pt x="5" y="20"/>
                  </a:cubicBezTo>
                  <a:cubicBezTo>
                    <a:pt x="6" y="19"/>
                    <a:pt x="6" y="18"/>
                    <a:pt x="7" y="17"/>
                  </a:cubicBezTo>
                  <a:cubicBezTo>
                    <a:pt x="7" y="16"/>
                    <a:pt x="6" y="15"/>
                    <a:pt x="6" y="1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96" name="Freeform 6"/>
            <p:cNvSpPr/>
            <p:nvPr/>
          </p:nvSpPr>
          <p:spPr bwMode="auto">
            <a:xfrm>
              <a:off x="217" y="266"/>
              <a:ext cx="21" cy="66"/>
            </a:xfrm>
            <a:custGeom>
              <a:avLst/>
              <a:gdLst>
                <a:gd name="T0" fmla="*/ 5 w 6"/>
                <a:gd name="T1" fmla="*/ 3 h 22"/>
                <a:gd name="T2" fmla="*/ 1 w 6"/>
                <a:gd name="T3" fmla="*/ 3 h 22"/>
                <a:gd name="T4" fmla="*/ 2 w 6"/>
                <a:gd name="T5" fmla="*/ 19 h 22"/>
                <a:gd name="T6" fmla="*/ 6 w 6"/>
                <a:gd name="T7" fmla="*/ 19 h 22"/>
                <a:gd name="T8" fmla="*/ 5 w 6"/>
                <a:gd name="T9" fmla="*/ 3 h 22"/>
              </a:gdLst>
              <a:ahLst/>
              <a:cxnLst>
                <a:cxn ang="0">
                  <a:pos x="T0" y="T1"/>
                </a:cxn>
                <a:cxn ang="0">
                  <a:pos x="T2" y="T3"/>
                </a:cxn>
                <a:cxn ang="0">
                  <a:pos x="T4" y="T5"/>
                </a:cxn>
                <a:cxn ang="0">
                  <a:pos x="T6" y="T7"/>
                </a:cxn>
                <a:cxn ang="0">
                  <a:pos x="T8" y="T9"/>
                </a:cxn>
              </a:cxnLst>
              <a:rect l="0" t="0" r="r" b="b"/>
              <a:pathLst>
                <a:path w="6" h="22">
                  <a:moveTo>
                    <a:pt x="5" y="3"/>
                  </a:moveTo>
                  <a:cubicBezTo>
                    <a:pt x="5" y="0"/>
                    <a:pt x="0" y="0"/>
                    <a:pt x="1" y="3"/>
                  </a:cubicBezTo>
                  <a:cubicBezTo>
                    <a:pt x="1" y="9"/>
                    <a:pt x="1" y="14"/>
                    <a:pt x="2" y="19"/>
                  </a:cubicBezTo>
                  <a:cubicBezTo>
                    <a:pt x="2" y="22"/>
                    <a:pt x="6" y="22"/>
                    <a:pt x="6" y="19"/>
                  </a:cubicBezTo>
                  <a:cubicBezTo>
                    <a:pt x="6" y="14"/>
                    <a:pt x="5" y="9"/>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97" name="Freeform 7"/>
            <p:cNvSpPr/>
            <p:nvPr/>
          </p:nvSpPr>
          <p:spPr bwMode="auto">
            <a:xfrm>
              <a:off x="220" y="355"/>
              <a:ext cx="18" cy="60"/>
            </a:xfrm>
            <a:custGeom>
              <a:avLst/>
              <a:gdLst>
                <a:gd name="T0" fmla="*/ 5 w 5"/>
                <a:gd name="T1" fmla="*/ 15 h 20"/>
                <a:gd name="T2" fmla="*/ 5 w 5"/>
                <a:gd name="T3" fmla="*/ 14 h 20"/>
                <a:gd name="T4" fmla="*/ 5 w 5"/>
                <a:gd name="T5" fmla="*/ 10 h 20"/>
                <a:gd name="T6" fmla="*/ 5 w 5"/>
                <a:gd name="T7" fmla="*/ 5 h 20"/>
                <a:gd name="T8" fmla="*/ 5 w 5"/>
                <a:gd name="T9" fmla="*/ 4 h 20"/>
                <a:gd name="T10" fmla="*/ 5 w 5"/>
                <a:gd name="T11" fmla="*/ 3 h 20"/>
                <a:gd name="T12" fmla="*/ 5 w 5"/>
                <a:gd name="T13" fmla="*/ 3 h 20"/>
                <a:gd name="T14" fmla="*/ 5 w 5"/>
                <a:gd name="T15" fmla="*/ 2 h 20"/>
                <a:gd name="T16" fmla="*/ 1 w 5"/>
                <a:gd name="T17" fmla="*/ 2 h 20"/>
                <a:gd name="T18" fmla="*/ 0 w 5"/>
                <a:gd name="T19" fmla="*/ 13 h 20"/>
                <a:gd name="T20" fmla="*/ 1 w 5"/>
                <a:gd name="T21" fmla="*/ 18 h 20"/>
                <a:gd name="T22" fmla="*/ 5 w 5"/>
                <a:gd name="T23" fmla="*/ 17 h 20"/>
                <a:gd name="T24" fmla="*/ 5 w 5"/>
                <a:gd name="T2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0">
                  <a:moveTo>
                    <a:pt x="5" y="15"/>
                  </a:moveTo>
                  <a:cubicBezTo>
                    <a:pt x="5" y="15"/>
                    <a:pt x="5" y="15"/>
                    <a:pt x="5" y="14"/>
                  </a:cubicBezTo>
                  <a:cubicBezTo>
                    <a:pt x="5" y="13"/>
                    <a:pt x="5" y="11"/>
                    <a:pt x="5" y="10"/>
                  </a:cubicBezTo>
                  <a:cubicBezTo>
                    <a:pt x="5" y="8"/>
                    <a:pt x="5" y="7"/>
                    <a:pt x="5" y="5"/>
                  </a:cubicBezTo>
                  <a:cubicBezTo>
                    <a:pt x="5" y="5"/>
                    <a:pt x="5" y="4"/>
                    <a:pt x="5" y="4"/>
                  </a:cubicBezTo>
                  <a:cubicBezTo>
                    <a:pt x="5" y="3"/>
                    <a:pt x="5" y="2"/>
                    <a:pt x="5" y="3"/>
                  </a:cubicBezTo>
                  <a:cubicBezTo>
                    <a:pt x="5" y="3"/>
                    <a:pt x="5" y="3"/>
                    <a:pt x="5" y="3"/>
                  </a:cubicBezTo>
                  <a:cubicBezTo>
                    <a:pt x="5" y="2"/>
                    <a:pt x="5" y="2"/>
                    <a:pt x="5" y="2"/>
                  </a:cubicBezTo>
                  <a:cubicBezTo>
                    <a:pt x="4" y="0"/>
                    <a:pt x="1" y="0"/>
                    <a:pt x="1" y="2"/>
                  </a:cubicBezTo>
                  <a:cubicBezTo>
                    <a:pt x="0" y="6"/>
                    <a:pt x="0" y="10"/>
                    <a:pt x="0" y="13"/>
                  </a:cubicBezTo>
                  <a:cubicBezTo>
                    <a:pt x="0" y="15"/>
                    <a:pt x="0" y="17"/>
                    <a:pt x="1" y="18"/>
                  </a:cubicBezTo>
                  <a:cubicBezTo>
                    <a:pt x="2" y="20"/>
                    <a:pt x="4" y="19"/>
                    <a:pt x="5" y="17"/>
                  </a:cubicBezTo>
                  <a:cubicBezTo>
                    <a:pt x="5" y="16"/>
                    <a:pt x="5" y="16"/>
                    <a:pt x="5" y="1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98" name="Freeform 8"/>
            <p:cNvSpPr/>
            <p:nvPr/>
          </p:nvSpPr>
          <p:spPr bwMode="auto">
            <a:xfrm>
              <a:off x="224" y="429"/>
              <a:ext cx="14" cy="69"/>
            </a:xfrm>
            <a:custGeom>
              <a:avLst/>
              <a:gdLst>
                <a:gd name="T0" fmla="*/ 0 w 4"/>
                <a:gd name="T1" fmla="*/ 3 h 23"/>
                <a:gd name="T2" fmla="*/ 0 w 4"/>
                <a:gd name="T3" fmla="*/ 20 h 23"/>
                <a:gd name="T4" fmla="*/ 4 w 4"/>
                <a:gd name="T5" fmla="*/ 20 h 23"/>
                <a:gd name="T6" fmla="*/ 4 w 4"/>
                <a:gd name="T7" fmla="*/ 3 h 23"/>
                <a:gd name="T8" fmla="*/ 0 w 4"/>
                <a:gd name="T9" fmla="*/ 3 h 23"/>
              </a:gdLst>
              <a:ahLst/>
              <a:cxnLst>
                <a:cxn ang="0">
                  <a:pos x="T0" y="T1"/>
                </a:cxn>
                <a:cxn ang="0">
                  <a:pos x="T2" y="T3"/>
                </a:cxn>
                <a:cxn ang="0">
                  <a:pos x="T4" y="T5"/>
                </a:cxn>
                <a:cxn ang="0">
                  <a:pos x="T6" y="T7"/>
                </a:cxn>
                <a:cxn ang="0">
                  <a:pos x="T8" y="T9"/>
                </a:cxn>
              </a:cxnLst>
              <a:rect l="0" t="0" r="r" b="b"/>
              <a:pathLst>
                <a:path w="4" h="23">
                  <a:moveTo>
                    <a:pt x="0" y="3"/>
                  </a:moveTo>
                  <a:cubicBezTo>
                    <a:pt x="0" y="20"/>
                    <a:pt x="0" y="20"/>
                    <a:pt x="0" y="20"/>
                  </a:cubicBezTo>
                  <a:cubicBezTo>
                    <a:pt x="0" y="23"/>
                    <a:pt x="4" y="23"/>
                    <a:pt x="4" y="20"/>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699" name="Freeform 9"/>
            <p:cNvSpPr/>
            <p:nvPr/>
          </p:nvSpPr>
          <p:spPr bwMode="auto">
            <a:xfrm>
              <a:off x="220" y="524"/>
              <a:ext cx="14" cy="57"/>
            </a:xfrm>
            <a:custGeom>
              <a:avLst/>
              <a:gdLst>
                <a:gd name="T0" fmla="*/ 0 w 4"/>
                <a:gd name="T1" fmla="*/ 3 h 19"/>
                <a:gd name="T2" fmla="*/ 0 w 4"/>
                <a:gd name="T3" fmla="*/ 16 h 19"/>
                <a:gd name="T4" fmla="*/ 4 w 4"/>
                <a:gd name="T5" fmla="*/ 16 h 19"/>
                <a:gd name="T6" fmla="*/ 4 w 4"/>
                <a:gd name="T7" fmla="*/ 3 h 19"/>
                <a:gd name="T8" fmla="*/ 0 w 4"/>
                <a:gd name="T9" fmla="*/ 3 h 19"/>
              </a:gdLst>
              <a:ahLst/>
              <a:cxnLst>
                <a:cxn ang="0">
                  <a:pos x="T0" y="T1"/>
                </a:cxn>
                <a:cxn ang="0">
                  <a:pos x="T2" y="T3"/>
                </a:cxn>
                <a:cxn ang="0">
                  <a:pos x="T4" y="T5"/>
                </a:cxn>
                <a:cxn ang="0">
                  <a:pos x="T6" y="T7"/>
                </a:cxn>
                <a:cxn ang="0">
                  <a:pos x="T8" y="T9"/>
                </a:cxn>
              </a:cxnLst>
              <a:rect l="0" t="0" r="r" b="b"/>
              <a:pathLst>
                <a:path w="4" h="19">
                  <a:moveTo>
                    <a:pt x="0" y="3"/>
                  </a:moveTo>
                  <a:cubicBezTo>
                    <a:pt x="0" y="16"/>
                    <a:pt x="0" y="16"/>
                    <a:pt x="0" y="16"/>
                  </a:cubicBezTo>
                  <a:cubicBezTo>
                    <a:pt x="0" y="19"/>
                    <a:pt x="4" y="19"/>
                    <a:pt x="4" y="16"/>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00" name="Freeform 10"/>
            <p:cNvSpPr/>
            <p:nvPr/>
          </p:nvSpPr>
          <p:spPr bwMode="auto">
            <a:xfrm>
              <a:off x="220" y="605"/>
              <a:ext cx="14" cy="65"/>
            </a:xfrm>
            <a:custGeom>
              <a:avLst/>
              <a:gdLst>
                <a:gd name="T0" fmla="*/ 0 w 4"/>
                <a:gd name="T1" fmla="*/ 3 h 22"/>
                <a:gd name="T2" fmla="*/ 0 w 4"/>
                <a:gd name="T3" fmla="*/ 19 h 22"/>
                <a:gd name="T4" fmla="*/ 4 w 4"/>
                <a:gd name="T5" fmla="*/ 19 h 22"/>
                <a:gd name="T6" fmla="*/ 4 w 4"/>
                <a:gd name="T7" fmla="*/ 3 h 22"/>
                <a:gd name="T8" fmla="*/ 0 w 4"/>
                <a:gd name="T9" fmla="*/ 3 h 22"/>
              </a:gdLst>
              <a:ahLst/>
              <a:cxnLst>
                <a:cxn ang="0">
                  <a:pos x="T0" y="T1"/>
                </a:cxn>
                <a:cxn ang="0">
                  <a:pos x="T2" y="T3"/>
                </a:cxn>
                <a:cxn ang="0">
                  <a:pos x="T4" y="T5"/>
                </a:cxn>
                <a:cxn ang="0">
                  <a:pos x="T6" y="T7"/>
                </a:cxn>
                <a:cxn ang="0">
                  <a:pos x="T8" y="T9"/>
                </a:cxn>
              </a:cxnLst>
              <a:rect l="0" t="0" r="r" b="b"/>
              <a:pathLst>
                <a:path w="4" h="22">
                  <a:moveTo>
                    <a:pt x="0" y="3"/>
                  </a:moveTo>
                  <a:cubicBezTo>
                    <a:pt x="0" y="19"/>
                    <a:pt x="0" y="19"/>
                    <a:pt x="0" y="19"/>
                  </a:cubicBezTo>
                  <a:cubicBezTo>
                    <a:pt x="0" y="22"/>
                    <a:pt x="4" y="22"/>
                    <a:pt x="4" y="19"/>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01" name="Freeform 11"/>
            <p:cNvSpPr/>
            <p:nvPr/>
          </p:nvSpPr>
          <p:spPr bwMode="auto">
            <a:xfrm>
              <a:off x="213" y="688"/>
              <a:ext cx="28" cy="80"/>
            </a:xfrm>
            <a:custGeom>
              <a:avLst/>
              <a:gdLst>
                <a:gd name="T0" fmla="*/ 5 w 8"/>
                <a:gd name="T1" fmla="*/ 3 h 27"/>
                <a:gd name="T2" fmla="*/ 1 w 8"/>
                <a:gd name="T3" fmla="*/ 4 h 27"/>
                <a:gd name="T4" fmla="*/ 3 w 8"/>
                <a:gd name="T5" fmla="*/ 24 h 27"/>
                <a:gd name="T6" fmla="*/ 7 w 8"/>
                <a:gd name="T7" fmla="*/ 23 h 27"/>
                <a:gd name="T8" fmla="*/ 5 w 8"/>
                <a:gd name="T9" fmla="*/ 3 h 27"/>
              </a:gdLst>
              <a:ahLst/>
              <a:cxnLst>
                <a:cxn ang="0">
                  <a:pos x="T0" y="T1"/>
                </a:cxn>
                <a:cxn ang="0">
                  <a:pos x="T2" y="T3"/>
                </a:cxn>
                <a:cxn ang="0">
                  <a:pos x="T4" y="T5"/>
                </a:cxn>
                <a:cxn ang="0">
                  <a:pos x="T6" y="T7"/>
                </a:cxn>
                <a:cxn ang="0">
                  <a:pos x="T8" y="T9"/>
                </a:cxn>
              </a:cxnLst>
              <a:rect l="0" t="0" r="r" b="b"/>
              <a:pathLst>
                <a:path w="8" h="27">
                  <a:moveTo>
                    <a:pt x="5" y="3"/>
                  </a:moveTo>
                  <a:cubicBezTo>
                    <a:pt x="5" y="0"/>
                    <a:pt x="0" y="1"/>
                    <a:pt x="1" y="4"/>
                  </a:cubicBezTo>
                  <a:cubicBezTo>
                    <a:pt x="2" y="11"/>
                    <a:pt x="1" y="18"/>
                    <a:pt x="3" y="24"/>
                  </a:cubicBezTo>
                  <a:cubicBezTo>
                    <a:pt x="3" y="27"/>
                    <a:pt x="8" y="26"/>
                    <a:pt x="7" y="23"/>
                  </a:cubicBezTo>
                  <a:cubicBezTo>
                    <a:pt x="6" y="16"/>
                    <a:pt x="6" y="10"/>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02" name="Freeform 12"/>
            <p:cNvSpPr/>
            <p:nvPr/>
          </p:nvSpPr>
          <p:spPr bwMode="auto">
            <a:xfrm>
              <a:off x="213" y="792"/>
              <a:ext cx="28" cy="74"/>
            </a:xfrm>
            <a:custGeom>
              <a:avLst/>
              <a:gdLst>
                <a:gd name="T0" fmla="*/ 3 w 8"/>
                <a:gd name="T1" fmla="*/ 3 h 25"/>
                <a:gd name="T2" fmla="*/ 1 w 8"/>
                <a:gd name="T3" fmla="*/ 21 h 25"/>
                <a:gd name="T4" fmla="*/ 5 w 8"/>
                <a:gd name="T5" fmla="*/ 22 h 25"/>
                <a:gd name="T6" fmla="*/ 7 w 8"/>
                <a:gd name="T7" fmla="*/ 4 h 25"/>
                <a:gd name="T8" fmla="*/ 3 w 8"/>
                <a:gd name="T9" fmla="*/ 3 h 25"/>
              </a:gdLst>
              <a:ahLst/>
              <a:cxnLst>
                <a:cxn ang="0">
                  <a:pos x="T0" y="T1"/>
                </a:cxn>
                <a:cxn ang="0">
                  <a:pos x="T2" y="T3"/>
                </a:cxn>
                <a:cxn ang="0">
                  <a:pos x="T4" y="T5"/>
                </a:cxn>
                <a:cxn ang="0">
                  <a:pos x="T6" y="T7"/>
                </a:cxn>
                <a:cxn ang="0">
                  <a:pos x="T8" y="T9"/>
                </a:cxn>
              </a:cxnLst>
              <a:rect l="0" t="0" r="r" b="b"/>
              <a:pathLst>
                <a:path w="8" h="25">
                  <a:moveTo>
                    <a:pt x="3" y="3"/>
                  </a:moveTo>
                  <a:cubicBezTo>
                    <a:pt x="2" y="9"/>
                    <a:pt x="2" y="15"/>
                    <a:pt x="1" y="21"/>
                  </a:cubicBezTo>
                  <a:cubicBezTo>
                    <a:pt x="0" y="24"/>
                    <a:pt x="4" y="25"/>
                    <a:pt x="5" y="22"/>
                  </a:cubicBezTo>
                  <a:cubicBezTo>
                    <a:pt x="6" y="16"/>
                    <a:pt x="6" y="10"/>
                    <a:pt x="7" y="4"/>
                  </a:cubicBezTo>
                  <a:cubicBezTo>
                    <a:pt x="8" y="1"/>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03" name="Freeform 13"/>
            <p:cNvSpPr/>
            <p:nvPr/>
          </p:nvSpPr>
          <p:spPr bwMode="auto">
            <a:xfrm>
              <a:off x="213" y="887"/>
              <a:ext cx="21" cy="74"/>
            </a:xfrm>
            <a:custGeom>
              <a:avLst/>
              <a:gdLst>
                <a:gd name="T0" fmla="*/ 2 w 6"/>
                <a:gd name="T1" fmla="*/ 3 h 25"/>
                <a:gd name="T2" fmla="*/ 0 w 6"/>
                <a:gd name="T3" fmla="*/ 22 h 25"/>
                <a:gd name="T4" fmla="*/ 5 w 6"/>
                <a:gd name="T5" fmla="*/ 22 h 25"/>
                <a:gd name="T6" fmla="*/ 6 w 6"/>
                <a:gd name="T7" fmla="*/ 3 h 25"/>
                <a:gd name="T8" fmla="*/ 2 w 6"/>
                <a:gd name="T9" fmla="*/ 3 h 25"/>
              </a:gdLst>
              <a:ahLst/>
              <a:cxnLst>
                <a:cxn ang="0">
                  <a:pos x="T0" y="T1"/>
                </a:cxn>
                <a:cxn ang="0">
                  <a:pos x="T2" y="T3"/>
                </a:cxn>
                <a:cxn ang="0">
                  <a:pos x="T4" y="T5"/>
                </a:cxn>
                <a:cxn ang="0">
                  <a:pos x="T6" y="T7"/>
                </a:cxn>
                <a:cxn ang="0">
                  <a:pos x="T8" y="T9"/>
                </a:cxn>
              </a:cxnLst>
              <a:rect l="0" t="0" r="r" b="b"/>
              <a:pathLst>
                <a:path w="6" h="25">
                  <a:moveTo>
                    <a:pt x="2" y="3"/>
                  </a:moveTo>
                  <a:cubicBezTo>
                    <a:pt x="1" y="9"/>
                    <a:pt x="1" y="16"/>
                    <a:pt x="0" y="22"/>
                  </a:cubicBezTo>
                  <a:cubicBezTo>
                    <a:pt x="0" y="25"/>
                    <a:pt x="5" y="25"/>
                    <a:pt x="5" y="22"/>
                  </a:cubicBezTo>
                  <a:cubicBezTo>
                    <a:pt x="5" y="16"/>
                    <a:pt x="6" y="9"/>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04" name="Freeform 14"/>
            <p:cNvSpPr/>
            <p:nvPr/>
          </p:nvSpPr>
          <p:spPr bwMode="auto">
            <a:xfrm>
              <a:off x="213" y="981"/>
              <a:ext cx="25" cy="75"/>
            </a:xfrm>
            <a:custGeom>
              <a:avLst/>
              <a:gdLst>
                <a:gd name="T0" fmla="*/ 3 w 7"/>
                <a:gd name="T1" fmla="*/ 3 h 25"/>
                <a:gd name="T2" fmla="*/ 2 w 7"/>
                <a:gd name="T3" fmla="*/ 13 h 25"/>
                <a:gd name="T4" fmla="*/ 2 w 7"/>
                <a:gd name="T5" fmla="*/ 18 h 25"/>
                <a:gd name="T6" fmla="*/ 2 w 7"/>
                <a:gd name="T7" fmla="*/ 20 h 25"/>
                <a:gd name="T8" fmla="*/ 2 w 7"/>
                <a:gd name="T9" fmla="*/ 20 h 25"/>
                <a:gd name="T10" fmla="*/ 5 w 7"/>
                <a:gd name="T11" fmla="*/ 24 h 25"/>
                <a:gd name="T12" fmla="*/ 7 w 7"/>
                <a:gd name="T13" fmla="*/ 16 h 25"/>
                <a:gd name="T14" fmla="*/ 7 w 7"/>
                <a:gd name="T15" fmla="*/ 3 h 25"/>
                <a:gd name="T16" fmla="*/ 3 w 7"/>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3" y="3"/>
                  </a:moveTo>
                  <a:cubicBezTo>
                    <a:pt x="3" y="6"/>
                    <a:pt x="3" y="9"/>
                    <a:pt x="2" y="13"/>
                  </a:cubicBezTo>
                  <a:cubicBezTo>
                    <a:pt x="2" y="14"/>
                    <a:pt x="2" y="16"/>
                    <a:pt x="2" y="18"/>
                  </a:cubicBezTo>
                  <a:cubicBezTo>
                    <a:pt x="2" y="19"/>
                    <a:pt x="2" y="19"/>
                    <a:pt x="2" y="20"/>
                  </a:cubicBezTo>
                  <a:cubicBezTo>
                    <a:pt x="2" y="20"/>
                    <a:pt x="2" y="20"/>
                    <a:pt x="2" y="20"/>
                  </a:cubicBezTo>
                  <a:cubicBezTo>
                    <a:pt x="0" y="22"/>
                    <a:pt x="3" y="25"/>
                    <a:pt x="5" y="24"/>
                  </a:cubicBezTo>
                  <a:cubicBezTo>
                    <a:pt x="7" y="23"/>
                    <a:pt x="7" y="18"/>
                    <a:pt x="7" y="16"/>
                  </a:cubicBezTo>
                  <a:cubicBezTo>
                    <a:pt x="7" y="12"/>
                    <a:pt x="7" y="7"/>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05" name="Freeform 15"/>
            <p:cNvSpPr/>
            <p:nvPr/>
          </p:nvSpPr>
          <p:spPr bwMode="auto">
            <a:xfrm>
              <a:off x="206" y="1079"/>
              <a:ext cx="28" cy="75"/>
            </a:xfrm>
            <a:custGeom>
              <a:avLst/>
              <a:gdLst>
                <a:gd name="T0" fmla="*/ 7 w 8"/>
                <a:gd name="T1" fmla="*/ 18 h 25"/>
                <a:gd name="T2" fmla="*/ 6 w 8"/>
                <a:gd name="T3" fmla="*/ 10 h 25"/>
                <a:gd name="T4" fmla="*/ 6 w 8"/>
                <a:gd name="T5" fmla="*/ 6 h 25"/>
                <a:gd name="T6" fmla="*/ 6 w 8"/>
                <a:gd name="T7" fmla="*/ 5 h 25"/>
                <a:gd name="T8" fmla="*/ 2 w 8"/>
                <a:gd name="T9" fmla="*/ 2 h 25"/>
                <a:gd name="T10" fmla="*/ 2 w 8"/>
                <a:gd name="T11" fmla="*/ 12 h 25"/>
                <a:gd name="T12" fmla="*/ 2 w 8"/>
                <a:gd name="T13" fmla="*/ 18 h 25"/>
                <a:gd name="T14" fmla="*/ 3 w 8"/>
                <a:gd name="T15" fmla="*/ 19 h 25"/>
                <a:gd name="T16" fmla="*/ 2 w 8"/>
                <a:gd name="T17" fmla="*/ 23 h 25"/>
                <a:gd name="T18" fmla="*/ 6 w 8"/>
                <a:gd name="T19" fmla="*/ 24 h 25"/>
                <a:gd name="T20" fmla="*/ 7 w 8"/>
                <a:gd name="T2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25">
                  <a:moveTo>
                    <a:pt x="7" y="18"/>
                  </a:moveTo>
                  <a:cubicBezTo>
                    <a:pt x="7" y="15"/>
                    <a:pt x="7" y="13"/>
                    <a:pt x="6" y="10"/>
                  </a:cubicBezTo>
                  <a:cubicBezTo>
                    <a:pt x="6" y="8"/>
                    <a:pt x="6" y="7"/>
                    <a:pt x="6" y="6"/>
                  </a:cubicBezTo>
                  <a:cubicBezTo>
                    <a:pt x="6" y="5"/>
                    <a:pt x="6" y="4"/>
                    <a:pt x="6" y="5"/>
                  </a:cubicBezTo>
                  <a:cubicBezTo>
                    <a:pt x="7" y="2"/>
                    <a:pt x="3" y="0"/>
                    <a:pt x="2" y="2"/>
                  </a:cubicBezTo>
                  <a:cubicBezTo>
                    <a:pt x="0" y="5"/>
                    <a:pt x="2" y="9"/>
                    <a:pt x="2" y="12"/>
                  </a:cubicBezTo>
                  <a:cubicBezTo>
                    <a:pt x="2" y="14"/>
                    <a:pt x="2" y="16"/>
                    <a:pt x="2" y="18"/>
                  </a:cubicBezTo>
                  <a:cubicBezTo>
                    <a:pt x="3" y="18"/>
                    <a:pt x="3" y="19"/>
                    <a:pt x="3" y="19"/>
                  </a:cubicBezTo>
                  <a:cubicBezTo>
                    <a:pt x="2" y="20"/>
                    <a:pt x="1" y="21"/>
                    <a:pt x="2" y="23"/>
                  </a:cubicBezTo>
                  <a:cubicBezTo>
                    <a:pt x="3" y="24"/>
                    <a:pt x="5" y="25"/>
                    <a:pt x="6" y="24"/>
                  </a:cubicBezTo>
                  <a:cubicBezTo>
                    <a:pt x="8" y="22"/>
                    <a:pt x="7" y="20"/>
                    <a:pt x="7" y="1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06" name="Freeform 16"/>
            <p:cNvSpPr/>
            <p:nvPr/>
          </p:nvSpPr>
          <p:spPr bwMode="auto">
            <a:xfrm>
              <a:off x="213" y="1189"/>
              <a:ext cx="28" cy="101"/>
            </a:xfrm>
            <a:custGeom>
              <a:avLst/>
              <a:gdLst>
                <a:gd name="T0" fmla="*/ 7 w 8"/>
                <a:gd name="T1" fmla="*/ 30 h 34"/>
                <a:gd name="T2" fmla="*/ 6 w 8"/>
                <a:gd name="T3" fmla="*/ 3 h 34"/>
                <a:gd name="T4" fmla="*/ 2 w 8"/>
                <a:gd name="T5" fmla="*/ 3 h 34"/>
                <a:gd name="T6" fmla="*/ 2 w 8"/>
                <a:gd name="T7" fmla="*/ 25 h 34"/>
                <a:gd name="T8" fmla="*/ 1 w 8"/>
                <a:gd name="T9" fmla="*/ 28 h 34"/>
                <a:gd name="T10" fmla="*/ 3 w 8"/>
                <a:gd name="T11" fmla="*/ 32 h 34"/>
                <a:gd name="T12" fmla="*/ 7 w 8"/>
                <a:gd name="T13" fmla="*/ 30 h 34"/>
              </a:gdLst>
              <a:ahLst/>
              <a:cxnLst>
                <a:cxn ang="0">
                  <a:pos x="T0" y="T1"/>
                </a:cxn>
                <a:cxn ang="0">
                  <a:pos x="T2" y="T3"/>
                </a:cxn>
                <a:cxn ang="0">
                  <a:pos x="T4" y="T5"/>
                </a:cxn>
                <a:cxn ang="0">
                  <a:pos x="T6" y="T7"/>
                </a:cxn>
                <a:cxn ang="0">
                  <a:pos x="T8" y="T9"/>
                </a:cxn>
                <a:cxn ang="0">
                  <a:pos x="T10" y="T11"/>
                </a:cxn>
                <a:cxn ang="0">
                  <a:pos x="T12" y="T13"/>
                </a:cxn>
              </a:cxnLst>
              <a:rect l="0" t="0" r="r" b="b"/>
              <a:pathLst>
                <a:path w="8" h="34">
                  <a:moveTo>
                    <a:pt x="7" y="30"/>
                  </a:moveTo>
                  <a:cubicBezTo>
                    <a:pt x="5" y="21"/>
                    <a:pt x="6" y="12"/>
                    <a:pt x="6" y="3"/>
                  </a:cubicBezTo>
                  <a:cubicBezTo>
                    <a:pt x="6" y="0"/>
                    <a:pt x="2" y="0"/>
                    <a:pt x="2" y="3"/>
                  </a:cubicBezTo>
                  <a:cubicBezTo>
                    <a:pt x="1" y="10"/>
                    <a:pt x="1" y="18"/>
                    <a:pt x="2" y="25"/>
                  </a:cubicBezTo>
                  <a:cubicBezTo>
                    <a:pt x="1" y="25"/>
                    <a:pt x="0" y="26"/>
                    <a:pt x="1" y="28"/>
                  </a:cubicBezTo>
                  <a:cubicBezTo>
                    <a:pt x="2" y="29"/>
                    <a:pt x="2" y="31"/>
                    <a:pt x="3" y="32"/>
                  </a:cubicBezTo>
                  <a:cubicBezTo>
                    <a:pt x="5" y="34"/>
                    <a:pt x="8" y="32"/>
                    <a:pt x="7" y="3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07" name="Freeform 17"/>
            <p:cNvSpPr/>
            <p:nvPr/>
          </p:nvSpPr>
          <p:spPr bwMode="auto">
            <a:xfrm>
              <a:off x="213" y="1323"/>
              <a:ext cx="21" cy="59"/>
            </a:xfrm>
            <a:custGeom>
              <a:avLst/>
              <a:gdLst>
                <a:gd name="T0" fmla="*/ 2 w 6"/>
                <a:gd name="T1" fmla="*/ 3 h 20"/>
                <a:gd name="T2" fmla="*/ 0 w 6"/>
                <a:gd name="T3" fmla="*/ 17 h 20"/>
                <a:gd name="T4" fmla="*/ 5 w 6"/>
                <a:gd name="T5" fmla="*/ 17 h 20"/>
                <a:gd name="T6" fmla="*/ 6 w 6"/>
                <a:gd name="T7" fmla="*/ 3 h 20"/>
                <a:gd name="T8" fmla="*/ 2 w 6"/>
                <a:gd name="T9" fmla="*/ 3 h 20"/>
              </a:gdLst>
              <a:ahLst/>
              <a:cxnLst>
                <a:cxn ang="0">
                  <a:pos x="T0" y="T1"/>
                </a:cxn>
                <a:cxn ang="0">
                  <a:pos x="T2" y="T3"/>
                </a:cxn>
                <a:cxn ang="0">
                  <a:pos x="T4" y="T5"/>
                </a:cxn>
                <a:cxn ang="0">
                  <a:pos x="T6" y="T7"/>
                </a:cxn>
                <a:cxn ang="0">
                  <a:pos x="T8" y="T9"/>
                </a:cxn>
              </a:cxnLst>
              <a:rect l="0" t="0" r="r" b="b"/>
              <a:pathLst>
                <a:path w="6" h="20">
                  <a:moveTo>
                    <a:pt x="2" y="3"/>
                  </a:moveTo>
                  <a:cubicBezTo>
                    <a:pt x="1" y="8"/>
                    <a:pt x="1" y="12"/>
                    <a:pt x="0" y="17"/>
                  </a:cubicBezTo>
                  <a:cubicBezTo>
                    <a:pt x="0" y="20"/>
                    <a:pt x="5" y="20"/>
                    <a:pt x="5" y="17"/>
                  </a:cubicBezTo>
                  <a:cubicBezTo>
                    <a:pt x="5" y="12"/>
                    <a:pt x="6" y="8"/>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08" name="Freeform 18"/>
            <p:cNvSpPr/>
            <p:nvPr/>
          </p:nvSpPr>
          <p:spPr bwMode="auto">
            <a:xfrm>
              <a:off x="210" y="1415"/>
              <a:ext cx="24" cy="83"/>
            </a:xfrm>
            <a:custGeom>
              <a:avLst/>
              <a:gdLst>
                <a:gd name="T0" fmla="*/ 5 w 7"/>
                <a:gd name="T1" fmla="*/ 3 h 28"/>
                <a:gd name="T2" fmla="*/ 0 w 7"/>
                <a:gd name="T3" fmla="*/ 3 h 28"/>
                <a:gd name="T4" fmla="*/ 3 w 7"/>
                <a:gd name="T5" fmla="*/ 25 h 28"/>
                <a:gd name="T6" fmla="*/ 7 w 7"/>
                <a:gd name="T7" fmla="*/ 25 h 28"/>
                <a:gd name="T8" fmla="*/ 5 w 7"/>
                <a:gd name="T9" fmla="*/ 3 h 28"/>
              </a:gdLst>
              <a:ahLst/>
              <a:cxnLst>
                <a:cxn ang="0">
                  <a:pos x="T0" y="T1"/>
                </a:cxn>
                <a:cxn ang="0">
                  <a:pos x="T2" y="T3"/>
                </a:cxn>
                <a:cxn ang="0">
                  <a:pos x="T4" y="T5"/>
                </a:cxn>
                <a:cxn ang="0">
                  <a:pos x="T6" y="T7"/>
                </a:cxn>
                <a:cxn ang="0">
                  <a:pos x="T8" y="T9"/>
                </a:cxn>
              </a:cxnLst>
              <a:rect l="0" t="0" r="r" b="b"/>
              <a:pathLst>
                <a:path w="7" h="28">
                  <a:moveTo>
                    <a:pt x="5" y="3"/>
                  </a:moveTo>
                  <a:cubicBezTo>
                    <a:pt x="5" y="0"/>
                    <a:pt x="0" y="0"/>
                    <a:pt x="0" y="3"/>
                  </a:cubicBezTo>
                  <a:cubicBezTo>
                    <a:pt x="1" y="11"/>
                    <a:pt x="2" y="18"/>
                    <a:pt x="3" y="25"/>
                  </a:cubicBezTo>
                  <a:cubicBezTo>
                    <a:pt x="3" y="28"/>
                    <a:pt x="7" y="28"/>
                    <a:pt x="7" y="25"/>
                  </a:cubicBezTo>
                  <a:cubicBezTo>
                    <a:pt x="6" y="18"/>
                    <a:pt x="6" y="11"/>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09" name="Freeform 19"/>
            <p:cNvSpPr/>
            <p:nvPr/>
          </p:nvSpPr>
          <p:spPr bwMode="auto">
            <a:xfrm>
              <a:off x="224" y="1530"/>
              <a:ext cx="21" cy="92"/>
            </a:xfrm>
            <a:custGeom>
              <a:avLst/>
              <a:gdLst>
                <a:gd name="T0" fmla="*/ 4 w 6"/>
                <a:gd name="T1" fmla="*/ 3 h 31"/>
                <a:gd name="T2" fmla="*/ 0 w 6"/>
                <a:gd name="T3" fmla="*/ 3 h 31"/>
                <a:gd name="T4" fmla="*/ 1 w 6"/>
                <a:gd name="T5" fmla="*/ 29 h 31"/>
                <a:gd name="T6" fmla="*/ 5 w 6"/>
                <a:gd name="T7" fmla="*/ 29 h 31"/>
                <a:gd name="T8" fmla="*/ 4 w 6"/>
                <a:gd name="T9" fmla="*/ 3 h 31"/>
              </a:gdLst>
              <a:ahLst/>
              <a:cxnLst>
                <a:cxn ang="0">
                  <a:pos x="T0" y="T1"/>
                </a:cxn>
                <a:cxn ang="0">
                  <a:pos x="T2" y="T3"/>
                </a:cxn>
                <a:cxn ang="0">
                  <a:pos x="T4" y="T5"/>
                </a:cxn>
                <a:cxn ang="0">
                  <a:pos x="T6" y="T7"/>
                </a:cxn>
                <a:cxn ang="0">
                  <a:pos x="T8" y="T9"/>
                </a:cxn>
              </a:cxnLst>
              <a:rect l="0" t="0" r="r" b="b"/>
              <a:pathLst>
                <a:path w="6" h="31">
                  <a:moveTo>
                    <a:pt x="4" y="3"/>
                  </a:moveTo>
                  <a:cubicBezTo>
                    <a:pt x="4" y="0"/>
                    <a:pt x="0" y="0"/>
                    <a:pt x="0" y="3"/>
                  </a:cubicBezTo>
                  <a:cubicBezTo>
                    <a:pt x="0" y="12"/>
                    <a:pt x="0" y="20"/>
                    <a:pt x="1" y="29"/>
                  </a:cubicBezTo>
                  <a:cubicBezTo>
                    <a:pt x="1" y="31"/>
                    <a:pt x="6" y="31"/>
                    <a:pt x="5" y="29"/>
                  </a:cubicBezTo>
                  <a:cubicBezTo>
                    <a:pt x="4" y="20"/>
                    <a:pt x="4" y="12"/>
                    <a:pt x="4"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10" name="Freeform 20"/>
            <p:cNvSpPr/>
            <p:nvPr/>
          </p:nvSpPr>
          <p:spPr bwMode="auto">
            <a:xfrm>
              <a:off x="220" y="1664"/>
              <a:ext cx="18" cy="80"/>
            </a:xfrm>
            <a:custGeom>
              <a:avLst/>
              <a:gdLst>
                <a:gd name="T0" fmla="*/ 4 w 5"/>
                <a:gd name="T1" fmla="*/ 24 h 27"/>
                <a:gd name="T2" fmla="*/ 4 w 5"/>
                <a:gd name="T3" fmla="*/ 24 h 27"/>
                <a:gd name="T4" fmla="*/ 5 w 5"/>
                <a:gd name="T5" fmla="*/ 3 h 27"/>
                <a:gd name="T6" fmla="*/ 1 w 5"/>
                <a:gd name="T7" fmla="*/ 3 h 27"/>
                <a:gd name="T8" fmla="*/ 0 w 5"/>
                <a:gd name="T9" fmla="*/ 14 h 27"/>
                <a:gd name="T10" fmla="*/ 0 w 5"/>
                <a:gd name="T11" fmla="*/ 20 h 27"/>
                <a:gd name="T12" fmla="*/ 0 w 5"/>
                <a:gd name="T13" fmla="*/ 23 h 27"/>
                <a:gd name="T14" fmla="*/ 0 w 5"/>
                <a:gd name="T15" fmla="*/ 24 h 27"/>
                <a:gd name="T16" fmla="*/ 0 w 5"/>
                <a:gd name="T17" fmla="*/ 24 h 27"/>
                <a:gd name="T18" fmla="*/ 4 w 5"/>
                <a:gd name="T19" fmla="*/ 24 h 27"/>
                <a:gd name="T20" fmla="*/ 4 w 5"/>
                <a:gd name="T21" fmla="*/ 24 h 27"/>
                <a:gd name="T22" fmla="*/ 4 w 5"/>
                <a:gd name="T23" fmla="*/ 24 h 27"/>
                <a:gd name="T24" fmla="*/ 4 w 5"/>
                <a:gd name="T2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7">
                  <a:moveTo>
                    <a:pt x="4" y="24"/>
                  </a:moveTo>
                  <a:cubicBezTo>
                    <a:pt x="4" y="24"/>
                    <a:pt x="4" y="24"/>
                    <a:pt x="4" y="24"/>
                  </a:cubicBezTo>
                  <a:cubicBezTo>
                    <a:pt x="5" y="17"/>
                    <a:pt x="5" y="9"/>
                    <a:pt x="5" y="3"/>
                  </a:cubicBezTo>
                  <a:cubicBezTo>
                    <a:pt x="5" y="0"/>
                    <a:pt x="1" y="0"/>
                    <a:pt x="1" y="3"/>
                  </a:cubicBezTo>
                  <a:cubicBezTo>
                    <a:pt x="1" y="6"/>
                    <a:pt x="0" y="10"/>
                    <a:pt x="0" y="14"/>
                  </a:cubicBezTo>
                  <a:cubicBezTo>
                    <a:pt x="0" y="16"/>
                    <a:pt x="0" y="18"/>
                    <a:pt x="0" y="20"/>
                  </a:cubicBezTo>
                  <a:cubicBezTo>
                    <a:pt x="0" y="21"/>
                    <a:pt x="0" y="23"/>
                    <a:pt x="0" y="23"/>
                  </a:cubicBezTo>
                  <a:cubicBezTo>
                    <a:pt x="0" y="23"/>
                    <a:pt x="0" y="23"/>
                    <a:pt x="0" y="24"/>
                  </a:cubicBezTo>
                  <a:cubicBezTo>
                    <a:pt x="0" y="24"/>
                    <a:pt x="0" y="24"/>
                    <a:pt x="0" y="24"/>
                  </a:cubicBezTo>
                  <a:cubicBezTo>
                    <a:pt x="0" y="26"/>
                    <a:pt x="4" y="27"/>
                    <a:pt x="4" y="24"/>
                  </a:cubicBezTo>
                  <a:cubicBezTo>
                    <a:pt x="4" y="24"/>
                    <a:pt x="4" y="24"/>
                    <a:pt x="4" y="24"/>
                  </a:cubicBezTo>
                  <a:cubicBezTo>
                    <a:pt x="4" y="24"/>
                    <a:pt x="4" y="24"/>
                    <a:pt x="4" y="24"/>
                  </a:cubicBezTo>
                  <a:cubicBezTo>
                    <a:pt x="4" y="24"/>
                    <a:pt x="4" y="24"/>
                    <a:pt x="4" y="2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11" name="Freeform 21"/>
            <p:cNvSpPr/>
            <p:nvPr/>
          </p:nvSpPr>
          <p:spPr bwMode="auto">
            <a:xfrm>
              <a:off x="206" y="1762"/>
              <a:ext cx="21" cy="101"/>
            </a:xfrm>
            <a:custGeom>
              <a:avLst/>
              <a:gdLst>
                <a:gd name="T0" fmla="*/ 1 w 6"/>
                <a:gd name="T1" fmla="*/ 3 h 34"/>
                <a:gd name="T2" fmla="*/ 1 w 6"/>
                <a:gd name="T3" fmla="*/ 23 h 34"/>
                <a:gd name="T4" fmla="*/ 0 w 6"/>
                <a:gd name="T5" fmla="*/ 25 h 34"/>
                <a:gd name="T6" fmla="*/ 1 w 6"/>
                <a:gd name="T7" fmla="*/ 31 h 34"/>
                <a:gd name="T8" fmla="*/ 6 w 6"/>
                <a:gd name="T9" fmla="*/ 31 h 34"/>
                <a:gd name="T10" fmla="*/ 6 w 6"/>
                <a:gd name="T11" fmla="*/ 3 h 34"/>
                <a:gd name="T12" fmla="*/ 1 w 6"/>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 h="34">
                  <a:moveTo>
                    <a:pt x="1" y="3"/>
                  </a:moveTo>
                  <a:cubicBezTo>
                    <a:pt x="1" y="23"/>
                    <a:pt x="1" y="23"/>
                    <a:pt x="1" y="23"/>
                  </a:cubicBezTo>
                  <a:cubicBezTo>
                    <a:pt x="1" y="24"/>
                    <a:pt x="0" y="24"/>
                    <a:pt x="0" y="25"/>
                  </a:cubicBezTo>
                  <a:cubicBezTo>
                    <a:pt x="1" y="27"/>
                    <a:pt x="1" y="29"/>
                    <a:pt x="1" y="31"/>
                  </a:cubicBezTo>
                  <a:cubicBezTo>
                    <a:pt x="2" y="34"/>
                    <a:pt x="6" y="34"/>
                    <a:pt x="6" y="31"/>
                  </a:cubicBezTo>
                  <a:cubicBezTo>
                    <a:pt x="6" y="3"/>
                    <a:pt x="6" y="3"/>
                    <a:pt x="6" y="3"/>
                  </a:cubicBezTo>
                  <a:cubicBezTo>
                    <a:pt x="6" y="0"/>
                    <a:pt x="1" y="0"/>
                    <a:pt x="1"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12" name="Freeform 22"/>
            <p:cNvSpPr/>
            <p:nvPr/>
          </p:nvSpPr>
          <p:spPr bwMode="auto">
            <a:xfrm>
              <a:off x="213" y="1893"/>
              <a:ext cx="25" cy="86"/>
            </a:xfrm>
            <a:custGeom>
              <a:avLst/>
              <a:gdLst>
                <a:gd name="T0" fmla="*/ 6 w 7"/>
                <a:gd name="T1" fmla="*/ 25 h 29"/>
                <a:gd name="T2" fmla="*/ 5 w 7"/>
                <a:gd name="T3" fmla="*/ 3 h 29"/>
                <a:gd name="T4" fmla="*/ 0 w 7"/>
                <a:gd name="T5" fmla="*/ 3 h 29"/>
                <a:gd name="T6" fmla="*/ 2 w 7"/>
                <a:gd name="T7" fmla="*/ 26 h 29"/>
                <a:gd name="T8" fmla="*/ 6 w 7"/>
                <a:gd name="T9" fmla="*/ 25 h 29"/>
              </a:gdLst>
              <a:ahLst/>
              <a:cxnLst>
                <a:cxn ang="0">
                  <a:pos x="T0" y="T1"/>
                </a:cxn>
                <a:cxn ang="0">
                  <a:pos x="T2" y="T3"/>
                </a:cxn>
                <a:cxn ang="0">
                  <a:pos x="T4" y="T5"/>
                </a:cxn>
                <a:cxn ang="0">
                  <a:pos x="T6" y="T7"/>
                </a:cxn>
                <a:cxn ang="0">
                  <a:pos x="T8" y="T9"/>
                </a:cxn>
              </a:cxnLst>
              <a:rect l="0" t="0" r="r" b="b"/>
              <a:pathLst>
                <a:path w="7" h="29">
                  <a:moveTo>
                    <a:pt x="6" y="25"/>
                  </a:moveTo>
                  <a:cubicBezTo>
                    <a:pt x="4" y="18"/>
                    <a:pt x="5" y="10"/>
                    <a:pt x="5" y="3"/>
                  </a:cubicBezTo>
                  <a:cubicBezTo>
                    <a:pt x="5" y="0"/>
                    <a:pt x="0" y="0"/>
                    <a:pt x="0" y="3"/>
                  </a:cubicBezTo>
                  <a:cubicBezTo>
                    <a:pt x="0" y="10"/>
                    <a:pt x="0" y="19"/>
                    <a:pt x="2" y="26"/>
                  </a:cubicBezTo>
                  <a:cubicBezTo>
                    <a:pt x="2" y="29"/>
                    <a:pt x="7" y="28"/>
                    <a:pt x="6" y="2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13" name="Freeform 23"/>
            <p:cNvSpPr/>
            <p:nvPr/>
          </p:nvSpPr>
          <p:spPr bwMode="auto">
            <a:xfrm>
              <a:off x="213" y="2008"/>
              <a:ext cx="18" cy="89"/>
            </a:xfrm>
            <a:custGeom>
              <a:avLst/>
              <a:gdLst>
                <a:gd name="T0" fmla="*/ 0 w 5"/>
                <a:gd name="T1" fmla="*/ 3 h 30"/>
                <a:gd name="T2" fmla="*/ 0 w 5"/>
                <a:gd name="T3" fmla="*/ 27 h 30"/>
                <a:gd name="T4" fmla="*/ 5 w 5"/>
                <a:gd name="T5" fmla="*/ 27 h 30"/>
                <a:gd name="T6" fmla="*/ 5 w 5"/>
                <a:gd name="T7" fmla="*/ 3 h 30"/>
                <a:gd name="T8" fmla="*/ 0 w 5"/>
                <a:gd name="T9" fmla="*/ 3 h 30"/>
              </a:gdLst>
              <a:ahLst/>
              <a:cxnLst>
                <a:cxn ang="0">
                  <a:pos x="T0" y="T1"/>
                </a:cxn>
                <a:cxn ang="0">
                  <a:pos x="T2" y="T3"/>
                </a:cxn>
                <a:cxn ang="0">
                  <a:pos x="T4" y="T5"/>
                </a:cxn>
                <a:cxn ang="0">
                  <a:pos x="T6" y="T7"/>
                </a:cxn>
                <a:cxn ang="0">
                  <a:pos x="T8" y="T9"/>
                </a:cxn>
              </a:cxnLst>
              <a:rect l="0" t="0" r="r" b="b"/>
              <a:pathLst>
                <a:path w="5" h="30">
                  <a:moveTo>
                    <a:pt x="0" y="3"/>
                  </a:moveTo>
                  <a:cubicBezTo>
                    <a:pt x="0" y="27"/>
                    <a:pt x="0" y="27"/>
                    <a:pt x="0" y="27"/>
                  </a:cubicBezTo>
                  <a:cubicBezTo>
                    <a:pt x="0" y="30"/>
                    <a:pt x="5" y="30"/>
                    <a:pt x="5" y="27"/>
                  </a:cubicBezTo>
                  <a:cubicBezTo>
                    <a:pt x="5" y="3"/>
                    <a:pt x="5" y="3"/>
                    <a:pt x="5" y="3"/>
                  </a:cubicBezTo>
                  <a:cubicBezTo>
                    <a:pt x="5"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14" name="Freeform 24"/>
            <p:cNvSpPr/>
            <p:nvPr/>
          </p:nvSpPr>
          <p:spPr bwMode="auto">
            <a:xfrm>
              <a:off x="217" y="2127"/>
              <a:ext cx="24" cy="89"/>
            </a:xfrm>
            <a:custGeom>
              <a:avLst/>
              <a:gdLst>
                <a:gd name="T0" fmla="*/ 6 w 7"/>
                <a:gd name="T1" fmla="*/ 26 h 30"/>
                <a:gd name="T2" fmla="*/ 5 w 7"/>
                <a:gd name="T3" fmla="*/ 3 h 30"/>
                <a:gd name="T4" fmla="*/ 1 w 7"/>
                <a:gd name="T5" fmla="*/ 3 h 30"/>
                <a:gd name="T6" fmla="*/ 2 w 7"/>
                <a:gd name="T7" fmla="*/ 27 h 30"/>
                <a:gd name="T8" fmla="*/ 6 w 7"/>
                <a:gd name="T9" fmla="*/ 26 h 30"/>
              </a:gdLst>
              <a:ahLst/>
              <a:cxnLst>
                <a:cxn ang="0">
                  <a:pos x="T0" y="T1"/>
                </a:cxn>
                <a:cxn ang="0">
                  <a:pos x="T2" y="T3"/>
                </a:cxn>
                <a:cxn ang="0">
                  <a:pos x="T4" y="T5"/>
                </a:cxn>
                <a:cxn ang="0">
                  <a:pos x="T6" y="T7"/>
                </a:cxn>
                <a:cxn ang="0">
                  <a:pos x="T8" y="T9"/>
                </a:cxn>
              </a:cxnLst>
              <a:rect l="0" t="0" r="r" b="b"/>
              <a:pathLst>
                <a:path w="7" h="30">
                  <a:moveTo>
                    <a:pt x="6" y="26"/>
                  </a:moveTo>
                  <a:cubicBezTo>
                    <a:pt x="4" y="19"/>
                    <a:pt x="5" y="10"/>
                    <a:pt x="5" y="3"/>
                  </a:cubicBezTo>
                  <a:cubicBezTo>
                    <a:pt x="5" y="0"/>
                    <a:pt x="1" y="0"/>
                    <a:pt x="1" y="3"/>
                  </a:cubicBezTo>
                  <a:cubicBezTo>
                    <a:pt x="1" y="11"/>
                    <a:pt x="0" y="20"/>
                    <a:pt x="2" y="27"/>
                  </a:cubicBezTo>
                  <a:cubicBezTo>
                    <a:pt x="2" y="30"/>
                    <a:pt x="7" y="29"/>
                    <a:pt x="6" y="2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15" name="Freeform 25"/>
            <p:cNvSpPr/>
            <p:nvPr/>
          </p:nvSpPr>
          <p:spPr bwMode="auto">
            <a:xfrm>
              <a:off x="224" y="2246"/>
              <a:ext cx="14" cy="109"/>
            </a:xfrm>
            <a:custGeom>
              <a:avLst/>
              <a:gdLst>
                <a:gd name="T0" fmla="*/ 0 w 4"/>
                <a:gd name="T1" fmla="*/ 3 h 37"/>
                <a:gd name="T2" fmla="*/ 0 w 4"/>
                <a:gd name="T3" fmla="*/ 34 h 37"/>
                <a:gd name="T4" fmla="*/ 4 w 4"/>
                <a:gd name="T5" fmla="*/ 34 h 37"/>
                <a:gd name="T6" fmla="*/ 4 w 4"/>
                <a:gd name="T7" fmla="*/ 3 h 37"/>
                <a:gd name="T8" fmla="*/ 0 w 4"/>
                <a:gd name="T9" fmla="*/ 3 h 37"/>
              </a:gdLst>
              <a:ahLst/>
              <a:cxnLst>
                <a:cxn ang="0">
                  <a:pos x="T0" y="T1"/>
                </a:cxn>
                <a:cxn ang="0">
                  <a:pos x="T2" y="T3"/>
                </a:cxn>
                <a:cxn ang="0">
                  <a:pos x="T4" y="T5"/>
                </a:cxn>
                <a:cxn ang="0">
                  <a:pos x="T6" y="T7"/>
                </a:cxn>
                <a:cxn ang="0">
                  <a:pos x="T8" y="T9"/>
                </a:cxn>
              </a:cxnLst>
              <a:rect l="0" t="0" r="r" b="b"/>
              <a:pathLst>
                <a:path w="4" h="37">
                  <a:moveTo>
                    <a:pt x="0" y="3"/>
                  </a:moveTo>
                  <a:cubicBezTo>
                    <a:pt x="0" y="34"/>
                    <a:pt x="0" y="34"/>
                    <a:pt x="0" y="34"/>
                  </a:cubicBezTo>
                  <a:cubicBezTo>
                    <a:pt x="0" y="37"/>
                    <a:pt x="4" y="37"/>
                    <a:pt x="4" y="34"/>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16" name="Freeform 26"/>
            <p:cNvSpPr/>
            <p:nvPr/>
          </p:nvSpPr>
          <p:spPr bwMode="auto">
            <a:xfrm>
              <a:off x="210" y="2370"/>
              <a:ext cx="28" cy="107"/>
            </a:xfrm>
            <a:custGeom>
              <a:avLst/>
              <a:gdLst>
                <a:gd name="T0" fmla="*/ 7 w 8"/>
                <a:gd name="T1" fmla="*/ 3 h 36"/>
                <a:gd name="T2" fmla="*/ 3 w 8"/>
                <a:gd name="T3" fmla="*/ 3 h 36"/>
                <a:gd name="T4" fmla="*/ 0 w 8"/>
                <a:gd name="T5" fmla="*/ 32 h 36"/>
                <a:gd name="T6" fmla="*/ 5 w 8"/>
                <a:gd name="T7" fmla="*/ 33 h 36"/>
                <a:gd name="T8" fmla="*/ 7 w 8"/>
                <a:gd name="T9" fmla="*/ 3 h 36"/>
              </a:gdLst>
              <a:ahLst/>
              <a:cxnLst>
                <a:cxn ang="0">
                  <a:pos x="T0" y="T1"/>
                </a:cxn>
                <a:cxn ang="0">
                  <a:pos x="T2" y="T3"/>
                </a:cxn>
                <a:cxn ang="0">
                  <a:pos x="T4" y="T5"/>
                </a:cxn>
                <a:cxn ang="0">
                  <a:pos x="T6" y="T7"/>
                </a:cxn>
                <a:cxn ang="0">
                  <a:pos x="T8" y="T9"/>
                </a:cxn>
              </a:cxnLst>
              <a:rect l="0" t="0" r="r" b="b"/>
              <a:pathLst>
                <a:path w="8" h="36">
                  <a:moveTo>
                    <a:pt x="7" y="3"/>
                  </a:moveTo>
                  <a:cubicBezTo>
                    <a:pt x="7" y="0"/>
                    <a:pt x="3" y="0"/>
                    <a:pt x="3" y="3"/>
                  </a:cubicBezTo>
                  <a:cubicBezTo>
                    <a:pt x="3" y="12"/>
                    <a:pt x="4" y="23"/>
                    <a:pt x="0" y="32"/>
                  </a:cubicBezTo>
                  <a:cubicBezTo>
                    <a:pt x="0" y="35"/>
                    <a:pt x="4" y="36"/>
                    <a:pt x="5" y="33"/>
                  </a:cubicBezTo>
                  <a:cubicBezTo>
                    <a:pt x="8" y="24"/>
                    <a:pt x="7" y="12"/>
                    <a:pt x="7"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17" name="Freeform 27"/>
            <p:cNvSpPr/>
            <p:nvPr/>
          </p:nvSpPr>
          <p:spPr bwMode="auto">
            <a:xfrm>
              <a:off x="213" y="2492"/>
              <a:ext cx="28" cy="83"/>
            </a:xfrm>
            <a:custGeom>
              <a:avLst/>
              <a:gdLst>
                <a:gd name="T0" fmla="*/ 5 w 8"/>
                <a:gd name="T1" fmla="*/ 23 h 28"/>
                <a:gd name="T2" fmla="*/ 5 w 8"/>
                <a:gd name="T3" fmla="*/ 3 h 28"/>
                <a:gd name="T4" fmla="*/ 0 w 8"/>
                <a:gd name="T5" fmla="*/ 3 h 28"/>
                <a:gd name="T6" fmla="*/ 0 w 8"/>
                <a:gd name="T7" fmla="*/ 19 h 28"/>
                <a:gd name="T8" fmla="*/ 4 w 8"/>
                <a:gd name="T9" fmla="*/ 27 h 28"/>
                <a:gd name="T10" fmla="*/ 5 w 8"/>
                <a:gd name="T11" fmla="*/ 23 h 28"/>
              </a:gdLst>
              <a:ahLst/>
              <a:cxnLst>
                <a:cxn ang="0">
                  <a:pos x="T0" y="T1"/>
                </a:cxn>
                <a:cxn ang="0">
                  <a:pos x="T2" y="T3"/>
                </a:cxn>
                <a:cxn ang="0">
                  <a:pos x="T4" y="T5"/>
                </a:cxn>
                <a:cxn ang="0">
                  <a:pos x="T6" y="T7"/>
                </a:cxn>
                <a:cxn ang="0">
                  <a:pos x="T8" y="T9"/>
                </a:cxn>
                <a:cxn ang="0">
                  <a:pos x="T10" y="T11"/>
                </a:cxn>
              </a:cxnLst>
              <a:rect l="0" t="0" r="r" b="b"/>
              <a:pathLst>
                <a:path w="8" h="28">
                  <a:moveTo>
                    <a:pt x="5" y="23"/>
                  </a:moveTo>
                  <a:cubicBezTo>
                    <a:pt x="4" y="23"/>
                    <a:pt x="5" y="5"/>
                    <a:pt x="5" y="3"/>
                  </a:cubicBezTo>
                  <a:cubicBezTo>
                    <a:pt x="5" y="0"/>
                    <a:pt x="0" y="0"/>
                    <a:pt x="0" y="3"/>
                  </a:cubicBezTo>
                  <a:cubicBezTo>
                    <a:pt x="0" y="8"/>
                    <a:pt x="0" y="14"/>
                    <a:pt x="0" y="19"/>
                  </a:cubicBezTo>
                  <a:cubicBezTo>
                    <a:pt x="1" y="22"/>
                    <a:pt x="1" y="27"/>
                    <a:pt x="4" y="27"/>
                  </a:cubicBezTo>
                  <a:cubicBezTo>
                    <a:pt x="7" y="28"/>
                    <a:pt x="8" y="23"/>
                    <a:pt x="5" y="2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18" name="Freeform 28"/>
            <p:cNvSpPr/>
            <p:nvPr/>
          </p:nvSpPr>
          <p:spPr bwMode="auto">
            <a:xfrm>
              <a:off x="213" y="2614"/>
              <a:ext cx="28" cy="89"/>
            </a:xfrm>
            <a:custGeom>
              <a:avLst/>
              <a:gdLst>
                <a:gd name="T0" fmla="*/ 3 w 8"/>
                <a:gd name="T1" fmla="*/ 2 h 30"/>
                <a:gd name="T2" fmla="*/ 2 w 8"/>
                <a:gd name="T3" fmla="*/ 27 h 30"/>
                <a:gd name="T4" fmla="*/ 6 w 8"/>
                <a:gd name="T5" fmla="*/ 27 h 30"/>
                <a:gd name="T6" fmla="*/ 7 w 8"/>
                <a:gd name="T7" fmla="*/ 4 h 30"/>
                <a:gd name="T8" fmla="*/ 3 w 8"/>
                <a:gd name="T9" fmla="*/ 2 h 30"/>
              </a:gdLst>
              <a:ahLst/>
              <a:cxnLst>
                <a:cxn ang="0">
                  <a:pos x="T0" y="T1"/>
                </a:cxn>
                <a:cxn ang="0">
                  <a:pos x="T2" y="T3"/>
                </a:cxn>
                <a:cxn ang="0">
                  <a:pos x="T4" y="T5"/>
                </a:cxn>
                <a:cxn ang="0">
                  <a:pos x="T6" y="T7"/>
                </a:cxn>
                <a:cxn ang="0">
                  <a:pos x="T8" y="T9"/>
                </a:cxn>
              </a:cxnLst>
              <a:rect l="0" t="0" r="r" b="b"/>
              <a:pathLst>
                <a:path w="8" h="30">
                  <a:moveTo>
                    <a:pt x="3" y="2"/>
                  </a:moveTo>
                  <a:cubicBezTo>
                    <a:pt x="0" y="10"/>
                    <a:pt x="1" y="19"/>
                    <a:pt x="2" y="27"/>
                  </a:cubicBezTo>
                  <a:cubicBezTo>
                    <a:pt x="2" y="30"/>
                    <a:pt x="6" y="30"/>
                    <a:pt x="6" y="27"/>
                  </a:cubicBezTo>
                  <a:cubicBezTo>
                    <a:pt x="6" y="20"/>
                    <a:pt x="4" y="11"/>
                    <a:pt x="7" y="4"/>
                  </a:cubicBezTo>
                  <a:cubicBezTo>
                    <a:pt x="8" y="1"/>
                    <a:pt x="4" y="0"/>
                    <a:pt x="3"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19" name="Freeform 29"/>
            <p:cNvSpPr/>
            <p:nvPr/>
          </p:nvSpPr>
          <p:spPr bwMode="auto">
            <a:xfrm>
              <a:off x="217" y="2735"/>
              <a:ext cx="21" cy="107"/>
            </a:xfrm>
            <a:custGeom>
              <a:avLst/>
              <a:gdLst>
                <a:gd name="T0" fmla="*/ 6 w 6"/>
                <a:gd name="T1" fmla="*/ 3 h 36"/>
                <a:gd name="T2" fmla="*/ 2 w 6"/>
                <a:gd name="T3" fmla="*/ 3 h 36"/>
                <a:gd name="T4" fmla="*/ 1 w 6"/>
                <a:gd name="T5" fmla="*/ 33 h 36"/>
                <a:gd name="T6" fmla="*/ 5 w 6"/>
                <a:gd name="T7" fmla="*/ 33 h 36"/>
                <a:gd name="T8" fmla="*/ 6 w 6"/>
                <a:gd name="T9" fmla="*/ 3 h 36"/>
              </a:gdLst>
              <a:ahLst/>
              <a:cxnLst>
                <a:cxn ang="0">
                  <a:pos x="T0" y="T1"/>
                </a:cxn>
                <a:cxn ang="0">
                  <a:pos x="T2" y="T3"/>
                </a:cxn>
                <a:cxn ang="0">
                  <a:pos x="T4" y="T5"/>
                </a:cxn>
                <a:cxn ang="0">
                  <a:pos x="T6" y="T7"/>
                </a:cxn>
                <a:cxn ang="0">
                  <a:pos x="T8" y="T9"/>
                </a:cxn>
              </a:cxnLst>
              <a:rect l="0" t="0" r="r" b="b"/>
              <a:pathLst>
                <a:path w="6" h="36">
                  <a:moveTo>
                    <a:pt x="6" y="3"/>
                  </a:moveTo>
                  <a:cubicBezTo>
                    <a:pt x="6" y="0"/>
                    <a:pt x="2" y="0"/>
                    <a:pt x="2" y="3"/>
                  </a:cubicBezTo>
                  <a:cubicBezTo>
                    <a:pt x="1" y="13"/>
                    <a:pt x="0" y="23"/>
                    <a:pt x="1" y="33"/>
                  </a:cubicBezTo>
                  <a:cubicBezTo>
                    <a:pt x="1" y="36"/>
                    <a:pt x="5" y="36"/>
                    <a:pt x="5" y="33"/>
                  </a:cubicBezTo>
                  <a:cubicBezTo>
                    <a:pt x="4" y="23"/>
                    <a:pt x="6" y="13"/>
                    <a:pt x="6"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20" name="Freeform 30"/>
            <p:cNvSpPr/>
            <p:nvPr/>
          </p:nvSpPr>
          <p:spPr bwMode="auto">
            <a:xfrm>
              <a:off x="210" y="2860"/>
              <a:ext cx="28" cy="104"/>
            </a:xfrm>
            <a:custGeom>
              <a:avLst/>
              <a:gdLst>
                <a:gd name="T0" fmla="*/ 8 w 8"/>
                <a:gd name="T1" fmla="*/ 3 h 35"/>
                <a:gd name="T2" fmla="*/ 4 w 8"/>
                <a:gd name="T3" fmla="*/ 3 h 35"/>
                <a:gd name="T4" fmla="*/ 3 w 8"/>
                <a:gd name="T5" fmla="*/ 32 h 35"/>
                <a:gd name="T6" fmla="*/ 7 w 8"/>
                <a:gd name="T7" fmla="*/ 31 h 35"/>
                <a:gd name="T8" fmla="*/ 8 w 8"/>
                <a:gd name="T9" fmla="*/ 3 h 35"/>
              </a:gdLst>
              <a:ahLst/>
              <a:cxnLst>
                <a:cxn ang="0">
                  <a:pos x="T0" y="T1"/>
                </a:cxn>
                <a:cxn ang="0">
                  <a:pos x="T2" y="T3"/>
                </a:cxn>
                <a:cxn ang="0">
                  <a:pos x="T4" y="T5"/>
                </a:cxn>
                <a:cxn ang="0">
                  <a:pos x="T6" y="T7"/>
                </a:cxn>
                <a:cxn ang="0">
                  <a:pos x="T8" y="T9"/>
                </a:cxn>
              </a:cxnLst>
              <a:rect l="0" t="0" r="r" b="b"/>
              <a:pathLst>
                <a:path w="8" h="35">
                  <a:moveTo>
                    <a:pt x="8" y="3"/>
                  </a:moveTo>
                  <a:cubicBezTo>
                    <a:pt x="8" y="0"/>
                    <a:pt x="4" y="0"/>
                    <a:pt x="4" y="3"/>
                  </a:cubicBezTo>
                  <a:cubicBezTo>
                    <a:pt x="3" y="13"/>
                    <a:pt x="0" y="23"/>
                    <a:pt x="3" y="32"/>
                  </a:cubicBezTo>
                  <a:cubicBezTo>
                    <a:pt x="3" y="35"/>
                    <a:pt x="8" y="34"/>
                    <a:pt x="7" y="31"/>
                  </a:cubicBezTo>
                  <a:cubicBezTo>
                    <a:pt x="5" y="22"/>
                    <a:pt x="8" y="12"/>
                    <a:pt x="8"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21" name="Freeform 31"/>
            <p:cNvSpPr/>
            <p:nvPr/>
          </p:nvSpPr>
          <p:spPr bwMode="auto">
            <a:xfrm>
              <a:off x="206" y="3014"/>
              <a:ext cx="25" cy="98"/>
            </a:xfrm>
            <a:custGeom>
              <a:avLst/>
              <a:gdLst>
                <a:gd name="T0" fmla="*/ 6 w 7"/>
                <a:gd name="T1" fmla="*/ 24 h 33"/>
                <a:gd name="T2" fmla="*/ 5 w 7"/>
                <a:gd name="T3" fmla="*/ 3 h 33"/>
                <a:gd name="T4" fmla="*/ 0 w 7"/>
                <a:gd name="T5" fmla="*/ 3 h 33"/>
                <a:gd name="T6" fmla="*/ 1 w 7"/>
                <a:gd name="T7" fmla="*/ 30 h 33"/>
                <a:gd name="T8" fmla="*/ 6 w 7"/>
                <a:gd name="T9" fmla="*/ 32 h 33"/>
                <a:gd name="T10" fmla="*/ 7 w 7"/>
                <a:gd name="T11" fmla="*/ 26 h 33"/>
                <a:gd name="T12" fmla="*/ 6 w 7"/>
                <a:gd name="T13" fmla="*/ 24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6" y="24"/>
                  </a:moveTo>
                  <a:cubicBezTo>
                    <a:pt x="6" y="17"/>
                    <a:pt x="6" y="10"/>
                    <a:pt x="5" y="3"/>
                  </a:cubicBezTo>
                  <a:cubicBezTo>
                    <a:pt x="5" y="0"/>
                    <a:pt x="0" y="0"/>
                    <a:pt x="0" y="3"/>
                  </a:cubicBezTo>
                  <a:cubicBezTo>
                    <a:pt x="1" y="12"/>
                    <a:pt x="1" y="21"/>
                    <a:pt x="1" y="30"/>
                  </a:cubicBezTo>
                  <a:cubicBezTo>
                    <a:pt x="1" y="33"/>
                    <a:pt x="4" y="33"/>
                    <a:pt x="6" y="32"/>
                  </a:cubicBezTo>
                  <a:cubicBezTo>
                    <a:pt x="7" y="30"/>
                    <a:pt x="7" y="28"/>
                    <a:pt x="7" y="26"/>
                  </a:cubicBezTo>
                  <a:cubicBezTo>
                    <a:pt x="7" y="25"/>
                    <a:pt x="7" y="25"/>
                    <a:pt x="6" y="2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22" name="Freeform 32"/>
            <p:cNvSpPr/>
            <p:nvPr/>
          </p:nvSpPr>
          <p:spPr bwMode="auto">
            <a:xfrm>
              <a:off x="210" y="3166"/>
              <a:ext cx="24" cy="92"/>
            </a:xfrm>
            <a:custGeom>
              <a:avLst/>
              <a:gdLst>
                <a:gd name="T0" fmla="*/ 3 w 7"/>
                <a:gd name="T1" fmla="*/ 3 h 31"/>
                <a:gd name="T2" fmla="*/ 2 w 7"/>
                <a:gd name="T3" fmla="*/ 17 h 31"/>
                <a:gd name="T4" fmla="*/ 1 w 7"/>
                <a:gd name="T5" fmla="*/ 24 h 31"/>
                <a:gd name="T6" fmla="*/ 1 w 7"/>
                <a:gd name="T7" fmla="*/ 27 h 31"/>
                <a:gd name="T8" fmla="*/ 0 w 7"/>
                <a:gd name="T9" fmla="*/ 28 h 31"/>
                <a:gd name="T10" fmla="*/ 1 w 7"/>
                <a:gd name="T11" fmla="*/ 29 h 31"/>
                <a:gd name="T12" fmla="*/ 4 w 7"/>
                <a:gd name="T13" fmla="*/ 30 h 31"/>
                <a:gd name="T14" fmla="*/ 6 w 7"/>
                <a:gd name="T15" fmla="*/ 20 h 31"/>
                <a:gd name="T16" fmla="*/ 7 w 7"/>
                <a:gd name="T17" fmla="*/ 3 h 31"/>
                <a:gd name="T18" fmla="*/ 3 w 7"/>
                <a:gd name="T19"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1">
                  <a:moveTo>
                    <a:pt x="3" y="3"/>
                  </a:moveTo>
                  <a:cubicBezTo>
                    <a:pt x="2" y="7"/>
                    <a:pt x="2" y="12"/>
                    <a:pt x="2" y="17"/>
                  </a:cubicBezTo>
                  <a:cubicBezTo>
                    <a:pt x="1" y="19"/>
                    <a:pt x="1" y="22"/>
                    <a:pt x="1" y="24"/>
                  </a:cubicBezTo>
                  <a:cubicBezTo>
                    <a:pt x="1" y="25"/>
                    <a:pt x="0" y="27"/>
                    <a:pt x="1" y="27"/>
                  </a:cubicBezTo>
                  <a:cubicBezTo>
                    <a:pt x="0" y="27"/>
                    <a:pt x="0" y="28"/>
                    <a:pt x="0" y="28"/>
                  </a:cubicBezTo>
                  <a:cubicBezTo>
                    <a:pt x="0" y="28"/>
                    <a:pt x="0" y="29"/>
                    <a:pt x="1" y="29"/>
                  </a:cubicBezTo>
                  <a:cubicBezTo>
                    <a:pt x="1" y="30"/>
                    <a:pt x="3" y="31"/>
                    <a:pt x="4" y="30"/>
                  </a:cubicBezTo>
                  <a:cubicBezTo>
                    <a:pt x="6" y="28"/>
                    <a:pt x="6" y="23"/>
                    <a:pt x="6" y="20"/>
                  </a:cubicBezTo>
                  <a:cubicBezTo>
                    <a:pt x="6" y="14"/>
                    <a:pt x="7" y="9"/>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23" name="Freeform 33"/>
            <p:cNvSpPr/>
            <p:nvPr/>
          </p:nvSpPr>
          <p:spPr bwMode="auto">
            <a:xfrm>
              <a:off x="213" y="3290"/>
              <a:ext cx="28" cy="101"/>
            </a:xfrm>
            <a:custGeom>
              <a:avLst/>
              <a:gdLst>
                <a:gd name="T0" fmla="*/ 7 w 8"/>
                <a:gd name="T1" fmla="*/ 25 h 34"/>
                <a:gd name="T2" fmla="*/ 5 w 8"/>
                <a:gd name="T3" fmla="*/ 3 h 34"/>
                <a:gd name="T4" fmla="*/ 0 w 8"/>
                <a:gd name="T5" fmla="*/ 3 h 34"/>
                <a:gd name="T6" fmla="*/ 2 w 8"/>
                <a:gd name="T7" fmla="*/ 17 h 34"/>
                <a:gd name="T8" fmla="*/ 3 w 8"/>
                <a:gd name="T9" fmla="*/ 25 h 34"/>
                <a:gd name="T10" fmla="*/ 3 w 8"/>
                <a:gd name="T11" fmla="*/ 29 h 34"/>
                <a:gd name="T12" fmla="*/ 3 w 8"/>
                <a:gd name="T13" fmla="*/ 29 h 34"/>
                <a:gd name="T14" fmla="*/ 3 w 8"/>
                <a:gd name="T15" fmla="*/ 31 h 34"/>
                <a:gd name="T16" fmla="*/ 7 w 8"/>
                <a:gd name="T17" fmla="*/ 32 h 34"/>
                <a:gd name="T18" fmla="*/ 7 w 8"/>
                <a:gd name="T19"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7" y="25"/>
                  </a:moveTo>
                  <a:cubicBezTo>
                    <a:pt x="7" y="18"/>
                    <a:pt x="5" y="10"/>
                    <a:pt x="5" y="3"/>
                  </a:cubicBezTo>
                  <a:cubicBezTo>
                    <a:pt x="5" y="0"/>
                    <a:pt x="0" y="0"/>
                    <a:pt x="0" y="3"/>
                  </a:cubicBezTo>
                  <a:cubicBezTo>
                    <a:pt x="1" y="8"/>
                    <a:pt x="1" y="12"/>
                    <a:pt x="2" y="17"/>
                  </a:cubicBezTo>
                  <a:cubicBezTo>
                    <a:pt x="2" y="20"/>
                    <a:pt x="3" y="23"/>
                    <a:pt x="3" y="25"/>
                  </a:cubicBezTo>
                  <a:cubicBezTo>
                    <a:pt x="3" y="27"/>
                    <a:pt x="3" y="28"/>
                    <a:pt x="3" y="29"/>
                  </a:cubicBezTo>
                  <a:cubicBezTo>
                    <a:pt x="3" y="29"/>
                    <a:pt x="3" y="29"/>
                    <a:pt x="3" y="29"/>
                  </a:cubicBezTo>
                  <a:cubicBezTo>
                    <a:pt x="3" y="30"/>
                    <a:pt x="2" y="31"/>
                    <a:pt x="3" y="31"/>
                  </a:cubicBezTo>
                  <a:cubicBezTo>
                    <a:pt x="4" y="33"/>
                    <a:pt x="6" y="34"/>
                    <a:pt x="7" y="32"/>
                  </a:cubicBezTo>
                  <a:cubicBezTo>
                    <a:pt x="8" y="30"/>
                    <a:pt x="8" y="28"/>
                    <a:pt x="7" y="2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24" name="Freeform 34"/>
            <p:cNvSpPr/>
            <p:nvPr/>
          </p:nvSpPr>
          <p:spPr bwMode="auto">
            <a:xfrm>
              <a:off x="217" y="3427"/>
              <a:ext cx="28" cy="110"/>
            </a:xfrm>
            <a:custGeom>
              <a:avLst/>
              <a:gdLst>
                <a:gd name="T0" fmla="*/ 6 w 8"/>
                <a:gd name="T1" fmla="*/ 30 h 37"/>
                <a:gd name="T2" fmla="*/ 6 w 8"/>
                <a:gd name="T3" fmla="*/ 29 h 37"/>
                <a:gd name="T4" fmla="*/ 6 w 8"/>
                <a:gd name="T5" fmla="*/ 20 h 37"/>
                <a:gd name="T6" fmla="*/ 7 w 8"/>
                <a:gd name="T7" fmla="*/ 4 h 37"/>
                <a:gd name="T8" fmla="*/ 3 w 8"/>
                <a:gd name="T9" fmla="*/ 3 h 37"/>
                <a:gd name="T10" fmla="*/ 1 w 8"/>
                <a:gd name="T11" fmla="*/ 20 h 37"/>
                <a:gd name="T12" fmla="*/ 3 w 8"/>
                <a:gd name="T13" fmla="*/ 35 h 37"/>
                <a:gd name="T14" fmla="*/ 7 w 8"/>
                <a:gd name="T15" fmla="*/ 33 h 37"/>
                <a:gd name="T16" fmla="*/ 6 w 8"/>
                <a:gd name="T17"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7">
                  <a:moveTo>
                    <a:pt x="6" y="30"/>
                  </a:moveTo>
                  <a:cubicBezTo>
                    <a:pt x="6" y="30"/>
                    <a:pt x="6" y="29"/>
                    <a:pt x="6" y="29"/>
                  </a:cubicBezTo>
                  <a:cubicBezTo>
                    <a:pt x="5" y="26"/>
                    <a:pt x="6" y="22"/>
                    <a:pt x="6" y="20"/>
                  </a:cubicBezTo>
                  <a:cubicBezTo>
                    <a:pt x="6" y="15"/>
                    <a:pt x="6" y="9"/>
                    <a:pt x="7" y="4"/>
                  </a:cubicBezTo>
                  <a:cubicBezTo>
                    <a:pt x="8" y="1"/>
                    <a:pt x="3" y="0"/>
                    <a:pt x="3" y="3"/>
                  </a:cubicBezTo>
                  <a:cubicBezTo>
                    <a:pt x="2" y="8"/>
                    <a:pt x="1" y="14"/>
                    <a:pt x="1" y="20"/>
                  </a:cubicBezTo>
                  <a:cubicBezTo>
                    <a:pt x="1" y="24"/>
                    <a:pt x="0" y="32"/>
                    <a:pt x="3" y="35"/>
                  </a:cubicBezTo>
                  <a:cubicBezTo>
                    <a:pt x="5" y="37"/>
                    <a:pt x="8" y="35"/>
                    <a:pt x="7" y="33"/>
                  </a:cubicBezTo>
                  <a:cubicBezTo>
                    <a:pt x="7" y="32"/>
                    <a:pt x="6" y="31"/>
                    <a:pt x="6" y="3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25" name="Freeform 35"/>
            <p:cNvSpPr/>
            <p:nvPr/>
          </p:nvSpPr>
          <p:spPr bwMode="auto">
            <a:xfrm>
              <a:off x="217" y="3590"/>
              <a:ext cx="24" cy="92"/>
            </a:xfrm>
            <a:custGeom>
              <a:avLst/>
              <a:gdLst>
                <a:gd name="T0" fmla="*/ 6 w 7"/>
                <a:gd name="T1" fmla="*/ 27 h 31"/>
                <a:gd name="T2" fmla="*/ 5 w 7"/>
                <a:gd name="T3" fmla="*/ 3 h 31"/>
                <a:gd name="T4" fmla="*/ 1 w 7"/>
                <a:gd name="T5" fmla="*/ 3 h 31"/>
                <a:gd name="T6" fmla="*/ 2 w 7"/>
                <a:gd name="T7" fmla="*/ 28 h 31"/>
                <a:gd name="T8" fmla="*/ 6 w 7"/>
                <a:gd name="T9" fmla="*/ 27 h 31"/>
              </a:gdLst>
              <a:ahLst/>
              <a:cxnLst>
                <a:cxn ang="0">
                  <a:pos x="T0" y="T1"/>
                </a:cxn>
                <a:cxn ang="0">
                  <a:pos x="T2" y="T3"/>
                </a:cxn>
                <a:cxn ang="0">
                  <a:pos x="T4" y="T5"/>
                </a:cxn>
                <a:cxn ang="0">
                  <a:pos x="T6" y="T7"/>
                </a:cxn>
                <a:cxn ang="0">
                  <a:pos x="T8" y="T9"/>
                </a:cxn>
              </a:cxnLst>
              <a:rect l="0" t="0" r="r" b="b"/>
              <a:pathLst>
                <a:path w="7" h="31">
                  <a:moveTo>
                    <a:pt x="6" y="27"/>
                  </a:moveTo>
                  <a:cubicBezTo>
                    <a:pt x="4" y="19"/>
                    <a:pt x="5" y="11"/>
                    <a:pt x="5" y="3"/>
                  </a:cubicBezTo>
                  <a:cubicBezTo>
                    <a:pt x="5" y="0"/>
                    <a:pt x="1" y="0"/>
                    <a:pt x="1" y="3"/>
                  </a:cubicBezTo>
                  <a:cubicBezTo>
                    <a:pt x="1" y="11"/>
                    <a:pt x="0" y="20"/>
                    <a:pt x="2" y="28"/>
                  </a:cubicBezTo>
                  <a:cubicBezTo>
                    <a:pt x="2" y="31"/>
                    <a:pt x="7" y="30"/>
                    <a:pt x="6" y="2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26" name="Freeform 36"/>
            <p:cNvSpPr/>
            <p:nvPr/>
          </p:nvSpPr>
          <p:spPr bwMode="auto">
            <a:xfrm>
              <a:off x="217" y="3721"/>
              <a:ext cx="24" cy="95"/>
            </a:xfrm>
            <a:custGeom>
              <a:avLst/>
              <a:gdLst>
                <a:gd name="T0" fmla="*/ 2 w 7"/>
                <a:gd name="T1" fmla="*/ 3 h 32"/>
                <a:gd name="T2" fmla="*/ 1 w 7"/>
                <a:gd name="T3" fmla="*/ 29 h 32"/>
                <a:gd name="T4" fmla="*/ 5 w 7"/>
                <a:gd name="T5" fmla="*/ 29 h 32"/>
                <a:gd name="T6" fmla="*/ 6 w 7"/>
                <a:gd name="T7" fmla="*/ 3 h 32"/>
                <a:gd name="T8" fmla="*/ 2 w 7"/>
                <a:gd name="T9" fmla="*/ 3 h 32"/>
              </a:gdLst>
              <a:ahLst/>
              <a:cxnLst>
                <a:cxn ang="0">
                  <a:pos x="T0" y="T1"/>
                </a:cxn>
                <a:cxn ang="0">
                  <a:pos x="T2" y="T3"/>
                </a:cxn>
                <a:cxn ang="0">
                  <a:pos x="T4" y="T5"/>
                </a:cxn>
                <a:cxn ang="0">
                  <a:pos x="T6" y="T7"/>
                </a:cxn>
                <a:cxn ang="0">
                  <a:pos x="T8" y="T9"/>
                </a:cxn>
              </a:cxnLst>
              <a:rect l="0" t="0" r="r" b="b"/>
              <a:pathLst>
                <a:path w="7" h="32">
                  <a:moveTo>
                    <a:pt x="2" y="3"/>
                  </a:moveTo>
                  <a:cubicBezTo>
                    <a:pt x="0" y="12"/>
                    <a:pt x="1" y="20"/>
                    <a:pt x="1" y="29"/>
                  </a:cubicBezTo>
                  <a:cubicBezTo>
                    <a:pt x="1" y="32"/>
                    <a:pt x="5" y="32"/>
                    <a:pt x="5" y="29"/>
                  </a:cubicBezTo>
                  <a:cubicBezTo>
                    <a:pt x="5" y="20"/>
                    <a:pt x="5" y="12"/>
                    <a:pt x="6" y="3"/>
                  </a:cubicBezTo>
                  <a:cubicBezTo>
                    <a:pt x="7"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27" name="Freeform 37"/>
            <p:cNvSpPr/>
            <p:nvPr/>
          </p:nvSpPr>
          <p:spPr bwMode="auto">
            <a:xfrm>
              <a:off x="210" y="3842"/>
              <a:ext cx="28" cy="95"/>
            </a:xfrm>
            <a:custGeom>
              <a:avLst/>
              <a:gdLst>
                <a:gd name="T0" fmla="*/ 7 w 8"/>
                <a:gd name="T1" fmla="*/ 28 h 32"/>
                <a:gd name="T2" fmla="*/ 6 w 8"/>
                <a:gd name="T3" fmla="*/ 3 h 32"/>
                <a:gd name="T4" fmla="*/ 1 w 8"/>
                <a:gd name="T5" fmla="*/ 3 h 32"/>
                <a:gd name="T6" fmla="*/ 3 w 8"/>
                <a:gd name="T7" fmla="*/ 29 h 32"/>
                <a:gd name="T8" fmla="*/ 7 w 8"/>
                <a:gd name="T9" fmla="*/ 28 h 32"/>
              </a:gdLst>
              <a:ahLst/>
              <a:cxnLst>
                <a:cxn ang="0">
                  <a:pos x="T0" y="T1"/>
                </a:cxn>
                <a:cxn ang="0">
                  <a:pos x="T2" y="T3"/>
                </a:cxn>
                <a:cxn ang="0">
                  <a:pos x="T4" y="T5"/>
                </a:cxn>
                <a:cxn ang="0">
                  <a:pos x="T6" y="T7"/>
                </a:cxn>
                <a:cxn ang="0">
                  <a:pos x="T8" y="T9"/>
                </a:cxn>
              </a:cxnLst>
              <a:rect l="0" t="0" r="r" b="b"/>
              <a:pathLst>
                <a:path w="8" h="32">
                  <a:moveTo>
                    <a:pt x="7" y="28"/>
                  </a:moveTo>
                  <a:cubicBezTo>
                    <a:pt x="5" y="21"/>
                    <a:pt x="6" y="11"/>
                    <a:pt x="6" y="3"/>
                  </a:cubicBezTo>
                  <a:cubicBezTo>
                    <a:pt x="6" y="0"/>
                    <a:pt x="1" y="0"/>
                    <a:pt x="1" y="3"/>
                  </a:cubicBezTo>
                  <a:cubicBezTo>
                    <a:pt x="1" y="12"/>
                    <a:pt x="0" y="21"/>
                    <a:pt x="3" y="29"/>
                  </a:cubicBezTo>
                  <a:cubicBezTo>
                    <a:pt x="3" y="32"/>
                    <a:pt x="8" y="31"/>
                    <a:pt x="7"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28" name="Freeform 38"/>
            <p:cNvSpPr/>
            <p:nvPr/>
          </p:nvSpPr>
          <p:spPr bwMode="auto">
            <a:xfrm>
              <a:off x="217" y="3967"/>
              <a:ext cx="24" cy="56"/>
            </a:xfrm>
            <a:custGeom>
              <a:avLst/>
              <a:gdLst>
                <a:gd name="T0" fmla="*/ 6 w 7"/>
                <a:gd name="T1" fmla="*/ 15 h 19"/>
                <a:gd name="T2" fmla="*/ 5 w 7"/>
                <a:gd name="T3" fmla="*/ 3 h 19"/>
                <a:gd name="T4" fmla="*/ 1 w 7"/>
                <a:gd name="T5" fmla="*/ 3 h 19"/>
                <a:gd name="T6" fmla="*/ 2 w 7"/>
                <a:gd name="T7" fmla="*/ 16 h 19"/>
                <a:gd name="T8" fmla="*/ 6 w 7"/>
                <a:gd name="T9" fmla="*/ 15 h 19"/>
              </a:gdLst>
              <a:ahLst/>
              <a:cxnLst>
                <a:cxn ang="0">
                  <a:pos x="T0" y="T1"/>
                </a:cxn>
                <a:cxn ang="0">
                  <a:pos x="T2" y="T3"/>
                </a:cxn>
                <a:cxn ang="0">
                  <a:pos x="T4" y="T5"/>
                </a:cxn>
                <a:cxn ang="0">
                  <a:pos x="T6" y="T7"/>
                </a:cxn>
                <a:cxn ang="0">
                  <a:pos x="T8" y="T9"/>
                </a:cxn>
              </a:cxnLst>
              <a:rect l="0" t="0" r="r" b="b"/>
              <a:pathLst>
                <a:path w="7" h="19">
                  <a:moveTo>
                    <a:pt x="6" y="15"/>
                  </a:moveTo>
                  <a:cubicBezTo>
                    <a:pt x="5" y="11"/>
                    <a:pt x="5" y="7"/>
                    <a:pt x="5" y="3"/>
                  </a:cubicBezTo>
                  <a:cubicBezTo>
                    <a:pt x="5" y="0"/>
                    <a:pt x="1" y="0"/>
                    <a:pt x="1" y="3"/>
                  </a:cubicBezTo>
                  <a:cubicBezTo>
                    <a:pt x="1" y="7"/>
                    <a:pt x="0" y="12"/>
                    <a:pt x="2" y="16"/>
                  </a:cubicBezTo>
                  <a:cubicBezTo>
                    <a:pt x="2" y="19"/>
                    <a:pt x="7" y="17"/>
                    <a:pt x="6" y="1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29" name="Freeform 39"/>
            <p:cNvSpPr/>
            <p:nvPr/>
          </p:nvSpPr>
          <p:spPr bwMode="auto">
            <a:xfrm>
              <a:off x="213" y="4050"/>
              <a:ext cx="28" cy="62"/>
            </a:xfrm>
            <a:custGeom>
              <a:avLst/>
              <a:gdLst>
                <a:gd name="T0" fmla="*/ 7 w 8"/>
                <a:gd name="T1" fmla="*/ 17 h 21"/>
                <a:gd name="T2" fmla="*/ 6 w 8"/>
                <a:gd name="T3" fmla="*/ 4 h 21"/>
                <a:gd name="T4" fmla="*/ 2 w 8"/>
                <a:gd name="T5" fmla="*/ 2 h 21"/>
                <a:gd name="T6" fmla="*/ 3 w 8"/>
                <a:gd name="T7" fmla="*/ 18 h 21"/>
                <a:gd name="T8" fmla="*/ 7 w 8"/>
                <a:gd name="T9" fmla="*/ 17 h 21"/>
              </a:gdLst>
              <a:ahLst/>
              <a:cxnLst>
                <a:cxn ang="0">
                  <a:pos x="T0" y="T1"/>
                </a:cxn>
                <a:cxn ang="0">
                  <a:pos x="T2" y="T3"/>
                </a:cxn>
                <a:cxn ang="0">
                  <a:pos x="T4" y="T5"/>
                </a:cxn>
                <a:cxn ang="0">
                  <a:pos x="T6" y="T7"/>
                </a:cxn>
                <a:cxn ang="0">
                  <a:pos x="T8" y="T9"/>
                </a:cxn>
              </a:cxnLst>
              <a:rect l="0" t="0" r="r" b="b"/>
              <a:pathLst>
                <a:path w="8" h="21">
                  <a:moveTo>
                    <a:pt x="7" y="17"/>
                  </a:moveTo>
                  <a:cubicBezTo>
                    <a:pt x="6" y="13"/>
                    <a:pt x="5" y="8"/>
                    <a:pt x="6" y="4"/>
                  </a:cubicBezTo>
                  <a:cubicBezTo>
                    <a:pt x="7" y="1"/>
                    <a:pt x="2" y="0"/>
                    <a:pt x="2" y="2"/>
                  </a:cubicBezTo>
                  <a:cubicBezTo>
                    <a:pt x="0" y="7"/>
                    <a:pt x="1" y="13"/>
                    <a:pt x="3" y="18"/>
                  </a:cubicBezTo>
                  <a:cubicBezTo>
                    <a:pt x="3" y="21"/>
                    <a:pt x="8" y="20"/>
                    <a:pt x="7" y="1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30" name="Freeform 40"/>
            <p:cNvSpPr/>
            <p:nvPr/>
          </p:nvSpPr>
          <p:spPr bwMode="auto">
            <a:xfrm>
              <a:off x="259" y="4100"/>
              <a:ext cx="92" cy="30"/>
            </a:xfrm>
            <a:custGeom>
              <a:avLst/>
              <a:gdLst>
                <a:gd name="T0" fmla="*/ 23 w 26"/>
                <a:gd name="T1" fmla="*/ 5 h 10"/>
                <a:gd name="T2" fmla="*/ 14 w 26"/>
                <a:gd name="T3" fmla="*/ 4 h 10"/>
                <a:gd name="T4" fmla="*/ 5 w 26"/>
                <a:gd name="T5" fmla="*/ 3 h 10"/>
                <a:gd name="T6" fmla="*/ 1 w 26"/>
                <a:gd name="T7" fmla="*/ 5 h 10"/>
                <a:gd name="T8" fmla="*/ 8 w 26"/>
                <a:gd name="T9" fmla="*/ 8 h 10"/>
                <a:gd name="T10" fmla="*/ 22 w 26"/>
                <a:gd name="T11" fmla="*/ 9 h 10"/>
                <a:gd name="T12" fmla="*/ 23 w 26"/>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26" h="10">
                  <a:moveTo>
                    <a:pt x="23" y="5"/>
                  </a:moveTo>
                  <a:cubicBezTo>
                    <a:pt x="20" y="4"/>
                    <a:pt x="17" y="4"/>
                    <a:pt x="14" y="4"/>
                  </a:cubicBezTo>
                  <a:cubicBezTo>
                    <a:pt x="12" y="4"/>
                    <a:pt x="6" y="5"/>
                    <a:pt x="5" y="3"/>
                  </a:cubicBezTo>
                  <a:cubicBezTo>
                    <a:pt x="4" y="0"/>
                    <a:pt x="0" y="2"/>
                    <a:pt x="1" y="5"/>
                  </a:cubicBezTo>
                  <a:cubicBezTo>
                    <a:pt x="3" y="8"/>
                    <a:pt x="6" y="8"/>
                    <a:pt x="8" y="8"/>
                  </a:cubicBezTo>
                  <a:cubicBezTo>
                    <a:pt x="13" y="9"/>
                    <a:pt x="17" y="9"/>
                    <a:pt x="22" y="9"/>
                  </a:cubicBezTo>
                  <a:cubicBezTo>
                    <a:pt x="25" y="10"/>
                    <a:pt x="26" y="5"/>
                    <a:pt x="2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31" name="Freeform 41"/>
            <p:cNvSpPr/>
            <p:nvPr/>
          </p:nvSpPr>
          <p:spPr bwMode="auto">
            <a:xfrm>
              <a:off x="397" y="4112"/>
              <a:ext cx="84" cy="21"/>
            </a:xfrm>
            <a:custGeom>
              <a:avLst/>
              <a:gdLst>
                <a:gd name="T0" fmla="*/ 21 w 24"/>
                <a:gd name="T1" fmla="*/ 0 h 7"/>
                <a:gd name="T2" fmla="*/ 3 w 24"/>
                <a:gd name="T3" fmla="*/ 2 h 7"/>
                <a:gd name="T4" fmla="*/ 4 w 24"/>
                <a:gd name="T5" fmla="*/ 6 h 7"/>
                <a:gd name="T6" fmla="*/ 21 w 24"/>
                <a:gd name="T7" fmla="*/ 4 h 7"/>
                <a:gd name="T8" fmla="*/ 21 w 24"/>
                <a:gd name="T9" fmla="*/ 0 h 7"/>
              </a:gdLst>
              <a:ahLst/>
              <a:cxnLst>
                <a:cxn ang="0">
                  <a:pos x="T0" y="T1"/>
                </a:cxn>
                <a:cxn ang="0">
                  <a:pos x="T2" y="T3"/>
                </a:cxn>
                <a:cxn ang="0">
                  <a:pos x="T4" y="T5"/>
                </a:cxn>
                <a:cxn ang="0">
                  <a:pos x="T6" y="T7"/>
                </a:cxn>
                <a:cxn ang="0">
                  <a:pos x="T8" y="T9"/>
                </a:cxn>
              </a:cxnLst>
              <a:rect l="0" t="0" r="r" b="b"/>
              <a:pathLst>
                <a:path w="24" h="7">
                  <a:moveTo>
                    <a:pt x="21" y="0"/>
                  </a:moveTo>
                  <a:cubicBezTo>
                    <a:pt x="15" y="0"/>
                    <a:pt x="9" y="0"/>
                    <a:pt x="3" y="2"/>
                  </a:cubicBezTo>
                  <a:cubicBezTo>
                    <a:pt x="0" y="3"/>
                    <a:pt x="1" y="7"/>
                    <a:pt x="4" y="6"/>
                  </a:cubicBezTo>
                  <a:cubicBezTo>
                    <a:pt x="10" y="4"/>
                    <a:pt x="16" y="4"/>
                    <a:pt x="21" y="4"/>
                  </a:cubicBezTo>
                  <a:cubicBezTo>
                    <a:pt x="24" y="4"/>
                    <a:pt x="24" y="0"/>
                    <a:pt x="21"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32" name="Freeform 42"/>
            <p:cNvSpPr/>
            <p:nvPr/>
          </p:nvSpPr>
          <p:spPr bwMode="auto">
            <a:xfrm>
              <a:off x="520" y="4100"/>
              <a:ext cx="99" cy="24"/>
            </a:xfrm>
            <a:custGeom>
              <a:avLst/>
              <a:gdLst>
                <a:gd name="T0" fmla="*/ 24 w 28"/>
                <a:gd name="T1" fmla="*/ 1 h 8"/>
                <a:gd name="T2" fmla="*/ 4 w 28"/>
                <a:gd name="T3" fmla="*/ 2 h 8"/>
                <a:gd name="T4" fmla="*/ 3 w 28"/>
                <a:gd name="T5" fmla="*/ 6 h 8"/>
                <a:gd name="T6" fmla="*/ 25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3"/>
                    <a:pt x="10" y="3"/>
                    <a:pt x="4" y="2"/>
                  </a:cubicBezTo>
                  <a:cubicBezTo>
                    <a:pt x="1" y="1"/>
                    <a:pt x="0" y="6"/>
                    <a:pt x="3" y="6"/>
                  </a:cubicBezTo>
                  <a:cubicBezTo>
                    <a:pt x="10" y="7"/>
                    <a:pt x="18" y="8"/>
                    <a:pt x="25" y="5"/>
                  </a:cubicBezTo>
                  <a:cubicBezTo>
                    <a:pt x="28" y="4"/>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33" name="Freeform 43"/>
            <p:cNvSpPr/>
            <p:nvPr/>
          </p:nvSpPr>
          <p:spPr bwMode="auto">
            <a:xfrm>
              <a:off x="654" y="4106"/>
              <a:ext cx="81" cy="24"/>
            </a:xfrm>
            <a:custGeom>
              <a:avLst/>
              <a:gdLst>
                <a:gd name="T0" fmla="*/ 20 w 23"/>
                <a:gd name="T1" fmla="*/ 0 h 8"/>
                <a:gd name="T2" fmla="*/ 3 w 23"/>
                <a:gd name="T3" fmla="*/ 3 h 8"/>
                <a:gd name="T4" fmla="*/ 5 w 23"/>
                <a:gd name="T5" fmla="*/ 7 h 8"/>
                <a:gd name="T6" fmla="*/ 20 w 23"/>
                <a:gd name="T7" fmla="*/ 4 h 8"/>
                <a:gd name="T8" fmla="*/ 20 w 23"/>
                <a:gd name="T9" fmla="*/ 0 h 8"/>
              </a:gdLst>
              <a:ahLst/>
              <a:cxnLst>
                <a:cxn ang="0">
                  <a:pos x="T0" y="T1"/>
                </a:cxn>
                <a:cxn ang="0">
                  <a:pos x="T2" y="T3"/>
                </a:cxn>
                <a:cxn ang="0">
                  <a:pos x="T4" y="T5"/>
                </a:cxn>
                <a:cxn ang="0">
                  <a:pos x="T6" y="T7"/>
                </a:cxn>
                <a:cxn ang="0">
                  <a:pos x="T8" y="T9"/>
                </a:cxn>
              </a:cxnLst>
              <a:rect l="0" t="0" r="r" b="b"/>
              <a:pathLst>
                <a:path w="23" h="8">
                  <a:moveTo>
                    <a:pt x="20" y="0"/>
                  </a:moveTo>
                  <a:cubicBezTo>
                    <a:pt x="14" y="0"/>
                    <a:pt x="8" y="1"/>
                    <a:pt x="3" y="3"/>
                  </a:cubicBezTo>
                  <a:cubicBezTo>
                    <a:pt x="0" y="4"/>
                    <a:pt x="3" y="8"/>
                    <a:pt x="5" y="7"/>
                  </a:cubicBezTo>
                  <a:cubicBezTo>
                    <a:pt x="10" y="5"/>
                    <a:pt x="15"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34" name="Freeform 44"/>
            <p:cNvSpPr/>
            <p:nvPr/>
          </p:nvSpPr>
          <p:spPr bwMode="auto">
            <a:xfrm>
              <a:off x="774" y="4106"/>
              <a:ext cx="88" cy="27"/>
            </a:xfrm>
            <a:custGeom>
              <a:avLst/>
              <a:gdLst>
                <a:gd name="T0" fmla="*/ 21 w 25"/>
                <a:gd name="T1" fmla="*/ 2 h 9"/>
                <a:gd name="T2" fmla="*/ 4 w 25"/>
                <a:gd name="T3" fmla="*/ 1 h 9"/>
                <a:gd name="T4" fmla="*/ 2 w 25"/>
                <a:gd name="T5" fmla="*/ 5 h 9"/>
                <a:gd name="T6" fmla="*/ 23 w 25"/>
                <a:gd name="T7" fmla="*/ 6 h 9"/>
                <a:gd name="T8" fmla="*/ 21 w 25"/>
                <a:gd name="T9" fmla="*/ 2 h 9"/>
              </a:gdLst>
              <a:ahLst/>
              <a:cxnLst>
                <a:cxn ang="0">
                  <a:pos x="T0" y="T1"/>
                </a:cxn>
                <a:cxn ang="0">
                  <a:pos x="T2" y="T3"/>
                </a:cxn>
                <a:cxn ang="0">
                  <a:pos x="T4" y="T5"/>
                </a:cxn>
                <a:cxn ang="0">
                  <a:pos x="T6" y="T7"/>
                </a:cxn>
                <a:cxn ang="0">
                  <a:pos x="T8" y="T9"/>
                </a:cxn>
              </a:cxnLst>
              <a:rect l="0" t="0" r="r" b="b"/>
              <a:pathLst>
                <a:path w="25" h="9">
                  <a:moveTo>
                    <a:pt x="21" y="2"/>
                  </a:moveTo>
                  <a:cubicBezTo>
                    <a:pt x="15" y="4"/>
                    <a:pt x="9" y="3"/>
                    <a:pt x="4" y="1"/>
                  </a:cubicBezTo>
                  <a:cubicBezTo>
                    <a:pt x="1" y="0"/>
                    <a:pt x="0" y="4"/>
                    <a:pt x="2" y="5"/>
                  </a:cubicBezTo>
                  <a:cubicBezTo>
                    <a:pt x="9" y="7"/>
                    <a:pt x="16" y="9"/>
                    <a:pt x="23" y="6"/>
                  </a:cubicBezTo>
                  <a:cubicBezTo>
                    <a:pt x="25" y="5"/>
                    <a:pt x="24" y="1"/>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35" name="Freeform 45"/>
            <p:cNvSpPr/>
            <p:nvPr/>
          </p:nvSpPr>
          <p:spPr bwMode="auto">
            <a:xfrm>
              <a:off x="898" y="4109"/>
              <a:ext cx="95" cy="27"/>
            </a:xfrm>
            <a:custGeom>
              <a:avLst/>
              <a:gdLst>
                <a:gd name="T0" fmla="*/ 24 w 27"/>
                <a:gd name="T1" fmla="*/ 2 h 9"/>
                <a:gd name="T2" fmla="*/ 3 w 27"/>
                <a:gd name="T3" fmla="*/ 3 h 9"/>
                <a:gd name="T4" fmla="*/ 5 w 27"/>
                <a:gd name="T5" fmla="*/ 7 h 9"/>
                <a:gd name="T6" fmla="*/ 23 w 27"/>
                <a:gd name="T7" fmla="*/ 6 h 9"/>
                <a:gd name="T8" fmla="*/ 24 w 27"/>
                <a:gd name="T9" fmla="*/ 2 h 9"/>
              </a:gdLst>
              <a:ahLst/>
              <a:cxnLst>
                <a:cxn ang="0">
                  <a:pos x="T0" y="T1"/>
                </a:cxn>
                <a:cxn ang="0">
                  <a:pos x="T2" y="T3"/>
                </a:cxn>
                <a:cxn ang="0">
                  <a:pos x="T4" y="T5"/>
                </a:cxn>
                <a:cxn ang="0">
                  <a:pos x="T6" y="T7"/>
                </a:cxn>
                <a:cxn ang="0">
                  <a:pos x="T8" y="T9"/>
                </a:cxn>
              </a:cxnLst>
              <a:rect l="0" t="0" r="r" b="b"/>
              <a:pathLst>
                <a:path w="27" h="9">
                  <a:moveTo>
                    <a:pt x="24" y="2"/>
                  </a:moveTo>
                  <a:cubicBezTo>
                    <a:pt x="17" y="1"/>
                    <a:pt x="9" y="0"/>
                    <a:pt x="3" y="3"/>
                  </a:cubicBezTo>
                  <a:cubicBezTo>
                    <a:pt x="0" y="5"/>
                    <a:pt x="2" y="9"/>
                    <a:pt x="5" y="7"/>
                  </a:cubicBezTo>
                  <a:cubicBezTo>
                    <a:pt x="10" y="4"/>
                    <a:pt x="17" y="5"/>
                    <a:pt x="23" y="6"/>
                  </a:cubicBezTo>
                  <a:cubicBezTo>
                    <a:pt x="26" y="7"/>
                    <a:pt x="27" y="2"/>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36" name="Freeform 46"/>
            <p:cNvSpPr/>
            <p:nvPr/>
          </p:nvSpPr>
          <p:spPr bwMode="auto">
            <a:xfrm>
              <a:off x="1035" y="4100"/>
              <a:ext cx="95" cy="33"/>
            </a:xfrm>
            <a:custGeom>
              <a:avLst/>
              <a:gdLst>
                <a:gd name="T0" fmla="*/ 21 w 27"/>
                <a:gd name="T1" fmla="*/ 2 h 11"/>
                <a:gd name="T2" fmla="*/ 4 w 27"/>
                <a:gd name="T3" fmla="*/ 3 h 11"/>
                <a:gd name="T4" fmla="*/ 3 w 27"/>
                <a:gd name="T5" fmla="*/ 7 h 11"/>
                <a:gd name="T6" fmla="*/ 24 w 27"/>
                <a:gd name="T7" fmla="*/ 6 h 11"/>
                <a:gd name="T8" fmla="*/ 21 w 27"/>
                <a:gd name="T9" fmla="*/ 2 h 11"/>
              </a:gdLst>
              <a:ahLst/>
              <a:cxnLst>
                <a:cxn ang="0">
                  <a:pos x="T0" y="T1"/>
                </a:cxn>
                <a:cxn ang="0">
                  <a:pos x="T2" y="T3"/>
                </a:cxn>
                <a:cxn ang="0">
                  <a:pos x="T4" y="T5"/>
                </a:cxn>
                <a:cxn ang="0">
                  <a:pos x="T6" y="T7"/>
                </a:cxn>
                <a:cxn ang="0">
                  <a:pos x="T8" y="T9"/>
                </a:cxn>
              </a:cxnLst>
              <a:rect l="0" t="0" r="r" b="b"/>
              <a:pathLst>
                <a:path w="27" h="11">
                  <a:moveTo>
                    <a:pt x="21" y="2"/>
                  </a:moveTo>
                  <a:cubicBezTo>
                    <a:pt x="17" y="6"/>
                    <a:pt x="9" y="4"/>
                    <a:pt x="4" y="3"/>
                  </a:cubicBezTo>
                  <a:cubicBezTo>
                    <a:pt x="2" y="2"/>
                    <a:pt x="0" y="7"/>
                    <a:pt x="3" y="7"/>
                  </a:cubicBezTo>
                  <a:cubicBezTo>
                    <a:pt x="10" y="8"/>
                    <a:pt x="18" y="11"/>
                    <a:pt x="24" y="6"/>
                  </a:cubicBezTo>
                  <a:cubicBezTo>
                    <a:pt x="27" y="4"/>
                    <a:pt x="23" y="0"/>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37" name="Freeform 47"/>
            <p:cNvSpPr/>
            <p:nvPr/>
          </p:nvSpPr>
          <p:spPr bwMode="auto">
            <a:xfrm>
              <a:off x="1155" y="4097"/>
              <a:ext cx="81" cy="24"/>
            </a:xfrm>
            <a:custGeom>
              <a:avLst/>
              <a:gdLst>
                <a:gd name="T0" fmla="*/ 20 w 23"/>
                <a:gd name="T1" fmla="*/ 1 h 8"/>
                <a:gd name="T2" fmla="*/ 3 w 23"/>
                <a:gd name="T3" fmla="*/ 3 h 8"/>
                <a:gd name="T4" fmla="*/ 4 w 23"/>
                <a:gd name="T5" fmla="*/ 7 h 8"/>
                <a:gd name="T6" fmla="*/ 20 w 23"/>
                <a:gd name="T7" fmla="*/ 5 h 8"/>
                <a:gd name="T8" fmla="*/ 20 w 23"/>
                <a:gd name="T9" fmla="*/ 1 h 8"/>
              </a:gdLst>
              <a:ahLst/>
              <a:cxnLst>
                <a:cxn ang="0">
                  <a:pos x="T0" y="T1"/>
                </a:cxn>
                <a:cxn ang="0">
                  <a:pos x="T2" y="T3"/>
                </a:cxn>
                <a:cxn ang="0">
                  <a:pos x="T4" y="T5"/>
                </a:cxn>
                <a:cxn ang="0">
                  <a:pos x="T6" y="T7"/>
                </a:cxn>
                <a:cxn ang="0">
                  <a:pos x="T8" y="T9"/>
                </a:cxn>
              </a:cxnLst>
              <a:rect l="0" t="0" r="r" b="b"/>
              <a:pathLst>
                <a:path w="23" h="8">
                  <a:moveTo>
                    <a:pt x="20" y="1"/>
                  </a:moveTo>
                  <a:cubicBezTo>
                    <a:pt x="15" y="1"/>
                    <a:pt x="9" y="1"/>
                    <a:pt x="3" y="3"/>
                  </a:cubicBezTo>
                  <a:cubicBezTo>
                    <a:pt x="0" y="3"/>
                    <a:pt x="1" y="8"/>
                    <a:pt x="4" y="7"/>
                  </a:cubicBezTo>
                  <a:cubicBezTo>
                    <a:pt x="9" y="6"/>
                    <a:pt x="15" y="5"/>
                    <a:pt x="20" y="5"/>
                  </a:cubicBezTo>
                  <a:cubicBezTo>
                    <a:pt x="23" y="5"/>
                    <a:pt x="23" y="0"/>
                    <a:pt x="20"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38" name="Freeform 48"/>
            <p:cNvSpPr/>
            <p:nvPr/>
          </p:nvSpPr>
          <p:spPr bwMode="auto">
            <a:xfrm>
              <a:off x="1275" y="4100"/>
              <a:ext cx="99" cy="18"/>
            </a:xfrm>
            <a:custGeom>
              <a:avLst/>
              <a:gdLst>
                <a:gd name="T0" fmla="*/ 24 w 28"/>
                <a:gd name="T1" fmla="*/ 1 h 6"/>
                <a:gd name="T2" fmla="*/ 3 w 28"/>
                <a:gd name="T3" fmla="*/ 2 h 6"/>
                <a:gd name="T4" fmla="*/ 3 w 28"/>
                <a:gd name="T5" fmla="*/ 6 h 6"/>
                <a:gd name="T6" fmla="*/ 25 w 28"/>
                <a:gd name="T7" fmla="*/ 5 h 6"/>
                <a:gd name="T8" fmla="*/ 24 w 28"/>
                <a:gd name="T9" fmla="*/ 1 h 6"/>
              </a:gdLst>
              <a:ahLst/>
              <a:cxnLst>
                <a:cxn ang="0">
                  <a:pos x="T0" y="T1"/>
                </a:cxn>
                <a:cxn ang="0">
                  <a:pos x="T2" y="T3"/>
                </a:cxn>
                <a:cxn ang="0">
                  <a:pos x="T4" y="T5"/>
                </a:cxn>
                <a:cxn ang="0">
                  <a:pos x="T6" y="T7"/>
                </a:cxn>
                <a:cxn ang="0">
                  <a:pos x="T8" y="T9"/>
                </a:cxn>
              </a:cxnLst>
              <a:rect l="0" t="0" r="r" b="b"/>
              <a:pathLst>
                <a:path w="28" h="6">
                  <a:moveTo>
                    <a:pt x="24" y="1"/>
                  </a:moveTo>
                  <a:cubicBezTo>
                    <a:pt x="17" y="2"/>
                    <a:pt x="10" y="2"/>
                    <a:pt x="3" y="2"/>
                  </a:cubicBezTo>
                  <a:cubicBezTo>
                    <a:pt x="0" y="2"/>
                    <a:pt x="0" y="6"/>
                    <a:pt x="3" y="6"/>
                  </a:cubicBezTo>
                  <a:cubicBezTo>
                    <a:pt x="11" y="6"/>
                    <a:pt x="18" y="6"/>
                    <a:pt x="25"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39" name="Freeform 49"/>
            <p:cNvSpPr/>
            <p:nvPr/>
          </p:nvSpPr>
          <p:spPr bwMode="auto">
            <a:xfrm>
              <a:off x="1420" y="4106"/>
              <a:ext cx="95" cy="18"/>
            </a:xfrm>
            <a:custGeom>
              <a:avLst/>
              <a:gdLst>
                <a:gd name="T0" fmla="*/ 24 w 27"/>
                <a:gd name="T1" fmla="*/ 0 h 6"/>
                <a:gd name="T2" fmla="*/ 3 w 27"/>
                <a:gd name="T3" fmla="*/ 1 h 6"/>
                <a:gd name="T4" fmla="*/ 3 w 27"/>
                <a:gd name="T5" fmla="*/ 5 h 6"/>
                <a:gd name="T6" fmla="*/ 24 w 27"/>
                <a:gd name="T7" fmla="*/ 4 h 6"/>
                <a:gd name="T8" fmla="*/ 24 w 27"/>
                <a:gd name="T9" fmla="*/ 0 h 6"/>
              </a:gdLst>
              <a:ahLst/>
              <a:cxnLst>
                <a:cxn ang="0">
                  <a:pos x="T0" y="T1"/>
                </a:cxn>
                <a:cxn ang="0">
                  <a:pos x="T2" y="T3"/>
                </a:cxn>
                <a:cxn ang="0">
                  <a:pos x="T4" y="T5"/>
                </a:cxn>
                <a:cxn ang="0">
                  <a:pos x="T6" y="T7"/>
                </a:cxn>
                <a:cxn ang="0">
                  <a:pos x="T8" y="T9"/>
                </a:cxn>
              </a:cxnLst>
              <a:rect l="0" t="0" r="r" b="b"/>
              <a:pathLst>
                <a:path w="27" h="6">
                  <a:moveTo>
                    <a:pt x="24" y="0"/>
                  </a:moveTo>
                  <a:cubicBezTo>
                    <a:pt x="17" y="0"/>
                    <a:pt x="10" y="0"/>
                    <a:pt x="3" y="1"/>
                  </a:cubicBezTo>
                  <a:cubicBezTo>
                    <a:pt x="1" y="1"/>
                    <a:pt x="0" y="6"/>
                    <a:pt x="3" y="5"/>
                  </a:cubicBezTo>
                  <a:cubicBezTo>
                    <a:pt x="10" y="4"/>
                    <a:pt x="17" y="4"/>
                    <a:pt x="24" y="4"/>
                  </a:cubicBezTo>
                  <a:cubicBezTo>
                    <a:pt x="27" y="4"/>
                    <a:pt x="27" y="0"/>
                    <a:pt x="24"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40" name="Freeform 50"/>
            <p:cNvSpPr/>
            <p:nvPr/>
          </p:nvSpPr>
          <p:spPr bwMode="auto">
            <a:xfrm>
              <a:off x="1554" y="4103"/>
              <a:ext cx="88" cy="18"/>
            </a:xfrm>
            <a:custGeom>
              <a:avLst/>
              <a:gdLst>
                <a:gd name="T0" fmla="*/ 22 w 25"/>
                <a:gd name="T1" fmla="*/ 0 h 6"/>
                <a:gd name="T2" fmla="*/ 3 w 25"/>
                <a:gd name="T3" fmla="*/ 1 h 6"/>
                <a:gd name="T4" fmla="*/ 4 w 25"/>
                <a:gd name="T5" fmla="*/ 5 h 6"/>
                <a:gd name="T6" fmla="*/ 22 w 25"/>
                <a:gd name="T7" fmla="*/ 4 h 6"/>
                <a:gd name="T8" fmla="*/ 22 w 25"/>
                <a:gd name="T9" fmla="*/ 0 h 6"/>
              </a:gdLst>
              <a:ahLst/>
              <a:cxnLst>
                <a:cxn ang="0">
                  <a:pos x="T0" y="T1"/>
                </a:cxn>
                <a:cxn ang="0">
                  <a:pos x="T2" y="T3"/>
                </a:cxn>
                <a:cxn ang="0">
                  <a:pos x="T4" y="T5"/>
                </a:cxn>
                <a:cxn ang="0">
                  <a:pos x="T6" y="T7"/>
                </a:cxn>
                <a:cxn ang="0">
                  <a:pos x="T8" y="T9"/>
                </a:cxn>
              </a:cxnLst>
              <a:rect l="0" t="0" r="r" b="b"/>
              <a:pathLst>
                <a:path w="25" h="6">
                  <a:moveTo>
                    <a:pt x="22" y="0"/>
                  </a:moveTo>
                  <a:cubicBezTo>
                    <a:pt x="16" y="0"/>
                    <a:pt x="9" y="0"/>
                    <a:pt x="3" y="1"/>
                  </a:cubicBezTo>
                  <a:cubicBezTo>
                    <a:pt x="0" y="1"/>
                    <a:pt x="1" y="6"/>
                    <a:pt x="4" y="5"/>
                  </a:cubicBezTo>
                  <a:cubicBezTo>
                    <a:pt x="10" y="4"/>
                    <a:pt x="16" y="4"/>
                    <a:pt x="22" y="4"/>
                  </a:cubicBezTo>
                  <a:cubicBezTo>
                    <a:pt x="25" y="4"/>
                    <a:pt x="25" y="0"/>
                    <a:pt x="22"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41" name="Freeform 51"/>
            <p:cNvSpPr/>
            <p:nvPr/>
          </p:nvSpPr>
          <p:spPr bwMode="auto">
            <a:xfrm>
              <a:off x="1681" y="4106"/>
              <a:ext cx="91" cy="21"/>
            </a:xfrm>
            <a:custGeom>
              <a:avLst/>
              <a:gdLst>
                <a:gd name="T0" fmla="*/ 23 w 26"/>
                <a:gd name="T1" fmla="*/ 0 h 7"/>
                <a:gd name="T2" fmla="*/ 3 w 26"/>
                <a:gd name="T3" fmla="*/ 2 h 7"/>
                <a:gd name="T4" fmla="*/ 4 w 26"/>
                <a:gd name="T5" fmla="*/ 6 h 7"/>
                <a:gd name="T6" fmla="*/ 23 w 26"/>
                <a:gd name="T7" fmla="*/ 4 h 7"/>
                <a:gd name="T8" fmla="*/ 23 w 26"/>
                <a:gd name="T9" fmla="*/ 0 h 7"/>
              </a:gdLst>
              <a:ahLst/>
              <a:cxnLst>
                <a:cxn ang="0">
                  <a:pos x="T0" y="T1"/>
                </a:cxn>
                <a:cxn ang="0">
                  <a:pos x="T2" y="T3"/>
                </a:cxn>
                <a:cxn ang="0">
                  <a:pos x="T4" y="T5"/>
                </a:cxn>
                <a:cxn ang="0">
                  <a:pos x="T6" y="T7"/>
                </a:cxn>
                <a:cxn ang="0">
                  <a:pos x="T8" y="T9"/>
                </a:cxn>
              </a:cxnLst>
              <a:rect l="0" t="0" r="r" b="b"/>
              <a:pathLst>
                <a:path w="26" h="7">
                  <a:moveTo>
                    <a:pt x="23" y="0"/>
                  </a:moveTo>
                  <a:cubicBezTo>
                    <a:pt x="16" y="0"/>
                    <a:pt x="9" y="1"/>
                    <a:pt x="3" y="2"/>
                  </a:cubicBezTo>
                  <a:cubicBezTo>
                    <a:pt x="0" y="2"/>
                    <a:pt x="1" y="7"/>
                    <a:pt x="4" y="6"/>
                  </a:cubicBezTo>
                  <a:cubicBezTo>
                    <a:pt x="10" y="5"/>
                    <a:pt x="17" y="4"/>
                    <a:pt x="23" y="4"/>
                  </a:cubicBezTo>
                  <a:cubicBezTo>
                    <a:pt x="26" y="4"/>
                    <a:pt x="26" y="0"/>
                    <a:pt x="23"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42" name="Freeform 52"/>
            <p:cNvSpPr/>
            <p:nvPr/>
          </p:nvSpPr>
          <p:spPr bwMode="auto">
            <a:xfrm>
              <a:off x="1829" y="4103"/>
              <a:ext cx="99" cy="18"/>
            </a:xfrm>
            <a:custGeom>
              <a:avLst/>
              <a:gdLst>
                <a:gd name="T0" fmla="*/ 26 w 28"/>
                <a:gd name="T1" fmla="*/ 1 h 6"/>
                <a:gd name="T2" fmla="*/ 3 w 28"/>
                <a:gd name="T3" fmla="*/ 2 h 6"/>
                <a:gd name="T4" fmla="*/ 3 w 28"/>
                <a:gd name="T5" fmla="*/ 6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2"/>
                    <a:pt x="3" y="2"/>
                  </a:cubicBezTo>
                  <a:cubicBezTo>
                    <a:pt x="0" y="2"/>
                    <a:pt x="0" y="6"/>
                    <a:pt x="3" y="6"/>
                  </a:cubicBezTo>
                  <a:cubicBezTo>
                    <a:pt x="11" y="6"/>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43" name="Freeform 53"/>
            <p:cNvSpPr/>
            <p:nvPr/>
          </p:nvSpPr>
          <p:spPr bwMode="auto">
            <a:xfrm>
              <a:off x="1952" y="4094"/>
              <a:ext cx="106" cy="24"/>
            </a:xfrm>
            <a:custGeom>
              <a:avLst/>
              <a:gdLst>
                <a:gd name="T0" fmla="*/ 26 w 30"/>
                <a:gd name="T1" fmla="*/ 2 h 8"/>
                <a:gd name="T2" fmla="*/ 15 w 30"/>
                <a:gd name="T3" fmla="*/ 2 h 8"/>
                <a:gd name="T4" fmla="*/ 5 w 30"/>
                <a:gd name="T5" fmla="*/ 1 h 8"/>
                <a:gd name="T6" fmla="*/ 3 w 30"/>
                <a:gd name="T7" fmla="*/ 5 h 8"/>
                <a:gd name="T8" fmla="*/ 13 w 30"/>
                <a:gd name="T9" fmla="*/ 7 h 8"/>
                <a:gd name="T10" fmla="*/ 27 w 30"/>
                <a:gd name="T11" fmla="*/ 6 h 8"/>
                <a:gd name="T12" fmla="*/ 26 w 30"/>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26" y="2"/>
                  </a:moveTo>
                  <a:cubicBezTo>
                    <a:pt x="22" y="3"/>
                    <a:pt x="19" y="3"/>
                    <a:pt x="15" y="2"/>
                  </a:cubicBezTo>
                  <a:cubicBezTo>
                    <a:pt x="12" y="2"/>
                    <a:pt x="8" y="2"/>
                    <a:pt x="5" y="1"/>
                  </a:cubicBezTo>
                  <a:cubicBezTo>
                    <a:pt x="3" y="0"/>
                    <a:pt x="0" y="4"/>
                    <a:pt x="3" y="5"/>
                  </a:cubicBezTo>
                  <a:cubicBezTo>
                    <a:pt x="6" y="6"/>
                    <a:pt x="10" y="6"/>
                    <a:pt x="13" y="7"/>
                  </a:cubicBezTo>
                  <a:cubicBezTo>
                    <a:pt x="18" y="7"/>
                    <a:pt x="23" y="8"/>
                    <a:pt x="27" y="6"/>
                  </a:cubicBezTo>
                  <a:cubicBezTo>
                    <a:pt x="30" y="5"/>
                    <a:pt x="29" y="1"/>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44" name="Freeform 54"/>
            <p:cNvSpPr/>
            <p:nvPr/>
          </p:nvSpPr>
          <p:spPr bwMode="auto">
            <a:xfrm>
              <a:off x="2104" y="4100"/>
              <a:ext cx="127" cy="24"/>
            </a:xfrm>
            <a:custGeom>
              <a:avLst/>
              <a:gdLst>
                <a:gd name="T0" fmla="*/ 34 w 36"/>
                <a:gd name="T1" fmla="*/ 3 h 8"/>
                <a:gd name="T2" fmla="*/ 3 w 36"/>
                <a:gd name="T3" fmla="*/ 2 h 8"/>
                <a:gd name="T4" fmla="*/ 3 w 36"/>
                <a:gd name="T5" fmla="*/ 6 h 8"/>
                <a:gd name="T6" fmla="*/ 32 w 36"/>
                <a:gd name="T7" fmla="*/ 7 h 8"/>
                <a:gd name="T8" fmla="*/ 34 w 36"/>
                <a:gd name="T9" fmla="*/ 3 h 8"/>
              </a:gdLst>
              <a:ahLst/>
              <a:cxnLst>
                <a:cxn ang="0">
                  <a:pos x="T0" y="T1"/>
                </a:cxn>
                <a:cxn ang="0">
                  <a:pos x="T2" y="T3"/>
                </a:cxn>
                <a:cxn ang="0">
                  <a:pos x="T4" y="T5"/>
                </a:cxn>
                <a:cxn ang="0">
                  <a:pos x="T6" y="T7"/>
                </a:cxn>
                <a:cxn ang="0">
                  <a:pos x="T8" y="T9"/>
                </a:cxn>
              </a:cxnLst>
              <a:rect l="0" t="0" r="r" b="b"/>
              <a:pathLst>
                <a:path w="36" h="8">
                  <a:moveTo>
                    <a:pt x="34" y="3"/>
                  </a:moveTo>
                  <a:cubicBezTo>
                    <a:pt x="24" y="0"/>
                    <a:pt x="14" y="1"/>
                    <a:pt x="3" y="2"/>
                  </a:cubicBezTo>
                  <a:cubicBezTo>
                    <a:pt x="1" y="2"/>
                    <a:pt x="0" y="7"/>
                    <a:pt x="3" y="6"/>
                  </a:cubicBezTo>
                  <a:cubicBezTo>
                    <a:pt x="13" y="5"/>
                    <a:pt x="23" y="4"/>
                    <a:pt x="32" y="7"/>
                  </a:cubicBezTo>
                  <a:cubicBezTo>
                    <a:pt x="35" y="8"/>
                    <a:pt x="36" y="4"/>
                    <a:pt x="34"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45" name="Freeform 55"/>
            <p:cNvSpPr/>
            <p:nvPr/>
          </p:nvSpPr>
          <p:spPr bwMode="auto">
            <a:xfrm>
              <a:off x="2280" y="4100"/>
              <a:ext cx="106" cy="15"/>
            </a:xfrm>
            <a:custGeom>
              <a:avLst/>
              <a:gdLst>
                <a:gd name="T0" fmla="*/ 27 w 30"/>
                <a:gd name="T1" fmla="*/ 1 h 5"/>
                <a:gd name="T2" fmla="*/ 3 w 30"/>
                <a:gd name="T3" fmla="*/ 0 h 5"/>
                <a:gd name="T4" fmla="*/ 3 w 30"/>
                <a:gd name="T5" fmla="*/ 4 h 5"/>
                <a:gd name="T6" fmla="*/ 27 w 30"/>
                <a:gd name="T7" fmla="*/ 5 h 5"/>
                <a:gd name="T8" fmla="*/ 27 w 30"/>
                <a:gd name="T9" fmla="*/ 1 h 5"/>
              </a:gdLst>
              <a:ahLst/>
              <a:cxnLst>
                <a:cxn ang="0">
                  <a:pos x="T0" y="T1"/>
                </a:cxn>
                <a:cxn ang="0">
                  <a:pos x="T2" y="T3"/>
                </a:cxn>
                <a:cxn ang="0">
                  <a:pos x="T4" y="T5"/>
                </a:cxn>
                <a:cxn ang="0">
                  <a:pos x="T6" y="T7"/>
                </a:cxn>
                <a:cxn ang="0">
                  <a:pos x="T8" y="T9"/>
                </a:cxn>
              </a:cxnLst>
              <a:rect l="0" t="0" r="r" b="b"/>
              <a:pathLst>
                <a:path w="30" h="5">
                  <a:moveTo>
                    <a:pt x="27" y="1"/>
                  </a:moveTo>
                  <a:cubicBezTo>
                    <a:pt x="19" y="1"/>
                    <a:pt x="11" y="0"/>
                    <a:pt x="3" y="0"/>
                  </a:cubicBezTo>
                  <a:cubicBezTo>
                    <a:pt x="0" y="0"/>
                    <a:pt x="0" y="4"/>
                    <a:pt x="3" y="4"/>
                  </a:cubicBezTo>
                  <a:cubicBezTo>
                    <a:pt x="11" y="4"/>
                    <a:pt x="19" y="5"/>
                    <a:pt x="27" y="5"/>
                  </a:cubicBezTo>
                  <a:cubicBezTo>
                    <a:pt x="30" y="5"/>
                    <a:pt x="30" y="1"/>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46" name="Freeform 56"/>
            <p:cNvSpPr/>
            <p:nvPr/>
          </p:nvSpPr>
          <p:spPr bwMode="auto">
            <a:xfrm>
              <a:off x="2414" y="4097"/>
              <a:ext cx="103" cy="30"/>
            </a:xfrm>
            <a:custGeom>
              <a:avLst/>
              <a:gdLst>
                <a:gd name="T0" fmla="*/ 24 w 29"/>
                <a:gd name="T1" fmla="*/ 1 h 10"/>
                <a:gd name="T2" fmla="*/ 4 w 29"/>
                <a:gd name="T3" fmla="*/ 3 h 10"/>
                <a:gd name="T4" fmla="*/ 2 w 29"/>
                <a:gd name="T5" fmla="*/ 7 h 10"/>
                <a:gd name="T6" fmla="*/ 26 w 29"/>
                <a:gd name="T7" fmla="*/ 5 h 10"/>
                <a:gd name="T8" fmla="*/ 24 w 29"/>
                <a:gd name="T9" fmla="*/ 1 h 10"/>
              </a:gdLst>
              <a:ahLst/>
              <a:cxnLst>
                <a:cxn ang="0">
                  <a:pos x="T0" y="T1"/>
                </a:cxn>
                <a:cxn ang="0">
                  <a:pos x="T2" y="T3"/>
                </a:cxn>
                <a:cxn ang="0">
                  <a:pos x="T4" y="T5"/>
                </a:cxn>
                <a:cxn ang="0">
                  <a:pos x="T6" y="T7"/>
                </a:cxn>
                <a:cxn ang="0">
                  <a:pos x="T8" y="T9"/>
                </a:cxn>
              </a:cxnLst>
              <a:rect l="0" t="0" r="r" b="b"/>
              <a:pathLst>
                <a:path w="29" h="10">
                  <a:moveTo>
                    <a:pt x="24" y="1"/>
                  </a:moveTo>
                  <a:cubicBezTo>
                    <a:pt x="18" y="2"/>
                    <a:pt x="10" y="5"/>
                    <a:pt x="4" y="3"/>
                  </a:cubicBezTo>
                  <a:cubicBezTo>
                    <a:pt x="1" y="2"/>
                    <a:pt x="0" y="6"/>
                    <a:pt x="2" y="7"/>
                  </a:cubicBezTo>
                  <a:cubicBezTo>
                    <a:pt x="10" y="10"/>
                    <a:pt x="18" y="6"/>
                    <a:pt x="26" y="5"/>
                  </a:cubicBezTo>
                  <a:cubicBezTo>
                    <a:pt x="29"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47" name="Freeform 57"/>
            <p:cNvSpPr/>
            <p:nvPr/>
          </p:nvSpPr>
          <p:spPr bwMode="auto">
            <a:xfrm>
              <a:off x="2534" y="4097"/>
              <a:ext cx="120" cy="21"/>
            </a:xfrm>
            <a:custGeom>
              <a:avLst/>
              <a:gdLst>
                <a:gd name="T0" fmla="*/ 31 w 34"/>
                <a:gd name="T1" fmla="*/ 2 h 7"/>
                <a:gd name="T2" fmla="*/ 3 w 34"/>
                <a:gd name="T3" fmla="*/ 2 h 7"/>
                <a:gd name="T4" fmla="*/ 3 w 34"/>
                <a:gd name="T5" fmla="*/ 6 h 7"/>
                <a:gd name="T6" fmla="*/ 29 w 34"/>
                <a:gd name="T7" fmla="*/ 6 h 7"/>
                <a:gd name="T8" fmla="*/ 31 w 34"/>
                <a:gd name="T9" fmla="*/ 2 h 7"/>
              </a:gdLst>
              <a:ahLst/>
              <a:cxnLst>
                <a:cxn ang="0">
                  <a:pos x="T0" y="T1"/>
                </a:cxn>
                <a:cxn ang="0">
                  <a:pos x="T2" y="T3"/>
                </a:cxn>
                <a:cxn ang="0">
                  <a:pos x="T4" y="T5"/>
                </a:cxn>
                <a:cxn ang="0">
                  <a:pos x="T6" y="T7"/>
                </a:cxn>
                <a:cxn ang="0">
                  <a:pos x="T8" y="T9"/>
                </a:cxn>
              </a:cxnLst>
              <a:rect l="0" t="0" r="r" b="b"/>
              <a:pathLst>
                <a:path w="34" h="7">
                  <a:moveTo>
                    <a:pt x="31" y="2"/>
                  </a:moveTo>
                  <a:cubicBezTo>
                    <a:pt x="21" y="0"/>
                    <a:pt x="12" y="0"/>
                    <a:pt x="3" y="2"/>
                  </a:cubicBezTo>
                  <a:cubicBezTo>
                    <a:pt x="0" y="2"/>
                    <a:pt x="0" y="7"/>
                    <a:pt x="3" y="6"/>
                  </a:cubicBezTo>
                  <a:cubicBezTo>
                    <a:pt x="12" y="5"/>
                    <a:pt x="21" y="4"/>
                    <a:pt x="29" y="6"/>
                  </a:cubicBezTo>
                  <a:cubicBezTo>
                    <a:pt x="32" y="7"/>
                    <a:pt x="34" y="2"/>
                    <a:pt x="31"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48" name="Freeform 58"/>
            <p:cNvSpPr/>
            <p:nvPr/>
          </p:nvSpPr>
          <p:spPr bwMode="auto">
            <a:xfrm>
              <a:off x="2682" y="4103"/>
              <a:ext cx="110" cy="21"/>
            </a:xfrm>
            <a:custGeom>
              <a:avLst/>
              <a:gdLst>
                <a:gd name="T0" fmla="*/ 26 w 31"/>
                <a:gd name="T1" fmla="*/ 1 h 7"/>
                <a:gd name="T2" fmla="*/ 4 w 31"/>
                <a:gd name="T3" fmla="*/ 1 h 7"/>
                <a:gd name="T4" fmla="*/ 3 w 31"/>
                <a:gd name="T5" fmla="*/ 5 h 7"/>
                <a:gd name="T6" fmla="*/ 28 w 31"/>
                <a:gd name="T7" fmla="*/ 5 h 7"/>
                <a:gd name="T8" fmla="*/ 26 w 31"/>
                <a:gd name="T9" fmla="*/ 1 h 7"/>
              </a:gdLst>
              <a:ahLst/>
              <a:cxnLst>
                <a:cxn ang="0">
                  <a:pos x="T0" y="T1"/>
                </a:cxn>
                <a:cxn ang="0">
                  <a:pos x="T2" y="T3"/>
                </a:cxn>
                <a:cxn ang="0">
                  <a:pos x="T4" y="T5"/>
                </a:cxn>
                <a:cxn ang="0">
                  <a:pos x="T6" y="T7"/>
                </a:cxn>
                <a:cxn ang="0">
                  <a:pos x="T8" y="T9"/>
                </a:cxn>
              </a:cxnLst>
              <a:rect l="0" t="0" r="r" b="b"/>
              <a:pathLst>
                <a:path w="31" h="7">
                  <a:moveTo>
                    <a:pt x="26" y="1"/>
                  </a:moveTo>
                  <a:cubicBezTo>
                    <a:pt x="19" y="2"/>
                    <a:pt x="12" y="3"/>
                    <a:pt x="4" y="1"/>
                  </a:cubicBezTo>
                  <a:cubicBezTo>
                    <a:pt x="2" y="0"/>
                    <a:pt x="0" y="4"/>
                    <a:pt x="3" y="5"/>
                  </a:cubicBezTo>
                  <a:cubicBezTo>
                    <a:pt x="11" y="7"/>
                    <a:pt x="20" y="6"/>
                    <a:pt x="28" y="5"/>
                  </a:cubicBezTo>
                  <a:cubicBezTo>
                    <a:pt x="31"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49" name="Freeform 59"/>
            <p:cNvSpPr/>
            <p:nvPr/>
          </p:nvSpPr>
          <p:spPr bwMode="auto">
            <a:xfrm>
              <a:off x="2848" y="4094"/>
              <a:ext cx="102" cy="24"/>
            </a:xfrm>
            <a:custGeom>
              <a:avLst/>
              <a:gdLst>
                <a:gd name="T0" fmla="*/ 26 w 29"/>
                <a:gd name="T1" fmla="*/ 3 h 8"/>
                <a:gd name="T2" fmla="*/ 3 w 29"/>
                <a:gd name="T3" fmla="*/ 3 h 8"/>
                <a:gd name="T4" fmla="*/ 3 w 29"/>
                <a:gd name="T5" fmla="*/ 7 h 8"/>
                <a:gd name="T6" fmla="*/ 25 w 29"/>
                <a:gd name="T7" fmla="*/ 7 h 8"/>
                <a:gd name="T8" fmla="*/ 26 w 29"/>
                <a:gd name="T9" fmla="*/ 3 h 8"/>
              </a:gdLst>
              <a:ahLst/>
              <a:cxnLst>
                <a:cxn ang="0">
                  <a:pos x="T0" y="T1"/>
                </a:cxn>
                <a:cxn ang="0">
                  <a:pos x="T2" y="T3"/>
                </a:cxn>
                <a:cxn ang="0">
                  <a:pos x="T4" y="T5"/>
                </a:cxn>
                <a:cxn ang="0">
                  <a:pos x="T6" y="T7"/>
                </a:cxn>
                <a:cxn ang="0">
                  <a:pos x="T8" y="T9"/>
                </a:cxn>
              </a:cxnLst>
              <a:rect l="0" t="0" r="r" b="b"/>
              <a:pathLst>
                <a:path w="29" h="8">
                  <a:moveTo>
                    <a:pt x="26" y="3"/>
                  </a:moveTo>
                  <a:cubicBezTo>
                    <a:pt x="18" y="0"/>
                    <a:pt x="11" y="2"/>
                    <a:pt x="3" y="3"/>
                  </a:cubicBezTo>
                  <a:cubicBezTo>
                    <a:pt x="0" y="3"/>
                    <a:pt x="0" y="7"/>
                    <a:pt x="3" y="7"/>
                  </a:cubicBezTo>
                  <a:cubicBezTo>
                    <a:pt x="11" y="7"/>
                    <a:pt x="18" y="4"/>
                    <a:pt x="25" y="7"/>
                  </a:cubicBezTo>
                  <a:cubicBezTo>
                    <a:pt x="28" y="8"/>
                    <a:pt x="29" y="4"/>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50" name="Freeform 60"/>
            <p:cNvSpPr/>
            <p:nvPr/>
          </p:nvSpPr>
          <p:spPr bwMode="auto">
            <a:xfrm>
              <a:off x="2993" y="4103"/>
              <a:ext cx="81" cy="12"/>
            </a:xfrm>
            <a:custGeom>
              <a:avLst/>
              <a:gdLst>
                <a:gd name="T0" fmla="*/ 20 w 23"/>
                <a:gd name="T1" fmla="*/ 0 h 4"/>
                <a:gd name="T2" fmla="*/ 3 w 23"/>
                <a:gd name="T3" fmla="*/ 0 h 4"/>
                <a:gd name="T4" fmla="*/ 3 w 23"/>
                <a:gd name="T5" fmla="*/ 4 h 4"/>
                <a:gd name="T6" fmla="*/ 20 w 23"/>
                <a:gd name="T7" fmla="*/ 4 h 4"/>
                <a:gd name="T8" fmla="*/ 20 w 23"/>
                <a:gd name="T9" fmla="*/ 0 h 4"/>
              </a:gdLst>
              <a:ahLst/>
              <a:cxnLst>
                <a:cxn ang="0">
                  <a:pos x="T0" y="T1"/>
                </a:cxn>
                <a:cxn ang="0">
                  <a:pos x="T2" y="T3"/>
                </a:cxn>
                <a:cxn ang="0">
                  <a:pos x="T4" y="T5"/>
                </a:cxn>
                <a:cxn ang="0">
                  <a:pos x="T6" y="T7"/>
                </a:cxn>
                <a:cxn ang="0">
                  <a:pos x="T8" y="T9"/>
                </a:cxn>
              </a:cxnLst>
              <a:rect l="0" t="0" r="r" b="b"/>
              <a:pathLst>
                <a:path w="23" h="4">
                  <a:moveTo>
                    <a:pt x="20" y="0"/>
                  </a:moveTo>
                  <a:cubicBezTo>
                    <a:pt x="3" y="0"/>
                    <a:pt x="3" y="0"/>
                    <a:pt x="3" y="0"/>
                  </a:cubicBezTo>
                  <a:cubicBezTo>
                    <a:pt x="0" y="0"/>
                    <a:pt x="0" y="4"/>
                    <a:pt x="3" y="4"/>
                  </a:cubicBezTo>
                  <a:cubicBezTo>
                    <a:pt x="20" y="4"/>
                    <a:pt x="20"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51" name="Freeform 61"/>
            <p:cNvSpPr/>
            <p:nvPr/>
          </p:nvSpPr>
          <p:spPr bwMode="auto">
            <a:xfrm>
              <a:off x="3155" y="4100"/>
              <a:ext cx="88" cy="24"/>
            </a:xfrm>
            <a:custGeom>
              <a:avLst/>
              <a:gdLst>
                <a:gd name="T0" fmla="*/ 22 w 25"/>
                <a:gd name="T1" fmla="*/ 3 h 8"/>
                <a:gd name="T2" fmla="*/ 3 w 25"/>
                <a:gd name="T3" fmla="*/ 3 h 8"/>
                <a:gd name="T4" fmla="*/ 5 w 25"/>
                <a:gd name="T5" fmla="*/ 7 h 8"/>
                <a:gd name="T6" fmla="*/ 21 w 25"/>
                <a:gd name="T7" fmla="*/ 7 h 8"/>
                <a:gd name="T8" fmla="*/ 22 w 25"/>
                <a:gd name="T9" fmla="*/ 3 h 8"/>
              </a:gdLst>
              <a:ahLst/>
              <a:cxnLst>
                <a:cxn ang="0">
                  <a:pos x="T0" y="T1"/>
                </a:cxn>
                <a:cxn ang="0">
                  <a:pos x="T2" y="T3"/>
                </a:cxn>
                <a:cxn ang="0">
                  <a:pos x="T4" y="T5"/>
                </a:cxn>
                <a:cxn ang="0">
                  <a:pos x="T6" y="T7"/>
                </a:cxn>
                <a:cxn ang="0">
                  <a:pos x="T8" y="T9"/>
                </a:cxn>
              </a:cxnLst>
              <a:rect l="0" t="0" r="r" b="b"/>
              <a:pathLst>
                <a:path w="25" h="8">
                  <a:moveTo>
                    <a:pt x="22" y="3"/>
                  </a:moveTo>
                  <a:cubicBezTo>
                    <a:pt x="16" y="2"/>
                    <a:pt x="9" y="0"/>
                    <a:pt x="3" y="3"/>
                  </a:cubicBezTo>
                  <a:cubicBezTo>
                    <a:pt x="0" y="4"/>
                    <a:pt x="2" y="8"/>
                    <a:pt x="5" y="7"/>
                  </a:cubicBezTo>
                  <a:cubicBezTo>
                    <a:pt x="10" y="5"/>
                    <a:pt x="16" y="6"/>
                    <a:pt x="21" y="7"/>
                  </a:cubicBezTo>
                  <a:cubicBezTo>
                    <a:pt x="24" y="8"/>
                    <a:pt x="25" y="3"/>
                    <a:pt x="22"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52" name="Freeform 62"/>
            <p:cNvSpPr/>
            <p:nvPr/>
          </p:nvSpPr>
          <p:spPr bwMode="auto">
            <a:xfrm>
              <a:off x="3300" y="4106"/>
              <a:ext cx="109" cy="18"/>
            </a:xfrm>
            <a:custGeom>
              <a:avLst/>
              <a:gdLst>
                <a:gd name="T0" fmla="*/ 28 w 31"/>
                <a:gd name="T1" fmla="*/ 0 h 6"/>
                <a:gd name="T2" fmla="*/ 3 w 31"/>
                <a:gd name="T3" fmla="*/ 1 h 6"/>
                <a:gd name="T4" fmla="*/ 3 w 31"/>
                <a:gd name="T5" fmla="*/ 5 h 6"/>
                <a:gd name="T6" fmla="*/ 28 w 31"/>
                <a:gd name="T7" fmla="*/ 4 h 6"/>
                <a:gd name="T8" fmla="*/ 28 w 31"/>
                <a:gd name="T9" fmla="*/ 0 h 6"/>
              </a:gdLst>
              <a:ahLst/>
              <a:cxnLst>
                <a:cxn ang="0">
                  <a:pos x="T0" y="T1"/>
                </a:cxn>
                <a:cxn ang="0">
                  <a:pos x="T2" y="T3"/>
                </a:cxn>
                <a:cxn ang="0">
                  <a:pos x="T4" y="T5"/>
                </a:cxn>
                <a:cxn ang="0">
                  <a:pos x="T6" y="T7"/>
                </a:cxn>
                <a:cxn ang="0">
                  <a:pos x="T8" y="T9"/>
                </a:cxn>
              </a:cxnLst>
              <a:rect l="0" t="0" r="r" b="b"/>
              <a:pathLst>
                <a:path w="31" h="6">
                  <a:moveTo>
                    <a:pt x="28" y="0"/>
                  </a:moveTo>
                  <a:cubicBezTo>
                    <a:pt x="20" y="0"/>
                    <a:pt x="11" y="0"/>
                    <a:pt x="3" y="1"/>
                  </a:cubicBezTo>
                  <a:cubicBezTo>
                    <a:pt x="0" y="1"/>
                    <a:pt x="0" y="6"/>
                    <a:pt x="3" y="5"/>
                  </a:cubicBezTo>
                  <a:cubicBezTo>
                    <a:pt x="11" y="4"/>
                    <a:pt x="20" y="4"/>
                    <a:pt x="28" y="4"/>
                  </a:cubicBezTo>
                  <a:cubicBezTo>
                    <a:pt x="31" y="4"/>
                    <a:pt x="31" y="0"/>
                    <a:pt x="28"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53" name="Freeform 63"/>
            <p:cNvSpPr/>
            <p:nvPr/>
          </p:nvSpPr>
          <p:spPr bwMode="auto">
            <a:xfrm>
              <a:off x="3434" y="4100"/>
              <a:ext cx="99" cy="24"/>
            </a:xfrm>
            <a:custGeom>
              <a:avLst/>
              <a:gdLst>
                <a:gd name="T0" fmla="*/ 24 w 28"/>
                <a:gd name="T1" fmla="*/ 1 h 8"/>
                <a:gd name="T2" fmla="*/ 4 w 28"/>
                <a:gd name="T3" fmla="*/ 2 h 8"/>
                <a:gd name="T4" fmla="*/ 3 w 28"/>
                <a:gd name="T5" fmla="*/ 6 h 8"/>
                <a:gd name="T6" fmla="*/ 26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2"/>
                    <a:pt x="11" y="4"/>
                    <a:pt x="4" y="2"/>
                  </a:cubicBezTo>
                  <a:cubicBezTo>
                    <a:pt x="2" y="1"/>
                    <a:pt x="0" y="5"/>
                    <a:pt x="3" y="6"/>
                  </a:cubicBezTo>
                  <a:cubicBezTo>
                    <a:pt x="11" y="8"/>
                    <a:pt x="18" y="6"/>
                    <a:pt x="26"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54" name="Freeform 64"/>
            <p:cNvSpPr/>
            <p:nvPr/>
          </p:nvSpPr>
          <p:spPr bwMode="auto">
            <a:xfrm>
              <a:off x="3564" y="4097"/>
              <a:ext cx="103" cy="21"/>
            </a:xfrm>
            <a:custGeom>
              <a:avLst/>
              <a:gdLst>
                <a:gd name="T0" fmla="*/ 26 w 29"/>
                <a:gd name="T1" fmla="*/ 3 h 7"/>
                <a:gd name="T2" fmla="*/ 4 w 29"/>
                <a:gd name="T3" fmla="*/ 1 h 7"/>
                <a:gd name="T4" fmla="*/ 3 w 29"/>
                <a:gd name="T5" fmla="*/ 5 h 7"/>
                <a:gd name="T6" fmla="*/ 26 w 29"/>
                <a:gd name="T7" fmla="*/ 7 h 7"/>
                <a:gd name="T8" fmla="*/ 26 w 29"/>
                <a:gd name="T9" fmla="*/ 3 h 7"/>
              </a:gdLst>
              <a:ahLst/>
              <a:cxnLst>
                <a:cxn ang="0">
                  <a:pos x="T0" y="T1"/>
                </a:cxn>
                <a:cxn ang="0">
                  <a:pos x="T2" y="T3"/>
                </a:cxn>
                <a:cxn ang="0">
                  <a:pos x="T4" y="T5"/>
                </a:cxn>
                <a:cxn ang="0">
                  <a:pos x="T6" y="T7"/>
                </a:cxn>
                <a:cxn ang="0">
                  <a:pos x="T8" y="T9"/>
                </a:cxn>
              </a:cxnLst>
              <a:rect l="0" t="0" r="r" b="b"/>
              <a:pathLst>
                <a:path w="29" h="7">
                  <a:moveTo>
                    <a:pt x="26" y="3"/>
                  </a:moveTo>
                  <a:cubicBezTo>
                    <a:pt x="19" y="3"/>
                    <a:pt x="11" y="3"/>
                    <a:pt x="4" y="1"/>
                  </a:cubicBezTo>
                  <a:cubicBezTo>
                    <a:pt x="2" y="0"/>
                    <a:pt x="0" y="4"/>
                    <a:pt x="3" y="5"/>
                  </a:cubicBezTo>
                  <a:cubicBezTo>
                    <a:pt x="10" y="7"/>
                    <a:pt x="19" y="7"/>
                    <a:pt x="26" y="7"/>
                  </a:cubicBezTo>
                  <a:cubicBezTo>
                    <a:pt x="29" y="7"/>
                    <a:pt x="29" y="3"/>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55" name="Freeform 65"/>
            <p:cNvSpPr/>
            <p:nvPr/>
          </p:nvSpPr>
          <p:spPr bwMode="auto">
            <a:xfrm>
              <a:off x="3698" y="4094"/>
              <a:ext cx="106" cy="18"/>
            </a:xfrm>
            <a:custGeom>
              <a:avLst/>
              <a:gdLst>
                <a:gd name="T0" fmla="*/ 27 w 30"/>
                <a:gd name="T1" fmla="*/ 1 h 6"/>
                <a:gd name="T2" fmla="*/ 3 w 30"/>
                <a:gd name="T3" fmla="*/ 2 h 6"/>
                <a:gd name="T4" fmla="*/ 3 w 30"/>
                <a:gd name="T5" fmla="*/ 6 h 6"/>
                <a:gd name="T6" fmla="*/ 27 w 30"/>
                <a:gd name="T7" fmla="*/ 5 h 6"/>
                <a:gd name="T8" fmla="*/ 27 w 30"/>
                <a:gd name="T9" fmla="*/ 1 h 6"/>
              </a:gdLst>
              <a:ahLst/>
              <a:cxnLst>
                <a:cxn ang="0">
                  <a:pos x="T0" y="T1"/>
                </a:cxn>
                <a:cxn ang="0">
                  <a:pos x="T2" y="T3"/>
                </a:cxn>
                <a:cxn ang="0">
                  <a:pos x="T4" y="T5"/>
                </a:cxn>
                <a:cxn ang="0">
                  <a:pos x="T6" y="T7"/>
                </a:cxn>
                <a:cxn ang="0">
                  <a:pos x="T8" y="T9"/>
                </a:cxn>
              </a:cxnLst>
              <a:rect l="0" t="0" r="r" b="b"/>
              <a:pathLst>
                <a:path w="30" h="6">
                  <a:moveTo>
                    <a:pt x="27" y="1"/>
                  </a:moveTo>
                  <a:cubicBezTo>
                    <a:pt x="19" y="1"/>
                    <a:pt x="11" y="1"/>
                    <a:pt x="3" y="2"/>
                  </a:cubicBezTo>
                  <a:cubicBezTo>
                    <a:pt x="0" y="2"/>
                    <a:pt x="0" y="6"/>
                    <a:pt x="3" y="6"/>
                  </a:cubicBezTo>
                  <a:cubicBezTo>
                    <a:pt x="11" y="6"/>
                    <a:pt x="19" y="5"/>
                    <a:pt x="27" y="5"/>
                  </a:cubicBezTo>
                  <a:cubicBezTo>
                    <a:pt x="30" y="5"/>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56" name="Freeform 66"/>
            <p:cNvSpPr/>
            <p:nvPr/>
          </p:nvSpPr>
          <p:spPr bwMode="auto">
            <a:xfrm>
              <a:off x="3846" y="4103"/>
              <a:ext cx="85" cy="18"/>
            </a:xfrm>
            <a:custGeom>
              <a:avLst/>
              <a:gdLst>
                <a:gd name="T0" fmla="*/ 21 w 24"/>
                <a:gd name="T1" fmla="*/ 1 h 6"/>
                <a:gd name="T2" fmla="*/ 3 w 24"/>
                <a:gd name="T3" fmla="*/ 0 h 6"/>
                <a:gd name="T4" fmla="*/ 3 w 24"/>
                <a:gd name="T5" fmla="*/ 4 h 6"/>
                <a:gd name="T6" fmla="*/ 20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5" y="0"/>
                    <a:pt x="9" y="0"/>
                    <a:pt x="3" y="0"/>
                  </a:cubicBezTo>
                  <a:cubicBezTo>
                    <a:pt x="0" y="0"/>
                    <a:pt x="0" y="4"/>
                    <a:pt x="3" y="4"/>
                  </a:cubicBezTo>
                  <a:cubicBezTo>
                    <a:pt x="9" y="4"/>
                    <a:pt x="14" y="4"/>
                    <a:pt x="20" y="5"/>
                  </a:cubicBezTo>
                  <a:cubicBezTo>
                    <a:pt x="23" y="6"/>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57" name="Freeform 67"/>
            <p:cNvSpPr/>
            <p:nvPr/>
          </p:nvSpPr>
          <p:spPr bwMode="auto">
            <a:xfrm>
              <a:off x="3977" y="4094"/>
              <a:ext cx="109" cy="24"/>
            </a:xfrm>
            <a:custGeom>
              <a:avLst/>
              <a:gdLst>
                <a:gd name="T0" fmla="*/ 28 w 31"/>
                <a:gd name="T1" fmla="*/ 2 h 8"/>
                <a:gd name="T2" fmla="*/ 3 w 31"/>
                <a:gd name="T3" fmla="*/ 3 h 8"/>
                <a:gd name="T4" fmla="*/ 4 w 31"/>
                <a:gd name="T5" fmla="*/ 7 h 8"/>
                <a:gd name="T6" fmla="*/ 28 w 31"/>
                <a:gd name="T7" fmla="*/ 6 h 8"/>
                <a:gd name="T8" fmla="*/ 28 w 31"/>
                <a:gd name="T9" fmla="*/ 2 h 8"/>
              </a:gdLst>
              <a:ahLst/>
              <a:cxnLst>
                <a:cxn ang="0">
                  <a:pos x="T0" y="T1"/>
                </a:cxn>
                <a:cxn ang="0">
                  <a:pos x="T2" y="T3"/>
                </a:cxn>
                <a:cxn ang="0">
                  <a:pos x="T4" y="T5"/>
                </a:cxn>
                <a:cxn ang="0">
                  <a:pos x="T6" y="T7"/>
                </a:cxn>
                <a:cxn ang="0">
                  <a:pos x="T8" y="T9"/>
                </a:cxn>
              </a:cxnLst>
              <a:rect l="0" t="0" r="r" b="b"/>
              <a:pathLst>
                <a:path w="31" h="8">
                  <a:moveTo>
                    <a:pt x="28" y="2"/>
                  </a:moveTo>
                  <a:cubicBezTo>
                    <a:pt x="20" y="2"/>
                    <a:pt x="11" y="0"/>
                    <a:pt x="3" y="3"/>
                  </a:cubicBezTo>
                  <a:cubicBezTo>
                    <a:pt x="0" y="4"/>
                    <a:pt x="2" y="8"/>
                    <a:pt x="4" y="7"/>
                  </a:cubicBezTo>
                  <a:cubicBezTo>
                    <a:pt x="12" y="5"/>
                    <a:pt x="20"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58" name="Freeform 68"/>
            <p:cNvSpPr/>
            <p:nvPr/>
          </p:nvSpPr>
          <p:spPr bwMode="auto">
            <a:xfrm>
              <a:off x="4129" y="4092"/>
              <a:ext cx="102" cy="17"/>
            </a:xfrm>
            <a:custGeom>
              <a:avLst/>
              <a:gdLst>
                <a:gd name="T0" fmla="*/ 25 w 29"/>
                <a:gd name="T1" fmla="*/ 1 h 6"/>
                <a:gd name="T2" fmla="*/ 3 w 29"/>
                <a:gd name="T3" fmla="*/ 2 h 6"/>
                <a:gd name="T4" fmla="*/ 3 w 29"/>
                <a:gd name="T5" fmla="*/ 6 h 6"/>
                <a:gd name="T6" fmla="*/ 26 w 29"/>
                <a:gd name="T7" fmla="*/ 5 h 6"/>
                <a:gd name="T8" fmla="*/ 25 w 29"/>
                <a:gd name="T9" fmla="*/ 1 h 6"/>
              </a:gdLst>
              <a:ahLst/>
              <a:cxnLst>
                <a:cxn ang="0">
                  <a:pos x="T0" y="T1"/>
                </a:cxn>
                <a:cxn ang="0">
                  <a:pos x="T2" y="T3"/>
                </a:cxn>
                <a:cxn ang="0">
                  <a:pos x="T4" y="T5"/>
                </a:cxn>
                <a:cxn ang="0">
                  <a:pos x="T6" y="T7"/>
                </a:cxn>
                <a:cxn ang="0">
                  <a:pos x="T8" y="T9"/>
                </a:cxn>
              </a:cxnLst>
              <a:rect l="0" t="0" r="r" b="b"/>
              <a:pathLst>
                <a:path w="29" h="6">
                  <a:moveTo>
                    <a:pt x="25" y="1"/>
                  </a:moveTo>
                  <a:cubicBezTo>
                    <a:pt x="17" y="2"/>
                    <a:pt x="10" y="2"/>
                    <a:pt x="3" y="2"/>
                  </a:cubicBezTo>
                  <a:cubicBezTo>
                    <a:pt x="0" y="2"/>
                    <a:pt x="0" y="6"/>
                    <a:pt x="3" y="6"/>
                  </a:cubicBezTo>
                  <a:cubicBezTo>
                    <a:pt x="11" y="6"/>
                    <a:pt x="18" y="6"/>
                    <a:pt x="26" y="5"/>
                  </a:cubicBezTo>
                  <a:cubicBezTo>
                    <a:pt x="29" y="4"/>
                    <a:pt x="27" y="0"/>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59" name="Freeform 69"/>
            <p:cNvSpPr/>
            <p:nvPr/>
          </p:nvSpPr>
          <p:spPr bwMode="auto">
            <a:xfrm>
              <a:off x="4273" y="4103"/>
              <a:ext cx="110" cy="21"/>
            </a:xfrm>
            <a:custGeom>
              <a:avLst/>
              <a:gdLst>
                <a:gd name="T0" fmla="*/ 28 w 31"/>
                <a:gd name="T1" fmla="*/ 2 h 7"/>
                <a:gd name="T2" fmla="*/ 3 w 31"/>
                <a:gd name="T3" fmla="*/ 2 h 7"/>
                <a:gd name="T4" fmla="*/ 3 w 31"/>
                <a:gd name="T5" fmla="*/ 6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2"/>
                    <a:pt x="3" y="2"/>
                  </a:cubicBezTo>
                  <a:cubicBezTo>
                    <a:pt x="0" y="2"/>
                    <a:pt x="0" y="6"/>
                    <a:pt x="3" y="6"/>
                  </a:cubicBezTo>
                  <a:cubicBezTo>
                    <a:pt x="11" y="6"/>
                    <a:pt x="19" y="4"/>
                    <a:pt x="27" y="6"/>
                  </a:cubicBezTo>
                  <a:cubicBezTo>
                    <a:pt x="30" y="7"/>
                    <a:pt x="31" y="3"/>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60" name="Freeform 70"/>
            <p:cNvSpPr/>
            <p:nvPr/>
          </p:nvSpPr>
          <p:spPr bwMode="auto">
            <a:xfrm>
              <a:off x="4432" y="4097"/>
              <a:ext cx="95" cy="24"/>
            </a:xfrm>
            <a:custGeom>
              <a:avLst/>
              <a:gdLst>
                <a:gd name="T0" fmla="*/ 23 w 27"/>
                <a:gd name="T1" fmla="*/ 1 h 8"/>
                <a:gd name="T2" fmla="*/ 4 w 27"/>
                <a:gd name="T3" fmla="*/ 2 h 8"/>
                <a:gd name="T4" fmla="*/ 3 w 27"/>
                <a:gd name="T5" fmla="*/ 6 h 8"/>
                <a:gd name="T6" fmla="*/ 24 w 27"/>
                <a:gd name="T7" fmla="*/ 5 h 8"/>
                <a:gd name="T8" fmla="*/ 23 w 27"/>
                <a:gd name="T9" fmla="*/ 1 h 8"/>
              </a:gdLst>
              <a:ahLst/>
              <a:cxnLst>
                <a:cxn ang="0">
                  <a:pos x="T0" y="T1"/>
                </a:cxn>
                <a:cxn ang="0">
                  <a:pos x="T2" y="T3"/>
                </a:cxn>
                <a:cxn ang="0">
                  <a:pos x="T4" y="T5"/>
                </a:cxn>
                <a:cxn ang="0">
                  <a:pos x="T6" y="T7"/>
                </a:cxn>
                <a:cxn ang="0">
                  <a:pos x="T8" y="T9"/>
                </a:cxn>
              </a:cxnLst>
              <a:rect l="0" t="0" r="r" b="b"/>
              <a:pathLst>
                <a:path w="27" h="8">
                  <a:moveTo>
                    <a:pt x="23" y="1"/>
                  </a:moveTo>
                  <a:cubicBezTo>
                    <a:pt x="17" y="2"/>
                    <a:pt x="10" y="3"/>
                    <a:pt x="4" y="2"/>
                  </a:cubicBezTo>
                  <a:cubicBezTo>
                    <a:pt x="1" y="1"/>
                    <a:pt x="0" y="6"/>
                    <a:pt x="3" y="6"/>
                  </a:cubicBezTo>
                  <a:cubicBezTo>
                    <a:pt x="10" y="8"/>
                    <a:pt x="17" y="6"/>
                    <a:pt x="24" y="5"/>
                  </a:cubicBezTo>
                  <a:cubicBezTo>
                    <a:pt x="27" y="5"/>
                    <a:pt x="26"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61" name="Freeform 71"/>
            <p:cNvSpPr/>
            <p:nvPr/>
          </p:nvSpPr>
          <p:spPr bwMode="auto">
            <a:xfrm>
              <a:off x="4580" y="4094"/>
              <a:ext cx="120" cy="27"/>
            </a:xfrm>
            <a:custGeom>
              <a:avLst/>
              <a:gdLst>
                <a:gd name="T0" fmla="*/ 31 w 34"/>
                <a:gd name="T1" fmla="*/ 1 h 9"/>
                <a:gd name="T2" fmla="*/ 18 w 34"/>
                <a:gd name="T3" fmla="*/ 2 h 9"/>
                <a:gd name="T4" fmla="*/ 5 w 34"/>
                <a:gd name="T5" fmla="*/ 1 h 9"/>
                <a:gd name="T6" fmla="*/ 2 w 34"/>
                <a:gd name="T7" fmla="*/ 5 h 9"/>
                <a:gd name="T8" fmla="*/ 31 w 34"/>
                <a:gd name="T9" fmla="*/ 5 h 9"/>
                <a:gd name="T10" fmla="*/ 31 w 34"/>
                <a:gd name="T11" fmla="*/ 1 h 9"/>
              </a:gdLst>
              <a:ahLst/>
              <a:cxnLst>
                <a:cxn ang="0">
                  <a:pos x="T0" y="T1"/>
                </a:cxn>
                <a:cxn ang="0">
                  <a:pos x="T2" y="T3"/>
                </a:cxn>
                <a:cxn ang="0">
                  <a:pos x="T4" y="T5"/>
                </a:cxn>
                <a:cxn ang="0">
                  <a:pos x="T6" y="T7"/>
                </a:cxn>
                <a:cxn ang="0">
                  <a:pos x="T8" y="T9"/>
                </a:cxn>
                <a:cxn ang="0">
                  <a:pos x="T10" y="T11"/>
                </a:cxn>
              </a:cxnLst>
              <a:rect l="0" t="0" r="r" b="b"/>
              <a:pathLst>
                <a:path w="34" h="9">
                  <a:moveTo>
                    <a:pt x="31" y="1"/>
                  </a:moveTo>
                  <a:cubicBezTo>
                    <a:pt x="27" y="1"/>
                    <a:pt x="22" y="1"/>
                    <a:pt x="18" y="2"/>
                  </a:cubicBezTo>
                  <a:cubicBezTo>
                    <a:pt x="14" y="2"/>
                    <a:pt x="9" y="3"/>
                    <a:pt x="5" y="1"/>
                  </a:cubicBezTo>
                  <a:cubicBezTo>
                    <a:pt x="2" y="0"/>
                    <a:pt x="0" y="3"/>
                    <a:pt x="2" y="5"/>
                  </a:cubicBezTo>
                  <a:cubicBezTo>
                    <a:pt x="11" y="9"/>
                    <a:pt x="22" y="5"/>
                    <a:pt x="31" y="5"/>
                  </a:cubicBezTo>
                  <a:cubicBezTo>
                    <a:pt x="34" y="5"/>
                    <a:pt x="34" y="0"/>
                    <a:pt x="31"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62" name="Freeform 72"/>
            <p:cNvSpPr/>
            <p:nvPr/>
          </p:nvSpPr>
          <p:spPr bwMode="auto">
            <a:xfrm>
              <a:off x="4735" y="4092"/>
              <a:ext cx="110" cy="20"/>
            </a:xfrm>
            <a:custGeom>
              <a:avLst/>
              <a:gdLst>
                <a:gd name="T0" fmla="*/ 28 w 31"/>
                <a:gd name="T1" fmla="*/ 2 h 7"/>
                <a:gd name="T2" fmla="*/ 3 w 31"/>
                <a:gd name="T3" fmla="*/ 3 h 7"/>
                <a:gd name="T4" fmla="*/ 5 w 31"/>
                <a:gd name="T5" fmla="*/ 7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1"/>
                    <a:pt x="3" y="3"/>
                  </a:cubicBezTo>
                  <a:cubicBezTo>
                    <a:pt x="0" y="3"/>
                    <a:pt x="2" y="7"/>
                    <a:pt x="5" y="7"/>
                  </a:cubicBezTo>
                  <a:cubicBezTo>
                    <a:pt x="12" y="6"/>
                    <a:pt x="19" y="4"/>
                    <a:pt x="27" y="6"/>
                  </a:cubicBezTo>
                  <a:cubicBezTo>
                    <a:pt x="29" y="7"/>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63" name="Freeform 73"/>
            <p:cNvSpPr/>
            <p:nvPr/>
          </p:nvSpPr>
          <p:spPr bwMode="auto">
            <a:xfrm>
              <a:off x="4912" y="4097"/>
              <a:ext cx="84" cy="18"/>
            </a:xfrm>
            <a:custGeom>
              <a:avLst/>
              <a:gdLst>
                <a:gd name="T0" fmla="*/ 21 w 24"/>
                <a:gd name="T1" fmla="*/ 1 h 6"/>
                <a:gd name="T2" fmla="*/ 4 w 24"/>
                <a:gd name="T3" fmla="*/ 1 h 6"/>
                <a:gd name="T4" fmla="*/ 3 w 24"/>
                <a:gd name="T5" fmla="*/ 5 h 6"/>
                <a:gd name="T6" fmla="*/ 21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6" y="1"/>
                    <a:pt x="10" y="2"/>
                    <a:pt x="4" y="1"/>
                  </a:cubicBezTo>
                  <a:cubicBezTo>
                    <a:pt x="1" y="0"/>
                    <a:pt x="0" y="5"/>
                    <a:pt x="3" y="5"/>
                  </a:cubicBezTo>
                  <a:cubicBezTo>
                    <a:pt x="9" y="6"/>
                    <a:pt x="15" y="5"/>
                    <a:pt x="21" y="5"/>
                  </a:cubicBezTo>
                  <a:cubicBezTo>
                    <a:pt x="24" y="5"/>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64" name="Freeform 74"/>
            <p:cNvSpPr/>
            <p:nvPr/>
          </p:nvSpPr>
          <p:spPr bwMode="auto">
            <a:xfrm>
              <a:off x="5060" y="4100"/>
              <a:ext cx="92" cy="18"/>
            </a:xfrm>
            <a:custGeom>
              <a:avLst/>
              <a:gdLst>
                <a:gd name="T0" fmla="*/ 23 w 26"/>
                <a:gd name="T1" fmla="*/ 1 h 6"/>
                <a:gd name="T2" fmla="*/ 3 w 26"/>
                <a:gd name="T3" fmla="*/ 0 h 6"/>
                <a:gd name="T4" fmla="*/ 3 w 26"/>
                <a:gd name="T5" fmla="*/ 4 h 6"/>
                <a:gd name="T6" fmla="*/ 22 w 26"/>
                <a:gd name="T7" fmla="*/ 5 h 6"/>
                <a:gd name="T8" fmla="*/ 23 w 26"/>
                <a:gd name="T9" fmla="*/ 1 h 6"/>
              </a:gdLst>
              <a:ahLst/>
              <a:cxnLst>
                <a:cxn ang="0">
                  <a:pos x="T0" y="T1"/>
                </a:cxn>
                <a:cxn ang="0">
                  <a:pos x="T2" y="T3"/>
                </a:cxn>
                <a:cxn ang="0">
                  <a:pos x="T4" y="T5"/>
                </a:cxn>
                <a:cxn ang="0">
                  <a:pos x="T6" y="T7"/>
                </a:cxn>
                <a:cxn ang="0">
                  <a:pos x="T8" y="T9"/>
                </a:cxn>
              </a:cxnLst>
              <a:rect l="0" t="0" r="r" b="b"/>
              <a:pathLst>
                <a:path w="26" h="6">
                  <a:moveTo>
                    <a:pt x="23" y="1"/>
                  </a:moveTo>
                  <a:cubicBezTo>
                    <a:pt x="16" y="0"/>
                    <a:pt x="9" y="0"/>
                    <a:pt x="3" y="0"/>
                  </a:cubicBezTo>
                  <a:cubicBezTo>
                    <a:pt x="0" y="0"/>
                    <a:pt x="0" y="4"/>
                    <a:pt x="3" y="4"/>
                  </a:cubicBezTo>
                  <a:cubicBezTo>
                    <a:pt x="9" y="4"/>
                    <a:pt x="16" y="4"/>
                    <a:pt x="22" y="5"/>
                  </a:cubicBezTo>
                  <a:cubicBezTo>
                    <a:pt x="25" y="6"/>
                    <a:pt x="26" y="1"/>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65" name="Freeform 75"/>
            <p:cNvSpPr/>
            <p:nvPr/>
          </p:nvSpPr>
          <p:spPr bwMode="auto">
            <a:xfrm>
              <a:off x="5190" y="4094"/>
              <a:ext cx="103" cy="18"/>
            </a:xfrm>
            <a:custGeom>
              <a:avLst/>
              <a:gdLst>
                <a:gd name="T0" fmla="*/ 26 w 29"/>
                <a:gd name="T1" fmla="*/ 1 h 6"/>
                <a:gd name="T2" fmla="*/ 2 w 29"/>
                <a:gd name="T3" fmla="*/ 2 h 6"/>
                <a:gd name="T4" fmla="*/ 2 w 29"/>
                <a:gd name="T5" fmla="*/ 6 h 6"/>
                <a:gd name="T6" fmla="*/ 26 w 29"/>
                <a:gd name="T7" fmla="*/ 5 h 6"/>
                <a:gd name="T8" fmla="*/ 26 w 29"/>
                <a:gd name="T9" fmla="*/ 1 h 6"/>
              </a:gdLst>
              <a:ahLst/>
              <a:cxnLst>
                <a:cxn ang="0">
                  <a:pos x="T0" y="T1"/>
                </a:cxn>
                <a:cxn ang="0">
                  <a:pos x="T2" y="T3"/>
                </a:cxn>
                <a:cxn ang="0">
                  <a:pos x="T4" y="T5"/>
                </a:cxn>
                <a:cxn ang="0">
                  <a:pos x="T6" y="T7"/>
                </a:cxn>
                <a:cxn ang="0">
                  <a:pos x="T8" y="T9"/>
                </a:cxn>
              </a:cxnLst>
              <a:rect l="0" t="0" r="r" b="b"/>
              <a:pathLst>
                <a:path w="29" h="6">
                  <a:moveTo>
                    <a:pt x="26" y="1"/>
                  </a:moveTo>
                  <a:cubicBezTo>
                    <a:pt x="18" y="2"/>
                    <a:pt x="10" y="2"/>
                    <a:pt x="2" y="2"/>
                  </a:cubicBezTo>
                  <a:cubicBezTo>
                    <a:pt x="0" y="2"/>
                    <a:pt x="0" y="6"/>
                    <a:pt x="2" y="6"/>
                  </a:cubicBezTo>
                  <a:cubicBezTo>
                    <a:pt x="10" y="6"/>
                    <a:pt x="18" y="6"/>
                    <a:pt x="26" y="5"/>
                  </a:cubicBezTo>
                  <a:cubicBezTo>
                    <a:pt x="29"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66" name="Freeform 76"/>
            <p:cNvSpPr/>
            <p:nvPr/>
          </p:nvSpPr>
          <p:spPr bwMode="auto">
            <a:xfrm>
              <a:off x="5339" y="4092"/>
              <a:ext cx="116" cy="20"/>
            </a:xfrm>
            <a:custGeom>
              <a:avLst/>
              <a:gdLst>
                <a:gd name="T0" fmla="*/ 30 w 33"/>
                <a:gd name="T1" fmla="*/ 2 h 7"/>
                <a:gd name="T2" fmla="*/ 3 w 33"/>
                <a:gd name="T3" fmla="*/ 0 h 7"/>
                <a:gd name="T4" fmla="*/ 3 w 33"/>
                <a:gd name="T5" fmla="*/ 0 h 7"/>
                <a:gd name="T6" fmla="*/ 3 w 33"/>
                <a:gd name="T7" fmla="*/ 0 h 7"/>
                <a:gd name="T8" fmla="*/ 3 w 33"/>
                <a:gd name="T9" fmla="*/ 5 h 7"/>
                <a:gd name="T10" fmla="*/ 28 w 33"/>
                <a:gd name="T11" fmla="*/ 6 h 7"/>
                <a:gd name="T12" fmla="*/ 30 w 33"/>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33" h="7">
                  <a:moveTo>
                    <a:pt x="30" y="2"/>
                  </a:moveTo>
                  <a:cubicBezTo>
                    <a:pt x="21" y="0"/>
                    <a:pt x="12" y="1"/>
                    <a:pt x="3" y="0"/>
                  </a:cubicBezTo>
                  <a:cubicBezTo>
                    <a:pt x="3" y="0"/>
                    <a:pt x="3" y="0"/>
                    <a:pt x="3" y="0"/>
                  </a:cubicBezTo>
                  <a:cubicBezTo>
                    <a:pt x="3" y="0"/>
                    <a:pt x="3" y="0"/>
                    <a:pt x="3" y="0"/>
                  </a:cubicBezTo>
                  <a:cubicBezTo>
                    <a:pt x="0" y="0"/>
                    <a:pt x="0" y="5"/>
                    <a:pt x="3" y="5"/>
                  </a:cubicBezTo>
                  <a:cubicBezTo>
                    <a:pt x="11" y="6"/>
                    <a:pt x="20" y="4"/>
                    <a:pt x="28" y="6"/>
                  </a:cubicBezTo>
                  <a:cubicBezTo>
                    <a:pt x="31" y="7"/>
                    <a:pt x="33" y="2"/>
                    <a:pt x="30"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67" name="Freeform 77"/>
            <p:cNvSpPr/>
            <p:nvPr/>
          </p:nvSpPr>
          <p:spPr bwMode="auto">
            <a:xfrm>
              <a:off x="5480" y="4089"/>
              <a:ext cx="102" cy="14"/>
            </a:xfrm>
            <a:custGeom>
              <a:avLst/>
              <a:gdLst>
                <a:gd name="T0" fmla="*/ 26 w 29"/>
                <a:gd name="T1" fmla="*/ 0 h 5"/>
                <a:gd name="T2" fmla="*/ 3 w 29"/>
                <a:gd name="T3" fmla="*/ 0 h 5"/>
                <a:gd name="T4" fmla="*/ 3 w 29"/>
                <a:gd name="T5" fmla="*/ 5 h 5"/>
                <a:gd name="T6" fmla="*/ 26 w 29"/>
                <a:gd name="T7" fmla="*/ 5 h 5"/>
                <a:gd name="T8" fmla="*/ 26 w 29"/>
                <a:gd name="T9" fmla="*/ 0 h 5"/>
              </a:gdLst>
              <a:ahLst/>
              <a:cxnLst>
                <a:cxn ang="0">
                  <a:pos x="T0" y="T1"/>
                </a:cxn>
                <a:cxn ang="0">
                  <a:pos x="T2" y="T3"/>
                </a:cxn>
                <a:cxn ang="0">
                  <a:pos x="T4" y="T5"/>
                </a:cxn>
                <a:cxn ang="0">
                  <a:pos x="T6" y="T7"/>
                </a:cxn>
                <a:cxn ang="0">
                  <a:pos x="T8" y="T9"/>
                </a:cxn>
              </a:cxnLst>
              <a:rect l="0" t="0" r="r" b="b"/>
              <a:pathLst>
                <a:path w="29" h="5">
                  <a:moveTo>
                    <a:pt x="26" y="0"/>
                  </a:moveTo>
                  <a:cubicBezTo>
                    <a:pt x="3" y="0"/>
                    <a:pt x="3" y="0"/>
                    <a:pt x="3" y="0"/>
                  </a:cubicBezTo>
                  <a:cubicBezTo>
                    <a:pt x="0" y="0"/>
                    <a:pt x="0" y="5"/>
                    <a:pt x="3" y="5"/>
                  </a:cubicBezTo>
                  <a:cubicBezTo>
                    <a:pt x="26" y="5"/>
                    <a:pt x="26" y="5"/>
                    <a:pt x="26" y="5"/>
                  </a:cubicBezTo>
                  <a:cubicBezTo>
                    <a:pt x="29" y="5"/>
                    <a:pt x="29" y="0"/>
                    <a:pt x="26"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68" name="Freeform 78"/>
            <p:cNvSpPr/>
            <p:nvPr/>
          </p:nvSpPr>
          <p:spPr bwMode="auto">
            <a:xfrm>
              <a:off x="5600" y="4089"/>
              <a:ext cx="98" cy="23"/>
            </a:xfrm>
            <a:custGeom>
              <a:avLst/>
              <a:gdLst>
                <a:gd name="T0" fmla="*/ 24 w 28"/>
                <a:gd name="T1" fmla="*/ 2 h 8"/>
                <a:gd name="T2" fmla="*/ 4 w 28"/>
                <a:gd name="T3" fmla="*/ 0 h 8"/>
                <a:gd name="T4" fmla="*/ 3 w 28"/>
                <a:gd name="T5" fmla="*/ 5 h 8"/>
                <a:gd name="T6" fmla="*/ 25 w 28"/>
                <a:gd name="T7" fmla="*/ 6 h 8"/>
                <a:gd name="T8" fmla="*/ 24 w 28"/>
                <a:gd name="T9" fmla="*/ 2 h 8"/>
              </a:gdLst>
              <a:ahLst/>
              <a:cxnLst>
                <a:cxn ang="0">
                  <a:pos x="T0" y="T1"/>
                </a:cxn>
                <a:cxn ang="0">
                  <a:pos x="T2" y="T3"/>
                </a:cxn>
                <a:cxn ang="0">
                  <a:pos x="T4" y="T5"/>
                </a:cxn>
                <a:cxn ang="0">
                  <a:pos x="T6" y="T7"/>
                </a:cxn>
                <a:cxn ang="0">
                  <a:pos x="T8" y="T9"/>
                </a:cxn>
              </a:cxnLst>
              <a:rect l="0" t="0" r="r" b="b"/>
              <a:pathLst>
                <a:path w="28" h="8">
                  <a:moveTo>
                    <a:pt x="24" y="2"/>
                  </a:moveTo>
                  <a:cubicBezTo>
                    <a:pt x="17" y="3"/>
                    <a:pt x="11" y="3"/>
                    <a:pt x="4" y="0"/>
                  </a:cubicBezTo>
                  <a:cubicBezTo>
                    <a:pt x="1" y="0"/>
                    <a:pt x="0" y="4"/>
                    <a:pt x="3" y="5"/>
                  </a:cubicBezTo>
                  <a:cubicBezTo>
                    <a:pt x="10" y="7"/>
                    <a:pt x="18" y="8"/>
                    <a:pt x="25" y="6"/>
                  </a:cubicBezTo>
                  <a:cubicBezTo>
                    <a:pt x="28" y="5"/>
                    <a:pt x="27" y="1"/>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69" name="Freeform 79"/>
            <p:cNvSpPr/>
            <p:nvPr/>
          </p:nvSpPr>
          <p:spPr bwMode="auto">
            <a:xfrm>
              <a:off x="5727" y="4103"/>
              <a:ext cx="98" cy="18"/>
            </a:xfrm>
            <a:custGeom>
              <a:avLst/>
              <a:gdLst>
                <a:gd name="T0" fmla="*/ 26 w 28"/>
                <a:gd name="T1" fmla="*/ 1 h 6"/>
                <a:gd name="T2" fmla="*/ 3 w 28"/>
                <a:gd name="T3" fmla="*/ 0 h 6"/>
                <a:gd name="T4" fmla="*/ 3 w 28"/>
                <a:gd name="T5" fmla="*/ 4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0"/>
                    <a:pt x="3" y="0"/>
                  </a:cubicBezTo>
                  <a:cubicBezTo>
                    <a:pt x="0" y="0"/>
                    <a:pt x="0" y="4"/>
                    <a:pt x="3" y="4"/>
                  </a:cubicBezTo>
                  <a:cubicBezTo>
                    <a:pt x="11" y="4"/>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70" name="Freeform 80"/>
            <p:cNvSpPr/>
            <p:nvPr/>
          </p:nvSpPr>
          <p:spPr bwMode="auto">
            <a:xfrm>
              <a:off x="5850" y="4092"/>
              <a:ext cx="109" cy="20"/>
            </a:xfrm>
            <a:custGeom>
              <a:avLst/>
              <a:gdLst>
                <a:gd name="T0" fmla="*/ 27 w 31"/>
                <a:gd name="T1" fmla="*/ 1 h 7"/>
                <a:gd name="T2" fmla="*/ 3 w 31"/>
                <a:gd name="T3" fmla="*/ 3 h 7"/>
                <a:gd name="T4" fmla="*/ 3 w 31"/>
                <a:gd name="T5" fmla="*/ 7 h 7"/>
                <a:gd name="T6" fmla="*/ 28 w 31"/>
                <a:gd name="T7" fmla="*/ 5 h 7"/>
                <a:gd name="T8" fmla="*/ 27 w 31"/>
                <a:gd name="T9" fmla="*/ 1 h 7"/>
              </a:gdLst>
              <a:ahLst/>
              <a:cxnLst>
                <a:cxn ang="0">
                  <a:pos x="T0" y="T1"/>
                </a:cxn>
                <a:cxn ang="0">
                  <a:pos x="T2" y="T3"/>
                </a:cxn>
                <a:cxn ang="0">
                  <a:pos x="T4" y="T5"/>
                </a:cxn>
                <a:cxn ang="0">
                  <a:pos x="T6" y="T7"/>
                </a:cxn>
                <a:cxn ang="0">
                  <a:pos x="T8" y="T9"/>
                </a:cxn>
              </a:cxnLst>
              <a:rect l="0" t="0" r="r" b="b"/>
              <a:pathLst>
                <a:path w="31" h="7">
                  <a:moveTo>
                    <a:pt x="27" y="1"/>
                  </a:moveTo>
                  <a:cubicBezTo>
                    <a:pt x="19" y="2"/>
                    <a:pt x="11" y="3"/>
                    <a:pt x="3" y="3"/>
                  </a:cubicBezTo>
                  <a:cubicBezTo>
                    <a:pt x="0" y="3"/>
                    <a:pt x="0" y="7"/>
                    <a:pt x="3" y="7"/>
                  </a:cubicBezTo>
                  <a:cubicBezTo>
                    <a:pt x="11" y="7"/>
                    <a:pt x="20" y="6"/>
                    <a:pt x="28" y="5"/>
                  </a:cubicBezTo>
                  <a:cubicBezTo>
                    <a:pt x="31" y="4"/>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71" name="Freeform 81"/>
            <p:cNvSpPr/>
            <p:nvPr/>
          </p:nvSpPr>
          <p:spPr bwMode="auto">
            <a:xfrm>
              <a:off x="5988" y="4097"/>
              <a:ext cx="102" cy="18"/>
            </a:xfrm>
            <a:custGeom>
              <a:avLst/>
              <a:gdLst>
                <a:gd name="T0" fmla="*/ 26 w 29"/>
                <a:gd name="T1" fmla="*/ 2 h 6"/>
                <a:gd name="T2" fmla="*/ 3 w 29"/>
                <a:gd name="T3" fmla="*/ 1 h 6"/>
                <a:gd name="T4" fmla="*/ 3 w 29"/>
                <a:gd name="T5" fmla="*/ 5 h 6"/>
                <a:gd name="T6" fmla="*/ 26 w 29"/>
                <a:gd name="T7" fmla="*/ 6 h 6"/>
                <a:gd name="T8" fmla="*/ 26 w 29"/>
                <a:gd name="T9" fmla="*/ 2 h 6"/>
              </a:gdLst>
              <a:ahLst/>
              <a:cxnLst>
                <a:cxn ang="0">
                  <a:pos x="T0" y="T1"/>
                </a:cxn>
                <a:cxn ang="0">
                  <a:pos x="T2" y="T3"/>
                </a:cxn>
                <a:cxn ang="0">
                  <a:pos x="T4" y="T5"/>
                </a:cxn>
                <a:cxn ang="0">
                  <a:pos x="T6" y="T7"/>
                </a:cxn>
                <a:cxn ang="0">
                  <a:pos x="T8" y="T9"/>
                </a:cxn>
              </a:cxnLst>
              <a:rect l="0" t="0" r="r" b="b"/>
              <a:pathLst>
                <a:path w="29" h="6">
                  <a:moveTo>
                    <a:pt x="26" y="2"/>
                  </a:moveTo>
                  <a:cubicBezTo>
                    <a:pt x="19" y="1"/>
                    <a:pt x="11" y="0"/>
                    <a:pt x="3" y="1"/>
                  </a:cubicBezTo>
                  <a:cubicBezTo>
                    <a:pt x="0" y="1"/>
                    <a:pt x="0" y="5"/>
                    <a:pt x="3" y="5"/>
                  </a:cubicBezTo>
                  <a:cubicBezTo>
                    <a:pt x="11" y="4"/>
                    <a:pt x="19" y="6"/>
                    <a:pt x="26" y="6"/>
                  </a:cubicBezTo>
                  <a:cubicBezTo>
                    <a:pt x="29" y="6"/>
                    <a:pt x="29" y="2"/>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72" name="Freeform 82"/>
            <p:cNvSpPr/>
            <p:nvPr/>
          </p:nvSpPr>
          <p:spPr bwMode="auto">
            <a:xfrm>
              <a:off x="6136" y="4100"/>
              <a:ext cx="102" cy="18"/>
            </a:xfrm>
            <a:custGeom>
              <a:avLst/>
              <a:gdLst>
                <a:gd name="T0" fmla="*/ 27 w 29"/>
                <a:gd name="T1" fmla="*/ 0 h 6"/>
                <a:gd name="T2" fmla="*/ 3 w 29"/>
                <a:gd name="T3" fmla="*/ 1 h 6"/>
                <a:gd name="T4" fmla="*/ 3 w 29"/>
                <a:gd name="T5" fmla="*/ 5 h 6"/>
                <a:gd name="T6" fmla="*/ 27 w 29"/>
                <a:gd name="T7" fmla="*/ 4 h 6"/>
                <a:gd name="T8" fmla="*/ 27 w 29"/>
                <a:gd name="T9" fmla="*/ 0 h 6"/>
              </a:gdLst>
              <a:ahLst/>
              <a:cxnLst>
                <a:cxn ang="0">
                  <a:pos x="T0" y="T1"/>
                </a:cxn>
                <a:cxn ang="0">
                  <a:pos x="T2" y="T3"/>
                </a:cxn>
                <a:cxn ang="0">
                  <a:pos x="T4" y="T5"/>
                </a:cxn>
                <a:cxn ang="0">
                  <a:pos x="T6" y="T7"/>
                </a:cxn>
                <a:cxn ang="0">
                  <a:pos x="T8" y="T9"/>
                </a:cxn>
              </a:cxnLst>
              <a:rect l="0" t="0" r="r" b="b"/>
              <a:pathLst>
                <a:path w="29" h="6">
                  <a:moveTo>
                    <a:pt x="27" y="0"/>
                  </a:moveTo>
                  <a:cubicBezTo>
                    <a:pt x="19" y="0"/>
                    <a:pt x="11" y="0"/>
                    <a:pt x="3" y="1"/>
                  </a:cubicBezTo>
                  <a:cubicBezTo>
                    <a:pt x="0" y="1"/>
                    <a:pt x="0" y="6"/>
                    <a:pt x="3" y="5"/>
                  </a:cubicBezTo>
                  <a:cubicBezTo>
                    <a:pt x="11" y="4"/>
                    <a:pt x="19" y="4"/>
                    <a:pt x="27" y="4"/>
                  </a:cubicBezTo>
                  <a:cubicBezTo>
                    <a:pt x="29" y="4"/>
                    <a:pt x="29"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73" name="Freeform 83"/>
            <p:cNvSpPr/>
            <p:nvPr/>
          </p:nvSpPr>
          <p:spPr bwMode="auto">
            <a:xfrm>
              <a:off x="6298" y="4100"/>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6"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74" name="Freeform 84"/>
            <p:cNvSpPr/>
            <p:nvPr/>
          </p:nvSpPr>
          <p:spPr bwMode="auto">
            <a:xfrm>
              <a:off x="6428" y="4103"/>
              <a:ext cx="99" cy="18"/>
            </a:xfrm>
            <a:custGeom>
              <a:avLst/>
              <a:gdLst>
                <a:gd name="T0" fmla="*/ 25 w 28"/>
                <a:gd name="T1" fmla="*/ 1 h 6"/>
                <a:gd name="T2" fmla="*/ 3 w 28"/>
                <a:gd name="T3" fmla="*/ 1 h 6"/>
                <a:gd name="T4" fmla="*/ 3 w 28"/>
                <a:gd name="T5" fmla="*/ 5 h 6"/>
                <a:gd name="T6" fmla="*/ 25 w 28"/>
                <a:gd name="T7" fmla="*/ 5 h 6"/>
                <a:gd name="T8" fmla="*/ 25 w 28"/>
                <a:gd name="T9" fmla="*/ 1 h 6"/>
              </a:gdLst>
              <a:ahLst/>
              <a:cxnLst>
                <a:cxn ang="0">
                  <a:pos x="T0" y="T1"/>
                </a:cxn>
                <a:cxn ang="0">
                  <a:pos x="T2" y="T3"/>
                </a:cxn>
                <a:cxn ang="0">
                  <a:pos x="T4" y="T5"/>
                </a:cxn>
                <a:cxn ang="0">
                  <a:pos x="T6" y="T7"/>
                </a:cxn>
                <a:cxn ang="0">
                  <a:pos x="T8" y="T9"/>
                </a:cxn>
              </a:cxnLst>
              <a:rect l="0" t="0" r="r" b="b"/>
              <a:pathLst>
                <a:path w="28" h="6">
                  <a:moveTo>
                    <a:pt x="25" y="1"/>
                  </a:moveTo>
                  <a:cubicBezTo>
                    <a:pt x="17" y="1"/>
                    <a:pt x="10" y="2"/>
                    <a:pt x="3" y="1"/>
                  </a:cubicBezTo>
                  <a:cubicBezTo>
                    <a:pt x="0" y="0"/>
                    <a:pt x="0" y="5"/>
                    <a:pt x="3" y="5"/>
                  </a:cubicBezTo>
                  <a:cubicBezTo>
                    <a:pt x="10" y="6"/>
                    <a:pt x="17" y="5"/>
                    <a:pt x="25" y="5"/>
                  </a:cubicBezTo>
                  <a:cubicBezTo>
                    <a:pt x="28" y="5"/>
                    <a:pt x="28" y="1"/>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75" name="Freeform 85"/>
            <p:cNvSpPr/>
            <p:nvPr/>
          </p:nvSpPr>
          <p:spPr bwMode="auto">
            <a:xfrm>
              <a:off x="6545" y="4103"/>
              <a:ext cx="92" cy="21"/>
            </a:xfrm>
            <a:custGeom>
              <a:avLst/>
              <a:gdLst>
                <a:gd name="T0" fmla="*/ 22 w 26"/>
                <a:gd name="T1" fmla="*/ 1 h 7"/>
                <a:gd name="T2" fmla="*/ 4 w 26"/>
                <a:gd name="T3" fmla="*/ 1 h 7"/>
                <a:gd name="T4" fmla="*/ 3 w 26"/>
                <a:gd name="T5" fmla="*/ 5 h 7"/>
                <a:gd name="T6" fmla="*/ 23 w 26"/>
                <a:gd name="T7" fmla="*/ 5 h 7"/>
                <a:gd name="T8" fmla="*/ 22 w 26"/>
                <a:gd name="T9" fmla="*/ 1 h 7"/>
              </a:gdLst>
              <a:ahLst/>
              <a:cxnLst>
                <a:cxn ang="0">
                  <a:pos x="T0" y="T1"/>
                </a:cxn>
                <a:cxn ang="0">
                  <a:pos x="T2" y="T3"/>
                </a:cxn>
                <a:cxn ang="0">
                  <a:pos x="T4" y="T5"/>
                </a:cxn>
                <a:cxn ang="0">
                  <a:pos x="T6" y="T7"/>
                </a:cxn>
                <a:cxn ang="0">
                  <a:pos x="T8" y="T9"/>
                </a:cxn>
              </a:cxnLst>
              <a:rect l="0" t="0" r="r" b="b"/>
              <a:pathLst>
                <a:path w="26" h="7">
                  <a:moveTo>
                    <a:pt x="22" y="1"/>
                  </a:moveTo>
                  <a:cubicBezTo>
                    <a:pt x="16" y="2"/>
                    <a:pt x="10" y="3"/>
                    <a:pt x="4" y="1"/>
                  </a:cubicBezTo>
                  <a:cubicBezTo>
                    <a:pt x="1" y="0"/>
                    <a:pt x="0" y="4"/>
                    <a:pt x="3" y="5"/>
                  </a:cubicBezTo>
                  <a:cubicBezTo>
                    <a:pt x="9" y="7"/>
                    <a:pt x="16" y="6"/>
                    <a:pt x="23" y="5"/>
                  </a:cubicBezTo>
                  <a:cubicBezTo>
                    <a:pt x="26" y="5"/>
                    <a:pt x="25" y="0"/>
                    <a:pt x="22"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76" name="Freeform 86"/>
            <p:cNvSpPr/>
            <p:nvPr/>
          </p:nvSpPr>
          <p:spPr bwMode="auto">
            <a:xfrm>
              <a:off x="6682" y="4103"/>
              <a:ext cx="110" cy="18"/>
            </a:xfrm>
            <a:custGeom>
              <a:avLst/>
              <a:gdLst>
                <a:gd name="T0" fmla="*/ 28 w 31"/>
                <a:gd name="T1" fmla="*/ 2 h 6"/>
                <a:gd name="T2" fmla="*/ 3 w 31"/>
                <a:gd name="T3" fmla="*/ 1 h 6"/>
                <a:gd name="T4" fmla="*/ 3 w 31"/>
                <a:gd name="T5" fmla="*/ 5 h 6"/>
                <a:gd name="T6" fmla="*/ 28 w 31"/>
                <a:gd name="T7" fmla="*/ 6 h 6"/>
                <a:gd name="T8" fmla="*/ 28 w 31"/>
                <a:gd name="T9" fmla="*/ 2 h 6"/>
              </a:gdLst>
              <a:ahLst/>
              <a:cxnLst>
                <a:cxn ang="0">
                  <a:pos x="T0" y="T1"/>
                </a:cxn>
                <a:cxn ang="0">
                  <a:pos x="T2" y="T3"/>
                </a:cxn>
                <a:cxn ang="0">
                  <a:pos x="T4" y="T5"/>
                </a:cxn>
                <a:cxn ang="0">
                  <a:pos x="T6" y="T7"/>
                </a:cxn>
                <a:cxn ang="0">
                  <a:pos x="T8" y="T9"/>
                </a:cxn>
              </a:cxnLst>
              <a:rect l="0" t="0" r="r" b="b"/>
              <a:pathLst>
                <a:path w="31" h="6">
                  <a:moveTo>
                    <a:pt x="28" y="2"/>
                  </a:moveTo>
                  <a:cubicBezTo>
                    <a:pt x="19" y="2"/>
                    <a:pt x="11" y="2"/>
                    <a:pt x="3" y="1"/>
                  </a:cubicBezTo>
                  <a:cubicBezTo>
                    <a:pt x="0" y="0"/>
                    <a:pt x="0" y="5"/>
                    <a:pt x="3" y="5"/>
                  </a:cubicBezTo>
                  <a:cubicBezTo>
                    <a:pt x="11" y="6"/>
                    <a:pt x="19"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77" name="Freeform 87"/>
            <p:cNvSpPr/>
            <p:nvPr/>
          </p:nvSpPr>
          <p:spPr bwMode="auto">
            <a:xfrm>
              <a:off x="6820" y="4103"/>
              <a:ext cx="106" cy="21"/>
            </a:xfrm>
            <a:custGeom>
              <a:avLst/>
              <a:gdLst>
                <a:gd name="T0" fmla="*/ 27 w 30"/>
                <a:gd name="T1" fmla="*/ 2 h 7"/>
                <a:gd name="T2" fmla="*/ 3 w 30"/>
                <a:gd name="T3" fmla="*/ 1 h 7"/>
                <a:gd name="T4" fmla="*/ 3 w 30"/>
                <a:gd name="T5" fmla="*/ 5 h 7"/>
                <a:gd name="T6" fmla="*/ 26 w 30"/>
                <a:gd name="T7" fmla="*/ 6 h 7"/>
                <a:gd name="T8" fmla="*/ 27 w 30"/>
                <a:gd name="T9" fmla="*/ 2 h 7"/>
              </a:gdLst>
              <a:ahLst/>
              <a:cxnLst>
                <a:cxn ang="0">
                  <a:pos x="T0" y="T1"/>
                </a:cxn>
                <a:cxn ang="0">
                  <a:pos x="T2" y="T3"/>
                </a:cxn>
                <a:cxn ang="0">
                  <a:pos x="T4" y="T5"/>
                </a:cxn>
                <a:cxn ang="0">
                  <a:pos x="T6" y="T7"/>
                </a:cxn>
                <a:cxn ang="0">
                  <a:pos x="T8" y="T9"/>
                </a:cxn>
              </a:cxnLst>
              <a:rect l="0" t="0" r="r" b="b"/>
              <a:pathLst>
                <a:path w="30" h="7">
                  <a:moveTo>
                    <a:pt x="27" y="2"/>
                  </a:moveTo>
                  <a:cubicBezTo>
                    <a:pt x="19" y="0"/>
                    <a:pt x="11" y="1"/>
                    <a:pt x="3" y="1"/>
                  </a:cubicBezTo>
                  <a:cubicBezTo>
                    <a:pt x="0" y="1"/>
                    <a:pt x="0" y="5"/>
                    <a:pt x="3" y="5"/>
                  </a:cubicBezTo>
                  <a:cubicBezTo>
                    <a:pt x="11" y="5"/>
                    <a:pt x="19" y="4"/>
                    <a:pt x="26" y="6"/>
                  </a:cubicBezTo>
                  <a:cubicBezTo>
                    <a:pt x="29" y="7"/>
                    <a:pt x="30" y="3"/>
                    <a:pt x="27"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78" name="Freeform 88"/>
            <p:cNvSpPr/>
            <p:nvPr/>
          </p:nvSpPr>
          <p:spPr bwMode="auto">
            <a:xfrm>
              <a:off x="6961" y="4106"/>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7"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79" name="Freeform 89"/>
            <p:cNvSpPr/>
            <p:nvPr/>
          </p:nvSpPr>
          <p:spPr bwMode="auto">
            <a:xfrm>
              <a:off x="7081" y="4106"/>
              <a:ext cx="113" cy="24"/>
            </a:xfrm>
            <a:custGeom>
              <a:avLst/>
              <a:gdLst>
                <a:gd name="T0" fmla="*/ 28 w 32"/>
                <a:gd name="T1" fmla="*/ 1 h 8"/>
                <a:gd name="T2" fmla="*/ 3 w 32"/>
                <a:gd name="T3" fmla="*/ 2 h 8"/>
                <a:gd name="T4" fmla="*/ 3 w 32"/>
                <a:gd name="T5" fmla="*/ 6 h 8"/>
                <a:gd name="T6" fmla="*/ 29 w 32"/>
                <a:gd name="T7" fmla="*/ 5 h 8"/>
                <a:gd name="T8" fmla="*/ 28 w 32"/>
                <a:gd name="T9" fmla="*/ 1 h 8"/>
              </a:gdLst>
              <a:ahLst/>
              <a:cxnLst>
                <a:cxn ang="0">
                  <a:pos x="T0" y="T1"/>
                </a:cxn>
                <a:cxn ang="0">
                  <a:pos x="T2" y="T3"/>
                </a:cxn>
                <a:cxn ang="0">
                  <a:pos x="T4" y="T5"/>
                </a:cxn>
                <a:cxn ang="0">
                  <a:pos x="T6" y="T7"/>
                </a:cxn>
                <a:cxn ang="0">
                  <a:pos x="T8" y="T9"/>
                </a:cxn>
              </a:cxnLst>
              <a:rect l="0" t="0" r="r" b="b"/>
              <a:pathLst>
                <a:path w="32" h="8">
                  <a:moveTo>
                    <a:pt x="28" y="1"/>
                  </a:moveTo>
                  <a:cubicBezTo>
                    <a:pt x="20" y="3"/>
                    <a:pt x="11" y="2"/>
                    <a:pt x="3" y="2"/>
                  </a:cubicBezTo>
                  <a:cubicBezTo>
                    <a:pt x="0" y="2"/>
                    <a:pt x="0" y="6"/>
                    <a:pt x="3" y="6"/>
                  </a:cubicBezTo>
                  <a:cubicBezTo>
                    <a:pt x="12" y="6"/>
                    <a:pt x="21" y="8"/>
                    <a:pt x="29" y="5"/>
                  </a:cubicBezTo>
                  <a:cubicBezTo>
                    <a:pt x="32" y="4"/>
                    <a:pt x="31" y="0"/>
                    <a:pt x="28"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80" name="Freeform 90"/>
            <p:cNvSpPr/>
            <p:nvPr/>
          </p:nvSpPr>
          <p:spPr bwMode="auto">
            <a:xfrm>
              <a:off x="7219" y="4103"/>
              <a:ext cx="95" cy="18"/>
            </a:xfrm>
            <a:custGeom>
              <a:avLst/>
              <a:gdLst>
                <a:gd name="T0" fmla="*/ 23 w 27"/>
                <a:gd name="T1" fmla="*/ 1 h 6"/>
                <a:gd name="T2" fmla="*/ 3 w 27"/>
                <a:gd name="T3" fmla="*/ 2 h 6"/>
                <a:gd name="T4" fmla="*/ 3 w 27"/>
                <a:gd name="T5" fmla="*/ 6 h 6"/>
                <a:gd name="T6" fmla="*/ 24 w 27"/>
                <a:gd name="T7" fmla="*/ 5 h 6"/>
                <a:gd name="T8" fmla="*/ 23 w 27"/>
                <a:gd name="T9" fmla="*/ 1 h 6"/>
              </a:gdLst>
              <a:ahLst/>
              <a:cxnLst>
                <a:cxn ang="0">
                  <a:pos x="T0" y="T1"/>
                </a:cxn>
                <a:cxn ang="0">
                  <a:pos x="T2" y="T3"/>
                </a:cxn>
                <a:cxn ang="0">
                  <a:pos x="T4" y="T5"/>
                </a:cxn>
                <a:cxn ang="0">
                  <a:pos x="T6" y="T7"/>
                </a:cxn>
                <a:cxn ang="0">
                  <a:pos x="T8" y="T9"/>
                </a:cxn>
              </a:cxnLst>
              <a:rect l="0" t="0" r="r" b="b"/>
              <a:pathLst>
                <a:path w="27" h="6">
                  <a:moveTo>
                    <a:pt x="23" y="1"/>
                  </a:moveTo>
                  <a:cubicBezTo>
                    <a:pt x="16" y="2"/>
                    <a:pt x="10" y="2"/>
                    <a:pt x="3" y="2"/>
                  </a:cubicBezTo>
                  <a:cubicBezTo>
                    <a:pt x="0" y="2"/>
                    <a:pt x="0" y="6"/>
                    <a:pt x="3" y="6"/>
                  </a:cubicBezTo>
                  <a:cubicBezTo>
                    <a:pt x="10" y="6"/>
                    <a:pt x="17" y="6"/>
                    <a:pt x="24" y="5"/>
                  </a:cubicBezTo>
                  <a:cubicBezTo>
                    <a:pt x="27" y="5"/>
                    <a:pt x="25"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81" name="Freeform 91"/>
            <p:cNvSpPr/>
            <p:nvPr/>
          </p:nvSpPr>
          <p:spPr bwMode="auto">
            <a:xfrm>
              <a:off x="7321" y="4109"/>
              <a:ext cx="106" cy="15"/>
            </a:xfrm>
            <a:custGeom>
              <a:avLst/>
              <a:gdLst>
                <a:gd name="T0" fmla="*/ 27 w 30"/>
                <a:gd name="T1" fmla="*/ 0 h 5"/>
                <a:gd name="T2" fmla="*/ 3 w 30"/>
                <a:gd name="T3" fmla="*/ 1 h 5"/>
                <a:gd name="T4" fmla="*/ 3 w 30"/>
                <a:gd name="T5" fmla="*/ 5 h 5"/>
                <a:gd name="T6" fmla="*/ 27 w 30"/>
                <a:gd name="T7" fmla="*/ 4 h 5"/>
                <a:gd name="T8" fmla="*/ 27 w 30"/>
                <a:gd name="T9" fmla="*/ 0 h 5"/>
              </a:gdLst>
              <a:ahLst/>
              <a:cxnLst>
                <a:cxn ang="0">
                  <a:pos x="T0" y="T1"/>
                </a:cxn>
                <a:cxn ang="0">
                  <a:pos x="T2" y="T3"/>
                </a:cxn>
                <a:cxn ang="0">
                  <a:pos x="T4" y="T5"/>
                </a:cxn>
                <a:cxn ang="0">
                  <a:pos x="T6" y="T7"/>
                </a:cxn>
                <a:cxn ang="0">
                  <a:pos x="T8" y="T9"/>
                </a:cxn>
              </a:cxnLst>
              <a:rect l="0" t="0" r="r" b="b"/>
              <a:pathLst>
                <a:path w="30" h="5">
                  <a:moveTo>
                    <a:pt x="27" y="0"/>
                  </a:moveTo>
                  <a:cubicBezTo>
                    <a:pt x="19" y="0"/>
                    <a:pt x="11" y="1"/>
                    <a:pt x="3" y="1"/>
                  </a:cubicBezTo>
                  <a:cubicBezTo>
                    <a:pt x="0" y="1"/>
                    <a:pt x="0" y="5"/>
                    <a:pt x="3" y="5"/>
                  </a:cubicBezTo>
                  <a:cubicBezTo>
                    <a:pt x="11" y="5"/>
                    <a:pt x="19" y="4"/>
                    <a:pt x="27" y="4"/>
                  </a:cubicBezTo>
                  <a:cubicBezTo>
                    <a:pt x="30" y="4"/>
                    <a:pt x="30"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82" name="Freeform 92"/>
            <p:cNvSpPr/>
            <p:nvPr/>
          </p:nvSpPr>
          <p:spPr bwMode="auto">
            <a:xfrm>
              <a:off x="7448" y="4077"/>
              <a:ext cx="25" cy="59"/>
            </a:xfrm>
            <a:custGeom>
              <a:avLst/>
              <a:gdLst>
                <a:gd name="T0" fmla="*/ 1 w 7"/>
                <a:gd name="T1" fmla="*/ 7 h 20"/>
                <a:gd name="T2" fmla="*/ 1 w 7"/>
                <a:gd name="T3" fmla="*/ 7 h 20"/>
                <a:gd name="T4" fmla="*/ 2 w 7"/>
                <a:gd name="T5" fmla="*/ 17 h 20"/>
                <a:gd name="T6" fmla="*/ 7 w 7"/>
                <a:gd name="T7" fmla="*/ 17 h 20"/>
                <a:gd name="T8" fmla="*/ 6 w 7"/>
                <a:gd name="T9" fmla="*/ 3 h 20"/>
                <a:gd name="T10" fmla="*/ 2 w 7"/>
                <a:gd name="T11" fmla="*/ 1 h 20"/>
                <a:gd name="T12" fmla="*/ 0 w 7"/>
                <a:gd name="T13" fmla="*/ 3 h 20"/>
                <a:gd name="T14" fmla="*/ 1 w 7"/>
                <a:gd name="T15" fmla="*/ 7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1" y="7"/>
                  </a:moveTo>
                  <a:cubicBezTo>
                    <a:pt x="1" y="7"/>
                    <a:pt x="1" y="7"/>
                    <a:pt x="1" y="7"/>
                  </a:cubicBezTo>
                  <a:cubicBezTo>
                    <a:pt x="2" y="10"/>
                    <a:pt x="2" y="14"/>
                    <a:pt x="2" y="17"/>
                  </a:cubicBezTo>
                  <a:cubicBezTo>
                    <a:pt x="2" y="20"/>
                    <a:pt x="7" y="20"/>
                    <a:pt x="7" y="17"/>
                  </a:cubicBezTo>
                  <a:cubicBezTo>
                    <a:pt x="7" y="13"/>
                    <a:pt x="6" y="8"/>
                    <a:pt x="6" y="3"/>
                  </a:cubicBezTo>
                  <a:cubicBezTo>
                    <a:pt x="6" y="1"/>
                    <a:pt x="4" y="0"/>
                    <a:pt x="2" y="1"/>
                  </a:cubicBezTo>
                  <a:cubicBezTo>
                    <a:pt x="1" y="2"/>
                    <a:pt x="1" y="2"/>
                    <a:pt x="0" y="3"/>
                  </a:cubicBezTo>
                  <a:cubicBezTo>
                    <a:pt x="0" y="4"/>
                    <a:pt x="1" y="5"/>
                    <a:pt x="1"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83" name="Freeform 93"/>
            <p:cNvSpPr/>
            <p:nvPr/>
          </p:nvSpPr>
          <p:spPr bwMode="auto">
            <a:xfrm>
              <a:off x="7444" y="3994"/>
              <a:ext cx="22" cy="65"/>
            </a:xfrm>
            <a:custGeom>
              <a:avLst/>
              <a:gdLst>
                <a:gd name="T0" fmla="*/ 1 w 6"/>
                <a:gd name="T1" fmla="*/ 19 h 22"/>
                <a:gd name="T2" fmla="*/ 6 w 6"/>
                <a:gd name="T3" fmla="*/ 19 h 22"/>
                <a:gd name="T4" fmla="*/ 5 w 6"/>
                <a:gd name="T5" fmla="*/ 3 h 22"/>
                <a:gd name="T6" fmla="*/ 0 w 6"/>
                <a:gd name="T7" fmla="*/ 3 h 22"/>
                <a:gd name="T8" fmla="*/ 1 w 6"/>
                <a:gd name="T9" fmla="*/ 19 h 22"/>
              </a:gdLst>
              <a:ahLst/>
              <a:cxnLst>
                <a:cxn ang="0">
                  <a:pos x="T0" y="T1"/>
                </a:cxn>
                <a:cxn ang="0">
                  <a:pos x="T2" y="T3"/>
                </a:cxn>
                <a:cxn ang="0">
                  <a:pos x="T4" y="T5"/>
                </a:cxn>
                <a:cxn ang="0">
                  <a:pos x="T6" y="T7"/>
                </a:cxn>
                <a:cxn ang="0">
                  <a:pos x="T8" y="T9"/>
                </a:cxn>
              </a:cxnLst>
              <a:rect l="0" t="0" r="r" b="b"/>
              <a:pathLst>
                <a:path w="6" h="22">
                  <a:moveTo>
                    <a:pt x="1" y="19"/>
                  </a:moveTo>
                  <a:cubicBezTo>
                    <a:pt x="1" y="22"/>
                    <a:pt x="6" y="22"/>
                    <a:pt x="6" y="19"/>
                  </a:cubicBezTo>
                  <a:cubicBezTo>
                    <a:pt x="6" y="14"/>
                    <a:pt x="5" y="9"/>
                    <a:pt x="5" y="3"/>
                  </a:cubicBezTo>
                  <a:cubicBezTo>
                    <a:pt x="4" y="0"/>
                    <a:pt x="0" y="0"/>
                    <a:pt x="0" y="3"/>
                  </a:cubicBezTo>
                  <a:cubicBezTo>
                    <a:pt x="1" y="9"/>
                    <a:pt x="1" y="14"/>
                    <a:pt x="1" y="1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84" name="Freeform 94"/>
            <p:cNvSpPr/>
            <p:nvPr/>
          </p:nvSpPr>
          <p:spPr bwMode="auto">
            <a:xfrm>
              <a:off x="7444" y="3910"/>
              <a:ext cx="18" cy="63"/>
            </a:xfrm>
            <a:custGeom>
              <a:avLst/>
              <a:gdLst>
                <a:gd name="T0" fmla="*/ 0 w 5"/>
                <a:gd name="T1" fmla="*/ 5 h 21"/>
                <a:gd name="T2" fmla="*/ 1 w 5"/>
                <a:gd name="T3" fmla="*/ 6 h 21"/>
                <a:gd name="T4" fmla="*/ 0 w 5"/>
                <a:gd name="T5" fmla="*/ 11 h 21"/>
                <a:gd name="T6" fmla="*/ 0 w 5"/>
                <a:gd name="T7" fmla="*/ 15 h 21"/>
                <a:gd name="T8" fmla="*/ 0 w 5"/>
                <a:gd name="T9" fmla="*/ 17 h 21"/>
                <a:gd name="T10" fmla="*/ 0 w 5"/>
                <a:gd name="T11" fmla="*/ 17 h 21"/>
                <a:gd name="T12" fmla="*/ 0 w 5"/>
                <a:gd name="T13" fmla="*/ 18 h 21"/>
                <a:gd name="T14" fmla="*/ 0 w 5"/>
                <a:gd name="T15" fmla="*/ 19 h 21"/>
                <a:gd name="T16" fmla="*/ 5 w 5"/>
                <a:gd name="T17" fmla="*/ 18 h 21"/>
                <a:gd name="T18" fmla="*/ 5 w 5"/>
                <a:gd name="T19" fmla="*/ 7 h 21"/>
                <a:gd name="T20" fmla="*/ 5 w 5"/>
                <a:gd name="T21" fmla="*/ 2 h 21"/>
                <a:gd name="T22" fmla="*/ 0 w 5"/>
                <a:gd name="T23" fmla="*/ 3 h 21"/>
                <a:gd name="T24" fmla="*/ 0 w 5"/>
                <a:gd name="T2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1">
                  <a:moveTo>
                    <a:pt x="0" y="5"/>
                  </a:moveTo>
                  <a:cubicBezTo>
                    <a:pt x="0" y="5"/>
                    <a:pt x="1" y="6"/>
                    <a:pt x="1" y="6"/>
                  </a:cubicBezTo>
                  <a:cubicBezTo>
                    <a:pt x="1" y="8"/>
                    <a:pt x="0" y="9"/>
                    <a:pt x="0" y="11"/>
                  </a:cubicBezTo>
                  <a:cubicBezTo>
                    <a:pt x="0" y="12"/>
                    <a:pt x="0" y="14"/>
                    <a:pt x="0" y="15"/>
                  </a:cubicBezTo>
                  <a:cubicBezTo>
                    <a:pt x="0" y="16"/>
                    <a:pt x="0" y="16"/>
                    <a:pt x="0" y="17"/>
                  </a:cubicBezTo>
                  <a:cubicBezTo>
                    <a:pt x="0" y="17"/>
                    <a:pt x="0" y="18"/>
                    <a:pt x="0" y="17"/>
                  </a:cubicBezTo>
                  <a:cubicBezTo>
                    <a:pt x="0" y="17"/>
                    <a:pt x="0" y="17"/>
                    <a:pt x="0" y="18"/>
                  </a:cubicBezTo>
                  <a:cubicBezTo>
                    <a:pt x="0" y="18"/>
                    <a:pt x="0" y="18"/>
                    <a:pt x="0" y="19"/>
                  </a:cubicBezTo>
                  <a:cubicBezTo>
                    <a:pt x="1" y="21"/>
                    <a:pt x="4" y="20"/>
                    <a:pt x="5" y="18"/>
                  </a:cubicBezTo>
                  <a:cubicBezTo>
                    <a:pt x="5" y="15"/>
                    <a:pt x="5" y="11"/>
                    <a:pt x="5" y="7"/>
                  </a:cubicBezTo>
                  <a:cubicBezTo>
                    <a:pt x="5" y="6"/>
                    <a:pt x="5" y="3"/>
                    <a:pt x="5" y="2"/>
                  </a:cubicBezTo>
                  <a:cubicBezTo>
                    <a:pt x="3" y="0"/>
                    <a:pt x="1" y="1"/>
                    <a:pt x="0" y="3"/>
                  </a:cubicBezTo>
                  <a:cubicBezTo>
                    <a:pt x="0" y="4"/>
                    <a:pt x="0" y="5"/>
                    <a:pt x="0"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85" name="Freeform 95"/>
            <p:cNvSpPr/>
            <p:nvPr/>
          </p:nvSpPr>
          <p:spPr bwMode="auto">
            <a:xfrm>
              <a:off x="7444" y="3827"/>
              <a:ext cx="18" cy="69"/>
            </a:xfrm>
            <a:custGeom>
              <a:avLst/>
              <a:gdLst>
                <a:gd name="T0" fmla="*/ 5 w 5"/>
                <a:gd name="T1" fmla="*/ 20 h 23"/>
                <a:gd name="T2" fmla="*/ 5 w 5"/>
                <a:gd name="T3" fmla="*/ 3 h 23"/>
                <a:gd name="T4" fmla="*/ 0 w 5"/>
                <a:gd name="T5" fmla="*/ 3 h 23"/>
                <a:gd name="T6" fmla="*/ 0 w 5"/>
                <a:gd name="T7" fmla="*/ 20 h 23"/>
                <a:gd name="T8" fmla="*/ 5 w 5"/>
                <a:gd name="T9" fmla="*/ 20 h 23"/>
              </a:gdLst>
              <a:ahLst/>
              <a:cxnLst>
                <a:cxn ang="0">
                  <a:pos x="T0" y="T1"/>
                </a:cxn>
                <a:cxn ang="0">
                  <a:pos x="T2" y="T3"/>
                </a:cxn>
                <a:cxn ang="0">
                  <a:pos x="T4" y="T5"/>
                </a:cxn>
                <a:cxn ang="0">
                  <a:pos x="T6" y="T7"/>
                </a:cxn>
                <a:cxn ang="0">
                  <a:pos x="T8" y="T9"/>
                </a:cxn>
              </a:cxnLst>
              <a:rect l="0" t="0" r="r" b="b"/>
              <a:pathLst>
                <a:path w="5" h="23">
                  <a:moveTo>
                    <a:pt x="5" y="20"/>
                  </a:moveTo>
                  <a:cubicBezTo>
                    <a:pt x="5" y="3"/>
                    <a:pt x="5" y="3"/>
                    <a:pt x="5" y="3"/>
                  </a:cubicBezTo>
                  <a:cubicBezTo>
                    <a:pt x="5" y="0"/>
                    <a:pt x="0" y="0"/>
                    <a:pt x="0" y="3"/>
                  </a:cubicBezTo>
                  <a:cubicBezTo>
                    <a:pt x="0" y="20"/>
                    <a:pt x="0" y="20"/>
                    <a:pt x="0" y="20"/>
                  </a:cubicBezTo>
                  <a:cubicBezTo>
                    <a:pt x="0" y="23"/>
                    <a:pt x="5" y="23"/>
                    <a:pt x="5" y="2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86" name="Freeform 96"/>
            <p:cNvSpPr/>
            <p:nvPr/>
          </p:nvSpPr>
          <p:spPr bwMode="auto">
            <a:xfrm>
              <a:off x="7448" y="3747"/>
              <a:ext cx="18" cy="57"/>
            </a:xfrm>
            <a:custGeom>
              <a:avLst/>
              <a:gdLst>
                <a:gd name="T0" fmla="*/ 5 w 5"/>
                <a:gd name="T1" fmla="*/ 16 h 19"/>
                <a:gd name="T2" fmla="*/ 5 w 5"/>
                <a:gd name="T3" fmla="*/ 3 h 19"/>
                <a:gd name="T4" fmla="*/ 0 w 5"/>
                <a:gd name="T5" fmla="*/ 3 h 19"/>
                <a:gd name="T6" fmla="*/ 0 w 5"/>
                <a:gd name="T7" fmla="*/ 16 h 19"/>
                <a:gd name="T8" fmla="*/ 5 w 5"/>
                <a:gd name="T9" fmla="*/ 16 h 19"/>
              </a:gdLst>
              <a:ahLst/>
              <a:cxnLst>
                <a:cxn ang="0">
                  <a:pos x="T0" y="T1"/>
                </a:cxn>
                <a:cxn ang="0">
                  <a:pos x="T2" y="T3"/>
                </a:cxn>
                <a:cxn ang="0">
                  <a:pos x="T4" y="T5"/>
                </a:cxn>
                <a:cxn ang="0">
                  <a:pos x="T6" y="T7"/>
                </a:cxn>
                <a:cxn ang="0">
                  <a:pos x="T8" y="T9"/>
                </a:cxn>
              </a:cxnLst>
              <a:rect l="0" t="0" r="r" b="b"/>
              <a:pathLst>
                <a:path w="5" h="19">
                  <a:moveTo>
                    <a:pt x="5" y="16"/>
                  </a:moveTo>
                  <a:cubicBezTo>
                    <a:pt x="5" y="3"/>
                    <a:pt x="5" y="3"/>
                    <a:pt x="5" y="3"/>
                  </a:cubicBezTo>
                  <a:cubicBezTo>
                    <a:pt x="5" y="0"/>
                    <a:pt x="0" y="0"/>
                    <a:pt x="0" y="3"/>
                  </a:cubicBezTo>
                  <a:cubicBezTo>
                    <a:pt x="0" y="16"/>
                    <a:pt x="0" y="16"/>
                    <a:pt x="0" y="16"/>
                  </a:cubicBezTo>
                  <a:cubicBezTo>
                    <a:pt x="0" y="19"/>
                    <a:pt x="5" y="19"/>
                    <a:pt x="5" y="1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87" name="Freeform 97"/>
            <p:cNvSpPr/>
            <p:nvPr/>
          </p:nvSpPr>
          <p:spPr bwMode="auto">
            <a:xfrm>
              <a:off x="7448" y="3658"/>
              <a:ext cx="18" cy="63"/>
            </a:xfrm>
            <a:custGeom>
              <a:avLst/>
              <a:gdLst>
                <a:gd name="T0" fmla="*/ 5 w 5"/>
                <a:gd name="T1" fmla="*/ 18 h 21"/>
                <a:gd name="T2" fmla="*/ 5 w 5"/>
                <a:gd name="T3" fmla="*/ 2 h 21"/>
                <a:gd name="T4" fmla="*/ 0 w 5"/>
                <a:gd name="T5" fmla="*/ 2 h 21"/>
                <a:gd name="T6" fmla="*/ 0 w 5"/>
                <a:gd name="T7" fmla="*/ 18 h 21"/>
                <a:gd name="T8" fmla="*/ 5 w 5"/>
                <a:gd name="T9" fmla="*/ 18 h 21"/>
              </a:gdLst>
              <a:ahLst/>
              <a:cxnLst>
                <a:cxn ang="0">
                  <a:pos x="T0" y="T1"/>
                </a:cxn>
                <a:cxn ang="0">
                  <a:pos x="T2" y="T3"/>
                </a:cxn>
                <a:cxn ang="0">
                  <a:pos x="T4" y="T5"/>
                </a:cxn>
                <a:cxn ang="0">
                  <a:pos x="T6" y="T7"/>
                </a:cxn>
                <a:cxn ang="0">
                  <a:pos x="T8" y="T9"/>
                </a:cxn>
              </a:cxnLst>
              <a:rect l="0" t="0" r="r" b="b"/>
              <a:pathLst>
                <a:path w="5" h="21">
                  <a:moveTo>
                    <a:pt x="5" y="18"/>
                  </a:moveTo>
                  <a:cubicBezTo>
                    <a:pt x="5" y="2"/>
                    <a:pt x="5" y="2"/>
                    <a:pt x="5" y="2"/>
                  </a:cubicBezTo>
                  <a:cubicBezTo>
                    <a:pt x="5" y="0"/>
                    <a:pt x="0" y="0"/>
                    <a:pt x="0" y="2"/>
                  </a:cubicBezTo>
                  <a:cubicBezTo>
                    <a:pt x="0" y="18"/>
                    <a:pt x="0" y="18"/>
                    <a:pt x="0" y="18"/>
                  </a:cubicBezTo>
                  <a:cubicBezTo>
                    <a:pt x="0" y="21"/>
                    <a:pt x="5"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88" name="Freeform 98"/>
            <p:cNvSpPr/>
            <p:nvPr/>
          </p:nvSpPr>
          <p:spPr bwMode="auto">
            <a:xfrm>
              <a:off x="7444" y="3557"/>
              <a:ext cx="25" cy="80"/>
            </a:xfrm>
            <a:custGeom>
              <a:avLst/>
              <a:gdLst>
                <a:gd name="T0" fmla="*/ 2 w 7"/>
                <a:gd name="T1" fmla="*/ 24 h 27"/>
                <a:gd name="T2" fmla="*/ 7 w 7"/>
                <a:gd name="T3" fmla="*/ 23 h 27"/>
                <a:gd name="T4" fmla="*/ 5 w 7"/>
                <a:gd name="T5" fmla="*/ 3 h 27"/>
                <a:gd name="T6" fmla="*/ 0 w 7"/>
                <a:gd name="T7" fmla="*/ 4 h 27"/>
                <a:gd name="T8" fmla="*/ 2 w 7"/>
                <a:gd name="T9" fmla="*/ 24 h 27"/>
              </a:gdLst>
              <a:ahLst/>
              <a:cxnLst>
                <a:cxn ang="0">
                  <a:pos x="T0" y="T1"/>
                </a:cxn>
                <a:cxn ang="0">
                  <a:pos x="T2" y="T3"/>
                </a:cxn>
                <a:cxn ang="0">
                  <a:pos x="T4" y="T5"/>
                </a:cxn>
                <a:cxn ang="0">
                  <a:pos x="T6" y="T7"/>
                </a:cxn>
                <a:cxn ang="0">
                  <a:pos x="T8" y="T9"/>
                </a:cxn>
              </a:cxnLst>
              <a:rect l="0" t="0" r="r" b="b"/>
              <a:pathLst>
                <a:path w="7" h="27">
                  <a:moveTo>
                    <a:pt x="2" y="24"/>
                  </a:moveTo>
                  <a:cubicBezTo>
                    <a:pt x="3" y="27"/>
                    <a:pt x="7" y="26"/>
                    <a:pt x="7" y="23"/>
                  </a:cubicBezTo>
                  <a:cubicBezTo>
                    <a:pt x="6" y="17"/>
                    <a:pt x="6" y="10"/>
                    <a:pt x="5" y="3"/>
                  </a:cubicBezTo>
                  <a:cubicBezTo>
                    <a:pt x="4" y="0"/>
                    <a:pt x="0" y="1"/>
                    <a:pt x="0" y="4"/>
                  </a:cubicBezTo>
                  <a:cubicBezTo>
                    <a:pt x="1" y="11"/>
                    <a:pt x="1" y="18"/>
                    <a:pt x="2" y="2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89" name="Freeform 99"/>
            <p:cNvSpPr/>
            <p:nvPr/>
          </p:nvSpPr>
          <p:spPr bwMode="auto">
            <a:xfrm>
              <a:off x="7444" y="3462"/>
              <a:ext cx="25" cy="75"/>
            </a:xfrm>
            <a:custGeom>
              <a:avLst/>
              <a:gdLst>
                <a:gd name="T0" fmla="*/ 5 w 7"/>
                <a:gd name="T1" fmla="*/ 22 h 25"/>
                <a:gd name="T2" fmla="*/ 7 w 7"/>
                <a:gd name="T3" fmla="*/ 4 h 25"/>
                <a:gd name="T4" fmla="*/ 2 w 7"/>
                <a:gd name="T5" fmla="*/ 2 h 25"/>
                <a:gd name="T6" fmla="*/ 0 w 7"/>
                <a:gd name="T7" fmla="*/ 20 h 25"/>
                <a:gd name="T8" fmla="*/ 5 w 7"/>
                <a:gd name="T9" fmla="*/ 22 h 25"/>
              </a:gdLst>
              <a:ahLst/>
              <a:cxnLst>
                <a:cxn ang="0">
                  <a:pos x="T0" y="T1"/>
                </a:cxn>
                <a:cxn ang="0">
                  <a:pos x="T2" y="T3"/>
                </a:cxn>
                <a:cxn ang="0">
                  <a:pos x="T4" y="T5"/>
                </a:cxn>
                <a:cxn ang="0">
                  <a:pos x="T6" y="T7"/>
                </a:cxn>
                <a:cxn ang="0">
                  <a:pos x="T8" y="T9"/>
                </a:cxn>
              </a:cxnLst>
              <a:rect l="0" t="0" r="r" b="b"/>
              <a:pathLst>
                <a:path w="7" h="25">
                  <a:moveTo>
                    <a:pt x="5" y="22"/>
                  </a:moveTo>
                  <a:cubicBezTo>
                    <a:pt x="6" y="16"/>
                    <a:pt x="5" y="10"/>
                    <a:pt x="7" y="4"/>
                  </a:cubicBezTo>
                  <a:cubicBezTo>
                    <a:pt x="7" y="1"/>
                    <a:pt x="3" y="0"/>
                    <a:pt x="2" y="2"/>
                  </a:cubicBezTo>
                  <a:cubicBezTo>
                    <a:pt x="1" y="8"/>
                    <a:pt x="1" y="14"/>
                    <a:pt x="0" y="20"/>
                  </a:cubicBezTo>
                  <a:cubicBezTo>
                    <a:pt x="0" y="23"/>
                    <a:pt x="4"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90" name="Freeform 100"/>
            <p:cNvSpPr/>
            <p:nvPr/>
          </p:nvSpPr>
          <p:spPr bwMode="auto">
            <a:xfrm>
              <a:off x="7448" y="3364"/>
              <a:ext cx="21" cy="75"/>
            </a:xfrm>
            <a:custGeom>
              <a:avLst/>
              <a:gdLst>
                <a:gd name="T0" fmla="*/ 5 w 6"/>
                <a:gd name="T1" fmla="*/ 22 h 25"/>
                <a:gd name="T2" fmla="*/ 6 w 6"/>
                <a:gd name="T3" fmla="*/ 3 h 25"/>
                <a:gd name="T4" fmla="*/ 1 w 6"/>
                <a:gd name="T5" fmla="*/ 3 h 25"/>
                <a:gd name="T6" fmla="*/ 0 w 6"/>
                <a:gd name="T7" fmla="*/ 22 h 25"/>
                <a:gd name="T8" fmla="*/ 5 w 6"/>
                <a:gd name="T9" fmla="*/ 22 h 25"/>
              </a:gdLst>
              <a:ahLst/>
              <a:cxnLst>
                <a:cxn ang="0">
                  <a:pos x="T0" y="T1"/>
                </a:cxn>
                <a:cxn ang="0">
                  <a:pos x="T2" y="T3"/>
                </a:cxn>
                <a:cxn ang="0">
                  <a:pos x="T4" y="T5"/>
                </a:cxn>
                <a:cxn ang="0">
                  <a:pos x="T6" y="T7"/>
                </a:cxn>
                <a:cxn ang="0">
                  <a:pos x="T8" y="T9"/>
                </a:cxn>
              </a:cxnLst>
              <a:rect l="0" t="0" r="r" b="b"/>
              <a:pathLst>
                <a:path w="6" h="25">
                  <a:moveTo>
                    <a:pt x="5" y="22"/>
                  </a:moveTo>
                  <a:cubicBezTo>
                    <a:pt x="5" y="16"/>
                    <a:pt x="6" y="10"/>
                    <a:pt x="6" y="3"/>
                  </a:cubicBezTo>
                  <a:cubicBezTo>
                    <a:pt x="6" y="0"/>
                    <a:pt x="1" y="0"/>
                    <a:pt x="1" y="3"/>
                  </a:cubicBezTo>
                  <a:cubicBezTo>
                    <a:pt x="1" y="10"/>
                    <a:pt x="0" y="16"/>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91" name="Freeform 101"/>
            <p:cNvSpPr/>
            <p:nvPr/>
          </p:nvSpPr>
          <p:spPr bwMode="auto">
            <a:xfrm>
              <a:off x="7444" y="3272"/>
              <a:ext cx="25" cy="75"/>
            </a:xfrm>
            <a:custGeom>
              <a:avLst/>
              <a:gdLst>
                <a:gd name="T0" fmla="*/ 5 w 7"/>
                <a:gd name="T1" fmla="*/ 22 h 25"/>
                <a:gd name="T2" fmla="*/ 5 w 7"/>
                <a:gd name="T3" fmla="*/ 12 h 25"/>
                <a:gd name="T4" fmla="*/ 5 w 7"/>
                <a:gd name="T5" fmla="*/ 7 h 25"/>
                <a:gd name="T6" fmla="*/ 5 w 7"/>
                <a:gd name="T7" fmla="*/ 5 h 25"/>
                <a:gd name="T8" fmla="*/ 5 w 7"/>
                <a:gd name="T9" fmla="*/ 4 h 25"/>
                <a:gd name="T10" fmla="*/ 2 w 7"/>
                <a:gd name="T11" fmla="*/ 1 h 25"/>
                <a:gd name="T12" fmla="*/ 0 w 7"/>
                <a:gd name="T13" fmla="*/ 8 h 25"/>
                <a:gd name="T14" fmla="*/ 0 w 7"/>
                <a:gd name="T15" fmla="*/ 22 h 25"/>
                <a:gd name="T16" fmla="*/ 5 w 7"/>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5" y="22"/>
                  </a:moveTo>
                  <a:cubicBezTo>
                    <a:pt x="5" y="18"/>
                    <a:pt x="5" y="15"/>
                    <a:pt x="5" y="12"/>
                  </a:cubicBezTo>
                  <a:cubicBezTo>
                    <a:pt x="5" y="10"/>
                    <a:pt x="5" y="8"/>
                    <a:pt x="5" y="7"/>
                  </a:cubicBezTo>
                  <a:cubicBezTo>
                    <a:pt x="5" y="6"/>
                    <a:pt x="5" y="5"/>
                    <a:pt x="5" y="5"/>
                  </a:cubicBezTo>
                  <a:cubicBezTo>
                    <a:pt x="5" y="4"/>
                    <a:pt x="5" y="4"/>
                    <a:pt x="5" y="4"/>
                  </a:cubicBezTo>
                  <a:cubicBezTo>
                    <a:pt x="7" y="3"/>
                    <a:pt x="5" y="0"/>
                    <a:pt x="2" y="1"/>
                  </a:cubicBezTo>
                  <a:cubicBezTo>
                    <a:pt x="0" y="2"/>
                    <a:pt x="0" y="6"/>
                    <a:pt x="0" y="8"/>
                  </a:cubicBezTo>
                  <a:cubicBezTo>
                    <a:pt x="0" y="13"/>
                    <a:pt x="0" y="17"/>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92" name="Freeform 102"/>
            <p:cNvSpPr/>
            <p:nvPr/>
          </p:nvSpPr>
          <p:spPr bwMode="auto">
            <a:xfrm>
              <a:off x="7451" y="3172"/>
              <a:ext cx="25" cy="77"/>
            </a:xfrm>
            <a:custGeom>
              <a:avLst/>
              <a:gdLst>
                <a:gd name="T0" fmla="*/ 0 w 7"/>
                <a:gd name="T1" fmla="*/ 7 h 26"/>
                <a:gd name="T2" fmla="*/ 1 w 7"/>
                <a:gd name="T3" fmla="*/ 16 h 26"/>
                <a:gd name="T4" fmla="*/ 1 w 7"/>
                <a:gd name="T5" fmla="*/ 19 h 26"/>
                <a:gd name="T6" fmla="*/ 2 w 7"/>
                <a:gd name="T7" fmla="*/ 21 h 26"/>
                <a:gd name="T8" fmla="*/ 5 w 7"/>
                <a:gd name="T9" fmla="*/ 23 h 26"/>
                <a:gd name="T10" fmla="*/ 5 w 7"/>
                <a:gd name="T11" fmla="*/ 14 h 26"/>
                <a:gd name="T12" fmla="*/ 5 w 7"/>
                <a:gd name="T13" fmla="*/ 8 h 26"/>
                <a:gd name="T14" fmla="*/ 5 w 7"/>
                <a:gd name="T15" fmla="*/ 6 h 26"/>
                <a:gd name="T16" fmla="*/ 5 w 7"/>
                <a:gd name="T17" fmla="*/ 3 h 26"/>
                <a:gd name="T18" fmla="*/ 1 w 7"/>
                <a:gd name="T19" fmla="*/ 2 h 26"/>
                <a:gd name="T20" fmla="*/ 0 w 7"/>
                <a:gd name="T21"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6">
                  <a:moveTo>
                    <a:pt x="0" y="7"/>
                  </a:moveTo>
                  <a:cubicBezTo>
                    <a:pt x="0" y="10"/>
                    <a:pt x="1" y="13"/>
                    <a:pt x="1" y="16"/>
                  </a:cubicBezTo>
                  <a:cubicBezTo>
                    <a:pt x="1" y="17"/>
                    <a:pt x="1" y="18"/>
                    <a:pt x="1" y="19"/>
                  </a:cubicBezTo>
                  <a:cubicBezTo>
                    <a:pt x="1" y="20"/>
                    <a:pt x="1" y="22"/>
                    <a:pt x="2" y="21"/>
                  </a:cubicBezTo>
                  <a:cubicBezTo>
                    <a:pt x="0" y="23"/>
                    <a:pt x="4" y="26"/>
                    <a:pt x="5" y="23"/>
                  </a:cubicBezTo>
                  <a:cubicBezTo>
                    <a:pt x="7" y="21"/>
                    <a:pt x="6" y="16"/>
                    <a:pt x="5" y="14"/>
                  </a:cubicBezTo>
                  <a:cubicBezTo>
                    <a:pt x="5" y="12"/>
                    <a:pt x="5" y="10"/>
                    <a:pt x="5" y="8"/>
                  </a:cubicBezTo>
                  <a:cubicBezTo>
                    <a:pt x="5" y="7"/>
                    <a:pt x="5" y="7"/>
                    <a:pt x="5" y="6"/>
                  </a:cubicBezTo>
                  <a:cubicBezTo>
                    <a:pt x="6" y="5"/>
                    <a:pt x="6" y="4"/>
                    <a:pt x="5" y="3"/>
                  </a:cubicBezTo>
                  <a:cubicBezTo>
                    <a:pt x="4" y="1"/>
                    <a:pt x="3" y="0"/>
                    <a:pt x="1" y="2"/>
                  </a:cubicBezTo>
                  <a:cubicBezTo>
                    <a:pt x="0" y="3"/>
                    <a:pt x="0" y="6"/>
                    <a:pt x="0"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93" name="Freeform 103"/>
            <p:cNvSpPr/>
            <p:nvPr/>
          </p:nvSpPr>
          <p:spPr bwMode="auto">
            <a:xfrm>
              <a:off x="7444" y="3035"/>
              <a:ext cx="25" cy="101"/>
            </a:xfrm>
            <a:custGeom>
              <a:avLst/>
              <a:gdLst>
                <a:gd name="T0" fmla="*/ 0 w 7"/>
                <a:gd name="T1" fmla="*/ 4 h 34"/>
                <a:gd name="T2" fmla="*/ 1 w 7"/>
                <a:gd name="T3" fmla="*/ 31 h 34"/>
                <a:gd name="T4" fmla="*/ 6 w 7"/>
                <a:gd name="T5" fmla="*/ 31 h 34"/>
                <a:gd name="T6" fmla="*/ 6 w 7"/>
                <a:gd name="T7" fmla="*/ 10 h 34"/>
                <a:gd name="T8" fmla="*/ 6 w 7"/>
                <a:gd name="T9" fmla="*/ 7 h 34"/>
                <a:gd name="T10" fmla="*/ 4 w 7"/>
                <a:gd name="T11" fmla="*/ 2 h 34"/>
                <a:gd name="T12" fmla="*/ 0 w 7"/>
                <a:gd name="T13" fmla="*/ 4 h 34"/>
              </a:gdLst>
              <a:ahLst/>
              <a:cxnLst>
                <a:cxn ang="0">
                  <a:pos x="T0" y="T1"/>
                </a:cxn>
                <a:cxn ang="0">
                  <a:pos x="T2" y="T3"/>
                </a:cxn>
                <a:cxn ang="0">
                  <a:pos x="T4" y="T5"/>
                </a:cxn>
                <a:cxn ang="0">
                  <a:pos x="T6" y="T7"/>
                </a:cxn>
                <a:cxn ang="0">
                  <a:pos x="T8" y="T9"/>
                </a:cxn>
                <a:cxn ang="0">
                  <a:pos x="T10" y="T11"/>
                </a:cxn>
                <a:cxn ang="0">
                  <a:pos x="T12" y="T13"/>
                </a:cxn>
              </a:cxnLst>
              <a:rect l="0" t="0" r="r" b="b"/>
              <a:pathLst>
                <a:path w="7" h="34">
                  <a:moveTo>
                    <a:pt x="0" y="4"/>
                  </a:moveTo>
                  <a:cubicBezTo>
                    <a:pt x="2" y="13"/>
                    <a:pt x="1" y="22"/>
                    <a:pt x="1" y="31"/>
                  </a:cubicBezTo>
                  <a:cubicBezTo>
                    <a:pt x="1" y="34"/>
                    <a:pt x="6" y="34"/>
                    <a:pt x="6" y="31"/>
                  </a:cubicBezTo>
                  <a:cubicBezTo>
                    <a:pt x="6" y="24"/>
                    <a:pt x="6" y="17"/>
                    <a:pt x="6" y="10"/>
                  </a:cubicBezTo>
                  <a:cubicBezTo>
                    <a:pt x="6" y="9"/>
                    <a:pt x="7" y="8"/>
                    <a:pt x="6" y="7"/>
                  </a:cubicBezTo>
                  <a:cubicBezTo>
                    <a:pt x="6" y="5"/>
                    <a:pt x="5" y="4"/>
                    <a:pt x="4" y="2"/>
                  </a:cubicBezTo>
                  <a:cubicBezTo>
                    <a:pt x="2" y="0"/>
                    <a:pt x="0" y="2"/>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94" name="Freeform 104"/>
            <p:cNvSpPr/>
            <p:nvPr/>
          </p:nvSpPr>
          <p:spPr bwMode="auto">
            <a:xfrm>
              <a:off x="7448" y="2943"/>
              <a:ext cx="21" cy="62"/>
            </a:xfrm>
            <a:custGeom>
              <a:avLst/>
              <a:gdLst>
                <a:gd name="T0" fmla="*/ 5 w 6"/>
                <a:gd name="T1" fmla="*/ 18 h 21"/>
                <a:gd name="T2" fmla="*/ 6 w 6"/>
                <a:gd name="T3" fmla="*/ 3 h 21"/>
                <a:gd name="T4" fmla="*/ 1 w 6"/>
                <a:gd name="T5" fmla="*/ 3 h 21"/>
                <a:gd name="T6" fmla="*/ 0 w 6"/>
                <a:gd name="T7" fmla="*/ 18 h 21"/>
                <a:gd name="T8" fmla="*/ 5 w 6"/>
                <a:gd name="T9" fmla="*/ 18 h 21"/>
              </a:gdLst>
              <a:ahLst/>
              <a:cxnLst>
                <a:cxn ang="0">
                  <a:pos x="T0" y="T1"/>
                </a:cxn>
                <a:cxn ang="0">
                  <a:pos x="T2" y="T3"/>
                </a:cxn>
                <a:cxn ang="0">
                  <a:pos x="T4" y="T5"/>
                </a:cxn>
                <a:cxn ang="0">
                  <a:pos x="T6" y="T7"/>
                </a:cxn>
                <a:cxn ang="0">
                  <a:pos x="T8" y="T9"/>
                </a:cxn>
              </a:cxnLst>
              <a:rect l="0" t="0" r="r" b="b"/>
              <a:pathLst>
                <a:path w="6" h="21">
                  <a:moveTo>
                    <a:pt x="5" y="18"/>
                  </a:moveTo>
                  <a:cubicBezTo>
                    <a:pt x="5" y="13"/>
                    <a:pt x="6" y="8"/>
                    <a:pt x="6" y="3"/>
                  </a:cubicBezTo>
                  <a:cubicBezTo>
                    <a:pt x="6" y="0"/>
                    <a:pt x="1" y="0"/>
                    <a:pt x="1" y="3"/>
                  </a:cubicBezTo>
                  <a:cubicBezTo>
                    <a:pt x="1" y="8"/>
                    <a:pt x="1" y="13"/>
                    <a:pt x="0" y="18"/>
                  </a:cubicBezTo>
                  <a:cubicBezTo>
                    <a:pt x="0" y="21"/>
                    <a:pt x="4"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95" name="Freeform 105"/>
            <p:cNvSpPr/>
            <p:nvPr/>
          </p:nvSpPr>
          <p:spPr bwMode="auto">
            <a:xfrm>
              <a:off x="7448" y="2827"/>
              <a:ext cx="25" cy="83"/>
            </a:xfrm>
            <a:custGeom>
              <a:avLst/>
              <a:gdLst>
                <a:gd name="T0" fmla="*/ 2 w 7"/>
                <a:gd name="T1" fmla="*/ 25 h 28"/>
                <a:gd name="T2" fmla="*/ 7 w 7"/>
                <a:gd name="T3" fmla="*/ 25 h 28"/>
                <a:gd name="T4" fmla="*/ 5 w 7"/>
                <a:gd name="T5" fmla="*/ 3 h 28"/>
                <a:gd name="T6" fmla="*/ 0 w 7"/>
                <a:gd name="T7" fmla="*/ 3 h 28"/>
                <a:gd name="T8" fmla="*/ 2 w 7"/>
                <a:gd name="T9" fmla="*/ 25 h 28"/>
              </a:gdLst>
              <a:ahLst/>
              <a:cxnLst>
                <a:cxn ang="0">
                  <a:pos x="T0" y="T1"/>
                </a:cxn>
                <a:cxn ang="0">
                  <a:pos x="T2" y="T3"/>
                </a:cxn>
                <a:cxn ang="0">
                  <a:pos x="T4" y="T5"/>
                </a:cxn>
                <a:cxn ang="0">
                  <a:pos x="T6" y="T7"/>
                </a:cxn>
                <a:cxn ang="0">
                  <a:pos x="T8" y="T9"/>
                </a:cxn>
              </a:cxnLst>
              <a:rect l="0" t="0" r="r" b="b"/>
              <a:pathLst>
                <a:path w="7" h="28">
                  <a:moveTo>
                    <a:pt x="2" y="25"/>
                  </a:moveTo>
                  <a:cubicBezTo>
                    <a:pt x="3" y="28"/>
                    <a:pt x="7" y="28"/>
                    <a:pt x="7" y="25"/>
                  </a:cubicBezTo>
                  <a:cubicBezTo>
                    <a:pt x="6" y="18"/>
                    <a:pt x="6" y="10"/>
                    <a:pt x="5" y="3"/>
                  </a:cubicBezTo>
                  <a:cubicBezTo>
                    <a:pt x="4" y="0"/>
                    <a:pt x="0" y="0"/>
                    <a:pt x="0" y="3"/>
                  </a:cubicBezTo>
                  <a:cubicBezTo>
                    <a:pt x="1" y="10"/>
                    <a:pt x="1" y="18"/>
                    <a:pt x="2" y="2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96" name="Freeform 106"/>
            <p:cNvSpPr/>
            <p:nvPr/>
          </p:nvSpPr>
          <p:spPr bwMode="auto">
            <a:xfrm>
              <a:off x="7441" y="2703"/>
              <a:ext cx="21" cy="92"/>
            </a:xfrm>
            <a:custGeom>
              <a:avLst/>
              <a:gdLst>
                <a:gd name="T0" fmla="*/ 1 w 6"/>
                <a:gd name="T1" fmla="*/ 28 h 31"/>
                <a:gd name="T2" fmla="*/ 6 w 6"/>
                <a:gd name="T3" fmla="*/ 28 h 31"/>
                <a:gd name="T4" fmla="*/ 5 w 6"/>
                <a:gd name="T5" fmla="*/ 3 h 31"/>
                <a:gd name="T6" fmla="*/ 0 w 6"/>
                <a:gd name="T7" fmla="*/ 3 h 31"/>
                <a:gd name="T8" fmla="*/ 1 w 6"/>
                <a:gd name="T9" fmla="*/ 28 h 31"/>
              </a:gdLst>
              <a:ahLst/>
              <a:cxnLst>
                <a:cxn ang="0">
                  <a:pos x="T0" y="T1"/>
                </a:cxn>
                <a:cxn ang="0">
                  <a:pos x="T2" y="T3"/>
                </a:cxn>
                <a:cxn ang="0">
                  <a:pos x="T4" y="T5"/>
                </a:cxn>
                <a:cxn ang="0">
                  <a:pos x="T6" y="T7"/>
                </a:cxn>
                <a:cxn ang="0">
                  <a:pos x="T8" y="T9"/>
                </a:cxn>
              </a:cxnLst>
              <a:rect l="0" t="0" r="r" b="b"/>
              <a:pathLst>
                <a:path w="6" h="31">
                  <a:moveTo>
                    <a:pt x="1" y="28"/>
                  </a:moveTo>
                  <a:cubicBezTo>
                    <a:pt x="1" y="31"/>
                    <a:pt x="6" y="31"/>
                    <a:pt x="6" y="28"/>
                  </a:cubicBezTo>
                  <a:cubicBezTo>
                    <a:pt x="6" y="20"/>
                    <a:pt x="6" y="11"/>
                    <a:pt x="5" y="3"/>
                  </a:cubicBezTo>
                  <a:cubicBezTo>
                    <a:pt x="4" y="0"/>
                    <a:pt x="0" y="0"/>
                    <a:pt x="0" y="3"/>
                  </a:cubicBezTo>
                  <a:cubicBezTo>
                    <a:pt x="1" y="11"/>
                    <a:pt x="1" y="20"/>
                    <a:pt x="1"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97" name="Freeform 107"/>
            <p:cNvSpPr/>
            <p:nvPr/>
          </p:nvSpPr>
          <p:spPr bwMode="auto">
            <a:xfrm>
              <a:off x="7444" y="2581"/>
              <a:ext cx="22" cy="83"/>
            </a:xfrm>
            <a:custGeom>
              <a:avLst/>
              <a:gdLst>
                <a:gd name="T0" fmla="*/ 1 w 6"/>
                <a:gd name="T1" fmla="*/ 4 h 28"/>
                <a:gd name="T2" fmla="*/ 1 w 6"/>
                <a:gd name="T3" fmla="*/ 4 h 28"/>
                <a:gd name="T4" fmla="*/ 0 w 6"/>
                <a:gd name="T5" fmla="*/ 25 h 28"/>
                <a:gd name="T6" fmla="*/ 5 w 6"/>
                <a:gd name="T7" fmla="*/ 25 h 28"/>
                <a:gd name="T8" fmla="*/ 5 w 6"/>
                <a:gd name="T9" fmla="*/ 13 h 28"/>
                <a:gd name="T10" fmla="*/ 5 w 6"/>
                <a:gd name="T11" fmla="*/ 7 h 28"/>
                <a:gd name="T12" fmla="*/ 6 w 6"/>
                <a:gd name="T13" fmla="*/ 4 h 28"/>
                <a:gd name="T14" fmla="*/ 6 w 6"/>
                <a:gd name="T15" fmla="*/ 4 h 28"/>
                <a:gd name="T16" fmla="*/ 6 w 6"/>
                <a:gd name="T17" fmla="*/ 4 h 28"/>
                <a:gd name="T18" fmla="*/ 1 w 6"/>
                <a:gd name="T19" fmla="*/ 3 h 28"/>
                <a:gd name="T20" fmla="*/ 1 w 6"/>
                <a:gd name="T21" fmla="*/ 4 h 28"/>
                <a:gd name="T22" fmla="*/ 1 w 6"/>
                <a:gd name="T23" fmla="*/ 4 h 28"/>
                <a:gd name="T24" fmla="*/ 1 w 6"/>
                <a:gd name="T2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8">
                  <a:moveTo>
                    <a:pt x="1" y="4"/>
                  </a:moveTo>
                  <a:cubicBezTo>
                    <a:pt x="1" y="4"/>
                    <a:pt x="1" y="4"/>
                    <a:pt x="1" y="4"/>
                  </a:cubicBezTo>
                  <a:cubicBezTo>
                    <a:pt x="0" y="11"/>
                    <a:pt x="0" y="18"/>
                    <a:pt x="0" y="25"/>
                  </a:cubicBezTo>
                  <a:cubicBezTo>
                    <a:pt x="0" y="28"/>
                    <a:pt x="5" y="28"/>
                    <a:pt x="5" y="25"/>
                  </a:cubicBezTo>
                  <a:cubicBezTo>
                    <a:pt x="5" y="21"/>
                    <a:pt x="5" y="17"/>
                    <a:pt x="5" y="13"/>
                  </a:cubicBezTo>
                  <a:cubicBezTo>
                    <a:pt x="5" y="11"/>
                    <a:pt x="5" y="9"/>
                    <a:pt x="5" y="7"/>
                  </a:cubicBezTo>
                  <a:cubicBezTo>
                    <a:pt x="5" y="7"/>
                    <a:pt x="6" y="4"/>
                    <a:pt x="6" y="4"/>
                  </a:cubicBezTo>
                  <a:cubicBezTo>
                    <a:pt x="6" y="4"/>
                    <a:pt x="6" y="4"/>
                    <a:pt x="6" y="4"/>
                  </a:cubicBezTo>
                  <a:cubicBezTo>
                    <a:pt x="6" y="4"/>
                    <a:pt x="6" y="4"/>
                    <a:pt x="6" y="4"/>
                  </a:cubicBezTo>
                  <a:cubicBezTo>
                    <a:pt x="5" y="1"/>
                    <a:pt x="2" y="0"/>
                    <a:pt x="1" y="3"/>
                  </a:cubicBezTo>
                  <a:cubicBezTo>
                    <a:pt x="1" y="3"/>
                    <a:pt x="1" y="4"/>
                    <a:pt x="1" y="4"/>
                  </a:cubicBezTo>
                  <a:cubicBezTo>
                    <a:pt x="1" y="4"/>
                    <a:pt x="1" y="4"/>
                    <a:pt x="1" y="4"/>
                  </a:cubicBezTo>
                  <a:cubicBezTo>
                    <a:pt x="1" y="4"/>
                    <a:pt x="1" y="4"/>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98" name="Freeform 108"/>
            <p:cNvSpPr/>
            <p:nvPr/>
          </p:nvSpPr>
          <p:spPr bwMode="auto">
            <a:xfrm>
              <a:off x="7455" y="2465"/>
              <a:ext cx="21" cy="98"/>
            </a:xfrm>
            <a:custGeom>
              <a:avLst/>
              <a:gdLst>
                <a:gd name="T0" fmla="*/ 5 w 6"/>
                <a:gd name="T1" fmla="*/ 30 h 33"/>
                <a:gd name="T2" fmla="*/ 5 w 6"/>
                <a:gd name="T3" fmla="*/ 10 h 33"/>
                <a:gd name="T4" fmla="*/ 6 w 6"/>
                <a:gd name="T5" fmla="*/ 8 h 33"/>
                <a:gd name="T6" fmla="*/ 5 w 6"/>
                <a:gd name="T7" fmla="*/ 3 h 33"/>
                <a:gd name="T8" fmla="*/ 0 w 6"/>
                <a:gd name="T9" fmla="*/ 3 h 33"/>
                <a:gd name="T10" fmla="*/ 0 w 6"/>
                <a:gd name="T11" fmla="*/ 30 h 33"/>
                <a:gd name="T12" fmla="*/ 5 w 6"/>
                <a:gd name="T13" fmla="*/ 30 h 33"/>
              </a:gdLst>
              <a:ahLst/>
              <a:cxnLst>
                <a:cxn ang="0">
                  <a:pos x="T0" y="T1"/>
                </a:cxn>
                <a:cxn ang="0">
                  <a:pos x="T2" y="T3"/>
                </a:cxn>
                <a:cxn ang="0">
                  <a:pos x="T4" y="T5"/>
                </a:cxn>
                <a:cxn ang="0">
                  <a:pos x="T6" y="T7"/>
                </a:cxn>
                <a:cxn ang="0">
                  <a:pos x="T8" y="T9"/>
                </a:cxn>
                <a:cxn ang="0">
                  <a:pos x="T10" y="T11"/>
                </a:cxn>
                <a:cxn ang="0">
                  <a:pos x="T12" y="T13"/>
                </a:cxn>
              </a:cxnLst>
              <a:rect l="0" t="0" r="r" b="b"/>
              <a:pathLst>
                <a:path w="6" h="33">
                  <a:moveTo>
                    <a:pt x="5" y="30"/>
                  </a:moveTo>
                  <a:cubicBezTo>
                    <a:pt x="5" y="10"/>
                    <a:pt x="5" y="10"/>
                    <a:pt x="5" y="10"/>
                  </a:cubicBezTo>
                  <a:cubicBezTo>
                    <a:pt x="5" y="10"/>
                    <a:pt x="6" y="9"/>
                    <a:pt x="6" y="8"/>
                  </a:cubicBezTo>
                  <a:cubicBezTo>
                    <a:pt x="6" y="6"/>
                    <a:pt x="5" y="5"/>
                    <a:pt x="5" y="3"/>
                  </a:cubicBezTo>
                  <a:cubicBezTo>
                    <a:pt x="4" y="0"/>
                    <a:pt x="0" y="0"/>
                    <a:pt x="0" y="3"/>
                  </a:cubicBezTo>
                  <a:cubicBezTo>
                    <a:pt x="0" y="30"/>
                    <a:pt x="0" y="30"/>
                    <a:pt x="0" y="30"/>
                  </a:cubicBezTo>
                  <a:cubicBezTo>
                    <a:pt x="0" y="33"/>
                    <a:pt x="5" y="33"/>
                    <a:pt x="5" y="30"/>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799" name="Freeform 109"/>
            <p:cNvSpPr/>
            <p:nvPr/>
          </p:nvSpPr>
          <p:spPr bwMode="auto">
            <a:xfrm>
              <a:off x="7444" y="2347"/>
              <a:ext cx="29" cy="89"/>
            </a:xfrm>
            <a:custGeom>
              <a:avLst/>
              <a:gdLst>
                <a:gd name="T0" fmla="*/ 1 w 8"/>
                <a:gd name="T1" fmla="*/ 4 h 30"/>
                <a:gd name="T2" fmla="*/ 2 w 8"/>
                <a:gd name="T3" fmla="*/ 27 h 30"/>
                <a:gd name="T4" fmla="*/ 7 w 8"/>
                <a:gd name="T5" fmla="*/ 27 h 30"/>
                <a:gd name="T6" fmla="*/ 6 w 8"/>
                <a:gd name="T7" fmla="*/ 3 h 30"/>
                <a:gd name="T8" fmla="*/ 1 w 8"/>
                <a:gd name="T9" fmla="*/ 4 h 30"/>
              </a:gdLst>
              <a:ahLst/>
              <a:cxnLst>
                <a:cxn ang="0">
                  <a:pos x="T0" y="T1"/>
                </a:cxn>
                <a:cxn ang="0">
                  <a:pos x="T2" y="T3"/>
                </a:cxn>
                <a:cxn ang="0">
                  <a:pos x="T4" y="T5"/>
                </a:cxn>
                <a:cxn ang="0">
                  <a:pos x="T6" y="T7"/>
                </a:cxn>
                <a:cxn ang="0">
                  <a:pos x="T8" y="T9"/>
                </a:cxn>
              </a:cxnLst>
              <a:rect l="0" t="0" r="r" b="b"/>
              <a:pathLst>
                <a:path w="8" h="30">
                  <a:moveTo>
                    <a:pt x="1" y="4"/>
                  </a:moveTo>
                  <a:cubicBezTo>
                    <a:pt x="3" y="11"/>
                    <a:pt x="2" y="20"/>
                    <a:pt x="2" y="27"/>
                  </a:cubicBezTo>
                  <a:cubicBezTo>
                    <a:pt x="2" y="30"/>
                    <a:pt x="7" y="30"/>
                    <a:pt x="7" y="27"/>
                  </a:cubicBezTo>
                  <a:cubicBezTo>
                    <a:pt x="7" y="19"/>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00" name="Freeform 110"/>
            <p:cNvSpPr/>
            <p:nvPr/>
          </p:nvSpPr>
          <p:spPr bwMode="auto">
            <a:xfrm>
              <a:off x="7451" y="2231"/>
              <a:ext cx="18" cy="89"/>
            </a:xfrm>
            <a:custGeom>
              <a:avLst/>
              <a:gdLst>
                <a:gd name="T0" fmla="*/ 5 w 5"/>
                <a:gd name="T1" fmla="*/ 27 h 30"/>
                <a:gd name="T2" fmla="*/ 5 w 5"/>
                <a:gd name="T3" fmla="*/ 3 h 30"/>
                <a:gd name="T4" fmla="*/ 0 w 5"/>
                <a:gd name="T5" fmla="*/ 3 h 30"/>
                <a:gd name="T6" fmla="*/ 0 w 5"/>
                <a:gd name="T7" fmla="*/ 27 h 30"/>
                <a:gd name="T8" fmla="*/ 5 w 5"/>
                <a:gd name="T9" fmla="*/ 27 h 30"/>
              </a:gdLst>
              <a:ahLst/>
              <a:cxnLst>
                <a:cxn ang="0">
                  <a:pos x="T0" y="T1"/>
                </a:cxn>
                <a:cxn ang="0">
                  <a:pos x="T2" y="T3"/>
                </a:cxn>
                <a:cxn ang="0">
                  <a:pos x="T4" y="T5"/>
                </a:cxn>
                <a:cxn ang="0">
                  <a:pos x="T6" y="T7"/>
                </a:cxn>
                <a:cxn ang="0">
                  <a:pos x="T8" y="T9"/>
                </a:cxn>
              </a:cxnLst>
              <a:rect l="0" t="0" r="r" b="b"/>
              <a:pathLst>
                <a:path w="5" h="30">
                  <a:moveTo>
                    <a:pt x="5" y="27"/>
                  </a:moveTo>
                  <a:cubicBezTo>
                    <a:pt x="5" y="3"/>
                    <a:pt x="5" y="3"/>
                    <a:pt x="5" y="3"/>
                  </a:cubicBezTo>
                  <a:cubicBezTo>
                    <a:pt x="5" y="0"/>
                    <a:pt x="0" y="0"/>
                    <a:pt x="0" y="3"/>
                  </a:cubicBezTo>
                  <a:cubicBezTo>
                    <a:pt x="0" y="27"/>
                    <a:pt x="0" y="27"/>
                    <a:pt x="0" y="27"/>
                  </a:cubicBezTo>
                  <a:cubicBezTo>
                    <a:pt x="0" y="30"/>
                    <a:pt x="5" y="30"/>
                    <a:pt x="5" y="2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01" name="Freeform 111"/>
            <p:cNvSpPr/>
            <p:nvPr/>
          </p:nvSpPr>
          <p:spPr bwMode="auto">
            <a:xfrm>
              <a:off x="7441" y="2109"/>
              <a:ext cx="28" cy="92"/>
            </a:xfrm>
            <a:custGeom>
              <a:avLst/>
              <a:gdLst>
                <a:gd name="T0" fmla="*/ 1 w 8"/>
                <a:gd name="T1" fmla="*/ 4 h 31"/>
                <a:gd name="T2" fmla="*/ 2 w 8"/>
                <a:gd name="T3" fmla="*/ 28 h 31"/>
                <a:gd name="T4" fmla="*/ 7 w 8"/>
                <a:gd name="T5" fmla="*/ 28 h 31"/>
                <a:gd name="T6" fmla="*/ 6 w 8"/>
                <a:gd name="T7" fmla="*/ 3 h 31"/>
                <a:gd name="T8" fmla="*/ 1 w 8"/>
                <a:gd name="T9" fmla="*/ 4 h 31"/>
              </a:gdLst>
              <a:ahLst/>
              <a:cxnLst>
                <a:cxn ang="0">
                  <a:pos x="T0" y="T1"/>
                </a:cxn>
                <a:cxn ang="0">
                  <a:pos x="T2" y="T3"/>
                </a:cxn>
                <a:cxn ang="0">
                  <a:pos x="T4" y="T5"/>
                </a:cxn>
                <a:cxn ang="0">
                  <a:pos x="T6" y="T7"/>
                </a:cxn>
                <a:cxn ang="0">
                  <a:pos x="T8" y="T9"/>
                </a:cxn>
              </a:cxnLst>
              <a:rect l="0" t="0" r="r" b="b"/>
              <a:pathLst>
                <a:path w="8" h="31">
                  <a:moveTo>
                    <a:pt x="1" y="4"/>
                  </a:moveTo>
                  <a:cubicBezTo>
                    <a:pt x="3" y="11"/>
                    <a:pt x="2" y="20"/>
                    <a:pt x="2" y="28"/>
                  </a:cubicBezTo>
                  <a:cubicBezTo>
                    <a:pt x="2" y="31"/>
                    <a:pt x="7" y="31"/>
                    <a:pt x="7" y="28"/>
                  </a:cubicBezTo>
                  <a:cubicBezTo>
                    <a:pt x="7" y="20"/>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02" name="Freeform 112"/>
            <p:cNvSpPr/>
            <p:nvPr/>
          </p:nvSpPr>
          <p:spPr bwMode="auto">
            <a:xfrm>
              <a:off x="7444" y="1970"/>
              <a:ext cx="18" cy="112"/>
            </a:xfrm>
            <a:custGeom>
              <a:avLst/>
              <a:gdLst>
                <a:gd name="T0" fmla="*/ 5 w 5"/>
                <a:gd name="T1" fmla="*/ 35 h 38"/>
                <a:gd name="T2" fmla="*/ 5 w 5"/>
                <a:gd name="T3" fmla="*/ 3 h 38"/>
                <a:gd name="T4" fmla="*/ 0 w 5"/>
                <a:gd name="T5" fmla="*/ 3 h 38"/>
                <a:gd name="T6" fmla="*/ 0 w 5"/>
                <a:gd name="T7" fmla="*/ 35 h 38"/>
                <a:gd name="T8" fmla="*/ 5 w 5"/>
                <a:gd name="T9" fmla="*/ 35 h 38"/>
              </a:gdLst>
              <a:ahLst/>
              <a:cxnLst>
                <a:cxn ang="0">
                  <a:pos x="T0" y="T1"/>
                </a:cxn>
                <a:cxn ang="0">
                  <a:pos x="T2" y="T3"/>
                </a:cxn>
                <a:cxn ang="0">
                  <a:pos x="T4" y="T5"/>
                </a:cxn>
                <a:cxn ang="0">
                  <a:pos x="T6" y="T7"/>
                </a:cxn>
                <a:cxn ang="0">
                  <a:pos x="T8" y="T9"/>
                </a:cxn>
              </a:cxnLst>
              <a:rect l="0" t="0" r="r" b="b"/>
              <a:pathLst>
                <a:path w="5" h="38">
                  <a:moveTo>
                    <a:pt x="5" y="35"/>
                  </a:moveTo>
                  <a:cubicBezTo>
                    <a:pt x="5" y="3"/>
                    <a:pt x="5" y="3"/>
                    <a:pt x="5" y="3"/>
                  </a:cubicBezTo>
                  <a:cubicBezTo>
                    <a:pt x="5" y="0"/>
                    <a:pt x="0" y="0"/>
                    <a:pt x="0" y="3"/>
                  </a:cubicBezTo>
                  <a:cubicBezTo>
                    <a:pt x="0" y="35"/>
                    <a:pt x="0" y="35"/>
                    <a:pt x="0" y="35"/>
                  </a:cubicBezTo>
                  <a:cubicBezTo>
                    <a:pt x="0" y="38"/>
                    <a:pt x="5" y="38"/>
                    <a:pt x="5" y="3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03" name="Freeform 113"/>
            <p:cNvSpPr/>
            <p:nvPr/>
          </p:nvSpPr>
          <p:spPr bwMode="auto">
            <a:xfrm>
              <a:off x="7444" y="1851"/>
              <a:ext cx="32" cy="107"/>
            </a:xfrm>
            <a:custGeom>
              <a:avLst/>
              <a:gdLst>
                <a:gd name="T0" fmla="*/ 1 w 9"/>
                <a:gd name="T1" fmla="*/ 33 h 36"/>
                <a:gd name="T2" fmla="*/ 6 w 9"/>
                <a:gd name="T3" fmla="*/ 33 h 36"/>
                <a:gd name="T4" fmla="*/ 8 w 9"/>
                <a:gd name="T5" fmla="*/ 4 h 36"/>
                <a:gd name="T6" fmla="*/ 3 w 9"/>
                <a:gd name="T7" fmla="*/ 2 h 36"/>
                <a:gd name="T8" fmla="*/ 1 w 9"/>
                <a:gd name="T9" fmla="*/ 33 h 36"/>
              </a:gdLst>
              <a:ahLst/>
              <a:cxnLst>
                <a:cxn ang="0">
                  <a:pos x="T0" y="T1"/>
                </a:cxn>
                <a:cxn ang="0">
                  <a:pos x="T2" y="T3"/>
                </a:cxn>
                <a:cxn ang="0">
                  <a:pos x="T4" y="T5"/>
                </a:cxn>
                <a:cxn ang="0">
                  <a:pos x="T6" y="T7"/>
                </a:cxn>
                <a:cxn ang="0">
                  <a:pos x="T8" y="T9"/>
                </a:cxn>
              </a:cxnLst>
              <a:rect l="0" t="0" r="r" b="b"/>
              <a:pathLst>
                <a:path w="9" h="36">
                  <a:moveTo>
                    <a:pt x="1" y="33"/>
                  </a:moveTo>
                  <a:cubicBezTo>
                    <a:pt x="1" y="36"/>
                    <a:pt x="6" y="36"/>
                    <a:pt x="6" y="33"/>
                  </a:cubicBezTo>
                  <a:cubicBezTo>
                    <a:pt x="6" y="23"/>
                    <a:pt x="5" y="13"/>
                    <a:pt x="8" y="4"/>
                  </a:cubicBezTo>
                  <a:cubicBezTo>
                    <a:pt x="9" y="1"/>
                    <a:pt x="4" y="0"/>
                    <a:pt x="3" y="2"/>
                  </a:cubicBezTo>
                  <a:cubicBezTo>
                    <a:pt x="0" y="12"/>
                    <a:pt x="1" y="23"/>
                    <a:pt x="1" y="33"/>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04" name="Freeform 114"/>
            <p:cNvSpPr/>
            <p:nvPr/>
          </p:nvSpPr>
          <p:spPr bwMode="auto">
            <a:xfrm>
              <a:off x="7441" y="1753"/>
              <a:ext cx="28" cy="80"/>
            </a:xfrm>
            <a:custGeom>
              <a:avLst/>
              <a:gdLst>
                <a:gd name="T0" fmla="*/ 3 w 8"/>
                <a:gd name="T1" fmla="*/ 5 h 27"/>
                <a:gd name="T2" fmla="*/ 3 w 8"/>
                <a:gd name="T3" fmla="*/ 24 h 27"/>
                <a:gd name="T4" fmla="*/ 8 w 8"/>
                <a:gd name="T5" fmla="*/ 24 h 27"/>
                <a:gd name="T6" fmla="*/ 8 w 8"/>
                <a:gd name="T7" fmla="*/ 9 h 27"/>
                <a:gd name="T8" fmla="*/ 4 w 8"/>
                <a:gd name="T9" fmla="*/ 0 h 27"/>
                <a:gd name="T10" fmla="*/ 3 w 8"/>
                <a:gd name="T11" fmla="*/ 5 h 27"/>
              </a:gdLst>
              <a:ahLst/>
              <a:cxnLst>
                <a:cxn ang="0">
                  <a:pos x="T0" y="T1"/>
                </a:cxn>
                <a:cxn ang="0">
                  <a:pos x="T2" y="T3"/>
                </a:cxn>
                <a:cxn ang="0">
                  <a:pos x="T4" y="T5"/>
                </a:cxn>
                <a:cxn ang="0">
                  <a:pos x="T6" y="T7"/>
                </a:cxn>
                <a:cxn ang="0">
                  <a:pos x="T8" y="T9"/>
                </a:cxn>
                <a:cxn ang="0">
                  <a:pos x="T10" y="T11"/>
                </a:cxn>
              </a:cxnLst>
              <a:rect l="0" t="0" r="r" b="b"/>
              <a:pathLst>
                <a:path w="8" h="27">
                  <a:moveTo>
                    <a:pt x="3" y="5"/>
                  </a:moveTo>
                  <a:cubicBezTo>
                    <a:pt x="4" y="5"/>
                    <a:pt x="3" y="22"/>
                    <a:pt x="3" y="24"/>
                  </a:cubicBezTo>
                  <a:cubicBezTo>
                    <a:pt x="3" y="27"/>
                    <a:pt x="8" y="27"/>
                    <a:pt x="8" y="24"/>
                  </a:cubicBezTo>
                  <a:cubicBezTo>
                    <a:pt x="8" y="19"/>
                    <a:pt x="8" y="14"/>
                    <a:pt x="8" y="9"/>
                  </a:cubicBezTo>
                  <a:cubicBezTo>
                    <a:pt x="8" y="6"/>
                    <a:pt x="7"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05" name="Freeform 115"/>
            <p:cNvSpPr/>
            <p:nvPr/>
          </p:nvSpPr>
          <p:spPr bwMode="auto">
            <a:xfrm>
              <a:off x="7441" y="1622"/>
              <a:ext cx="28" cy="92"/>
            </a:xfrm>
            <a:custGeom>
              <a:avLst/>
              <a:gdLst>
                <a:gd name="T0" fmla="*/ 6 w 8"/>
                <a:gd name="T1" fmla="*/ 28 h 31"/>
                <a:gd name="T2" fmla="*/ 7 w 8"/>
                <a:gd name="T3" fmla="*/ 3 h 31"/>
                <a:gd name="T4" fmla="*/ 2 w 8"/>
                <a:gd name="T5" fmla="*/ 3 h 31"/>
                <a:gd name="T6" fmla="*/ 1 w 8"/>
                <a:gd name="T7" fmla="*/ 27 h 31"/>
                <a:gd name="T8" fmla="*/ 6 w 8"/>
                <a:gd name="T9" fmla="*/ 28 h 31"/>
              </a:gdLst>
              <a:ahLst/>
              <a:cxnLst>
                <a:cxn ang="0">
                  <a:pos x="T0" y="T1"/>
                </a:cxn>
                <a:cxn ang="0">
                  <a:pos x="T2" y="T3"/>
                </a:cxn>
                <a:cxn ang="0">
                  <a:pos x="T4" y="T5"/>
                </a:cxn>
                <a:cxn ang="0">
                  <a:pos x="T6" y="T7"/>
                </a:cxn>
                <a:cxn ang="0">
                  <a:pos x="T8" y="T9"/>
                </a:cxn>
              </a:cxnLst>
              <a:rect l="0" t="0" r="r" b="b"/>
              <a:pathLst>
                <a:path w="8" h="31">
                  <a:moveTo>
                    <a:pt x="6" y="28"/>
                  </a:moveTo>
                  <a:cubicBezTo>
                    <a:pt x="8" y="20"/>
                    <a:pt x="7" y="11"/>
                    <a:pt x="7" y="3"/>
                  </a:cubicBezTo>
                  <a:cubicBezTo>
                    <a:pt x="7" y="0"/>
                    <a:pt x="2" y="0"/>
                    <a:pt x="2" y="3"/>
                  </a:cubicBezTo>
                  <a:cubicBezTo>
                    <a:pt x="2" y="11"/>
                    <a:pt x="4" y="19"/>
                    <a:pt x="1" y="27"/>
                  </a:cubicBezTo>
                  <a:cubicBezTo>
                    <a:pt x="0" y="30"/>
                    <a:pt x="5" y="31"/>
                    <a:pt x="6"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06" name="Freeform 116"/>
            <p:cNvSpPr/>
            <p:nvPr/>
          </p:nvSpPr>
          <p:spPr bwMode="auto">
            <a:xfrm>
              <a:off x="7444" y="1486"/>
              <a:ext cx="25" cy="104"/>
            </a:xfrm>
            <a:custGeom>
              <a:avLst/>
              <a:gdLst>
                <a:gd name="T0" fmla="*/ 0 w 7"/>
                <a:gd name="T1" fmla="*/ 32 h 35"/>
                <a:gd name="T2" fmla="*/ 5 w 7"/>
                <a:gd name="T3" fmla="*/ 32 h 35"/>
                <a:gd name="T4" fmla="*/ 6 w 7"/>
                <a:gd name="T5" fmla="*/ 3 h 35"/>
                <a:gd name="T6" fmla="*/ 1 w 7"/>
                <a:gd name="T7" fmla="*/ 3 h 35"/>
                <a:gd name="T8" fmla="*/ 0 w 7"/>
                <a:gd name="T9" fmla="*/ 32 h 35"/>
              </a:gdLst>
              <a:ahLst/>
              <a:cxnLst>
                <a:cxn ang="0">
                  <a:pos x="T0" y="T1"/>
                </a:cxn>
                <a:cxn ang="0">
                  <a:pos x="T2" y="T3"/>
                </a:cxn>
                <a:cxn ang="0">
                  <a:pos x="T4" y="T5"/>
                </a:cxn>
                <a:cxn ang="0">
                  <a:pos x="T6" y="T7"/>
                </a:cxn>
                <a:cxn ang="0">
                  <a:pos x="T8" y="T9"/>
                </a:cxn>
              </a:cxnLst>
              <a:rect l="0" t="0" r="r" b="b"/>
              <a:pathLst>
                <a:path w="7" h="35">
                  <a:moveTo>
                    <a:pt x="0" y="32"/>
                  </a:moveTo>
                  <a:cubicBezTo>
                    <a:pt x="0" y="35"/>
                    <a:pt x="5" y="35"/>
                    <a:pt x="5" y="32"/>
                  </a:cubicBezTo>
                  <a:cubicBezTo>
                    <a:pt x="5" y="22"/>
                    <a:pt x="7" y="13"/>
                    <a:pt x="6" y="3"/>
                  </a:cubicBezTo>
                  <a:cubicBezTo>
                    <a:pt x="5" y="0"/>
                    <a:pt x="1" y="0"/>
                    <a:pt x="1" y="3"/>
                  </a:cubicBezTo>
                  <a:cubicBezTo>
                    <a:pt x="2" y="13"/>
                    <a:pt x="0" y="22"/>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07" name="Freeform 117"/>
            <p:cNvSpPr/>
            <p:nvPr/>
          </p:nvSpPr>
          <p:spPr bwMode="auto">
            <a:xfrm>
              <a:off x="7444" y="1361"/>
              <a:ext cx="29" cy="104"/>
            </a:xfrm>
            <a:custGeom>
              <a:avLst/>
              <a:gdLst>
                <a:gd name="T0" fmla="*/ 0 w 8"/>
                <a:gd name="T1" fmla="*/ 32 h 35"/>
                <a:gd name="T2" fmla="*/ 5 w 8"/>
                <a:gd name="T3" fmla="*/ 32 h 35"/>
                <a:gd name="T4" fmla="*/ 6 w 8"/>
                <a:gd name="T5" fmla="*/ 3 h 35"/>
                <a:gd name="T6" fmla="*/ 1 w 8"/>
                <a:gd name="T7" fmla="*/ 4 h 35"/>
                <a:gd name="T8" fmla="*/ 0 w 8"/>
                <a:gd name="T9" fmla="*/ 32 h 35"/>
              </a:gdLst>
              <a:ahLst/>
              <a:cxnLst>
                <a:cxn ang="0">
                  <a:pos x="T0" y="T1"/>
                </a:cxn>
                <a:cxn ang="0">
                  <a:pos x="T2" y="T3"/>
                </a:cxn>
                <a:cxn ang="0">
                  <a:pos x="T4" y="T5"/>
                </a:cxn>
                <a:cxn ang="0">
                  <a:pos x="T6" y="T7"/>
                </a:cxn>
                <a:cxn ang="0">
                  <a:pos x="T8" y="T9"/>
                </a:cxn>
              </a:cxnLst>
              <a:rect l="0" t="0" r="r" b="b"/>
              <a:pathLst>
                <a:path w="8" h="35">
                  <a:moveTo>
                    <a:pt x="0" y="32"/>
                  </a:moveTo>
                  <a:cubicBezTo>
                    <a:pt x="0" y="35"/>
                    <a:pt x="5" y="35"/>
                    <a:pt x="5" y="32"/>
                  </a:cubicBezTo>
                  <a:cubicBezTo>
                    <a:pt x="5" y="23"/>
                    <a:pt x="8" y="12"/>
                    <a:pt x="6" y="3"/>
                  </a:cubicBezTo>
                  <a:cubicBezTo>
                    <a:pt x="5" y="0"/>
                    <a:pt x="0" y="1"/>
                    <a:pt x="1" y="4"/>
                  </a:cubicBezTo>
                  <a:cubicBezTo>
                    <a:pt x="4" y="13"/>
                    <a:pt x="0" y="23"/>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08" name="Freeform 118"/>
            <p:cNvSpPr/>
            <p:nvPr/>
          </p:nvSpPr>
          <p:spPr bwMode="auto">
            <a:xfrm>
              <a:off x="7451" y="1213"/>
              <a:ext cx="25" cy="98"/>
            </a:xfrm>
            <a:custGeom>
              <a:avLst/>
              <a:gdLst>
                <a:gd name="T0" fmla="*/ 1 w 7"/>
                <a:gd name="T1" fmla="*/ 9 h 33"/>
                <a:gd name="T2" fmla="*/ 2 w 7"/>
                <a:gd name="T3" fmla="*/ 30 h 33"/>
                <a:gd name="T4" fmla="*/ 7 w 7"/>
                <a:gd name="T5" fmla="*/ 30 h 33"/>
                <a:gd name="T6" fmla="*/ 6 w 7"/>
                <a:gd name="T7" fmla="*/ 3 h 33"/>
                <a:gd name="T8" fmla="*/ 2 w 7"/>
                <a:gd name="T9" fmla="*/ 2 h 33"/>
                <a:gd name="T10" fmla="*/ 0 w 7"/>
                <a:gd name="T11" fmla="*/ 7 h 33"/>
                <a:gd name="T12" fmla="*/ 1 w 7"/>
                <a:gd name="T13" fmla="*/ 9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1" y="9"/>
                  </a:moveTo>
                  <a:cubicBezTo>
                    <a:pt x="1" y="16"/>
                    <a:pt x="1" y="23"/>
                    <a:pt x="2" y="30"/>
                  </a:cubicBezTo>
                  <a:cubicBezTo>
                    <a:pt x="3" y="33"/>
                    <a:pt x="7" y="33"/>
                    <a:pt x="7" y="30"/>
                  </a:cubicBezTo>
                  <a:cubicBezTo>
                    <a:pt x="6" y="21"/>
                    <a:pt x="6" y="12"/>
                    <a:pt x="6" y="3"/>
                  </a:cubicBezTo>
                  <a:cubicBezTo>
                    <a:pt x="6" y="1"/>
                    <a:pt x="3" y="0"/>
                    <a:pt x="2" y="2"/>
                  </a:cubicBezTo>
                  <a:cubicBezTo>
                    <a:pt x="0" y="3"/>
                    <a:pt x="0" y="5"/>
                    <a:pt x="0" y="7"/>
                  </a:cubicBezTo>
                  <a:cubicBezTo>
                    <a:pt x="0" y="8"/>
                    <a:pt x="1" y="9"/>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09" name="Freeform 119"/>
            <p:cNvSpPr/>
            <p:nvPr/>
          </p:nvSpPr>
          <p:spPr bwMode="auto">
            <a:xfrm>
              <a:off x="7448" y="1068"/>
              <a:ext cx="25" cy="94"/>
            </a:xfrm>
            <a:custGeom>
              <a:avLst/>
              <a:gdLst>
                <a:gd name="T0" fmla="*/ 5 w 7"/>
                <a:gd name="T1" fmla="*/ 29 h 32"/>
                <a:gd name="T2" fmla="*/ 6 w 7"/>
                <a:gd name="T3" fmla="*/ 14 h 32"/>
                <a:gd name="T4" fmla="*/ 6 w 7"/>
                <a:gd name="T5" fmla="*/ 7 h 32"/>
                <a:gd name="T6" fmla="*/ 7 w 7"/>
                <a:gd name="T7" fmla="*/ 4 h 32"/>
                <a:gd name="T8" fmla="*/ 7 w 7"/>
                <a:gd name="T9" fmla="*/ 3 h 32"/>
                <a:gd name="T10" fmla="*/ 7 w 7"/>
                <a:gd name="T11" fmla="*/ 3 h 32"/>
                <a:gd name="T12" fmla="*/ 3 w 7"/>
                <a:gd name="T13" fmla="*/ 2 h 32"/>
                <a:gd name="T14" fmla="*/ 1 w 7"/>
                <a:gd name="T15" fmla="*/ 11 h 32"/>
                <a:gd name="T16" fmla="*/ 0 w 7"/>
                <a:gd name="T17" fmla="*/ 29 h 32"/>
                <a:gd name="T18" fmla="*/ 5 w 7"/>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2">
                  <a:moveTo>
                    <a:pt x="5" y="29"/>
                  </a:moveTo>
                  <a:cubicBezTo>
                    <a:pt x="5" y="24"/>
                    <a:pt x="5" y="19"/>
                    <a:pt x="6" y="14"/>
                  </a:cubicBezTo>
                  <a:cubicBezTo>
                    <a:pt x="6" y="12"/>
                    <a:pt x="6" y="10"/>
                    <a:pt x="6" y="7"/>
                  </a:cubicBezTo>
                  <a:cubicBezTo>
                    <a:pt x="6" y="6"/>
                    <a:pt x="7" y="5"/>
                    <a:pt x="7" y="4"/>
                  </a:cubicBezTo>
                  <a:cubicBezTo>
                    <a:pt x="7" y="4"/>
                    <a:pt x="7" y="4"/>
                    <a:pt x="7" y="3"/>
                  </a:cubicBezTo>
                  <a:cubicBezTo>
                    <a:pt x="7" y="3"/>
                    <a:pt x="7" y="3"/>
                    <a:pt x="7" y="3"/>
                  </a:cubicBezTo>
                  <a:cubicBezTo>
                    <a:pt x="6" y="1"/>
                    <a:pt x="4" y="0"/>
                    <a:pt x="3" y="2"/>
                  </a:cubicBezTo>
                  <a:cubicBezTo>
                    <a:pt x="1" y="4"/>
                    <a:pt x="2" y="8"/>
                    <a:pt x="1" y="11"/>
                  </a:cubicBezTo>
                  <a:cubicBezTo>
                    <a:pt x="1" y="17"/>
                    <a:pt x="0" y="23"/>
                    <a:pt x="0" y="29"/>
                  </a:cubicBezTo>
                  <a:cubicBezTo>
                    <a:pt x="0" y="32"/>
                    <a:pt x="5" y="32"/>
                    <a:pt x="5" y="2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10" name="Freeform 120"/>
            <p:cNvSpPr/>
            <p:nvPr/>
          </p:nvSpPr>
          <p:spPr bwMode="auto">
            <a:xfrm>
              <a:off x="7441" y="934"/>
              <a:ext cx="28" cy="104"/>
            </a:xfrm>
            <a:custGeom>
              <a:avLst/>
              <a:gdLst>
                <a:gd name="T0" fmla="*/ 1 w 8"/>
                <a:gd name="T1" fmla="*/ 9 h 35"/>
                <a:gd name="T2" fmla="*/ 3 w 8"/>
                <a:gd name="T3" fmla="*/ 32 h 35"/>
                <a:gd name="T4" fmla="*/ 8 w 8"/>
                <a:gd name="T5" fmla="*/ 32 h 35"/>
                <a:gd name="T6" fmla="*/ 6 w 8"/>
                <a:gd name="T7" fmla="*/ 17 h 35"/>
                <a:gd name="T8" fmla="*/ 5 w 8"/>
                <a:gd name="T9" fmla="*/ 9 h 35"/>
                <a:gd name="T10" fmla="*/ 5 w 8"/>
                <a:gd name="T11" fmla="*/ 6 h 35"/>
                <a:gd name="T12" fmla="*/ 5 w 8"/>
                <a:gd name="T13" fmla="*/ 5 h 35"/>
                <a:gd name="T14" fmla="*/ 5 w 8"/>
                <a:gd name="T15" fmla="*/ 3 h 35"/>
                <a:gd name="T16" fmla="*/ 1 w 8"/>
                <a:gd name="T17" fmla="*/ 2 h 35"/>
                <a:gd name="T18" fmla="*/ 1 w 8"/>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1" y="9"/>
                  </a:moveTo>
                  <a:cubicBezTo>
                    <a:pt x="1" y="16"/>
                    <a:pt x="3" y="24"/>
                    <a:pt x="3" y="32"/>
                  </a:cubicBezTo>
                  <a:cubicBezTo>
                    <a:pt x="3" y="35"/>
                    <a:pt x="8" y="35"/>
                    <a:pt x="8" y="32"/>
                  </a:cubicBezTo>
                  <a:cubicBezTo>
                    <a:pt x="8" y="27"/>
                    <a:pt x="7" y="22"/>
                    <a:pt x="6" y="17"/>
                  </a:cubicBezTo>
                  <a:cubicBezTo>
                    <a:pt x="6" y="14"/>
                    <a:pt x="6" y="12"/>
                    <a:pt x="5" y="9"/>
                  </a:cubicBezTo>
                  <a:cubicBezTo>
                    <a:pt x="5" y="8"/>
                    <a:pt x="5" y="7"/>
                    <a:pt x="5" y="6"/>
                  </a:cubicBezTo>
                  <a:cubicBezTo>
                    <a:pt x="5" y="6"/>
                    <a:pt x="5" y="6"/>
                    <a:pt x="5" y="5"/>
                  </a:cubicBezTo>
                  <a:cubicBezTo>
                    <a:pt x="5" y="5"/>
                    <a:pt x="6" y="4"/>
                    <a:pt x="5" y="3"/>
                  </a:cubicBezTo>
                  <a:cubicBezTo>
                    <a:pt x="5" y="1"/>
                    <a:pt x="2" y="0"/>
                    <a:pt x="1" y="2"/>
                  </a:cubicBezTo>
                  <a:cubicBezTo>
                    <a:pt x="0" y="4"/>
                    <a:pt x="1" y="7"/>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11" name="Freeform 121"/>
            <p:cNvSpPr/>
            <p:nvPr/>
          </p:nvSpPr>
          <p:spPr bwMode="auto">
            <a:xfrm>
              <a:off x="7441" y="792"/>
              <a:ext cx="25" cy="109"/>
            </a:xfrm>
            <a:custGeom>
              <a:avLst/>
              <a:gdLst>
                <a:gd name="T0" fmla="*/ 1 w 7"/>
                <a:gd name="T1" fmla="*/ 6 h 37"/>
                <a:gd name="T2" fmla="*/ 2 w 7"/>
                <a:gd name="T3" fmla="*/ 7 h 37"/>
                <a:gd name="T4" fmla="*/ 1 w 7"/>
                <a:gd name="T5" fmla="*/ 16 h 37"/>
                <a:gd name="T6" fmla="*/ 0 w 7"/>
                <a:gd name="T7" fmla="*/ 33 h 37"/>
                <a:gd name="T8" fmla="*/ 4 w 7"/>
                <a:gd name="T9" fmla="*/ 34 h 37"/>
                <a:gd name="T10" fmla="*/ 6 w 7"/>
                <a:gd name="T11" fmla="*/ 16 h 37"/>
                <a:gd name="T12" fmla="*/ 4 w 7"/>
                <a:gd name="T13" fmla="*/ 1 h 37"/>
                <a:gd name="T14" fmla="*/ 0 w 7"/>
                <a:gd name="T15" fmla="*/ 3 h 37"/>
                <a:gd name="T16" fmla="*/ 1 w 7"/>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7">
                  <a:moveTo>
                    <a:pt x="1" y="6"/>
                  </a:moveTo>
                  <a:cubicBezTo>
                    <a:pt x="1" y="7"/>
                    <a:pt x="1" y="7"/>
                    <a:pt x="2" y="7"/>
                  </a:cubicBezTo>
                  <a:cubicBezTo>
                    <a:pt x="2" y="10"/>
                    <a:pt x="1" y="15"/>
                    <a:pt x="1" y="16"/>
                  </a:cubicBezTo>
                  <a:cubicBezTo>
                    <a:pt x="1" y="22"/>
                    <a:pt x="1" y="27"/>
                    <a:pt x="0" y="33"/>
                  </a:cubicBezTo>
                  <a:cubicBezTo>
                    <a:pt x="0" y="35"/>
                    <a:pt x="4" y="37"/>
                    <a:pt x="4" y="34"/>
                  </a:cubicBezTo>
                  <a:cubicBezTo>
                    <a:pt x="6" y="28"/>
                    <a:pt x="6" y="22"/>
                    <a:pt x="6" y="16"/>
                  </a:cubicBezTo>
                  <a:cubicBezTo>
                    <a:pt x="6" y="12"/>
                    <a:pt x="7" y="4"/>
                    <a:pt x="4" y="1"/>
                  </a:cubicBezTo>
                  <a:cubicBezTo>
                    <a:pt x="2" y="0"/>
                    <a:pt x="0" y="1"/>
                    <a:pt x="0" y="3"/>
                  </a:cubicBezTo>
                  <a:cubicBezTo>
                    <a:pt x="1" y="4"/>
                    <a:pt x="1" y="5"/>
                    <a:pt x="1"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12" name="Freeform 122"/>
            <p:cNvSpPr/>
            <p:nvPr/>
          </p:nvSpPr>
          <p:spPr bwMode="auto">
            <a:xfrm>
              <a:off x="7444" y="646"/>
              <a:ext cx="22" cy="89"/>
            </a:xfrm>
            <a:custGeom>
              <a:avLst/>
              <a:gdLst>
                <a:gd name="T0" fmla="*/ 0 w 6"/>
                <a:gd name="T1" fmla="*/ 4 h 30"/>
                <a:gd name="T2" fmla="*/ 1 w 6"/>
                <a:gd name="T3" fmla="*/ 27 h 30"/>
                <a:gd name="T4" fmla="*/ 6 w 6"/>
                <a:gd name="T5" fmla="*/ 27 h 30"/>
                <a:gd name="T6" fmla="*/ 5 w 6"/>
                <a:gd name="T7" fmla="*/ 3 h 30"/>
                <a:gd name="T8" fmla="*/ 0 w 6"/>
                <a:gd name="T9" fmla="*/ 4 h 30"/>
              </a:gdLst>
              <a:ahLst/>
              <a:cxnLst>
                <a:cxn ang="0">
                  <a:pos x="T0" y="T1"/>
                </a:cxn>
                <a:cxn ang="0">
                  <a:pos x="T2" y="T3"/>
                </a:cxn>
                <a:cxn ang="0">
                  <a:pos x="T4" y="T5"/>
                </a:cxn>
                <a:cxn ang="0">
                  <a:pos x="T6" y="T7"/>
                </a:cxn>
                <a:cxn ang="0">
                  <a:pos x="T8" y="T9"/>
                </a:cxn>
              </a:cxnLst>
              <a:rect l="0" t="0" r="r" b="b"/>
              <a:pathLst>
                <a:path w="6" h="30">
                  <a:moveTo>
                    <a:pt x="0" y="4"/>
                  </a:moveTo>
                  <a:cubicBezTo>
                    <a:pt x="2" y="11"/>
                    <a:pt x="1" y="20"/>
                    <a:pt x="1" y="27"/>
                  </a:cubicBezTo>
                  <a:cubicBezTo>
                    <a:pt x="1" y="30"/>
                    <a:pt x="6" y="30"/>
                    <a:pt x="6" y="27"/>
                  </a:cubicBezTo>
                  <a:cubicBezTo>
                    <a:pt x="6" y="19"/>
                    <a:pt x="6" y="11"/>
                    <a:pt x="5" y="3"/>
                  </a:cubicBezTo>
                  <a:cubicBezTo>
                    <a:pt x="4" y="0"/>
                    <a:pt x="0" y="1"/>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13" name="Freeform 123"/>
            <p:cNvSpPr/>
            <p:nvPr/>
          </p:nvSpPr>
          <p:spPr bwMode="auto">
            <a:xfrm>
              <a:off x="7444" y="513"/>
              <a:ext cx="22" cy="92"/>
            </a:xfrm>
            <a:custGeom>
              <a:avLst/>
              <a:gdLst>
                <a:gd name="T0" fmla="*/ 5 w 6"/>
                <a:gd name="T1" fmla="*/ 28 h 31"/>
                <a:gd name="T2" fmla="*/ 6 w 6"/>
                <a:gd name="T3" fmla="*/ 3 h 31"/>
                <a:gd name="T4" fmla="*/ 1 w 6"/>
                <a:gd name="T5" fmla="*/ 3 h 31"/>
                <a:gd name="T6" fmla="*/ 0 w 6"/>
                <a:gd name="T7" fmla="*/ 28 h 31"/>
                <a:gd name="T8" fmla="*/ 5 w 6"/>
                <a:gd name="T9" fmla="*/ 28 h 31"/>
              </a:gdLst>
              <a:ahLst/>
              <a:cxnLst>
                <a:cxn ang="0">
                  <a:pos x="T0" y="T1"/>
                </a:cxn>
                <a:cxn ang="0">
                  <a:pos x="T2" y="T3"/>
                </a:cxn>
                <a:cxn ang="0">
                  <a:pos x="T4" y="T5"/>
                </a:cxn>
                <a:cxn ang="0">
                  <a:pos x="T6" y="T7"/>
                </a:cxn>
                <a:cxn ang="0">
                  <a:pos x="T8" y="T9"/>
                </a:cxn>
              </a:cxnLst>
              <a:rect l="0" t="0" r="r" b="b"/>
              <a:pathLst>
                <a:path w="6" h="31">
                  <a:moveTo>
                    <a:pt x="5" y="28"/>
                  </a:moveTo>
                  <a:cubicBezTo>
                    <a:pt x="6" y="20"/>
                    <a:pt x="6" y="11"/>
                    <a:pt x="6" y="3"/>
                  </a:cubicBezTo>
                  <a:cubicBezTo>
                    <a:pt x="6" y="0"/>
                    <a:pt x="1" y="0"/>
                    <a:pt x="1" y="3"/>
                  </a:cubicBezTo>
                  <a:cubicBezTo>
                    <a:pt x="1" y="11"/>
                    <a:pt x="1" y="20"/>
                    <a:pt x="0" y="28"/>
                  </a:cubicBezTo>
                  <a:cubicBezTo>
                    <a:pt x="0" y="31"/>
                    <a:pt x="4" y="31"/>
                    <a:pt x="5" y="2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14" name="Freeform 124"/>
            <p:cNvSpPr/>
            <p:nvPr/>
          </p:nvSpPr>
          <p:spPr bwMode="auto">
            <a:xfrm>
              <a:off x="7444" y="388"/>
              <a:ext cx="29" cy="95"/>
            </a:xfrm>
            <a:custGeom>
              <a:avLst/>
              <a:gdLst>
                <a:gd name="T0" fmla="*/ 1 w 8"/>
                <a:gd name="T1" fmla="*/ 4 h 32"/>
                <a:gd name="T2" fmla="*/ 2 w 8"/>
                <a:gd name="T3" fmla="*/ 29 h 32"/>
                <a:gd name="T4" fmla="*/ 7 w 8"/>
                <a:gd name="T5" fmla="*/ 29 h 32"/>
                <a:gd name="T6" fmla="*/ 6 w 8"/>
                <a:gd name="T7" fmla="*/ 3 h 32"/>
                <a:gd name="T8" fmla="*/ 1 w 8"/>
                <a:gd name="T9" fmla="*/ 4 h 32"/>
              </a:gdLst>
              <a:ahLst/>
              <a:cxnLst>
                <a:cxn ang="0">
                  <a:pos x="T0" y="T1"/>
                </a:cxn>
                <a:cxn ang="0">
                  <a:pos x="T2" y="T3"/>
                </a:cxn>
                <a:cxn ang="0">
                  <a:pos x="T4" y="T5"/>
                </a:cxn>
                <a:cxn ang="0">
                  <a:pos x="T6" y="T7"/>
                </a:cxn>
                <a:cxn ang="0">
                  <a:pos x="T8" y="T9"/>
                </a:cxn>
              </a:cxnLst>
              <a:rect l="0" t="0" r="r" b="b"/>
              <a:pathLst>
                <a:path w="8" h="32">
                  <a:moveTo>
                    <a:pt x="1" y="4"/>
                  </a:moveTo>
                  <a:cubicBezTo>
                    <a:pt x="3" y="12"/>
                    <a:pt x="2" y="21"/>
                    <a:pt x="2" y="29"/>
                  </a:cubicBezTo>
                  <a:cubicBezTo>
                    <a:pt x="2" y="32"/>
                    <a:pt x="7" y="32"/>
                    <a:pt x="7" y="29"/>
                  </a:cubicBezTo>
                  <a:cubicBezTo>
                    <a:pt x="7" y="21"/>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15" name="Freeform 125"/>
            <p:cNvSpPr/>
            <p:nvPr/>
          </p:nvSpPr>
          <p:spPr bwMode="auto">
            <a:xfrm>
              <a:off x="7441" y="305"/>
              <a:ext cx="25" cy="56"/>
            </a:xfrm>
            <a:custGeom>
              <a:avLst/>
              <a:gdLst>
                <a:gd name="T0" fmla="*/ 1 w 7"/>
                <a:gd name="T1" fmla="*/ 4 h 19"/>
                <a:gd name="T2" fmla="*/ 2 w 7"/>
                <a:gd name="T3" fmla="*/ 16 h 19"/>
                <a:gd name="T4" fmla="*/ 7 w 7"/>
                <a:gd name="T5" fmla="*/ 16 h 19"/>
                <a:gd name="T6" fmla="*/ 6 w 7"/>
                <a:gd name="T7" fmla="*/ 3 h 19"/>
                <a:gd name="T8" fmla="*/ 1 w 7"/>
                <a:gd name="T9" fmla="*/ 4 h 19"/>
              </a:gdLst>
              <a:ahLst/>
              <a:cxnLst>
                <a:cxn ang="0">
                  <a:pos x="T0" y="T1"/>
                </a:cxn>
                <a:cxn ang="0">
                  <a:pos x="T2" y="T3"/>
                </a:cxn>
                <a:cxn ang="0">
                  <a:pos x="T4" y="T5"/>
                </a:cxn>
                <a:cxn ang="0">
                  <a:pos x="T6" y="T7"/>
                </a:cxn>
                <a:cxn ang="0">
                  <a:pos x="T8" y="T9"/>
                </a:cxn>
              </a:cxnLst>
              <a:rect l="0" t="0" r="r" b="b"/>
              <a:pathLst>
                <a:path w="7" h="19">
                  <a:moveTo>
                    <a:pt x="1" y="4"/>
                  </a:moveTo>
                  <a:cubicBezTo>
                    <a:pt x="2" y="8"/>
                    <a:pt x="2" y="12"/>
                    <a:pt x="2" y="16"/>
                  </a:cubicBezTo>
                  <a:cubicBezTo>
                    <a:pt x="2" y="19"/>
                    <a:pt x="7" y="19"/>
                    <a:pt x="7" y="16"/>
                  </a:cubicBezTo>
                  <a:cubicBezTo>
                    <a:pt x="7" y="11"/>
                    <a:pt x="7" y="7"/>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16" name="Freeform 126"/>
            <p:cNvSpPr/>
            <p:nvPr/>
          </p:nvSpPr>
          <p:spPr bwMode="auto">
            <a:xfrm>
              <a:off x="7441" y="213"/>
              <a:ext cx="28" cy="65"/>
            </a:xfrm>
            <a:custGeom>
              <a:avLst/>
              <a:gdLst>
                <a:gd name="T0" fmla="*/ 1 w 8"/>
                <a:gd name="T1" fmla="*/ 4 h 22"/>
                <a:gd name="T2" fmla="*/ 2 w 8"/>
                <a:gd name="T3" fmla="*/ 18 h 22"/>
                <a:gd name="T4" fmla="*/ 7 w 8"/>
                <a:gd name="T5" fmla="*/ 19 h 22"/>
                <a:gd name="T6" fmla="*/ 6 w 8"/>
                <a:gd name="T7" fmla="*/ 3 h 22"/>
                <a:gd name="T8" fmla="*/ 1 w 8"/>
                <a:gd name="T9" fmla="*/ 4 h 22"/>
              </a:gdLst>
              <a:ahLst/>
              <a:cxnLst>
                <a:cxn ang="0">
                  <a:pos x="T0" y="T1"/>
                </a:cxn>
                <a:cxn ang="0">
                  <a:pos x="T2" y="T3"/>
                </a:cxn>
                <a:cxn ang="0">
                  <a:pos x="T4" y="T5"/>
                </a:cxn>
                <a:cxn ang="0">
                  <a:pos x="T6" y="T7"/>
                </a:cxn>
                <a:cxn ang="0">
                  <a:pos x="T8" y="T9"/>
                </a:cxn>
              </a:cxnLst>
              <a:rect l="0" t="0" r="r" b="b"/>
              <a:pathLst>
                <a:path w="8" h="22">
                  <a:moveTo>
                    <a:pt x="1" y="4"/>
                  </a:moveTo>
                  <a:cubicBezTo>
                    <a:pt x="2" y="8"/>
                    <a:pt x="3" y="14"/>
                    <a:pt x="2" y="18"/>
                  </a:cubicBezTo>
                  <a:cubicBezTo>
                    <a:pt x="1" y="21"/>
                    <a:pt x="6" y="22"/>
                    <a:pt x="7" y="19"/>
                  </a:cubicBezTo>
                  <a:cubicBezTo>
                    <a:pt x="8" y="14"/>
                    <a:pt x="7" y="8"/>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17" name="Freeform 127"/>
            <p:cNvSpPr/>
            <p:nvPr/>
          </p:nvSpPr>
          <p:spPr bwMode="auto">
            <a:xfrm>
              <a:off x="7331" y="198"/>
              <a:ext cx="92" cy="27"/>
            </a:xfrm>
            <a:custGeom>
              <a:avLst/>
              <a:gdLst>
                <a:gd name="T0" fmla="*/ 3 w 26"/>
                <a:gd name="T1" fmla="*/ 5 h 9"/>
                <a:gd name="T2" fmla="*/ 12 w 26"/>
                <a:gd name="T3" fmla="*/ 5 h 9"/>
                <a:gd name="T4" fmla="*/ 21 w 26"/>
                <a:gd name="T5" fmla="*/ 7 h 9"/>
                <a:gd name="T6" fmla="*/ 25 w 26"/>
                <a:gd name="T7" fmla="*/ 4 h 9"/>
                <a:gd name="T8" fmla="*/ 18 w 26"/>
                <a:gd name="T9" fmla="*/ 1 h 9"/>
                <a:gd name="T10" fmla="*/ 4 w 26"/>
                <a:gd name="T11" fmla="*/ 0 h 9"/>
                <a:gd name="T12" fmla="*/ 3 w 26"/>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3" y="5"/>
                  </a:moveTo>
                  <a:cubicBezTo>
                    <a:pt x="6" y="5"/>
                    <a:pt x="9" y="5"/>
                    <a:pt x="12" y="5"/>
                  </a:cubicBezTo>
                  <a:cubicBezTo>
                    <a:pt x="14" y="5"/>
                    <a:pt x="20" y="5"/>
                    <a:pt x="21" y="7"/>
                  </a:cubicBezTo>
                  <a:cubicBezTo>
                    <a:pt x="22" y="9"/>
                    <a:pt x="26" y="7"/>
                    <a:pt x="25" y="4"/>
                  </a:cubicBezTo>
                  <a:cubicBezTo>
                    <a:pt x="23" y="2"/>
                    <a:pt x="20" y="1"/>
                    <a:pt x="18" y="1"/>
                  </a:cubicBezTo>
                  <a:cubicBezTo>
                    <a:pt x="13" y="1"/>
                    <a:pt x="9"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18" name="Freeform 128"/>
            <p:cNvSpPr/>
            <p:nvPr/>
          </p:nvSpPr>
          <p:spPr bwMode="auto">
            <a:xfrm>
              <a:off x="7201" y="192"/>
              <a:ext cx="85" cy="24"/>
            </a:xfrm>
            <a:custGeom>
              <a:avLst/>
              <a:gdLst>
                <a:gd name="T0" fmla="*/ 3 w 24"/>
                <a:gd name="T1" fmla="*/ 8 h 8"/>
                <a:gd name="T2" fmla="*/ 21 w 24"/>
                <a:gd name="T3" fmla="*/ 5 h 8"/>
                <a:gd name="T4" fmla="*/ 20 w 24"/>
                <a:gd name="T5" fmla="*/ 1 h 8"/>
                <a:gd name="T6" fmla="*/ 3 w 24"/>
                <a:gd name="T7" fmla="*/ 3 h 8"/>
                <a:gd name="T8" fmla="*/ 3 w 24"/>
                <a:gd name="T9" fmla="*/ 8 h 8"/>
              </a:gdLst>
              <a:ahLst/>
              <a:cxnLst>
                <a:cxn ang="0">
                  <a:pos x="T0" y="T1"/>
                </a:cxn>
                <a:cxn ang="0">
                  <a:pos x="T2" y="T3"/>
                </a:cxn>
                <a:cxn ang="0">
                  <a:pos x="T4" y="T5"/>
                </a:cxn>
                <a:cxn ang="0">
                  <a:pos x="T6" y="T7"/>
                </a:cxn>
                <a:cxn ang="0">
                  <a:pos x="T8" y="T9"/>
                </a:cxn>
              </a:cxnLst>
              <a:rect l="0" t="0" r="r" b="b"/>
              <a:pathLst>
                <a:path w="24" h="8">
                  <a:moveTo>
                    <a:pt x="3" y="8"/>
                  </a:moveTo>
                  <a:cubicBezTo>
                    <a:pt x="9" y="8"/>
                    <a:pt x="15" y="8"/>
                    <a:pt x="21" y="5"/>
                  </a:cubicBezTo>
                  <a:cubicBezTo>
                    <a:pt x="24" y="4"/>
                    <a:pt x="23" y="0"/>
                    <a:pt x="20" y="1"/>
                  </a:cubicBezTo>
                  <a:cubicBezTo>
                    <a:pt x="15" y="3"/>
                    <a:pt x="9" y="3"/>
                    <a:pt x="3" y="3"/>
                  </a:cubicBezTo>
                  <a:cubicBezTo>
                    <a:pt x="0" y="3"/>
                    <a:pt x="0" y="8"/>
                    <a:pt x="3"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19" name="Freeform 129"/>
            <p:cNvSpPr/>
            <p:nvPr/>
          </p:nvSpPr>
          <p:spPr bwMode="auto">
            <a:xfrm>
              <a:off x="7063" y="204"/>
              <a:ext cx="99" cy="24"/>
            </a:xfrm>
            <a:custGeom>
              <a:avLst/>
              <a:gdLst>
                <a:gd name="T0" fmla="*/ 4 w 28"/>
                <a:gd name="T1" fmla="*/ 7 h 8"/>
                <a:gd name="T2" fmla="*/ 24 w 28"/>
                <a:gd name="T3" fmla="*/ 6 h 8"/>
                <a:gd name="T4" fmla="*/ 26 w 28"/>
                <a:gd name="T5" fmla="*/ 1 h 8"/>
                <a:gd name="T6" fmla="*/ 3 w 28"/>
                <a:gd name="T7" fmla="*/ 2 h 8"/>
                <a:gd name="T8" fmla="*/ 4 w 28"/>
                <a:gd name="T9" fmla="*/ 7 h 8"/>
              </a:gdLst>
              <a:ahLst/>
              <a:cxnLst>
                <a:cxn ang="0">
                  <a:pos x="T0" y="T1"/>
                </a:cxn>
                <a:cxn ang="0">
                  <a:pos x="T2" y="T3"/>
                </a:cxn>
                <a:cxn ang="0">
                  <a:pos x="T4" y="T5"/>
                </a:cxn>
                <a:cxn ang="0">
                  <a:pos x="T6" y="T7"/>
                </a:cxn>
                <a:cxn ang="0">
                  <a:pos x="T8" y="T9"/>
                </a:cxn>
              </a:cxnLst>
              <a:rect l="0" t="0" r="r" b="b"/>
              <a:pathLst>
                <a:path w="28" h="8">
                  <a:moveTo>
                    <a:pt x="4" y="7"/>
                  </a:moveTo>
                  <a:cubicBezTo>
                    <a:pt x="11" y="4"/>
                    <a:pt x="18" y="5"/>
                    <a:pt x="24" y="6"/>
                  </a:cubicBezTo>
                  <a:cubicBezTo>
                    <a:pt x="27" y="6"/>
                    <a:pt x="28" y="2"/>
                    <a:pt x="26" y="1"/>
                  </a:cubicBezTo>
                  <a:cubicBezTo>
                    <a:pt x="18" y="0"/>
                    <a:pt x="10" y="0"/>
                    <a:pt x="3" y="2"/>
                  </a:cubicBezTo>
                  <a:cubicBezTo>
                    <a:pt x="0" y="3"/>
                    <a:pt x="2"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20" name="Freeform 130"/>
            <p:cNvSpPr/>
            <p:nvPr/>
          </p:nvSpPr>
          <p:spPr bwMode="auto">
            <a:xfrm>
              <a:off x="6947" y="195"/>
              <a:ext cx="81" cy="27"/>
            </a:xfrm>
            <a:custGeom>
              <a:avLst/>
              <a:gdLst>
                <a:gd name="T0" fmla="*/ 3 w 23"/>
                <a:gd name="T1" fmla="*/ 9 h 9"/>
                <a:gd name="T2" fmla="*/ 20 w 23"/>
                <a:gd name="T3" fmla="*/ 5 h 9"/>
                <a:gd name="T4" fmla="*/ 18 w 23"/>
                <a:gd name="T5" fmla="*/ 1 h 9"/>
                <a:gd name="T6" fmla="*/ 3 w 23"/>
                <a:gd name="T7" fmla="*/ 4 h 9"/>
                <a:gd name="T8" fmla="*/ 3 w 23"/>
                <a:gd name="T9" fmla="*/ 9 h 9"/>
              </a:gdLst>
              <a:ahLst/>
              <a:cxnLst>
                <a:cxn ang="0">
                  <a:pos x="T0" y="T1"/>
                </a:cxn>
                <a:cxn ang="0">
                  <a:pos x="T2" y="T3"/>
                </a:cxn>
                <a:cxn ang="0">
                  <a:pos x="T4" y="T5"/>
                </a:cxn>
                <a:cxn ang="0">
                  <a:pos x="T6" y="T7"/>
                </a:cxn>
                <a:cxn ang="0">
                  <a:pos x="T8" y="T9"/>
                </a:cxn>
              </a:cxnLst>
              <a:rect l="0" t="0" r="r" b="b"/>
              <a:pathLst>
                <a:path w="23" h="9">
                  <a:moveTo>
                    <a:pt x="3" y="9"/>
                  </a:moveTo>
                  <a:cubicBezTo>
                    <a:pt x="9" y="9"/>
                    <a:pt x="15" y="8"/>
                    <a:pt x="20" y="5"/>
                  </a:cubicBezTo>
                  <a:cubicBezTo>
                    <a:pt x="23" y="4"/>
                    <a:pt x="20" y="0"/>
                    <a:pt x="18" y="1"/>
                  </a:cubicBezTo>
                  <a:cubicBezTo>
                    <a:pt x="13" y="3"/>
                    <a:pt x="8"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21" name="Freeform 131"/>
            <p:cNvSpPr/>
            <p:nvPr/>
          </p:nvSpPr>
          <p:spPr bwMode="auto">
            <a:xfrm>
              <a:off x="6820" y="195"/>
              <a:ext cx="92" cy="27"/>
            </a:xfrm>
            <a:custGeom>
              <a:avLst/>
              <a:gdLst>
                <a:gd name="T0" fmla="*/ 4 w 26"/>
                <a:gd name="T1" fmla="*/ 7 h 9"/>
                <a:gd name="T2" fmla="*/ 22 w 26"/>
                <a:gd name="T3" fmla="*/ 8 h 9"/>
                <a:gd name="T4" fmla="*/ 23 w 26"/>
                <a:gd name="T5" fmla="*/ 3 h 9"/>
                <a:gd name="T6" fmla="*/ 3 w 26"/>
                <a:gd name="T7" fmla="*/ 2 h 9"/>
                <a:gd name="T8" fmla="*/ 4 w 26"/>
                <a:gd name="T9" fmla="*/ 7 h 9"/>
              </a:gdLst>
              <a:ahLst/>
              <a:cxnLst>
                <a:cxn ang="0">
                  <a:pos x="T0" y="T1"/>
                </a:cxn>
                <a:cxn ang="0">
                  <a:pos x="T2" y="T3"/>
                </a:cxn>
                <a:cxn ang="0">
                  <a:pos x="T4" y="T5"/>
                </a:cxn>
                <a:cxn ang="0">
                  <a:pos x="T6" y="T7"/>
                </a:cxn>
                <a:cxn ang="0">
                  <a:pos x="T8" y="T9"/>
                </a:cxn>
              </a:cxnLst>
              <a:rect l="0" t="0" r="r" b="b"/>
              <a:pathLst>
                <a:path w="26" h="9">
                  <a:moveTo>
                    <a:pt x="4" y="7"/>
                  </a:moveTo>
                  <a:cubicBezTo>
                    <a:pt x="10" y="4"/>
                    <a:pt x="16" y="6"/>
                    <a:pt x="22" y="8"/>
                  </a:cubicBezTo>
                  <a:cubicBezTo>
                    <a:pt x="24" y="9"/>
                    <a:pt x="26" y="4"/>
                    <a:pt x="23" y="3"/>
                  </a:cubicBezTo>
                  <a:cubicBezTo>
                    <a:pt x="16" y="1"/>
                    <a:pt x="9" y="0"/>
                    <a:pt x="3" y="2"/>
                  </a:cubicBezTo>
                  <a:cubicBezTo>
                    <a:pt x="0" y="3"/>
                    <a:pt x="1"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22" name="Freeform 132"/>
            <p:cNvSpPr/>
            <p:nvPr/>
          </p:nvSpPr>
          <p:spPr bwMode="auto">
            <a:xfrm>
              <a:off x="6690" y="192"/>
              <a:ext cx="95" cy="27"/>
            </a:xfrm>
            <a:custGeom>
              <a:avLst/>
              <a:gdLst>
                <a:gd name="T0" fmla="*/ 3 w 27"/>
                <a:gd name="T1" fmla="*/ 7 h 9"/>
                <a:gd name="T2" fmla="*/ 25 w 27"/>
                <a:gd name="T3" fmla="*/ 5 h 9"/>
                <a:gd name="T4" fmla="*/ 22 w 27"/>
                <a:gd name="T5" fmla="*/ 1 h 9"/>
                <a:gd name="T6" fmla="*/ 4 w 27"/>
                <a:gd name="T7" fmla="*/ 2 h 9"/>
                <a:gd name="T8" fmla="*/ 3 w 27"/>
                <a:gd name="T9" fmla="*/ 7 h 9"/>
              </a:gdLst>
              <a:ahLst/>
              <a:cxnLst>
                <a:cxn ang="0">
                  <a:pos x="T0" y="T1"/>
                </a:cxn>
                <a:cxn ang="0">
                  <a:pos x="T2" y="T3"/>
                </a:cxn>
                <a:cxn ang="0">
                  <a:pos x="T4" y="T5"/>
                </a:cxn>
                <a:cxn ang="0">
                  <a:pos x="T6" y="T7"/>
                </a:cxn>
                <a:cxn ang="0">
                  <a:pos x="T8" y="T9"/>
                </a:cxn>
              </a:cxnLst>
              <a:rect l="0" t="0" r="r" b="b"/>
              <a:pathLst>
                <a:path w="27" h="9">
                  <a:moveTo>
                    <a:pt x="3" y="7"/>
                  </a:moveTo>
                  <a:cubicBezTo>
                    <a:pt x="10" y="8"/>
                    <a:pt x="18" y="9"/>
                    <a:pt x="25" y="5"/>
                  </a:cubicBezTo>
                  <a:cubicBezTo>
                    <a:pt x="27" y="4"/>
                    <a:pt x="25" y="0"/>
                    <a:pt x="22" y="1"/>
                  </a:cubicBezTo>
                  <a:cubicBezTo>
                    <a:pt x="17" y="4"/>
                    <a:pt x="10" y="3"/>
                    <a:pt x="4" y="2"/>
                  </a:cubicBezTo>
                  <a:cubicBezTo>
                    <a:pt x="1" y="2"/>
                    <a:pt x="0" y="6"/>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23" name="Freeform 133"/>
            <p:cNvSpPr/>
            <p:nvPr/>
          </p:nvSpPr>
          <p:spPr bwMode="auto">
            <a:xfrm>
              <a:off x="6555" y="195"/>
              <a:ext cx="92" cy="30"/>
            </a:xfrm>
            <a:custGeom>
              <a:avLst/>
              <a:gdLst>
                <a:gd name="T0" fmla="*/ 5 w 26"/>
                <a:gd name="T1" fmla="*/ 8 h 10"/>
                <a:gd name="T2" fmla="*/ 22 w 26"/>
                <a:gd name="T3" fmla="*/ 8 h 10"/>
                <a:gd name="T4" fmla="*/ 23 w 26"/>
                <a:gd name="T5" fmla="*/ 3 h 10"/>
                <a:gd name="T6" fmla="*/ 2 w 26"/>
                <a:gd name="T7" fmla="*/ 5 h 10"/>
                <a:gd name="T8" fmla="*/ 5 w 26"/>
                <a:gd name="T9" fmla="*/ 8 h 10"/>
              </a:gdLst>
              <a:ahLst/>
              <a:cxnLst>
                <a:cxn ang="0">
                  <a:pos x="T0" y="T1"/>
                </a:cxn>
                <a:cxn ang="0">
                  <a:pos x="T2" y="T3"/>
                </a:cxn>
                <a:cxn ang="0">
                  <a:pos x="T4" y="T5"/>
                </a:cxn>
                <a:cxn ang="0">
                  <a:pos x="T6" y="T7"/>
                </a:cxn>
                <a:cxn ang="0">
                  <a:pos x="T8" y="T9"/>
                </a:cxn>
              </a:cxnLst>
              <a:rect l="0" t="0" r="r" b="b"/>
              <a:pathLst>
                <a:path w="26" h="10">
                  <a:moveTo>
                    <a:pt x="5" y="8"/>
                  </a:moveTo>
                  <a:cubicBezTo>
                    <a:pt x="9" y="4"/>
                    <a:pt x="17" y="7"/>
                    <a:pt x="22" y="8"/>
                  </a:cubicBezTo>
                  <a:cubicBezTo>
                    <a:pt x="25" y="8"/>
                    <a:pt x="26" y="4"/>
                    <a:pt x="23" y="3"/>
                  </a:cubicBezTo>
                  <a:cubicBezTo>
                    <a:pt x="16" y="2"/>
                    <a:pt x="8" y="0"/>
                    <a:pt x="2" y="5"/>
                  </a:cubicBezTo>
                  <a:cubicBezTo>
                    <a:pt x="0" y="7"/>
                    <a:pt x="3" y="10"/>
                    <a:pt x="5"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24" name="Freeform 134"/>
            <p:cNvSpPr/>
            <p:nvPr/>
          </p:nvSpPr>
          <p:spPr bwMode="auto">
            <a:xfrm>
              <a:off x="6446" y="207"/>
              <a:ext cx="81" cy="21"/>
            </a:xfrm>
            <a:custGeom>
              <a:avLst/>
              <a:gdLst>
                <a:gd name="T0" fmla="*/ 3 w 23"/>
                <a:gd name="T1" fmla="*/ 7 h 7"/>
                <a:gd name="T2" fmla="*/ 20 w 23"/>
                <a:gd name="T3" fmla="*/ 5 h 7"/>
                <a:gd name="T4" fmla="*/ 19 w 23"/>
                <a:gd name="T5" fmla="*/ 0 h 7"/>
                <a:gd name="T6" fmla="*/ 3 w 23"/>
                <a:gd name="T7" fmla="*/ 2 h 7"/>
                <a:gd name="T8" fmla="*/ 3 w 23"/>
                <a:gd name="T9" fmla="*/ 7 h 7"/>
              </a:gdLst>
              <a:ahLst/>
              <a:cxnLst>
                <a:cxn ang="0">
                  <a:pos x="T0" y="T1"/>
                </a:cxn>
                <a:cxn ang="0">
                  <a:pos x="T2" y="T3"/>
                </a:cxn>
                <a:cxn ang="0">
                  <a:pos x="T4" y="T5"/>
                </a:cxn>
                <a:cxn ang="0">
                  <a:pos x="T6" y="T7"/>
                </a:cxn>
                <a:cxn ang="0">
                  <a:pos x="T8" y="T9"/>
                </a:cxn>
              </a:cxnLst>
              <a:rect l="0" t="0" r="r" b="b"/>
              <a:pathLst>
                <a:path w="23" h="7">
                  <a:moveTo>
                    <a:pt x="3" y="7"/>
                  </a:moveTo>
                  <a:cubicBezTo>
                    <a:pt x="9" y="7"/>
                    <a:pt x="15" y="6"/>
                    <a:pt x="20" y="5"/>
                  </a:cubicBezTo>
                  <a:cubicBezTo>
                    <a:pt x="23" y="4"/>
                    <a:pt x="22" y="0"/>
                    <a:pt x="19" y="0"/>
                  </a:cubicBezTo>
                  <a:cubicBezTo>
                    <a:pt x="14" y="1"/>
                    <a:pt x="8"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25" name="Freeform 135"/>
            <p:cNvSpPr/>
            <p:nvPr/>
          </p:nvSpPr>
          <p:spPr bwMode="auto">
            <a:xfrm>
              <a:off x="6309" y="207"/>
              <a:ext cx="98" cy="18"/>
            </a:xfrm>
            <a:custGeom>
              <a:avLst/>
              <a:gdLst>
                <a:gd name="T0" fmla="*/ 4 w 28"/>
                <a:gd name="T1" fmla="*/ 6 h 6"/>
                <a:gd name="T2" fmla="*/ 25 w 28"/>
                <a:gd name="T3" fmla="*/ 5 h 6"/>
                <a:gd name="T4" fmla="*/ 25 w 28"/>
                <a:gd name="T5" fmla="*/ 0 h 6"/>
                <a:gd name="T6" fmla="*/ 3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3" y="1"/>
                  </a:cubicBezTo>
                  <a:cubicBezTo>
                    <a:pt x="0" y="2"/>
                    <a:pt x="2"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26" name="Freeform 136"/>
            <p:cNvSpPr/>
            <p:nvPr/>
          </p:nvSpPr>
          <p:spPr bwMode="auto">
            <a:xfrm>
              <a:off x="6167" y="204"/>
              <a:ext cx="96" cy="18"/>
            </a:xfrm>
            <a:custGeom>
              <a:avLst/>
              <a:gdLst>
                <a:gd name="T0" fmla="*/ 3 w 27"/>
                <a:gd name="T1" fmla="*/ 6 h 6"/>
                <a:gd name="T2" fmla="*/ 24 w 27"/>
                <a:gd name="T3" fmla="*/ 5 h 6"/>
                <a:gd name="T4" fmla="*/ 24 w 27"/>
                <a:gd name="T5" fmla="*/ 0 h 6"/>
                <a:gd name="T6" fmla="*/ 3 w 27"/>
                <a:gd name="T7" fmla="*/ 1 h 6"/>
                <a:gd name="T8" fmla="*/ 3 w 27"/>
                <a:gd name="T9" fmla="*/ 6 h 6"/>
              </a:gdLst>
              <a:ahLst/>
              <a:cxnLst>
                <a:cxn ang="0">
                  <a:pos x="T0" y="T1"/>
                </a:cxn>
                <a:cxn ang="0">
                  <a:pos x="T2" y="T3"/>
                </a:cxn>
                <a:cxn ang="0">
                  <a:pos x="T4" y="T5"/>
                </a:cxn>
                <a:cxn ang="0">
                  <a:pos x="T6" y="T7"/>
                </a:cxn>
                <a:cxn ang="0">
                  <a:pos x="T8" y="T9"/>
                </a:cxn>
              </a:cxnLst>
              <a:rect l="0" t="0" r="r" b="b"/>
              <a:pathLst>
                <a:path w="27" h="6">
                  <a:moveTo>
                    <a:pt x="3" y="6"/>
                  </a:moveTo>
                  <a:cubicBezTo>
                    <a:pt x="10" y="6"/>
                    <a:pt x="17" y="6"/>
                    <a:pt x="24" y="5"/>
                  </a:cubicBezTo>
                  <a:cubicBezTo>
                    <a:pt x="27" y="4"/>
                    <a:pt x="27" y="0"/>
                    <a:pt x="24" y="0"/>
                  </a:cubicBezTo>
                  <a:cubicBezTo>
                    <a:pt x="17"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27" name="Freeform 137"/>
            <p:cNvSpPr/>
            <p:nvPr/>
          </p:nvSpPr>
          <p:spPr bwMode="auto">
            <a:xfrm>
              <a:off x="6040" y="207"/>
              <a:ext cx="89" cy="18"/>
            </a:xfrm>
            <a:custGeom>
              <a:avLst/>
              <a:gdLst>
                <a:gd name="T0" fmla="*/ 3 w 25"/>
                <a:gd name="T1" fmla="*/ 6 h 6"/>
                <a:gd name="T2" fmla="*/ 22 w 25"/>
                <a:gd name="T3" fmla="*/ 5 h 6"/>
                <a:gd name="T4" fmla="*/ 21 w 25"/>
                <a:gd name="T5" fmla="*/ 0 h 6"/>
                <a:gd name="T6" fmla="*/ 3 w 25"/>
                <a:gd name="T7" fmla="*/ 1 h 6"/>
                <a:gd name="T8" fmla="*/ 3 w 25"/>
                <a:gd name="T9" fmla="*/ 6 h 6"/>
              </a:gdLst>
              <a:ahLst/>
              <a:cxnLst>
                <a:cxn ang="0">
                  <a:pos x="T0" y="T1"/>
                </a:cxn>
                <a:cxn ang="0">
                  <a:pos x="T2" y="T3"/>
                </a:cxn>
                <a:cxn ang="0">
                  <a:pos x="T4" y="T5"/>
                </a:cxn>
                <a:cxn ang="0">
                  <a:pos x="T6" y="T7"/>
                </a:cxn>
                <a:cxn ang="0">
                  <a:pos x="T8" y="T9"/>
                </a:cxn>
              </a:cxnLst>
              <a:rect l="0" t="0" r="r" b="b"/>
              <a:pathLst>
                <a:path w="25" h="6">
                  <a:moveTo>
                    <a:pt x="3" y="6"/>
                  </a:moveTo>
                  <a:cubicBezTo>
                    <a:pt x="9" y="6"/>
                    <a:pt x="16" y="6"/>
                    <a:pt x="22" y="5"/>
                  </a:cubicBezTo>
                  <a:cubicBezTo>
                    <a:pt x="25" y="4"/>
                    <a:pt x="24" y="0"/>
                    <a:pt x="21" y="0"/>
                  </a:cubicBezTo>
                  <a:cubicBezTo>
                    <a:pt x="15" y="1"/>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28" name="Freeform 138"/>
            <p:cNvSpPr/>
            <p:nvPr/>
          </p:nvSpPr>
          <p:spPr bwMode="auto">
            <a:xfrm>
              <a:off x="5910" y="201"/>
              <a:ext cx="92" cy="21"/>
            </a:xfrm>
            <a:custGeom>
              <a:avLst/>
              <a:gdLst>
                <a:gd name="T0" fmla="*/ 3 w 26"/>
                <a:gd name="T1" fmla="*/ 7 h 7"/>
                <a:gd name="T2" fmla="*/ 24 w 26"/>
                <a:gd name="T3" fmla="*/ 5 h 7"/>
                <a:gd name="T4" fmla="*/ 22 w 26"/>
                <a:gd name="T5" fmla="*/ 0 h 7"/>
                <a:gd name="T6" fmla="*/ 3 w 26"/>
                <a:gd name="T7" fmla="*/ 2 h 7"/>
                <a:gd name="T8" fmla="*/ 3 w 26"/>
                <a:gd name="T9" fmla="*/ 7 h 7"/>
              </a:gdLst>
              <a:ahLst/>
              <a:cxnLst>
                <a:cxn ang="0">
                  <a:pos x="T0" y="T1"/>
                </a:cxn>
                <a:cxn ang="0">
                  <a:pos x="T2" y="T3"/>
                </a:cxn>
                <a:cxn ang="0">
                  <a:pos x="T4" y="T5"/>
                </a:cxn>
                <a:cxn ang="0">
                  <a:pos x="T6" y="T7"/>
                </a:cxn>
                <a:cxn ang="0">
                  <a:pos x="T8" y="T9"/>
                </a:cxn>
              </a:cxnLst>
              <a:rect l="0" t="0" r="r" b="b"/>
              <a:pathLst>
                <a:path w="26" h="7">
                  <a:moveTo>
                    <a:pt x="3" y="7"/>
                  </a:moveTo>
                  <a:cubicBezTo>
                    <a:pt x="10" y="7"/>
                    <a:pt x="17" y="6"/>
                    <a:pt x="24" y="5"/>
                  </a:cubicBezTo>
                  <a:cubicBezTo>
                    <a:pt x="26" y="4"/>
                    <a:pt x="25" y="0"/>
                    <a:pt x="22" y="0"/>
                  </a:cubicBezTo>
                  <a:cubicBezTo>
                    <a:pt x="16" y="1"/>
                    <a:pt x="9"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29" name="Freeform 139"/>
            <p:cNvSpPr/>
            <p:nvPr/>
          </p:nvSpPr>
          <p:spPr bwMode="auto">
            <a:xfrm>
              <a:off x="5755" y="204"/>
              <a:ext cx="99" cy="21"/>
            </a:xfrm>
            <a:custGeom>
              <a:avLst/>
              <a:gdLst>
                <a:gd name="T0" fmla="*/ 3 w 28"/>
                <a:gd name="T1" fmla="*/ 6 h 7"/>
                <a:gd name="T2" fmla="*/ 25 w 28"/>
                <a:gd name="T3" fmla="*/ 5 h 7"/>
                <a:gd name="T4" fmla="*/ 25 w 28"/>
                <a:gd name="T5" fmla="*/ 0 h 7"/>
                <a:gd name="T6" fmla="*/ 3 w 28"/>
                <a:gd name="T7" fmla="*/ 1 h 7"/>
                <a:gd name="T8" fmla="*/ 3 w 28"/>
                <a:gd name="T9" fmla="*/ 6 h 7"/>
              </a:gdLst>
              <a:ahLst/>
              <a:cxnLst>
                <a:cxn ang="0">
                  <a:pos x="T0" y="T1"/>
                </a:cxn>
                <a:cxn ang="0">
                  <a:pos x="T2" y="T3"/>
                </a:cxn>
                <a:cxn ang="0">
                  <a:pos x="T4" y="T5"/>
                </a:cxn>
                <a:cxn ang="0">
                  <a:pos x="T6" y="T7"/>
                </a:cxn>
                <a:cxn ang="0">
                  <a:pos x="T8" y="T9"/>
                </a:cxn>
              </a:cxnLst>
              <a:rect l="0" t="0" r="r" b="b"/>
              <a:pathLst>
                <a:path w="28" h="7">
                  <a:moveTo>
                    <a:pt x="3" y="6"/>
                  </a:moveTo>
                  <a:cubicBezTo>
                    <a:pt x="10" y="7"/>
                    <a:pt x="17" y="5"/>
                    <a:pt x="25" y="5"/>
                  </a:cubicBezTo>
                  <a:cubicBezTo>
                    <a:pt x="28" y="5"/>
                    <a:pt x="28" y="0"/>
                    <a:pt x="25" y="0"/>
                  </a:cubicBezTo>
                  <a:cubicBezTo>
                    <a:pt x="17" y="0"/>
                    <a:pt x="10" y="2"/>
                    <a:pt x="3" y="1"/>
                  </a:cubicBezTo>
                  <a:cubicBezTo>
                    <a:pt x="0"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30" name="Freeform 140"/>
            <p:cNvSpPr/>
            <p:nvPr/>
          </p:nvSpPr>
          <p:spPr bwMode="auto">
            <a:xfrm>
              <a:off x="5624" y="210"/>
              <a:ext cx="106" cy="24"/>
            </a:xfrm>
            <a:custGeom>
              <a:avLst/>
              <a:gdLst>
                <a:gd name="T0" fmla="*/ 4 w 30"/>
                <a:gd name="T1" fmla="*/ 6 h 8"/>
                <a:gd name="T2" fmla="*/ 15 w 30"/>
                <a:gd name="T3" fmla="*/ 5 h 8"/>
                <a:gd name="T4" fmla="*/ 25 w 30"/>
                <a:gd name="T5" fmla="*/ 7 h 8"/>
                <a:gd name="T6" fmla="*/ 27 w 30"/>
                <a:gd name="T7" fmla="*/ 3 h 8"/>
                <a:gd name="T8" fmla="*/ 17 w 30"/>
                <a:gd name="T9" fmla="*/ 1 h 8"/>
                <a:gd name="T10" fmla="*/ 3 w 30"/>
                <a:gd name="T11" fmla="*/ 1 h 8"/>
                <a:gd name="T12" fmla="*/ 4 w 30"/>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4" y="6"/>
                  </a:moveTo>
                  <a:cubicBezTo>
                    <a:pt x="8" y="5"/>
                    <a:pt x="12" y="5"/>
                    <a:pt x="15" y="5"/>
                  </a:cubicBezTo>
                  <a:cubicBezTo>
                    <a:pt x="18" y="5"/>
                    <a:pt x="22" y="5"/>
                    <a:pt x="25" y="7"/>
                  </a:cubicBezTo>
                  <a:cubicBezTo>
                    <a:pt x="27" y="8"/>
                    <a:pt x="30" y="4"/>
                    <a:pt x="27" y="3"/>
                  </a:cubicBezTo>
                  <a:cubicBezTo>
                    <a:pt x="24" y="1"/>
                    <a:pt x="20" y="1"/>
                    <a:pt x="17" y="1"/>
                  </a:cubicBezTo>
                  <a:cubicBezTo>
                    <a:pt x="13" y="0"/>
                    <a:pt x="8" y="0"/>
                    <a:pt x="3" y="1"/>
                  </a:cubicBezTo>
                  <a:cubicBezTo>
                    <a:pt x="0" y="2"/>
                    <a:pt x="2"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31" name="Freeform 141"/>
            <p:cNvSpPr/>
            <p:nvPr/>
          </p:nvSpPr>
          <p:spPr bwMode="auto">
            <a:xfrm>
              <a:off x="5451" y="201"/>
              <a:ext cx="127" cy="27"/>
            </a:xfrm>
            <a:custGeom>
              <a:avLst/>
              <a:gdLst>
                <a:gd name="T0" fmla="*/ 3 w 36"/>
                <a:gd name="T1" fmla="*/ 6 h 9"/>
                <a:gd name="T2" fmla="*/ 33 w 36"/>
                <a:gd name="T3" fmla="*/ 7 h 9"/>
                <a:gd name="T4" fmla="*/ 33 w 36"/>
                <a:gd name="T5" fmla="*/ 2 h 9"/>
                <a:gd name="T6" fmla="*/ 4 w 36"/>
                <a:gd name="T7" fmla="*/ 1 h 9"/>
                <a:gd name="T8" fmla="*/ 3 w 36"/>
                <a:gd name="T9" fmla="*/ 6 h 9"/>
              </a:gdLst>
              <a:ahLst/>
              <a:cxnLst>
                <a:cxn ang="0">
                  <a:pos x="T0" y="T1"/>
                </a:cxn>
                <a:cxn ang="0">
                  <a:pos x="T2" y="T3"/>
                </a:cxn>
                <a:cxn ang="0">
                  <a:pos x="T4" y="T5"/>
                </a:cxn>
                <a:cxn ang="0">
                  <a:pos x="T6" y="T7"/>
                </a:cxn>
                <a:cxn ang="0">
                  <a:pos x="T8" y="T9"/>
                </a:cxn>
              </a:cxnLst>
              <a:rect l="0" t="0" r="r" b="b"/>
              <a:pathLst>
                <a:path w="36" h="9">
                  <a:moveTo>
                    <a:pt x="3" y="6"/>
                  </a:moveTo>
                  <a:cubicBezTo>
                    <a:pt x="13" y="9"/>
                    <a:pt x="23" y="8"/>
                    <a:pt x="33" y="7"/>
                  </a:cubicBezTo>
                  <a:cubicBezTo>
                    <a:pt x="36" y="6"/>
                    <a:pt x="36" y="2"/>
                    <a:pt x="33" y="2"/>
                  </a:cubicBezTo>
                  <a:cubicBezTo>
                    <a:pt x="23" y="3"/>
                    <a:pt x="13" y="4"/>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32" name="Freeform 142"/>
            <p:cNvSpPr/>
            <p:nvPr/>
          </p:nvSpPr>
          <p:spPr bwMode="auto">
            <a:xfrm>
              <a:off x="5296" y="210"/>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6"/>
                    <a:pt x="27" y="6"/>
                  </a:cubicBezTo>
                  <a:cubicBezTo>
                    <a:pt x="30" y="6"/>
                    <a:pt x="30" y="1"/>
                    <a:pt x="27" y="1"/>
                  </a:cubicBezTo>
                  <a:cubicBezTo>
                    <a:pt x="19" y="1"/>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33" name="Freeform 143"/>
            <p:cNvSpPr/>
            <p:nvPr/>
          </p:nvSpPr>
          <p:spPr bwMode="auto">
            <a:xfrm>
              <a:off x="5169" y="201"/>
              <a:ext cx="103" cy="27"/>
            </a:xfrm>
            <a:custGeom>
              <a:avLst/>
              <a:gdLst>
                <a:gd name="T0" fmla="*/ 4 w 29"/>
                <a:gd name="T1" fmla="*/ 9 h 9"/>
                <a:gd name="T2" fmla="*/ 25 w 29"/>
                <a:gd name="T3" fmla="*/ 7 h 9"/>
                <a:gd name="T4" fmla="*/ 26 w 29"/>
                <a:gd name="T5" fmla="*/ 2 h 9"/>
                <a:gd name="T6" fmla="*/ 3 w 29"/>
                <a:gd name="T7" fmla="*/ 4 h 9"/>
                <a:gd name="T8" fmla="*/ 4 w 29"/>
                <a:gd name="T9" fmla="*/ 9 h 9"/>
              </a:gdLst>
              <a:ahLst/>
              <a:cxnLst>
                <a:cxn ang="0">
                  <a:pos x="T0" y="T1"/>
                </a:cxn>
                <a:cxn ang="0">
                  <a:pos x="T2" y="T3"/>
                </a:cxn>
                <a:cxn ang="0">
                  <a:pos x="T4" y="T5"/>
                </a:cxn>
                <a:cxn ang="0">
                  <a:pos x="T6" y="T7"/>
                </a:cxn>
                <a:cxn ang="0">
                  <a:pos x="T8" y="T9"/>
                </a:cxn>
              </a:cxnLst>
              <a:rect l="0" t="0" r="r" b="b"/>
              <a:pathLst>
                <a:path w="29" h="9">
                  <a:moveTo>
                    <a:pt x="4" y="9"/>
                  </a:moveTo>
                  <a:cubicBezTo>
                    <a:pt x="10" y="8"/>
                    <a:pt x="18" y="5"/>
                    <a:pt x="25" y="7"/>
                  </a:cubicBezTo>
                  <a:cubicBezTo>
                    <a:pt x="27" y="8"/>
                    <a:pt x="29" y="3"/>
                    <a:pt x="26" y="2"/>
                  </a:cubicBezTo>
                  <a:cubicBezTo>
                    <a:pt x="18" y="0"/>
                    <a:pt x="10" y="3"/>
                    <a:pt x="3" y="4"/>
                  </a:cubicBezTo>
                  <a:cubicBezTo>
                    <a:pt x="0" y="5"/>
                    <a:pt x="1" y="9"/>
                    <a:pt x="4"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34" name="Freeform 144"/>
            <p:cNvSpPr/>
            <p:nvPr/>
          </p:nvSpPr>
          <p:spPr bwMode="auto">
            <a:xfrm>
              <a:off x="5032" y="210"/>
              <a:ext cx="116" cy="21"/>
            </a:xfrm>
            <a:custGeom>
              <a:avLst/>
              <a:gdLst>
                <a:gd name="T0" fmla="*/ 3 w 33"/>
                <a:gd name="T1" fmla="*/ 5 h 7"/>
                <a:gd name="T2" fmla="*/ 31 w 33"/>
                <a:gd name="T3" fmla="*/ 5 h 7"/>
                <a:gd name="T4" fmla="*/ 31 w 33"/>
                <a:gd name="T5" fmla="*/ 0 h 7"/>
                <a:gd name="T6" fmla="*/ 4 w 33"/>
                <a:gd name="T7" fmla="*/ 0 h 7"/>
                <a:gd name="T8" fmla="*/ 3 w 33"/>
                <a:gd name="T9" fmla="*/ 5 h 7"/>
              </a:gdLst>
              <a:ahLst/>
              <a:cxnLst>
                <a:cxn ang="0">
                  <a:pos x="T0" y="T1"/>
                </a:cxn>
                <a:cxn ang="0">
                  <a:pos x="T2" y="T3"/>
                </a:cxn>
                <a:cxn ang="0">
                  <a:pos x="T4" y="T5"/>
                </a:cxn>
                <a:cxn ang="0">
                  <a:pos x="T6" y="T7"/>
                </a:cxn>
                <a:cxn ang="0">
                  <a:pos x="T8" y="T9"/>
                </a:cxn>
              </a:cxnLst>
              <a:rect l="0" t="0" r="r" b="b"/>
              <a:pathLst>
                <a:path w="33" h="7">
                  <a:moveTo>
                    <a:pt x="3" y="5"/>
                  </a:moveTo>
                  <a:cubicBezTo>
                    <a:pt x="12" y="7"/>
                    <a:pt x="21" y="6"/>
                    <a:pt x="31" y="5"/>
                  </a:cubicBezTo>
                  <a:cubicBezTo>
                    <a:pt x="33" y="4"/>
                    <a:pt x="33" y="0"/>
                    <a:pt x="31" y="0"/>
                  </a:cubicBezTo>
                  <a:cubicBezTo>
                    <a:pt x="22" y="1"/>
                    <a:pt x="13"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35" name="Freeform 145"/>
            <p:cNvSpPr/>
            <p:nvPr/>
          </p:nvSpPr>
          <p:spPr bwMode="auto">
            <a:xfrm>
              <a:off x="4894" y="201"/>
              <a:ext cx="106" cy="21"/>
            </a:xfrm>
            <a:custGeom>
              <a:avLst/>
              <a:gdLst>
                <a:gd name="T0" fmla="*/ 4 w 30"/>
                <a:gd name="T1" fmla="*/ 7 h 7"/>
                <a:gd name="T2" fmla="*/ 26 w 30"/>
                <a:gd name="T3" fmla="*/ 7 h 7"/>
                <a:gd name="T4" fmla="*/ 27 w 30"/>
                <a:gd name="T5" fmla="*/ 2 h 7"/>
                <a:gd name="T6" fmla="*/ 2 w 30"/>
                <a:gd name="T7" fmla="*/ 2 h 7"/>
                <a:gd name="T8" fmla="*/ 4 w 30"/>
                <a:gd name="T9" fmla="*/ 7 h 7"/>
              </a:gdLst>
              <a:ahLst/>
              <a:cxnLst>
                <a:cxn ang="0">
                  <a:pos x="T0" y="T1"/>
                </a:cxn>
                <a:cxn ang="0">
                  <a:pos x="T2" y="T3"/>
                </a:cxn>
                <a:cxn ang="0">
                  <a:pos x="T4" y="T5"/>
                </a:cxn>
                <a:cxn ang="0">
                  <a:pos x="T6" y="T7"/>
                </a:cxn>
                <a:cxn ang="0">
                  <a:pos x="T8" y="T9"/>
                </a:cxn>
              </a:cxnLst>
              <a:rect l="0" t="0" r="r" b="b"/>
              <a:pathLst>
                <a:path w="30" h="7">
                  <a:moveTo>
                    <a:pt x="4" y="7"/>
                  </a:moveTo>
                  <a:cubicBezTo>
                    <a:pt x="11" y="6"/>
                    <a:pt x="18" y="5"/>
                    <a:pt x="26" y="7"/>
                  </a:cubicBezTo>
                  <a:cubicBezTo>
                    <a:pt x="29" y="7"/>
                    <a:pt x="30" y="3"/>
                    <a:pt x="27" y="2"/>
                  </a:cubicBezTo>
                  <a:cubicBezTo>
                    <a:pt x="19" y="0"/>
                    <a:pt x="11" y="1"/>
                    <a:pt x="2"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36" name="Freeform 146"/>
            <p:cNvSpPr/>
            <p:nvPr/>
          </p:nvSpPr>
          <p:spPr bwMode="auto">
            <a:xfrm>
              <a:off x="4732" y="207"/>
              <a:ext cx="102" cy="27"/>
            </a:xfrm>
            <a:custGeom>
              <a:avLst/>
              <a:gdLst>
                <a:gd name="T0" fmla="*/ 3 w 29"/>
                <a:gd name="T1" fmla="*/ 6 h 9"/>
                <a:gd name="T2" fmla="*/ 26 w 29"/>
                <a:gd name="T3" fmla="*/ 6 h 9"/>
                <a:gd name="T4" fmla="*/ 26 w 29"/>
                <a:gd name="T5" fmla="*/ 1 h 9"/>
                <a:gd name="T6" fmla="*/ 4 w 29"/>
                <a:gd name="T7" fmla="*/ 1 h 9"/>
                <a:gd name="T8" fmla="*/ 3 w 29"/>
                <a:gd name="T9" fmla="*/ 6 h 9"/>
              </a:gdLst>
              <a:ahLst/>
              <a:cxnLst>
                <a:cxn ang="0">
                  <a:pos x="T0" y="T1"/>
                </a:cxn>
                <a:cxn ang="0">
                  <a:pos x="T2" y="T3"/>
                </a:cxn>
                <a:cxn ang="0">
                  <a:pos x="T4" y="T5"/>
                </a:cxn>
                <a:cxn ang="0">
                  <a:pos x="T6" y="T7"/>
                </a:cxn>
                <a:cxn ang="0">
                  <a:pos x="T8" y="T9"/>
                </a:cxn>
              </a:cxnLst>
              <a:rect l="0" t="0" r="r" b="b"/>
              <a:pathLst>
                <a:path w="29" h="9">
                  <a:moveTo>
                    <a:pt x="3" y="6"/>
                  </a:moveTo>
                  <a:cubicBezTo>
                    <a:pt x="11" y="9"/>
                    <a:pt x="18" y="6"/>
                    <a:pt x="26" y="6"/>
                  </a:cubicBezTo>
                  <a:cubicBezTo>
                    <a:pt x="29" y="6"/>
                    <a:pt x="29" y="1"/>
                    <a:pt x="26" y="1"/>
                  </a:cubicBezTo>
                  <a:cubicBezTo>
                    <a:pt x="19" y="1"/>
                    <a:pt x="11" y="4"/>
                    <a:pt x="4" y="1"/>
                  </a:cubicBezTo>
                  <a:cubicBezTo>
                    <a:pt x="2"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37" name="Freeform 147"/>
            <p:cNvSpPr/>
            <p:nvPr/>
          </p:nvSpPr>
          <p:spPr bwMode="auto">
            <a:xfrm>
              <a:off x="4608" y="210"/>
              <a:ext cx="81" cy="15"/>
            </a:xfrm>
            <a:custGeom>
              <a:avLst/>
              <a:gdLst>
                <a:gd name="T0" fmla="*/ 3 w 23"/>
                <a:gd name="T1" fmla="*/ 5 h 5"/>
                <a:gd name="T2" fmla="*/ 20 w 23"/>
                <a:gd name="T3" fmla="*/ 5 h 5"/>
                <a:gd name="T4" fmla="*/ 20 w 23"/>
                <a:gd name="T5" fmla="*/ 0 h 5"/>
                <a:gd name="T6" fmla="*/ 3 w 23"/>
                <a:gd name="T7" fmla="*/ 0 h 5"/>
                <a:gd name="T8" fmla="*/ 3 w 23"/>
                <a:gd name="T9" fmla="*/ 5 h 5"/>
              </a:gdLst>
              <a:ahLst/>
              <a:cxnLst>
                <a:cxn ang="0">
                  <a:pos x="T0" y="T1"/>
                </a:cxn>
                <a:cxn ang="0">
                  <a:pos x="T2" y="T3"/>
                </a:cxn>
                <a:cxn ang="0">
                  <a:pos x="T4" y="T5"/>
                </a:cxn>
                <a:cxn ang="0">
                  <a:pos x="T6" y="T7"/>
                </a:cxn>
                <a:cxn ang="0">
                  <a:pos x="T8" y="T9"/>
                </a:cxn>
              </a:cxnLst>
              <a:rect l="0" t="0" r="r" b="b"/>
              <a:pathLst>
                <a:path w="23" h="5">
                  <a:moveTo>
                    <a:pt x="3" y="5"/>
                  </a:moveTo>
                  <a:cubicBezTo>
                    <a:pt x="20" y="5"/>
                    <a:pt x="20" y="5"/>
                    <a:pt x="20" y="5"/>
                  </a:cubicBezTo>
                  <a:cubicBezTo>
                    <a:pt x="23" y="5"/>
                    <a:pt x="23" y="0"/>
                    <a:pt x="20"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38" name="Freeform 148"/>
            <p:cNvSpPr/>
            <p:nvPr/>
          </p:nvSpPr>
          <p:spPr bwMode="auto">
            <a:xfrm>
              <a:off x="4439" y="201"/>
              <a:ext cx="88" cy="24"/>
            </a:xfrm>
            <a:custGeom>
              <a:avLst/>
              <a:gdLst>
                <a:gd name="T0" fmla="*/ 3 w 25"/>
                <a:gd name="T1" fmla="*/ 6 h 8"/>
                <a:gd name="T2" fmla="*/ 23 w 25"/>
                <a:gd name="T3" fmla="*/ 5 h 8"/>
                <a:gd name="T4" fmla="*/ 20 w 25"/>
                <a:gd name="T5" fmla="*/ 1 h 8"/>
                <a:gd name="T6" fmla="*/ 4 w 25"/>
                <a:gd name="T7" fmla="*/ 1 h 8"/>
                <a:gd name="T8" fmla="*/ 3 w 25"/>
                <a:gd name="T9" fmla="*/ 6 h 8"/>
              </a:gdLst>
              <a:ahLst/>
              <a:cxnLst>
                <a:cxn ang="0">
                  <a:pos x="T0" y="T1"/>
                </a:cxn>
                <a:cxn ang="0">
                  <a:pos x="T2" y="T3"/>
                </a:cxn>
                <a:cxn ang="0">
                  <a:pos x="T4" y="T5"/>
                </a:cxn>
                <a:cxn ang="0">
                  <a:pos x="T6" y="T7"/>
                </a:cxn>
                <a:cxn ang="0">
                  <a:pos x="T8" y="T9"/>
                </a:cxn>
              </a:cxnLst>
              <a:rect l="0" t="0" r="r" b="b"/>
              <a:pathLst>
                <a:path w="25" h="8">
                  <a:moveTo>
                    <a:pt x="3" y="6"/>
                  </a:moveTo>
                  <a:cubicBezTo>
                    <a:pt x="9" y="7"/>
                    <a:pt x="16" y="8"/>
                    <a:pt x="23" y="5"/>
                  </a:cubicBezTo>
                  <a:cubicBezTo>
                    <a:pt x="25" y="4"/>
                    <a:pt x="23" y="0"/>
                    <a:pt x="20" y="1"/>
                  </a:cubicBezTo>
                  <a:cubicBezTo>
                    <a:pt x="15" y="4"/>
                    <a:pt x="9" y="2"/>
                    <a:pt x="4" y="1"/>
                  </a:cubicBezTo>
                  <a:cubicBezTo>
                    <a:pt x="1"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39" name="Freeform 149"/>
            <p:cNvSpPr/>
            <p:nvPr/>
          </p:nvSpPr>
          <p:spPr bwMode="auto">
            <a:xfrm>
              <a:off x="4273" y="204"/>
              <a:ext cx="110" cy="18"/>
            </a:xfrm>
            <a:custGeom>
              <a:avLst/>
              <a:gdLst>
                <a:gd name="T0" fmla="*/ 3 w 31"/>
                <a:gd name="T1" fmla="*/ 6 h 6"/>
                <a:gd name="T2" fmla="*/ 28 w 31"/>
                <a:gd name="T3" fmla="*/ 5 h 6"/>
                <a:gd name="T4" fmla="*/ 28 w 31"/>
                <a:gd name="T5" fmla="*/ 0 h 6"/>
                <a:gd name="T6" fmla="*/ 3 w 31"/>
                <a:gd name="T7" fmla="*/ 1 h 6"/>
                <a:gd name="T8" fmla="*/ 3 w 31"/>
                <a:gd name="T9" fmla="*/ 6 h 6"/>
              </a:gdLst>
              <a:ahLst/>
              <a:cxnLst>
                <a:cxn ang="0">
                  <a:pos x="T0" y="T1"/>
                </a:cxn>
                <a:cxn ang="0">
                  <a:pos x="T2" y="T3"/>
                </a:cxn>
                <a:cxn ang="0">
                  <a:pos x="T4" y="T5"/>
                </a:cxn>
                <a:cxn ang="0">
                  <a:pos x="T6" y="T7"/>
                </a:cxn>
                <a:cxn ang="0">
                  <a:pos x="T8" y="T9"/>
                </a:cxn>
              </a:cxnLst>
              <a:rect l="0" t="0" r="r" b="b"/>
              <a:pathLst>
                <a:path w="31" h="6">
                  <a:moveTo>
                    <a:pt x="3" y="6"/>
                  </a:moveTo>
                  <a:cubicBezTo>
                    <a:pt x="11" y="6"/>
                    <a:pt x="20" y="6"/>
                    <a:pt x="28" y="5"/>
                  </a:cubicBezTo>
                  <a:cubicBezTo>
                    <a:pt x="31" y="4"/>
                    <a:pt x="31" y="0"/>
                    <a:pt x="28" y="0"/>
                  </a:cubicBezTo>
                  <a:cubicBezTo>
                    <a:pt x="20" y="1"/>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40" name="Freeform 150"/>
            <p:cNvSpPr/>
            <p:nvPr/>
          </p:nvSpPr>
          <p:spPr bwMode="auto">
            <a:xfrm>
              <a:off x="4150" y="201"/>
              <a:ext cx="99" cy="24"/>
            </a:xfrm>
            <a:custGeom>
              <a:avLst/>
              <a:gdLst>
                <a:gd name="T0" fmla="*/ 4 w 28"/>
                <a:gd name="T1" fmla="*/ 8 h 8"/>
                <a:gd name="T2" fmla="*/ 24 w 28"/>
                <a:gd name="T3" fmla="*/ 7 h 8"/>
                <a:gd name="T4" fmla="*/ 25 w 28"/>
                <a:gd name="T5" fmla="*/ 2 h 8"/>
                <a:gd name="T6" fmla="*/ 3 w 28"/>
                <a:gd name="T7" fmla="*/ 3 h 8"/>
                <a:gd name="T8" fmla="*/ 4 w 28"/>
                <a:gd name="T9" fmla="*/ 8 h 8"/>
              </a:gdLst>
              <a:ahLst/>
              <a:cxnLst>
                <a:cxn ang="0">
                  <a:pos x="T0" y="T1"/>
                </a:cxn>
                <a:cxn ang="0">
                  <a:pos x="T2" y="T3"/>
                </a:cxn>
                <a:cxn ang="0">
                  <a:pos x="T4" y="T5"/>
                </a:cxn>
                <a:cxn ang="0">
                  <a:pos x="T6" y="T7"/>
                </a:cxn>
                <a:cxn ang="0">
                  <a:pos x="T8" y="T9"/>
                </a:cxn>
              </a:cxnLst>
              <a:rect l="0" t="0" r="r" b="b"/>
              <a:pathLst>
                <a:path w="28" h="8">
                  <a:moveTo>
                    <a:pt x="4" y="8"/>
                  </a:moveTo>
                  <a:cubicBezTo>
                    <a:pt x="10" y="7"/>
                    <a:pt x="17" y="5"/>
                    <a:pt x="24" y="7"/>
                  </a:cubicBezTo>
                  <a:cubicBezTo>
                    <a:pt x="27" y="7"/>
                    <a:pt x="28" y="3"/>
                    <a:pt x="25" y="2"/>
                  </a:cubicBezTo>
                  <a:cubicBezTo>
                    <a:pt x="18" y="0"/>
                    <a:pt x="10" y="2"/>
                    <a:pt x="3" y="3"/>
                  </a:cubicBezTo>
                  <a:cubicBezTo>
                    <a:pt x="0" y="4"/>
                    <a:pt x="1" y="8"/>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41" name="Freeform 151"/>
            <p:cNvSpPr/>
            <p:nvPr/>
          </p:nvSpPr>
          <p:spPr bwMode="auto">
            <a:xfrm>
              <a:off x="4016" y="207"/>
              <a:ext cx="102" cy="24"/>
            </a:xfrm>
            <a:custGeom>
              <a:avLst/>
              <a:gdLst>
                <a:gd name="T0" fmla="*/ 3 w 29"/>
                <a:gd name="T1" fmla="*/ 5 h 8"/>
                <a:gd name="T2" fmla="*/ 25 w 29"/>
                <a:gd name="T3" fmla="*/ 7 h 8"/>
                <a:gd name="T4" fmla="*/ 26 w 29"/>
                <a:gd name="T5" fmla="*/ 2 h 8"/>
                <a:gd name="T6" fmla="*/ 3 w 29"/>
                <a:gd name="T7" fmla="*/ 0 h 8"/>
                <a:gd name="T8" fmla="*/ 3 w 29"/>
                <a:gd name="T9" fmla="*/ 5 h 8"/>
              </a:gdLst>
              <a:ahLst/>
              <a:cxnLst>
                <a:cxn ang="0">
                  <a:pos x="T0" y="T1"/>
                </a:cxn>
                <a:cxn ang="0">
                  <a:pos x="T2" y="T3"/>
                </a:cxn>
                <a:cxn ang="0">
                  <a:pos x="T4" y="T5"/>
                </a:cxn>
                <a:cxn ang="0">
                  <a:pos x="T6" y="T7"/>
                </a:cxn>
                <a:cxn ang="0">
                  <a:pos x="T8" y="T9"/>
                </a:cxn>
              </a:cxnLst>
              <a:rect l="0" t="0" r="r" b="b"/>
              <a:pathLst>
                <a:path w="29" h="8">
                  <a:moveTo>
                    <a:pt x="3" y="5"/>
                  </a:moveTo>
                  <a:cubicBezTo>
                    <a:pt x="10" y="5"/>
                    <a:pt x="18" y="5"/>
                    <a:pt x="25" y="7"/>
                  </a:cubicBezTo>
                  <a:cubicBezTo>
                    <a:pt x="28" y="8"/>
                    <a:pt x="29" y="3"/>
                    <a:pt x="26" y="2"/>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42" name="Freeform 152"/>
            <p:cNvSpPr/>
            <p:nvPr/>
          </p:nvSpPr>
          <p:spPr bwMode="auto">
            <a:xfrm>
              <a:off x="3878" y="213"/>
              <a:ext cx="106"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43" name="Freeform 153"/>
            <p:cNvSpPr/>
            <p:nvPr/>
          </p:nvSpPr>
          <p:spPr bwMode="auto">
            <a:xfrm>
              <a:off x="3751" y="207"/>
              <a:ext cx="85" cy="18"/>
            </a:xfrm>
            <a:custGeom>
              <a:avLst/>
              <a:gdLst>
                <a:gd name="T0" fmla="*/ 3 w 24"/>
                <a:gd name="T1" fmla="*/ 5 h 6"/>
                <a:gd name="T2" fmla="*/ 21 w 24"/>
                <a:gd name="T3" fmla="*/ 6 h 6"/>
                <a:gd name="T4" fmla="*/ 21 w 24"/>
                <a:gd name="T5" fmla="*/ 1 h 6"/>
                <a:gd name="T6" fmla="*/ 4 w 24"/>
                <a:gd name="T7" fmla="*/ 0 h 6"/>
                <a:gd name="T8" fmla="*/ 3 w 24"/>
                <a:gd name="T9" fmla="*/ 5 h 6"/>
              </a:gdLst>
              <a:ahLst/>
              <a:cxnLst>
                <a:cxn ang="0">
                  <a:pos x="T0" y="T1"/>
                </a:cxn>
                <a:cxn ang="0">
                  <a:pos x="T2" y="T3"/>
                </a:cxn>
                <a:cxn ang="0">
                  <a:pos x="T4" y="T5"/>
                </a:cxn>
                <a:cxn ang="0">
                  <a:pos x="T6" y="T7"/>
                </a:cxn>
                <a:cxn ang="0">
                  <a:pos x="T8" y="T9"/>
                </a:cxn>
              </a:cxnLst>
              <a:rect l="0" t="0" r="r" b="b"/>
              <a:pathLst>
                <a:path w="24" h="6">
                  <a:moveTo>
                    <a:pt x="3" y="5"/>
                  </a:moveTo>
                  <a:cubicBezTo>
                    <a:pt x="9" y="6"/>
                    <a:pt x="15" y="6"/>
                    <a:pt x="21" y="6"/>
                  </a:cubicBezTo>
                  <a:cubicBezTo>
                    <a:pt x="24" y="6"/>
                    <a:pt x="24" y="1"/>
                    <a:pt x="21" y="1"/>
                  </a:cubicBezTo>
                  <a:cubicBezTo>
                    <a:pt x="16" y="1"/>
                    <a:pt x="10"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44" name="Freeform 154"/>
            <p:cNvSpPr/>
            <p:nvPr/>
          </p:nvSpPr>
          <p:spPr bwMode="auto">
            <a:xfrm>
              <a:off x="3596" y="207"/>
              <a:ext cx="109" cy="24"/>
            </a:xfrm>
            <a:custGeom>
              <a:avLst/>
              <a:gdLst>
                <a:gd name="T0" fmla="*/ 3 w 31"/>
                <a:gd name="T1" fmla="*/ 7 h 8"/>
                <a:gd name="T2" fmla="*/ 28 w 31"/>
                <a:gd name="T3" fmla="*/ 6 h 8"/>
                <a:gd name="T4" fmla="*/ 27 w 31"/>
                <a:gd name="T5" fmla="*/ 1 h 8"/>
                <a:gd name="T6" fmla="*/ 3 w 31"/>
                <a:gd name="T7" fmla="*/ 2 h 8"/>
                <a:gd name="T8" fmla="*/ 3 w 31"/>
                <a:gd name="T9" fmla="*/ 7 h 8"/>
              </a:gdLst>
              <a:ahLst/>
              <a:cxnLst>
                <a:cxn ang="0">
                  <a:pos x="T0" y="T1"/>
                </a:cxn>
                <a:cxn ang="0">
                  <a:pos x="T2" y="T3"/>
                </a:cxn>
                <a:cxn ang="0">
                  <a:pos x="T4" y="T5"/>
                </a:cxn>
                <a:cxn ang="0">
                  <a:pos x="T6" y="T7"/>
                </a:cxn>
                <a:cxn ang="0">
                  <a:pos x="T8" y="T9"/>
                </a:cxn>
              </a:cxnLst>
              <a:rect l="0" t="0" r="r" b="b"/>
              <a:pathLst>
                <a:path w="31" h="8">
                  <a:moveTo>
                    <a:pt x="3" y="7"/>
                  </a:moveTo>
                  <a:cubicBezTo>
                    <a:pt x="11" y="7"/>
                    <a:pt x="20" y="8"/>
                    <a:pt x="28" y="6"/>
                  </a:cubicBezTo>
                  <a:cubicBezTo>
                    <a:pt x="31" y="5"/>
                    <a:pt x="30" y="0"/>
                    <a:pt x="27" y="1"/>
                  </a:cubicBezTo>
                  <a:cubicBezTo>
                    <a:pt x="19" y="4"/>
                    <a:pt x="11"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45" name="Freeform 155"/>
            <p:cNvSpPr/>
            <p:nvPr/>
          </p:nvSpPr>
          <p:spPr bwMode="auto">
            <a:xfrm>
              <a:off x="3455" y="216"/>
              <a:ext cx="99" cy="18"/>
            </a:xfrm>
            <a:custGeom>
              <a:avLst/>
              <a:gdLst>
                <a:gd name="T0" fmla="*/ 4 w 28"/>
                <a:gd name="T1" fmla="*/ 6 h 6"/>
                <a:gd name="T2" fmla="*/ 25 w 28"/>
                <a:gd name="T3" fmla="*/ 5 h 6"/>
                <a:gd name="T4" fmla="*/ 25 w 28"/>
                <a:gd name="T5" fmla="*/ 0 h 6"/>
                <a:gd name="T6" fmla="*/ 2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2" y="1"/>
                  </a:cubicBezTo>
                  <a:cubicBezTo>
                    <a:pt x="0" y="2"/>
                    <a:pt x="1"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46" name="Freeform 156"/>
            <p:cNvSpPr/>
            <p:nvPr/>
          </p:nvSpPr>
          <p:spPr bwMode="auto">
            <a:xfrm>
              <a:off x="3300" y="204"/>
              <a:ext cx="109" cy="21"/>
            </a:xfrm>
            <a:custGeom>
              <a:avLst/>
              <a:gdLst>
                <a:gd name="T0" fmla="*/ 3 w 31"/>
                <a:gd name="T1" fmla="*/ 5 h 7"/>
                <a:gd name="T2" fmla="*/ 28 w 31"/>
                <a:gd name="T3" fmla="*/ 5 h 7"/>
                <a:gd name="T4" fmla="*/ 28 w 31"/>
                <a:gd name="T5" fmla="*/ 0 h 7"/>
                <a:gd name="T6" fmla="*/ 4 w 31"/>
                <a:gd name="T7" fmla="*/ 0 h 7"/>
                <a:gd name="T8" fmla="*/ 3 w 31"/>
                <a:gd name="T9" fmla="*/ 5 h 7"/>
              </a:gdLst>
              <a:ahLst/>
              <a:cxnLst>
                <a:cxn ang="0">
                  <a:pos x="T0" y="T1"/>
                </a:cxn>
                <a:cxn ang="0">
                  <a:pos x="T2" y="T3"/>
                </a:cxn>
                <a:cxn ang="0">
                  <a:pos x="T4" y="T5"/>
                </a:cxn>
                <a:cxn ang="0">
                  <a:pos x="T6" y="T7"/>
                </a:cxn>
                <a:cxn ang="0">
                  <a:pos x="T8" y="T9"/>
                </a:cxn>
              </a:cxnLst>
              <a:rect l="0" t="0" r="r" b="b"/>
              <a:pathLst>
                <a:path w="31" h="7">
                  <a:moveTo>
                    <a:pt x="3" y="5"/>
                  </a:moveTo>
                  <a:cubicBezTo>
                    <a:pt x="11" y="7"/>
                    <a:pt x="20" y="5"/>
                    <a:pt x="28" y="5"/>
                  </a:cubicBezTo>
                  <a:cubicBezTo>
                    <a:pt x="31" y="5"/>
                    <a:pt x="31" y="0"/>
                    <a:pt x="28" y="0"/>
                  </a:cubicBezTo>
                  <a:cubicBezTo>
                    <a:pt x="20" y="0"/>
                    <a:pt x="12" y="2"/>
                    <a:pt x="4" y="0"/>
                  </a:cubicBezTo>
                  <a:cubicBezTo>
                    <a:pt x="2"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47" name="Freeform 157"/>
            <p:cNvSpPr/>
            <p:nvPr/>
          </p:nvSpPr>
          <p:spPr bwMode="auto">
            <a:xfrm>
              <a:off x="3155" y="207"/>
              <a:ext cx="95" cy="21"/>
            </a:xfrm>
            <a:custGeom>
              <a:avLst/>
              <a:gdLst>
                <a:gd name="T0" fmla="*/ 4 w 27"/>
                <a:gd name="T1" fmla="*/ 7 h 7"/>
                <a:gd name="T2" fmla="*/ 23 w 27"/>
                <a:gd name="T3" fmla="*/ 6 h 7"/>
                <a:gd name="T4" fmla="*/ 24 w 27"/>
                <a:gd name="T5" fmla="*/ 1 h 7"/>
                <a:gd name="T6" fmla="*/ 3 w 27"/>
                <a:gd name="T7" fmla="*/ 2 h 7"/>
                <a:gd name="T8" fmla="*/ 4 w 27"/>
                <a:gd name="T9" fmla="*/ 7 h 7"/>
              </a:gdLst>
              <a:ahLst/>
              <a:cxnLst>
                <a:cxn ang="0">
                  <a:pos x="T0" y="T1"/>
                </a:cxn>
                <a:cxn ang="0">
                  <a:pos x="T2" y="T3"/>
                </a:cxn>
                <a:cxn ang="0">
                  <a:pos x="T4" y="T5"/>
                </a:cxn>
                <a:cxn ang="0">
                  <a:pos x="T6" y="T7"/>
                </a:cxn>
                <a:cxn ang="0">
                  <a:pos x="T8" y="T9"/>
                </a:cxn>
              </a:cxnLst>
              <a:rect l="0" t="0" r="r" b="b"/>
              <a:pathLst>
                <a:path w="27" h="7">
                  <a:moveTo>
                    <a:pt x="4" y="7"/>
                  </a:moveTo>
                  <a:cubicBezTo>
                    <a:pt x="10" y="6"/>
                    <a:pt x="17" y="4"/>
                    <a:pt x="23" y="6"/>
                  </a:cubicBezTo>
                  <a:cubicBezTo>
                    <a:pt x="26" y="6"/>
                    <a:pt x="27" y="2"/>
                    <a:pt x="24" y="1"/>
                  </a:cubicBezTo>
                  <a:cubicBezTo>
                    <a:pt x="17" y="0"/>
                    <a:pt x="10"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48" name="Freeform 158"/>
            <p:cNvSpPr/>
            <p:nvPr/>
          </p:nvSpPr>
          <p:spPr bwMode="auto">
            <a:xfrm>
              <a:off x="2982" y="204"/>
              <a:ext cx="120" cy="30"/>
            </a:xfrm>
            <a:custGeom>
              <a:avLst/>
              <a:gdLst>
                <a:gd name="T0" fmla="*/ 3 w 34"/>
                <a:gd name="T1" fmla="*/ 9 h 10"/>
                <a:gd name="T2" fmla="*/ 16 w 34"/>
                <a:gd name="T3" fmla="*/ 8 h 10"/>
                <a:gd name="T4" fmla="*/ 29 w 34"/>
                <a:gd name="T5" fmla="*/ 9 h 10"/>
                <a:gd name="T6" fmla="*/ 32 w 34"/>
                <a:gd name="T7" fmla="*/ 5 h 10"/>
                <a:gd name="T8" fmla="*/ 3 w 34"/>
                <a:gd name="T9" fmla="*/ 4 h 10"/>
                <a:gd name="T10" fmla="*/ 3 w 34"/>
                <a:gd name="T11" fmla="*/ 9 h 10"/>
              </a:gdLst>
              <a:ahLst/>
              <a:cxnLst>
                <a:cxn ang="0">
                  <a:pos x="T0" y="T1"/>
                </a:cxn>
                <a:cxn ang="0">
                  <a:pos x="T2" y="T3"/>
                </a:cxn>
                <a:cxn ang="0">
                  <a:pos x="T4" y="T5"/>
                </a:cxn>
                <a:cxn ang="0">
                  <a:pos x="T6" y="T7"/>
                </a:cxn>
                <a:cxn ang="0">
                  <a:pos x="T8" y="T9"/>
                </a:cxn>
                <a:cxn ang="0">
                  <a:pos x="T10" y="T11"/>
                </a:cxn>
              </a:cxnLst>
              <a:rect l="0" t="0" r="r" b="b"/>
              <a:pathLst>
                <a:path w="34" h="10">
                  <a:moveTo>
                    <a:pt x="3" y="9"/>
                  </a:moveTo>
                  <a:cubicBezTo>
                    <a:pt x="8" y="9"/>
                    <a:pt x="12" y="8"/>
                    <a:pt x="16" y="8"/>
                  </a:cubicBezTo>
                  <a:cubicBezTo>
                    <a:pt x="21" y="7"/>
                    <a:pt x="26" y="7"/>
                    <a:pt x="29" y="9"/>
                  </a:cubicBezTo>
                  <a:cubicBezTo>
                    <a:pt x="32" y="10"/>
                    <a:pt x="34" y="6"/>
                    <a:pt x="32" y="5"/>
                  </a:cubicBezTo>
                  <a:cubicBezTo>
                    <a:pt x="23" y="0"/>
                    <a:pt x="12"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49" name="Freeform 159"/>
            <p:cNvSpPr/>
            <p:nvPr/>
          </p:nvSpPr>
          <p:spPr bwMode="auto">
            <a:xfrm>
              <a:off x="2841" y="213"/>
              <a:ext cx="106" cy="24"/>
            </a:xfrm>
            <a:custGeom>
              <a:avLst/>
              <a:gdLst>
                <a:gd name="T0" fmla="*/ 2 w 30"/>
                <a:gd name="T1" fmla="*/ 6 h 8"/>
                <a:gd name="T2" fmla="*/ 27 w 30"/>
                <a:gd name="T3" fmla="*/ 5 h 8"/>
                <a:gd name="T4" fmla="*/ 26 w 30"/>
                <a:gd name="T5" fmla="*/ 0 h 8"/>
                <a:gd name="T6" fmla="*/ 4 w 30"/>
                <a:gd name="T7" fmla="*/ 1 h 8"/>
                <a:gd name="T8" fmla="*/ 2 w 30"/>
                <a:gd name="T9" fmla="*/ 6 h 8"/>
              </a:gdLst>
              <a:ahLst/>
              <a:cxnLst>
                <a:cxn ang="0">
                  <a:pos x="T0" y="T1"/>
                </a:cxn>
                <a:cxn ang="0">
                  <a:pos x="T2" y="T3"/>
                </a:cxn>
                <a:cxn ang="0">
                  <a:pos x="T4" y="T5"/>
                </a:cxn>
                <a:cxn ang="0">
                  <a:pos x="T6" y="T7"/>
                </a:cxn>
                <a:cxn ang="0">
                  <a:pos x="T8" y="T9"/>
                </a:cxn>
              </a:cxnLst>
              <a:rect l="0" t="0" r="r" b="b"/>
              <a:pathLst>
                <a:path w="30" h="8">
                  <a:moveTo>
                    <a:pt x="2" y="6"/>
                  </a:moveTo>
                  <a:cubicBezTo>
                    <a:pt x="11" y="8"/>
                    <a:pt x="19" y="6"/>
                    <a:pt x="27" y="5"/>
                  </a:cubicBezTo>
                  <a:cubicBezTo>
                    <a:pt x="30" y="4"/>
                    <a:pt x="29" y="0"/>
                    <a:pt x="26" y="0"/>
                  </a:cubicBezTo>
                  <a:cubicBezTo>
                    <a:pt x="18" y="1"/>
                    <a:pt x="11" y="3"/>
                    <a:pt x="4" y="1"/>
                  </a:cubicBezTo>
                  <a:cubicBezTo>
                    <a:pt x="1" y="1"/>
                    <a:pt x="0" y="5"/>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50" name="Freeform 160"/>
            <p:cNvSpPr/>
            <p:nvPr/>
          </p:nvSpPr>
          <p:spPr bwMode="auto">
            <a:xfrm>
              <a:off x="2686" y="210"/>
              <a:ext cx="85" cy="18"/>
            </a:xfrm>
            <a:custGeom>
              <a:avLst/>
              <a:gdLst>
                <a:gd name="T0" fmla="*/ 3 w 24"/>
                <a:gd name="T1" fmla="*/ 6 h 6"/>
                <a:gd name="T2" fmla="*/ 20 w 24"/>
                <a:gd name="T3" fmla="*/ 6 h 6"/>
                <a:gd name="T4" fmla="*/ 21 w 24"/>
                <a:gd name="T5" fmla="*/ 1 h 6"/>
                <a:gd name="T6" fmla="*/ 3 w 24"/>
                <a:gd name="T7" fmla="*/ 1 h 6"/>
                <a:gd name="T8" fmla="*/ 3 w 24"/>
                <a:gd name="T9" fmla="*/ 6 h 6"/>
              </a:gdLst>
              <a:ahLst/>
              <a:cxnLst>
                <a:cxn ang="0">
                  <a:pos x="T0" y="T1"/>
                </a:cxn>
                <a:cxn ang="0">
                  <a:pos x="T2" y="T3"/>
                </a:cxn>
                <a:cxn ang="0">
                  <a:pos x="T4" y="T5"/>
                </a:cxn>
                <a:cxn ang="0">
                  <a:pos x="T6" y="T7"/>
                </a:cxn>
                <a:cxn ang="0">
                  <a:pos x="T8" y="T9"/>
                </a:cxn>
              </a:cxnLst>
              <a:rect l="0" t="0" r="r" b="b"/>
              <a:pathLst>
                <a:path w="24" h="6">
                  <a:moveTo>
                    <a:pt x="3" y="6"/>
                  </a:moveTo>
                  <a:cubicBezTo>
                    <a:pt x="9" y="6"/>
                    <a:pt x="14" y="5"/>
                    <a:pt x="20" y="6"/>
                  </a:cubicBezTo>
                  <a:cubicBezTo>
                    <a:pt x="23" y="6"/>
                    <a:pt x="24" y="2"/>
                    <a:pt x="21" y="1"/>
                  </a:cubicBezTo>
                  <a:cubicBezTo>
                    <a:pt x="15" y="0"/>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51" name="Freeform 161"/>
            <p:cNvSpPr/>
            <p:nvPr/>
          </p:nvSpPr>
          <p:spPr bwMode="auto">
            <a:xfrm>
              <a:off x="2531" y="210"/>
              <a:ext cx="95" cy="18"/>
            </a:xfrm>
            <a:custGeom>
              <a:avLst/>
              <a:gdLst>
                <a:gd name="T0" fmla="*/ 3 w 27"/>
                <a:gd name="T1" fmla="*/ 5 h 6"/>
                <a:gd name="T2" fmla="*/ 24 w 27"/>
                <a:gd name="T3" fmla="*/ 6 h 6"/>
                <a:gd name="T4" fmla="*/ 24 w 27"/>
                <a:gd name="T5" fmla="*/ 1 h 6"/>
                <a:gd name="T6" fmla="*/ 4 w 27"/>
                <a:gd name="T7" fmla="*/ 0 h 6"/>
                <a:gd name="T8" fmla="*/ 3 w 27"/>
                <a:gd name="T9" fmla="*/ 5 h 6"/>
              </a:gdLst>
              <a:ahLst/>
              <a:cxnLst>
                <a:cxn ang="0">
                  <a:pos x="T0" y="T1"/>
                </a:cxn>
                <a:cxn ang="0">
                  <a:pos x="T2" y="T3"/>
                </a:cxn>
                <a:cxn ang="0">
                  <a:pos x="T4" y="T5"/>
                </a:cxn>
                <a:cxn ang="0">
                  <a:pos x="T6" y="T7"/>
                </a:cxn>
                <a:cxn ang="0">
                  <a:pos x="T8" y="T9"/>
                </a:cxn>
              </a:cxnLst>
              <a:rect l="0" t="0" r="r" b="b"/>
              <a:pathLst>
                <a:path w="27" h="6">
                  <a:moveTo>
                    <a:pt x="3" y="5"/>
                  </a:moveTo>
                  <a:cubicBezTo>
                    <a:pt x="10" y="6"/>
                    <a:pt x="17" y="6"/>
                    <a:pt x="24" y="6"/>
                  </a:cubicBezTo>
                  <a:cubicBezTo>
                    <a:pt x="27" y="6"/>
                    <a:pt x="27" y="1"/>
                    <a:pt x="24" y="1"/>
                  </a:cubicBezTo>
                  <a:cubicBezTo>
                    <a:pt x="17" y="1"/>
                    <a:pt x="11"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52" name="Freeform 162"/>
            <p:cNvSpPr/>
            <p:nvPr/>
          </p:nvSpPr>
          <p:spPr bwMode="auto">
            <a:xfrm>
              <a:off x="2393" y="213"/>
              <a:ext cx="102" cy="18"/>
            </a:xfrm>
            <a:custGeom>
              <a:avLst/>
              <a:gdLst>
                <a:gd name="T0" fmla="*/ 2 w 29"/>
                <a:gd name="T1" fmla="*/ 6 h 6"/>
                <a:gd name="T2" fmla="*/ 26 w 29"/>
                <a:gd name="T3" fmla="*/ 5 h 6"/>
                <a:gd name="T4" fmla="*/ 26 w 29"/>
                <a:gd name="T5" fmla="*/ 0 h 6"/>
                <a:gd name="T6" fmla="*/ 2 w 29"/>
                <a:gd name="T7" fmla="*/ 1 h 6"/>
                <a:gd name="T8" fmla="*/ 2 w 29"/>
                <a:gd name="T9" fmla="*/ 6 h 6"/>
              </a:gdLst>
              <a:ahLst/>
              <a:cxnLst>
                <a:cxn ang="0">
                  <a:pos x="T0" y="T1"/>
                </a:cxn>
                <a:cxn ang="0">
                  <a:pos x="T2" y="T3"/>
                </a:cxn>
                <a:cxn ang="0">
                  <a:pos x="T4" y="T5"/>
                </a:cxn>
                <a:cxn ang="0">
                  <a:pos x="T6" y="T7"/>
                </a:cxn>
                <a:cxn ang="0">
                  <a:pos x="T8" y="T9"/>
                </a:cxn>
              </a:cxnLst>
              <a:rect l="0" t="0" r="r" b="b"/>
              <a:pathLst>
                <a:path w="29" h="6">
                  <a:moveTo>
                    <a:pt x="2" y="6"/>
                  </a:moveTo>
                  <a:cubicBezTo>
                    <a:pt x="10" y="5"/>
                    <a:pt x="18" y="5"/>
                    <a:pt x="26" y="5"/>
                  </a:cubicBezTo>
                  <a:cubicBezTo>
                    <a:pt x="29" y="5"/>
                    <a:pt x="29" y="0"/>
                    <a:pt x="26" y="0"/>
                  </a:cubicBezTo>
                  <a:cubicBezTo>
                    <a:pt x="18" y="0"/>
                    <a:pt x="10" y="0"/>
                    <a:pt x="2" y="1"/>
                  </a:cubicBezTo>
                  <a:cubicBezTo>
                    <a:pt x="0" y="2"/>
                    <a:pt x="0" y="6"/>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53" name="Freeform 163"/>
            <p:cNvSpPr/>
            <p:nvPr/>
          </p:nvSpPr>
          <p:spPr bwMode="auto">
            <a:xfrm>
              <a:off x="2231" y="216"/>
              <a:ext cx="116" cy="18"/>
            </a:xfrm>
            <a:custGeom>
              <a:avLst/>
              <a:gdLst>
                <a:gd name="T0" fmla="*/ 3 w 33"/>
                <a:gd name="T1" fmla="*/ 5 h 6"/>
                <a:gd name="T2" fmla="*/ 29 w 33"/>
                <a:gd name="T3" fmla="*/ 6 h 6"/>
                <a:gd name="T4" fmla="*/ 30 w 33"/>
                <a:gd name="T5" fmla="*/ 6 h 6"/>
                <a:gd name="T6" fmla="*/ 30 w 33"/>
                <a:gd name="T7" fmla="*/ 6 h 6"/>
                <a:gd name="T8" fmla="*/ 30 w 33"/>
                <a:gd name="T9" fmla="*/ 1 h 6"/>
                <a:gd name="T10" fmla="*/ 4 w 33"/>
                <a:gd name="T11" fmla="*/ 0 h 6"/>
                <a:gd name="T12" fmla="*/ 3 w 3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3" h="6">
                  <a:moveTo>
                    <a:pt x="3" y="5"/>
                  </a:moveTo>
                  <a:cubicBezTo>
                    <a:pt x="11" y="6"/>
                    <a:pt x="21" y="5"/>
                    <a:pt x="29" y="6"/>
                  </a:cubicBezTo>
                  <a:cubicBezTo>
                    <a:pt x="30" y="6"/>
                    <a:pt x="30" y="6"/>
                    <a:pt x="30" y="6"/>
                  </a:cubicBezTo>
                  <a:cubicBezTo>
                    <a:pt x="30" y="6"/>
                    <a:pt x="30" y="6"/>
                    <a:pt x="30" y="6"/>
                  </a:cubicBezTo>
                  <a:cubicBezTo>
                    <a:pt x="33" y="6"/>
                    <a:pt x="33" y="2"/>
                    <a:pt x="30" y="1"/>
                  </a:cubicBezTo>
                  <a:cubicBezTo>
                    <a:pt x="21" y="1"/>
                    <a:pt x="12"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54" name="Freeform 164"/>
            <p:cNvSpPr/>
            <p:nvPr/>
          </p:nvSpPr>
          <p:spPr bwMode="auto">
            <a:xfrm>
              <a:off x="2100" y="222"/>
              <a:ext cx="103" cy="15"/>
            </a:xfrm>
            <a:custGeom>
              <a:avLst/>
              <a:gdLst>
                <a:gd name="T0" fmla="*/ 3 w 29"/>
                <a:gd name="T1" fmla="*/ 5 h 5"/>
                <a:gd name="T2" fmla="*/ 26 w 29"/>
                <a:gd name="T3" fmla="*/ 5 h 5"/>
                <a:gd name="T4" fmla="*/ 26 w 29"/>
                <a:gd name="T5" fmla="*/ 0 h 5"/>
                <a:gd name="T6" fmla="*/ 3 w 29"/>
                <a:gd name="T7" fmla="*/ 0 h 5"/>
                <a:gd name="T8" fmla="*/ 3 w 29"/>
                <a:gd name="T9" fmla="*/ 5 h 5"/>
              </a:gdLst>
              <a:ahLst/>
              <a:cxnLst>
                <a:cxn ang="0">
                  <a:pos x="T0" y="T1"/>
                </a:cxn>
                <a:cxn ang="0">
                  <a:pos x="T2" y="T3"/>
                </a:cxn>
                <a:cxn ang="0">
                  <a:pos x="T4" y="T5"/>
                </a:cxn>
                <a:cxn ang="0">
                  <a:pos x="T6" y="T7"/>
                </a:cxn>
                <a:cxn ang="0">
                  <a:pos x="T8" y="T9"/>
                </a:cxn>
              </a:cxnLst>
              <a:rect l="0" t="0" r="r" b="b"/>
              <a:pathLst>
                <a:path w="29" h="5">
                  <a:moveTo>
                    <a:pt x="3" y="5"/>
                  </a:moveTo>
                  <a:cubicBezTo>
                    <a:pt x="26" y="5"/>
                    <a:pt x="26" y="5"/>
                    <a:pt x="26" y="5"/>
                  </a:cubicBezTo>
                  <a:cubicBezTo>
                    <a:pt x="29" y="5"/>
                    <a:pt x="29" y="0"/>
                    <a:pt x="26"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55" name="Freeform 165"/>
            <p:cNvSpPr/>
            <p:nvPr/>
          </p:nvSpPr>
          <p:spPr bwMode="auto">
            <a:xfrm>
              <a:off x="1984" y="216"/>
              <a:ext cx="99" cy="24"/>
            </a:xfrm>
            <a:custGeom>
              <a:avLst/>
              <a:gdLst>
                <a:gd name="T0" fmla="*/ 4 w 28"/>
                <a:gd name="T1" fmla="*/ 6 h 8"/>
                <a:gd name="T2" fmla="*/ 24 w 28"/>
                <a:gd name="T3" fmla="*/ 7 h 8"/>
                <a:gd name="T4" fmla="*/ 25 w 28"/>
                <a:gd name="T5" fmla="*/ 3 h 8"/>
                <a:gd name="T6" fmla="*/ 3 w 28"/>
                <a:gd name="T7" fmla="*/ 1 h 8"/>
                <a:gd name="T8" fmla="*/ 4 w 28"/>
                <a:gd name="T9" fmla="*/ 6 h 8"/>
              </a:gdLst>
              <a:ahLst/>
              <a:cxnLst>
                <a:cxn ang="0">
                  <a:pos x="T0" y="T1"/>
                </a:cxn>
                <a:cxn ang="0">
                  <a:pos x="T2" y="T3"/>
                </a:cxn>
                <a:cxn ang="0">
                  <a:pos x="T4" y="T5"/>
                </a:cxn>
                <a:cxn ang="0">
                  <a:pos x="T6" y="T7"/>
                </a:cxn>
                <a:cxn ang="0">
                  <a:pos x="T8" y="T9"/>
                </a:cxn>
              </a:cxnLst>
              <a:rect l="0" t="0" r="r" b="b"/>
              <a:pathLst>
                <a:path w="28" h="8">
                  <a:moveTo>
                    <a:pt x="4" y="6"/>
                  </a:moveTo>
                  <a:cubicBezTo>
                    <a:pt x="11" y="4"/>
                    <a:pt x="17" y="5"/>
                    <a:pt x="24" y="7"/>
                  </a:cubicBezTo>
                  <a:cubicBezTo>
                    <a:pt x="27" y="8"/>
                    <a:pt x="28" y="3"/>
                    <a:pt x="25" y="3"/>
                  </a:cubicBezTo>
                  <a:cubicBezTo>
                    <a:pt x="18" y="0"/>
                    <a:pt x="10" y="0"/>
                    <a:pt x="3" y="1"/>
                  </a:cubicBezTo>
                  <a:cubicBezTo>
                    <a:pt x="0" y="2"/>
                    <a:pt x="1"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56" name="Freeform 166"/>
            <p:cNvSpPr/>
            <p:nvPr/>
          </p:nvSpPr>
          <p:spPr bwMode="auto">
            <a:xfrm>
              <a:off x="1857" y="207"/>
              <a:ext cx="99" cy="18"/>
            </a:xfrm>
            <a:custGeom>
              <a:avLst/>
              <a:gdLst>
                <a:gd name="T0" fmla="*/ 3 w 28"/>
                <a:gd name="T1" fmla="*/ 5 h 6"/>
                <a:gd name="T2" fmla="*/ 25 w 28"/>
                <a:gd name="T3" fmla="*/ 6 h 6"/>
                <a:gd name="T4" fmla="*/ 25 w 28"/>
                <a:gd name="T5" fmla="*/ 1 h 6"/>
                <a:gd name="T6" fmla="*/ 3 w 28"/>
                <a:gd name="T7" fmla="*/ 0 h 6"/>
                <a:gd name="T8" fmla="*/ 3 w 28"/>
                <a:gd name="T9" fmla="*/ 5 h 6"/>
              </a:gdLst>
              <a:ahLst/>
              <a:cxnLst>
                <a:cxn ang="0">
                  <a:pos x="T0" y="T1"/>
                </a:cxn>
                <a:cxn ang="0">
                  <a:pos x="T2" y="T3"/>
                </a:cxn>
                <a:cxn ang="0">
                  <a:pos x="T4" y="T5"/>
                </a:cxn>
                <a:cxn ang="0">
                  <a:pos x="T6" y="T7"/>
                </a:cxn>
                <a:cxn ang="0">
                  <a:pos x="T8" y="T9"/>
                </a:cxn>
              </a:cxnLst>
              <a:rect l="0" t="0" r="r" b="b"/>
              <a:pathLst>
                <a:path w="28" h="6">
                  <a:moveTo>
                    <a:pt x="3" y="5"/>
                  </a:moveTo>
                  <a:cubicBezTo>
                    <a:pt x="10" y="6"/>
                    <a:pt x="17" y="6"/>
                    <a:pt x="25" y="6"/>
                  </a:cubicBezTo>
                  <a:cubicBezTo>
                    <a:pt x="28" y="6"/>
                    <a:pt x="28" y="1"/>
                    <a:pt x="25" y="1"/>
                  </a:cubicBezTo>
                  <a:cubicBezTo>
                    <a:pt x="17" y="1"/>
                    <a:pt x="10" y="1"/>
                    <a:pt x="3" y="0"/>
                  </a:cubicBezTo>
                  <a:cubicBezTo>
                    <a:pt x="0"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57" name="Freeform 167"/>
            <p:cNvSpPr/>
            <p:nvPr/>
          </p:nvSpPr>
          <p:spPr bwMode="auto">
            <a:xfrm>
              <a:off x="1723" y="213"/>
              <a:ext cx="109" cy="21"/>
            </a:xfrm>
            <a:custGeom>
              <a:avLst/>
              <a:gdLst>
                <a:gd name="T0" fmla="*/ 4 w 31"/>
                <a:gd name="T1" fmla="*/ 7 h 7"/>
                <a:gd name="T2" fmla="*/ 28 w 31"/>
                <a:gd name="T3" fmla="*/ 5 h 7"/>
                <a:gd name="T4" fmla="*/ 28 w 31"/>
                <a:gd name="T5" fmla="*/ 0 h 7"/>
                <a:gd name="T6" fmla="*/ 3 w 31"/>
                <a:gd name="T7" fmla="*/ 2 h 7"/>
                <a:gd name="T8" fmla="*/ 4 w 31"/>
                <a:gd name="T9" fmla="*/ 7 h 7"/>
              </a:gdLst>
              <a:ahLst/>
              <a:cxnLst>
                <a:cxn ang="0">
                  <a:pos x="T0" y="T1"/>
                </a:cxn>
                <a:cxn ang="0">
                  <a:pos x="T2" y="T3"/>
                </a:cxn>
                <a:cxn ang="0">
                  <a:pos x="T4" y="T5"/>
                </a:cxn>
                <a:cxn ang="0">
                  <a:pos x="T6" y="T7"/>
                </a:cxn>
                <a:cxn ang="0">
                  <a:pos x="T8" y="T9"/>
                </a:cxn>
              </a:cxnLst>
              <a:rect l="0" t="0" r="r" b="b"/>
              <a:pathLst>
                <a:path w="31" h="7">
                  <a:moveTo>
                    <a:pt x="4" y="7"/>
                  </a:moveTo>
                  <a:cubicBezTo>
                    <a:pt x="12" y="5"/>
                    <a:pt x="20" y="5"/>
                    <a:pt x="28" y="5"/>
                  </a:cubicBezTo>
                  <a:cubicBezTo>
                    <a:pt x="31" y="5"/>
                    <a:pt x="31" y="0"/>
                    <a:pt x="28" y="0"/>
                  </a:cubicBezTo>
                  <a:cubicBezTo>
                    <a:pt x="20" y="0"/>
                    <a:pt x="11"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58" name="Freeform 168"/>
            <p:cNvSpPr/>
            <p:nvPr/>
          </p:nvSpPr>
          <p:spPr bwMode="auto">
            <a:xfrm>
              <a:off x="1592" y="210"/>
              <a:ext cx="103" cy="21"/>
            </a:xfrm>
            <a:custGeom>
              <a:avLst/>
              <a:gdLst>
                <a:gd name="T0" fmla="*/ 3 w 29"/>
                <a:gd name="T1" fmla="*/ 5 h 7"/>
                <a:gd name="T2" fmla="*/ 26 w 29"/>
                <a:gd name="T3" fmla="*/ 6 h 7"/>
                <a:gd name="T4" fmla="*/ 26 w 29"/>
                <a:gd name="T5" fmla="*/ 1 h 7"/>
                <a:gd name="T6" fmla="*/ 3 w 29"/>
                <a:gd name="T7" fmla="*/ 0 h 7"/>
                <a:gd name="T8" fmla="*/ 3 w 29"/>
                <a:gd name="T9" fmla="*/ 5 h 7"/>
              </a:gdLst>
              <a:ahLst/>
              <a:cxnLst>
                <a:cxn ang="0">
                  <a:pos x="T0" y="T1"/>
                </a:cxn>
                <a:cxn ang="0">
                  <a:pos x="T2" y="T3"/>
                </a:cxn>
                <a:cxn ang="0">
                  <a:pos x="T4" y="T5"/>
                </a:cxn>
                <a:cxn ang="0">
                  <a:pos x="T6" y="T7"/>
                </a:cxn>
                <a:cxn ang="0">
                  <a:pos x="T8" y="T9"/>
                </a:cxn>
              </a:cxnLst>
              <a:rect l="0" t="0" r="r" b="b"/>
              <a:pathLst>
                <a:path w="29" h="7">
                  <a:moveTo>
                    <a:pt x="3" y="5"/>
                  </a:moveTo>
                  <a:cubicBezTo>
                    <a:pt x="11" y="5"/>
                    <a:pt x="18" y="7"/>
                    <a:pt x="26" y="6"/>
                  </a:cubicBezTo>
                  <a:cubicBezTo>
                    <a:pt x="29" y="6"/>
                    <a:pt x="29" y="1"/>
                    <a:pt x="26" y="1"/>
                  </a:cubicBezTo>
                  <a:cubicBezTo>
                    <a:pt x="18" y="2"/>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59" name="Freeform 169"/>
            <p:cNvSpPr/>
            <p:nvPr/>
          </p:nvSpPr>
          <p:spPr bwMode="auto">
            <a:xfrm>
              <a:off x="1444" y="210"/>
              <a:ext cx="103" cy="18"/>
            </a:xfrm>
            <a:custGeom>
              <a:avLst/>
              <a:gdLst>
                <a:gd name="T0" fmla="*/ 3 w 29"/>
                <a:gd name="T1" fmla="*/ 6 h 6"/>
                <a:gd name="T2" fmla="*/ 26 w 29"/>
                <a:gd name="T3" fmla="*/ 5 h 6"/>
                <a:gd name="T4" fmla="*/ 26 w 29"/>
                <a:gd name="T5" fmla="*/ 0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0" y="6"/>
                    <a:pt x="18" y="6"/>
                    <a:pt x="26" y="5"/>
                  </a:cubicBezTo>
                  <a:cubicBezTo>
                    <a:pt x="29" y="4"/>
                    <a:pt x="29" y="0"/>
                    <a:pt x="26" y="0"/>
                  </a:cubicBezTo>
                  <a:cubicBezTo>
                    <a:pt x="18"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60" name="Freeform 170"/>
            <p:cNvSpPr/>
            <p:nvPr/>
          </p:nvSpPr>
          <p:spPr bwMode="auto">
            <a:xfrm>
              <a:off x="1296" y="207"/>
              <a:ext cx="88" cy="18"/>
            </a:xfrm>
            <a:custGeom>
              <a:avLst/>
              <a:gdLst>
                <a:gd name="T0" fmla="*/ 2 w 25"/>
                <a:gd name="T1" fmla="*/ 5 h 6"/>
                <a:gd name="T2" fmla="*/ 21 w 25"/>
                <a:gd name="T3" fmla="*/ 6 h 6"/>
                <a:gd name="T4" fmla="*/ 22 w 25"/>
                <a:gd name="T5" fmla="*/ 1 h 6"/>
                <a:gd name="T6" fmla="*/ 2 w 25"/>
                <a:gd name="T7" fmla="*/ 0 h 6"/>
                <a:gd name="T8" fmla="*/ 2 w 25"/>
                <a:gd name="T9" fmla="*/ 5 h 6"/>
              </a:gdLst>
              <a:ahLst/>
              <a:cxnLst>
                <a:cxn ang="0">
                  <a:pos x="T0" y="T1"/>
                </a:cxn>
                <a:cxn ang="0">
                  <a:pos x="T2" y="T3"/>
                </a:cxn>
                <a:cxn ang="0">
                  <a:pos x="T4" y="T5"/>
                </a:cxn>
                <a:cxn ang="0">
                  <a:pos x="T6" y="T7"/>
                </a:cxn>
                <a:cxn ang="0">
                  <a:pos x="T8" y="T9"/>
                </a:cxn>
              </a:cxnLst>
              <a:rect l="0" t="0" r="r" b="b"/>
              <a:pathLst>
                <a:path w="25" h="6">
                  <a:moveTo>
                    <a:pt x="2" y="5"/>
                  </a:moveTo>
                  <a:cubicBezTo>
                    <a:pt x="9" y="5"/>
                    <a:pt x="15" y="5"/>
                    <a:pt x="21" y="6"/>
                  </a:cubicBezTo>
                  <a:cubicBezTo>
                    <a:pt x="24" y="6"/>
                    <a:pt x="25" y="2"/>
                    <a:pt x="22" y="1"/>
                  </a:cubicBezTo>
                  <a:cubicBezTo>
                    <a:pt x="16" y="0"/>
                    <a:pt x="9" y="0"/>
                    <a:pt x="2" y="0"/>
                  </a:cubicBezTo>
                  <a:cubicBezTo>
                    <a:pt x="0" y="0"/>
                    <a:pt x="0" y="5"/>
                    <a:pt x="2"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61" name="Freeform 171"/>
            <p:cNvSpPr/>
            <p:nvPr/>
          </p:nvSpPr>
          <p:spPr bwMode="auto">
            <a:xfrm>
              <a:off x="1155" y="204"/>
              <a:ext cx="102" cy="18"/>
            </a:xfrm>
            <a:custGeom>
              <a:avLst/>
              <a:gdLst>
                <a:gd name="T0" fmla="*/ 3 w 29"/>
                <a:gd name="T1" fmla="*/ 6 h 6"/>
                <a:gd name="T2" fmla="*/ 26 w 29"/>
                <a:gd name="T3" fmla="*/ 6 h 6"/>
                <a:gd name="T4" fmla="*/ 26 w 29"/>
                <a:gd name="T5" fmla="*/ 1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1" y="6"/>
                    <a:pt x="18" y="5"/>
                    <a:pt x="26" y="6"/>
                  </a:cubicBezTo>
                  <a:cubicBezTo>
                    <a:pt x="29" y="6"/>
                    <a:pt x="28" y="2"/>
                    <a:pt x="26" y="1"/>
                  </a:cubicBezTo>
                  <a:cubicBezTo>
                    <a:pt x="18" y="0"/>
                    <a:pt x="11" y="1"/>
                    <a:pt x="3" y="1"/>
                  </a:cubicBezTo>
                  <a:cubicBezTo>
                    <a:pt x="1"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62" name="Freeform 172"/>
            <p:cNvSpPr/>
            <p:nvPr/>
          </p:nvSpPr>
          <p:spPr bwMode="auto">
            <a:xfrm>
              <a:off x="1046" y="201"/>
              <a:ext cx="91" cy="24"/>
            </a:xfrm>
            <a:custGeom>
              <a:avLst/>
              <a:gdLst>
                <a:gd name="T0" fmla="*/ 4 w 26"/>
                <a:gd name="T1" fmla="*/ 7 h 8"/>
                <a:gd name="T2" fmla="*/ 22 w 26"/>
                <a:gd name="T3" fmla="*/ 7 h 8"/>
                <a:gd name="T4" fmla="*/ 23 w 26"/>
                <a:gd name="T5" fmla="*/ 2 h 8"/>
                <a:gd name="T6" fmla="*/ 3 w 26"/>
                <a:gd name="T7" fmla="*/ 2 h 8"/>
                <a:gd name="T8" fmla="*/ 4 w 26"/>
                <a:gd name="T9" fmla="*/ 7 h 8"/>
              </a:gdLst>
              <a:ahLst/>
              <a:cxnLst>
                <a:cxn ang="0">
                  <a:pos x="T0" y="T1"/>
                </a:cxn>
                <a:cxn ang="0">
                  <a:pos x="T2" y="T3"/>
                </a:cxn>
                <a:cxn ang="0">
                  <a:pos x="T4" y="T5"/>
                </a:cxn>
                <a:cxn ang="0">
                  <a:pos x="T6" y="T7"/>
                </a:cxn>
                <a:cxn ang="0">
                  <a:pos x="T8" y="T9"/>
                </a:cxn>
              </a:cxnLst>
              <a:rect l="0" t="0" r="r" b="b"/>
              <a:pathLst>
                <a:path w="26" h="8">
                  <a:moveTo>
                    <a:pt x="4" y="7"/>
                  </a:moveTo>
                  <a:cubicBezTo>
                    <a:pt x="10" y="6"/>
                    <a:pt x="17" y="5"/>
                    <a:pt x="22" y="7"/>
                  </a:cubicBezTo>
                  <a:cubicBezTo>
                    <a:pt x="25" y="8"/>
                    <a:pt x="26" y="3"/>
                    <a:pt x="23" y="2"/>
                  </a:cubicBezTo>
                  <a:cubicBezTo>
                    <a:pt x="17" y="0"/>
                    <a:pt x="10" y="1"/>
                    <a:pt x="3" y="2"/>
                  </a:cubicBezTo>
                  <a:cubicBezTo>
                    <a:pt x="0" y="3"/>
                    <a:pt x="2"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63" name="Freeform 173"/>
            <p:cNvSpPr/>
            <p:nvPr/>
          </p:nvSpPr>
          <p:spPr bwMode="auto">
            <a:xfrm>
              <a:off x="894" y="204"/>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5"/>
                    <a:pt x="27" y="6"/>
                  </a:cubicBezTo>
                  <a:cubicBezTo>
                    <a:pt x="30" y="6"/>
                    <a:pt x="30" y="2"/>
                    <a:pt x="27" y="1"/>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64" name="Freeform 174"/>
            <p:cNvSpPr/>
            <p:nvPr/>
          </p:nvSpPr>
          <p:spPr bwMode="auto">
            <a:xfrm>
              <a:off x="756" y="201"/>
              <a:ext cx="106" cy="24"/>
            </a:xfrm>
            <a:custGeom>
              <a:avLst/>
              <a:gdLst>
                <a:gd name="T0" fmla="*/ 3 w 30"/>
                <a:gd name="T1" fmla="*/ 6 h 8"/>
                <a:gd name="T2" fmla="*/ 27 w 30"/>
                <a:gd name="T3" fmla="*/ 7 h 8"/>
                <a:gd name="T4" fmla="*/ 27 w 30"/>
                <a:gd name="T5" fmla="*/ 2 h 8"/>
                <a:gd name="T6" fmla="*/ 4 w 30"/>
                <a:gd name="T7" fmla="*/ 1 h 8"/>
                <a:gd name="T8" fmla="*/ 3 w 30"/>
                <a:gd name="T9" fmla="*/ 6 h 8"/>
              </a:gdLst>
              <a:ahLst/>
              <a:cxnLst>
                <a:cxn ang="0">
                  <a:pos x="T0" y="T1"/>
                </a:cxn>
                <a:cxn ang="0">
                  <a:pos x="T2" y="T3"/>
                </a:cxn>
                <a:cxn ang="0">
                  <a:pos x="T4" y="T5"/>
                </a:cxn>
                <a:cxn ang="0">
                  <a:pos x="T6" y="T7"/>
                </a:cxn>
                <a:cxn ang="0">
                  <a:pos x="T8" y="T9"/>
                </a:cxn>
              </a:cxnLst>
              <a:rect l="0" t="0" r="r" b="b"/>
              <a:pathLst>
                <a:path w="30" h="8">
                  <a:moveTo>
                    <a:pt x="3" y="6"/>
                  </a:moveTo>
                  <a:cubicBezTo>
                    <a:pt x="11" y="8"/>
                    <a:pt x="19" y="7"/>
                    <a:pt x="27" y="7"/>
                  </a:cubicBezTo>
                  <a:cubicBezTo>
                    <a:pt x="30" y="7"/>
                    <a:pt x="30" y="2"/>
                    <a:pt x="27" y="2"/>
                  </a:cubicBezTo>
                  <a:cubicBezTo>
                    <a:pt x="19" y="2"/>
                    <a:pt x="12" y="3"/>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65" name="Freeform 175"/>
            <p:cNvSpPr/>
            <p:nvPr/>
          </p:nvSpPr>
          <p:spPr bwMode="auto">
            <a:xfrm>
              <a:off x="629" y="201"/>
              <a:ext cx="92" cy="18"/>
            </a:xfrm>
            <a:custGeom>
              <a:avLst/>
              <a:gdLst>
                <a:gd name="T0" fmla="*/ 3 w 26"/>
                <a:gd name="T1" fmla="*/ 5 h 6"/>
                <a:gd name="T2" fmla="*/ 22 w 26"/>
                <a:gd name="T3" fmla="*/ 6 h 6"/>
                <a:gd name="T4" fmla="*/ 23 w 26"/>
                <a:gd name="T5" fmla="*/ 1 h 6"/>
                <a:gd name="T6" fmla="*/ 3 w 26"/>
                <a:gd name="T7" fmla="*/ 0 h 6"/>
                <a:gd name="T8" fmla="*/ 3 w 26"/>
                <a:gd name="T9" fmla="*/ 5 h 6"/>
              </a:gdLst>
              <a:ahLst/>
              <a:cxnLst>
                <a:cxn ang="0">
                  <a:pos x="T0" y="T1"/>
                </a:cxn>
                <a:cxn ang="0">
                  <a:pos x="T2" y="T3"/>
                </a:cxn>
                <a:cxn ang="0">
                  <a:pos x="T4" y="T5"/>
                </a:cxn>
                <a:cxn ang="0">
                  <a:pos x="T6" y="T7"/>
                </a:cxn>
                <a:cxn ang="0">
                  <a:pos x="T8" y="T9"/>
                </a:cxn>
              </a:cxnLst>
              <a:rect l="0" t="0" r="r" b="b"/>
              <a:pathLst>
                <a:path w="26" h="6">
                  <a:moveTo>
                    <a:pt x="3" y="5"/>
                  </a:moveTo>
                  <a:cubicBezTo>
                    <a:pt x="9" y="5"/>
                    <a:pt x="16" y="5"/>
                    <a:pt x="22" y="6"/>
                  </a:cubicBezTo>
                  <a:cubicBezTo>
                    <a:pt x="25" y="6"/>
                    <a:pt x="26" y="2"/>
                    <a:pt x="23" y="1"/>
                  </a:cubicBezTo>
                  <a:cubicBezTo>
                    <a:pt x="17" y="0"/>
                    <a:pt x="10"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66" name="Freeform 176"/>
            <p:cNvSpPr/>
            <p:nvPr/>
          </p:nvSpPr>
          <p:spPr bwMode="auto">
            <a:xfrm>
              <a:off x="488" y="195"/>
              <a:ext cx="113" cy="27"/>
            </a:xfrm>
            <a:custGeom>
              <a:avLst/>
              <a:gdLst>
                <a:gd name="T0" fmla="*/ 4 w 32"/>
                <a:gd name="T1" fmla="*/ 8 h 9"/>
                <a:gd name="T2" fmla="*/ 29 w 32"/>
                <a:gd name="T3" fmla="*/ 7 h 9"/>
                <a:gd name="T4" fmla="*/ 29 w 32"/>
                <a:gd name="T5" fmla="*/ 2 h 9"/>
                <a:gd name="T6" fmla="*/ 3 w 32"/>
                <a:gd name="T7" fmla="*/ 3 h 9"/>
                <a:gd name="T8" fmla="*/ 4 w 32"/>
                <a:gd name="T9" fmla="*/ 8 h 9"/>
              </a:gdLst>
              <a:ahLst/>
              <a:cxnLst>
                <a:cxn ang="0">
                  <a:pos x="T0" y="T1"/>
                </a:cxn>
                <a:cxn ang="0">
                  <a:pos x="T2" y="T3"/>
                </a:cxn>
                <a:cxn ang="0">
                  <a:pos x="T4" y="T5"/>
                </a:cxn>
                <a:cxn ang="0">
                  <a:pos x="T6" y="T7"/>
                </a:cxn>
                <a:cxn ang="0">
                  <a:pos x="T8" y="T9"/>
                </a:cxn>
              </a:cxnLst>
              <a:rect l="0" t="0" r="r" b="b"/>
              <a:pathLst>
                <a:path w="32" h="9">
                  <a:moveTo>
                    <a:pt x="4" y="8"/>
                  </a:moveTo>
                  <a:cubicBezTo>
                    <a:pt x="12" y="5"/>
                    <a:pt x="21" y="7"/>
                    <a:pt x="29" y="7"/>
                  </a:cubicBezTo>
                  <a:cubicBezTo>
                    <a:pt x="32" y="7"/>
                    <a:pt x="32" y="2"/>
                    <a:pt x="29" y="2"/>
                  </a:cubicBezTo>
                  <a:cubicBezTo>
                    <a:pt x="21" y="2"/>
                    <a:pt x="11" y="0"/>
                    <a:pt x="3" y="3"/>
                  </a:cubicBezTo>
                  <a:cubicBezTo>
                    <a:pt x="0" y="4"/>
                    <a:pt x="2" y="9"/>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67" name="Freeform 177"/>
            <p:cNvSpPr/>
            <p:nvPr/>
          </p:nvSpPr>
          <p:spPr bwMode="auto">
            <a:xfrm>
              <a:off x="368" y="204"/>
              <a:ext cx="96" cy="18"/>
            </a:xfrm>
            <a:custGeom>
              <a:avLst/>
              <a:gdLst>
                <a:gd name="T0" fmla="*/ 5 w 27"/>
                <a:gd name="T1" fmla="*/ 6 h 6"/>
                <a:gd name="T2" fmla="*/ 24 w 27"/>
                <a:gd name="T3" fmla="*/ 5 h 6"/>
                <a:gd name="T4" fmla="*/ 24 w 27"/>
                <a:gd name="T5" fmla="*/ 0 h 6"/>
                <a:gd name="T6" fmla="*/ 3 w 27"/>
                <a:gd name="T7" fmla="*/ 1 h 6"/>
                <a:gd name="T8" fmla="*/ 5 w 27"/>
                <a:gd name="T9" fmla="*/ 6 h 6"/>
              </a:gdLst>
              <a:ahLst/>
              <a:cxnLst>
                <a:cxn ang="0">
                  <a:pos x="T0" y="T1"/>
                </a:cxn>
                <a:cxn ang="0">
                  <a:pos x="T2" y="T3"/>
                </a:cxn>
                <a:cxn ang="0">
                  <a:pos x="T4" y="T5"/>
                </a:cxn>
                <a:cxn ang="0">
                  <a:pos x="T6" y="T7"/>
                </a:cxn>
                <a:cxn ang="0">
                  <a:pos x="T8" y="T9"/>
                </a:cxn>
              </a:cxnLst>
              <a:rect l="0" t="0" r="r" b="b"/>
              <a:pathLst>
                <a:path w="27" h="6">
                  <a:moveTo>
                    <a:pt x="5" y="6"/>
                  </a:moveTo>
                  <a:cubicBezTo>
                    <a:pt x="11" y="5"/>
                    <a:pt x="18" y="5"/>
                    <a:pt x="24" y="5"/>
                  </a:cubicBezTo>
                  <a:cubicBezTo>
                    <a:pt x="27" y="5"/>
                    <a:pt x="27" y="0"/>
                    <a:pt x="24" y="0"/>
                  </a:cubicBezTo>
                  <a:cubicBezTo>
                    <a:pt x="17" y="0"/>
                    <a:pt x="10" y="0"/>
                    <a:pt x="3" y="1"/>
                  </a:cubicBezTo>
                  <a:cubicBezTo>
                    <a:pt x="0" y="2"/>
                    <a:pt x="2" y="6"/>
                    <a:pt x="5"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sp>
          <p:nvSpPr>
            <p:cNvPr id="1049868" name="Freeform 178"/>
            <p:cNvSpPr/>
            <p:nvPr/>
          </p:nvSpPr>
          <p:spPr bwMode="auto">
            <a:xfrm>
              <a:off x="256" y="201"/>
              <a:ext cx="105"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p>
          </p:txBody>
        </p:sp>
      </p:grpSp>
      <p:pic>
        <p:nvPicPr>
          <p:cNvPr id="2097160" name="图片 2"/>
          <p:cNvPicPr>
            <a:picLocks noChangeAspect="1"/>
          </p:cNvPicPr>
          <p:nvPr/>
        </p:nvPicPr>
        <p:blipFill>
          <a:blip r:embed="rId2"/>
          <a:stretch>
            <a:fillRect/>
          </a:stretch>
        </p:blipFill>
        <p:spPr>
          <a:xfrm>
            <a:off x="8759199" y="-1"/>
            <a:ext cx="3432801" cy="3975663"/>
          </a:xfrm>
          <a:prstGeom prst="rect">
            <a:avLst/>
          </a:prstGeom>
        </p:spPr>
      </p:pic>
      <p:pic>
        <p:nvPicPr>
          <p:cNvPr id="2097161" name="图片 3"/>
          <p:cNvPicPr>
            <a:picLocks noChangeAspect="1"/>
          </p:cNvPicPr>
          <p:nvPr/>
        </p:nvPicPr>
        <p:blipFill>
          <a:blip r:embed="rId3"/>
          <a:stretch>
            <a:fillRect/>
          </a:stretch>
        </p:blipFill>
        <p:spPr>
          <a:xfrm>
            <a:off x="-1" y="3248961"/>
            <a:ext cx="4345577" cy="3609039"/>
          </a:xfrm>
          <a:prstGeom prst="rect">
            <a:avLst/>
          </a:prstGeom>
        </p:spPr>
      </p:pic>
      <p:sp>
        <p:nvSpPr>
          <p:cNvPr id="1049869" name="文本框 195"/>
          <p:cNvSpPr txBox="1"/>
          <p:nvPr/>
        </p:nvSpPr>
        <p:spPr>
          <a:xfrm>
            <a:off x="626109" y="921639"/>
            <a:ext cx="8521538" cy="447040"/>
          </a:xfrm>
          <a:prstGeom prst="rect">
            <a:avLst/>
          </a:prstGeom>
          <a:noFill/>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pPr algn="l"/>
            <a:r>
              <a:rPr lang="zh-CN" altLang="en-US" sz="2400" dirty="0">
                <a:solidFill>
                  <a:srgbClr val="000000"/>
                </a:solidFill>
                <a:latin typeface="方正兰亭超细黑简体" panose="02000000000000000000" pitchFamily="2" charset="-122"/>
                <a:ea typeface="方正兰亭超细黑简体" panose="02000000000000000000" pitchFamily="2" charset="-122"/>
              </a:rPr>
              <a:t>Boshlang'ich siflarda leroepik asarlar ustida ishlash.</a:t>
            </a:r>
            <a:endParaRPr lang="zh-CN" altLang="en-US" sz="3200" dirty="0">
              <a:solidFill>
                <a:srgbClr val="000000"/>
              </a:solidFill>
              <a:latin typeface="方正兰亭超细黑简体" panose="02000000000000000000" pitchFamily="2" charset="-122"/>
              <a:ea typeface="方正兰亭超细黑简体" panose="02000000000000000000" pitchFamily="2" charset="-122"/>
            </a:endParaRPr>
          </a:p>
        </p:txBody>
      </p:sp>
      <p:sp>
        <p:nvSpPr>
          <p:cNvPr id="1049870" name="TextBox 1049869"/>
          <p:cNvSpPr txBox="1"/>
          <p:nvPr/>
        </p:nvSpPr>
        <p:spPr>
          <a:xfrm>
            <a:off x="758890" y="1601197"/>
            <a:ext cx="7167433" cy="1297941"/>
          </a:xfrm>
          <a:prstGeom prst="rect">
            <a:avLst/>
          </a:prstGeom>
        </p:spPr>
        <p:txBody>
          <a:bodyPr wrap="square" rtlCol="0">
            <a:spAutoFit/>
          </a:bodyPr>
          <a:lstStyle/>
          <a:p>
            <a:r>
              <a:rPr lang="ru-RU" sz="1600">
                <a:solidFill>
                  <a:srgbClr val="000000"/>
                </a:solidFill>
              </a:rPr>
              <a:t>Boshlang‘ich sinflarda leroepik asarlar ustida ishlash darslari o‘quvchilarning badiiy savodxonligini oshirish, ularni kitobga mehr uyg‘otish va ijodiy fikrlash qobiliyatlarini rivojlantirishga xizmat qiladi. Quyida bunday darslarni kuzatish va tahlil qilishda e’tibor berilishi kerak bo‘lgan asosiy jihatlar keltiriladi:
</a:t>
            </a:r>
            <a:endParaRPr lang="ru-RU" sz="2800">
              <a:solidFill>
                <a:srgbClr val="000000"/>
              </a:solidFill>
            </a:endParaRPr>
          </a:p>
        </p:txBody>
      </p:sp>
      <p:sp>
        <p:nvSpPr>
          <p:cNvPr id="1049871" name="TextBox 1049870"/>
          <p:cNvSpPr txBox="1"/>
          <p:nvPr/>
        </p:nvSpPr>
        <p:spPr>
          <a:xfrm>
            <a:off x="2421316" y="2680365"/>
            <a:ext cx="5341017" cy="2491741"/>
          </a:xfrm>
          <a:prstGeom prst="rect">
            <a:avLst/>
          </a:prstGeom>
        </p:spPr>
        <p:txBody>
          <a:bodyPr wrap="square" rtlCol="0">
            <a:spAutoFit/>
          </a:bodyPr>
          <a:lstStyle/>
          <a:p>
            <a:r>
              <a:rPr lang="ru-RU" sz="1800">
                <a:solidFill>
                  <a:srgbClr val="000000"/>
                </a:solidFill>
              </a:rPr>
              <a:t>1. Darsning maqsadi va vazifalari
Darsning umumiy maqsadi aniq belgilanganmi? (Masalan, asarning mavzusi va asosiy g‘oyasini tushuntirish, o‘quvchilarda his-tuyg‘u uyg‘otish yoki qahramonlarni tahlil qilish).
Leroepik asarni o‘rganish orqali o‘quvchilarda qanday ko‘nikma va qobiliyatlar rivojlantirilmoqda? (matnni tushunish, o‘qish texnikasi, mantiqiy fikrlash, so‘z boyligini oshirish va h.k.).</a:t>
            </a:r>
            <a:endParaRPr lang="ru-RU" sz="2800">
              <a:solidFill>
                <a:srgbClr val="000000"/>
              </a:solidFill>
            </a:endParaRPr>
          </a:p>
        </p:txBody>
      </p:sp>
      <p:sp>
        <p:nvSpPr>
          <p:cNvPr id="1049872" name="TextBox 1049871"/>
          <p:cNvSpPr txBox="1"/>
          <p:nvPr/>
        </p:nvSpPr>
        <p:spPr>
          <a:xfrm>
            <a:off x="7635033" y="3442627"/>
            <a:ext cx="4572000" cy="3291841"/>
          </a:xfrm>
          <a:prstGeom prst="rect">
            <a:avLst/>
          </a:prstGeom>
        </p:spPr>
        <p:txBody>
          <a:bodyPr wrap="square" rtlCol="0">
            <a:spAutoFit/>
          </a:bodyPr>
          <a:lstStyle/>
          <a:p>
            <a:r>
              <a:rPr lang="ru-RU" sz="1800">
                <a:solidFill>
                  <a:srgbClr val="000000"/>
                </a:solidFill>
              </a:rPr>
              <a:t>2. O‘quvchilarning faoliyati
O‘quvchilar asar mazmunini o‘qib tushunish uchun qanday metodlardan foydalanmoqda? (tarixiy yoki hayotiy kontekstni tushuntirish, vizual materiallar ko‘rsatish va h.k.).
Savol-javoblar o‘tkazilyaptimi? Ular qanchalik faol qatnashmoqda?
O‘quvchilarning ijodkorligini rag‘batlantirish maqsadida qanday topshiriqlar berilmoqda? (masalan, hikoya davomini o‘ylab topish, voqealarni tasvirlash, rolli o‘yinlar).</a:t>
            </a:r>
            <a:endParaRPr lang="ru-RU" sz="28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50"/>
          <p:cNvGrpSpPr/>
          <p:nvPr/>
        </p:nvGrpSpPr>
        <p:grpSpPr>
          <a:xfrm>
            <a:off x="4789179" y="5163063"/>
            <a:ext cx="2743123" cy="2743123"/>
            <a:chOff x="3614476" y="3221164"/>
            <a:chExt cx="1950772" cy="1950772"/>
          </a:xfrm>
          <a:solidFill>
            <a:srgbClr val="746F93"/>
          </a:solidFill>
        </p:grpSpPr>
        <p:sp>
          <p:nvSpPr>
            <p:cNvPr id="1049873" name="Chord 48"/>
            <p:cNvSpPr/>
            <p:nvPr/>
          </p:nvSpPr>
          <p:spPr>
            <a:xfrm rot="6300000">
              <a:off x="3614476" y="3221164"/>
              <a:ext cx="1950772" cy="1950772"/>
            </a:xfrm>
            <a:prstGeom prst="chord">
              <a:avLst>
                <a:gd name="adj1" fmla="val 4234771"/>
                <a:gd name="adj2" fmla="val 155319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874" name="Freeform 153"/>
            <p:cNvSpPr>
              <a:spLocks noEditPoints="1"/>
            </p:cNvSpPr>
            <p:nvPr/>
          </p:nvSpPr>
          <p:spPr bwMode="auto">
            <a:xfrm>
              <a:off x="4312763" y="3528584"/>
              <a:ext cx="554198" cy="561860"/>
            </a:xfrm>
            <a:custGeom>
              <a:avLst/>
              <a:gdLst/>
              <a:ahLst/>
              <a:cxnLst>
                <a:cxn ang="0">
                  <a:pos x="0" y="59"/>
                </a:cxn>
                <a:cxn ang="0">
                  <a:pos x="118" y="59"/>
                </a:cxn>
                <a:cxn ang="0">
                  <a:pos x="111" y="57"/>
                </a:cxn>
                <a:cxn ang="0">
                  <a:pos x="83" y="33"/>
                </a:cxn>
                <a:cxn ang="0">
                  <a:pos x="111" y="57"/>
                </a:cxn>
                <a:cxn ang="0">
                  <a:pos x="41" y="91"/>
                </a:cxn>
                <a:cxn ang="0">
                  <a:pos x="57" y="111"/>
                </a:cxn>
                <a:cxn ang="0">
                  <a:pos x="61" y="8"/>
                </a:cxn>
                <a:cxn ang="0">
                  <a:pos x="61" y="34"/>
                </a:cxn>
                <a:cxn ang="0">
                  <a:pos x="61" y="8"/>
                </a:cxn>
                <a:cxn ang="0">
                  <a:pos x="95" y="22"/>
                </a:cxn>
                <a:cxn ang="0">
                  <a:pos x="67" y="8"/>
                </a:cxn>
                <a:cxn ang="0">
                  <a:pos x="57" y="34"/>
                </a:cxn>
                <a:cxn ang="0">
                  <a:pos x="57" y="8"/>
                </a:cxn>
                <a:cxn ang="0">
                  <a:pos x="36" y="30"/>
                </a:cxn>
                <a:cxn ang="0">
                  <a:pos x="50" y="8"/>
                </a:cxn>
                <a:cxn ang="0">
                  <a:pos x="38" y="35"/>
                </a:cxn>
                <a:cxn ang="0">
                  <a:pos x="57" y="57"/>
                </a:cxn>
                <a:cxn ang="0">
                  <a:pos x="38" y="35"/>
                </a:cxn>
                <a:cxn ang="0">
                  <a:pos x="57" y="84"/>
                </a:cxn>
                <a:cxn ang="0">
                  <a:pos x="34" y="61"/>
                </a:cxn>
                <a:cxn ang="0">
                  <a:pos x="50" y="110"/>
                </a:cxn>
                <a:cxn ang="0">
                  <a:pos x="38" y="92"/>
                </a:cxn>
                <a:cxn ang="0">
                  <a:pos x="61" y="111"/>
                </a:cxn>
                <a:cxn ang="0">
                  <a:pos x="77" y="91"/>
                </a:cxn>
                <a:cxn ang="0">
                  <a:pos x="61" y="111"/>
                </a:cxn>
                <a:cxn ang="0">
                  <a:pos x="93" y="99"/>
                </a:cxn>
                <a:cxn ang="0">
                  <a:pos x="80" y="92"/>
                </a:cxn>
                <a:cxn ang="0">
                  <a:pos x="61" y="84"/>
                </a:cxn>
                <a:cxn ang="0">
                  <a:pos x="84" y="61"/>
                </a:cxn>
                <a:cxn ang="0">
                  <a:pos x="61" y="57"/>
                </a:cxn>
                <a:cxn ang="0">
                  <a:pos x="80" y="35"/>
                </a:cxn>
                <a:cxn ang="0">
                  <a:pos x="61" y="57"/>
                </a:cxn>
                <a:cxn ang="0">
                  <a:pos x="35" y="33"/>
                </a:cxn>
                <a:cxn ang="0">
                  <a:pos x="7" y="57"/>
                </a:cxn>
                <a:cxn ang="0">
                  <a:pos x="7" y="61"/>
                </a:cxn>
                <a:cxn ang="0">
                  <a:pos x="36" y="89"/>
                </a:cxn>
                <a:cxn ang="0">
                  <a:pos x="7" y="61"/>
                </a:cxn>
                <a:cxn ang="0">
                  <a:pos x="82" y="89"/>
                </a:cxn>
                <a:cxn ang="0">
                  <a:pos x="111" y="61"/>
                </a:cxn>
                <a:cxn ang="0">
                  <a:pos x="95" y="96"/>
                </a:cxn>
              </a:cxnLst>
              <a:rect l="0" t="0" r="r" b="b"/>
              <a:pathLst>
                <a:path w="118" h="119">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grpFill/>
            <a:ln w="9525">
              <a:noFill/>
              <a:round/>
            </a:ln>
          </p:spPr>
          <p:txBody>
            <a:bodyPr vert="horz" wrap="square" lIns="128580" tIns="64290" rIns="128580" bIns="64290" numCol="1" anchor="t" anchorCtr="0" compatLnSpc="1"/>
            <a:lstStyle/>
            <a:p>
              <a:pPr>
                <a:lnSpc>
                  <a:spcPct val="120000"/>
                </a:lnSpc>
              </a:pPr>
              <a:endParaRPr lang="en-US" sz="16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49875" name="Arc 43"/>
          <p:cNvSpPr/>
          <p:nvPr/>
        </p:nvSpPr>
        <p:spPr>
          <a:xfrm>
            <a:off x="3677863" y="4115742"/>
            <a:ext cx="4915523" cy="4915523"/>
          </a:xfrm>
          <a:prstGeom prst="arc">
            <a:avLst>
              <a:gd name="adj1" fmla="val 10769273"/>
              <a:gd name="adj2" fmla="val 0"/>
            </a:avLst>
          </a:prstGeom>
          <a:ln w="57150" cap="rnd">
            <a:solidFill>
              <a:srgbClr val="BE9CB3"/>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160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876" name="Oval 7"/>
          <p:cNvSpPr/>
          <p:nvPr/>
        </p:nvSpPr>
        <p:spPr>
          <a:xfrm>
            <a:off x="3517137" y="6323739"/>
            <a:ext cx="321451" cy="321451"/>
          </a:xfrm>
          <a:prstGeom prst="ellipse">
            <a:avLst/>
          </a:prstGeom>
          <a:solidFill>
            <a:srgbClr val="746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877" name="Oval 8"/>
          <p:cNvSpPr/>
          <p:nvPr/>
        </p:nvSpPr>
        <p:spPr>
          <a:xfrm>
            <a:off x="8432660" y="6323739"/>
            <a:ext cx="321451" cy="321451"/>
          </a:xfrm>
          <a:prstGeom prst="ellipse">
            <a:avLst/>
          </a:prstGeom>
          <a:solidFill>
            <a:srgbClr val="746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878" name="Oval 9"/>
          <p:cNvSpPr/>
          <p:nvPr/>
        </p:nvSpPr>
        <p:spPr>
          <a:xfrm>
            <a:off x="5976219" y="3892919"/>
            <a:ext cx="321451" cy="321451"/>
          </a:xfrm>
          <a:prstGeom prst="ellipse">
            <a:avLst/>
          </a:prstGeom>
          <a:solidFill>
            <a:srgbClr val="746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879" name="Oval 10"/>
          <p:cNvSpPr/>
          <p:nvPr/>
        </p:nvSpPr>
        <p:spPr>
          <a:xfrm>
            <a:off x="7729485" y="4632402"/>
            <a:ext cx="321451" cy="321451"/>
          </a:xfrm>
          <a:prstGeom prst="ellipse">
            <a:avLst/>
          </a:prstGeom>
          <a:solidFill>
            <a:srgbClr val="746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880" name="Oval 11"/>
          <p:cNvSpPr/>
          <p:nvPr/>
        </p:nvSpPr>
        <p:spPr>
          <a:xfrm>
            <a:off x="4226444" y="4632402"/>
            <a:ext cx="321451" cy="321451"/>
          </a:xfrm>
          <a:prstGeom prst="ellipse">
            <a:avLst/>
          </a:prstGeom>
          <a:solidFill>
            <a:srgbClr val="746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881" name="Freeform 153"/>
          <p:cNvSpPr>
            <a:spLocks noEditPoints="1"/>
          </p:cNvSpPr>
          <p:nvPr/>
        </p:nvSpPr>
        <p:spPr bwMode="auto">
          <a:xfrm>
            <a:off x="5771091" y="5623284"/>
            <a:ext cx="779298" cy="790072"/>
          </a:xfrm>
          <a:custGeom>
            <a:avLst/>
            <a:gdLst/>
            <a:ahLst/>
            <a:cxnLst>
              <a:cxn ang="0">
                <a:pos x="0" y="59"/>
              </a:cxn>
              <a:cxn ang="0">
                <a:pos x="118" y="59"/>
              </a:cxn>
              <a:cxn ang="0">
                <a:pos x="111" y="57"/>
              </a:cxn>
              <a:cxn ang="0">
                <a:pos x="83" y="33"/>
              </a:cxn>
              <a:cxn ang="0">
                <a:pos x="111" y="57"/>
              </a:cxn>
              <a:cxn ang="0">
                <a:pos x="41" y="91"/>
              </a:cxn>
              <a:cxn ang="0">
                <a:pos x="57" y="111"/>
              </a:cxn>
              <a:cxn ang="0">
                <a:pos x="61" y="8"/>
              </a:cxn>
              <a:cxn ang="0">
                <a:pos x="61" y="34"/>
              </a:cxn>
              <a:cxn ang="0">
                <a:pos x="61" y="8"/>
              </a:cxn>
              <a:cxn ang="0">
                <a:pos x="95" y="22"/>
              </a:cxn>
              <a:cxn ang="0">
                <a:pos x="67" y="8"/>
              </a:cxn>
              <a:cxn ang="0">
                <a:pos x="57" y="34"/>
              </a:cxn>
              <a:cxn ang="0">
                <a:pos x="57" y="8"/>
              </a:cxn>
              <a:cxn ang="0">
                <a:pos x="36" y="30"/>
              </a:cxn>
              <a:cxn ang="0">
                <a:pos x="50" y="8"/>
              </a:cxn>
              <a:cxn ang="0">
                <a:pos x="38" y="35"/>
              </a:cxn>
              <a:cxn ang="0">
                <a:pos x="57" y="57"/>
              </a:cxn>
              <a:cxn ang="0">
                <a:pos x="38" y="35"/>
              </a:cxn>
              <a:cxn ang="0">
                <a:pos x="57" y="84"/>
              </a:cxn>
              <a:cxn ang="0">
                <a:pos x="34" y="61"/>
              </a:cxn>
              <a:cxn ang="0">
                <a:pos x="50" y="110"/>
              </a:cxn>
              <a:cxn ang="0">
                <a:pos x="38" y="92"/>
              </a:cxn>
              <a:cxn ang="0">
                <a:pos x="61" y="111"/>
              </a:cxn>
              <a:cxn ang="0">
                <a:pos x="77" y="91"/>
              </a:cxn>
              <a:cxn ang="0">
                <a:pos x="61" y="111"/>
              </a:cxn>
              <a:cxn ang="0">
                <a:pos x="93" y="99"/>
              </a:cxn>
              <a:cxn ang="0">
                <a:pos x="80" y="92"/>
              </a:cxn>
              <a:cxn ang="0">
                <a:pos x="61" y="84"/>
              </a:cxn>
              <a:cxn ang="0">
                <a:pos x="84" y="61"/>
              </a:cxn>
              <a:cxn ang="0">
                <a:pos x="61" y="57"/>
              </a:cxn>
              <a:cxn ang="0">
                <a:pos x="80" y="35"/>
              </a:cxn>
              <a:cxn ang="0">
                <a:pos x="61" y="57"/>
              </a:cxn>
              <a:cxn ang="0">
                <a:pos x="35" y="33"/>
              </a:cxn>
              <a:cxn ang="0">
                <a:pos x="7" y="57"/>
              </a:cxn>
              <a:cxn ang="0">
                <a:pos x="7" y="61"/>
              </a:cxn>
              <a:cxn ang="0">
                <a:pos x="36" y="89"/>
              </a:cxn>
              <a:cxn ang="0">
                <a:pos x="7" y="61"/>
              </a:cxn>
              <a:cxn ang="0">
                <a:pos x="82" y="89"/>
              </a:cxn>
              <a:cxn ang="0">
                <a:pos x="111" y="61"/>
              </a:cxn>
              <a:cxn ang="0">
                <a:pos x="95" y="96"/>
              </a:cxn>
            </a:cxnLst>
            <a:rect l="0" t="0" r="r" b="b"/>
            <a:pathLst>
              <a:path w="118" h="119">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1600"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1" name="Group 4"/>
          <p:cNvGrpSpPr>
            <a:grpSpLocks noChangeAspect="1"/>
          </p:cNvGrpSpPr>
          <p:nvPr/>
        </p:nvGrpSpPr>
        <p:grpSpPr bwMode="auto">
          <a:xfrm>
            <a:off x="166668" y="191589"/>
            <a:ext cx="11844464" cy="6500428"/>
            <a:chOff x="206" y="189"/>
            <a:chExt cx="7270" cy="3947"/>
          </a:xfrm>
        </p:grpSpPr>
        <p:sp>
          <p:nvSpPr>
            <p:cNvPr id="1049882" name="Freeform 5"/>
            <p:cNvSpPr/>
            <p:nvPr/>
          </p:nvSpPr>
          <p:spPr bwMode="auto">
            <a:xfrm>
              <a:off x="210" y="189"/>
              <a:ext cx="24" cy="62"/>
            </a:xfrm>
            <a:custGeom>
              <a:avLst/>
              <a:gdLst>
                <a:gd name="T0" fmla="*/ 6 w 7"/>
                <a:gd name="T1" fmla="*/ 14 h 21"/>
                <a:gd name="T2" fmla="*/ 6 w 7"/>
                <a:gd name="T3" fmla="*/ 14 h 21"/>
                <a:gd name="T4" fmla="*/ 5 w 7"/>
                <a:gd name="T5" fmla="*/ 3 h 21"/>
                <a:gd name="T6" fmla="*/ 0 w 7"/>
                <a:gd name="T7" fmla="*/ 3 h 21"/>
                <a:gd name="T8" fmla="*/ 1 w 7"/>
                <a:gd name="T9" fmla="*/ 18 h 21"/>
                <a:gd name="T10" fmla="*/ 5 w 7"/>
                <a:gd name="T11" fmla="*/ 20 h 21"/>
                <a:gd name="T12" fmla="*/ 7 w 7"/>
                <a:gd name="T13" fmla="*/ 17 h 21"/>
                <a:gd name="T14" fmla="*/ 6 w 7"/>
                <a:gd name="T15" fmla="*/ 14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1">
                  <a:moveTo>
                    <a:pt x="6" y="14"/>
                  </a:moveTo>
                  <a:cubicBezTo>
                    <a:pt x="6" y="14"/>
                    <a:pt x="6" y="14"/>
                    <a:pt x="6" y="14"/>
                  </a:cubicBezTo>
                  <a:cubicBezTo>
                    <a:pt x="6" y="10"/>
                    <a:pt x="5" y="7"/>
                    <a:pt x="5" y="3"/>
                  </a:cubicBezTo>
                  <a:cubicBezTo>
                    <a:pt x="5" y="0"/>
                    <a:pt x="0" y="0"/>
                    <a:pt x="0" y="3"/>
                  </a:cubicBezTo>
                  <a:cubicBezTo>
                    <a:pt x="0" y="8"/>
                    <a:pt x="1" y="13"/>
                    <a:pt x="1" y="18"/>
                  </a:cubicBezTo>
                  <a:cubicBezTo>
                    <a:pt x="1" y="19"/>
                    <a:pt x="3" y="21"/>
                    <a:pt x="5" y="20"/>
                  </a:cubicBezTo>
                  <a:cubicBezTo>
                    <a:pt x="6" y="19"/>
                    <a:pt x="6" y="18"/>
                    <a:pt x="7" y="17"/>
                  </a:cubicBezTo>
                  <a:cubicBezTo>
                    <a:pt x="7" y="16"/>
                    <a:pt x="6" y="15"/>
                    <a:pt x="6" y="1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883" name="Freeform 6"/>
            <p:cNvSpPr/>
            <p:nvPr/>
          </p:nvSpPr>
          <p:spPr bwMode="auto">
            <a:xfrm>
              <a:off x="217" y="266"/>
              <a:ext cx="21" cy="66"/>
            </a:xfrm>
            <a:custGeom>
              <a:avLst/>
              <a:gdLst>
                <a:gd name="T0" fmla="*/ 5 w 6"/>
                <a:gd name="T1" fmla="*/ 3 h 22"/>
                <a:gd name="T2" fmla="*/ 1 w 6"/>
                <a:gd name="T3" fmla="*/ 3 h 22"/>
                <a:gd name="T4" fmla="*/ 2 w 6"/>
                <a:gd name="T5" fmla="*/ 19 h 22"/>
                <a:gd name="T6" fmla="*/ 6 w 6"/>
                <a:gd name="T7" fmla="*/ 19 h 22"/>
                <a:gd name="T8" fmla="*/ 5 w 6"/>
                <a:gd name="T9" fmla="*/ 3 h 22"/>
              </a:gdLst>
              <a:ahLst/>
              <a:cxnLst>
                <a:cxn ang="0">
                  <a:pos x="T0" y="T1"/>
                </a:cxn>
                <a:cxn ang="0">
                  <a:pos x="T2" y="T3"/>
                </a:cxn>
                <a:cxn ang="0">
                  <a:pos x="T4" y="T5"/>
                </a:cxn>
                <a:cxn ang="0">
                  <a:pos x="T6" y="T7"/>
                </a:cxn>
                <a:cxn ang="0">
                  <a:pos x="T8" y="T9"/>
                </a:cxn>
              </a:cxnLst>
              <a:rect l="0" t="0" r="r" b="b"/>
              <a:pathLst>
                <a:path w="6" h="22">
                  <a:moveTo>
                    <a:pt x="5" y="3"/>
                  </a:moveTo>
                  <a:cubicBezTo>
                    <a:pt x="5" y="0"/>
                    <a:pt x="0" y="0"/>
                    <a:pt x="1" y="3"/>
                  </a:cubicBezTo>
                  <a:cubicBezTo>
                    <a:pt x="1" y="9"/>
                    <a:pt x="1" y="14"/>
                    <a:pt x="2" y="19"/>
                  </a:cubicBezTo>
                  <a:cubicBezTo>
                    <a:pt x="2" y="22"/>
                    <a:pt x="6" y="22"/>
                    <a:pt x="6" y="19"/>
                  </a:cubicBezTo>
                  <a:cubicBezTo>
                    <a:pt x="6" y="14"/>
                    <a:pt x="5" y="9"/>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884" name="Freeform 7"/>
            <p:cNvSpPr/>
            <p:nvPr/>
          </p:nvSpPr>
          <p:spPr bwMode="auto">
            <a:xfrm>
              <a:off x="220" y="355"/>
              <a:ext cx="18" cy="60"/>
            </a:xfrm>
            <a:custGeom>
              <a:avLst/>
              <a:gdLst>
                <a:gd name="T0" fmla="*/ 5 w 5"/>
                <a:gd name="T1" fmla="*/ 15 h 20"/>
                <a:gd name="T2" fmla="*/ 5 w 5"/>
                <a:gd name="T3" fmla="*/ 14 h 20"/>
                <a:gd name="T4" fmla="*/ 5 w 5"/>
                <a:gd name="T5" fmla="*/ 10 h 20"/>
                <a:gd name="T6" fmla="*/ 5 w 5"/>
                <a:gd name="T7" fmla="*/ 5 h 20"/>
                <a:gd name="T8" fmla="*/ 5 w 5"/>
                <a:gd name="T9" fmla="*/ 4 h 20"/>
                <a:gd name="T10" fmla="*/ 5 w 5"/>
                <a:gd name="T11" fmla="*/ 3 h 20"/>
                <a:gd name="T12" fmla="*/ 5 w 5"/>
                <a:gd name="T13" fmla="*/ 3 h 20"/>
                <a:gd name="T14" fmla="*/ 5 w 5"/>
                <a:gd name="T15" fmla="*/ 2 h 20"/>
                <a:gd name="T16" fmla="*/ 1 w 5"/>
                <a:gd name="T17" fmla="*/ 2 h 20"/>
                <a:gd name="T18" fmla="*/ 0 w 5"/>
                <a:gd name="T19" fmla="*/ 13 h 20"/>
                <a:gd name="T20" fmla="*/ 1 w 5"/>
                <a:gd name="T21" fmla="*/ 18 h 20"/>
                <a:gd name="T22" fmla="*/ 5 w 5"/>
                <a:gd name="T23" fmla="*/ 17 h 20"/>
                <a:gd name="T24" fmla="*/ 5 w 5"/>
                <a:gd name="T2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0">
                  <a:moveTo>
                    <a:pt x="5" y="15"/>
                  </a:moveTo>
                  <a:cubicBezTo>
                    <a:pt x="5" y="15"/>
                    <a:pt x="5" y="15"/>
                    <a:pt x="5" y="14"/>
                  </a:cubicBezTo>
                  <a:cubicBezTo>
                    <a:pt x="5" y="13"/>
                    <a:pt x="5" y="11"/>
                    <a:pt x="5" y="10"/>
                  </a:cubicBezTo>
                  <a:cubicBezTo>
                    <a:pt x="5" y="8"/>
                    <a:pt x="5" y="7"/>
                    <a:pt x="5" y="5"/>
                  </a:cubicBezTo>
                  <a:cubicBezTo>
                    <a:pt x="5" y="5"/>
                    <a:pt x="5" y="4"/>
                    <a:pt x="5" y="4"/>
                  </a:cubicBezTo>
                  <a:cubicBezTo>
                    <a:pt x="5" y="3"/>
                    <a:pt x="5" y="2"/>
                    <a:pt x="5" y="3"/>
                  </a:cubicBezTo>
                  <a:cubicBezTo>
                    <a:pt x="5" y="3"/>
                    <a:pt x="5" y="3"/>
                    <a:pt x="5" y="3"/>
                  </a:cubicBezTo>
                  <a:cubicBezTo>
                    <a:pt x="5" y="2"/>
                    <a:pt x="5" y="2"/>
                    <a:pt x="5" y="2"/>
                  </a:cubicBezTo>
                  <a:cubicBezTo>
                    <a:pt x="4" y="0"/>
                    <a:pt x="1" y="0"/>
                    <a:pt x="1" y="2"/>
                  </a:cubicBezTo>
                  <a:cubicBezTo>
                    <a:pt x="0" y="6"/>
                    <a:pt x="0" y="10"/>
                    <a:pt x="0" y="13"/>
                  </a:cubicBezTo>
                  <a:cubicBezTo>
                    <a:pt x="0" y="15"/>
                    <a:pt x="0" y="17"/>
                    <a:pt x="1" y="18"/>
                  </a:cubicBezTo>
                  <a:cubicBezTo>
                    <a:pt x="2" y="20"/>
                    <a:pt x="4" y="19"/>
                    <a:pt x="5" y="17"/>
                  </a:cubicBezTo>
                  <a:cubicBezTo>
                    <a:pt x="5" y="16"/>
                    <a:pt x="5" y="16"/>
                    <a:pt x="5" y="1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885" name="Freeform 8"/>
            <p:cNvSpPr/>
            <p:nvPr/>
          </p:nvSpPr>
          <p:spPr bwMode="auto">
            <a:xfrm>
              <a:off x="224" y="429"/>
              <a:ext cx="14" cy="69"/>
            </a:xfrm>
            <a:custGeom>
              <a:avLst/>
              <a:gdLst>
                <a:gd name="T0" fmla="*/ 0 w 4"/>
                <a:gd name="T1" fmla="*/ 3 h 23"/>
                <a:gd name="T2" fmla="*/ 0 w 4"/>
                <a:gd name="T3" fmla="*/ 20 h 23"/>
                <a:gd name="T4" fmla="*/ 4 w 4"/>
                <a:gd name="T5" fmla="*/ 20 h 23"/>
                <a:gd name="T6" fmla="*/ 4 w 4"/>
                <a:gd name="T7" fmla="*/ 3 h 23"/>
                <a:gd name="T8" fmla="*/ 0 w 4"/>
                <a:gd name="T9" fmla="*/ 3 h 23"/>
              </a:gdLst>
              <a:ahLst/>
              <a:cxnLst>
                <a:cxn ang="0">
                  <a:pos x="T0" y="T1"/>
                </a:cxn>
                <a:cxn ang="0">
                  <a:pos x="T2" y="T3"/>
                </a:cxn>
                <a:cxn ang="0">
                  <a:pos x="T4" y="T5"/>
                </a:cxn>
                <a:cxn ang="0">
                  <a:pos x="T6" y="T7"/>
                </a:cxn>
                <a:cxn ang="0">
                  <a:pos x="T8" y="T9"/>
                </a:cxn>
              </a:cxnLst>
              <a:rect l="0" t="0" r="r" b="b"/>
              <a:pathLst>
                <a:path w="4" h="23">
                  <a:moveTo>
                    <a:pt x="0" y="3"/>
                  </a:moveTo>
                  <a:cubicBezTo>
                    <a:pt x="0" y="20"/>
                    <a:pt x="0" y="20"/>
                    <a:pt x="0" y="20"/>
                  </a:cubicBezTo>
                  <a:cubicBezTo>
                    <a:pt x="0" y="23"/>
                    <a:pt x="4" y="23"/>
                    <a:pt x="4" y="20"/>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886" name="Freeform 9"/>
            <p:cNvSpPr/>
            <p:nvPr/>
          </p:nvSpPr>
          <p:spPr bwMode="auto">
            <a:xfrm>
              <a:off x="220" y="524"/>
              <a:ext cx="14" cy="57"/>
            </a:xfrm>
            <a:custGeom>
              <a:avLst/>
              <a:gdLst>
                <a:gd name="T0" fmla="*/ 0 w 4"/>
                <a:gd name="T1" fmla="*/ 3 h 19"/>
                <a:gd name="T2" fmla="*/ 0 w 4"/>
                <a:gd name="T3" fmla="*/ 16 h 19"/>
                <a:gd name="T4" fmla="*/ 4 w 4"/>
                <a:gd name="T5" fmla="*/ 16 h 19"/>
                <a:gd name="T6" fmla="*/ 4 w 4"/>
                <a:gd name="T7" fmla="*/ 3 h 19"/>
                <a:gd name="T8" fmla="*/ 0 w 4"/>
                <a:gd name="T9" fmla="*/ 3 h 19"/>
              </a:gdLst>
              <a:ahLst/>
              <a:cxnLst>
                <a:cxn ang="0">
                  <a:pos x="T0" y="T1"/>
                </a:cxn>
                <a:cxn ang="0">
                  <a:pos x="T2" y="T3"/>
                </a:cxn>
                <a:cxn ang="0">
                  <a:pos x="T4" y="T5"/>
                </a:cxn>
                <a:cxn ang="0">
                  <a:pos x="T6" y="T7"/>
                </a:cxn>
                <a:cxn ang="0">
                  <a:pos x="T8" y="T9"/>
                </a:cxn>
              </a:cxnLst>
              <a:rect l="0" t="0" r="r" b="b"/>
              <a:pathLst>
                <a:path w="4" h="19">
                  <a:moveTo>
                    <a:pt x="0" y="3"/>
                  </a:moveTo>
                  <a:cubicBezTo>
                    <a:pt x="0" y="16"/>
                    <a:pt x="0" y="16"/>
                    <a:pt x="0" y="16"/>
                  </a:cubicBezTo>
                  <a:cubicBezTo>
                    <a:pt x="0" y="19"/>
                    <a:pt x="4" y="19"/>
                    <a:pt x="4" y="16"/>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887" name="Freeform 10"/>
            <p:cNvSpPr/>
            <p:nvPr/>
          </p:nvSpPr>
          <p:spPr bwMode="auto">
            <a:xfrm>
              <a:off x="220" y="605"/>
              <a:ext cx="14" cy="65"/>
            </a:xfrm>
            <a:custGeom>
              <a:avLst/>
              <a:gdLst>
                <a:gd name="T0" fmla="*/ 0 w 4"/>
                <a:gd name="T1" fmla="*/ 3 h 22"/>
                <a:gd name="T2" fmla="*/ 0 w 4"/>
                <a:gd name="T3" fmla="*/ 19 h 22"/>
                <a:gd name="T4" fmla="*/ 4 w 4"/>
                <a:gd name="T5" fmla="*/ 19 h 22"/>
                <a:gd name="T6" fmla="*/ 4 w 4"/>
                <a:gd name="T7" fmla="*/ 3 h 22"/>
                <a:gd name="T8" fmla="*/ 0 w 4"/>
                <a:gd name="T9" fmla="*/ 3 h 22"/>
              </a:gdLst>
              <a:ahLst/>
              <a:cxnLst>
                <a:cxn ang="0">
                  <a:pos x="T0" y="T1"/>
                </a:cxn>
                <a:cxn ang="0">
                  <a:pos x="T2" y="T3"/>
                </a:cxn>
                <a:cxn ang="0">
                  <a:pos x="T4" y="T5"/>
                </a:cxn>
                <a:cxn ang="0">
                  <a:pos x="T6" y="T7"/>
                </a:cxn>
                <a:cxn ang="0">
                  <a:pos x="T8" y="T9"/>
                </a:cxn>
              </a:cxnLst>
              <a:rect l="0" t="0" r="r" b="b"/>
              <a:pathLst>
                <a:path w="4" h="22">
                  <a:moveTo>
                    <a:pt x="0" y="3"/>
                  </a:moveTo>
                  <a:cubicBezTo>
                    <a:pt x="0" y="19"/>
                    <a:pt x="0" y="19"/>
                    <a:pt x="0" y="19"/>
                  </a:cubicBezTo>
                  <a:cubicBezTo>
                    <a:pt x="0" y="22"/>
                    <a:pt x="4" y="22"/>
                    <a:pt x="4" y="19"/>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888" name="Freeform 11"/>
            <p:cNvSpPr/>
            <p:nvPr/>
          </p:nvSpPr>
          <p:spPr bwMode="auto">
            <a:xfrm>
              <a:off x="213" y="688"/>
              <a:ext cx="28" cy="80"/>
            </a:xfrm>
            <a:custGeom>
              <a:avLst/>
              <a:gdLst>
                <a:gd name="T0" fmla="*/ 5 w 8"/>
                <a:gd name="T1" fmla="*/ 3 h 27"/>
                <a:gd name="T2" fmla="*/ 1 w 8"/>
                <a:gd name="T3" fmla="*/ 4 h 27"/>
                <a:gd name="T4" fmla="*/ 3 w 8"/>
                <a:gd name="T5" fmla="*/ 24 h 27"/>
                <a:gd name="T6" fmla="*/ 7 w 8"/>
                <a:gd name="T7" fmla="*/ 23 h 27"/>
                <a:gd name="T8" fmla="*/ 5 w 8"/>
                <a:gd name="T9" fmla="*/ 3 h 27"/>
              </a:gdLst>
              <a:ahLst/>
              <a:cxnLst>
                <a:cxn ang="0">
                  <a:pos x="T0" y="T1"/>
                </a:cxn>
                <a:cxn ang="0">
                  <a:pos x="T2" y="T3"/>
                </a:cxn>
                <a:cxn ang="0">
                  <a:pos x="T4" y="T5"/>
                </a:cxn>
                <a:cxn ang="0">
                  <a:pos x="T6" y="T7"/>
                </a:cxn>
                <a:cxn ang="0">
                  <a:pos x="T8" y="T9"/>
                </a:cxn>
              </a:cxnLst>
              <a:rect l="0" t="0" r="r" b="b"/>
              <a:pathLst>
                <a:path w="8" h="27">
                  <a:moveTo>
                    <a:pt x="5" y="3"/>
                  </a:moveTo>
                  <a:cubicBezTo>
                    <a:pt x="5" y="0"/>
                    <a:pt x="0" y="1"/>
                    <a:pt x="1" y="4"/>
                  </a:cubicBezTo>
                  <a:cubicBezTo>
                    <a:pt x="2" y="11"/>
                    <a:pt x="1" y="18"/>
                    <a:pt x="3" y="24"/>
                  </a:cubicBezTo>
                  <a:cubicBezTo>
                    <a:pt x="3" y="27"/>
                    <a:pt x="8" y="26"/>
                    <a:pt x="7" y="23"/>
                  </a:cubicBezTo>
                  <a:cubicBezTo>
                    <a:pt x="6" y="16"/>
                    <a:pt x="6" y="10"/>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889" name="Freeform 12"/>
            <p:cNvSpPr/>
            <p:nvPr/>
          </p:nvSpPr>
          <p:spPr bwMode="auto">
            <a:xfrm>
              <a:off x="213" y="792"/>
              <a:ext cx="28" cy="74"/>
            </a:xfrm>
            <a:custGeom>
              <a:avLst/>
              <a:gdLst>
                <a:gd name="T0" fmla="*/ 3 w 8"/>
                <a:gd name="T1" fmla="*/ 3 h 25"/>
                <a:gd name="T2" fmla="*/ 1 w 8"/>
                <a:gd name="T3" fmla="*/ 21 h 25"/>
                <a:gd name="T4" fmla="*/ 5 w 8"/>
                <a:gd name="T5" fmla="*/ 22 h 25"/>
                <a:gd name="T6" fmla="*/ 7 w 8"/>
                <a:gd name="T7" fmla="*/ 4 h 25"/>
                <a:gd name="T8" fmla="*/ 3 w 8"/>
                <a:gd name="T9" fmla="*/ 3 h 25"/>
              </a:gdLst>
              <a:ahLst/>
              <a:cxnLst>
                <a:cxn ang="0">
                  <a:pos x="T0" y="T1"/>
                </a:cxn>
                <a:cxn ang="0">
                  <a:pos x="T2" y="T3"/>
                </a:cxn>
                <a:cxn ang="0">
                  <a:pos x="T4" y="T5"/>
                </a:cxn>
                <a:cxn ang="0">
                  <a:pos x="T6" y="T7"/>
                </a:cxn>
                <a:cxn ang="0">
                  <a:pos x="T8" y="T9"/>
                </a:cxn>
              </a:cxnLst>
              <a:rect l="0" t="0" r="r" b="b"/>
              <a:pathLst>
                <a:path w="8" h="25">
                  <a:moveTo>
                    <a:pt x="3" y="3"/>
                  </a:moveTo>
                  <a:cubicBezTo>
                    <a:pt x="2" y="9"/>
                    <a:pt x="2" y="15"/>
                    <a:pt x="1" y="21"/>
                  </a:cubicBezTo>
                  <a:cubicBezTo>
                    <a:pt x="0" y="24"/>
                    <a:pt x="4" y="25"/>
                    <a:pt x="5" y="22"/>
                  </a:cubicBezTo>
                  <a:cubicBezTo>
                    <a:pt x="6" y="16"/>
                    <a:pt x="6" y="10"/>
                    <a:pt x="7" y="4"/>
                  </a:cubicBezTo>
                  <a:cubicBezTo>
                    <a:pt x="8" y="1"/>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890" name="Freeform 13"/>
            <p:cNvSpPr/>
            <p:nvPr/>
          </p:nvSpPr>
          <p:spPr bwMode="auto">
            <a:xfrm>
              <a:off x="213" y="887"/>
              <a:ext cx="21" cy="74"/>
            </a:xfrm>
            <a:custGeom>
              <a:avLst/>
              <a:gdLst>
                <a:gd name="T0" fmla="*/ 2 w 6"/>
                <a:gd name="T1" fmla="*/ 3 h 25"/>
                <a:gd name="T2" fmla="*/ 0 w 6"/>
                <a:gd name="T3" fmla="*/ 22 h 25"/>
                <a:gd name="T4" fmla="*/ 5 w 6"/>
                <a:gd name="T5" fmla="*/ 22 h 25"/>
                <a:gd name="T6" fmla="*/ 6 w 6"/>
                <a:gd name="T7" fmla="*/ 3 h 25"/>
                <a:gd name="T8" fmla="*/ 2 w 6"/>
                <a:gd name="T9" fmla="*/ 3 h 25"/>
              </a:gdLst>
              <a:ahLst/>
              <a:cxnLst>
                <a:cxn ang="0">
                  <a:pos x="T0" y="T1"/>
                </a:cxn>
                <a:cxn ang="0">
                  <a:pos x="T2" y="T3"/>
                </a:cxn>
                <a:cxn ang="0">
                  <a:pos x="T4" y="T5"/>
                </a:cxn>
                <a:cxn ang="0">
                  <a:pos x="T6" y="T7"/>
                </a:cxn>
                <a:cxn ang="0">
                  <a:pos x="T8" y="T9"/>
                </a:cxn>
              </a:cxnLst>
              <a:rect l="0" t="0" r="r" b="b"/>
              <a:pathLst>
                <a:path w="6" h="25">
                  <a:moveTo>
                    <a:pt x="2" y="3"/>
                  </a:moveTo>
                  <a:cubicBezTo>
                    <a:pt x="1" y="9"/>
                    <a:pt x="1" y="16"/>
                    <a:pt x="0" y="22"/>
                  </a:cubicBezTo>
                  <a:cubicBezTo>
                    <a:pt x="0" y="25"/>
                    <a:pt x="5" y="25"/>
                    <a:pt x="5" y="22"/>
                  </a:cubicBezTo>
                  <a:cubicBezTo>
                    <a:pt x="5" y="16"/>
                    <a:pt x="6" y="9"/>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891" name="Freeform 14"/>
            <p:cNvSpPr/>
            <p:nvPr/>
          </p:nvSpPr>
          <p:spPr bwMode="auto">
            <a:xfrm>
              <a:off x="213" y="981"/>
              <a:ext cx="25" cy="75"/>
            </a:xfrm>
            <a:custGeom>
              <a:avLst/>
              <a:gdLst>
                <a:gd name="T0" fmla="*/ 3 w 7"/>
                <a:gd name="T1" fmla="*/ 3 h 25"/>
                <a:gd name="T2" fmla="*/ 2 w 7"/>
                <a:gd name="T3" fmla="*/ 13 h 25"/>
                <a:gd name="T4" fmla="*/ 2 w 7"/>
                <a:gd name="T5" fmla="*/ 18 h 25"/>
                <a:gd name="T6" fmla="*/ 2 w 7"/>
                <a:gd name="T7" fmla="*/ 20 h 25"/>
                <a:gd name="T8" fmla="*/ 2 w 7"/>
                <a:gd name="T9" fmla="*/ 20 h 25"/>
                <a:gd name="T10" fmla="*/ 5 w 7"/>
                <a:gd name="T11" fmla="*/ 24 h 25"/>
                <a:gd name="T12" fmla="*/ 7 w 7"/>
                <a:gd name="T13" fmla="*/ 16 h 25"/>
                <a:gd name="T14" fmla="*/ 7 w 7"/>
                <a:gd name="T15" fmla="*/ 3 h 25"/>
                <a:gd name="T16" fmla="*/ 3 w 7"/>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3" y="3"/>
                  </a:moveTo>
                  <a:cubicBezTo>
                    <a:pt x="3" y="6"/>
                    <a:pt x="3" y="9"/>
                    <a:pt x="2" y="13"/>
                  </a:cubicBezTo>
                  <a:cubicBezTo>
                    <a:pt x="2" y="14"/>
                    <a:pt x="2" y="16"/>
                    <a:pt x="2" y="18"/>
                  </a:cubicBezTo>
                  <a:cubicBezTo>
                    <a:pt x="2" y="19"/>
                    <a:pt x="2" y="19"/>
                    <a:pt x="2" y="20"/>
                  </a:cubicBezTo>
                  <a:cubicBezTo>
                    <a:pt x="2" y="20"/>
                    <a:pt x="2" y="20"/>
                    <a:pt x="2" y="20"/>
                  </a:cubicBezTo>
                  <a:cubicBezTo>
                    <a:pt x="0" y="22"/>
                    <a:pt x="3" y="25"/>
                    <a:pt x="5" y="24"/>
                  </a:cubicBezTo>
                  <a:cubicBezTo>
                    <a:pt x="7" y="23"/>
                    <a:pt x="7" y="18"/>
                    <a:pt x="7" y="16"/>
                  </a:cubicBezTo>
                  <a:cubicBezTo>
                    <a:pt x="7" y="12"/>
                    <a:pt x="7" y="7"/>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892" name="Freeform 15"/>
            <p:cNvSpPr/>
            <p:nvPr/>
          </p:nvSpPr>
          <p:spPr bwMode="auto">
            <a:xfrm>
              <a:off x="206" y="1079"/>
              <a:ext cx="28" cy="75"/>
            </a:xfrm>
            <a:custGeom>
              <a:avLst/>
              <a:gdLst>
                <a:gd name="T0" fmla="*/ 7 w 8"/>
                <a:gd name="T1" fmla="*/ 18 h 25"/>
                <a:gd name="T2" fmla="*/ 6 w 8"/>
                <a:gd name="T3" fmla="*/ 10 h 25"/>
                <a:gd name="T4" fmla="*/ 6 w 8"/>
                <a:gd name="T5" fmla="*/ 6 h 25"/>
                <a:gd name="T6" fmla="*/ 6 w 8"/>
                <a:gd name="T7" fmla="*/ 5 h 25"/>
                <a:gd name="T8" fmla="*/ 2 w 8"/>
                <a:gd name="T9" fmla="*/ 2 h 25"/>
                <a:gd name="T10" fmla="*/ 2 w 8"/>
                <a:gd name="T11" fmla="*/ 12 h 25"/>
                <a:gd name="T12" fmla="*/ 2 w 8"/>
                <a:gd name="T13" fmla="*/ 18 h 25"/>
                <a:gd name="T14" fmla="*/ 3 w 8"/>
                <a:gd name="T15" fmla="*/ 19 h 25"/>
                <a:gd name="T16" fmla="*/ 2 w 8"/>
                <a:gd name="T17" fmla="*/ 23 h 25"/>
                <a:gd name="T18" fmla="*/ 6 w 8"/>
                <a:gd name="T19" fmla="*/ 24 h 25"/>
                <a:gd name="T20" fmla="*/ 7 w 8"/>
                <a:gd name="T2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25">
                  <a:moveTo>
                    <a:pt x="7" y="18"/>
                  </a:moveTo>
                  <a:cubicBezTo>
                    <a:pt x="7" y="15"/>
                    <a:pt x="7" y="13"/>
                    <a:pt x="6" y="10"/>
                  </a:cubicBezTo>
                  <a:cubicBezTo>
                    <a:pt x="6" y="8"/>
                    <a:pt x="6" y="7"/>
                    <a:pt x="6" y="6"/>
                  </a:cubicBezTo>
                  <a:cubicBezTo>
                    <a:pt x="6" y="5"/>
                    <a:pt x="6" y="4"/>
                    <a:pt x="6" y="5"/>
                  </a:cubicBezTo>
                  <a:cubicBezTo>
                    <a:pt x="7" y="2"/>
                    <a:pt x="3" y="0"/>
                    <a:pt x="2" y="2"/>
                  </a:cubicBezTo>
                  <a:cubicBezTo>
                    <a:pt x="0" y="5"/>
                    <a:pt x="2" y="9"/>
                    <a:pt x="2" y="12"/>
                  </a:cubicBezTo>
                  <a:cubicBezTo>
                    <a:pt x="2" y="14"/>
                    <a:pt x="2" y="16"/>
                    <a:pt x="2" y="18"/>
                  </a:cubicBezTo>
                  <a:cubicBezTo>
                    <a:pt x="3" y="18"/>
                    <a:pt x="3" y="19"/>
                    <a:pt x="3" y="19"/>
                  </a:cubicBezTo>
                  <a:cubicBezTo>
                    <a:pt x="2" y="20"/>
                    <a:pt x="1" y="21"/>
                    <a:pt x="2" y="23"/>
                  </a:cubicBezTo>
                  <a:cubicBezTo>
                    <a:pt x="3" y="24"/>
                    <a:pt x="5" y="25"/>
                    <a:pt x="6" y="24"/>
                  </a:cubicBezTo>
                  <a:cubicBezTo>
                    <a:pt x="8" y="22"/>
                    <a:pt x="7" y="20"/>
                    <a:pt x="7" y="1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893" name="Freeform 16"/>
            <p:cNvSpPr/>
            <p:nvPr/>
          </p:nvSpPr>
          <p:spPr bwMode="auto">
            <a:xfrm>
              <a:off x="213" y="1189"/>
              <a:ext cx="28" cy="101"/>
            </a:xfrm>
            <a:custGeom>
              <a:avLst/>
              <a:gdLst>
                <a:gd name="T0" fmla="*/ 7 w 8"/>
                <a:gd name="T1" fmla="*/ 30 h 34"/>
                <a:gd name="T2" fmla="*/ 6 w 8"/>
                <a:gd name="T3" fmla="*/ 3 h 34"/>
                <a:gd name="T4" fmla="*/ 2 w 8"/>
                <a:gd name="T5" fmla="*/ 3 h 34"/>
                <a:gd name="T6" fmla="*/ 2 w 8"/>
                <a:gd name="T7" fmla="*/ 25 h 34"/>
                <a:gd name="T8" fmla="*/ 1 w 8"/>
                <a:gd name="T9" fmla="*/ 28 h 34"/>
                <a:gd name="T10" fmla="*/ 3 w 8"/>
                <a:gd name="T11" fmla="*/ 32 h 34"/>
                <a:gd name="T12" fmla="*/ 7 w 8"/>
                <a:gd name="T13" fmla="*/ 30 h 34"/>
              </a:gdLst>
              <a:ahLst/>
              <a:cxnLst>
                <a:cxn ang="0">
                  <a:pos x="T0" y="T1"/>
                </a:cxn>
                <a:cxn ang="0">
                  <a:pos x="T2" y="T3"/>
                </a:cxn>
                <a:cxn ang="0">
                  <a:pos x="T4" y="T5"/>
                </a:cxn>
                <a:cxn ang="0">
                  <a:pos x="T6" y="T7"/>
                </a:cxn>
                <a:cxn ang="0">
                  <a:pos x="T8" y="T9"/>
                </a:cxn>
                <a:cxn ang="0">
                  <a:pos x="T10" y="T11"/>
                </a:cxn>
                <a:cxn ang="0">
                  <a:pos x="T12" y="T13"/>
                </a:cxn>
              </a:cxnLst>
              <a:rect l="0" t="0" r="r" b="b"/>
              <a:pathLst>
                <a:path w="8" h="34">
                  <a:moveTo>
                    <a:pt x="7" y="30"/>
                  </a:moveTo>
                  <a:cubicBezTo>
                    <a:pt x="5" y="21"/>
                    <a:pt x="6" y="12"/>
                    <a:pt x="6" y="3"/>
                  </a:cubicBezTo>
                  <a:cubicBezTo>
                    <a:pt x="6" y="0"/>
                    <a:pt x="2" y="0"/>
                    <a:pt x="2" y="3"/>
                  </a:cubicBezTo>
                  <a:cubicBezTo>
                    <a:pt x="1" y="10"/>
                    <a:pt x="1" y="18"/>
                    <a:pt x="2" y="25"/>
                  </a:cubicBezTo>
                  <a:cubicBezTo>
                    <a:pt x="1" y="25"/>
                    <a:pt x="0" y="26"/>
                    <a:pt x="1" y="28"/>
                  </a:cubicBezTo>
                  <a:cubicBezTo>
                    <a:pt x="2" y="29"/>
                    <a:pt x="2" y="31"/>
                    <a:pt x="3" y="32"/>
                  </a:cubicBezTo>
                  <a:cubicBezTo>
                    <a:pt x="5" y="34"/>
                    <a:pt x="8" y="32"/>
                    <a:pt x="7" y="3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894" name="Freeform 17"/>
            <p:cNvSpPr/>
            <p:nvPr/>
          </p:nvSpPr>
          <p:spPr bwMode="auto">
            <a:xfrm>
              <a:off x="213" y="1323"/>
              <a:ext cx="21" cy="59"/>
            </a:xfrm>
            <a:custGeom>
              <a:avLst/>
              <a:gdLst>
                <a:gd name="T0" fmla="*/ 2 w 6"/>
                <a:gd name="T1" fmla="*/ 3 h 20"/>
                <a:gd name="T2" fmla="*/ 0 w 6"/>
                <a:gd name="T3" fmla="*/ 17 h 20"/>
                <a:gd name="T4" fmla="*/ 5 w 6"/>
                <a:gd name="T5" fmla="*/ 17 h 20"/>
                <a:gd name="T6" fmla="*/ 6 w 6"/>
                <a:gd name="T7" fmla="*/ 3 h 20"/>
                <a:gd name="T8" fmla="*/ 2 w 6"/>
                <a:gd name="T9" fmla="*/ 3 h 20"/>
              </a:gdLst>
              <a:ahLst/>
              <a:cxnLst>
                <a:cxn ang="0">
                  <a:pos x="T0" y="T1"/>
                </a:cxn>
                <a:cxn ang="0">
                  <a:pos x="T2" y="T3"/>
                </a:cxn>
                <a:cxn ang="0">
                  <a:pos x="T4" y="T5"/>
                </a:cxn>
                <a:cxn ang="0">
                  <a:pos x="T6" y="T7"/>
                </a:cxn>
                <a:cxn ang="0">
                  <a:pos x="T8" y="T9"/>
                </a:cxn>
              </a:cxnLst>
              <a:rect l="0" t="0" r="r" b="b"/>
              <a:pathLst>
                <a:path w="6" h="20">
                  <a:moveTo>
                    <a:pt x="2" y="3"/>
                  </a:moveTo>
                  <a:cubicBezTo>
                    <a:pt x="1" y="8"/>
                    <a:pt x="1" y="12"/>
                    <a:pt x="0" y="17"/>
                  </a:cubicBezTo>
                  <a:cubicBezTo>
                    <a:pt x="0" y="20"/>
                    <a:pt x="5" y="20"/>
                    <a:pt x="5" y="17"/>
                  </a:cubicBezTo>
                  <a:cubicBezTo>
                    <a:pt x="5" y="12"/>
                    <a:pt x="6" y="8"/>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895" name="Freeform 18"/>
            <p:cNvSpPr/>
            <p:nvPr/>
          </p:nvSpPr>
          <p:spPr bwMode="auto">
            <a:xfrm>
              <a:off x="210" y="1415"/>
              <a:ext cx="24" cy="83"/>
            </a:xfrm>
            <a:custGeom>
              <a:avLst/>
              <a:gdLst>
                <a:gd name="T0" fmla="*/ 5 w 7"/>
                <a:gd name="T1" fmla="*/ 3 h 28"/>
                <a:gd name="T2" fmla="*/ 0 w 7"/>
                <a:gd name="T3" fmla="*/ 3 h 28"/>
                <a:gd name="T4" fmla="*/ 3 w 7"/>
                <a:gd name="T5" fmla="*/ 25 h 28"/>
                <a:gd name="T6" fmla="*/ 7 w 7"/>
                <a:gd name="T7" fmla="*/ 25 h 28"/>
                <a:gd name="T8" fmla="*/ 5 w 7"/>
                <a:gd name="T9" fmla="*/ 3 h 28"/>
              </a:gdLst>
              <a:ahLst/>
              <a:cxnLst>
                <a:cxn ang="0">
                  <a:pos x="T0" y="T1"/>
                </a:cxn>
                <a:cxn ang="0">
                  <a:pos x="T2" y="T3"/>
                </a:cxn>
                <a:cxn ang="0">
                  <a:pos x="T4" y="T5"/>
                </a:cxn>
                <a:cxn ang="0">
                  <a:pos x="T6" y="T7"/>
                </a:cxn>
                <a:cxn ang="0">
                  <a:pos x="T8" y="T9"/>
                </a:cxn>
              </a:cxnLst>
              <a:rect l="0" t="0" r="r" b="b"/>
              <a:pathLst>
                <a:path w="7" h="28">
                  <a:moveTo>
                    <a:pt x="5" y="3"/>
                  </a:moveTo>
                  <a:cubicBezTo>
                    <a:pt x="5" y="0"/>
                    <a:pt x="0" y="0"/>
                    <a:pt x="0" y="3"/>
                  </a:cubicBezTo>
                  <a:cubicBezTo>
                    <a:pt x="1" y="11"/>
                    <a:pt x="2" y="18"/>
                    <a:pt x="3" y="25"/>
                  </a:cubicBezTo>
                  <a:cubicBezTo>
                    <a:pt x="3" y="28"/>
                    <a:pt x="7" y="28"/>
                    <a:pt x="7" y="25"/>
                  </a:cubicBezTo>
                  <a:cubicBezTo>
                    <a:pt x="6" y="18"/>
                    <a:pt x="6" y="11"/>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896" name="Freeform 19"/>
            <p:cNvSpPr/>
            <p:nvPr/>
          </p:nvSpPr>
          <p:spPr bwMode="auto">
            <a:xfrm>
              <a:off x="224" y="1530"/>
              <a:ext cx="21" cy="92"/>
            </a:xfrm>
            <a:custGeom>
              <a:avLst/>
              <a:gdLst>
                <a:gd name="T0" fmla="*/ 4 w 6"/>
                <a:gd name="T1" fmla="*/ 3 h 31"/>
                <a:gd name="T2" fmla="*/ 0 w 6"/>
                <a:gd name="T3" fmla="*/ 3 h 31"/>
                <a:gd name="T4" fmla="*/ 1 w 6"/>
                <a:gd name="T5" fmla="*/ 29 h 31"/>
                <a:gd name="T6" fmla="*/ 5 w 6"/>
                <a:gd name="T7" fmla="*/ 29 h 31"/>
                <a:gd name="T8" fmla="*/ 4 w 6"/>
                <a:gd name="T9" fmla="*/ 3 h 31"/>
              </a:gdLst>
              <a:ahLst/>
              <a:cxnLst>
                <a:cxn ang="0">
                  <a:pos x="T0" y="T1"/>
                </a:cxn>
                <a:cxn ang="0">
                  <a:pos x="T2" y="T3"/>
                </a:cxn>
                <a:cxn ang="0">
                  <a:pos x="T4" y="T5"/>
                </a:cxn>
                <a:cxn ang="0">
                  <a:pos x="T6" y="T7"/>
                </a:cxn>
                <a:cxn ang="0">
                  <a:pos x="T8" y="T9"/>
                </a:cxn>
              </a:cxnLst>
              <a:rect l="0" t="0" r="r" b="b"/>
              <a:pathLst>
                <a:path w="6" h="31">
                  <a:moveTo>
                    <a:pt x="4" y="3"/>
                  </a:moveTo>
                  <a:cubicBezTo>
                    <a:pt x="4" y="0"/>
                    <a:pt x="0" y="0"/>
                    <a:pt x="0" y="3"/>
                  </a:cubicBezTo>
                  <a:cubicBezTo>
                    <a:pt x="0" y="12"/>
                    <a:pt x="0" y="20"/>
                    <a:pt x="1" y="29"/>
                  </a:cubicBezTo>
                  <a:cubicBezTo>
                    <a:pt x="1" y="31"/>
                    <a:pt x="6" y="31"/>
                    <a:pt x="5" y="29"/>
                  </a:cubicBezTo>
                  <a:cubicBezTo>
                    <a:pt x="4" y="20"/>
                    <a:pt x="4" y="12"/>
                    <a:pt x="4"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897" name="Freeform 20"/>
            <p:cNvSpPr/>
            <p:nvPr/>
          </p:nvSpPr>
          <p:spPr bwMode="auto">
            <a:xfrm>
              <a:off x="220" y="1664"/>
              <a:ext cx="18" cy="80"/>
            </a:xfrm>
            <a:custGeom>
              <a:avLst/>
              <a:gdLst>
                <a:gd name="T0" fmla="*/ 4 w 5"/>
                <a:gd name="T1" fmla="*/ 24 h 27"/>
                <a:gd name="T2" fmla="*/ 4 w 5"/>
                <a:gd name="T3" fmla="*/ 24 h 27"/>
                <a:gd name="T4" fmla="*/ 5 w 5"/>
                <a:gd name="T5" fmla="*/ 3 h 27"/>
                <a:gd name="T6" fmla="*/ 1 w 5"/>
                <a:gd name="T7" fmla="*/ 3 h 27"/>
                <a:gd name="T8" fmla="*/ 0 w 5"/>
                <a:gd name="T9" fmla="*/ 14 h 27"/>
                <a:gd name="T10" fmla="*/ 0 w 5"/>
                <a:gd name="T11" fmla="*/ 20 h 27"/>
                <a:gd name="T12" fmla="*/ 0 w 5"/>
                <a:gd name="T13" fmla="*/ 23 h 27"/>
                <a:gd name="T14" fmla="*/ 0 w 5"/>
                <a:gd name="T15" fmla="*/ 24 h 27"/>
                <a:gd name="T16" fmla="*/ 0 w 5"/>
                <a:gd name="T17" fmla="*/ 24 h 27"/>
                <a:gd name="T18" fmla="*/ 4 w 5"/>
                <a:gd name="T19" fmla="*/ 24 h 27"/>
                <a:gd name="T20" fmla="*/ 4 w 5"/>
                <a:gd name="T21" fmla="*/ 24 h 27"/>
                <a:gd name="T22" fmla="*/ 4 w 5"/>
                <a:gd name="T23" fmla="*/ 24 h 27"/>
                <a:gd name="T24" fmla="*/ 4 w 5"/>
                <a:gd name="T2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7">
                  <a:moveTo>
                    <a:pt x="4" y="24"/>
                  </a:moveTo>
                  <a:cubicBezTo>
                    <a:pt x="4" y="24"/>
                    <a:pt x="4" y="24"/>
                    <a:pt x="4" y="24"/>
                  </a:cubicBezTo>
                  <a:cubicBezTo>
                    <a:pt x="5" y="17"/>
                    <a:pt x="5" y="9"/>
                    <a:pt x="5" y="3"/>
                  </a:cubicBezTo>
                  <a:cubicBezTo>
                    <a:pt x="5" y="0"/>
                    <a:pt x="1" y="0"/>
                    <a:pt x="1" y="3"/>
                  </a:cubicBezTo>
                  <a:cubicBezTo>
                    <a:pt x="1" y="6"/>
                    <a:pt x="0" y="10"/>
                    <a:pt x="0" y="14"/>
                  </a:cubicBezTo>
                  <a:cubicBezTo>
                    <a:pt x="0" y="16"/>
                    <a:pt x="0" y="18"/>
                    <a:pt x="0" y="20"/>
                  </a:cubicBezTo>
                  <a:cubicBezTo>
                    <a:pt x="0" y="21"/>
                    <a:pt x="0" y="23"/>
                    <a:pt x="0" y="23"/>
                  </a:cubicBezTo>
                  <a:cubicBezTo>
                    <a:pt x="0" y="23"/>
                    <a:pt x="0" y="23"/>
                    <a:pt x="0" y="24"/>
                  </a:cubicBezTo>
                  <a:cubicBezTo>
                    <a:pt x="0" y="24"/>
                    <a:pt x="0" y="24"/>
                    <a:pt x="0" y="24"/>
                  </a:cubicBezTo>
                  <a:cubicBezTo>
                    <a:pt x="0" y="26"/>
                    <a:pt x="4" y="27"/>
                    <a:pt x="4" y="24"/>
                  </a:cubicBezTo>
                  <a:cubicBezTo>
                    <a:pt x="4" y="24"/>
                    <a:pt x="4" y="24"/>
                    <a:pt x="4" y="24"/>
                  </a:cubicBezTo>
                  <a:cubicBezTo>
                    <a:pt x="4" y="24"/>
                    <a:pt x="4" y="24"/>
                    <a:pt x="4" y="24"/>
                  </a:cubicBezTo>
                  <a:cubicBezTo>
                    <a:pt x="4" y="24"/>
                    <a:pt x="4" y="24"/>
                    <a:pt x="4" y="2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898" name="Freeform 21"/>
            <p:cNvSpPr/>
            <p:nvPr/>
          </p:nvSpPr>
          <p:spPr bwMode="auto">
            <a:xfrm>
              <a:off x="206" y="1762"/>
              <a:ext cx="21" cy="101"/>
            </a:xfrm>
            <a:custGeom>
              <a:avLst/>
              <a:gdLst>
                <a:gd name="T0" fmla="*/ 1 w 6"/>
                <a:gd name="T1" fmla="*/ 3 h 34"/>
                <a:gd name="T2" fmla="*/ 1 w 6"/>
                <a:gd name="T3" fmla="*/ 23 h 34"/>
                <a:gd name="T4" fmla="*/ 0 w 6"/>
                <a:gd name="T5" fmla="*/ 25 h 34"/>
                <a:gd name="T6" fmla="*/ 1 w 6"/>
                <a:gd name="T7" fmla="*/ 31 h 34"/>
                <a:gd name="T8" fmla="*/ 6 w 6"/>
                <a:gd name="T9" fmla="*/ 31 h 34"/>
                <a:gd name="T10" fmla="*/ 6 w 6"/>
                <a:gd name="T11" fmla="*/ 3 h 34"/>
                <a:gd name="T12" fmla="*/ 1 w 6"/>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 h="34">
                  <a:moveTo>
                    <a:pt x="1" y="3"/>
                  </a:moveTo>
                  <a:cubicBezTo>
                    <a:pt x="1" y="23"/>
                    <a:pt x="1" y="23"/>
                    <a:pt x="1" y="23"/>
                  </a:cubicBezTo>
                  <a:cubicBezTo>
                    <a:pt x="1" y="24"/>
                    <a:pt x="0" y="24"/>
                    <a:pt x="0" y="25"/>
                  </a:cubicBezTo>
                  <a:cubicBezTo>
                    <a:pt x="1" y="27"/>
                    <a:pt x="1" y="29"/>
                    <a:pt x="1" y="31"/>
                  </a:cubicBezTo>
                  <a:cubicBezTo>
                    <a:pt x="2" y="34"/>
                    <a:pt x="6" y="34"/>
                    <a:pt x="6" y="31"/>
                  </a:cubicBezTo>
                  <a:cubicBezTo>
                    <a:pt x="6" y="3"/>
                    <a:pt x="6" y="3"/>
                    <a:pt x="6" y="3"/>
                  </a:cubicBezTo>
                  <a:cubicBezTo>
                    <a:pt x="6" y="0"/>
                    <a:pt x="1" y="0"/>
                    <a:pt x="1"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899" name="Freeform 22"/>
            <p:cNvSpPr/>
            <p:nvPr/>
          </p:nvSpPr>
          <p:spPr bwMode="auto">
            <a:xfrm>
              <a:off x="213" y="1893"/>
              <a:ext cx="25" cy="86"/>
            </a:xfrm>
            <a:custGeom>
              <a:avLst/>
              <a:gdLst>
                <a:gd name="T0" fmla="*/ 6 w 7"/>
                <a:gd name="T1" fmla="*/ 25 h 29"/>
                <a:gd name="T2" fmla="*/ 5 w 7"/>
                <a:gd name="T3" fmla="*/ 3 h 29"/>
                <a:gd name="T4" fmla="*/ 0 w 7"/>
                <a:gd name="T5" fmla="*/ 3 h 29"/>
                <a:gd name="T6" fmla="*/ 2 w 7"/>
                <a:gd name="T7" fmla="*/ 26 h 29"/>
                <a:gd name="T8" fmla="*/ 6 w 7"/>
                <a:gd name="T9" fmla="*/ 25 h 29"/>
              </a:gdLst>
              <a:ahLst/>
              <a:cxnLst>
                <a:cxn ang="0">
                  <a:pos x="T0" y="T1"/>
                </a:cxn>
                <a:cxn ang="0">
                  <a:pos x="T2" y="T3"/>
                </a:cxn>
                <a:cxn ang="0">
                  <a:pos x="T4" y="T5"/>
                </a:cxn>
                <a:cxn ang="0">
                  <a:pos x="T6" y="T7"/>
                </a:cxn>
                <a:cxn ang="0">
                  <a:pos x="T8" y="T9"/>
                </a:cxn>
              </a:cxnLst>
              <a:rect l="0" t="0" r="r" b="b"/>
              <a:pathLst>
                <a:path w="7" h="29">
                  <a:moveTo>
                    <a:pt x="6" y="25"/>
                  </a:moveTo>
                  <a:cubicBezTo>
                    <a:pt x="4" y="18"/>
                    <a:pt x="5" y="10"/>
                    <a:pt x="5" y="3"/>
                  </a:cubicBezTo>
                  <a:cubicBezTo>
                    <a:pt x="5" y="0"/>
                    <a:pt x="0" y="0"/>
                    <a:pt x="0" y="3"/>
                  </a:cubicBezTo>
                  <a:cubicBezTo>
                    <a:pt x="0" y="10"/>
                    <a:pt x="0" y="19"/>
                    <a:pt x="2" y="26"/>
                  </a:cubicBezTo>
                  <a:cubicBezTo>
                    <a:pt x="2" y="29"/>
                    <a:pt x="7" y="28"/>
                    <a:pt x="6" y="2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00" name="Freeform 23"/>
            <p:cNvSpPr/>
            <p:nvPr/>
          </p:nvSpPr>
          <p:spPr bwMode="auto">
            <a:xfrm>
              <a:off x="213" y="2008"/>
              <a:ext cx="18" cy="89"/>
            </a:xfrm>
            <a:custGeom>
              <a:avLst/>
              <a:gdLst>
                <a:gd name="T0" fmla="*/ 0 w 5"/>
                <a:gd name="T1" fmla="*/ 3 h 30"/>
                <a:gd name="T2" fmla="*/ 0 w 5"/>
                <a:gd name="T3" fmla="*/ 27 h 30"/>
                <a:gd name="T4" fmla="*/ 5 w 5"/>
                <a:gd name="T5" fmla="*/ 27 h 30"/>
                <a:gd name="T6" fmla="*/ 5 w 5"/>
                <a:gd name="T7" fmla="*/ 3 h 30"/>
                <a:gd name="T8" fmla="*/ 0 w 5"/>
                <a:gd name="T9" fmla="*/ 3 h 30"/>
              </a:gdLst>
              <a:ahLst/>
              <a:cxnLst>
                <a:cxn ang="0">
                  <a:pos x="T0" y="T1"/>
                </a:cxn>
                <a:cxn ang="0">
                  <a:pos x="T2" y="T3"/>
                </a:cxn>
                <a:cxn ang="0">
                  <a:pos x="T4" y="T5"/>
                </a:cxn>
                <a:cxn ang="0">
                  <a:pos x="T6" y="T7"/>
                </a:cxn>
                <a:cxn ang="0">
                  <a:pos x="T8" y="T9"/>
                </a:cxn>
              </a:cxnLst>
              <a:rect l="0" t="0" r="r" b="b"/>
              <a:pathLst>
                <a:path w="5" h="30">
                  <a:moveTo>
                    <a:pt x="0" y="3"/>
                  </a:moveTo>
                  <a:cubicBezTo>
                    <a:pt x="0" y="27"/>
                    <a:pt x="0" y="27"/>
                    <a:pt x="0" y="27"/>
                  </a:cubicBezTo>
                  <a:cubicBezTo>
                    <a:pt x="0" y="30"/>
                    <a:pt x="5" y="30"/>
                    <a:pt x="5" y="27"/>
                  </a:cubicBezTo>
                  <a:cubicBezTo>
                    <a:pt x="5" y="3"/>
                    <a:pt x="5" y="3"/>
                    <a:pt x="5" y="3"/>
                  </a:cubicBezTo>
                  <a:cubicBezTo>
                    <a:pt x="5"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01" name="Freeform 24"/>
            <p:cNvSpPr/>
            <p:nvPr/>
          </p:nvSpPr>
          <p:spPr bwMode="auto">
            <a:xfrm>
              <a:off x="217" y="2127"/>
              <a:ext cx="24" cy="89"/>
            </a:xfrm>
            <a:custGeom>
              <a:avLst/>
              <a:gdLst>
                <a:gd name="T0" fmla="*/ 6 w 7"/>
                <a:gd name="T1" fmla="*/ 26 h 30"/>
                <a:gd name="T2" fmla="*/ 5 w 7"/>
                <a:gd name="T3" fmla="*/ 3 h 30"/>
                <a:gd name="T4" fmla="*/ 1 w 7"/>
                <a:gd name="T5" fmla="*/ 3 h 30"/>
                <a:gd name="T6" fmla="*/ 2 w 7"/>
                <a:gd name="T7" fmla="*/ 27 h 30"/>
                <a:gd name="T8" fmla="*/ 6 w 7"/>
                <a:gd name="T9" fmla="*/ 26 h 30"/>
              </a:gdLst>
              <a:ahLst/>
              <a:cxnLst>
                <a:cxn ang="0">
                  <a:pos x="T0" y="T1"/>
                </a:cxn>
                <a:cxn ang="0">
                  <a:pos x="T2" y="T3"/>
                </a:cxn>
                <a:cxn ang="0">
                  <a:pos x="T4" y="T5"/>
                </a:cxn>
                <a:cxn ang="0">
                  <a:pos x="T6" y="T7"/>
                </a:cxn>
                <a:cxn ang="0">
                  <a:pos x="T8" y="T9"/>
                </a:cxn>
              </a:cxnLst>
              <a:rect l="0" t="0" r="r" b="b"/>
              <a:pathLst>
                <a:path w="7" h="30">
                  <a:moveTo>
                    <a:pt x="6" y="26"/>
                  </a:moveTo>
                  <a:cubicBezTo>
                    <a:pt x="4" y="19"/>
                    <a:pt x="5" y="10"/>
                    <a:pt x="5" y="3"/>
                  </a:cubicBezTo>
                  <a:cubicBezTo>
                    <a:pt x="5" y="0"/>
                    <a:pt x="1" y="0"/>
                    <a:pt x="1" y="3"/>
                  </a:cubicBezTo>
                  <a:cubicBezTo>
                    <a:pt x="1" y="11"/>
                    <a:pt x="0" y="20"/>
                    <a:pt x="2" y="27"/>
                  </a:cubicBezTo>
                  <a:cubicBezTo>
                    <a:pt x="2" y="30"/>
                    <a:pt x="7" y="29"/>
                    <a:pt x="6" y="2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02" name="Freeform 25"/>
            <p:cNvSpPr/>
            <p:nvPr/>
          </p:nvSpPr>
          <p:spPr bwMode="auto">
            <a:xfrm>
              <a:off x="224" y="2246"/>
              <a:ext cx="14" cy="109"/>
            </a:xfrm>
            <a:custGeom>
              <a:avLst/>
              <a:gdLst>
                <a:gd name="T0" fmla="*/ 0 w 4"/>
                <a:gd name="T1" fmla="*/ 3 h 37"/>
                <a:gd name="T2" fmla="*/ 0 w 4"/>
                <a:gd name="T3" fmla="*/ 34 h 37"/>
                <a:gd name="T4" fmla="*/ 4 w 4"/>
                <a:gd name="T5" fmla="*/ 34 h 37"/>
                <a:gd name="T6" fmla="*/ 4 w 4"/>
                <a:gd name="T7" fmla="*/ 3 h 37"/>
                <a:gd name="T8" fmla="*/ 0 w 4"/>
                <a:gd name="T9" fmla="*/ 3 h 37"/>
              </a:gdLst>
              <a:ahLst/>
              <a:cxnLst>
                <a:cxn ang="0">
                  <a:pos x="T0" y="T1"/>
                </a:cxn>
                <a:cxn ang="0">
                  <a:pos x="T2" y="T3"/>
                </a:cxn>
                <a:cxn ang="0">
                  <a:pos x="T4" y="T5"/>
                </a:cxn>
                <a:cxn ang="0">
                  <a:pos x="T6" y="T7"/>
                </a:cxn>
                <a:cxn ang="0">
                  <a:pos x="T8" y="T9"/>
                </a:cxn>
              </a:cxnLst>
              <a:rect l="0" t="0" r="r" b="b"/>
              <a:pathLst>
                <a:path w="4" h="37">
                  <a:moveTo>
                    <a:pt x="0" y="3"/>
                  </a:moveTo>
                  <a:cubicBezTo>
                    <a:pt x="0" y="34"/>
                    <a:pt x="0" y="34"/>
                    <a:pt x="0" y="34"/>
                  </a:cubicBezTo>
                  <a:cubicBezTo>
                    <a:pt x="0" y="37"/>
                    <a:pt x="4" y="37"/>
                    <a:pt x="4" y="34"/>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03" name="Freeform 26"/>
            <p:cNvSpPr/>
            <p:nvPr/>
          </p:nvSpPr>
          <p:spPr bwMode="auto">
            <a:xfrm>
              <a:off x="210" y="2370"/>
              <a:ext cx="28" cy="107"/>
            </a:xfrm>
            <a:custGeom>
              <a:avLst/>
              <a:gdLst>
                <a:gd name="T0" fmla="*/ 7 w 8"/>
                <a:gd name="T1" fmla="*/ 3 h 36"/>
                <a:gd name="T2" fmla="*/ 3 w 8"/>
                <a:gd name="T3" fmla="*/ 3 h 36"/>
                <a:gd name="T4" fmla="*/ 0 w 8"/>
                <a:gd name="T5" fmla="*/ 32 h 36"/>
                <a:gd name="T6" fmla="*/ 5 w 8"/>
                <a:gd name="T7" fmla="*/ 33 h 36"/>
                <a:gd name="T8" fmla="*/ 7 w 8"/>
                <a:gd name="T9" fmla="*/ 3 h 36"/>
              </a:gdLst>
              <a:ahLst/>
              <a:cxnLst>
                <a:cxn ang="0">
                  <a:pos x="T0" y="T1"/>
                </a:cxn>
                <a:cxn ang="0">
                  <a:pos x="T2" y="T3"/>
                </a:cxn>
                <a:cxn ang="0">
                  <a:pos x="T4" y="T5"/>
                </a:cxn>
                <a:cxn ang="0">
                  <a:pos x="T6" y="T7"/>
                </a:cxn>
                <a:cxn ang="0">
                  <a:pos x="T8" y="T9"/>
                </a:cxn>
              </a:cxnLst>
              <a:rect l="0" t="0" r="r" b="b"/>
              <a:pathLst>
                <a:path w="8" h="36">
                  <a:moveTo>
                    <a:pt x="7" y="3"/>
                  </a:moveTo>
                  <a:cubicBezTo>
                    <a:pt x="7" y="0"/>
                    <a:pt x="3" y="0"/>
                    <a:pt x="3" y="3"/>
                  </a:cubicBezTo>
                  <a:cubicBezTo>
                    <a:pt x="3" y="12"/>
                    <a:pt x="4" y="23"/>
                    <a:pt x="0" y="32"/>
                  </a:cubicBezTo>
                  <a:cubicBezTo>
                    <a:pt x="0" y="35"/>
                    <a:pt x="4" y="36"/>
                    <a:pt x="5" y="33"/>
                  </a:cubicBezTo>
                  <a:cubicBezTo>
                    <a:pt x="8" y="24"/>
                    <a:pt x="7" y="12"/>
                    <a:pt x="7"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04" name="Freeform 27"/>
            <p:cNvSpPr/>
            <p:nvPr/>
          </p:nvSpPr>
          <p:spPr bwMode="auto">
            <a:xfrm>
              <a:off x="213" y="2492"/>
              <a:ext cx="28" cy="83"/>
            </a:xfrm>
            <a:custGeom>
              <a:avLst/>
              <a:gdLst>
                <a:gd name="T0" fmla="*/ 5 w 8"/>
                <a:gd name="T1" fmla="*/ 23 h 28"/>
                <a:gd name="T2" fmla="*/ 5 w 8"/>
                <a:gd name="T3" fmla="*/ 3 h 28"/>
                <a:gd name="T4" fmla="*/ 0 w 8"/>
                <a:gd name="T5" fmla="*/ 3 h 28"/>
                <a:gd name="T6" fmla="*/ 0 w 8"/>
                <a:gd name="T7" fmla="*/ 19 h 28"/>
                <a:gd name="T8" fmla="*/ 4 w 8"/>
                <a:gd name="T9" fmla="*/ 27 h 28"/>
                <a:gd name="T10" fmla="*/ 5 w 8"/>
                <a:gd name="T11" fmla="*/ 23 h 28"/>
              </a:gdLst>
              <a:ahLst/>
              <a:cxnLst>
                <a:cxn ang="0">
                  <a:pos x="T0" y="T1"/>
                </a:cxn>
                <a:cxn ang="0">
                  <a:pos x="T2" y="T3"/>
                </a:cxn>
                <a:cxn ang="0">
                  <a:pos x="T4" y="T5"/>
                </a:cxn>
                <a:cxn ang="0">
                  <a:pos x="T6" y="T7"/>
                </a:cxn>
                <a:cxn ang="0">
                  <a:pos x="T8" y="T9"/>
                </a:cxn>
                <a:cxn ang="0">
                  <a:pos x="T10" y="T11"/>
                </a:cxn>
              </a:cxnLst>
              <a:rect l="0" t="0" r="r" b="b"/>
              <a:pathLst>
                <a:path w="8" h="28">
                  <a:moveTo>
                    <a:pt x="5" y="23"/>
                  </a:moveTo>
                  <a:cubicBezTo>
                    <a:pt x="4" y="23"/>
                    <a:pt x="5" y="5"/>
                    <a:pt x="5" y="3"/>
                  </a:cubicBezTo>
                  <a:cubicBezTo>
                    <a:pt x="5" y="0"/>
                    <a:pt x="0" y="0"/>
                    <a:pt x="0" y="3"/>
                  </a:cubicBezTo>
                  <a:cubicBezTo>
                    <a:pt x="0" y="8"/>
                    <a:pt x="0" y="14"/>
                    <a:pt x="0" y="19"/>
                  </a:cubicBezTo>
                  <a:cubicBezTo>
                    <a:pt x="1" y="22"/>
                    <a:pt x="1" y="27"/>
                    <a:pt x="4" y="27"/>
                  </a:cubicBezTo>
                  <a:cubicBezTo>
                    <a:pt x="7" y="28"/>
                    <a:pt x="8" y="23"/>
                    <a:pt x="5" y="2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05" name="Freeform 28"/>
            <p:cNvSpPr/>
            <p:nvPr/>
          </p:nvSpPr>
          <p:spPr bwMode="auto">
            <a:xfrm>
              <a:off x="213" y="2614"/>
              <a:ext cx="28" cy="89"/>
            </a:xfrm>
            <a:custGeom>
              <a:avLst/>
              <a:gdLst>
                <a:gd name="T0" fmla="*/ 3 w 8"/>
                <a:gd name="T1" fmla="*/ 2 h 30"/>
                <a:gd name="T2" fmla="*/ 2 w 8"/>
                <a:gd name="T3" fmla="*/ 27 h 30"/>
                <a:gd name="T4" fmla="*/ 6 w 8"/>
                <a:gd name="T5" fmla="*/ 27 h 30"/>
                <a:gd name="T6" fmla="*/ 7 w 8"/>
                <a:gd name="T7" fmla="*/ 4 h 30"/>
                <a:gd name="T8" fmla="*/ 3 w 8"/>
                <a:gd name="T9" fmla="*/ 2 h 30"/>
              </a:gdLst>
              <a:ahLst/>
              <a:cxnLst>
                <a:cxn ang="0">
                  <a:pos x="T0" y="T1"/>
                </a:cxn>
                <a:cxn ang="0">
                  <a:pos x="T2" y="T3"/>
                </a:cxn>
                <a:cxn ang="0">
                  <a:pos x="T4" y="T5"/>
                </a:cxn>
                <a:cxn ang="0">
                  <a:pos x="T6" y="T7"/>
                </a:cxn>
                <a:cxn ang="0">
                  <a:pos x="T8" y="T9"/>
                </a:cxn>
              </a:cxnLst>
              <a:rect l="0" t="0" r="r" b="b"/>
              <a:pathLst>
                <a:path w="8" h="30">
                  <a:moveTo>
                    <a:pt x="3" y="2"/>
                  </a:moveTo>
                  <a:cubicBezTo>
                    <a:pt x="0" y="10"/>
                    <a:pt x="1" y="19"/>
                    <a:pt x="2" y="27"/>
                  </a:cubicBezTo>
                  <a:cubicBezTo>
                    <a:pt x="2" y="30"/>
                    <a:pt x="6" y="30"/>
                    <a:pt x="6" y="27"/>
                  </a:cubicBezTo>
                  <a:cubicBezTo>
                    <a:pt x="6" y="20"/>
                    <a:pt x="4" y="11"/>
                    <a:pt x="7" y="4"/>
                  </a:cubicBezTo>
                  <a:cubicBezTo>
                    <a:pt x="8" y="1"/>
                    <a:pt x="4" y="0"/>
                    <a:pt x="3"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06" name="Freeform 29"/>
            <p:cNvSpPr/>
            <p:nvPr/>
          </p:nvSpPr>
          <p:spPr bwMode="auto">
            <a:xfrm>
              <a:off x="217" y="2735"/>
              <a:ext cx="21" cy="107"/>
            </a:xfrm>
            <a:custGeom>
              <a:avLst/>
              <a:gdLst>
                <a:gd name="T0" fmla="*/ 6 w 6"/>
                <a:gd name="T1" fmla="*/ 3 h 36"/>
                <a:gd name="T2" fmla="*/ 2 w 6"/>
                <a:gd name="T3" fmla="*/ 3 h 36"/>
                <a:gd name="T4" fmla="*/ 1 w 6"/>
                <a:gd name="T5" fmla="*/ 33 h 36"/>
                <a:gd name="T6" fmla="*/ 5 w 6"/>
                <a:gd name="T7" fmla="*/ 33 h 36"/>
                <a:gd name="T8" fmla="*/ 6 w 6"/>
                <a:gd name="T9" fmla="*/ 3 h 36"/>
              </a:gdLst>
              <a:ahLst/>
              <a:cxnLst>
                <a:cxn ang="0">
                  <a:pos x="T0" y="T1"/>
                </a:cxn>
                <a:cxn ang="0">
                  <a:pos x="T2" y="T3"/>
                </a:cxn>
                <a:cxn ang="0">
                  <a:pos x="T4" y="T5"/>
                </a:cxn>
                <a:cxn ang="0">
                  <a:pos x="T6" y="T7"/>
                </a:cxn>
                <a:cxn ang="0">
                  <a:pos x="T8" y="T9"/>
                </a:cxn>
              </a:cxnLst>
              <a:rect l="0" t="0" r="r" b="b"/>
              <a:pathLst>
                <a:path w="6" h="36">
                  <a:moveTo>
                    <a:pt x="6" y="3"/>
                  </a:moveTo>
                  <a:cubicBezTo>
                    <a:pt x="6" y="0"/>
                    <a:pt x="2" y="0"/>
                    <a:pt x="2" y="3"/>
                  </a:cubicBezTo>
                  <a:cubicBezTo>
                    <a:pt x="1" y="13"/>
                    <a:pt x="0" y="23"/>
                    <a:pt x="1" y="33"/>
                  </a:cubicBezTo>
                  <a:cubicBezTo>
                    <a:pt x="1" y="36"/>
                    <a:pt x="5" y="36"/>
                    <a:pt x="5" y="33"/>
                  </a:cubicBezTo>
                  <a:cubicBezTo>
                    <a:pt x="4" y="23"/>
                    <a:pt x="6" y="13"/>
                    <a:pt x="6"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07" name="Freeform 30"/>
            <p:cNvSpPr/>
            <p:nvPr/>
          </p:nvSpPr>
          <p:spPr bwMode="auto">
            <a:xfrm>
              <a:off x="210" y="2860"/>
              <a:ext cx="28" cy="104"/>
            </a:xfrm>
            <a:custGeom>
              <a:avLst/>
              <a:gdLst>
                <a:gd name="T0" fmla="*/ 8 w 8"/>
                <a:gd name="T1" fmla="*/ 3 h 35"/>
                <a:gd name="T2" fmla="*/ 4 w 8"/>
                <a:gd name="T3" fmla="*/ 3 h 35"/>
                <a:gd name="T4" fmla="*/ 3 w 8"/>
                <a:gd name="T5" fmla="*/ 32 h 35"/>
                <a:gd name="T6" fmla="*/ 7 w 8"/>
                <a:gd name="T7" fmla="*/ 31 h 35"/>
                <a:gd name="T8" fmla="*/ 8 w 8"/>
                <a:gd name="T9" fmla="*/ 3 h 35"/>
              </a:gdLst>
              <a:ahLst/>
              <a:cxnLst>
                <a:cxn ang="0">
                  <a:pos x="T0" y="T1"/>
                </a:cxn>
                <a:cxn ang="0">
                  <a:pos x="T2" y="T3"/>
                </a:cxn>
                <a:cxn ang="0">
                  <a:pos x="T4" y="T5"/>
                </a:cxn>
                <a:cxn ang="0">
                  <a:pos x="T6" y="T7"/>
                </a:cxn>
                <a:cxn ang="0">
                  <a:pos x="T8" y="T9"/>
                </a:cxn>
              </a:cxnLst>
              <a:rect l="0" t="0" r="r" b="b"/>
              <a:pathLst>
                <a:path w="8" h="35">
                  <a:moveTo>
                    <a:pt x="8" y="3"/>
                  </a:moveTo>
                  <a:cubicBezTo>
                    <a:pt x="8" y="0"/>
                    <a:pt x="4" y="0"/>
                    <a:pt x="4" y="3"/>
                  </a:cubicBezTo>
                  <a:cubicBezTo>
                    <a:pt x="3" y="13"/>
                    <a:pt x="0" y="23"/>
                    <a:pt x="3" y="32"/>
                  </a:cubicBezTo>
                  <a:cubicBezTo>
                    <a:pt x="3" y="35"/>
                    <a:pt x="8" y="34"/>
                    <a:pt x="7" y="31"/>
                  </a:cubicBezTo>
                  <a:cubicBezTo>
                    <a:pt x="5" y="22"/>
                    <a:pt x="8" y="12"/>
                    <a:pt x="8"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08" name="Freeform 31"/>
            <p:cNvSpPr/>
            <p:nvPr/>
          </p:nvSpPr>
          <p:spPr bwMode="auto">
            <a:xfrm>
              <a:off x="206" y="3014"/>
              <a:ext cx="25" cy="98"/>
            </a:xfrm>
            <a:custGeom>
              <a:avLst/>
              <a:gdLst>
                <a:gd name="T0" fmla="*/ 6 w 7"/>
                <a:gd name="T1" fmla="*/ 24 h 33"/>
                <a:gd name="T2" fmla="*/ 5 w 7"/>
                <a:gd name="T3" fmla="*/ 3 h 33"/>
                <a:gd name="T4" fmla="*/ 0 w 7"/>
                <a:gd name="T5" fmla="*/ 3 h 33"/>
                <a:gd name="T6" fmla="*/ 1 w 7"/>
                <a:gd name="T7" fmla="*/ 30 h 33"/>
                <a:gd name="T8" fmla="*/ 6 w 7"/>
                <a:gd name="T9" fmla="*/ 32 h 33"/>
                <a:gd name="T10" fmla="*/ 7 w 7"/>
                <a:gd name="T11" fmla="*/ 26 h 33"/>
                <a:gd name="T12" fmla="*/ 6 w 7"/>
                <a:gd name="T13" fmla="*/ 24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6" y="24"/>
                  </a:moveTo>
                  <a:cubicBezTo>
                    <a:pt x="6" y="17"/>
                    <a:pt x="6" y="10"/>
                    <a:pt x="5" y="3"/>
                  </a:cubicBezTo>
                  <a:cubicBezTo>
                    <a:pt x="5" y="0"/>
                    <a:pt x="0" y="0"/>
                    <a:pt x="0" y="3"/>
                  </a:cubicBezTo>
                  <a:cubicBezTo>
                    <a:pt x="1" y="12"/>
                    <a:pt x="1" y="21"/>
                    <a:pt x="1" y="30"/>
                  </a:cubicBezTo>
                  <a:cubicBezTo>
                    <a:pt x="1" y="33"/>
                    <a:pt x="4" y="33"/>
                    <a:pt x="6" y="32"/>
                  </a:cubicBezTo>
                  <a:cubicBezTo>
                    <a:pt x="7" y="30"/>
                    <a:pt x="7" y="28"/>
                    <a:pt x="7" y="26"/>
                  </a:cubicBezTo>
                  <a:cubicBezTo>
                    <a:pt x="7" y="25"/>
                    <a:pt x="7" y="25"/>
                    <a:pt x="6" y="2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09" name="Freeform 32"/>
            <p:cNvSpPr/>
            <p:nvPr/>
          </p:nvSpPr>
          <p:spPr bwMode="auto">
            <a:xfrm>
              <a:off x="210" y="3166"/>
              <a:ext cx="24" cy="92"/>
            </a:xfrm>
            <a:custGeom>
              <a:avLst/>
              <a:gdLst>
                <a:gd name="T0" fmla="*/ 3 w 7"/>
                <a:gd name="T1" fmla="*/ 3 h 31"/>
                <a:gd name="T2" fmla="*/ 2 w 7"/>
                <a:gd name="T3" fmla="*/ 17 h 31"/>
                <a:gd name="T4" fmla="*/ 1 w 7"/>
                <a:gd name="T5" fmla="*/ 24 h 31"/>
                <a:gd name="T6" fmla="*/ 1 w 7"/>
                <a:gd name="T7" fmla="*/ 27 h 31"/>
                <a:gd name="T8" fmla="*/ 0 w 7"/>
                <a:gd name="T9" fmla="*/ 28 h 31"/>
                <a:gd name="T10" fmla="*/ 1 w 7"/>
                <a:gd name="T11" fmla="*/ 29 h 31"/>
                <a:gd name="T12" fmla="*/ 4 w 7"/>
                <a:gd name="T13" fmla="*/ 30 h 31"/>
                <a:gd name="T14" fmla="*/ 6 w 7"/>
                <a:gd name="T15" fmla="*/ 20 h 31"/>
                <a:gd name="T16" fmla="*/ 7 w 7"/>
                <a:gd name="T17" fmla="*/ 3 h 31"/>
                <a:gd name="T18" fmla="*/ 3 w 7"/>
                <a:gd name="T19"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1">
                  <a:moveTo>
                    <a:pt x="3" y="3"/>
                  </a:moveTo>
                  <a:cubicBezTo>
                    <a:pt x="2" y="7"/>
                    <a:pt x="2" y="12"/>
                    <a:pt x="2" y="17"/>
                  </a:cubicBezTo>
                  <a:cubicBezTo>
                    <a:pt x="1" y="19"/>
                    <a:pt x="1" y="22"/>
                    <a:pt x="1" y="24"/>
                  </a:cubicBezTo>
                  <a:cubicBezTo>
                    <a:pt x="1" y="25"/>
                    <a:pt x="0" y="27"/>
                    <a:pt x="1" y="27"/>
                  </a:cubicBezTo>
                  <a:cubicBezTo>
                    <a:pt x="0" y="27"/>
                    <a:pt x="0" y="28"/>
                    <a:pt x="0" y="28"/>
                  </a:cubicBezTo>
                  <a:cubicBezTo>
                    <a:pt x="0" y="28"/>
                    <a:pt x="0" y="29"/>
                    <a:pt x="1" y="29"/>
                  </a:cubicBezTo>
                  <a:cubicBezTo>
                    <a:pt x="1" y="30"/>
                    <a:pt x="3" y="31"/>
                    <a:pt x="4" y="30"/>
                  </a:cubicBezTo>
                  <a:cubicBezTo>
                    <a:pt x="6" y="28"/>
                    <a:pt x="6" y="23"/>
                    <a:pt x="6" y="20"/>
                  </a:cubicBezTo>
                  <a:cubicBezTo>
                    <a:pt x="6" y="14"/>
                    <a:pt x="7" y="9"/>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10" name="Freeform 33"/>
            <p:cNvSpPr/>
            <p:nvPr/>
          </p:nvSpPr>
          <p:spPr bwMode="auto">
            <a:xfrm>
              <a:off x="213" y="3290"/>
              <a:ext cx="28" cy="101"/>
            </a:xfrm>
            <a:custGeom>
              <a:avLst/>
              <a:gdLst>
                <a:gd name="T0" fmla="*/ 7 w 8"/>
                <a:gd name="T1" fmla="*/ 25 h 34"/>
                <a:gd name="T2" fmla="*/ 5 w 8"/>
                <a:gd name="T3" fmla="*/ 3 h 34"/>
                <a:gd name="T4" fmla="*/ 0 w 8"/>
                <a:gd name="T5" fmla="*/ 3 h 34"/>
                <a:gd name="T6" fmla="*/ 2 w 8"/>
                <a:gd name="T7" fmla="*/ 17 h 34"/>
                <a:gd name="T8" fmla="*/ 3 w 8"/>
                <a:gd name="T9" fmla="*/ 25 h 34"/>
                <a:gd name="T10" fmla="*/ 3 w 8"/>
                <a:gd name="T11" fmla="*/ 29 h 34"/>
                <a:gd name="T12" fmla="*/ 3 w 8"/>
                <a:gd name="T13" fmla="*/ 29 h 34"/>
                <a:gd name="T14" fmla="*/ 3 w 8"/>
                <a:gd name="T15" fmla="*/ 31 h 34"/>
                <a:gd name="T16" fmla="*/ 7 w 8"/>
                <a:gd name="T17" fmla="*/ 32 h 34"/>
                <a:gd name="T18" fmla="*/ 7 w 8"/>
                <a:gd name="T19"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7" y="25"/>
                  </a:moveTo>
                  <a:cubicBezTo>
                    <a:pt x="7" y="18"/>
                    <a:pt x="5" y="10"/>
                    <a:pt x="5" y="3"/>
                  </a:cubicBezTo>
                  <a:cubicBezTo>
                    <a:pt x="5" y="0"/>
                    <a:pt x="0" y="0"/>
                    <a:pt x="0" y="3"/>
                  </a:cubicBezTo>
                  <a:cubicBezTo>
                    <a:pt x="1" y="8"/>
                    <a:pt x="1" y="12"/>
                    <a:pt x="2" y="17"/>
                  </a:cubicBezTo>
                  <a:cubicBezTo>
                    <a:pt x="2" y="20"/>
                    <a:pt x="3" y="23"/>
                    <a:pt x="3" y="25"/>
                  </a:cubicBezTo>
                  <a:cubicBezTo>
                    <a:pt x="3" y="27"/>
                    <a:pt x="3" y="28"/>
                    <a:pt x="3" y="29"/>
                  </a:cubicBezTo>
                  <a:cubicBezTo>
                    <a:pt x="3" y="29"/>
                    <a:pt x="3" y="29"/>
                    <a:pt x="3" y="29"/>
                  </a:cubicBezTo>
                  <a:cubicBezTo>
                    <a:pt x="3" y="30"/>
                    <a:pt x="2" y="31"/>
                    <a:pt x="3" y="31"/>
                  </a:cubicBezTo>
                  <a:cubicBezTo>
                    <a:pt x="4" y="33"/>
                    <a:pt x="6" y="34"/>
                    <a:pt x="7" y="32"/>
                  </a:cubicBezTo>
                  <a:cubicBezTo>
                    <a:pt x="8" y="30"/>
                    <a:pt x="8" y="28"/>
                    <a:pt x="7" y="2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11" name="Freeform 34"/>
            <p:cNvSpPr/>
            <p:nvPr/>
          </p:nvSpPr>
          <p:spPr bwMode="auto">
            <a:xfrm>
              <a:off x="217" y="3427"/>
              <a:ext cx="28" cy="110"/>
            </a:xfrm>
            <a:custGeom>
              <a:avLst/>
              <a:gdLst>
                <a:gd name="T0" fmla="*/ 6 w 8"/>
                <a:gd name="T1" fmla="*/ 30 h 37"/>
                <a:gd name="T2" fmla="*/ 6 w 8"/>
                <a:gd name="T3" fmla="*/ 29 h 37"/>
                <a:gd name="T4" fmla="*/ 6 w 8"/>
                <a:gd name="T5" fmla="*/ 20 h 37"/>
                <a:gd name="T6" fmla="*/ 7 w 8"/>
                <a:gd name="T7" fmla="*/ 4 h 37"/>
                <a:gd name="T8" fmla="*/ 3 w 8"/>
                <a:gd name="T9" fmla="*/ 3 h 37"/>
                <a:gd name="T10" fmla="*/ 1 w 8"/>
                <a:gd name="T11" fmla="*/ 20 h 37"/>
                <a:gd name="T12" fmla="*/ 3 w 8"/>
                <a:gd name="T13" fmla="*/ 35 h 37"/>
                <a:gd name="T14" fmla="*/ 7 w 8"/>
                <a:gd name="T15" fmla="*/ 33 h 37"/>
                <a:gd name="T16" fmla="*/ 6 w 8"/>
                <a:gd name="T17"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7">
                  <a:moveTo>
                    <a:pt x="6" y="30"/>
                  </a:moveTo>
                  <a:cubicBezTo>
                    <a:pt x="6" y="30"/>
                    <a:pt x="6" y="29"/>
                    <a:pt x="6" y="29"/>
                  </a:cubicBezTo>
                  <a:cubicBezTo>
                    <a:pt x="5" y="26"/>
                    <a:pt x="6" y="22"/>
                    <a:pt x="6" y="20"/>
                  </a:cubicBezTo>
                  <a:cubicBezTo>
                    <a:pt x="6" y="15"/>
                    <a:pt x="6" y="9"/>
                    <a:pt x="7" y="4"/>
                  </a:cubicBezTo>
                  <a:cubicBezTo>
                    <a:pt x="8" y="1"/>
                    <a:pt x="3" y="0"/>
                    <a:pt x="3" y="3"/>
                  </a:cubicBezTo>
                  <a:cubicBezTo>
                    <a:pt x="2" y="8"/>
                    <a:pt x="1" y="14"/>
                    <a:pt x="1" y="20"/>
                  </a:cubicBezTo>
                  <a:cubicBezTo>
                    <a:pt x="1" y="24"/>
                    <a:pt x="0" y="32"/>
                    <a:pt x="3" y="35"/>
                  </a:cubicBezTo>
                  <a:cubicBezTo>
                    <a:pt x="5" y="37"/>
                    <a:pt x="8" y="35"/>
                    <a:pt x="7" y="33"/>
                  </a:cubicBezTo>
                  <a:cubicBezTo>
                    <a:pt x="7" y="32"/>
                    <a:pt x="6" y="31"/>
                    <a:pt x="6" y="3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12" name="Freeform 35"/>
            <p:cNvSpPr/>
            <p:nvPr/>
          </p:nvSpPr>
          <p:spPr bwMode="auto">
            <a:xfrm>
              <a:off x="217" y="3590"/>
              <a:ext cx="24" cy="92"/>
            </a:xfrm>
            <a:custGeom>
              <a:avLst/>
              <a:gdLst>
                <a:gd name="T0" fmla="*/ 6 w 7"/>
                <a:gd name="T1" fmla="*/ 27 h 31"/>
                <a:gd name="T2" fmla="*/ 5 w 7"/>
                <a:gd name="T3" fmla="*/ 3 h 31"/>
                <a:gd name="T4" fmla="*/ 1 w 7"/>
                <a:gd name="T5" fmla="*/ 3 h 31"/>
                <a:gd name="T6" fmla="*/ 2 w 7"/>
                <a:gd name="T7" fmla="*/ 28 h 31"/>
                <a:gd name="T8" fmla="*/ 6 w 7"/>
                <a:gd name="T9" fmla="*/ 27 h 31"/>
              </a:gdLst>
              <a:ahLst/>
              <a:cxnLst>
                <a:cxn ang="0">
                  <a:pos x="T0" y="T1"/>
                </a:cxn>
                <a:cxn ang="0">
                  <a:pos x="T2" y="T3"/>
                </a:cxn>
                <a:cxn ang="0">
                  <a:pos x="T4" y="T5"/>
                </a:cxn>
                <a:cxn ang="0">
                  <a:pos x="T6" y="T7"/>
                </a:cxn>
                <a:cxn ang="0">
                  <a:pos x="T8" y="T9"/>
                </a:cxn>
              </a:cxnLst>
              <a:rect l="0" t="0" r="r" b="b"/>
              <a:pathLst>
                <a:path w="7" h="31">
                  <a:moveTo>
                    <a:pt x="6" y="27"/>
                  </a:moveTo>
                  <a:cubicBezTo>
                    <a:pt x="4" y="19"/>
                    <a:pt x="5" y="11"/>
                    <a:pt x="5" y="3"/>
                  </a:cubicBezTo>
                  <a:cubicBezTo>
                    <a:pt x="5" y="0"/>
                    <a:pt x="1" y="0"/>
                    <a:pt x="1" y="3"/>
                  </a:cubicBezTo>
                  <a:cubicBezTo>
                    <a:pt x="1" y="11"/>
                    <a:pt x="0" y="20"/>
                    <a:pt x="2" y="28"/>
                  </a:cubicBezTo>
                  <a:cubicBezTo>
                    <a:pt x="2" y="31"/>
                    <a:pt x="7" y="30"/>
                    <a:pt x="6" y="2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13" name="Freeform 36"/>
            <p:cNvSpPr/>
            <p:nvPr/>
          </p:nvSpPr>
          <p:spPr bwMode="auto">
            <a:xfrm>
              <a:off x="217" y="3721"/>
              <a:ext cx="24" cy="95"/>
            </a:xfrm>
            <a:custGeom>
              <a:avLst/>
              <a:gdLst>
                <a:gd name="T0" fmla="*/ 2 w 7"/>
                <a:gd name="T1" fmla="*/ 3 h 32"/>
                <a:gd name="T2" fmla="*/ 1 w 7"/>
                <a:gd name="T3" fmla="*/ 29 h 32"/>
                <a:gd name="T4" fmla="*/ 5 w 7"/>
                <a:gd name="T5" fmla="*/ 29 h 32"/>
                <a:gd name="T6" fmla="*/ 6 w 7"/>
                <a:gd name="T7" fmla="*/ 3 h 32"/>
                <a:gd name="T8" fmla="*/ 2 w 7"/>
                <a:gd name="T9" fmla="*/ 3 h 32"/>
              </a:gdLst>
              <a:ahLst/>
              <a:cxnLst>
                <a:cxn ang="0">
                  <a:pos x="T0" y="T1"/>
                </a:cxn>
                <a:cxn ang="0">
                  <a:pos x="T2" y="T3"/>
                </a:cxn>
                <a:cxn ang="0">
                  <a:pos x="T4" y="T5"/>
                </a:cxn>
                <a:cxn ang="0">
                  <a:pos x="T6" y="T7"/>
                </a:cxn>
                <a:cxn ang="0">
                  <a:pos x="T8" y="T9"/>
                </a:cxn>
              </a:cxnLst>
              <a:rect l="0" t="0" r="r" b="b"/>
              <a:pathLst>
                <a:path w="7" h="32">
                  <a:moveTo>
                    <a:pt x="2" y="3"/>
                  </a:moveTo>
                  <a:cubicBezTo>
                    <a:pt x="0" y="12"/>
                    <a:pt x="1" y="20"/>
                    <a:pt x="1" y="29"/>
                  </a:cubicBezTo>
                  <a:cubicBezTo>
                    <a:pt x="1" y="32"/>
                    <a:pt x="5" y="32"/>
                    <a:pt x="5" y="29"/>
                  </a:cubicBezTo>
                  <a:cubicBezTo>
                    <a:pt x="5" y="20"/>
                    <a:pt x="5" y="12"/>
                    <a:pt x="6" y="3"/>
                  </a:cubicBezTo>
                  <a:cubicBezTo>
                    <a:pt x="7"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14" name="Freeform 37"/>
            <p:cNvSpPr/>
            <p:nvPr/>
          </p:nvSpPr>
          <p:spPr bwMode="auto">
            <a:xfrm>
              <a:off x="210" y="3842"/>
              <a:ext cx="28" cy="95"/>
            </a:xfrm>
            <a:custGeom>
              <a:avLst/>
              <a:gdLst>
                <a:gd name="T0" fmla="*/ 7 w 8"/>
                <a:gd name="T1" fmla="*/ 28 h 32"/>
                <a:gd name="T2" fmla="*/ 6 w 8"/>
                <a:gd name="T3" fmla="*/ 3 h 32"/>
                <a:gd name="T4" fmla="*/ 1 w 8"/>
                <a:gd name="T5" fmla="*/ 3 h 32"/>
                <a:gd name="T6" fmla="*/ 3 w 8"/>
                <a:gd name="T7" fmla="*/ 29 h 32"/>
                <a:gd name="T8" fmla="*/ 7 w 8"/>
                <a:gd name="T9" fmla="*/ 28 h 32"/>
              </a:gdLst>
              <a:ahLst/>
              <a:cxnLst>
                <a:cxn ang="0">
                  <a:pos x="T0" y="T1"/>
                </a:cxn>
                <a:cxn ang="0">
                  <a:pos x="T2" y="T3"/>
                </a:cxn>
                <a:cxn ang="0">
                  <a:pos x="T4" y="T5"/>
                </a:cxn>
                <a:cxn ang="0">
                  <a:pos x="T6" y="T7"/>
                </a:cxn>
                <a:cxn ang="0">
                  <a:pos x="T8" y="T9"/>
                </a:cxn>
              </a:cxnLst>
              <a:rect l="0" t="0" r="r" b="b"/>
              <a:pathLst>
                <a:path w="8" h="32">
                  <a:moveTo>
                    <a:pt x="7" y="28"/>
                  </a:moveTo>
                  <a:cubicBezTo>
                    <a:pt x="5" y="21"/>
                    <a:pt x="6" y="11"/>
                    <a:pt x="6" y="3"/>
                  </a:cubicBezTo>
                  <a:cubicBezTo>
                    <a:pt x="6" y="0"/>
                    <a:pt x="1" y="0"/>
                    <a:pt x="1" y="3"/>
                  </a:cubicBezTo>
                  <a:cubicBezTo>
                    <a:pt x="1" y="12"/>
                    <a:pt x="0" y="21"/>
                    <a:pt x="3" y="29"/>
                  </a:cubicBezTo>
                  <a:cubicBezTo>
                    <a:pt x="3" y="32"/>
                    <a:pt x="8" y="31"/>
                    <a:pt x="7"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15" name="Freeform 38"/>
            <p:cNvSpPr/>
            <p:nvPr/>
          </p:nvSpPr>
          <p:spPr bwMode="auto">
            <a:xfrm>
              <a:off x="217" y="3967"/>
              <a:ext cx="24" cy="56"/>
            </a:xfrm>
            <a:custGeom>
              <a:avLst/>
              <a:gdLst>
                <a:gd name="T0" fmla="*/ 6 w 7"/>
                <a:gd name="T1" fmla="*/ 15 h 19"/>
                <a:gd name="T2" fmla="*/ 5 w 7"/>
                <a:gd name="T3" fmla="*/ 3 h 19"/>
                <a:gd name="T4" fmla="*/ 1 w 7"/>
                <a:gd name="T5" fmla="*/ 3 h 19"/>
                <a:gd name="T6" fmla="*/ 2 w 7"/>
                <a:gd name="T7" fmla="*/ 16 h 19"/>
                <a:gd name="T8" fmla="*/ 6 w 7"/>
                <a:gd name="T9" fmla="*/ 15 h 19"/>
              </a:gdLst>
              <a:ahLst/>
              <a:cxnLst>
                <a:cxn ang="0">
                  <a:pos x="T0" y="T1"/>
                </a:cxn>
                <a:cxn ang="0">
                  <a:pos x="T2" y="T3"/>
                </a:cxn>
                <a:cxn ang="0">
                  <a:pos x="T4" y="T5"/>
                </a:cxn>
                <a:cxn ang="0">
                  <a:pos x="T6" y="T7"/>
                </a:cxn>
                <a:cxn ang="0">
                  <a:pos x="T8" y="T9"/>
                </a:cxn>
              </a:cxnLst>
              <a:rect l="0" t="0" r="r" b="b"/>
              <a:pathLst>
                <a:path w="7" h="19">
                  <a:moveTo>
                    <a:pt x="6" y="15"/>
                  </a:moveTo>
                  <a:cubicBezTo>
                    <a:pt x="5" y="11"/>
                    <a:pt x="5" y="7"/>
                    <a:pt x="5" y="3"/>
                  </a:cubicBezTo>
                  <a:cubicBezTo>
                    <a:pt x="5" y="0"/>
                    <a:pt x="1" y="0"/>
                    <a:pt x="1" y="3"/>
                  </a:cubicBezTo>
                  <a:cubicBezTo>
                    <a:pt x="1" y="7"/>
                    <a:pt x="0" y="12"/>
                    <a:pt x="2" y="16"/>
                  </a:cubicBezTo>
                  <a:cubicBezTo>
                    <a:pt x="2" y="19"/>
                    <a:pt x="7" y="17"/>
                    <a:pt x="6" y="1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16" name="Freeform 39"/>
            <p:cNvSpPr/>
            <p:nvPr/>
          </p:nvSpPr>
          <p:spPr bwMode="auto">
            <a:xfrm>
              <a:off x="213" y="4050"/>
              <a:ext cx="28" cy="62"/>
            </a:xfrm>
            <a:custGeom>
              <a:avLst/>
              <a:gdLst>
                <a:gd name="T0" fmla="*/ 7 w 8"/>
                <a:gd name="T1" fmla="*/ 17 h 21"/>
                <a:gd name="T2" fmla="*/ 6 w 8"/>
                <a:gd name="T3" fmla="*/ 4 h 21"/>
                <a:gd name="T4" fmla="*/ 2 w 8"/>
                <a:gd name="T5" fmla="*/ 2 h 21"/>
                <a:gd name="T6" fmla="*/ 3 w 8"/>
                <a:gd name="T7" fmla="*/ 18 h 21"/>
                <a:gd name="T8" fmla="*/ 7 w 8"/>
                <a:gd name="T9" fmla="*/ 17 h 21"/>
              </a:gdLst>
              <a:ahLst/>
              <a:cxnLst>
                <a:cxn ang="0">
                  <a:pos x="T0" y="T1"/>
                </a:cxn>
                <a:cxn ang="0">
                  <a:pos x="T2" y="T3"/>
                </a:cxn>
                <a:cxn ang="0">
                  <a:pos x="T4" y="T5"/>
                </a:cxn>
                <a:cxn ang="0">
                  <a:pos x="T6" y="T7"/>
                </a:cxn>
                <a:cxn ang="0">
                  <a:pos x="T8" y="T9"/>
                </a:cxn>
              </a:cxnLst>
              <a:rect l="0" t="0" r="r" b="b"/>
              <a:pathLst>
                <a:path w="8" h="21">
                  <a:moveTo>
                    <a:pt x="7" y="17"/>
                  </a:moveTo>
                  <a:cubicBezTo>
                    <a:pt x="6" y="13"/>
                    <a:pt x="5" y="8"/>
                    <a:pt x="6" y="4"/>
                  </a:cubicBezTo>
                  <a:cubicBezTo>
                    <a:pt x="7" y="1"/>
                    <a:pt x="2" y="0"/>
                    <a:pt x="2" y="2"/>
                  </a:cubicBezTo>
                  <a:cubicBezTo>
                    <a:pt x="0" y="7"/>
                    <a:pt x="1" y="13"/>
                    <a:pt x="3" y="18"/>
                  </a:cubicBezTo>
                  <a:cubicBezTo>
                    <a:pt x="3" y="21"/>
                    <a:pt x="8" y="20"/>
                    <a:pt x="7" y="1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17" name="Freeform 40"/>
            <p:cNvSpPr/>
            <p:nvPr/>
          </p:nvSpPr>
          <p:spPr bwMode="auto">
            <a:xfrm>
              <a:off x="259" y="4100"/>
              <a:ext cx="92" cy="30"/>
            </a:xfrm>
            <a:custGeom>
              <a:avLst/>
              <a:gdLst>
                <a:gd name="T0" fmla="*/ 23 w 26"/>
                <a:gd name="T1" fmla="*/ 5 h 10"/>
                <a:gd name="T2" fmla="*/ 14 w 26"/>
                <a:gd name="T3" fmla="*/ 4 h 10"/>
                <a:gd name="T4" fmla="*/ 5 w 26"/>
                <a:gd name="T5" fmla="*/ 3 h 10"/>
                <a:gd name="T6" fmla="*/ 1 w 26"/>
                <a:gd name="T7" fmla="*/ 5 h 10"/>
                <a:gd name="T8" fmla="*/ 8 w 26"/>
                <a:gd name="T9" fmla="*/ 8 h 10"/>
                <a:gd name="T10" fmla="*/ 22 w 26"/>
                <a:gd name="T11" fmla="*/ 9 h 10"/>
                <a:gd name="T12" fmla="*/ 23 w 26"/>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26" h="10">
                  <a:moveTo>
                    <a:pt x="23" y="5"/>
                  </a:moveTo>
                  <a:cubicBezTo>
                    <a:pt x="20" y="4"/>
                    <a:pt x="17" y="4"/>
                    <a:pt x="14" y="4"/>
                  </a:cubicBezTo>
                  <a:cubicBezTo>
                    <a:pt x="12" y="4"/>
                    <a:pt x="6" y="5"/>
                    <a:pt x="5" y="3"/>
                  </a:cubicBezTo>
                  <a:cubicBezTo>
                    <a:pt x="4" y="0"/>
                    <a:pt x="0" y="2"/>
                    <a:pt x="1" y="5"/>
                  </a:cubicBezTo>
                  <a:cubicBezTo>
                    <a:pt x="3" y="8"/>
                    <a:pt x="6" y="8"/>
                    <a:pt x="8" y="8"/>
                  </a:cubicBezTo>
                  <a:cubicBezTo>
                    <a:pt x="13" y="9"/>
                    <a:pt x="17" y="9"/>
                    <a:pt x="22" y="9"/>
                  </a:cubicBezTo>
                  <a:cubicBezTo>
                    <a:pt x="25" y="10"/>
                    <a:pt x="26" y="5"/>
                    <a:pt x="2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18" name="Freeform 41"/>
            <p:cNvSpPr/>
            <p:nvPr/>
          </p:nvSpPr>
          <p:spPr bwMode="auto">
            <a:xfrm>
              <a:off x="397" y="4112"/>
              <a:ext cx="84" cy="21"/>
            </a:xfrm>
            <a:custGeom>
              <a:avLst/>
              <a:gdLst>
                <a:gd name="T0" fmla="*/ 21 w 24"/>
                <a:gd name="T1" fmla="*/ 0 h 7"/>
                <a:gd name="T2" fmla="*/ 3 w 24"/>
                <a:gd name="T3" fmla="*/ 2 h 7"/>
                <a:gd name="T4" fmla="*/ 4 w 24"/>
                <a:gd name="T5" fmla="*/ 6 h 7"/>
                <a:gd name="T6" fmla="*/ 21 w 24"/>
                <a:gd name="T7" fmla="*/ 4 h 7"/>
                <a:gd name="T8" fmla="*/ 21 w 24"/>
                <a:gd name="T9" fmla="*/ 0 h 7"/>
              </a:gdLst>
              <a:ahLst/>
              <a:cxnLst>
                <a:cxn ang="0">
                  <a:pos x="T0" y="T1"/>
                </a:cxn>
                <a:cxn ang="0">
                  <a:pos x="T2" y="T3"/>
                </a:cxn>
                <a:cxn ang="0">
                  <a:pos x="T4" y="T5"/>
                </a:cxn>
                <a:cxn ang="0">
                  <a:pos x="T6" y="T7"/>
                </a:cxn>
                <a:cxn ang="0">
                  <a:pos x="T8" y="T9"/>
                </a:cxn>
              </a:cxnLst>
              <a:rect l="0" t="0" r="r" b="b"/>
              <a:pathLst>
                <a:path w="24" h="7">
                  <a:moveTo>
                    <a:pt x="21" y="0"/>
                  </a:moveTo>
                  <a:cubicBezTo>
                    <a:pt x="15" y="0"/>
                    <a:pt x="9" y="0"/>
                    <a:pt x="3" y="2"/>
                  </a:cubicBezTo>
                  <a:cubicBezTo>
                    <a:pt x="0" y="3"/>
                    <a:pt x="1" y="7"/>
                    <a:pt x="4" y="6"/>
                  </a:cubicBezTo>
                  <a:cubicBezTo>
                    <a:pt x="10" y="4"/>
                    <a:pt x="16" y="4"/>
                    <a:pt x="21" y="4"/>
                  </a:cubicBezTo>
                  <a:cubicBezTo>
                    <a:pt x="24" y="4"/>
                    <a:pt x="24" y="0"/>
                    <a:pt x="21"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19" name="Freeform 42"/>
            <p:cNvSpPr/>
            <p:nvPr/>
          </p:nvSpPr>
          <p:spPr bwMode="auto">
            <a:xfrm>
              <a:off x="520" y="4100"/>
              <a:ext cx="99" cy="24"/>
            </a:xfrm>
            <a:custGeom>
              <a:avLst/>
              <a:gdLst>
                <a:gd name="T0" fmla="*/ 24 w 28"/>
                <a:gd name="T1" fmla="*/ 1 h 8"/>
                <a:gd name="T2" fmla="*/ 4 w 28"/>
                <a:gd name="T3" fmla="*/ 2 h 8"/>
                <a:gd name="T4" fmla="*/ 3 w 28"/>
                <a:gd name="T5" fmla="*/ 6 h 8"/>
                <a:gd name="T6" fmla="*/ 25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3"/>
                    <a:pt x="10" y="3"/>
                    <a:pt x="4" y="2"/>
                  </a:cubicBezTo>
                  <a:cubicBezTo>
                    <a:pt x="1" y="1"/>
                    <a:pt x="0" y="6"/>
                    <a:pt x="3" y="6"/>
                  </a:cubicBezTo>
                  <a:cubicBezTo>
                    <a:pt x="10" y="7"/>
                    <a:pt x="18" y="8"/>
                    <a:pt x="25" y="5"/>
                  </a:cubicBezTo>
                  <a:cubicBezTo>
                    <a:pt x="28" y="4"/>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20" name="Freeform 43"/>
            <p:cNvSpPr/>
            <p:nvPr/>
          </p:nvSpPr>
          <p:spPr bwMode="auto">
            <a:xfrm>
              <a:off x="654" y="4106"/>
              <a:ext cx="81" cy="24"/>
            </a:xfrm>
            <a:custGeom>
              <a:avLst/>
              <a:gdLst>
                <a:gd name="T0" fmla="*/ 20 w 23"/>
                <a:gd name="T1" fmla="*/ 0 h 8"/>
                <a:gd name="T2" fmla="*/ 3 w 23"/>
                <a:gd name="T3" fmla="*/ 3 h 8"/>
                <a:gd name="T4" fmla="*/ 5 w 23"/>
                <a:gd name="T5" fmla="*/ 7 h 8"/>
                <a:gd name="T6" fmla="*/ 20 w 23"/>
                <a:gd name="T7" fmla="*/ 4 h 8"/>
                <a:gd name="T8" fmla="*/ 20 w 23"/>
                <a:gd name="T9" fmla="*/ 0 h 8"/>
              </a:gdLst>
              <a:ahLst/>
              <a:cxnLst>
                <a:cxn ang="0">
                  <a:pos x="T0" y="T1"/>
                </a:cxn>
                <a:cxn ang="0">
                  <a:pos x="T2" y="T3"/>
                </a:cxn>
                <a:cxn ang="0">
                  <a:pos x="T4" y="T5"/>
                </a:cxn>
                <a:cxn ang="0">
                  <a:pos x="T6" y="T7"/>
                </a:cxn>
                <a:cxn ang="0">
                  <a:pos x="T8" y="T9"/>
                </a:cxn>
              </a:cxnLst>
              <a:rect l="0" t="0" r="r" b="b"/>
              <a:pathLst>
                <a:path w="23" h="8">
                  <a:moveTo>
                    <a:pt x="20" y="0"/>
                  </a:moveTo>
                  <a:cubicBezTo>
                    <a:pt x="14" y="0"/>
                    <a:pt x="8" y="1"/>
                    <a:pt x="3" y="3"/>
                  </a:cubicBezTo>
                  <a:cubicBezTo>
                    <a:pt x="0" y="4"/>
                    <a:pt x="3" y="8"/>
                    <a:pt x="5" y="7"/>
                  </a:cubicBezTo>
                  <a:cubicBezTo>
                    <a:pt x="10" y="5"/>
                    <a:pt x="15"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21" name="Freeform 44"/>
            <p:cNvSpPr/>
            <p:nvPr/>
          </p:nvSpPr>
          <p:spPr bwMode="auto">
            <a:xfrm>
              <a:off x="774" y="4106"/>
              <a:ext cx="88" cy="27"/>
            </a:xfrm>
            <a:custGeom>
              <a:avLst/>
              <a:gdLst>
                <a:gd name="T0" fmla="*/ 21 w 25"/>
                <a:gd name="T1" fmla="*/ 2 h 9"/>
                <a:gd name="T2" fmla="*/ 4 w 25"/>
                <a:gd name="T3" fmla="*/ 1 h 9"/>
                <a:gd name="T4" fmla="*/ 2 w 25"/>
                <a:gd name="T5" fmla="*/ 5 h 9"/>
                <a:gd name="T6" fmla="*/ 23 w 25"/>
                <a:gd name="T7" fmla="*/ 6 h 9"/>
                <a:gd name="T8" fmla="*/ 21 w 25"/>
                <a:gd name="T9" fmla="*/ 2 h 9"/>
              </a:gdLst>
              <a:ahLst/>
              <a:cxnLst>
                <a:cxn ang="0">
                  <a:pos x="T0" y="T1"/>
                </a:cxn>
                <a:cxn ang="0">
                  <a:pos x="T2" y="T3"/>
                </a:cxn>
                <a:cxn ang="0">
                  <a:pos x="T4" y="T5"/>
                </a:cxn>
                <a:cxn ang="0">
                  <a:pos x="T6" y="T7"/>
                </a:cxn>
                <a:cxn ang="0">
                  <a:pos x="T8" y="T9"/>
                </a:cxn>
              </a:cxnLst>
              <a:rect l="0" t="0" r="r" b="b"/>
              <a:pathLst>
                <a:path w="25" h="9">
                  <a:moveTo>
                    <a:pt x="21" y="2"/>
                  </a:moveTo>
                  <a:cubicBezTo>
                    <a:pt x="15" y="4"/>
                    <a:pt x="9" y="3"/>
                    <a:pt x="4" y="1"/>
                  </a:cubicBezTo>
                  <a:cubicBezTo>
                    <a:pt x="1" y="0"/>
                    <a:pt x="0" y="4"/>
                    <a:pt x="2" y="5"/>
                  </a:cubicBezTo>
                  <a:cubicBezTo>
                    <a:pt x="9" y="7"/>
                    <a:pt x="16" y="9"/>
                    <a:pt x="23" y="6"/>
                  </a:cubicBezTo>
                  <a:cubicBezTo>
                    <a:pt x="25" y="5"/>
                    <a:pt x="24" y="1"/>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22" name="Freeform 45"/>
            <p:cNvSpPr/>
            <p:nvPr/>
          </p:nvSpPr>
          <p:spPr bwMode="auto">
            <a:xfrm>
              <a:off x="898" y="4109"/>
              <a:ext cx="95" cy="27"/>
            </a:xfrm>
            <a:custGeom>
              <a:avLst/>
              <a:gdLst>
                <a:gd name="T0" fmla="*/ 24 w 27"/>
                <a:gd name="T1" fmla="*/ 2 h 9"/>
                <a:gd name="T2" fmla="*/ 3 w 27"/>
                <a:gd name="T3" fmla="*/ 3 h 9"/>
                <a:gd name="T4" fmla="*/ 5 w 27"/>
                <a:gd name="T5" fmla="*/ 7 h 9"/>
                <a:gd name="T6" fmla="*/ 23 w 27"/>
                <a:gd name="T7" fmla="*/ 6 h 9"/>
                <a:gd name="T8" fmla="*/ 24 w 27"/>
                <a:gd name="T9" fmla="*/ 2 h 9"/>
              </a:gdLst>
              <a:ahLst/>
              <a:cxnLst>
                <a:cxn ang="0">
                  <a:pos x="T0" y="T1"/>
                </a:cxn>
                <a:cxn ang="0">
                  <a:pos x="T2" y="T3"/>
                </a:cxn>
                <a:cxn ang="0">
                  <a:pos x="T4" y="T5"/>
                </a:cxn>
                <a:cxn ang="0">
                  <a:pos x="T6" y="T7"/>
                </a:cxn>
                <a:cxn ang="0">
                  <a:pos x="T8" y="T9"/>
                </a:cxn>
              </a:cxnLst>
              <a:rect l="0" t="0" r="r" b="b"/>
              <a:pathLst>
                <a:path w="27" h="9">
                  <a:moveTo>
                    <a:pt x="24" y="2"/>
                  </a:moveTo>
                  <a:cubicBezTo>
                    <a:pt x="17" y="1"/>
                    <a:pt x="9" y="0"/>
                    <a:pt x="3" y="3"/>
                  </a:cubicBezTo>
                  <a:cubicBezTo>
                    <a:pt x="0" y="5"/>
                    <a:pt x="2" y="9"/>
                    <a:pt x="5" y="7"/>
                  </a:cubicBezTo>
                  <a:cubicBezTo>
                    <a:pt x="10" y="4"/>
                    <a:pt x="17" y="5"/>
                    <a:pt x="23" y="6"/>
                  </a:cubicBezTo>
                  <a:cubicBezTo>
                    <a:pt x="26" y="7"/>
                    <a:pt x="27" y="2"/>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23" name="Freeform 46"/>
            <p:cNvSpPr/>
            <p:nvPr/>
          </p:nvSpPr>
          <p:spPr bwMode="auto">
            <a:xfrm>
              <a:off x="1035" y="4100"/>
              <a:ext cx="95" cy="33"/>
            </a:xfrm>
            <a:custGeom>
              <a:avLst/>
              <a:gdLst>
                <a:gd name="T0" fmla="*/ 21 w 27"/>
                <a:gd name="T1" fmla="*/ 2 h 11"/>
                <a:gd name="T2" fmla="*/ 4 w 27"/>
                <a:gd name="T3" fmla="*/ 3 h 11"/>
                <a:gd name="T4" fmla="*/ 3 w 27"/>
                <a:gd name="T5" fmla="*/ 7 h 11"/>
                <a:gd name="T6" fmla="*/ 24 w 27"/>
                <a:gd name="T7" fmla="*/ 6 h 11"/>
                <a:gd name="T8" fmla="*/ 21 w 27"/>
                <a:gd name="T9" fmla="*/ 2 h 11"/>
              </a:gdLst>
              <a:ahLst/>
              <a:cxnLst>
                <a:cxn ang="0">
                  <a:pos x="T0" y="T1"/>
                </a:cxn>
                <a:cxn ang="0">
                  <a:pos x="T2" y="T3"/>
                </a:cxn>
                <a:cxn ang="0">
                  <a:pos x="T4" y="T5"/>
                </a:cxn>
                <a:cxn ang="0">
                  <a:pos x="T6" y="T7"/>
                </a:cxn>
                <a:cxn ang="0">
                  <a:pos x="T8" y="T9"/>
                </a:cxn>
              </a:cxnLst>
              <a:rect l="0" t="0" r="r" b="b"/>
              <a:pathLst>
                <a:path w="27" h="11">
                  <a:moveTo>
                    <a:pt x="21" y="2"/>
                  </a:moveTo>
                  <a:cubicBezTo>
                    <a:pt x="17" y="6"/>
                    <a:pt x="9" y="4"/>
                    <a:pt x="4" y="3"/>
                  </a:cubicBezTo>
                  <a:cubicBezTo>
                    <a:pt x="2" y="2"/>
                    <a:pt x="0" y="7"/>
                    <a:pt x="3" y="7"/>
                  </a:cubicBezTo>
                  <a:cubicBezTo>
                    <a:pt x="10" y="8"/>
                    <a:pt x="18" y="11"/>
                    <a:pt x="24" y="6"/>
                  </a:cubicBezTo>
                  <a:cubicBezTo>
                    <a:pt x="27" y="4"/>
                    <a:pt x="23" y="0"/>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24" name="Freeform 47"/>
            <p:cNvSpPr/>
            <p:nvPr/>
          </p:nvSpPr>
          <p:spPr bwMode="auto">
            <a:xfrm>
              <a:off x="1155" y="4097"/>
              <a:ext cx="81" cy="24"/>
            </a:xfrm>
            <a:custGeom>
              <a:avLst/>
              <a:gdLst>
                <a:gd name="T0" fmla="*/ 20 w 23"/>
                <a:gd name="T1" fmla="*/ 1 h 8"/>
                <a:gd name="T2" fmla="*/ 3 w 23"/>
                <a:gd name="T3" fmla="*/ 3 h 8"/>
                <a:gd name="T4" fmla="*/ 4 w 23"/>
                <a:gd name="T5" fmla="*/ 7 h 8"/>
                <a:gd name="T6" fmla="*/ 20 w 23"/>
                <a:gd name="T7" fmla="*/ 5 h 8"/>
                <a:gd name="T8" fmla="*/ 20 w 23"/>
                <a:gd name="T9" fmla="*/ 1 h 8"/>
              </a:gdLst>
              <a:ahLst/>
              <a:cxnLst>
                <a:cxn ang="0">
                  <a:pos x="T0" y="T1"/>
                </a:cxn>
                <a:cxn ang="0">
                  <a:pos x="T2" y="T3"/>
                </a:cxn>
                <a:cxn ang="0">
                  <a:pos x="T4" y="T5"/>
                </a:cxn>
                <a:cxn ang="0">
                  <a:pos x="T6" y="T7"/>
                </a:cxn>
                <a:cxn ang="0">
                  <a:pos x="T8" y="T9"/>
                </a:cxn>
              </a:cxnLst>
              <a:rect l="0" t="0" r="r" b="b"/>
              <a:pathLst>
                <a:path w="23" h="8">
                  <a:moveTo>
                    <a:pt x="20" y="1"/>
                  </a:moveTo>
                  <a:cubicBezTo>
                    <a:pt x="15" y="1"/>
                    <a:pt x="9" y="1"/>
                    <a:pt x="3" y="3"/>
                  </a:cubicBezTo>
                  <a:cubicBezTo>
                    <a:pt x="0" y="3"/>
                    <a:pt x="1" y="8"/>
                    <a:pt x="4" y="7"/>
                  </a:cubicBezTo>
                  <a:cubicBezTo>
                    <a:pt x="9" y="6"/>
                    <a:pt x="15" y="5"/>
                    <a:pt x="20" y="5"/>
                  </a:cubicBezTo>
                  <a:cubicBezTo>
                    <a:pt x="23" y="5"/>
                    <a:pt x="23" y="0"/>
                    <a:pt x="20"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25" name="Freeform 48"/>
            <p:cNvSpPr/>
            <p:nvPr/>
          </p:nvSpPr>
          <p:spPr bwMode="auto">
            <a:xfrm>
              <a:off x="1275" y="4100"/>
              <a:ext cx="99" cy="18"/>
            </a:xfrm>
            <a:custGeom>
              <a:avLst/>
              <a:gdLst>
                <a:gd name="T0" fmla="*/ 24 w 28"/>
                <a:gd name="T1" fmla="*/ 1 h 6"/>
                <a:gd name="T2" fmla="*/ 3 w 28"/>
                <a:gd name="T3" fmla="*/ 2 h 6"/>
                <a:gd name="T4" fmla="*/ 3 w 28"/>
                <a:gd name="T5" fmla="*/ 6 h 6"/>
                <a:gd name="T6" fmla="*/ 25 w 28"/>
                <a:gd name="T7" fmla="*/ 5 h 6"/>
                <a:gd name="T8" fmla="*/ 24 w 28"/>
                <a:gd name="T9" fmla="*/ 1 h 6"/>
              </a:gdLst>
              <a:ahLst/>
              <a:cxnLst>
                <a:cxn ang="0">
                  <a:pos x="T0" y="T1"/>
                </a:cxn>
                <a:cxn ang="0">
                  <a:pos x="T2" y="T3"/>
                </a:cxn>
                <a:cxn ang="0">
                  <a:pos x="T4" y="T5"/>
                </a:cxn>
                <a:cxn ang="0">
                  <a:pos x="T6" y="T7"/>
                </a:cxn>
                <a:cxn ang="0">
                  <a:pos x="T8" y="T9"/>
                </a:cxn>
              </a:cxnLst>
              <a:rect l="0" t="0" r="r" b="b"/>
              <a:pathLst>
                <a:path w="28" h="6">
                  <a:moveTo>
                    <a:pt x="24" y="1"/>
                  </a:moveTo>
                  <a:cubicBezTo>
                    <a:pt x="17" y="2"/>
                    <a:pt x="10" y="2"/>
                    <a:pt x="3" y="2"/>
                  </a:cubicBezTo>
                  <a:cubicBezTo>
                    <a:pt x="0" y="2"/>
                    <a:pt x="0" y="6"/>
                    <a:pt x="3" y="6"/>
                  </a:cubicBezTo>
                  <a:cubicBezTo>
                    <a:pt x="11" y="6"/>
                    <a:pt x="18" y="6"/>
                    <a:pt x="25"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26" name="Freeform 49"/>
            <p:cNvSpPr/>
            <p:nvPr/>
          </p:nvSpPr>
          <p:spPr bwMode="auto">
            <a:xfrm>
              <a:off x="1420" y="4106"/>
              <a:ext cx="95" cy="18"/>
            </a:xfrm>
            <a:custGeom>
              <a:avLst/>
              <a:gdLst>
                <a:gd name="T0" fmla="*/ 24 w 27"/>
                <a:gd name="T1" fmla="*/ 0 h 6"/>
                <a:gd name="T2" fmla="*/ 3 w 27"/>
                <a:gd name="T3" fmla="*/ 1 h 6"/>
                <a:gd name="T4" fmla="*/ 3 w 27"/>
                <a:gd name="T5" fmla="*/ 5 h 6"/>
                <a:gd name="T6" fmla="*/ 24 w 27"/>
                <a:gd name="T7" fmla="*/ 4 h 6"/>
                <a:gd name="T8" fmla="*/ 24 w 27"/>
                <a:gd name="T9" fmla="*/ 0 h 6"/>
              </a:gdLst>
              <a:ahLst/>
              <a:cxnLst>
                <a:cxn ang="0">
                  <a:pos x="T0" y="T1"/>
                </a:cxn>
                <a:cxn ang="0">
                  <a:pos x="T2" y="T3"/>
                </a:cxn>
                <a:cxn ang="0">
                  <a:pos x="T4" y="T5"/>
                </a:cxn>
                <a:cxn ang="0">
                  <a:pos x="T6" y="T7"/>
                </a:cxn>
                <a:cxn ang="0">
                  <a:pos x="T8" y="T9"/>
                </a:cxn>
              </a:cxnLst>
              <a:rect l="0" t="0" r="r" b="b"/>
              <a:pathLst>
                <a:path w="27" h="6">
                  <a:moveTo>
                    <a:pt x="24" y="0"/>
                  </a:moveTo>
                  <a:cubicBezTo>
                    <a:pt x="17" y="0"/>
                    <a:pt x="10" y="0"/>
                    <a:pt x="3" y="1"/>
                  </a:cubicBezTo>
                  <a:cubicBezTo>
                    <a:pt x="1" y="1"/>
                    <a:pt x="0" y="6"/>
                    <a:pt x="3" y="5"/>
                  </a:cubicBezTo>
                  <a:cubicBezTo>
                    <a:pt x="10" y="4"/>
                    <a:pt x="17" y="4"/>
                    <a:pt x="24" y="4"/>
                  </a:cubicBezTo>
                  <a:cubicBezTo>
                    <a:pt x="27" y="4"/>
                    <a:pt x="27" y="0"/>
                    <a:pt x="24"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27" name="Freeform 50"/>
            <p:cNvSpPr/>
            <p:nvPr/>
          </p:nvSpPr>
          <p:spPr bwMode="auto">
            <a:xfrm>
              <a:off x="1554" y="4103"/>
              <a:ext cx="88" cy="18"/>
            </a:xfrm>
            <a:custGeom>
              <a:avLst/>
              <a:gdLst>
                <a:gd name="T0" fmla="*/ 22 w 25"/>
                <a:gd name="T1" fmla="*/ 0 h 6"/>
                <a:gd name="T2" fmla="*/ 3 w 25"/>
                <a:gd name="T3" fmla="*/ 1 h 6"/>
                <a:gd name="T4" fmla="*/ 4 w 25"/>
                <a:gd name="T5" fmla="*/ 5 h 6"/>
                <a:gd name="T6" fmla="*/ 22 w 25"/>
                <a:gd name="T7" fmla="*/ 4 h 6"/>
                <a:gd name="T8" fmla="*/ 22 w 25"/>
                <a:gd name="T9" fmla="*/ 0 h 6"/>
              </a:gdLst>
              <a:ahLst/>
              <a:cxnLst>
                <a:cxn ang="0">
                  <a:pos x="T0" y="T1"/>
                </a:cxn>
                <a:cxn ang="0">
                  <a:pos x="T2" y="T3"/>
                </a:cxn>
                <a:cxn ang="0">
                  <a:pos x="T4" y="T5"/>
                </a:cxn>
                <a:cxn ang="0">
                  <a:pos x="T6" y="T7"/>
                </a:cxn>
                <a:cxn ang="0">
                  <a:pos x="T8" y="T9"/>
                </a:cxn>
              </a:cxnLst>
              <a:rect l="0" t="0" r="r" b="b"/>
              <a:pathLst>
                <a:path w="25" h="6">
                  <a:moveTo>
                    <a:pt x="22" y="0"/>
                  </a:moveTo>
                  <a:cubicBezTo>
                    <a:pt x="16" y="0"/>
                    <a:pt x="9" y="0"/>
                    <a:pt x="3" y="1"/>
                  </a:cubicBezTo>
                  <a:cubicBezTo>
                    <a:pt x="0" y="1"/>
                    <a:pt x="1" y="6"/>
                    <a:pt x="4" y="5"/>
                  </a:cubicBezTo>
                  <a:cubicBezTo>
                    <a:pt x="10" y="4"/>
                    <a:pt x="16" y="4"/>
                    <a:pt x="22" y="4"/>
                  </a:cubicBezTo>
                  <a:cubicBezTo>
                    <a:pt x="25" y="4"/>
                    <a:pt x="25" y="0"/>
                    <a:pt x="22"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28" name="Freeform 51"/>
            <p:cNvSpPr/>
            <p:nvPr/>
          </p:nvSpPr>
          <p:spPr bwMode="auto">
            <a:xfrm>
              <a:off x="1681" y="4106"/>
              <a:ext cx="91" cy="21"/>
            </a:xfrm>
            <a:custGeom>
              <a:avLst/>
              <a:gdLst>
                <a:gd name="T0" fmla="*/ 23 w 26"/>
                <a:gd name="T1" fmla="*/ 0 h 7"/>
                <a:gd name="T2" fmla="*/ 3 w 26"/>
                <a:gd name="T3" fmla="*/ 2 h 7"/>
                <a:gd name="T4" fmla="*/ 4 w 26"/>
                <a:gd name="T5" fmla="*/ 6 h 7"/>
                <a:gd name="T6" fmla="*/ 23 w 26"/>
                <a:gd name="T7" fmla="*/ 4 h 7"/>
                <a:gd name="T8" fmla="*/ 23 w 26"/>
                <a:gd name="T9" fmla="*/ 0 h 7"/>
              </a:gdLst>
              <a:ahLst/>
              <a:cxnLst>
                <a:cxn ang="0">
                  <a:pos x="T0" y="T1"/>
                </a:cxn>
                <a:cxn ang="0">
                  <a:pos x="T2" y="T3"/>
                </a:cxn>
                <a:cxn ang="0">
                  <a:pos x="T4" y="T5"/>
                </a:cxn>
                <a:cxn ang="0">
                  <a:pos x="T6" y="T7"/>
                </a:cxn>
                <a:cxn ang="0">
                  <a:pos x="T8" y="T9"/>
                </a:cxn>
              </a:cxnLst>
              <a:rect l="0" t="0" r="r" b="b"/>
              <a:pathLst>
                <a:path w="26" h="7">
                  <a:moveTo>
                    <a:pt x="23" y="0"/>
                  </a:moveTo>
                  <a:cubicBezTo>
                    <a:pt x="16" y="0"/>
                    <a:pt x="9" y="1"/>
                    <a:pt x="3" y="2"/>
                  </a:cubicBezTo>
                  <a:cubicBezTo>
                    <a:pt x="0" y="2"/>
                    <a:pt x="1" y="7"/>
                    <a:pt x="4" y="6"/>
                  </a:cubicBezTo>
                  <a:cubicBezTo>
                    <a:pt x="10" y="5"/>
                    <a:pt x="17" y="4"/>
                    <a:pt x="23" y="4"/>
                  </a:cubicBezTo>
                  <a:cubicBezTo>
                    <a:pt x="26" y="4"/>
                    <a:pt x="26" y="0"/>
                    <a:pt x="23"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29" name="Freeform 52"/>
            <p:cNvSpPr/>
            <p:nvPr/>
          </p:nvSpPr>
          <p:spPr bwMode="auto">
            <a:xfrm>
              <a:off x="1829" y="4103"/>
              <a:ext cx="99" cy="18"/>
            </a:xfrm>
            <a:custGeom>
              <a:avLst/>
              <a:gdLst>
                <a:gd name="T0" fmla="*/ 26 w 28"/>
                <a:gd name="T1" fmla="*/ 1 h 6"/>
                <a:gd name="T2" fmla="*/ 3 w 28"/>
                <a:gd name="T3" fmla="*/ 2 h 6"/>
                <a:gd name="T4" fmla="*/ 3 w 28"/>
                <a:gd name="T5" fmla="*/ 6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2"/>
                    <a:pt x="3" y="2"/>
                  </a:cubicBezTo>
                  <a:cubicBezTo>
                    <a:pt x="0" y="2"/>
                    <a:pt x="0" y="6"/>
                    <a:pt x="3" y="6"/>
                  </a:cubicBezTo>
                  <a:cubicBezTo>
                    <a:pt x="11" y="6"/>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30" name="Freeform 53"/>
            <p:cNvSpPr/>
            <p:nvPr/>
          </p:nvSpPr>
          <p:spPr bwMode="auto">
            <a:xfrm>
              <a:off x="1952" y="4094"/>
              <a:ext cx="106" cy="24"/>
            </a:xfrm>
            <a:custGeom>
              <a:avLst/>
              <a:gdLst>
                <a:gd name="T0" fmla="*/ 26 w 30"/>
                <a:gd name="T1" fmla="*/ 2 h 8"/>
                <a:gd name="T2" fmla="*/ 15 w 30"/>
                <a:gd name="T3" fmla="*/ 2 h 8"/>
                <a:gd name="T4" fmla="*/ 5 w 30"/>
                <a:gd name="T5" fmla="*/ 1 h 8"/>
                <a:gd name="T6" fmla="*/ 3 w 30"/>
                <a:gd name="T7" fmla="*/ 5 h 8"/>
                <a:gd name="T8" fmla="*/ 13 w 30"/>
                <a:gd name="T9" fmla="*/ 7 h 8"/>
                <a:gd name="T10" fmla="*/ 27 w 30"/>
                <a:gd name="T11" fmla="*/ 6 h 8"/>
                <a:gd name="T12" fmla="*/ 26 w 30"/>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26" y="2"/>
                  </a:moveTo>
                  <a:cubicBezTo>
                    <a:pt x="22" y="3"/>
                    <a:pt x="19" y="3"/>
                    <a:pt x="15" y="2"/>
                  </a:cubicBezTo>
                  <a:cubicBezTo>
                    <a:pt x="12" y="2"/>
                    <a:pt x="8" y="2"/>
                    <a:pt x="5" y="1"/>
                  </a:cubicBezTo>
                  <a:cubicBezTo>
                    <a:pt x="3" y="0"/>
                    <a:pt x="0" y="4"/>
                    <a:pt x="3" y="5"/>
                  </a:cubicBezTo>
                  <a:cubicBezTo>
                    <a:pt x="6" y="6"/>
                    <a:pt x="10" y="6"/>
                    <a:pt x="13" y="7"/>
                  </a:cubicBezTo>
                  <a:cubicBezTo>
                    <a:pt x="18" y="7"/>
                    <a:pt x="23" y="8"/>
                    <a:pt x="27" y="6"/>
                  </a:cubicBezTo>
                  <a:cubicBezTo>
                    <a:pt x="30" y="5"/>
                    <a:pt x="29" y="1"/>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31" name="Freeform 54"/>
            <p:cNvSpPr/>
            <p:nvPr/>
          </p:nvSpPr>
          <p:spPr bwMode="auto">
            <a:xfrm>
              <a:off x="2104" y="4100"/>
              <a:ext cx="127" cy="24"/>
            </a:xfrm>
            <a:custGeom>
              <a:avLst/>
              <a:gdLst>
                <a:gd name="T0" fmla="*/ 34 w 36"/>
                <a:gd name="T1" fmla="*/ 3 h 8"/>
                <a:gd name="T2" fmla="*/ 3 w 36"/>
                <a:gd name="T3" fmla="*/ 2 h 8"/>
                <a:gd name="T4" fmla="*/ 3 w 36"/>
                <a:gd name="T5" fmla="*/ 6 h 8"/>
                <a:gd name="T6" fmla="*/ 32 w 36"/>
                <a:gd name="T7" fmla="*/ 7 h 8"/>
                <a:gd name="T8" fmla="*/ 34 w 36"/>
                <a:gd name="T9" fmla="*/ 3 h 8"/>
              </a:gdLst>
              <a:ahLst/>
              <a:cxnLst>
                <a:cxn ang="0">
                  <a:pos x="T0" y="T1"/>
                </a:cxn>
                <a:cxn ang="0">
                  <a:pos x="T2" y="T3"/>
                </a:cxn>
                <a:cxn ang="0">
                  <a:pos x="T4" y="T5"/>
                </a:cxn>
                <a:cxn ang="0">
                  <a:pos x="T6" y="T7"/>
                </a:cxn>
                <a:cxn ang="0">
                  <a:pos x="T8" y="T9"/>
                </a:cxn>
              </a:cxnLst>
              <a:rect l="0" t="0" r="r" b="b"/>
              <a:pathLst>
                <a:path w="36" h="8">
                  <a:moveTo>
                    <a:pt x="34" y="3"/>
                  </a:moveTo>
                  <a:cubicBezTo>
                    <a:pt x="24" y="0"/>
                    <a:pt x="14" y="1"/>
                    <a:pt x="3" y="2"/>
                  </a:cubicBezTo>
                  <a:cubicBezTo>
                    <a:pt x="1" y="2"/>
                    <a:pt x="0" y="7"/>
                    <a:pt x="3" y="6"/>
                  </a:cubicBezTo>
                  <a:cubicBezTo>
                    <a:pt x="13" y="5"/>
                    <a:pt x="23" y="4"/>
                    <a:pt x="32" y="7"/>
                  </a:cubicBezTo>
                  <a:cubicBezTo>
                    <a:pt x="35" y="8"/>
                    <a:pt x="36" y="4"/>
                    <a:pt x="34"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32" name="Freeform 55"/>
            <p:cNvSpPr/>
            <p:nvPr/>
          </p:nvSpPr>
          <p:spPr bwMode="auto">
            <a:xfrm>
              <a:off x="2280" y="4100"/>
              <a:ext cx="106" cy="15"/>
            </a:xfrm>
            <a:custGeom>
              <a:avLst/>
              <a:gdLst>
                <a:gd name="T0" fmla="*/ 27 w 30"/>
                <a:gd name="T1" fmla="*/ 1 h 5"/>
                <a:gd name="T2" fmla="*/ 3 w 30"/>
                <a:gd name="T3" fmla="*/ 0 h 5"/>
                <a:gd name="T4" fmla="*/ 3 w 30"/>
                <a:gd name="T5" fmla="*/ 4 h 5"/>
                <a:gd name="T6" fmla="*/ 27 w 30"/>
                <a:gd name="T7" fmla="*/ 5 h 5"/>
                <a:gd name="T8" fmla="*/ 27 w 30"/>
                <a:gd name="T9" fmla="*/ 1 h 5"/>
              </a:gdLst>
              <a:ahLst/>
              <a:cxnLst>
                <a:cxn ang="0">
                  <a:pos x="T0" y="T1"/>
                </a:cxn>
                <a:cxn ang="0">
                  <a:pos x="T2" y="T3"/>
                </a:cxn>
                <a:cxn ang="0">
                  <a:pos x="T4" y="T5"/>
                </a:cxn>
                <a:cxn ang="0">
                  <a:pos x="T6" y="T7"/>
                </a:cxn>
                <a:cxn ang="0">
                  <a:pos x="T8" y="T9"/>
                </a:cxn>
              </a:cxnLst>
              <a:rect l="0" t="0" r="r" b="b"/>
              <a:pathLst>
                <a:path w="30" h="5">
                  <a:moveTo>
                    <a:pt x="27" y="1"/>
                  </a:moveTo>
                  <a:cubicBezTo>
                    <a:pt x="19" y="1"/>
                    <a:pt x="11" y="0"/>
                    <a:pt x="3" y="0"/>
                  </a:cubicBezTo>
                  <a:cubicBezTo>
                    <a:pt x="0" y="0"/>
                    <a:pt x="0" y="4"/>
                    <a:pt x="3" y="4"/>
                  </a:cubicBezTo>
                  <a:cubicBezTo>
                    <a:pt x="11" y="4"/>
                    <a:pt x="19" y="5"/>
                    <a:pt x="27" y="5"/>
                  </a:cubicBezTo>
                  <a:cubicBezTo>
                    <a:pt x="30" y="5"/>
                    <a:pt x="30" y="1"/>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33" name="Freeform 56"/>
            <p:cNvSpPr/>
            <p:nvPr/>
          </p:nvSpPr>
          <p:spPr bwMode="auto">
            <a:xfrm>
              <a:off x="2414" y="4097"/>
              <a:ext cx="103" cy="30"/>
            </a:xfrm>
            <a:custGeom>
              <a:avLst/>
              <a:gdLst>
                <a:gd name="T0" fmla="*/ 24 w 29"/>
                <a:gd name="T1" fmla="*/ 1 h 10"/>
                <a:gd name="T2" fmla="*/ 4 w 29"/>
                <a:gd name="T3" fmla="*/ 3 h 10"/>
                <a:gd name="T4" fmla="*/ 2 w 29"/>
                <a:gd name="T5" fmla="*/ 7 h 10"/>
                <a:gd name="T6" fmla="*/ 26 w 29"/>
                <a:gd name="T7" fmla="*/ 5 h 10"/>
                <a:gd name="T8" fmla="*/ 24 w 29"/>
                <a:gd name="T9" fmla="*/ 1 h 10"/>
              </a:gdLst>
              <a:ahLst/>
              <a:cxnLst>
                <a:cxn ang="0">
                  <a:pos x="T0" y="T1"/>
                </a:cxn>
                <a:cxn ang="0">
                  <a:pos x="T2" y="T3"/>
                </a:cxn>
                <a:cxn ang="0">
                  <a:pos x="T4" y="T5"/>
                </a:cxn>
                <a:cxn ang="0">
                  <a:pos x="T6" y="T7"/>
                </a:cxn>
                <a:cxn ang="0">
                  <a:pos x="T8" y="T9"/>
                </a:cxn>
              </a:cxnLst>
              <a:rect l="0" t="0" r="r" b="b"/>
              <a:pathLst>
                <a:path w="29" h="10">
                  <a:moveTo>
                    <a:pt x="24" y="1"/>
                  </a:moveTo>
                  <a:cubicBezTo>
                    <a:pt x="18" y="2"/>
                    <a:pt x="10" y="5"/>
                    <a:pt x="4" y="3"/>
                  </a:cubicBezTo>
                  <a:cubicBezTo>
                    <a:pt x="1" y="2"/>
                    <a:pt x="0" y="6"/>
                    <a:pt x="2" y="7"/>
                  </a:cubicBezTo>
                  <a:cubicBezTo>
                    <a:pt x="10" y="10"/>
                    <a:pt x="18" y="6"/>
                    <a:pt x="26" y="5"/>
                  </a:cubicBezTo>
                  <a:cubicBezTo>
                    <a:pt x="29"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34" name="Freeform 57"/>
            <p:cNvSpPr/>
            <p:nvPr/>
          </p:nvSpPr>
          <p:spPr bwMode="auto">
            <a:xfrm>
              <a:off x="2534" y="4097"/>
              <a:ext cx="120" cy="21"/>
            </a:xfrm>
            <a:custGeom>
              <a:avLst/>
              <a:gdLst>
                <a:gd name="T0" fmla="*/ 31 w 34"/>
                <a:gd name="T1" fmla="*/ 2 h 7"/>
                <a:gd name="T2" fmla="*/ 3 w 34"/>
                <a:gd name="T3" fmla="*/ 2 h 7"/>
                <a:gd name="T4" fmla="*/ 3 w 34"/>
                <a:gd name="T5" fmla="*/ 6 h 7"/>
                <a:gd name="T6" fmla="*/ 29 w 34"/>
                <a:gd name="T7" fmla="*/ 6 h 7"/>
                <a:gd name="T8" fmla="*/ 31 w 34"/>
                <a:gd name="T9" fmla="*/ 2 h 7"/>
              </a:gdLst>
              <a:ahLst/>
              <a:cxnLst>
                <a:cxn ang="0">
                  <a:pos x="T0" y="T1"/>
                </a:cxn>
                <a:cxn ang="0">
                  <a:pos x="T2" y="T3"/>
                </a:cxn>
                <a:cxn ang="0">
                  <a:pos x="T4" y="T5"/>
                </a:cxn>
                <a:cxn ang="0">
                  <a:pos x="T6" y="T7"/>
                </a:cxn>
                <a:cxn ang="0">
                  <a:pos x="T8" y="T9"/>
                </a:cxn>
              </a:cxnLst>
              <a:rect l="0" t="0" r="r" b="b"/>
              <a:pathLst>
                <a:path w="34" h="7">
                  <a:moveTo>
                    <a:pt x="31" y="2"/>
                  </a:moveTo>
                  <a:cubicBezTo>
                    <a:pt x="21" y="0"/>
                    <a:pt x="12" y="0"/>
                    <a:pt x="3" y="2"/>
                  </a:cubicBezTo>
                  <a:cubicBezTo>
                    <a:pt x="0" y="2"/>
                    <a:pt x="0" y="7"/>
                    <a:pt x="3" y="6"/>
                  </a:cubicBezTo>
                  <a:cubicBezTo>
                    <a:pt x="12" y="5"/>
                    <a:pt x="21" y="4"/>
                    <a:pt x="29" y="6"/>
                  </a:cubicBezTo>
                  <a:cubicBezTo>
                    <a:pt x="32" y="7"/>
                    <a:pt x="34" y="2"/>
                    <a:pt x="31"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35" name="Freeform 58"/>
            <p:cNvSpPr/>
            <p:nvPr/>
          </p:nvSpPr>
          <p:spPr bwMode="auto">
            <a:xfrm>
              <a:off x="2682" y="4103"/>
              <a:ext cx="110" cy="21"/>
            </a:xfrm>
            <a:custGeom>
              <a:avLst/>
              <a:gdLst>
                <a:gd name="T0" fmla="*/ 26 w 31"/>
                <a:gd name="T1" fmla="*/ 1 h 7"/>
                <a:gd name="T2" fmla="*/ 4 w 31"/>
                <a:gd name="T3" fmla="*/ 1 h 7"/>
                <a:gd name="T4" fmla="*/ 3 w 31"/>
                <a:gd name="T5" fmla="*/ 5 h 7"/>
                <a:gd name="T6" fmla="*/ 28 w 31"/>
                <a:gd name="T7" fmla="*/ 5 h 7"/>
                <a:gd name="T8" fmla="*/ 26 w 31"/>
                <a:gd name="T9" fmla="*/ 1 h 7"/>
              </a:gdLst>
              <a:ahLst/>
              <a:cxnLst>
                <a:cxn ang="0">
                  <a:pos x="T0" y="T1"/>
                </a:cxn>
                <a:cxn ang="0">
                  <a:pos x="T2" y="T3"/>
                </a:cxn>
                <a:cxn ang="0">
                  <a:pos x="T4" y="T5"/>
                </a:cxn>
                <a:cxn ang="0">
                  <a:pos x="T6" y="T7"/>
                </a:cxn>
                <a:cxn ang="0">
                  <a:pos x="T8" y="T9"/>
                </a:cxn>
              </a:cxnLst>
              <a:rect l="0" t="0" r="r" b="b"/>
              <a:pathLst>
                <a:path w="31" h="7">
                  <a:moveTo>
                    <a:pt x="26" y="1"/>
                  </a:moveTo>
                  <a:cubicBezTo>
                    <a:pt x="19" y="2"/>
                    <a:pt x="12" y="3"/>
                    <a:pt x="4" y="1"/>
                  </a:cubicBezTo>
                  <a:cubicBezTo>
                    <a:pt x="2" y="0"/>
                    <a:pt x="0" y="4"/>
                    <a:pt x="3" y="5"/>
                  </a:cubicBezTo>
                  <a:cubicBezTo>
                    <a:pt x="11" y="7"/>
                    <a:pt x="20" y="6"/>
                    <a:pt x="28" y="5"/>
                  </a:cubicBezTo>
                  <a:cubicBezTo>
                    <a:pt x="31"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36" name="Freeform 59"/>
            <p:cNvSpPr/>
            <p:nvPr/>
          </p:nvSpPr>
          <p:spPr bwMode="auto">
            <a:xfrm>
              <a:off x="2848" y="4094"/>
              <a:ext cx="102" cy="24"/>
            </a:xfrm>
            <a:custGeom>
              <a:avLst/>
              <a:gdLst>
                <a:gd name="T0" fmla="*/ 26 w 29"/>
                <a:gd name="T1" fmla="*/ 3 h 8"/>
                <a:gd name="T2" fmla="*/ 3 w 29"/>
                <a:gd name="T3" fmla="*/ 3 h 8"/>
                <a:gd name="T4" fmla="*/ 3 w 29"/>
                <a:gd name="T5" fmla="*/ 7 h 8"/>
                <a:gd name="T6" fmla="*/ 25 w 29"/>
                <a:gd name="T7" fmla="*/ 7 h 8"/>
                <a:gd name="T8" fmla="*/ 26 w 29"/>
                <a:gd name="T9" fmla="*/ 3 h 8"/>
              </a:gdLst>
              <a:ahLst/>
              <a:cxnLst>
                <a:cxn ang="0">
                  <a:pos x="T0" y="T1"/>
                </a:cxn>
                <a:cxn ang="0">
                  <a:pos x="T2" y="T3"/>
                </a:cxn>
                <a:cxn ang="0">
                  <a:pos x="T4" y="T5"/>
                </a:cxn>
                <a:cxn ang="0">
                  <a:pos x="T6" y="T7"/>
                </a:cxn>
                <a:cxn ang="0">
                  <a:pos x="T8" y="T9"/>
                </a:cxn>
              </a:cxnLst>
              <a:rect l="0" t="0" r="r" b="b"/>
              <a:pathLst>
                <a:path w="29" h="8">
                  <a:moveTo>
                    <a:pt x="26" y="3"/>
                  </a:moveTo>
                  <a:cubicBezTo>
                    <a:pt x="18" y="0"/>
                    <a:pt x="11" y="2"/>
                    <a:pt x="3" y="3"/>
                  </a:cubicBezTo>
                  <a:cubicBezTo>
                    <a:pt x="0" y="3"/>
                    <a:pt x="0" y="7"/>
                    <a:pt x="3" y="7"/>
                  </a:cubicBezTo>
                  <a:cubicBezTo>
                    <a:pt x="11" y="7"/>
                    <a:pt x="18" y="4"/>
                    <a:pt x="25" y="7"/>
                  </a:cubicBezTo>
                  <a:cubicBezTo>
                    <a:pt x="28" y="8"/>
                    <a:pt x="29" y="4"/>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37" name="Freeform 60"/>
            <p:cNvSpPr/>
            <p:nvPr/>
          </p:nvSpPr>
          <p:spPr bwMode="auto">
            <a:xfrm>
              <a:off x="2993" y="4103"/>
              <a:ext cx="81" cy="12"/>
            </a:xfrm>
            <a:custGeom>
              <a:avLst/>
              <a:gdLst>
                <a:gd name="T0" fmla="*/ 20 w 23"/>
                <a:gd name="T1" fmla="*/ 0 h 4"/>
                <a:gd name="T2" fmla="*/ 3 w 23"/>
                <a:gd name="T3" fmla="*/ 0 h 4"/>
                <a:gd name="T4" fmla="*/ 3 w 23"/>
                <a:gd name="T5" fmla="*/ 4 h 4"/>
                <a:gd name="T6" fmla="*/ 20 w 23"/>
                <a:gd name="T7" fmla="*/ 4 h 4"/>
                <a:gd name="T8" fmla="*/ 20 w 23"/>
                <a:gd name="T9" fmla="*/ 0 h 4"/>
              </a:gdLst>
              <a:ahLst/>
              <a:cxnLst>
                <a:cxn ang="0">
                  <a:pos x="T0" y="T1"/>
                </a:cxn>
                <a:cxn ang="0">
                  <a:pos x="T2" y="T3"/>
                </a:cxn>
                <a:cxn ang="0">
                  <a:pos x="T4" y="T5"/>
                </a:cxn>
                <a:cxn ang="0">
                  <a:pos x="T6" y="T7"/>
                </a:cxn>
                <a:cxn ang="0">
                  <a:pos x="T8" y="T9"/>
                </a:cxn>
              </a:cxnLst>
              <a:rect l="0" t="0" r="r" b="b"/>
              <a:pathLst>
                <a:path w="23" h="4">
                  <a:moveTo>
                    <a:pt x="20" y="0"/>
                  </a:moveTo>
                  <a:cubicBezTo>
                    <a:pt x="3" y="0"/>
                    <a:pt x="3" y="0"/>
                    <a:pt x="3" y="0"/>
                  </a:cubicBezTo>
                  <a:cubicBezTo>
                    <a:pt x="0" y="0"/>
                    <a:pt x="0" y="4"/>
                    <a:pt x="3" y="4"/>
                  </a:cubicBezTo>
                  <a:cubicBezTo>
                    <a:pt x="20" y="4"/>
                    <a:pt x="20"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38" name="Freeform 61"/>
            <p:cNvSpPr/>
            <p:nvPr/>
          </p:nvSpPr>
          <p:spPr bwMode="auto">
            <a:xfrm>
              <a:off x="3155" y="4100"/>
              <a:ext cx="88" cy="24"/>
            </a:xfrm>
            <a:custGeom>
              <a:avLst/>
              <a:gdLst>
                <a:gd name="T0" fmla="*/ 22 w 25"/>
                <a:gd name="T1" fmla="*/ 3 h 8"/>
                <a:gd name="T2" fmla="*/ 3 w 25"/>
                <a:gd name="T3" fmla="*/ 3 h 8"/>
                <a:gd name="T4" fmla="*/ 5 w 25"/>
                <a:gd name="T5" fmla="*/ 7 h 8"/>
                <a:gd name="T6" fmla="*/ 21 w 25"/>
                <a:gd name="T7" fmla="*/ 7 h 8"/>
                <a:gd name="T8" fmla="*/ 22 w 25"/>
                <a:gd name="T9" fmla="*/ 3 h 8"/>
              </a:gdLst>
              <a:ahLst/>
              <a:cxnLst>
                <a:cxn ang="0">
                  <a:pos x="T0" y="T1"/>
                </a:cxn>
                <a:cxn ang="0">
                  <a:pos x="T2" y="T3"/>
                </a:cxn>
                <a:cxn ang="0">
                  <a:pos x="T4" y="T5"/>
                </a:cxn>
                <a:cxn ang="0">
                  <a:pos x="T6" y="T7"/>
                </a:cxn>
                <a:cxn ang="0">
                  <a:pos x="T8" y="T9"/>
                </a:cxn>
              </a:cxnLst>
              <a:rect l="0" t="0" r="r" b="b"/>
              <a:pathLst>
                <a:path w="25" h="8">
                  <a:moveTo>
                    <a:pt x="22" y="3"/>
                  </a:moveTo>
                  <a:cubicBezTo>
                    <a:pt x="16" y="2"/>
                    <a:pt x="9" y="0"/>
                    <a:pt x="3" y="3"/>
                  </a:cubicBezTo>
                  <a:cubicBezTo>
                    <a:pt x="0" y="4"/>
                    <a:pt x="2" y="8"/>
                    <a:pt x="5" y="7"/>
                  </a:cubicBezTo>
                  <a:cubicBezTo>
                    <a:pt x="10" y="5"/>
                    <a:pt x="16" y="6"/>
                    <a:pt x="21" y="7"/>
                  </a:cubicBezTo>
                  <a:cubicBezTo>
                    <a:pt x="24" y="8"/>
                    <a:pt x="25" y="3"/>
                    <a:pt x="2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39" name="Freeform 62"/>
            <p:cNvSpPr/>
            <p:nvPr/>
          </p:nvSpPr>
          <p:spPr bwMode="auto">
            <a:xfrm>
              <a:off x="3300" y="4106"/>
              <a:ext cx="109" cy="18"/>
            </a:xfrm>
            <a:custGeom>
              <a:avLst/>
              <a:gdLst>
                <a:gd name="T0" fmla="*/ 28 w 31"/>
                <a:gd name="T1" fmla="*/ 0 h 6"/>
                <a:gd name="T2" fmla="*/ 3 w 31"/>
                <a:gd name="T3" fmla="*/ 1 h 6"/>
                <a:gd name="T4" fmla="*/ 3 w 31"/>
                <a:gd name="T5" fmla="*/ 5 h 6"/>
                <a:gd name="T6" fmla="*/ 28 w 31"/>
                <a:gd name="T7" fmla="*/ 4 h 6"/>
                <a:gd name="T8" fmla="*/ 28 w 31"/>
                <a:gd name="T9" fmla="*/ 0 h 6"/>
              </a:gdLst>
              <a:ahLst/>
              <a:cxnLst>
                <a:cxn ang="0">
                  <a:pos x="T0" y="T1"/>
                </a:cxn>
                <a:cxn ang="0">
                  <a:pos x="T2" y="T3"/>
                </a:cxn>
                <a:cxn ang="0">
                  <a:pos x="T4" y="T5"/>
                </a:cxn>
                <a:cxn ang="0">
                  <a:pos x="T6" y="T7"/>
                </a:cxn>
                <a:cxn ang="0">
                  <a:pos x="T8" y="T9"/>
                </a:cxn>
              </a:cxnLst>
              <a:rect l="0" t="0" r="r" b="b"/>
              <a:pathLst>
                <a:path w="31" h="6">
                  <a:moveTo>
                    <a:pt x="28" y="0"/>
                  </a:moveTo>
                  <a:cubicBezTo>
                    <a:pt x="20" y="0"/>
                    <a:pt x="11" y="0"/>
                    <a:pt x="3" y="1"/>
                  </a:cubicBezTo>
                  <a:cubicBezTo>
                    <a:pt x="0" y="1"/>
                    <a:pt x="0" y="6"/>
                    <a:pt x="3" y="5"/>
                  </a:cubicBezTo>
                  <a:cubicBezTo>
                    <a:pt x="11" y="4"/>
                    <a:pt x="20" y="4"/>
                    <a:pt x="28" y="4"/>
                  </a:cubicBezTo>
                  <a:cubicBezTo>
                    <a:pt x="31" y="4"/>
                    <a:pt x="31" y="0"/>
                    <a:pt x="28"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40" name="Freeform 63"/>
            <p:cNvSpPr/>
            <p:nvPr/>
          </p:nvSpPr>
          <p:spPr bwMode="auto">
            <a:xfrm>
              <a:off x="3434" y="4100"/>
              <a:ext cx="99" cy="24"/>
            </a:xfrm>
            <a:custGeom>
              <a:avLst/>
              <a:gdLst>
                <a:gd name="T0" fmla="*/ 24 w 28"/>
                <a:gd name="T1" fmla="*/ 1 h 8"/>
                <a:gd name="T2" fmla="*/ 4 w 28"/>
                <a:gd name="T3" fmla="*/ 2 h 8"/>
                <a:gd name="T4" fmla="*/ 3 w 28"/>
                <a:gd name="T5" fmla="*/ 6 h 8"/>
                <a:gd name="T6" fmla="*/ 26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2"/>
                    <a:pt x="11" y="4"/>
                    <a:pt x="4" y="2"/>
                  </a:cubicBezTo>
                  <a:cubicBezTo>
                    <a:pt x="2" y="1"/>
                    <a:pt x="0" y="5"/>
                    <a:pt x="3" y="6"/>
                  </a:cubicBezTo>
                  <a:cubicBezTo>
                    <a:pt x="11" y="8"/>
                    <a:pt x="18" y="6"/>
                    <a:pt x="26"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41" name="Freeform 64"/>
            <p:cNvSpPr/>
            <p:nvPr/>
          </p:nvSpPr>
          <p:spPr bwMode="auto">
            <a:xfrm>
              <a:off x="3564" y="4097"/>
              <a:ext cx="103" cy="21"/>
            </a:xfrm>
            <a:custGeom>
              <a:avLst/>
              <a:gdLst>
                <a:gd name="T0" fmla="*/ 26 w 29"/>
                <a:gd name="T1" fmla="*/ 3 h 7"/>
                <a:gd name="T2" fmla="*/ 4 w 29"/>
                <a:gd name="T3" fmla="*/ 1 h 7"/>
                <a:gd name="T4" fmla="*/ 3 w 29"/>
                <a:gd name="T5" fmla="*/ 5 h 7"/>
                <a:gd name="T6" fmla="*/ 26 w 29"/>
                <a:gd name="T7" fmla="*/ 7 h 7"/>
                <a:gd name="T8" fmla="*/ 26 w 29"/>
                <a:gd name="T9" fmla="*/ 3 h 7"/>
              </a:gdLst>
              <a:ahLst/>
              <a:cxnLst>
                <a:cxn ang="0">
                  <a:pos x="T0" y="T1"/>
                </a:cxn>
                <a:cxn ang="0">
                  <a:pos x="T2" y="T3"/>
                </a:cxn>
                <a:cxn ang="0">
                  <a:pos x="T4" y="T5"/>
                </a:cxn>
                <a:cxn ang="0">
                  <a:pos x="T6" y="T7"/>
                </a:cxn>
                <a:cxn ang="0">
                  <a:pos x="T8" y="T9"/>
                </a:cxn>
              </a:cxnLst>
              <a:rect l="0" t="0" r="r" b="b"/>
              <a:pathLst>
                <a:path w="29" h="7">
                  <a:moveTo>
                    <a:pt x="26" y="3"/>
                  </a:moveTo>
                  <a:cubicBezTo>
                    <a:pt x="19" y="3"/>
                    <a:pt x="11" y="3"/>
                    <a:pt x="4" y="1"/>
                  </a:cubicBezTo>
                  <a:cubicBezTo>
                    <a:pt x="2" y="0"/>
                    <a:pt x="0" y="4"/>
                    <a:pt x="3" y="5"/>
                  </a:cubicBezTo>
                  <a:cubicBezTo>
                    <a:pt x="10" y="7"/>
                    <a:pt x="19" y="7"/>
                    <a:pt x="26" y="7"/>
                  </a:cubicBezTo>
                  <a:cubicBezTo>
                    <a:pt x="29" y="7"/>
                    <a:pt x="29" y="3"/>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42" name="Freeform 65"/>
            <p:cNvSpPr/>
            <p:nvPr/>
          </p:nvSpPr>
          <p:spPr bwMode="auto">
            <a:xfrm>
              <a:off x="3698" y="4094"/>
              <a:ext cx="106" cy="18"/>
            </a:xfrm>
            <a:custGeom>
              <a:avLst/>
              <a:gdLst>
                <a:gd name="T0" fmla="*/ 27 w 30"/>
                <a:gd name="T1" fmla="*/ 1 h 6"/>
                <a:gd name="T2" fmla="*/ 3 w 30"/>
                <a:gd name="T3" fmla="*/ 2 h 6"/>
                <a:gd name="T4" fmla="*/ 3 w 30"/>
                <a:gd name="T5" fmla="*/ 6 h 6"/>
                <a:gd name="T6" fmla="*/ 27 w 30"/>
                <a:gd name="T7" fmla="*/ 5 h 6"/>
                <a:gd name="T8" fmla="*/ 27 w 30"/>
                <a:gd name="T9" fmla="*/ 1 h 6"/>
              </a:gdLst>
              <a:ahLst/>
              <a:cxnLst>
                <a:cxn ang="0">
                  <a:pos x="T0" y="T1"/>
                </a:cxn>
                <a:cxn ang="0">
                  <a:pos x="T2" y="T3"/>
                </a:cxn>
                <a:cxn ang="0">
                  <a:pos x="T4" y="T5"/>
                </a:cxn>
                <a:cxn ang="0">
                  <a:pos x="T6" y="T7"/>
                </a:cxn>
                <a:cxn ang="0">
                  <a:pos x="T8" y="T9"/>
                </a:cxn>
              </a:cxnLst>
              <a:rect l="0" t="0" r="r" b="b"/>
              <a:pathLst>
                <a:path w="30" h="6">
                  <a:moveTo>
                    <a:pt x="27" y="1"/>
                  </a:moveTo>
                  <a:cubicBezTo>
                    <a:pt x="19" y="1"/>
                    <a:pt x="11" y="1"/>
                    <a:pt x="3" y="2"/>
                  </a:cubicBezTo>
                  <a:cubicBezTo>
                    <a:pt x="0" y="2"/>
                    <a:pt x="0" y="6"/>
                    <a:pt x="3" y="6"/>
                  </a:cubicBezTo>
                  <a:cubicBezTo>
                    <a:pt x="11" y="6"/>
                    <a:pt x="19" y="5"/>
                    <a:pt x="27" y="5"/>
                  </a:cubicBezTo>
                  <a:cubicBezTo>
                    <a:pt x="30" y="5"/>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43" name="Freeform 66"/>
            <p:cNvSpPr/>
            <p:nvPr/>
          </p:nvSpPr>
          <p:spPr bwMode="auto">
            <a:xfrm>
              <a:off x="3846" y="4103"/>
              <a:ext cx="85" cy="18"/>
            </a:xfrm>
            <a:custGeom>
              <a:avLst/>
              <a:gdLst>
                <a:gd name="T0" fmla="*/ 21 w 24"/>
                <a:gd name="T1" fmla="*/ 1 h 6"/>
                <a:gd name="T2" fmla="*/ 3 w 24"/>
                <a:gd name="T3" fmla="*/ 0 h 6"/>
                <a:gd name="T4" fmla="*/ 3 w 24"/>
                <a:gd name="T5" fmla="*/ 4 h 6"/>
                <a:gd name="T6" fmla="*/ 20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5" y="0"/>
                    <a:pt x="9" y="0"/>
                    <a:pt x="3" y="0"/>
                  </a:cubicBezTo>
                  <a:cubicBezTo>
                    <a:pt x="0" y="0"/>
                    <a:pt x="0" y="4"/>
                    <a:pt x="3" y="4"/>
                  </a:cubicBezTo>
                  <a:cubicBezTo>
                    <a:pt x="9" y="4"/>
                    <a:pt x="14" y="4"/>
                    <a:pt x="20" y="5"/>
                  </a:cubicBezTo>
                  <a:cubicBezTo>
                    <a:pt x="23" y="6"/>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44" name="Freeform 67"/>
            <p:cNvSpPr/>
            <p:nvPr/>
          </p:nvSpPr>
          <p:spPr bwMode="auto">
            <a:xfrm>
              <a:off x="3977" y="4094"/>
              <a:ext cx="109" cy="24"/>
            </a:xfrm>
            <a:custGeom>
              <a:avLst/>
              <a:gdLst>
                <a:gd name="T0" fmla="*/ 28 w 31"/>
                <a:gd name="T1" fmla="*/ 2 h 8"/>
                <a:gd name="T2" fmla="*/ 3 w 31"/>
                <a:gd name="T3" fmla="*/ 3 h 8"/>
                <a:gd name="T4" fmla="*/ 4 w 31"/>
                <a:gd name="T5" fmla="*/ 7 h 8"/>
                <a:gd name="T6" fmla="*/ 28 w 31"/>
                <a:gd name="T7" fmla="*/ 6 h 8"/>
                <a:gd name="T8" fmla="*/ 28 w 31"/>
                <a:gd name="T9" fmla="*/ 2 h 8"/>
              </a:gdLst>
              <a:ahLst/>
              <a:cxnLst>
                <a:cxn ang="0">
                  <a:pos x="T0" y="T1"/>
                </a:cxn>
                <a:cxn ang="0">
                  <a:pos x="T2" y="T3"/>
                </a:cxn>
                <a:cxn ang="0">
                  <a:pos x="T4" y="T5"/>
                </a:cxn>
                <a:cxn ang="0">
                  <a:pos x="T6" y="T7"/>
                </a:cxn>
                <a:cxn ang="0">
                  <a:pos x="T8" y="T9"/>
                </a:cxn>
              </a:cxnLst>
              <a:rect l="0" t="0" r="r" b="b"/>
              <a:pathLst>
                <a:path w="31" h="8">
                  <a:moveTo>
                    <a:pt x="28" y="2"/>
                  </a:moveTo>
                  <a:cubicBezTo>
                    <a:pt x="20" y="2"/>
                    <a:pt x="11" y="0"/>
                    <a:pt x="3" y="3"/>
                  </a:cubicBezTo>
                  <a:cubicBezTo>
                    <a:pt x="0" y="4"/>
                    <a:pt x="2" y="8"/>
                    <a:pt x="4" y="7"/>
                  </a:cubicBezTo>
                  <a:cubicBezTo>
                    <a:pt x="12" y="5"/>
                    <a:pt x="20"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45" name="Freeform 68"/>
            <p:cNvSpPr/>
            <p:nvPr/>
          </p:nvSpPr>
          <p:spPr bwMode="auto">
            <a:xfrm>
              <a:off x="4129" y="4092"/>
              <a:ext cx="102" cy="17"/>
            </a:xfrm>
            <a:custGeom>
              <a:avLst/>
              <a:gdLst>
                <a:gd name="T0" fmla="*/ 25 w 29"/>
                <a:gd name="T1" fmla="*/ 1 h 6"/>
                <a:gd name="T2" fmla="*/ 3 w 29"/>
                <a:gd name="T3" fmla="*/ 2 h 6"/>
                <a:gd name="T4" fmla="*/ 3 w 29"/>
                <a:gd name="T5" fmla="*/ 6 h 6"/>
                <a:gd name="T6" fmla="*/ 26 w 29"/>
                <a:gd name="T7" fmla="*/ 5 h 6"/>
                <a:gd name="T8" fmla="*/ 25 w 29"/>
                <a:gd name="T9" fmla="*/ 1 h 6"/>
              </a:gdLst>
              <a:ahLst/>
              <a:cxnLst>
                <a:cxn ang="0">
                  <a:pos x="T0" y="T1"/>
                </a:cxn>
                <a:cxn ang="0">
                  <a:pos x="T2" y="T3"/>
                </a:cxn>
                <a:cxn ang="0">
                  <a:pos x="T4" y="T5"/>
                </a:cxn>
                <a:cxn ang="0">
                  <a:pos x="T6" y="T7"/>
                </a:cxn>
                <a:cxn ang="0">
                  <a:pos x="T8" y="T9"/>
                </a:cxn>
              </a:cxnLst>
              <a:rect l="0" t="0" r="r" b="b"/>
              <a:pathLst>
                <a:path w="29" h="6">
                  <a:moveTo>
                    <a:pt x="25" y="1"/>
                  </a:moveTo>
                  <a:cubicBezTo>
                    <a:pt x="17" y="2"/>
                    <a:pt x="10" y="2"/>
                    <a:pt x="3" y="2"/>
                  </a:cubicBezTo>
                  <a:cubicBezTo>
                    <a:pt x="0" y="2"/>
                    <a:pt x="0" y="6"/>
                    <a:pt x="3" y="6"/>
                  </a:cubicBezTo>
                  <a:cubicBezTo>
                    <a:pt x="11" y="6"/>
                    <a:pt x="18" y="6"/>
                    <a:pt x="26" y="5"/>
                  </a:cubicBezTo>
                  <a:cubicBezTo>
                    <a:pt x="29" y="4"/>
                    <a:pt x="27" y="0"/>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46" name="Freeform 69"/>
            <p:cNvSpPr/>
            <p:nvPr/>
          </p:nvSpPr>
          <p:spPr bwMode="auto">
            <a:xfrm>
              <a:off x="4273" y="4103"/>
              <a:ext cx="110" cy="21"/>
            </a:xfrm>
            <a:custGeom>
              <a:avLst/>
              <a:gdLst>
                <a:gd name="T0" fmla="*/ 28 w 31"/>
                <a:gd name="T1" fmla="*/ 2 h 7"/>
                <a:gd name="T2" fmla="*/ 3 w 31"/>
                <a:gd name="T3" fmla="*/ 2 h 7"/>
                <a:gd name="T4" fmla="*/ 3 w 31"/>
                <a:gd name="T5" fmla="*/ 6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2"/>
                    <a:pt x="3" y="2"/>
                  </a:cubicBezTo>
                  <a:cubicBezTo>
                    <a:pt x="0" y="2"/>
                    <a:pt x="0" y="6"/>
                    <a:pt x="3" y="6"/>
                  </a:cubicBezTo>
                  <a:cubicBezTo>
                    <a:pt x="11" y="6"/>
                    <a:pt x="19" y="4"/>
                    <a:pt x="27" y="6"/>
                  </a:cubicBezTo>
                  <a:cubicBezTo>
                    <a:pt x="30" y="7"/>
                    <a:pt x="31" y="3"/>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47" name="Freeform 70"/>
            <p:cNvSpPr/>
            <p:nvPr/>
          </p:nvSpPr>
          <p:spPr bwMode="auto">
            <a:xfrm>
              <a:off x="4432" y="4097"/>
              <a:ext cx="95" cy="24"/>
            </a:xfrm>
            <a:custGeom>
              <a:avLst/>
              <a:gdLst>
                <a:gd name="T0" fmla="*/ 23 w 27"/>
                <a:gd name="T1" fmla="*/ 1 h 8"/>
                <a:gd name="T2" fmla="*/ 4 w 27"/>
                <a:gd name="T3" fmla="*/ 2 h 8"/>
                <a:gd name="T4" fmla="*/ 3 w 27"/>
                <a:gd name="T5" fmla="*/ 6 h 8"/>
                <a:gd name="T6" fmla="*/ 24 w 27"/>
                <a:gd name="T7" fmla="*/ 5 h 8"/>
                <a:gd name="T8" fmla="*/ 23 w 27"/>
                <a:gd name="T9" fmla="*/ 1 h 8"/>
              </a:gdLst>
              <a:ahLst/>
              <a:cxnLst>
                <a:cxn ang="0">
                  <a:pos x="T0" y="T1"/>
                </a:cxn>
                <a:cxn ang="0">
                  <a:pos x="T2" y="T3"/>
                </a:cxn>
                <a:cxn ang="0">
                  <a:pos x="T4" y="T5"/>
                </a:cxn>
                <a:cxn ang="0">
                  <a:pos x="T6" y="T7"/>
                </a:cxn>
                <a:cxn ang="0">
                  <a:pos x="T8" y="T9"/>
                </a:cxn>
              </a:cxnLst>
              <a:rect l="0" t="0" r="r" b="b"/>
              <a:pathLst>
                <a:path w="27" h="8">
                  <a:moveTo>
                    <a:pt x="23" y="1"/>
                  </a:moveTo>
                  <a:cubicBezTo>
                    <a:pt x="17" y="2"/>
                    <a:pt x="10" y="3"/>
                    <a:pt x="4" y="2"/>
                  </a:cubicBezTo>
                  <a:cubicBezTo>
                    <a:pt x="1" y="1"/>
                    <a:pt x="0" y="6"/>
                    <a:pt x="3" y="6"/>
                  </a:cubicBezTo>
                  <a:cubicBezTo>
                    <a:pt x="10" y="8"/>
                    <a:pt x="17" y="6"/>
                    <a:pt x="24" y="5"/>
                  </a:cubicBezTo>
                  <a:cubicBezTo>
                    <a:pt x="27" y="5"/>
                    <a:pt x="26"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48" name="Freeform 71"/>
            <p:cNvSpPr/>
            <p:nvPr/>
          </p:nvSpPr>
          <p:spPr bwMode="auto">
            <a:xfrm>
              <a:off x="4580" y="4094"/>
              <a:ext cx="120" cy="27"/>
            </a:xfrm>
            <a:custGeom>
              <a:avLst/>
              <a:gdLst>
                <a:gd name="T0" fmla="*/ 31 w 34"/>
                <a:gd name="T1" fmla="*/ 1 h 9"/>
                <a:gd name="T2" fmla="*/ 18 w 34"/>
                <a:gd name="T3" fmla="*/ 2 h 9"/>
                <a:gd name="T4" fmla="*/ 5 w 34"/>
                <a:gd name="T5" fmla="*/ 1 h 9"/>
                <a:gd name="T6" fmla="*/ 2 w 34"/>
                <a:gd name="T7" fmla="*/ 5 h 9"/>
                <a:gd name="T8" fmla="*/ 31 w 34"/>
                <a:gd name="T9" fmla="*/ 5 h 9"/>
                <a:gd name="T10" fmla="*/ 31 w 34"/>
                <a:gd name="T11" fmla="*/ 1 h 9"/>
              </a:gdLst>
              <a:ahLst/>
              <a:cxnLst>
                <a:cxn ang="0">
                  <a:pos x="T0" y="T1"/>
                </a:cxn>
                <a:cxn ang="0">
                  <a:pos x="T2" y="T3"/>
                </a:cxn>
                <a:cxn ang="0">
                  <a:pos x="T4" y="T5"/>
                </a:cxn>
                <a:cxn ang="0">
                  <a:pos x="T6" y="T7"/>
                </a:cxn>
                <a:cxn ang="0">
                  <a:pos x="T8" y="T9"/>
                </a:cxn>
                <a:cxn ang="0">
                  <a:pos x="T10" y="T11"/>
                </a:cxn>
              </a:cxnLst>
              <a:rect l="0" t="0" r="r" b="b"/>
              <a:pathLst>
                <a:path w="34" h="9">
                  <a:moveTo>
                    <a:pt x="31" y="1"/>
                  </a:moveTo>
                  <a:cubicBezTo>
                    <a:pt x="27" y="1"/>
                    <a:pt x="22" y="1"/>
                    <a:pt x="18" y="2"/>
                  </a:cubicBezTo>
                  <a:cubicBezTo>
                    <a:pt x="14" y="2"/>
                    <a:pt x="9" y="3"/>
                    <a:pt x="5" y="1"/>
                  </a:cubicBezTo>
                  <a:cubicBezTo>
                    <a:pt x="2" y="0"/>
                    <a:pt x="0" y="3"/>
                    <a:pt x="2" y="5"/>
                  </a:cubicBezTo>
                  <a:cubicBezTo>
                    <a:pt x="11" y="9"/>
                    <a:pt x="22" y="5"/>
                    <a:pt x="31" y="5"/>
                  </a:cubicBezTo>
                  <a:cubicBezTo>
                    <a:pt x="34" y="5"/>
                    <a:pt x="34" y="0"/>
                    <a:pt x="31"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49" name="Freeform 72"/>
            <p:cNvSpPr/>
            <p:nvPr/>
          </p:nvSpPr>
          <p:spPr bwMode="auto">
            <a:xfrm>
              <a:off x="4735" y="4092"/>
              <a:ext cx="110" cy="20"/>
            </a:xfrm>
            <a:custGeom>
              <a:avLst/>
              <a:gdLst>
                <a:gd name="T0" fmla="*/ 28 w 31"/>
                <a:gd name="T1" fmla="*/ 2 h 7"/>
                <a:gd name="T2" fmla="*/ 3 w 31"/>
                <a:gd name="T3" fmla="*/ 3 h 7"/>
                <a:gd name="T4" fmla="*/ 5 w 31"/>
                <a:gd name="T5" fmla="*/ 7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1"/>
                    <a:pt x="3" y="3"/>
                  </a:cubicBezTo>
                  <a:cubicBezTo>
                    <a:pt x="0" y="3"/>
                    <a:pt x="2" y="7"/>
                    <a:pt x="5" y="7"/>
                  </a:cubicBezTo>
                  <a:cubicBezTo>
                    <a:pt x="12" y="6"/>
                    <a:pt x="19" y="4"/>
                    <a:pt x="27" y="6"/>
                  </a:cubicBezTo>
                  <a:cubicBezTo>
                    <a:pt x="29" y="7"/>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50" name="Freeform 73"/>
            <p:cNvSpPr/>
            <p:nvPr/>
          </p:nvSpPr>
          <p:spPr bwMode="auto">
            <a:xfrm>
              <a:off x="4912" y="4097"/>
              <a:ext cx="84" cy="18"/>
            </a:xfrm>
            <a:custGeom>
              <a:avLst/>
              <a:gdLst>
                <a:gd name="T0" fmla="*/ 21 w 24"/>
                <a:gd name="T1" fmla="*/ 1 h 6"/>
                <a:gd name="T2" fmla="*/ 4 w 24"/>
                <a:gd name="T3" fmla="*/ 1 h 6"/>
                <a:gd name="T4" fmla="*/ 3 w 24"/>
                <a:gd name="T5" fmla="*/ 5 h 6"/>
                <a:gd name="T6" fmla="*/ 21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6" y="1"/>
                    <a:pt x="10" y="2"/>
                    <a:pt x="4" y="1"/>
                  </a:cubicBezTo>
                  <a:cubicBezTo>
                    <a:pt x="1" y="0"/>
                    <a:pt x="0" y="5"/>
                    <a:pt x="3" y="5"/>
                  </a:cubicBezTo>
                  <a:cubicBezTo>
                    <a:pt x="9" y="6"/>
                    <a:pt x="15" y="5"/>
                    <a:pt x="21" y="5"/>
                  </a:cubicBezTo>
                  <a:cubicBezTo>
                    <a:pt x="24" y="5"/>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51" name="Freeform 74"/>
            <p:cNvSpPr/>
            <p:nvPr/>
          </p:nvSpPr>
          <p:spPr bwMode="auto">
            <a:xfrm>
              <a:off x="5060" y="4100"/>
              <a:ext cx="92" cy="18"/>
            </a:xfrm>
            <a:custGeom>
              <a:avLst/>
              <a:gdLst>
                <a:gd name="T0" fmla="*/ 23 w 26"/>
                <a:gd name="T1" fmla="*/ 1 h 6"/>
                <a:gd name="T2" fmla="*/ 3 w 26"/>
                <a:gd name="T3" fmla="*/ 0 h 6"/>
                <a:gd name="T4" fmla="*/ 3 w 26"/>
                <a:gd name="T5" fmla="*/ 4 h 6"/>
                <a:gd name="T6" fmla="*/ 22 w 26"/>
                <a:gd name="T7" fmla="*/ 5 h 6"/>
                <a:gd name="T8" fmla="*/ 23 w 26"/>
                <a:gd name="T9" fmla="*/ 1 h 6"/>
              </a:gdLst>
              <a:ahLst/>
              <a:cxnLst>
                <a:cxn ang="0">
                  <a:pos x="T0" y="T1"/>
                </a:cxn>
                <a:cxn ang="0">
                  <a:pos x="T2" y="T3"/>
                </a:cxn>
                <a:cxn ang="0">
                  <a:pos x="T4" y="T5"/>
                </a:cxn>
                <a:cxn ang="0">
                  <a:pos x="T6" y="T7"/>
                </a:cxn>
                <a:cxn ang="0">
                  <a:pos x="T8" y="T9"/>
                </a:cxn>
              </a:cxnLst>
              <a:rect l="0" t="0" r="r" b="b"/>
              <a:pathLst>
                <a:path w="26" h="6">
                  <a:moveTo>
                    <a:pt x="23" y="1"/>
                  </a:moveTo>
                  <a:cubicBezTo>
                    <a:pt x="16" y="0"/>
                    <a:pt x="9" y="0"/>
                    <a:pt x="3" y="0"/>
                  </a:cubicBezTo>
                  <a:cubicBezTo>
                    <a:pt x="0" y="0"/>
                    <a:pt x="0" y="4"/>
                    <a:pt x="3" y="4"/>
                  </a:cubicBezTo>
                  <a:cubicBezTo>
                    <a:pt x="9" y="4"/>
                    <a:pt x="16" y="4"/>
                    <a:pt x="22" y="5"/>
                  </a:cubicBezTo>
                  <a:cubicBezTo>
                    <a:pt x="25" y="6"/>
                    <a:pt x="26" y="1"/>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52" name="Freeform 75"/>
            <p:cNvSpPr/>
            <p:nvPr/>
          </p:nvSpPr>
          <p:spPr bwMode="auto">
            <a:xfrm>
              <a:off x="5190" y="4094"/>
              <a:ext cx="103" cy="18"/>
            </a:xfrm>
            <a:custGeom>
              <a:avLst/>
              <a:gdLst>
                <a:gd name="T0" fmla="*/ 26 w 29"/>
                <a:gd name="T1" fmla="*/ 1 h 6"/>
                <a:gd name="T2" fmla="*/ 2 w 29"/>
                <a:gd name="T3" fmla="*/ 2 h 6"/>
                <a:gd name="T4" fmla="*/ 2 w 29"/>
                <a:gd name="T5" fmla="*/ 6 h 6"/>
                <a:gd name="T6" fmla="*/ 26 w 29"/>
                <a:gd name="T7" fmla="*/ 5 h 6"/>
                <a:gd name="T8" fmla="*/ 26 w 29"/>
                <a:gd name="T9" fmla="*/ 1 h 6"/>
              </a:gdLst>
              <a:ahLst/>
              <a:cxnLst>
                <a:cxn ang="0">
                  <a:pos x="T0" y="T1"/>
                </a:cxn>
                <a:cxn ang="0">
                  <a:pos x="T2" y="T3"/>
                </a:cxn>
                <a:cxn ang="0">
                  <a:pos x="T4" y="T5"/>
                </a:cxn>
                <a:cxn ang="0">
                  <a:pos x="T6" y="T7"/>
                </a:cxn>
                <a:cxn ang="0">
                  <a:pos x="T8" y="T9"/>
                </a:cxn>
              </a:cxnLst>
              <a:rect l="0" t="0" r="r" b="b"/>
              <a:pathLst>
                <a:path w="29" h="6">
                  <a:moveTo>
                    <a:pt x="26" y="1"/>
                  </a:moveTo>
                  <a:cubicBezTo>
                    <a:pt x="18" y="2"/>
                    <a:pt x="10" y="2"/>
                    <a:pt x="2" y="2"/>
                  </a:cubicBezTo>
                  <a:cubicBezTo>
                    <a:pt x="0" y="2"/>
                    <a:pt x="0" y="6"/>
                    <a:pt x="2" y="6"/>
                  </a:cubicBezTo>
                  <a:cubicBezTo>
                    <a:pt x="10" y="6"/>
                    <a:pt x="18" y="6"/>
                    <a:pt x="26" y="5"/>
                  </a:cubicBezTo>
                  <a:cubicBezTo>
                    <a:pt x="29"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53" name="Freeform 76"/>
            <p:cNvSpPr/>
            <p:nvPr/>
          </p:nvSpPr>
          <p:spPr bwMode="auto">
            <a:xfrm>
              <a:off x="5339" y="4092"/>
              <a:ext cx="116" cy="20"/>
            </a:xfrm>
            <a:custGeom>
              <a:avLst/>
              <a:gdLst>
                <a:gd name="T0" fmla="*/ 30 w 33"/>
                <a:gd name="T1" fmla="*/ 2 h 7"/>
                <a:gd name="T2" fmla="*/ 3 w 33"/>
                <a:gd name="T3" fmla="*/ 0 h 7"/>
                <a:gd name="T4" fmla="*/ 3 w 33"/>
                <a:gd name="T5" fmla="*/ 0 h 7"/>
                <a:gd name="T6" fmla="*/ 3 w 33"/>
                <a:gd name="T7" fmla="*/ 0 h 7"/>
                <a:gd name="T8" fmla="*/ 3 w 33"/>
                <a:gd name="T9" fmla="*/ 5 h 7"/>
                <a:gd name="T10" fmla="*/ 28 w 33"/>
                <a:gd name="T11" fmla="*/ 6 h 7"/>
                <a:gd name="T12" fmla="*/ 30 w 33"/>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33" h="7">
                  <a:moveTo>
                    <a:pt x="30" y="2"/>
                  </a:moveTo>
                  <a:cubicBezTo>
                    <a:pt x="21" y="0"/>
                    <a:pt x="12" y="1"/>
                    <a:pt x="3" y="0"/>
                  </a:cubicBezTo>
                  <a:cubicBezTo>
                    <a:pt x="3" y="0"/>
                    <a:pt x="3" y="0"/>
                    <a:pt x="3" y="0"/>
                  </a:cubicBezTo>
                  <a:cubicBezTo>
                    <a:pt x="3" y="0"/>
                    <a:pt x="3" y="0"/>
                    <a:pt x="3" y="0"/>
                  </a:cubicBezTo>
                  <a:cubicBezTo>
                    <a:pt x="0" y="0"/>
                    <a:pt x="0" y="5"/>
                    <a:pt x="3" y="5"/>
                  </a:cubicBezTo>
                  <a:cubicBezTo>
                    <a:pt x="11" y="6"/>
                    <a:pt x="20" y="4"/>
                    <a:pt x="28" y="6"/>
                  </a:cubicBezTo>
                  <a:cubicBezTo>
                    <a:pt x="31" y="7"/>
                    <a:pt x="33" y="2"/>
                    <a:pt x="30"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54" name="Freeform 77"/>
            <p:cNvSpPr/>
            <p:nvPr/>
          </p:nvSpPr>
          <p:spPr bwMode="auto">
            <a:xfrm>
              <a:off x="5480" y="4089"/>
              <a:ext cx="102" cy="14"/>
            </a:xfrm>
            <a:custGeom>
              <a:avLst/>
              <a:gdLst>
                <a:gd name="T0" fmla="*/ 26 w 29"/>
                <a:gd name="T1" fmla="*/ 0 h 5"/>
                <a:gd name="T2" fmla="*/ 3 w 29"/>
                <a:gd name="T3" fmla="*/ 0 h 5"/>
                <a:gd name="T4" fmla="*/ 3 w 29"/>
                <a:gd name="T5" fmla="*/ 5 h 5"/>
                <a:gd name="T6" fmla="*/ 26 w 29"/>
                <a:gd name="T7" fmla="*/ 5 h 5"/>
                <a:gd name="T8" fmla="*/ 26 w 29"/>
                <a:gd name="T9" fmla="*/ 0 h 5"/>
              </a:gdLst>
              <a:ahLst/>
              <a:cxnLst>
                <a:cxn ang="0">
                  <a:pos x="T0" y="T1"/>
                </a:cxn>
                <a:cxn ang="0">
                  <a:pos x="T2" y="T3"/>
                </a:cxn>
                <a:cxn ang="0">
                  <a:pos x="T4" y="T5"/>
                </a:cxn>
                <a:cxn ang="0">
                  <a:pos x="T6" y="T7"/>
                </a:cxn>
                <a:cxn ang="0">
                  <a:pos x="T8" y="T9"/>
                </a:cxn>
              </a:cxnLst>
              <a:rect l="0" t="0" r="r" b="b"/>
              <a:pathLst>
                <a:path w="29" h="5">
                  <a:moveTo>
                    <a:pt x="26" y="0"/>
                  </a:moveTo>
                  <a:cubicBezTo>
                    <a:pt x="3" y="0"/>
                    <a:pt x="3" y="0"/>
                    <a:pt x="3" y="0"/>
                  </a:cubicBezTo>
                  <a:cubicBezTo>
                    <a:pt x="0" y="0"/>
                    <a:pt x="0" y="5"/>
                    <a:pt x="3" y="5"/>
                  </a:cubicBezTo>
                  <a:cubicBezTo>
                    <a:pt x="26" y="5"/>
                    <a:pt x="26" y="5"/>
                    <a:pt x="26" y="5"/>
                  </a:cubicBezTo>
                  <a:cubicBezTo>
                    <a:pt x="29" y="5"/>
                    <a:pt x="29" y="0"/>
                    <a:pt x="26"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55" name="Freeform 78"/>
            <p:cNvSpPr/>
            <p:nvPr/>
          </p:nvSpPr>
          <p:spPr bwMode="auto">
            <a:xfrm>
              <a:off x="5600" y="4089"/>
              <a:ext cx="98" cy="23"/>
            </a:xfrm>
            <a:custGeom>
              <a:avLst/>
              <a:gdLst>
                <a:gd name="T0" fmla="*/ 24 w 28"/>
                <a:gd name="T1" fmla="*/ 2 h 8"/>
                <a:gd name="T2" fmla="*/ 4 w 28"/>
                <a:gd name="T3" fmla="*/ 0 h 8"/>
                <a:gd name="T4" fmla="*/ 3 w 28"/>
                <a:gd name="T5" fmla="*/ 5 h 8"/>
                <a:gd name="T6" fmla="*/ 25 w 28"/>
                <a:gd name="T7" fmla="*/ 6 h 8"/>
                <a:gd name="T8" fmla="*/ 24 w 28"/>
                <a:gd name="T9" fmla="*/ 2 h 8"/>
              </a:gdLst>
              <a:ahLst/>
              <a:cxnLst>
                <a:cxn ang="0">
                  <a:pos x="T0" y="T1"/>
                </a:cxn>
                <a:cxn ang="0">
                  <a:pos x="T2" y="T3"/>
                </a:cxn>
                <a:cxn ang="0">
                  <a:pos x="T4" y="T5"/>
                </a:cxn>
                <a:cxn ang="0">
                  <a:pos x="T6" y="T7"/>
                </a:cxn>
                <a:cxn ang="0">
                  <a:pos x="T8" y="T9"/>
                </a:cxn>
              </a:cxnLst>
              <a:rect l="0" t="0" r="r" b="b"/>
              <a:pathLst>
                <a:path w="28" h="8">
                  <a:moveTo>
                    <a:pt x="24" y="2"/>
                  </a:moveTo>
                  <a:cubicBezTo>
                    <a:pt x="17" y="3"/>
                    <a:pt x="11" y="3"/>
                    <a:pt x="4" y="0"/>
                  </a:cubicBezTo>
                  <a:cubicBezTo>
                    <a:pt x="1" y="0"/>
                    <a:pt x="0" y="4"/>
                    <a:pt x="3" y="5"/>
                  </a:cubicBezTo>
                  <a:cubicBezTo>
                    <a:pt x="10" y="7"/>
                    <a:pt x="18" y="8"/>
                    <a:pt x="25" y="6"/>
                  </a:cubicBezTo>
                  <a:cubicBezTo>
                    <a:pt x="28" y="5"/>
                    <a:pt x="27" y="1"/>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56" name="Freeform 79"/>
            <p:cNvSpPr/>
            <p:nvPr/>
          </p:nvSpPr>
          <p:spPr bwMode="auto">
            <a:xfrm>
              <a:off x="5727" y="4103"/>
              <a:ext cx="98" cy="18"/>
            </a:xfrm>
            <a:custGeom>
              <a:avLst/>
              <a:gdLst>
                <a:gd name="T0" fmla="*/ 26 w 28"/>
                <a:gd name="T1" fmla="*/ 1 h 6"/>
                <a:gd name="T2" fmla="*/ 3 w 28"/>
                <a:gd name="T3" fmla="*/ 0 h 6"/>
                <a:gd name="T4" fmla="*/ 3 w 28"/>
                <a:gd name="T5" fmla="*/ 4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0"/>
                    <a:pt x="3" y="0"/>
                  </a:cubicBezTo>
                  <a:cubicBezTo>
                    <a:pt x="0" y="0"/>
                    <a:pt x="0" y="4"/>
                    <a:pt x="3" y="4"/>
                  </a:cubicBezTo>
                  <a:cubicBezTo>
                    <a:pt x="11" y="4"/>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57" name="Freeform 80"/>
            <p:cNvSpPr/>
            <p:nvPr/>
          </p:nvSpPr>
          <p:spPr bwMode="auto">
            <a:xfrm>
              <a:off x="5850" y="4092"/>
              <a:ext cx="109" cy="20"/>
            </a:xfrm>
            <a:custGeom>
              <a:avLst/>
              <a:gdLst>
                <a:gd name="T0" fmla="*/ 27 w 31"/>
                <a:gd name="T1" fmla="*/ 1 h 7"/>
                <a:gd name="T2" fmla="*/ 3 w 31"/>
                <a:gd name="T3" fmla="*/ 3 h 7"/>
                <a:gd name="T4" fmla="*/ 3 w 31"/>
                <a:gd name="T5" fmla="*/ 7 h 7"/>
                <a:gd name="T6" fmla="*/ 28 w 31"/>
                <a:gd name="T7" fmla="*/ 5 h 7"/>
                <a:gd name="T8" fmla="*/ 27 w 31"/>
                <a:gd name="T9" fmla="*/ 1 h 7"/>
              </a:gdLst>
              <a:ahLst/>
              <a:cxnLst>
                <a:cxn ang="0">
                  <a:pos x="T0" y="T1"/>
                </a:cxn>
                <a:cxn ang="0">
                  <a:pos x="T2" y="T3"/>
                </a:cxn>
                <a:cxn ang="0">
                  <a:pos x="T4" y="T5"/>
                </a:cxn>
                <a:cxn ang="0">
                  <a:pos x="T6" y="T7"/>
                </a:cxn>
                <a:cxn ang="0">
                  <a:pos x="T8" y="T9"/>
                </a:cxn>
              </a:cxnLst>
              <a:rect l="0" t="0" r="r" b="b"/>
              <a:pathLst>
                <a:path w="31" h="7">
                  <a:moveTo>
                    <a:pt x="27" y="1"/>
                  </a:moveTo>
                  <a:cubicBezTo>
                    <a:pt x="19" y="2"/>
                    <a:pt x="11" y="3"/>
                    <a:pt x="3" y="3"/>
                  </a:cubicBezTo>
                  <a:cubicBezTo>
                    <a:pt x="0" y="3"/>
                    <a:pt x="0" y="7"/>
                    <a:pt x="3" y="7"/>
                  </a:cubicBezTo>
                  <a:cubicBezTo>
                    <a:pt x="11" y="7"/>
                    <a:pt x="20" y="6"/>
                    <a:pt x="28" y="5"/>
                  </a:cubicBezTo>
                  <a:cubicBezTo>
                    <a:pt x="31" y="4"/>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58" name="Freeform 81"/>
            <p:cNvSpPr/>
            <p:nvPr/>
          </p:nvSpPr>
          <p:spPr bwMode="auto">
            <a:xfrm>
              <a:off x="5988" y="4097"/>
              <a:ext cx="102" cy="18"/>
            </a:xfrm>
            <a:custGeom>
              <a:avLst/>
              <a:gdLst>
                <a:gd name="T0" fmla="*/ 26 w 29"/>
                <a:gd name="T1" fmla="*/ 2 h 6"/>
                <a:gd name="T2" fmla="*/ 3 w 29"/>
                <a:gd name="T3" fmla="*/ 1 h 6"/>
                <a:gd name="T4" fmla="*/ 3 w 29"/>
                <a:gd name="T5" fmla="*/ 5 h 6"/>
                <a:gd name="T6" fmla="*/ 26 w 29"/>
                <a:gd name="T7" fmla="*/ 6 h 6"/>
                <a:gd name="T8" fmla="*/ 26 w 29"/>
                <a:gd name="T9" fmla="*/ 2 h 6"/>
              </a:gdLst>
              <a:ahLst/>
              <a:cxnLst>
                <a:cxn ang="0">
                  <a:pos x="T0" y="T1"/>
                </a:cxn>
                <a:cxn ang="0">
                  <a:pos x="T2" y="T3"/>
                </a:cxn>
                <a:cxn ang="0">
                  <a:pos x="T4" y="T5"/>
                </a:cxn>
                <a:cxn ang="0">
                  <a:pos x="T6" y="T7"/>
                </a:cxn>
                <a:cxn ang="0">
                  <a:pos x="T8" y="T9"/>
                </a:cxn>
              </a:cxnLst>
              <a:rect l="0" t="0" r="r" b="b"/>
              <a:pathLst>
                <a:path w="29" h="6">
                  <a:moveTo>
                    <a:pt x="26" y="2"/>
                  </a:moveTo>
                  <a:cubicBezTo>
                    <a:pt x="19" y="1"/>
                    <a:pt x="11" y="0"/>
                    <a:pt x="3" y="1"/>
                  </a:cubicBezTo>
                  <a:cubicBezTo>
                    <a:pt x="0" y="1"/>
                    <a:pt x="0" y="5"/>
                    <a:pt x="3" y="5"/>
                  </a:cubicBezTo>
                  <a:cubicBezTo>
                    <a:pt x="11" y="4"/>
                    <a:pt x="19" y="6"/>
                    <a:pt x="26" y="6"/>
                  </a:cubicBezTo>
                  <a:cubicBezTo>
                    <a:pt x="29" y="6"/>
                    <a:pt x="29" y="2"/>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59" name="Freeform 82"/>
            <p:cNvSpPr/>
            <p:nvPr/>
          </p:nvSpPr>
          <p:spPr bwMode="auto">
            <a:xfrm>
              <a:off x="6136" y="4100"/>
              <a:ext cx="102" cy="18"/>
            </a:xfrm>
            <a:custGeom>
              <a:avLst/>
              <a:gdLst>
                <a:gd name="T0" fmla="*/ 27 w 29"/>
                <a:gd name="T1" fmla="*/ 0 h 6"/>
                <a:gd name="T2" fmla="*/ 3 w 29"/>
                <a:gd name="T3" fmla="*/ 1 h 6"/>
                <a:gd name="T4" fmla="*/ 3 w 29"/>
                <a:gd name="T5" fmla="*/ 5 h 6"/>
                <a:gd name="T6" fmla="*/ 27 w 29"/>
                <a:gd name="T7" fmla="*/ 4 h 6"/>
                <a:gd name="T8" fmla="*/ 27 w 29"/>
                <a:gd name="T9" fmla="*/ 0 h 6"/>
              </a:gdLst>
              <a:ahLst/>
              <a:cxnLst>
                <a:cxn ang="0">
                  <a:pos x="T0" y="T1"/>
                </a:cxn>
                <a:cxn ang="0">
                  <a:pos x="T2" y="T3"/>
                </a:cxn>
                <a:cxn ang="0">
                  <a:pos x="T4" y="T5"/>
                </a:cxn>
                <a:cxn ang="0">
                  <a:pos x="T6" y="T7"/>
                </a:cxn>
                <a:cxn ang="0">
                  <a:pos x="T8" y="T9"/>
                </a:cxn>
              </a:cxnLst>
              <a:rect l="0" t="0" r="r" b="b"/>
              <a:pathLst>
                <a:path w="29" h="6">
                  <a:moveTo>
                    <a:pt x="27" y="0"/>
                  </a:moveTo>
                  <a:cubicBezTo>
                    <a:pt x="19" y="0"/>
                    <a:pt x="11" y="0"/>
                    <a:pt x="3" y="1"/>
                  </a:cubicBezTo>
                  <a:cubicBezTo>
                    <a:pt x="0" y="1"/>
                    <a:pt x="0" y="6"/>
                    <a:pt x="3" y="5"/>
                  </a:cubicBezTo>
                  <a:cubicBezTo>
                    <a:pt x="11" y="4"/>
                    <a:pt x="19" y="4"/>
                    <a:pt x="27" y="4"/>
                  </a:cubicBezTo>
                  <a:cubicBezTo>
                    <a:pt x="29" y="4"/>
                    <a:pt x="29"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60" name="Freeform 83"/>
            <p:cNvSpPr/>
            <p:nvPr/>
          </p:nvSpPr>
          <p:spPr bwMode="auto">
            <a:xfrm>
              <a:off x="6298" y="4100"/>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6"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61" name="Freeform 84"/>
            <p:cNvSpPr/>
            <p:nvPr/>
          </p:nvSpPr>
          <p:spPr bwMode="auto">
            <a:xfrm>
              <a:off x="6428" y="4103"/>
              <a:ext cx="99" cy="18"/>
            </a:xfrm>
            <a:custGeom>
              <a:avLst/>
              <a:gdLst>
                <a:gd name="T0" fmla="*/ 25 w 28"/>
                <a:gd name="T1" fmla="*/ 1 h 6"/>
                <a:gd name="T2" fmla="*/ 3 w 28"/>
                <a:gd name="T3" fmla="*/ 1 h 6"/>
                <a:gd name="T4" fmla="*/ 3 w 28"/>
                <a:gd name="T5" fmla="*/ 5 h 6"/>
                <a:gd name="T6" fmla="*/ 25 w 28"/>
                <a:gd name="T7" fmla="*/ 5 h 6"/>
                <a:gd name="T8" fmla="*/ 25 w 28"/>
                <a:gd name="T9" fmla="*/ 1 h 6"/>
              </a:gdLst>
              <a:ahLst/>
              <a:cxnLst>
                <a:cxn ang="0">
                  <a:pos x="T0" y="T1"/>
                </a:cxn>
                <a:cxn ang="0">
                  <a:pos x="T2" y="T3"/>
                </a:cxn>
                <a:cxn ang="0">
                  <a:pos x="T4" y="T5"/>
                </a:cxn>
                <a:cxn ang="0">
                  <a:pos x="T6" y="T7"/>
                </a:cxn>
                <a:cxn ang="0">
                  <a:pos x="T8" y="T9"/>
                </a:cxn>
              </a:cxnLst>
              <a:rect l="0" t="0" r="r" b="b"/>
              <a:pathLst>
                <a:path w="28" h="6">
                  <a:moveTo>
                    <a:pt x="25" y="1"/>
                  </a:moveTo>
                  <a:cubicBezTo>
                    <a:pt x="17" y="1"/>
                    <a:pt x="10" y="2"/>
                    <a:pt x="3" y="1"/>
                  </a:cubicBezTo>
                  <a:cubicBezTo>
                    <a:pt x="0" y="0"/>
                    <a:pt x="0" y="5"/>
                    <a:pt x="3" y="5"/>
                  </a:cubicBezTo>
                  <a:cubicBezTo>
                    <a:pt x="10" y="6"/>
                    <a:pt x="17" y="5"/>
                    <a:pt x="25" y="5"/>
                  </a:cubicBezTo>
                  <a:cubicBezTo>
                    <a:pt x="28" y="5"/>
                    <a:pt x="28" y="1"/>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62" name="Freeform 85"/>
            <p:cNvSpPr/>
            <p:nvPr/>
          </p:nvSpPr>
          <p:spPr bwMode="auto">
            <a:xfrm>
              <a:off x="6545" y="4103"/>
              <a:ext cx="92" cy="21"/>
            </a:xfrm>
            <a:custGeom>
              <a:avLst/>
              <a:gdLst>
                <a:gd name="T0" fmla="*/ 22 w 26"/>
                <a:gd name="T1" fmla="*/ 1 h 7"/>
                <a:gd name="T2" fmla="*/ 4 w 26"/>
                <a:gd name="T3" fmla="*/ 1 h 7"/>
                <a:gd name="T4" fmla="*/ 3 w 26"/>
                <a:gd name="T5" fmla="*/ 5 h 7"/>
                <a:gd name="T6" fmla="*/ 23 w 26"/>
                <a:gd name="T7" fmla="*/ 5 h 7"/>
                <a:gd name="T8" fmla="*/ 22 w 26"/>
                <a:gd name="T9" fmla="*/ 1 h 7"/>
              </a:gdLst>
              <a:ahLst/>
              <a:cxnLst>
                <a:cxn ang="0">
                  <a:pos x="T0" y="T1"/>
                </a:cxn>
                <a:cxn ang="0">
                  <a:pos x="T2" y="T3"/>
                </a:cxn>
                <a:cxn ang="0">
                  <a:pos x="T4" y="T5"/>
                </a:cxn>
                <a:cxn ang="0">
                  <a:pos x="T6" y="T7"/>
                </a:cxn>
                <a:cxn ang="0">
                  <a:pos x="T8" y="T9"/>
                </a:cxn>
              </a:cxnLst>
              <a:rect l="0" t="0" r="r" b="b"/>
              <a:pathLst>
                <a:path w="26" h="7">
                  <a:moveTo>
                    <a:pt x="22" y="1"/>
                  </a:moveTo>
                  <a:cubicBezTo>
                    <a:pt x="16" y="2"/>
                    <a:pt x="10" y="3"/>
                    <a:pt x="4" y="1"/>
                  </a:cubicBezTo>
                  <a:cubicBezTo>
                    <a:pt x="1" y="0"/>
                    <a:pt x="0" y="4"/>
                    <a:pt x="3" y="5"/>
                  </a:cubicBezTo>
                  <a:cubicBezTo>
                    <a:pt x="9" y="7"/>
                    <a:pt x="16" y="6"/>
                    <a:pt x="23" y="5"/>
                  </a:cubicBezTo>
                  <a:cubicBezTo>
                    <a:pt x="26" y="5"/>
                    <a:pt x="25" y="0"/>
                    <a:pt x="22"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63" name="Freeform 86"/>
            <p:cNvSpPr/>
            <p:nvPr/>
          </p:nvSpPr>
          <p:spPr bwMode="auto">
            <a:xfrm>
              <a:off x="6682" y="4103"/>
              <a:ext cx="110" cy="18"/>
            </a:xfrm>
            <a:custGeom>
              <a:avLst/>
              <a:gdLst>
                <a:gd name="T0" fmla="*/ 28 w 31"/>
                <a:gd name="T1" fmla="*/ 2 h 6"/>
                <a:gd name="T2" fmla="*/ 3 w 31"/>
                <a:gd name="T3" fmla="*/ 1 h 6"/>
                <a:gd name="T4" fmla="*/ 3 w 31"/>
                <a:gd name="T5" fmla="*/ 5 h 6"/>
                <a:gd name="T6" fmla="*/ 28 w 31"/>
                <a:gd name="T7" fmla="*/ 6 h 6"/>
                <a:gd name="T8" fmla="*/ 28 w 31"/>
                <a:gd name="T9" fmla="*/ 2 h 6"/>
              </a:gdLst>
              <a:ahLst/>
              <a:cxnLst>
                <a:cxn ang="0">
                  <a:pos x="T0" y="T1"/>
                </a:cxn>
                <a:cxn ang="0">
                  <a:pos x="T2" y="T3"/>
                </a:cxn>
                <a:cxn ang="0">
                  <a:pos x="T4" y="T5"/>
                </a:cxn>
                <a:cxn ang="0">
                  <a:pos x="T6" y="T7"/>
                </a:cxn>
                <a:cxn ang="0">
                  <a:pos x="T8" y="T9"/>
                </a:cxn>
              </a:cxnLst>
              <a:rect l="0" t="0" r="r" b="b"/>
              <a:pathLst>
                <a:path w="31" h="6">
                  <a:moveTo>
                    <a:pt x="28" y="2"/>
                  </a:moveTo>
                  <a:cubicBezTo>
                    <a:pt x="19" y="2"/>
                    <a:pt x="11" y="2"/>
                    <a:pt x="3" y="1"/>
                  </a:cubicBezTo>
                  <a:cubicBezTo>
                    <a:pt x="0" y="0"/>
                    <a:pt x="0" y="5"/>
                    <a:pt x="3" y="5"/>
                  </a:cubicBezTo>
                  <a:cubicBezTo>
                    <a:pt x="11" y="6"/>
                    <a:pt x="19"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64" name="Freeform 87"/>
            <p:cNvSpPr/>
            <p:nvPr/>
          </p:nvSpPr>
          <p:spPr bwMode="auto">
            <a:xfrm>
              <a:off x="6820" y="4103"/>
              <a:ext cx="106" cy="21"/>
            </a:xfrm>
            <a:custGeom>
              <a:avLst/>
              <a:gdLst>
                <a:gd name="T0" fmla="*/ 27 w 30"/>
                <a:gd name="T1" fmla="*/ 2 h 7"/>
                <a:gd name="T2" fmla="*/ 3 w 30"/>
                <a:gd name="T3" fmla="*/ 1 h 7"/>
                <a:gd name="T4" fmla="*/ 3 w 30"/>
                <a:gd name="T5" fmla="*/ 5 h 7"/>
                <a:gd name="T6" fmla="*/ 26 w 30"/>
                <a:gd name="T7" fmla="*/ 6 h 7"/>
                <a:gd name="T8" fmla="*/ 27 w 30"/>
                <a:gd name="T9" fmla="*/ 2 h 7"/>
              </a:gdLst>
              <a:ahLst/>
              <a:cxnLst>
                <a:cxn ang="0">
                  <a:pos x="T0" y="T1"/>
                </a:cxn>
                <a:cxn ang="0">
                  <a:pos x="T2" y="T3"/>
                </a:cxn>
                <a:cxn ang="0">
                  <a:pos x="T4" y="T5"/>
                </a:cxn>
                <a:cxn ang="0">
                  <a:pos x="T6" y="T7"/>
                </a:cxn>
                <a:cxn ang="0">
                  <a:pos x="T8" y="T9"/>
                </a:cxn>
              </a:cxnLst>
              <a:rect l="0" t="0" r="r" b="b"/>
              <a:pathLst>
                <a:path w="30" h="7">
                  <a:moveTo>
                    <a:pt x="27" y="2"/>
                  </a:moveTo>
                  <a:cubicBezTo>
                    <a:pt x="19" y="0"/>
                    <a:pt x="11" y="1"/>
                    <a:pt x="3" y="1"/>
                  </a:cubicBezTo>
                  <a:cubicBezTo>
                    <a:pt x="0" y="1"/>
                    <a:pt x="0" y="5"/>
                    <a:pt x="3" y="5"/>
                  </a:cubicBezTo>
                  <a:cubicBezTo>
                    <a:pt x="11" y="5"/>
                    <a:pt x="19" y="4"/>
                    <a:pt x="26" y="6"/>
                  </a:cubicBezTo>
                  <a:cubicBezTo>
                    <a:pt x="29" y="7"/>
                    <a:pt x="30" y="3"/>
                    <a:pt x="27"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65" name="Freeform 88"/>
            <p:cNvSpPr/>
            <p:nvPr/>
          </p:nvSpPr>
          <p:spPr bwMode="auto">
            <a:xfrm>
              <a:off x="6961" y="4106"/>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7"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66" name="Freeform 89"/>
            <p:cNvSpPr/>
            <p:nvPr/>
          </p:nvSpPr>
          <p:spPr bwMode="auto">
            <a:xfrm>
              <a:off x="7081" y="4106"/>
              <a:ext cx="113" cy="24"/>
            </a:xfrm>
            <a:custGeom>
              <a:avLst/>
              <a:gdLst>
                <a:gd name="T0" fmla="*/ 28 w 32"/>
                <a:gd name="T1" fmla="*/ 1 h 8"/>
                <a:gd name="T2" fmla="*/ 3 w 32"/>
                <a:gd name="T3" fmla="*/ 2 h 8"/>
                <a:gd name="T4" fmla="*/ 3 w 32"/>
                <a:gd name="T5" fmla="*/ 6 h 8"/>
                <a:gd name="T6" fmla="*/ 29 w 32"/>
                <a:gd name="T7" fmla="*/ 5 h 8"/>
                <a:gd name="T8" fmla="*/ 28 w 32"/>
                <a:gd name="T9" fmla="*/ 1 h 8"/>
              </a:gdLst>
              <a:ahLst/>
              <a:cxnLst>
                <a:cxn ang="0">
                  <a:pos x="T0" y="T1"/>
                </a:cxn>
                <a:cxn ang="0">
                  <a:pos x="T2" y="T3"/>
                </a:cxn>
                <a:cxn ang="0">
                  <a:pos x="T4" y="T5"/>
                </a:cxn>
                <a:cxn ang="0">
                  <a:pos x="T6" y="T7"/>
                </a:cxn>
                <a:cxn ang="0">
                  <a:pos x="T8" y="T9"/>
                </a:cxn>
              </a:cxnLst>
              <a:rect l="0" t="0" r="r" b="b"/>
              <a:pathLst>
                <a:path w="32" h="8">
                  <a:moveTo>
                    <a:pt x="28" y="1"/>
                  </a:moveTo>
                  <a:cubicBezTo>
                    <a:pt x="20" y="3"/>
                    <a:pt x="11" y="2"/>
                    <a:pt x="3" y="2"/>
                  </a:cubicBezTo>
                  <a:cubicBezTo>
                    <a:pt x="0" y="2"/>
                    <a:pt x="0" y="6"/>
                    <a:pt x="3" y="6"/>
                  </a:cubicBezTo>
                  <a:cubicBezTo>
                    <a:pt x="12" y="6"/>
                    <a:pt x="21" y="8"/>
                    <a:pt x="29" y="5"/>
                  </a:cubicBezTo>
                  <a:cubicBezTo>
                    <a:pt x="32" y="4"/>
                    <a:pt x="31" y="0"/>
                    <a:pt x="28"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67" name="Freeform 90"/>
            <p:cNvSpPr/>
            <p:nvPr/>
          </p:nvSpPr>
          <p:spPr bwMode="auto">
            <a:xfrm>
              <a:off x="7219" y="4103"/>
              <a:ext cx="95" cy="18"/>
            </a:xfrm>
            <a:custGeom>
              <a:avLst/>
              <a:gdLst>
                <a:gd name="T0" fmla="*/ 23 w 27"/>
                <a:gd name="T1" fmla="*/ 1 h 6"/>
                <a:gd name="T2" fmla="*/ 3 w 27"/>
                <a:gd name="T3" fmla="*/ 2 h 6"/>
                <a:gd name="T4" fmla="*/ 3 w 27"/>
                <a:gd name="T5" fmla="*/ 6 h 6"/>
                <a:gd name="T6" fmla="*/ 24 w 27"/>
                <a:gd name="T7" fmla="*/ 5 h 6"/>
                <a:gd name="T8" fmla="*/ 23 w 27"/>
                <a:gd name="T9" fmla="*/ 1 h 6"/>
              </a:gdLst>
              <a:ahLst/>
              <a:cxnLst>
                <a:cxn ang="0">
                  <a:pos x="T0" y="T1"/>
                </a:cxn>
                <a:cxn ang="0">
                  <a:pos x="T2" y="T3"/>
                </a:cxn>
                <a:cxn ang="0">
                  <a:pos x="T4" y="T5"/>
                </a:cxn>
                <a:cxn ang="0">
                  <a:pos x="T6" y="T7"/>
                </a:cxn>
                <a:cxn ang="0">
                  <a:pos x="T8" y="T9"/>
                </a:cxn>
              </a:cxnLst>
              <a:rect l="0" t="0" r="r" b="b"/>
              <a:pathLst>
                <a:path w="27" h="6">
                  <a:moveTo>
                    <a:pt x="23" y="1"/>
                  </a:moveTo>
                  <a:cubicBezTo>
                    <a:pt x="16" y="2"/>
                    <a:pt x="10" y="2"/>
                    <a:pt x="3" y="2"/>
                  </a:cubicBezTo>
                  <a:cubicBezTo>
                    <a:pt x="0" y="2"/>
                    <a:pt x="0" y="6"/>
                    <a:pt x="3" y="6"/>
                  </a:cubicBezTo>
                  <a:cubicBezTo>
                    <a:pt x="10" y="6"/>
                    <a:pt x="17" y="6"/>
                    <a:pt x="24" y="5"/>
                  </a:cubicBezTo>
                  <a:cubicBezTo>
                    <a:pt x="27" y="5"/>
                    <a:pt x="25"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68" name="Freeform 91"/>
            <p:cNvSpPr/>
            <p:nvPr/>
          </p:nvSpPr>
          <p:spPr bwMode="auto">
            <a:xfrm>
              <a:off x="7321" y="4109"/>
              <a:ext cx="106" cy="15"/>
            </a:xfrm>
            <a:custGeom>
              <a:avLst/>
              <a:gdLst>
                <a:gd name="T0" fmla="*/ 27 w 30"/>
                <a:gd name="T1" fmla="*/ 0 h 5"/>
                <a:gd name="T2" fmla="*/ 3 w 30"/>
                <a:gd name="T3" fmla="*/ 1 h 5"/>
                <a:gd name="T4" fmla="*/ 3 w 30"/>
                <a:gd name="T5" fmla="*/ 5 h 5"/>
                <a:gd name="T6" fmla="*/ 27 w 30"/>
                <a:gd name="T7" fmla="*/ 4 h 5"/>
                <a:gd name="T8" fmla="*/ 27 w 30"/>
                <a:gd name="T9" fmla="*/ 0 h 5"/>
              </a:gdLst>
              <a:ahLst/>
              <a:cxnLst>
                <a:cxn ang="0">
                  <a:pos x="T0" y="T1"/>
                </a:cxn>
                <a:cxn ang="0">
                  <a:pos x="T2" y="T3"/>
                </a:cxn>
                <a:cxn ang="0">
                  <a:pos x="T4" y="T5"/>
                </a:cxn>
                <a:cxn ang="0">
                  <a:pos x="T6" y="T7"/>
                </a:cxn>
                <a:cxn ang="0">
                  <a:pos x="T8" y="T9"/>
                </a:cxn>
              </a:cxnLst>
              <a:rect l="0" t="0" r="r" b="b"/>
              <a:pathLst>
                <a:path w="30" h="5">
                  <a:moveTo>
                    <a:pt x="27" y="0"/>
                  </a:moveTo>
                  <a:cubicBezTo>
                    <a:pt x="19" y="0"/>
                    <a:pt x="11" y="1"/>
                    <a:pt x="3" y="1"/>
                  </a:cubicBezTo>
                  <a:cubicBezTo>
                    <a:pt x="0" y="1"/>
                    <a:pt x="0" y="5"/>
                    <a:pt x="3" y="5"/>
                  </a:cubicBezTo>
                  <a:cubicBezTo>
                    <a:pt x="11" y="5"/>
                    <a:pt x="19" y="4"/>
                    <a:pt x="27" y="4"/>
                  </a:cubicBezTo>
                  <a:cubicBezTo>
                    <a:pt x="30" y="4"/>
                    <a:pt x="30"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69" name="Freeform 92"/>
            <p:cNvSpPr/>
            <p:nvPr/>
          </p:nvSpPr>
          <p:spPr bwMode="auto">
            <a:xfrm>
              <a:off x="7448" y="4077"/>
              <a:ext cx="25" cy="59"/>
            </a:xfrm>
            <a:custGeom>
              <a:avLst/>
              <a:gdLst>
                <a:gd name="T0" fmla="*/ 1 w 7"/>
                <a:gd name="T1" fmla="*/ 7 h 20"/>
                <a:gd name="T2" fmla="*/ 1 w 7"/>
                <a:gd name="T3" fmla="*/ 7 h 20"/>
                <a:gd name="T4" fmla="*/ 2 w 7"/>
                <a:gd name="T5" fmla="*/ 17 h 20"/>
                <a:gd name="T6" fmla="*/ 7 w 7"/>
                <a:gd name="T7" fmla="*/ 17 h 20"/>
                <a:gd name="T8" fmla="*/ 6 w 7"/>
                <a:gd name="T9" fmla="*/ 3 h 20"/>
                <a:gd name="T10" fmla="*/ 2 w 7"/>
                <a:gd name="T11" fmla="*/ 1 h 20"/>
                <a:gd name="T12" fmla="*/ 0 w 7"/>
                <a:gd name="T13" fmla="*/ 3 h 20"/>
                <a:gd name="T14" fmla="*/ 1 w 7"/>
                <a:gd name="T15" fmla="*/ 7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1" y="7"/>
                  </a:moveTo>
                  <a:cubicBezTo>
                    <a:pt x="1" y="7"/>
                    <a:pt x="1" y="7"/>
                    <a:pt x="1" y="7"/>
                  </a:cubicBezTo>
                  <a:cubicBezTo>
                    <a:pt x="2" y="10"/>
                    <a:pt x="2" y="14"/>
                    <a:pt x="2" y="17"/>
                  </a:cubicBezTo>
                  <a:cubicBezTo>
                    <a:pt x="2" y="20"/>
                    <a:pt x="7" y="20"/>
                    <a:pt x="7" y="17"/>
                  </a:cubicBezTo>
                  <a:cubicBezTo>
                    <a:pt x="7" y="13"/>
                    <a:pt x="6" y="8"/>
                    <a:pt x="6" y="3"/>
                  </a:cubicBezTo>
                  <a:cubicBezTo>
                    <a:pt x="6" y="1"/>
                    <a:pt x="4" y="0"/>
                    <a:pt x="2" y="1"/>
                  </a:cubicBezTo>
                  <a:cubicBezTo>
                    <a:pt x="1" y="2"/>
                    <a:pt x="1" y="2"/>
                    <a:pt x="0" y="3"/>
                  </a:cubicBezTo>
                  <a:cubicBezTo>
                    <a:pt x="0" y="4"/>
                    <a:pt x="1" y="5"/>
                    <a:pt x="1"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70" name="Freeform 93"/>
            <p:cNvSpPr/>
            <p:nvPr/>
          </p:nvSpPr>
          <p:spPr bwMode="auto">
            <a:xfrm>
              <a:off x="7444" y="3994"/>
              <a:ext cx="22" cy="65"/>
            </a:xfrm>
            <a:custGeom>
              <a:avLst/>
              <a:gdLst>
                <a:gd name="T0" fmla="*/ 1 w 6"/>
                <a:gd name="T1" fmla="*/ 19 h 22"/>
                <a:gd name="T2" fmla="*/ 6 w 6"/>
                <a:gd name="T3" fmla="*/ 19 h 22"/>
                <a:gd name="T4" fmla="*/ 5 w 6"/>
                <a:gd name="T5" fmla="*/ 3 h 22"/>
                <a:gd name="T6" fmla="*/ 0 w 6"/>
                <a:gd name="T7" fmla="*/ 3 h 22"/>
                <a:gd name="T8" fmla="*/ 1 w 6"/>
                <a:gd name="T9" fmla="*/ 19 h 22"/>
              </a:gdLst>
              <a:ahLst/>
              <a:cxnLst>
                <a:cxn ang="0">
                  <a:pos x="T0" y="T1"/>
                </a:cxn>
                <a:cxn ang="0">
                  <a:pos x="T2" y="T3"/>
                </a:cxn>
                <a:cxn ang="0">
                  <a:pos x="T4" y="T5"/>
                </a:cxn>
                <a:cxn ang="0">
                  <a:pos x="T6" y="T7"/>
                </a:cxn>
                <a:cxn ang="0">
                  <a:pos x="T8" y="T9"/>
                </a:cxn>
              </a:cxnLst>
              <a:rect l="0" t="0" r="r" b="b"/>
              <a:pathLst>
                <a:path w="6" h="22">
                  <a:moveTo>
                    <a:pt x="1" y="19"/>
                  </a:moveTo>
                  <a:cubicBezTo>
                    <a:pt x="1" y="22"/>
                    <a:pt x="6" y="22"/>
                    <a:pt x="6" y="19"/>
                  </a:cubicBezTo>
                  <a:cubicBezTo>
                    <a:pt x="6" y="14"/>
                    <a:pt x="5" y="9"/>
                    <a:pt x="5" y="3"/>
                  </a:cubicBezTo>
                  <a:cubicBezTo>
                    <a:pt x="4" y="0"/>
                    <a:pt x="0" y="0"/>
                    <a:pt x="0" y="3"/>
                  </a:cubicBezTo>
                  <a:cubicBezTo>
                    <a:pt x="1" y="9"/>
                    <a:pt x="1" y="14"/>
                    <a:pt x="1" y="1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71" name="Freeform 94"/>
            <p:cNvSpPr/>
            <p:nvPr/>
          </p:nvSpPr>
          <p:spPr bwMode="auto">
            <a:xfrm>
              <a:off x="7444" y="3910"/>
              <a:ext cx="18" cy="63"/>
            </a:xfrm>
            <a:custGeom>
              <a:avLst/>
              <a:gdLst>
                <a:gd name="T0" fmla="*/ 0 w 5"/>
                <a:gd name="T1" fmla="*/ 5 h 21"/>
                <a:gd name="T2" fmla="*/ 1 w 5"/>
                <a:gd name="T3" fmla="*/ 6 h 21"/>
                <a:gd name="T4" fmla="*/ 0 w 5"/>
                <a:gd name="T5" fmla="*/ 11 h 21"/>
                <a:gd name="T6" fmla="*/ 0 w 5"/>
                <a:gd name="T7" fmla="*/ 15 h 21"/>
                <a:gd name="T8" fmla="*/ 0 w 5"/>
                <a:gd name="T9" fmla="*/ 17 h 21"/>
                <a:gd name="T10" fmla="*/ 0 w 5"/>
                <a:gd name="T11" fmla="*/ 17 h 21"/>
                <a:gd name="T12" fmla="*/ 0 w 5"/>
                <a:gd name="T13" fmla="*/ 18 h 21"/>
                <a:gd name="T14" fmla="*/ 0 w 5"/>
                <a:gd name="T15" fmla="*/ 19 h 21"/>
                <a:gd name="T16" fmla="*/ 5 w 5"/>
                <a:gd name="T17" fmla="*/ 18 h 21"/>
                <a:gd name="T18" fmla="*/ 5 w 5"/>
                <a:gd name="T19" fmla="*/ 7 h 21"/>
                <a:gd name="T20" fmla="*/ 5 w 5"/>
                <a:gd name="T21" fmla="*/ 2 h 21"/>
                <a:gd name="T22" fmla="*/ 0 w 5"/>
                <a:gd name="T23" fmla="*/ 3 h 21"/>
                <a:gd name="T24" fmla="*/ 0 w 5"/>
                <a:gd name="T2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1">
                  <a:moveTo>
                    <a:pt x="0" y="5"/>
                  </a:moveTo>
                  <a:cubicBezTo>
                    <a:pt x="0" y="5"/>
                    <a:pt x="1" y="6"/>
                    <a:pt x="1" y="6"/>
                  </a:cubicBezTo>
                  <a:cubicBezTo>
                    <a:pt x="1" y="8"/>
                    <a:pt x="0" y="9"/>
                    <a:pt x="0" y="11"/>
                  </a:cubicBezTo>
                  <a:cubicBezTo>
                    <a:pt x="0" y="12"/>
                    <a:pt x="0" y="14"/>
                    <a:pt x="0" y="15"/>
                  </a:cubicBezTo>
                  <a:cubicBezTo>
                    <a:pt x="0" y="16"/>
                    <a:pt x="0" y="16"/>
                    <a:pt x="0" y="17"/>
                  </a:cubicBezTo>
                  <a:cubicBezTo>
                    <a:pt x="0" y="17"/>
                    <a:pt x="0" y="18"/>
                    <a:pt x="0" y="17"/>
                  </a:cubicBezTo>
                  <a:cubicBezTo>
                    <a:pt x="0" y="17"/>
                    <a:pt x="0" y="17"/>
                    <a:pt x="0" y="18"/>
                  </a:cubicBezTo>
                  <a:cubicBezTo>
                    <a:pt x="0" y="18"/>
                    <a:pt x="0" y="18"/>
                    <a:pt x="0" y="19"/>
                  </a:cubicBezTo>
                  <a:cubicBezTo>
                    <a:pt x="1" y="21"/>
                    <a:pt x="4" y="20"/>
                    <a:pt x="5" y="18"/>
                  </a:cubicBezTo>
                  <a:cubicBezTo>
                    <a:pt x="5" y="15"/>
                    <a:pt x="5" y="11"/>
                    <a:pt x="5" y="7"/>
                  </a:cubicBezTo>
                  <a:cubicBezTo>
                    <a:pt x="5" y="6"/>
                    <a:pt x="5" y="3"/>
                    <a:pt x="5" y="2"/>
                  </a:cubicBezTo>
                  <a:cubicBezTo>
                    <a:pt x="3" y="0"/>
                    <a:pt x="1" y="1"/>
                    <a:pt x="0" y="3"/>
                  </a:cubicBezTo>
                  <a:cubicBezTo>
                    <a:pt x="0" y="4"/>
                    <a:pt x="0" y="5"/>
                    <a:pt x="0"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72" name="Freeform 95"/>
            <p:cNvSpPr/>
            <p:nvPr/>
          </p:nvSpPr>
          <p:spPr bwMode="auto">
            <a:xfrm>
              <a:off x="7444" y="3827"/>
              <a:ext cx="18" cy="69"/>
            </a:xfrm>
            <a:custGeom>
              <a:avLst/>
              <a:gdLst>
                <a:gd name="T0" fmla="*/ 5 w 5"/>
                <a:gd name="T1" fmla="*/ 20 h 23"/>
                <a:gd name="T2" fmla="*/ 5 w 5"/>
                <a:gd name="T3" fmla="*/ 3 h 23"/>
                <a:gd name="T4" fmla="*/ 0 w 5"/>
                <a:gd name="T5" fmla="*/ 3 h 23"/>
                <a:gd name="T6" fmla="*/ 0 w 5"/>
                <a:gd name="T7" fmla="*/ 20 h 23"/>
                <a:gd name="T8" fmla="*/ 5 w 5"/>
                <a:gd name="T9" fmla="*/ 20 h 23"/>
              </a:gdLst>
              <a:ahLst/>
              <a:cxnLst>
                <a:cxn ang="0">
                  <a:pos x="T0" y="T1"/>
                </a:cxn>
                <a:cxn ang="0">
                  <a:pos x="T2" y="T3"/>
                </a:cxn>
                <a:cxn ang="0">
                  <a:pos x="T4" y="T5"/>
                </a:cxn>
                <a:cxn ang="0">
                  <a:pos x="T6" y="T7"/>
                </a:cxn>
                <a:cxn ang="0">
                  <a:pos x="T8" y="T9"/>
                </a:cxn>
              </a:cxnLst>
              <a:rect l="0" t="0" r="r" b="b"/>
              <a:pathLst>
                <a:path w="5" h="23">
                  <a:moveTo>
                    <a:pt x="5" y="20"/>
                  </a:moveTo>
                  <a:cubicBezTo>
                    <a:pt x="5" y="3"/>
                    <a:pt x="5" y="3"/>
                    <a:pt x="5" y="3"/>
                  </a:cubicBezTo>
                  <a:cubicBezTo>
                    <a:pt x="5" y="0"/>
                    <a:pt x="0" y="0"/>
                    <a:pt x="0" y="3"/>
                  </a:cubicBezTo>
                  <a:cubicBezTo>
                    <a:pt x="0" y="20"/>
                    <a:pt x="0" y="20"/>
                    <a:pt x="0" y="20"/>
                  </a:cubicBezTo>
                  <a:cubicBezTo>
                    <a:pt x="0" y="23"/>
                    <a:pt x="5" y="23"/>
                    <a:pt x="5" y="2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73" name="Freeform 96"/>
            <p:cNvSpPr/>
            <p:nvPr/>
          </p:nvSpPr>
          <p:spPr bwMode="auto">
            <a:xfrm>
              <a:off x="7448" y="3747"/>
              <a:ext cx="18" cy="57"/>
            </a:xfrm>
            <a:custGeom>
              <a:avLst/>
              <a:gdLst>
                <a:gd name="T0" fmla="*/ 5 w 5"/>
                <a:gd name="T1" fmla="*/ 16 h 19"/>
                <a:gd name="T2" fmla="*/ 5 w 5"/>
                <a:gd name="T3" fmla="*/ 3 h 19"/>
                <a:gd name="T4" fmla="*/ 0 w 5"/>
                <a:gd name="T5" fmla="*/ 3 h 19"/>
                <a:gd name="T6" fmla="*/ 0 w 5"/>
                <a:gd name="T7" fmla="*/ 16 h 19"/>
                <a:gd name="T8" fmla="*/ 5 w 5"/>
                <a:gd name="T9" fmla="*/ 16 h 19"/>
              </a:gdLst>
              <a:ahLst/>
              <a:cxnLst>
                <a:cxn ang="0">
                  <a:pos x="T0" y="T1"/>
                </a:cxn>
                <a:cxn ang="0">
                  <a:pos x="T2" y="T3"/>
                </a:cxn>
                <a:cxn ang="0">
                  <a:pos x="T4" y="T5"/>
                </a:cxn>
                <a:cxn ang="0">
                  <a:pos x="T6" y="T7"/>
                </a:cxn>
                <a:cxn ang="0">
                  <a:pos x="T8" y="T9"/>
                </a:cxn>
              </a:cxnLst>
              <a:rect l="0" t="0" r="r" b="b"/>
              <a:pathLst>
                <a:path w="5" h="19">
                  <a:moveTo>
                    <a:pt x="5" y="16"/>
                  </a:moveTo>
                  <a:cubicBezTo>
                    <a:pt x="5" y="3"/>
                    <a:pt x="5" y="3"/>
                    <a:pt x="5" y="3"/>
                  </a:cubicBezTo>
                  <a:cubicBezTo>
                    <a:pt x="5" y="0"/>
                    <a:pt x="0" y="0"/>
                    <a:pt x="0" y="3"/>
                  </a:cubicBezTo>
                  <a:cubicBezTo>
                    <a:pt x="0" y="16"/>
                    <a:pt x="0" y="16"/>
                    <a:pt x="0" y="16"/>
                  </a:cubicBezTo>
                  <a:cubicBezTo>
                    <a:pt x="0" y="19"/>
                    <a:pt x="5" y="19"/>
                    <a:pt x="5" y="1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74" name="Freeform 97"/>
            <p:cNvSpPr/>
            <p:nvPr/>
          </p:nvSpPr>
          <p:spPr bwMode="auto">
            <a:xfrm>
              <a:off x="7448" y="3658"/>
              <a:ext cx="18" cy="63"/>
            </a:xfrm>
            <a:custGeom>
              <a:avLst/>
              <a:gdLst>
                <a:gd name="T0" fmla="*/ 5 w 5"/>
                <a:gd name="T1" fmla="*/ 18 h 21"/>
                <a:gd name="T2" fmla="*/ 5 w 5"/>
                <a:gd name="T3" fmla="*/ 2 h 21"/>
                <a:gd name="T4" fmla="*/ 0 w 5"/>
                <a:gd name="T5" fmla="*/ 2 h 21"/>
                <a:gd name="T6" fmla="*/ 0 w 5"/>
                <a:gd name="T7" fmla="*/ 18 h 21"/>
                <a:gd name="T8" fmla="*/ 5 w 5"/>
                <a:gd name="T9" fmla="*/ 18 h 21"/>
              </a:gdLst>
              <a:ahLst/>
              <a:cxnLst>
                <a:cxn ang="0">
                  <a:pos x="T0" y="T1"/>
                </a:cxn>
                <a:cxn ang="0">
                  <a:pos x="T2" y="T3"/>
                </a:cxn>
                <a:cxn ang="0">
                  <a:pos x="T4" y="T5"/>
                </a:cxn>
                <a:cxn ang="0">
                  <a:pos x="T6" y="T7"/>
                </a:cxn>
                <a:cxn ang="0">
                  <a:pos x="T8" y="T9"/>
                </a:cxn>
              </a:cxnLst>
              <a:rect l="0" t="0" r="r" b="b"/>
              <a:pathLst>
                <a:path w="5" h="21">
                  <a:moveTo>
                    <a:pt x="5" y="18"/>
                  </a:moveTo>
                  <a:cubicBezTo>
                    <a:pt x="5" y="2"/>
                    <a:pt x="5" y="2"/>
                    <a:pt x="5" y="2"/>
                  </a:cubicBezTo>
                  <a:cubicBezTo>
                    <a:pt x="5" y="0"/>
                    <a:pt x="0" y="0"/>
                    <a:pt x="0" y="2"/>
                  </a:cubicBezTo>
                  <a:cubicBezTo>
                    <a:pt x="0" y="18"/>
                    <a:pt x="0" y="18"/>
                    <a:pt x="0" y="18"/>
                  </a:cubicBezTo>
                  <a:cubicBezTo>
                    <a:pt x="0" y="21"/>
                    <a:pt x="5"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75" name="Freeform 98"/>
            <p:cNvSpPr/>
            <p:nvPr/>
          </p:nvSpPr>
          <p:spPr bwMode="auto">
            <a:xfrm>
              <a:off x="7444" y="3557"/>
              <a:ext cx="25" cy="80"/>
            </a:xfrm>
            <a:custGeom>
              <a:avLst/>
              <a:gdLst>
                <a:gd name="T0" fmla="*/ 2 w 7"/>
                <a:gd name="T1" fmla="*/ 24 h 27"/>
                <a:gd name="T2" fmla="*/ 7 w 7"/>
                <a:gd name="T3" fmla="*/ 23 h 27"/>
                <a:gd name="T4" fmla="*/ 5 w 7"/>
                <a:gd name="T5" fmla="*/ 3 h 27"/>
                <a:gd name="T6" fmla="*/ 0 w 7"/>
                <a:gd name="T7" fmla="*/ 4 h 27"/>
                <a:gd name="T8" fmla="*/ 2 w 7"/>
                <a:gd name="T9" fmla="*/ 24 h 27"/>
              </a:gdLst>
              <a:ahLst/>
              <a:cxnLst>
                <a:cxn ang="0">
                  <a:pos x="T0" y="T1"/>
                </a:cxn>
                <a:cxn ang="0">
                  <a:pos x="T2" y="T3"/>
                </a:cxn>
                <a:cxn ang="0">
                  <a:pos x="T4" y="T5"/>
                </a:cxn>
                <a:cxn ang="0">
                  <a:pos x="T6" y="T7"/>
                </a:cxn>
                <a:cxn ang="0">
                  <a:pos x="T8" y="T9"/>
                </a:cxn>
              </a:cxnLst>
              <a:rect l="0" t="0" r="r" b="b"/>
              <a:pathLst>
                <a:path w="7" h="27">
                  <a:moveTo>
                    <a:pt x="2" y="24"/>
                  </a:moveTo>
                  <a:cubicBezTo>
                    <a:pt x="3" y="27"/>
                    <a:pt x="7" y="26"/>
                    <a:pt x="7" y="23"/>
                  </a:cubicBezTo>
                  <a:cubicBezTo>
                    <a:pt x="6" y="17"/>
                    <a:pt x="6" y="10"/>
                    <a:pt x="5" y="3"/>
                  </a:cubicBezTo>
                  <a:cubicBezTo>
                    <a:pt x="4" y="0"/>
                    <a:pt x="0" y="1"/>
                    <a:pt x="0" y="4"/>
                  </a:cubicBezTo>
                  <a:cubicBezTo>
                    <a:pt x="1" y="11"/>
                    <a:pt x="1" y="18"/>
                    <a:pt x="2" y="2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76" name="Freeform 99"/>
            <p:cNvSpPr/>
            <p:nvPr/>
          </p:nvSpPr>
          <p:spPr bwMode="auto">
            <a:xfrm>
              <a:off x="7444" y="3462"/>
              <a:ext cx="25" cy="75"/>
            </a:xfrm>
            <a:custGeom>
              <a:avLst/>
              <a:gdLst>
                <a:gd name="T0" fmla="*/ 5 w 7"/>
                <a:gd name="T1" fmla="*/ 22 h 25"/>
                <a:gd name="T2" fmla="*/ 7 w 7"/>
                <a:gd name="T3" fmla="*/ 4 h 25"/>
                <a:gd name="T4" fmla="*/ 2 w 7"/>
                <a:gd name="T5" fmla="*/ 2 h 25"/>
                <a:gd name="T6" fmla="*/ 0 w 7"/>
                <a:gd name="T7" fmla="*/ 20 h 25"/>
                <a:gd name="T8" fmla="*/ 5 w 7"/>
                <a:gd name="T9" fmla="*/ 22 h 25"/>
              </a:gdLst>
              <a:ahLst/>
              <a:cxnLst>
                <a:cxn ang="0">
                  <a:pos x="T0" y="T1"/>
                </a:cxn>
                <a:cxn ang="0">
                  <a:pos x="T2" y="T3"/>
                </a:cxn>
                <a:cxn ang="0">
                  <a:pos x="T4" y="T5"/>
                </a:cxn>
                <a:cxn ang="0">
                  <a:pos x="T6" y="T7"/>
                </a:cxn>
                <a:cxn ang="0">
                  <a:pos x="T8" y="T9"/>
                </a:cxn>
              </a:cxnLst>
              <a:rect l="0" t="0" r="r" b="b"/>
              <a:pathLst>
                <a:path w="7" h="25">
                  <a:moveTo>
                    <a:pt x="5" y="22"/>
                  </a:moveTo>
                  <a:cubicBezTo>
                    <a:pt x="6" y="16"/>
                    <a:pt x="5" y="10"/>
                    <a:pt x="7" y="4"/>
                  </a:cubicBezTo>
                  <a:cubicBezTo>
                    <a:pt x="7" y="1"/>
                    <a:pt x="3" y="0"/>
                    <a:pt x="2" y="2"/>
                  </a:cubicBezTo>
                  <a:cubicBezTo>
                    <a:pt x="1" y="8"/>
                    <a:pt x="1" y="14"/>
                    <a:pt x="0" y="20"/>
                  </a:cubicBezTo>
                  <a:cubicBezTo>
                    <a:pt x="0" y="23"/>
                    <a:pt x="4"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77" name="Freeform 100"/>
            <p:cNvSpPr/>
            <p:nvPr/>
          </p:nvSpPr>
          <p:spPr bwMode="auto">
            <a:xfrm>
              <a:off x="7448" y="3364"/>
              <a:ext cx="21" cy="75"/>
            </a:xfrm>
            <a:custGeom>
              <a:avLst/>
              <a:gdLst>
                <a:gd name="T0" fmla="*/ 5 w 6"/>
                <a:gd name="T1" fmla="*/ 22 h 25"/>
                <a:gd name="T2" fmla="*/ 6 w 6"/>
                <a:gd name="T3" fmla="*/ 3 h 25"/>
                <a:gd name="T4" fmla="*/ 1 w 6"/>
                <a:gd name="T5" fmla="*/ 3 h 25"/>
                <a:gd name="T6" fmla="*/ 0 w 6"/>
                <a:gd name="T7" fmla="*/ 22 h 25"/>
                <a:gd name="T8" fmla="*/ 5 w 6"/>
                <a:gd name="T9" fmla="*/ 22 h 25"/>
              </a:gdLst>
              <a:ahLst/>
              <a:cxnLst>
                <a:cxn ang="0">
                  <a:pos x="T0" y="T1"/>
                </a:cxn>
                <a:cxn ang="0">
                  <a:pos x="T2" y="T3"/>
                </a:cxn>
                <a:cxn ang="0">
                  <a:pos x="T4" y="T5"/>
                </a:cxn>
                <a:cxn ang="0">
                  <a:pos x="T6" y="T7"/>
                </a:cxn>
                <a:cxn ang="0">
                  <a:pos x="T8" y="T9"/>
                </a:cxn>
              </a:cxnLst>
              <a:rect l="0" t="0" r="r" b="b"/>
              <a:pathLst>
                <a:path w="6" h="25">
                  <a:moveTo>
                    <a:pt x="5" y="22"/>
                  </a:moveTo>
                  <a:cubicBezTo>
                    <a:pt x="5" y="16"/>
                    <a:pt x="6" y="10"/>
                    <a:pt x="6" y="3"/>
                  </a:cubicBezTo>
                  <a:cubicBezTo>
                    <a:pt x="6" y="0"/>
                    <a:pt x="1" y="0"/>
                    <a:pt x="1" y="3"/>
                  </a:cubicBezTo>
                  <a:cubicBezTo>
                    <a:pt x="1" y="10"/>
                    <a:pt x="0" y="16"/>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78" name="Freeform 101"/>
            <p:cNvSpPr/>
            <p:nvPr/>
          </p:nvSpPr>
          <p:spPr bwMode="auto">
            <a:xfrm>
              <a:off x="7444" y="3272"/>
              <a:ext cx="25" cy="75"/>
            </a:xfrm>
            <a:custGeom>
              <a:avLst/>
              <a:gdLst>
                <a:gd name="T0" fmla="*/ 5 w 7"/>
                <a:gd name="T1" fmla="*/ 22 h 25"/>
                <a:gd name="T2" fmla="*/ 5 w 7"/>
                <a:gd name="T3" fmla="*/ 12 h 25"/>
                <a:gd name="T4" fmla="*/ 5 w 7"/>
                <a:gd name="T5" fmla="*/ 7 h 25"/>
                <a:gd name="T6" fmla="*/ 5 w 7"/>
                <a:gd name="T7" fmla="*/ 5 h 25"/>
                <a:gd name="T8" fmla="*/ 5 w 7"/>
                <a:gd name="T9" fmla="*/ 4 h 25"/>
                <a:gd name="T10" fmla="*/ 2 w 7"/>
                <a:gd name="T11" fmla="*/ 1 h 25"/>
                <a:gd name="T12" fmla="*/ 0 w 7"/>
                <a:gd name="T13" fmla="*/ 8 h 25"/>
                <a:gd name="T14" fmla="*/ 0 w 7"/>
                <a:gd name="T15" fmla="*/ 22 h 25"/>
                <a:gd name="T16" fmla="*/ 5 w 7"/>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5" y="22"/>
                  </a:moveTo>
                  <a:cubicBezTo>
                    <a:pt x="5" y="18"/>
                    <a:pt x="5" y="15"/>
                    <a:pt x="5" y="12"/>
                  </a:cubicBezTo>
                  <a:cubicBezTo>
                    <a:pt x="5" y="10"/>
                    <a:pt x="5" y="8"/>
                    <a:pt x="5" y="7"/>
                  </a:cubicBezTo>
                  <a:cubicBezTo>
                    <a:pt x="5" y="6"/>
                    <a:pt x="5" y="5"/>
                    <a:pt x="5" y="5"/>
                  </a:cubicBezTo>
                  <a:cubicBezTo>
                    <a:pt x="5" y="4"/>
                    <a:pt x="5" y="4"/>
                    <a:pt x="5" y="4"/>
                  </a:cubicBezTo>
                  <a:cubicBezTo>
                    <a:pt x="7" y="3"/>
                    <a:pt x="5" y="0"/>
                    <a:pt x="2" y="1"/>
                  </a:cubicBezTo>
                  <a:cubicBezTo>
                    <a:pt x="0" y="2"/>
                    <a:pt x="0" y="6"/>
                    <a:pt x="0" y="8"/>
                  </a:cubicBezTo>
                  <a:cubicBezTo>
                    <a:pt x="0" y="13"/>
                    <a:pt x="0" y="17"/>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79" name="Freeform 102"/>
            <p:cNvSpPr/>
            <p:nvPr/>
          </p:nvSpPr>
          <p:spPr bwMode="auto">
            <a:xfrm>
              <a:off x="7451" y="3172"/>
              <a:ext cx="25" cy="77"/>
            </a:xfrm>
            <a:custGeom>
              <a:avLst/>
              <a:gdLst>
                <a:gd name="T0" fmla="*/ 0 w 7"/>
                <a:gd name="T1" fmla="*/ 7 h 26"/>
                <a:gd name="T2" fmla="*/ 1 w 7"/>
                <a:gd name="T3" fmla="*/ 16 h 26"/>
                <a:gd name="T4" fmla="*/ 1 w 7"/>
                <a:gd name="T5" fmla="*/ 19 h 26"/>
                <a:gd name="T6" fmla="*/ 2 w 7"/>
                <a:gd name="T7" fmla="*/ 21 h 26"/>
                <a:gd name="T8" fmla="*/ 5 w 7"/>
                <a:gd name="T9" fmla="*/ 23 h 26"/>
                <a:gd name="T10" fmla="*/ 5 w 7"/>
                <a:gd name="T11" fmla="*/ 14 h 26"/>
                <a:gd name="T12" fmla="*/ 5 w 7"/>
                <a:gd name="T13" fmla="*/ 8 h 26"/>
                <a:gd name="T14" fmla="*/ 5 w 7"/>
                <a:gd name="T15" fmla="*/ 6 h 26"/>
                <a:gd name="T16" fmla="*/ 5 w 7"/>
                <a:gd name="T17" fmla="*/ 3 h 26"/>
                <a:gd name="T18" fmla="*/ 1 w 7"/>
                <a:gd name="T19" fmla="*/ 2 h 26"/>
                <a:gd name="T20" fmla="*/ 0 w 7"/>
                <a:gd name="T21"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6">
                  <a:moveTo>
                    <a:pt x="0" y="7"/>
                  </a:moveTo>
                  <a:cubicBezTo>
                    <a:pt x="0" y="10"/>
                    <a:pt x="1" y="13"/>
                    <a:pt x="1" y="16"/>
                  </a:cubicBezTo>
                  <a:cubicBezTo>
                    <a:pt x="1" y="17"/>
                    <a:pt x="1" y="18"/>
                    <a:pt x="1" y="19"/>
                  </a:cubicBezTo>
                  <a:cubicBezTo>
                    <a:pt x="1" y="20"/>
                    <a:pt x="1" y="22"/>
                    <a:pt x="2" y="21"/>
                  </a:cubicBezTo>
                  <a:cubicBezTo>
                    <a:pt x="0" y="23"/>
                    <a:pt x="4" y="26"/>
                    <a:pt x="5" y="23"/>
                  </a:cubicBezTo>
                  <a:cubicBezTo>
                    <a:pt x="7" y="21"/>
                    <a:pt x="6" y="16"/>
                    <a:pt x="5" y="14"/>
                  </a:cubicBezTo>
                  <a:cubicBezTo>
                    <a:pt x="5" y="12"/>
                    <a:pt x="5" y="10"/>
                    <a:pt x="5" y="8"/>
                  </a:cubicBezTo>
                  <a:cubicBezTo>
                    <a:pt x="5" y="7"/>
                    <a:pt x="5" y="7"/>
                    <a:pt x="5" y="6"/>
                  </a:cubicBezTo>
                  <a:cubicBezTo>
                    <a:pt x="6" y="5"/>
                    <a:pt x="6" y="4"/>
                    <a:pt x="5" y="3"/>
                  </a:cubicBezTo>
                  <a:cubicBezTo>
                    <a:pt x="4" y="1"/>
                    <a:pt x="3" y="0"/>
                    <a:pt x="1" y="2"/>
                  </a:cubicBezTo>
                  <a:cubicBezTo>
                    <a:pt x="0" y="3"/>
                    <a:pt x="0" y="6"/>
                    <a:pt x="0"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80" name="Freeform 103"/>
            <p:cNvSpPr/>
            <p:nvPr/>
          </p:nvSpPr>
          <p:spPr bwMode="auto">
            <a:xfrm>
              <a:off x="7444" y="3035"/>
              <a:ext cx="25" cy="101"/>
            </a:xfrm>
            <a:custGeom>
              <a:avLst/>
              <a:gdLst>
                <a:gd name="T0" fmla="*/ 0 w 7"/>
                <a:gd name="T1" fmla="*/ 4 h 34"/>
                <a:gd name="T2" fmla="*/ 1 w 7"/>
                <a:gd name="T3" fmla="*/ 31 h 34"/>
                <a:gd name="T4" fmla="*/ 6 w 7"/>
                <a:gd name="T5" fmla="*/ 31 h 34"/>
                <a:gd name="T6" fmla="*/ 6 w 7"/>
                <a:gd name="T7" fmla="*/ 10 h 34"/>
                <a:gd name="T8" fmla="*/ 6 w 7"/>
                <a:gd name="T9" fmla="*/ 7 h 34"/>
                <a:gd name="T10" fmla="*/ 4 w 7"/>
                <a:gd name="T11" fmla="*/ 2 h 34"/>
                <a:gd name="T12" fmla="*/ 0 w 7"/>
                <a:gd name="T13" fmla="*/ 4 h 34"/>
              </a:gdLst>
              <a:ahLst/>
              <a:cxnLst>
                <a:cxn ang="0">
                  <a:pos x="T0" y="T1"/>
                </a:cxn>
                <a:cxn ang="0">
                  <a:pos x="T2" y="T3"/>
                </a:cxn>
                <a:cxn ang="0">
                  <a:pos x="T4" y="T5"/>
                </a:cxn>
                <a:cxn ang="0">
                  <a:pos x="T6" y="T7"/>
                </a:cxn>
                <a:cxn ang="0">
                  <a:pos x="T8" y="T9"/>
                </a:cxn>
                <a:cxn ang="0">
                  <a:pos x="T10" y="T11"/>
                </a:cxn>
                <a:cxn ang="0">
                  <a:pos x="T12" y="T13"/>
                </a:cxn>
              </a:cxnLst>
              <a:rect l="0" t="0" r="r" b="b"/>
              <a:pathLst>
                <a:path w="7" h="34">
                  <a:moveTo>
                    <a:pt x="0" y="4"/>
                  </a:moveTo>
                  <a:cubicBezTo>
                    <a:pt x="2" y="13"/>
                    <a:pt x="1" y="22"/>
                    <a:pt x="1" y="31"/>
                  </a:cubicBezTo>
                  <a:cubicBezTo>
                    <a:pt x="1" y="34"/>
                    <a:pt x="6" y="34"/>
                    <a:pt x="6" y="31"/>
                  </a:cubicBezTo>
                  <a:cubicBezTo>
                    <a:pt x="6" y="24"/>
                    <a:pt x="6" y="17"/>
                    <a:pt x="6" y="10"/>
                  </a:cubicBezTo>
                  <a:cubicBezTo>
                    <a:pt x="6" y="9"/>
                    <a:pt x="7" y="8"/>
                    <a:pt x="6" y="7"/>
                  </a:cubicBezTo>
                  <a:cubicBezTo>
                    <a:pt x="6" y="5"/>
                    <a:pt x="5" y="4"/>
                    <a:pt x="4" y="2"/>
                  </a:cubicBezTo>
                  <a:cubicBezTo>
                    <a:pt x="2" y="0"/>
                    <a:pt x="0" y="2"/>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81" name="Freeform 104"/>
            <p:cNvSpPr/>
            <p:nvPr/>
          </p:nvSpPr>
          <p:spPr bwMode="auto">
            <a:xfrm>
              <a:off x="7448" y="2943"/>
              <a:ext cx="21" cy="62"/>
            </a:xfrm>
            <a:custGeom>
              <a:avLst/>
              <a:gdLst>
                <a:gd name="T0" fmla="*/ 5 w 6"/>
                <a:gd name="T1" fmla="*/ 18 h 21"/>
                <a:gd name="T2" fmla="*/ 6 w 6"/>
                <a:gd name="T3" fmla="*/ 3 h 21"/>
                <a:gd name="T4" fmla="*/ 1 w 6"/>
                <a:gd name="T5" fmla="*/ 3 h 21"/>
                <a:gd name="T6" fmla="*/ 0 w 6"/>
                <a:gd name="T7" fmla="*/ 18 h 21"/>
                <a:gd name="T8" fmla="*/ 5 w 6"/>
                <a:gd name="T9" fmla="*/ 18 h 21"/>
              </a:gdLst>
              <a:ahLst/>
              <a:cxnLst>
                <a:cxn ang="0">
                  <a:pos x="T0" y="T1"/>
                </a:cxn>
                <a:cxn ang="0">
                  <a:pos x="T2" y="T3"/>
                </a:cxn>
                <a:cxn ang="0">
                  <a:pos x="T4" y="T5"/>
                </a:cxn>
                <a:cxn ang="0">
                  <a:pos x="T6" y="T7"/>
                </a:cxn>
                <a:cxn ang="0">
                  <a:pos x="T8" y="T9"/>
                </a:cxn>
              </a:cxnLst>
              <a:rect l="0" t="0" r="r" b="b"/>
              <a:pathLst>
                <a:path w="6" h="21">
                  <a:moveTo>
                    <a:pt x="5" y="18"/>
                  </a:moveTo>
                  <a:cubicBezTo>
                    <a:pt x="5" y="13"/>
                    <a:pt x="6" y="8"/>
                    <a:pt x="6" y="3"/>
                  </a:cubicBezTo>
                  <a:cubicBezTo>
                    <a:pt x="6" y="0"/>
                    <a:pt x="1" y="0"/>
                    <a:pt x="1" y="3"/>
                  </a:cubicBezTo>
                  <a:cubicBezTo>
                    <a:pt x="1" y="8"/>
                    <a:pt x="1" y="13"/>
                    <a:pt x="0" y="18"/>
                  </a:cubicBezTo>
                  <a:cubicBezTo>
                    <a:pt x="0" y="21"/>
                    <a:pt x="4"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82" name="Freeform 105"/>
            <p:cNvSpPr/>
            <p:nvPr/>
          </p:nvSpPr>
          <p:spPr bwMode="auto">
            <a:xfrm>
              <a:off x="7448" y="2827"/>
              <a:ext cx="25" cy="83"/>
            </a:xfrm>
            <a:custGeom>
              <a:avLst/>
              <a:gdLst>
                <a:gd name="T0" fmla="*/ 2 w 7"/>
                <a:gd name="T1" fmla="*/ 25 h 28"/>
                <a:gd name="T2" fmla="*/ 7 w 7"/>
                <a:gd name="T3" fmla="*/ 25 h 28"/>
                <a:gd name="T4" fmla="*/ 5 w 7"/>
                <a:gd name="T5" fmla="*/ 3 h 28"/>
                <a:gd name="T6" fmla="*/ 0 w 7"/>
                <a:gd name="T7" fmla="*/ 3 h 28"/>
                <a:gd name="T8" fmla="*/ 2 w 7"/>
                <a:gd name="T9" fmla="*/ 25 h 28"/>
              </a:gdLst>
              <a:ahLst/>
              <a:cxnLst>
                <a:cxn ang="0">
                  <a:pos x="T0" y="T1"/>
                </a:cxn>
                <a:cxn ang="0">
                  <a:pos x="T2" y="T3"/>
                </a:cxn>
                <a:cxn ang="0">
                  <a:pos x="T4" y="T5"/>
                </a:cxn>
                <a:cxn ang="0">
                  <a:pos x="T6" y="T7"/>
                </a:cxn>
                <a:cxn ang="0">
                  <a:pos x="T8" y="T9"/>
                </a:cxn>
              </a:cxnLst>
              <a:rect l="0" t="0" r="r" b="b"/>
              <a:pathLst>
                <a:path w="7" h="28">
                  <a:moveTo>
                    <a:pt x="2" y="25"/>
                  </a:moveTo>
                  <a:cubicBezTo>
                    <a:pt x="3" y="28"/>
                    <a:pt x="7" y="28"/>
                    <a:pt x="7" y="25"/>
                  </a:cubicBezTo>
                  <a:cubicBezTo>
                    <a:pt x="6" y="18"/>
                    <a:pt x="6" y="10"/>
                    <a:pt x="5" y="3"/>
                  </a:cubicBezTo>
                  <a:cubicBezTo>
                    <a:pt x="4" y="0"/>
                    <a:pt x="0" y="0"/>
                    <a:pt x="0" y="3"/>
                  </a:cubicBezTo>
                  <a:cubicBezTo>
                    <a:pt x="1" y="10"/>
                    <a:pt x="1" y="18"/>
                    <a:pt x="2" y="2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83" name="Freeform 106"/>
            <p:cNvSpPr/>
            <p:nvPr/>
          </p:nvSpPr>
          <p:spPr bwMode="auto">
            <a:xfrm>
              <a:off x="7441" y="2703"/>
              <a:ext cx="21" cy="92"/>
            </a:xfrm>
            <a:custGeom>
              <a:avLst/>
              <a:gdLst>
                <a:gd name="T0" fmla="*/ 1 w 6"/>
                <a:gd name="T1" fmla="*/ 28 h 31"/>
                <a:gd name="T2" fmla="*/ 6 w 6"/>
                <a:gd name="T3" fmla="*/ 28 h 31"/>
                <a:gd name="T4" fmla="*/ 5 w 6"/>
                <a:gd name="T5" fmla="*/ 3 h 31"/>
                <a:gd name="T6" fmla="*/ 0 w 6"/>
                <a:gd name="T7" fmla="*/ 3 h 31"/>
                <a:gd name="T8" fmla="*/ 1 w 6"/>
                <a:gd name="T9" fmla="*/ 28 h 31"/>
              </a:gdLst>
              <a:ahLst/>
              <a:cxnLst>
                <a:cxn ang="0">
                  <a:pos x="T0" y="T1"/>
                </a:cxn>
                <a:cxn ang="0">
                  <a:pos x="T2" y="T3"/>
                </a:cxn>
                <a:cxn ang="0">
                  <a:pos x="T4" y="T5"/>
                </a:cxn>
                <a:cxn ang="0">
                  <a:pos x="T6" y="T7"/>
                </a:cxn>
                <a:cxn ang="0">
                  <a:pos x="T8" y="T9"/>
                </a:cxn>
              </a:cxnLst>
              <a:rect l="0" t="0" r="r" b="b"/>
              <a:pathLst>
                <a:path w="6" h="31">
                  <a:moveTo>
                    <a:pt x="1" y="28"/>
                  </a:moveTo>
                  <a:cubicBezTo>
                    <a:pt x="1" y="31"/>
                    <a:pt x="6" y="31"/>
                    <a:pt x="6" y="28"/>
                  </a:cubicBezTo>
                  <a:cubicBezTo>
                    <a:pt x="6" y="20"/>
                    <a:pt x="6" y="11"/>
                    <a:pt x="5" y="3"/>
                  </a:cubicBezTo>
                  <a:cubicBezTo>
                    <a:pt x="4" y="0"/>
                    <a:pt x="0" y="0"/>
                    <a:pt x="0" y="3"/>
                  </a:cubicBezTo>
                  <a:cubicBezTo>
                    <a:pt x="1" y="11"/>
                    <a:pt x="1" y="20"/>
                    <a:pt x="1"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84" name="Freeform 107"/>
            <p:cNvSpPr/>
            <p:nvPr/>
          </p:nvSpPr>
          <p:spPr bwMode="auto">
            <a:xfrm>
              <a:off x="7444" y="2581"/>
              <a:ext cx="22" cy="83"/>
            </a:xfrm>
            <a:custGeom>
              <a:avLst/>
              <a:gdLst>
                <a:gd name="T0" fmla="*/ 1 w 6"/>
                <a:gd name="T1" fmla="*/ 4 h 28"/>
                <a:gd name="T2" fmla="*/ 1 w 6"/>
                <a:gd name="T3" fmla="*/ 4 h 28"/>
                <a:gd name="T4" fmla="*/ 0 w 6"/>
                <a:gd name="T5" fmla="*/ 25 h 28"/>
                <a:gd name="T6" fmla="*/ 5 w 6"/>
                <a:gd name="T7" fmla="*/ 25 h 28"/>
                <a:gd name="T8" fmla="*/ 5 w 6"/>
                <a:gd name="T9" fmla="*/ 13 h 28"/>
                <a:gd name="T10" fmla="*/ 5 w 6"/>
                <a:gd name="T11" fmla="*/ 7 h 28"/>
                <a:gd name="T12" fmla="*/ 6 w 6"/>
                <a:gd name="T13" fmla="*/ 4 h 28"/>
                <a:gd name="T14" fmla="*/ 6 w 6"/>
                <a:gd name="T15" fmla="*/ 4 h 28"/>
                <a:gd name="T16" fmla="*/ 6 w 6"/>
                <a:gd name="T17" fmla="*/ 4 h 28"/>
                <a:gd name="T18" fmla="*/ 1 w 6"/>
                <a:gd name="T19" fmla="*/ 3 h 28"/>
                <a:gd name="T20" fmla="*/ 1 w 6"/>
                <a:gd name="T21" fmla="*/ 4 h 28"/>
                <a:gd name="T22" fmla="*/ 1 w 6"/>
                <a:gd name="T23" fmla="*/ 4 h 28"/>
                <a:gd name="T24" fmla="*/ 1 w 6"/>
                <a:gd name="T2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8">
                  <a:moveTo>
                    <a:pt x="1" y="4"/>
                  </a:moveTo>
                  <a:cubicBezTo>
                    <a:pt x="1" y="4"/>
                    <a:pt x="1" y="4"/>
                    <a:pt x="1" y="4"/>
                  </a:cubicBezTo>
                  <a:cubicBezTo>
                    <a:pt x="0" y="11"/>
                    <a:pt x="0" y="18"/>
                    <a:pt x="0" y="25"/>
                  </a:cubicBezTo>
                  <a:cubicBezTo>
                    <a:pt x="0" y="28"/>
                    <a:pt x="5" y="28"/>
                    <a:pt x="5" y="25"/>
                  </a:cubicBezTo>
                  <a:cubicBezTo>
                    <a:pt x="5" y="21"/>
                    <a:pt x="5" y="17"/>
                    <a:pt x="5" y="13"/>
                  </a:cubicBezTo>
                  <a:cubicBezTo>
                    <a:pt x="5" y="11"/>
                    <a:pt x="5" y="9"/>
                    <a:pt x="5" y="7"/>
                  </a:cubicBezTo>
                  <a:cubicBezTo>
                    <a:pt x="5" y="7"/>
                    <a:pt x="6" y="4"/>
                    <a:pt x="6" y="4"/>
                  </a:cubicBezTo>
                  <a:cubicBezTo>
                    <a:pt x="6" y="4"/>
                    <a:pt x="6" y="4"/>
                    <a:pt x="6" y="4"/>
                  </a:cubicBezTo>
                  <a:cubicBezTo>
                    <a:pt x="6" y="4"/>
                    <a:pt x="6" y="4"/>
                    <a:pt x="6" y="4"/>
                  </a:cubicBezTo>
                  <a:cubicBezTo>
                    <a:pt x="5" y="1"/>
                    <a:pt x="2" y="0"/>
                    <a:pt x="1" y="3"/>
                  </a:cubicBezTo>
                  <a:cubicBezTo>
                    <a:pt x="1" y="3"/>
                    <a:pt x="1" y="4"/>
                    <a:pt x="1" y="4"/>
                  </a:cubicBezTo>
                  <a:cubicBezTo>
                    <a:pt x="1" y="4"/>
                    <a:pt x="1" y="4"/>
                    <a:pt x="1" y="4"/>
                  </a:cubicBezTo>
                  <a:cubicBezTo>
                    <a:pt x="1" y="4"/>
                    <a:pt x="1" y="4"/>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85" name="Freeform 108"/>
            <p:cNvSpPr/>
            <p:nvPr/>
          </p:nvSpPr>
          <p:spPr bwMode="auto">
            <a:xfrm>
              <a:off x="7455" y="2465"/>
              <a:ext cx="21" cy="98"/>
            </a:xfrm>
            <a:custGeom>
              <a:avLst/>
              <a:gdLst>
                <a:gd name="T0" fmla="*/ 5 w 6"/>
                <a:gd name="T1" fmla="*/ 30 h 33"/>
                <a:gd name="T2" fmla="*/ 5 w 6"/>
                <a:gd name="T3" fmla="*/ 10 h 33"/>
                <a:gd name="T4" fmla="*/ 6 w 6"/>
                <a:gd name="T5" fmla="*/ 8 h 33"/>
                <a:gd name="T6" fmla="*/ 5 w 6"/>
                <a:gd name="T7" fmla="*/ 3 h 33"/>
                <a:gd name="T8" fmla="*/ 0 w 6"/>
                <a:gd name="T9" fmla="*/ 3 h 33"/>
                <a:gd name="T10" fmla="*/ 0 w 6"/>
                <a:gd name="T11" fmla="*/ 30 h 33"/>
                <a:gd name="T12" fmla="*/ 5 w 6"/>
                <a:gd name="T13" fmla="*/ 30 h 33"/>
              </a:gdLst>
              <a:ahLst/>
              <a:cxnLst>
                <a:cxn ang="0">
                  <a:pos x="T0" y="T1"/>
                </a:cxn>
                <a:cxn ang="0">
                  <a:pos x="T2" y="T3"/>
                </a:cxn>
                <a:cxn ang="0">
                  <a:pos x="T4" y="T5"/>
                </a:cxn>
                <a:cxn ang="0">
                  <a:pos x="T6" y="T7"/>
                </a:cxn>
                <a:cxn ang="0">
                  <a:pos x="T8" y="T9"/>
                </a:cxn>
                <a:cxn ang="0">
                  <a:pos x="T10" y="T11"/>
                </a:cxn>
                <a:cxn ang="0">
                  <a:pos x="T12" y="T13"/>
                </a:cxn>
              </a:cxnLst>
              <a:rect l="0" t="0" r="r" b="b"/>
              <a:pathLst>
                <a:path w="6" h="33">
                  <a:moveTo>
                    <a:pt x="5" y="30"/>
                  </a:moveTo>
                  <a:cubicBezTo>
                    <a:pt x="5" y="10"/>
                    <a:pt x="5" y="10"/>
                    <a:pt x="5" y="10"/>
                  </a:cubicBezTo>
                  <a:cubicBezTo>
                    <a:pt x="5" y="10"/>
                    <a:pt x="6" y="9"/>
                    <a:pt x="6" y="8"/>
                  </a:cubicBezTo>
                  <a:cubicBezTo>
                    <a:pt x="6" y="6"/>
                    <a:pt x="5" y="5"/>
                    <a:pt x="5" y="3"/>
                  </a:cubicBezTo>
                  <a:cubicBezTo>
                    <a:pt x="4" y="0"/>
                    <a:pt x="0" y="0"/>
                    <a:pt x="0" y="3"/>
                  </a:cubicBezTo>
                  <a:cubicBezTo>
                    <a:pt x="0" y="30"/>
                    <a:pt x="0" y="30"/>
                    <a:pt x="0" y="30"/>
                  </a:cubicBezTo>
                  <a:cubicBezTo>
                    <a:pt x="0" y="33"/>
                    <a:pt x="5" y="33"/>
                    <a:pt x="5" y="3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86" name="Freeform 109"/>
            <p:cNvSpPr/>
            <p:nvPr/>
          </p:nvSpPr>
          <p:spPr bwMode="auto">
            <a:xfrm>
              <a:off x="7444" y="2347"/>
              <a:ext cx="29" cy="89"/>
            </a:xfrm>
            <a:custGeom>
              <a:avLst/>
              <a:gdLst>
                <a:gd name="T0" fmla="*/ 1 w 8"/>
                <a:gd name="T1" fmla="*/ 4 h 30"/>
                <a:gd name="T2" fmla="*/ 2 w 8"/>
                <a:gd name="T3" fmla="*/ 27 h 30"/>
                <a:gd name="T4" fmla="*/ 7 w 8"/>
                <a:gd name="T5" fmla="*/ 27 h 30"/>
                <a:gd name="T6" fmla="*/ 6 w 8"/>
                <a:gd name="T7" fmla="*/ 3 h 30"/>
                <a:gd name="T8" fmla="*/ 1 w 8"/>
                <a:gd name="T9" fmla="*/ 4 h 30"/>
              </a:gdLst>
              <a:ahLst/>
              <a:cxnLst>
                <a:cxn ang="0">
                  <a:pos x="T0" y="T1"/>
                </a:cxn>
                <a:cxn ang="0">
                  <a:pos x="T2" y="T3"/>
                </a:cxn>
                <a:cxn ang="0">
                  <a:pos x="T4" y="T5"/>
                </a:cxn>
                <a:cxn ang="0">
                  <a:pos x="T6" y="T7"/>
                </a:cxn>
                <a:cxn ang="0">
                  <a:pos x="T8" y="T9"/>
                </a:cxn>
              </a:cxnLst>
              <a:rect l="0" t="0" r="r" b="b"/>
              <a:pathLst>
                <a:path w="8" h="30">
                  <a:moveTo>
                    <a:pt x="1" y="4"/>
                  </a:moveTo>
                  <a:cubicBezTo>
                    <a:pt x="3" y="11"/>
                    <a:pt x="2" y="20"/>
                    <a:pt x="2" y="27"/>
                  </a:cubicBezTo>
                  <a:cubicBezTo>
                    <a:pt x="2" y="30"/>
                    <a:pt x="7" y="30"/>
                    <a:pt x="7" y="27"/>
                  </a:cubicBezTo>
                  <a:cubicBezTo>
                    <a:pt x="7" y="19"/>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87" name="Freeform 110"/>
            <p:cNvSpPr/>
            <p:nvPr/>
          </p:nvSpPr>
          <p:spPr bwMode="auto">
            <a:xfrm>
              <a:off x="7451" y="2231"/>
              <a:ext cx="18" cy="89"/>
            </a:xfrm>
            <a:custGeom>
              <a:avLst/>
              <a:gdLst>
                <a:gd name="T0" fmla="*/ 5 w 5"/>
                <a:gd name="T1" fmla="*/ 27 h 30"/>
                <a:gd name="T2" fmla="*/ 5 w 5"/>
                <a:gd name="T3" fmla="*/ 3 h 30"/>
                <a:gd name="T4" fmla="*/ 0 w 5"/>
                <a:gd name="T5" fmla="*/ 3 h 30"/>
                <a:gd name="T6" fmla="*/ 0 w 5"/>
                <a:gd name="T7" fmla="*/ 27 h 30"/>
                <a:gd name="T8" fmla="*/ 5 w 5"/>
                <a:gd name="T9" fmla="*/ 27 h 30"/>
              </a:gdLst>
              <a:ahLst/>
              <a:cxnLst>
                <a:cxn ang="0">
                  <a:pos x="T0" y="T1"/>
                </a:cxn>
                <a:cxn ang="0">
                  <a:pos x="T2" y="T3"/>
                </a:cxn>
                <a:cxn ang="0">
                  <a:pos x="T4" y="T5"/>
                </a:cxn>
                <a:cxn ang="0">
                  <a:pos x="T6" y="T7"/>
                </a:cxn>
                <a:cxn ang="0">
                  <a:pos x="T8" y="T9"/>
                </a:cxn>
              </a:cxnLst>
              <a:rect l="0" t="0" r="r" b="b"/>
              <a:pathLst>
                <a:path w="5" h="30">
                  <a:moveTo>
                    <a:pt x="5" y="27"/>
                  </a:moveTo>
                  <a:cubicBezTo>
                    <a:pt x="5" y="3"/>
                    <a:pt x="5" y="3"/>
                    <a:pt x="5" y="3"/>
                  </a:cubicBezTo>
                  <a:cubicBezTo>
                    <a:pt x="5" y="0"/>
                    <a:pt x="0" y="0"/>
                    <a:pt x="0" y="3"/>
                  </a:cubicBezTo>
                  <a:cubicBezTo>
                    <a:pt x="0" y="27"/>
                    <a:pt x="0" y="27"/>
                    <a:pt x="0" y="27"/>
                  </a:cubicBezTo>
                  <a:cubicBezTo>
                    <a:pt x="0" y="30"/>
                    <a:pt x="5" y="30"/>
                    <a:pt x="5" y="2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88" name="Freeform 111"/>
            <p:cNvSpPr/>
            <p:nvPr/>
          </p:nvSpPr>
          <p:spPr bwMode="auto">
            <a:xfrm>
              <a:off x="7441" y="2109"/>
              <a:ext cx="28" cy="92"/>
            </a:xfrm>
            <a:custGeom>
              <a:avLst/>
              <a:gdLst>
                <a:gd name="T0" fmla="*/ 1 w 8"/>
                <a:gd name="T1" fmla="*/ 4 h 31"/>
                <a:gd name="T2" fmla="*/ 2 w 8"/>
                <a:gd name="T3" fmla="*/ 28 h 31"/>
                <a:gd name="T4" fmla="*/ 7 w 8"/>
                <a:gd name="T5" fmla="*/ 28 h 31"/>
                <a:gd name="T6" fmla="*/ 6 w 8"/>
                <a:gd name="T7" fmla="*/ 3 h 31"/>
                <a:gd name="T8" fmla="*/ 1 w 8"/>
                <a:gd name="T9" fmla="*/ 4 h 31"/>
              </a:gdLst>
              <a:ahLst/>
              <a:cxnLst>
                <a:cxn ang="0">
                  <a:pos x="T0" y="T1"/>
                </a:cxn>
                <a:cxn ang="0">
                  <a:pos x="T2" y="T3"/>
                </a:cxn>
                <a:cxn ang="0">
                  <a:pos x="T4" y="T5"/>
                </a:cxn>
                <a:cxn ang="0">
                  <a:pos x="T6" y="T7"/>
                </a:cxn>
                <a:cxn ang="0">
                  <a:pos x="T8" y="T9"/>
                </a:cxn>
              </a:cxnLst>
              <a:rect l="0" t="0" r="r" b="b"/>
              <a:pathLst>
                <a:path w="8" h="31">
                  <a:moveTo>
                    <a:pt x="1" y="4"/>
                  </a:moveTo>
                  <a:cubicBezTo>
                    <a:pt x="3" y="11"/>
                    <a:pt x="2" y="20"/>
                    <a:pt x="2" y="28"/>
                  </a:cubicBezTo>
                  <a:cubicBezTo>
                    <a:pt x="2" y="31"/>
                    <a:pt x="7" y="31"/>
                    <a:pt x="7" y="28"/>
                  </a:cubicBezTo>
                  <a:cubicBezTo>
                    <a:pt x="7" y="20"/>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89" name="Freeform 112"/>
            <p:cNvSpPr/>
            <p:nvPr/>
          </p:nvSpPr>
          <p:spPr bwMode="auto">
            <a:xfrm>
              <a:off x="7444" y="1970"/>
              <a:ext cx="18" cy="112"/>
            </a:xfrm>
            <a:custGeom>
              <a:avLst/>
              <a:gdLst>
                <a:gd name="T0" fmla="*/ 5 w 5"/>
                <a:gd name="T1" fmla="*/ 35 h 38"/>
                <a:gd name="T2" fmla="*/ 5 w 5"/>
                <a:gd name="T3" fmla="*/ 3 h 38"/>
                <a:gd name="T4" fmla="*/ 0 w 5"/>
                <a:gd name="T5" fmla="*/ 3 h 38"/>
                <a:gd name="T6" fmla="*/ 0 w 5"/>
                <a:gd name="T7" fmla="*/ 35 h 38"/>
                <a:gd name="T8" fmla="*/ 5 w 5"/>
                <a:gd name="T9" fmla="*/ 35 h 38"/>
              </a:gdLst>
              <a:ahLst/>
              <a:cxnLst>
                <a:cxn ang="0">
                  <a:pos x="T0" y="T1"/>
                </a:cxn>
                <a:cxn ang="0">
                  <a:pos x="T2" y="T3"/>
                </a:cxn>
                <a:cxn ang="0">
                  <a:pos x="T4" y="T5"/>
                </a:cxn>
                <a:cxn ang="0">
                  <a:pos x="T6" y="T7"/>
                </a:cxn>
                <a:cxn ang="0">
                  <a:pos x="T8" y="T9"/>
                </a:cxn>
              </a:cxnLst>
              <a:rect l="0" t="0" r="r" b="b"/>
              <a:pathLst>
                <a:path w="5" h="38">
                  <a:moveTo>
                    <a:pt x="5" y="35"/>
                  </a:moveTo>
                  <a:cubicBezTo>
                    <a:pt x="5" y="3"/>
                    <a:pt x="5" y="3"/>
                    <a:pt x="5" y="3"/>
                  </a:cubicBezTo>
                  <a:cubicBezTo>
                    <a:pt x="5" y="0"/>
                    <a:pt x="0" y="0"/>
                    <a:pt x="0" y="3"/>
                  </a:cubicBezTo>
                  <a:cubicBezTo>
                    <a:pt x="0" y="35"/>
                    <a:pt x="0" y="35"/>
                    <a:pt x="0" y="35"/>
                  </a:cubicBezTo>
                  <a:cubicBezTo>
                    <a:pt x="0" y="38"/>
                    <a:pt x="5" y="38"/>
                    <a:pt x="5" y="3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90" name="Freeform 113"/>
            <p:cNvSpPr/>
            <p:nvPr/>
          </p:nvSpPr>
          <p:spPr bwMode="auto">
            <a:xfrm>
              <a:off x="7444" y="1851"/>
              <a:ext cx="32" cy="107"/>
            </a:xfrm>
            <a:custGeom>
              <a:avLst/>
              <a:gdLst>
                <a:gd name="T0" fmla="*/ 1 w 9"/>
                <a:gd name="T1" fmla="*/ 33 h 36"/>
                <a:gd name="T2" fmla="*/ 6 w 9"/>
                <a:gd name="T3" fmla="*/ 33 h 36"/>
                <a:gd name="T4" fmla="*/ 8 w 9"/>
                <a:gd name="T5" fmla="*/ 4 h 36"/>
                <a:gd name="T6" fmla="*/ 3 w 9"/>
                <a:gd name="T7" fmla="*/ 2 h 36"/>
                <a:gd name="T8" fmla="*/ 1 w 9"/>
                <a:gd name="T9" fmla="*/ 33 h 36"/>
              </a:gdLst>
              <a:ahLst/>
              <a:cxnLst>
                <a:cxn ang="0">
                  <a:pos x="T0" y="T1"/>
                </a:cxn>
                <a:cxn ang="0">
                  <a:pos x="T2" y="T3"/>
                </a:cxn>
                <a:cxn ang="0">
                  <a:pos x="T4" y="T5"/>
                </a:cxn>
                <a:cxn ang="0">
                  <a:pos x="T6" y="T7"/>
                </a:cxn>
                <a:cxn ang="0">
                  <a:pos x="T8" y="T9"/>
                </a:cxn>
              </a:cxnLst>
              <a:rect l="0" t="0" r="r" b="b"/>
              <a:pathLst>
                <a:path w="9" h="36">
                  <a:moveTo>
                    <a:pt x="1" y="33"/>
                  </a:moveTo>
                  <a:cubicBezTo>
                    <a:pt x="1" y="36"/>
                    <a:pt x="6" y="36"/>
                    <a:pt x="6" y="33"/>
                  </a:cubicBezTo>
                  <a:cubicBezTo>
                    <a:pt x="6" y="23"/>
                    <a:pt x="5" y="13"/>
                    <a:pt x="8" y="4"/>
                  </a:cubicBezTo>
                  <a:cubicBezTo>
                    <a:pt x="9" y="1"/>
                    <a:pt x="4" y="0"/>
                    <a:pt x="3" y="2"/>
                  </a:cubicBezTo>
                  <a:cubicBezTo>
                    <a:pt x="0" y="12"/>
                    <a:pt x="1" y="23"/>
                    <a:pt x="1" y="3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91" name="Freeform 114"/>
            <p:cNvSpPr/>
            <p:nvPr/>
          </p:nvSpPr>
          <p:spPr bwMode="auto">
            <a:xfrm>
              <a:off x="7441" y="1753"/>
              <a:ext cx="28" cy="80"/>
            </a:xfrm>
            <a:custGeom>
              <a:avLst/>
              <a:gdLst>
                <a:gd name="T0" fmla="*/ 3 w 8"/>
                <a:gd name="T1" fmla="*/ 5 h 27"/>
                <a:gd name="T2" fmla="*/ 3 w 8"/>
                <a:gd name="T3" fmla="*/ 24 h 27"/>
                <a:gd name="T4" fmla="*/ 8 w 8"/>
                <a:gd name="T5" fmla="*/ 24 h 27"/>
                <a:gd name="T6" fmla="*/ 8 w 8"/>
                <a:gd name="T7" fmla="*/ 9 h 27"/>
                <a:gd name="T8" fmla="*/ 4 w 8"/>
                <a:gd name="T9" fmla="*/ 0 h 27"/>
                <a:gd name="T10" fmla="*/ 3 w 8"/>
                <a:gd name="T11" fmla="*/ 5 h 27"/>
              </a:gdLst>
              <a:ahLst/>
              <a:cxnLst>
                <a:cxn ang="0">
                  <a:pos x="T0" y="T1"/>
                </a:cxn>
                <a:cxn ang="0">
                  <a:pos x="T2" y="T3"/>
                </a:cxn>
                <a:cxn ang="0">
                  <a:pos x="T4" y="T5"/>
                </a:cxn>
                <a:cxn ang="0">
                  <a:pos x="T6" y="T7"/>
                </a:cxn>
                <a:cxn ang="0">
                  <a:pos x="T8" y="T9"/>
                </a:cxn>
                <a:cxn ang="0">
                  <a:pos x="T10" y="T11"/>
                </a:cxn>
              </a:cxnLst>
              <a:rect l="0" t="0" r="r" b="b"/>
              <a:pathLst>
                <a:path w="8" h="27">
                  <a:moveTo>
                    <a:pt x="3" y="5"/>
                  </a:moveTo>
                  <a:cubicBezTo>
                    <a:pt x="4" y="5"/>
                    <a:pt x="3" y="22"/>
                    <a:pt x="3" y="24"/>
                  </a:cubicBezTo>
                  <a:cubicBezTo>
                    <a:pt x="3" y="27"/>
                    <a:pt x="8" y="27"/>
                    <a:pt x="8" y="24"/>
                  </a:cubicBezTo>
                  <a:cubicBezTo>
                    <a:pt x="8" y="19"/>
                    <a:pt x="8" y="14"/>
                    <a:pt x="8" y="9"/>
                  </a:cubicBezTo>
                  <a:cubicBezTo>
                    <a:pt x="8" y="6"/>
                    <a:pt x="7"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92" name="Freeform 115"/>
            <p:cNvSpPr/>
            <p:nvPr/>
          </p:nvSpPr>
          <p:spPr bwMode="auto">
            <a:xfrm>
              <a:off x="7441" y="1622"/>
              <a:ext cx="28" cy="92"/>
            </a:xfrm>
            <a:custGeom>
              <a:avLst/>
              <a:gdLst>
                <a:gd name="T0" fmla="*/ 6 w 8"/>
                <a:gd name="T1" fmla="*/ 28 h 31"/>
                <a:gd name="T2" fmla="*/ 7 w 8"/>
                <a:gd name="T3" fmla="*/ 3 h 31"/>
                <a:gd name="T4" fmla="*/ 2 w 8"/>
                <a:gd name="T5" fmla="*/ 3 h 31"/>
                <a:gd name="T6" fmla="*/ 1 w 8"/>
                <a:gd name="T7" fmla="*/ 27 h 31"/>
                <a:gd name="T8" fmla="*/ 6 w 8"/>
                <a:gd name="T9" fmla="*/ 28 h 31"/>
              </a:gdLst>
              <a:ahLst/>
              <a:cxnLst>
                <a:cxn ang="0">
                  <a:pos x="T0" y="T1"/>
                </a:cxn>
                <a:cxn ang="0">
                  <a:pos x="T2" y="T3"/>
                </a:cxn>
                <a:cxn ang="0">
                  <a:pos x="T4" y="T5"/>
                </a:cxn>
                <a:cxn ang="0">
                  <a:pos x="T6" y="T7"/>
                </a:cxn>
                <a:cxn ang="0">
                  <a:pos x="T8" y="T9"/>
                </a:cxn>
              </a:cxnLst>
              <a:rect l="0" t="0" r="r" b="b"/>
              <a:pathLst>
                <a:path w="8" h="31">
                  <a:moveTo>
                    <a:pt x="6" y="28"/>
                  </a:moveTo>
                  <a:cubicBezTo>
                    <a:pt x="8" y="20"/>
                    <a:pt x="7" y="11"/>
                    <a:pt x="7" y="3"/>
                  </a:cubicBezTo>
                  <a:cubicBezTo>
                    <a:pt x="7" y="0"/>
                    <a:pt x="2" y="0"/>
                    <a:pt x="2" y="3"/>
                  </a:cubicBezTo>
                  <a:cubicBezTo>
                    <a:pt x="2" y="11"/>
                    <a:pt x="4" y="19"/>
                    <a:pt x="1" y="27"/>
                  </a:cubicBezTo>
                  <a:cubicBezTo>
                    <a:pt x="0" y="30"/>
                    <a:pt x="5" y="31"/>
                    <a:pt x="6"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93" name="Freeform 116"/>
            <p:cNvSpPr/>
            <p:nvPr/>
          </p:nvSpPr>
          <p:spPr bwMode="auto">
            <a:xfrm>
              <a:off x="7444" y="1486"/>
              <a:ext cx="25" cy="104"/>
            </a:xfrm>
            <a:custGeom>
              <a:avLst/>
              <a:gdLst>
                <a:gd name="T0" fmla="*/ 0 w 7"/>
                <a:gd name="T1" fmla="*/ 32 h 35"/>
                <a:gd name="T2" fmla="*/ 5 w 7"/>
                <a:gd name="T3" fmla="*/ 32 h 35"/>
                <a:gd name="T4" fmla="*/ 6 w 7"/>
                <a:gd name="T5" fmla="*/ 3 h 35"/>
                <a:gd name="T6" fmla="*/ 1 w 7"/>
                <a:gd name="T7" fmla="*/ 3 h 35"/>
                <a:gd name="T8" fmla="*/ 0 w 7"/>
                <a:gd name="T9" fmla="*/ 32 h 35"/>
              </a:gdLst>
              <a:ahLst/>
              <a:cxnLst>
                <a:cxn ang="0">
                  <a:pos x="T0" y="T1"/>
                </a:cxn>
                <a:cxn ang="0">
                  <a:pos x="T2" y="T3"/>
                </a:cxn>
                <a:cxn ang="0">
                  <a:pos x="T4" y="T5"/>
                </a:cxn>
                <a:cxn ang="0">
                  <a:pos x="T6" y="T7"/>
                </a:cxn>
                <a:cxn ang="0">
                  <a:pos x="T8" y="T9"/>
                </a:cxn>
              </a:cxnLst>
              <a:rect l="0" t="0" r="r" b="b"/>
              <a:pathLst>
                <a:path w="7" h="35">
                  <a:moveTo>
                    <a:pt x="0" y="32"/>
                  </a:moveTo>
                  <a:cubicBezTo>
                    <a:pt x="0" y="35"/>
                    <a:pt x="5" y="35"/>
                    <a:pt x="5" y="32"/>
                  </a:cubicBezTo>
                  <a:cubicBezTo>
                    <a:pt x="5" y="22"/>
                    <a:pt x="7" y="13"/>
                    <a:pt x="6" y="3"/>
                  </a:cubicBezTo>
                  <a:cubicBezTo>
                    <a:pt x="5" y="0"/>
                    <a:pt x="1" y="0"/>
                    <a:pt x="1" y="3"/>
                  </a:cubicBezTo>
                  <a:cubicBezTo>
                    <a:pt x="2" y="13"/>
                    <a:pt x="0" y="22"/>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94" name="Freeform 117"/>
            <p:cNvSpPr/>
            <p:nvPr/>
          </p:nvSpPr>
          <p:spPr bwMode="auto">
            <a:xfrm>
              <a:off x="7444" y="1361"/>
              <a:ext cx="29" cy="104"/>
            </a:xfrm>
            <a:custGeom>
              <a:avLst/>
              <a:gdLst>
                <a:gd name="T0" fmla="*/ 0 w 8"/>
                <a:gd name="T1" fmla="*/ 32 h 35"/>
                <a:gd name="T2" fmla="*/ 5 w 8"/>
                <a:gd name="T3" fmla="*/ 32 h 35"/>
                <a:gd name="T4" fmla="*/ 6 w 8"/>
                <a:gd name="T5" fmla="*/ 3 h 35"/>
                <a:gd name="T6" fmla="*/ 1 w 8"/>
                <a:gd name="T7" fmla="*/ 4 h 35"/>
                <a:gd name="T8" fmla="*/ 0 w 8"/>
                <a:gd name="T9" fmla="*/ 32 h 35"/>
              </a:gdLst>
              <a:ahLst/>
              <a:cxnLst>
                <a:cxn ang="0">
                  <a:pos x="T0" y="T1"/>
                </a:cxn>
                <a:cxn ang="0">
                  <a:pos x="T2" y="T3"/>
                </a:cxn>
                <a:cxn ang="0">
                  <a:pos x="T4" y="T5"/>
                </a:cxn>
                <a:cxn ang="0">
                  <a:pos x="T6" y="T7"/>
                </a:cxn>
                <a:cxn ang="0">
                  <a:pos x="T8" y="T9"/>
                </a:cxn>
              </a:cxnLst>
              <a:rect l="0" t="0" r="r" b="b"/>
              <a:pathLst>
                <a:path w="8" h="35">
                  <a:moveTo>
                    <a:pt x="0" y="32"/>
                  </a:moveTo>
                  <a:cubicBezTo>
                    <a:pt x="0" y="35"/>
                    <a:pt x="5" y="35"/>
                    <a:pt x="5" y="32"/>
                  </a:cubicBezTo>
                  <a:cubicBezTo>
                    <a:pt x="5" y="23"/>
                    <a:pt x="8" y="12"/>
                    <a:pt x="6" y="3"/>
                  </a:cubicBezTo>
                  <a:cubicBezTo>
                    <a:pt x="5" y="0"/>
                    <a:pt x="0" y="1"/>
                    <a:pt x="1" y="4"/>
                  </a:cubicBezTo>
                  <a:cubicBezTo>
                    <a:pt x="4" y="13"/>
                    <a:pt x="0" y="23"/>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95" name="Freeform 118"/>
            <p:cNvSpPr/>
            <p:nvPr/>
          </p:nvSpPr>
          <p:spPr bwMode="auto">
            <a:xfrm>
              <a:off x="7451" y="1213"/>
              <a:ext cx="25" cy="98"/>
            </a:xfrm>
            <a:custGeom>
              <a:avLst/>
              <a:gdLst>
                <a:gd name="T0" fmla="*/ 1 w 7"/>
                <a:gd name="T1" fmla="*/ 9 h 33"/>
                <a:gd name="T2" fmla="*/ 2 w 7"/>
                <a:gd name="T3" fmla="*/ 30 h 33"/>
                <a:gd name="T4" fmla="*/ 7 w 7"/>
                <a:gd name="T5" fmla="*/ 30 h 33"/>
                <a:gd name="T6" fmla="*/ 6 w 7"/>
                <a:gd name="T7" fmla="*/ 3 h 33"/>
                <a:gd name="T8" fmla="*/ 2 w 7"/>
                <a:gd name="T9" fmla="*/ 2 h 33"/>
                <a:gd name="T10" fmla="*/ 0 w 7"/>
                <a:gd name="T11" fmla="*/ 7 h 33"/>
                <a:gd name="T12" fmla="*/ 1 w 7"/>
                <a:gd name="T13" fmla="*/ 9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1" y="9"/>
                  </a:moveTo>
                  <a:cubicBezTo>
                    <a:pt x="1" y="16"/>
                    <a:pt x="1" y="23"/>
                    <a:pt x="2" y="30"/>
                  </a:cubicBezTo>
                  <a:cubicBezTo>
                    <a:pt x="3" y="33"/>
                    <a:pt x="7" y="33"/>
                    <a:pt x="7" y="30"/>
                  </a:cubicBezTo>
                  <a:cubicBezTo>
                    <a:pt x="6" y="21"/>
                    <a:pt x="6" y="12"/>
                    <a:pt x="6" y="3"/>
                  </a:cubicBezTo>
                  <a:cubicBezTo>
                    <a:pt x="6" y="1"/>
                    <a:pt x="3" y="0"/>
                    <a:pt x="2" y="2"/>
                  </a:cubicBezTo>
                  <a:cubicBezTo>
                    <a:pt x="0" y="3"/>
                    <a:pt x="0" y="5"/>
                    <a:pt x="0" y="7"/>
                  </a:cubicBezTo>
                  <a:cubicBezTo>
                    <a:pt x="0" y="8"/>
                    <a:pt x="1" y="9"/>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96" name="Freeform 119"/>
            <p:cNvSpPr/>
            <p:nvPr/>
          </p:nvSpPr>
          <p:spPr bwMode="auto">
            <a:xfrm>
              <a:off x="7448" y="1068"/>
              <a:ext cx="25" cy="94"/>
            </a:xfrm>
            <a:custGeom>
              <a:avLst/>
              <a:gdLst>
                <a:gd name="T0" fmla="*/ 5 w 7"/>
                <a:gd name="T1" fmla="*/ 29 h 32"/>
                <a:gd name="T2" fmla="*/ 6 w 7"/>
                <a:gd name="T3" fmla="*/ 14 h 32"/>
                <a:gd name="T4" fmla="*/ 6 w 7"/>
                <a:gd name="T5" fmla="*/ 7 h 32"/>
                <a:gd name="T6" fmla="*/ 7 w 7"/>
                <a:gd name="T7" fmla="*/ 4 h 32"/>
                <a:gd name="T8" fmla="*/ 7 w 7"/>
                <a:gd name="T9" fmla="*/ 3 h 32"/>
                <a:gd name="T10" fmla="*/ 7 w 7"/>
                <a:gd name="T11" fmla="*/ 3 h 32"/>
                <a:gd name="T12" fmla="*/ 3 w 7"/>
                <a:gd name="T13" fmla="*/ 2 h 32"/>
                <a:gd name="T14" fmla="*/ 1 w 7"/>
                <a:gd name="T15" fmla="*/ 11 h 32"/>
                <a:gd name="T16" fmla="*/ 0 w 7"/>
                <a:gd name="T17" fmla="*/ 29 h 32"/>
                <a:gd name="T18" fmla="*/ 5 w 7"/>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2">
                  <a:moveTo>
                    <a:pt x="5" y="29"/>
                  </a:moveTo>
                  <a:cubicBezTo>
                    <a:pt x="5" y="24"/>
                    <a:pt x="5" y="19"/>
                    <a:pt x="6" y="14"/>
                  </a:cubicBezTo>
                  <a:cubicBezTo>
                    <a:pt x="6" y="12"/>
                    <a:pt x="6" y="10"/>
                    <a:pt x="6" y="7"/>
                  </a:cubicBezTo>
                  <a:cubicBezTo>
                    <a:pt x="6" y="6"/>
                    <a:pt x="7" y="5"/>
                    <a:pt x="7" y="4"/>
                  </a:cubicBezTo>
                  <a:cubicBezTo>
                    <a:pt x="7" y="4"/>
                    <a:pt x="7" y="4"/>
                    <a:pt x="7" y="3"/>
                  </a:cubicBezTo>
                  <a:cubicBezTo>
                    <a:pt x="7" y="3"/>
                    <a:pt x="7" y="3"/>
                    <a:pt x="7" y="3"/>
                  </a:cubicBezTo>
                  <a:cubicBezTo>
                    <a:pt x="6" y="1"/>
                    <a:pt x="4" y="0"/>
                    <a:pt x="3" y="2"/>
                  </a:cubicBezTo>
                  <a:cubicBezTo>
                    <a:pt x="1" y="4"/>
                    <a:pt x="2" y="8"/>
                    <a:pt x="1" y="11"/>
                  </a:cubicBezTo>
                  <a:cubicBezTo>
                    <a:pt x="1" y="17"/>
                    <a:pt x="0" y="23"/>
                    <a:pt x="0" y="29"/>
                  </a:cubicBezTo>
                  <a:cubicBezTo>
                    <a:pt x="0" y="32"/>
                    <a:pt x="5" y="32"/>
                    <a:pt x="5" y="2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97" name="Freeform 120"/>
            <p:cNvSpPr/>
            <p:nvPr/>
          </p:nvSpPr>
          <p:spPr bwMode="auto">
            <a:xfrm>
              <a:off x="7441" y="934"/>
              <a:ext cx="28" cy="104"/>
            </a:xfrm>
            <a:custGeom>
              <a:avLst/>
              <a:gdLst>
                <a:gd name="T0" fmla="*/ 1 w 8"/>
                <a:gd name="T1" fmla="*/ 9 h 35"/>
                <a:gd name="T2" fmla="*/ 3 w 8"/>
                <a:gd name="T3" fmla="*/ 32 h 35"/>
                <a:gd name="T4" fmla="*/ 8 w 8"/>
                <a:gd name="T5" fmla="*/ 32 h 35"/>
                <a:gd name="T6" fmla="*/ 6 w 8"/>
                <a:gd name="T7" fmla="*/ 17 h 35"/>
                <a:gd name="T8" fmla="*/ 5 w 8"/>
                <a:gd name="T9" fmla="*/ 9 h 35"/>
                <a:gd name="T10" fmla="*/ 5 w 8"/>
                <a:gd name="T11" fmla="*/ 6 h 35"/>
                <a:gd name="T12" fmla="*/ 5 w 8"/>
                <a:gd name="T13" fmla="*/ 5 h 35"/>
                <a:gd name="T14" fmla="*/ 5 w 8"/>
                <a:gd name="T15" fmla="*/ 3 h 35"/>
                <a:gd name="T16" fmla="*/ 1 w 8"/>
                <a:gd name="T17" fmla="*/ 2 h 35"/>
                <a:gd name="T18" fmla="*/ 1 w 8"/>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1" y="9"/>
                  </a:moveTo>
                  <a:cubicBezTo>
                    <a:pt x="1" y="16"/>
                    <a:pt x="3" y="24"/>
                    <a:pt x="3" y="32"/>
                  </a:cubicBezTo>
                  <a:cubicBezTo>
                    <a:pt x="3" y="35"/>
                    <a:pt x="8" y="35"/>
                    <a:pt x="8" y="32"/>
                  </a:cubicBezTo>
                  <a:cubicBezTo>
                    <a:pt x="8" y="27"/>
                    <a:pt x="7" y="22"/>
                    <a:pt x="6" y="17"/>
                  </a:cubicBezTo>
                  <a:cubicBezTo>
                    <a:pt x="6" y="14"/>
                    <a:pt x="6" y="12"/>
                    <a:pt x="5" y="9"/>
                  </a:cubicBezTo>
                  <a:cubicBezTo>
                    <a:pt x="5" y="8"/>
                    <a:pt x="5" y="7"/>
                    <a:pt x="5" y="6"/>
                  </a:cubicBezTo>
                  <a:cubicBezTo>
                    <a:pt x="5" y="6"/>
                    <a:pt x="5" y="6"/>
                    <a:pt x="5" y="5"/>
                  </a:cubicBezTo>
                  <a:cubicBezTo>
                    <a:pt x="5" y="5"/>
                    <a:pt x="6" y="4"/>
                    <a:pt x="5" y="3"/>
                  </a:cubicBezTo>
                  <a:cubicBezTo>
                    <a:pt x="5" y="1"/>
                    <a:pt x="2" y="0"/>
                    <a:pt x="1" y="2"/>
                  </a:cubicBezTo>
                  <a:cubicBezTo>
                    <a:pt x="0" y="4"/>
                    <a:pt x="1" y="7"/>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98" name="Freeform 121"/>
            <p:cNvSpPr/>
            <p:nvPr/>
          </p:nvSpPr>
          <p:spPr bwMode="auto">
            <a:xfrm>
              <a:off x="7441" y="792"/>
              <a:ext cx="25" cy="109"/>
            </a:xfrm>
            <a:custGeom>
              <a:avLst/>
              <a:gdLst>
                <a:gd name="T0" fmla="*/ 1 w 7"/>
                <a:gd name="T1" fmla="*/ 6 h 37"/>
                <a:gd name="T2" fmla="*/ 2 w 7"/>
                <a:gd name="T3" fmla="*/ 7 h 37"/>
                <a:gd name="T4" fmla="*/ 1 w 7"/>
                <a:gd name="T5" fmla="*/ 16 h 37"/>
                <a:gd name="T6" fmla="*/ 0 w 7"/>
                <a:gd name="T7" fmla="*/ 33 h 37"/>
                <a:gd name="T8" fmla="*/ 4 w 7"/>
                <a:gd name="T9" fmla="*/ 34 h 37"/>
                <a:gd name="T10" fmla="*/ 6 w 7"/>
                <a:gd name="T11" fmla="*/ 16 h 37"/>
                <a:gd name="T12" fmla="*/ 4 w 7"/>
                <a:gd name="T13" fmla="*/ 1 h 37"/>
                <a:gd name="T14" fmla="*/ 0 w 7"/>
                <a:gd name="T15" fmla="*/ 3 h 37"/>
                <a:gd name="T16" fmla="*/ 1 w 7"/>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7">
                  <a:moveTo>
                    <a:pt x="1" y="6"/>
                  </a:moveTo>
                  <a:cubicBezTo>
                    <a:pt x="1" y="7"/>
                    <a:pt x="1" y="7"/>
                    <a:pt x="2" y="7"/>
                  </a:cubicBezTo>
                  <a:cubicBezTo>
                    <a:pt x="2" y="10"/>
                    <a:pt x="1" y="15"/>
                    <a:pt x="1" y="16"/>
                  </a:cubicBezTo>
                  <a:cubicBezTo>
                    <a:pt x="1" y="22"/>
                    <a:pt x="1" y="27"/>
                    <a:pt x="0" y="33"/>
                  </a:cubicBezTo>
                  <a:cubicBezTo>
                    <a:pt x="0" y="35"/>
                    <a:pt x="4" y="37"/>
                    <a:pt x="4" y="34"/>
                  </a:cubicBezTo>
                  <a:cubicBezTo>
                    <a:pt x="6" y="28"/>
                    <a:pt x="6" y="22"/>
                    <a:pt x="6" y="16"/>
                  </a:cubicBezTo>
                  <a:cubicBezTo>
                    <a:pt x="6" y="12"/>
                    <a:pt x="7" y="4"/>
                    <a:pt x="4" y="1"/>
                  </a:cubicBezTo>
                  <a:cubicBezTo>
                    <a:pt x="2" y="0"/>
                    <a:pt x="0" y="1"/>
                    <a:pt x="0" y="3"/>
                  </a:cubicBezTo>
                  <a:cubicBezTo>
                    <a:pt x="1" y="4"/>
                    <a:pt x="1" y="5"/>
                    <a:pt x="1"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49999" name="Freeform 122"/>
            <p:cNvSpPr/>
            <p:nvPr/>
          </p:nvSpPr>
          <p:spPr bwMode="auto">
            <a:xfrm>
              <a:off x="7444" y="646"/>
              <a:ext cx="22" cy="89"/>
            </a:xfrm>
            <a:custGeom>
              <a:avLst/>
              <a:gdLst>
                <a:gd name="T0" fmla="*/ 0 w 6"/>
                <a:gd name="T1" fmla="*/ 4 h 30"/>
                <a:gd name="T2" fmla="*/ 1 w 6"/>
                <a:gd name="T3" fmla="*/ 27 h 30"/>
                <a:gd name="T4" fmla="*/ 6 w 6"/>
                <a:gd name="T5" fmla="*/ 27 h 30"/>
                <a:gd name="T6" fmla="*/ 5 w 6"/>
                <a:gd name="T7" fmla="*/ 3 h 30"/>
                <a:gd name="T8" fmla="*/ 0 w 6"/>
                <a:gd name="T9" fmla="*/ 4 h 30"/>
              </a:gdLst>
              <a:ahLst/>
              <a:cxnLst>
                <a:cxn ang="0">
                  <a:pos x="T0" y="T1"/>
                </a:cxn>
                <a:cxn ang="0">
                  <a:pos x="T2" y="T3"/>
                </a:cxn>
                <a:cxn ang="0">
                  <a:pos x="T4" y="T5"/>
                </a:cxn>
                <a:cxn ang="0">
                  <a:pos x="T6" y="T7"/>
                </a:cxn>
                <a:cxn ang="0">
                  <a:pos x="T8" y="T9"/>
                </a:cxn>
              </a:cxnLst>
              <a:rect l="0" t="0" r="r" b="b"/>
              <a:pathLst>
                <a:path w="6" h="30">
                  <a:moveTo>
                    <a:pt x="0" y="4"/>
                  </a:moveTo>
                  <a:cubicBezTo>
                    <a:pt x="2" y="11"/>
                    <a:pt x="1" y="20"/>
                    <a:pt x="1" y="27"/>
                  </a:cubicBezTo>
                  <a:cubicBezTo>
                    <a:pt x="1" y="30"/>
                    <a:pt x="6" y="30"/>
                    <a:pt x="6" y="27"/>
                  </a:cubicBezTo>
                  <a:cubicBezTo>
                    <a:pt x="6" y="19"/>
                    <a:pt x="6" y="11"/>
                    <a:pt x="5" y="3"/>
                  </a:cubicBezTo>
                  <a:cubicBezTo>
                    <a:pt x="4" y="0"/>
                    <a:pt x="0" y="1"/>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00" name="Freeform 123"/>
            <p:cNvSpPr/>
            <p:nvPr/>
          </p:nvSpPr>
          <p:spPr bwMode="auto">
            <a:xfrm>
              <a:off x="7444" y="513"/>
              <a:ext cx="22" cy="92"/>
            </a:xfrm>
            <a:custGeom>
              <a:avLst/>
              <a:gdLst>
                <a:gd name="T0" fmla="*/ 5 w 6"/>
                <a:gd name="T1" fmla="*/ 28 h 31"/>
                <a:gd name="T2" fmla="*/ 6 w 6"/>
                <a:gd name="T3" fmla="*/ 3 h 31"/>
                <a:gd name="T4" fmla="*/ 1 w 6"/>
                <a:gd name="T5" fmla="*/ 3 h 31"/>
                <a:gd name="T6" fmla="*/ 0 w 6"/>
                <a:gd name="T7" fmla="*/ 28 h 31"/>
                <a:gd name="T8" fmla="*/ 5 w 6"/>
                <a:gd name="T9" fmla="*/ 28 h 31"/>
              </a:gdLst>
              <a:ahLst/>
              <a:cxnLst>
                <a:cxn ang="0">
                  <a:pos x="T0" y="T1"/>
                </a:cxn>
                <a:cxn ang="0">
                  <a:pos x="T2" y="T3"/>
                </a:cxn>
                <a:cxn ang="0">
                  <a:pos x="T4" y="T5"/>
                </a:cxn>
                <a:cxn ang="0">
                  <a:pos x="T6" y="T7"/>
                </a:cxn>
                <a:cxn ang="0">
                  <a:pos x="T8" y="T9"/>
                </a:cxn>
              </a:cxnLst>
              <a:rect l="0" t="0" r="r" b="b"/>
              <a:pathLst>
                <a:path w="6" h="31">
                  <a:moveTo>
                    <a:pt x="5" y="28"/>
                  </a:moveTo>
                  <a:cubicBezTo>
                    <a:pt x="6" y="20"/>
                    <a:pt x="6" y="11"/>
                    <a:pt x="6" y="3"/>
                  </a:cubicBezTo>
                  <a:cubicBezTo>
                    <a:pt x="6" y="0"/>
                    <a:pt x="1" y="0"/>
                    <a:pt x="1" y="3"/>
                  </a:cubicBezTo>
                  <a:cubicBezTo>
                    <a:pt x="1" y="11"/>
                    <a:pt x="1" y="20"/>
                    <a:pt x="0" y="28"/>
                  </a:cubicBezTo>
                  <a:cubicBezTo>
                    <a:pt x="0" y="31"/>
                    <a:pt x="4" y="31"/>
                    <a:pt x="5"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01" name="Freeform 124"/>
            <p:cNvSpPr/>
            <p:nvPr/>
          </p:nvSpPr>
          <p:spPr bwMode="auto">
            <a:xfrm>
              <a:off x="7444" y="388"/>
              <a:ext cx="29" cy="95"/>
            </a:xfrm>
            <a:custGeom>
              <a:avLst/>
              <a:gdLst>
                <a:gd name="T0" fmla="*/ 1 w 8"/>
                <a:gd name="T1" fmla="*/ 4 h 32"/>
                <a:gd name="T2" fmla="*/ 2 w 8"/>
                <a:gd name="T3" fmla="*/ 29 h 32"/>
                <a:gd name="T4" fmla="*/ 7 w 8"/>
                <a:gd name="T5" fmla="*/ 29 h 32"/>
                <a:gd name="T6" fmla="*/ 6 w 8"/>
                <a:gd name="T7" fmla="*/ 3 h 32"/>
                <a:gd name="T8" fmla="*/ 1 w 8"/>
                <a:gd name="T9" fmla="*/ 4 h 32"/>
              </a:gdLst>
              <a:ahLst/>
              <a:cxnLst>
                <a:cxn ang="0">
                  <a:pos x="T0" y="T1"/>
                </a:cxn>
                <a:cxn ang="0">
                  <a:pos x="T2" y="T3"/>
                </a:cxn>
                <a:cxn ang="0">
                  <a:pos x="T4" y="T5"/>
                </a:cxn>
                <a:cxn ang="0">
                  <a:pos x="T6" y="T7"/>
                </a:cxn>
                <a:cxn ang="0">
                  <a:pos x="T8" y="T9"/>
                </a:cxn>
              </a:cxnLst>
              <a:rect l="0" t="0" r="r" b="b"/>
              <a:pathLst>
                <a:path w="8" h="32">
                  <a:moveTo>
                    <a:pt x="1" y="4"/>
                  </a:moveTo>
                  <a:cubicBezTo>
                    <a:pt x="3" y="12"/>
                    <a:pt x="2" y="21"/>
                    <a:pt x="2" y="29"/>
                  </a:cubicBezTo>
                  <a:cubicBezTo>
                    <a:pt x="2" y="32"/>
                    <a:pt x="7" y="32"/>
                    <a:pt x="7" y="29"/>
                  </a:cubicBezTo>
                  <a:cubicBezTo>
                    <a:pt x="7" y="21"/>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02" name="Freeform 125"/>
            <p:cNvSpPr/>
            <p:nvPr/>
          </p:nvSpPr>
          <p:spPr bwMode="auto">
            <a:xfrm>
              <a:off x="7441" y="305"/>
              <a:ext cx="25" cy="56"/>
            </a:xfrm>
            <a:custGeom>
              <a:avLst/>
              <a:gdLst>
                <a:gd name="T0" fmla="*/ 1 w 7"/>
                <a:gd name="T1" fmla="*/ 4 h 19"/>
                <a:gd name="T2" fmla="*/ 2 w 7"/>
                <a:gd name="T3" fmla="*/ 16 h 19"/>
                <a:gd name="T4" fmla="*/ 7 w 7"/>
                <a:gd name="T5" fmla="*/ 16 h 19"/>
                <a:gd name="T6" fmla="*/ 6 w 7"/>
                <a:gd name="T7" fmla="*/ 3 h 19"/>
                <a:gd name="T8" fmla="*/ 1 w 7"/>
                <a:gd name="T9" fmla="*/ 4 h 19"/>
              </a:gdLst>
              <a:ahLst/>
              <a:cxnLst>
                <a:cxn ang="0">
                  <a:pos x="T0" y="T1"/>
                </a:cxn>
                <a:cxn ang="0">
                  <a:pos x="T2" y="T3"/>
                </a:cxn>
                <a:cxn ang="0">
                  <a:pos x="T4" y="T5"/>
                </a:cxn>
                <a:cxn ang="0">
                  <a:pos x="T6" y="T7"/>
                </a:cxn>
                <a:cxn ang="0">
                  <a:pos x="T8" y="T9"/>
                </a:cxn>
              </a:cxnLst>
              <a:rect l="0" t="0" r="r" b="b"/>
              <a:pathLst>
                <a:path w="7" h="19">
                  <a:moveTo>
                    <a:pt x="1" y="4"/>
                  </a:moveTo>
                  <a:cubicBezTo>
                    <a:pt x="2" y="8"/>
                    <a:pt x="2" y="12"/>
                    <a:pt x="2" y="16"/>
                  </a:cubicBezTo>
                  <a:cubicBezTo>
                    <a:pt x="2" y="19"/>
                    <a:pt x="7" y="19"/>
                    <a:pt x="7" y="16"/>
                  </a:cubicBezTo>
                  <a:cubicBezTo>
                    <a:pt x="7" y="11"/>
                    <a:pt x="7" y="7"/>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03" name="Freeform 126"/>
            <p:cNvSpPr/>
            <p:nvPr/>
          </p:nvSpPr>
          <p:spPr bwMode="auto">
            <a:xfrm>
              <a:off x="7441" y="213"/>
              <a:ext cx="28" cy="65"/>
            </a:xfrm>
            <a:custGeom>
              <a:avLst/>
              <a:gdLst>
                <a:gd name="T0" fmla="*/ 1 w 8"/>
                <a:gd name="T1" fmla="*/ 4 h 22"/>
                <a:gd name="T2" fmla="*/ 2 w 8"/>
                <a:gd name="T3" fmla="*/ 18 h 22"/>
                <a:gd name="T4" fmla="*/ 7 w 8"/>
                <a:gd name="T5" fmla="*/ 19 h 22"/>
                <a:gd name="T6" fmla="*/ 6 w 8"/>
                <a:gd name="T7" fmla="*/ 3 h 22"/>
                <a:gd name="T8" fmla="*/ 1 w 8"/>
                <a:gd name="T9" fmla="*/ 4 h 22"/>
              </a:gdLst>
              <a:ahLst/>
              <a:cxnLst>
                <a:cxn ang="0">
                  <a:pos x="T0" y="T1"/>
                </a:cxn>
                <a:cxn ang="0">
                  <a:pos x="T2" y="T3"/>
                </a:cxn>
                <a:cxn ang="0">
                  <a:pos x="T4" y="T5"/>
                </a:cxn>
                <a:cxn ang="0">
                  <a:pos x="T6" y="T7"/>
                </a:cxn>
                <a:cxn ang="0">
                  <a:pos x="T8" y="T9"/>
                </a:cxn>
              </a:cxnLst>
              <a:rect l="0" t="0" r="r" b="b"/>
              <a:pathLst>
                <a:path w="8" h="22">
                  <a:moveTo>
                    <a:pt x="1" y="4"/>
                  </a:moveTo>
                  <a:cubicBezTo>
                    <a:pt x="2" y="8"/>
                    <a:pt x="3" y="14"/>
                    <a:pt x="2" y="18"/>
                  </a:cubicBezTo>
                  <a:cubicBezTo>
                    <a:pt x="1" y="21"/>
                    <a:pt x="6" y="22"/>
                    <a:pt x="7" y="19"/>
                  </a:cubicBezTo>
                  <a:cubicBezTo>
                    <a:pt x="8" y="14"/>
                    <a:pt x="7" y="8"/>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04" name="Freeform 127"/>
            <p:cNvSpPr/>
            <p:nvPr/>
          </p:nvSpPr>
          <p:spPr bwMode="auto">
            <a:xfrm>
              <a:off x="7331" y="198"/>
              <a:ext cx="92" cy="27"/>
            </a:xfrm>
            <a:custGeom>
              <a:avLst/>
              <a:gdLst>
                <a:gd name="T0" fmla="*/ 3 w 26"/>
                <a:gd name="T1" fmla="*/ 5 h 9"/>
                <a:gd name="T2" fmla="*/ 12 w 26"/>
                <a:gd name="T3" fmla="*/ 5 h 9"/>
                <a:gd name="T4" fmla="*/ 21 w 26"/>
                <a:gd name="T5" fmla="*/ 7 h 9"/>
                <a:gd name="T6" fmla="*/ 25 w 26"/>
                <a:gd name="T7" fmla="*/ 4 h 9"/>
                <a:gd name="T8" fmla="*/ 18 w 26"/>
                <a:gd name="T9" fmla="*/ 1 h 9"/>
                <a:gd name="T10" fmla="*/ 4 w 26"/>
                <a:gd name="T11" fmla="*/ 0 h 9"/>
                <a:gd name="T12" fmla="*/ 3 w 26"/>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3" y="5"/>
                  </a:moveTo>
                  <a:cubicBezTo>
                    <a:pt x="6" y="5"/>
                    <a:pt x="9" y="5"/>
                    <a:pt x="12" y="5"/>
                  </a:cubicBezTo>
                  <a:cubicBezTo>
                    <a:pt x="14" y="5"/>
                    <a:pt x="20" y="5"/>
                    <a:pt x="21" y="7"/>
                  </a:cubicBezTo>
                  <a:cubicBezTo>
                    <a:pt x="22" y="9"/>
                    <a:pt x="26" y="7"/>
                    <a:pt x="25" y="4"/>
                  </a:cubicBezTo>
                  <a:cubicBezTo>
                    <a:pt x="23" y="2"/>
                    <a:pt x="20" y="1"/>
                    <a:pt x="18" y="1"/>
                  </a:cubicBezTo>
                  <a:cubicBezTo>
                    <a:pt x="13" y="1"/>
                    <a:pt x="9"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05" name="Freeform 128"/>
            <p:cNvSpPr/>
            <p:nvPr/>
          </p:nvSpPr>
          <p:spPr bwMode="auto">
            <a:xfrm>
              <a:off x="7201" y="192"/>
              <a:ext cx="85" cy="24"/>
            </a:xfrm>
            <a:custGeom>
              <a:avLst/>
              <a:gdLst>
                <a:gd name="T0" fmla="*/ 3 w 24"/>
                <a:gd name="T1" fmla="*/ 8 h 8"/>
                <a:gd name="T2" fmla="*/ 21 w 24"/>
                <a:gd name="T3" fmla="*/ 5 h 8"/>
                <a:gd name="T4" fmla="*/ 20 w 24"/>
                <a:gd name="T5" fmla="*/ 1 h 8"/>
                <a:gd name="T6" fmla="*/ 3 w 24"/>
                <a:gd name="T7" fmla="*/ 3 h 8"/>
                <a:gd name="T8" fmla="*/ 3 w 24"/>
                <a:gd name="T9" fmla="*/ 8 h 8"/>
              </a:gdLst>
              <a:ahLst/>
              <a:cxnLst>
                <a:cxn ang="0">
                  <a:pos x="T0" y="T1"/>
                </a:cxn>
                <a:cxn ang="0">
                  <a:pos x="T2" y="T3"/>
                </a:cxn>
                <a:cxn ang="0">
                  <a:pos x="T4" y="T5"/>
                </a:cxn>
                <a:cxn ang="0">
                  <a:pos x="T6" y="T7"/>
                </a:cxn>
                <a:cxn ang="0">
                  <a:pos x="T8" y="T9"/>
                </a:cxn>
              </a:cxnLst>
              <a:rect l="0" t="0" r="r" b="b"/>
              <a:pathLst>
                <a:path w="24" h="8">
                  <a:moveTo>
                    <a:pt x="3" y="8"/>
                  </a:moveTo>
                  <a:cubicBezTo>
                    <a:pt x="9" y="8"/>
                    <a:pt x="15" y="8"/>
                    <a:pt x="21" y="5"/>
                  </a:cubicBezTo>
                  <a:cubicBezTo>
                    <a:pt x="24" y="4"/>
                    <a:pt x="23" y="0"/>
                    <a:pt x="20" y="1"/>
                  </a:cubicBezTo>
                  <a:cubicBezTo>
                    <a:pt x="15" y="3"/>
                    <a:pt x="9" y="3"/>
                    <a:pt x="3" y="3"/>
                  </a:cubicBezTo>
                  <a:cubicBezTo>
                    <a:pt x="0" y="3"/>
                    <a:pt x="0" y="8"/>
                    <a:pt x="3"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06" name="Freeform 129"/>
            <p:cNvSpPr/>
            <p:nvPr/>
          </p:nvSpPr>
          <p:spPr bwMode="auto">
            <a:xfrm>
              <a:off x="7063" y="204"/>
              <a:ext cx="99" cy="24"/>
            </a:xfrm>
            <a:custGeom>
              <a:avLst/>
              <a:gdLst>
                <a:gd name="T0" fmla="*/ 4 w 28"/>
                <a:gd name="T1" fmla="*/ 7 h 8"/>
                <a:gd name="T2" fmla="*/ 24 w 28"/>
                <a:gd name="T3" fmla="*/ 6 h 8"/>
                <a:gd name="T4" fmla="*/ 26 w 28"/>
                <a:gd name="T5" fmla="*/ 1 h 8"/>
                <a:gd name="T6" fmla="*/ 3 w 28"/>
                <a:gd name="T7" fmla="*/ 2 h 8"/>
                <a:gd name="T8" fmla="*/ 4 w 28"/>
                <a:gd name="T9" fmla="*/ 7 h 8"/>
              </a:gdLst>
              <a:ahLst/>
              <a:cxnLst>
                <a:cxn ang="0">
                  <a:pos x="T0" y="T1"/>
                </a:cxn>
                <a:cxn ang="0">
                  <a:pos x="T2" y="T3"/>
                </a:cxn>
                <a:cxn ang="0">
                  <a:pos x="T4" y="T5"/>
                </a:cxn>
                <a:cxn ang="0">
                  <a:pos x="T6" y="T7"/>
                </a:cxn>
                <a:cxn ang="0">
                  <a:pos x="T8" y="T9"/>
                </a:cxn>
              </a:cxnLst>
              <a:rect l="0" t="0" r="r" b="b"/>
              <a:pathLst>
                <a:path w="28" h="8">
                  <a:moveTo>
                    <a:pt x="4" y="7"/>
                  </a:moveTo>
                  <a:cubicBezTo>
                    <a:pt x="11" y="4"/>
                    <a:pt x="18" y="5"/>
                    <a:pt x="24" y="6"/>
                  </a:cubicBezTo>
                  <a:cubicBezTo>
                    <a:pt x="27" y="6"/>
                    <a:pt x="28" y="2"/>
                    <a:pt x="26" y="1"/>
                  </a:cubicBezTo>
                  <a:cubicBezTo>
                    <a:pt x="18" y="0"/>
                    <a:pt x="10" y="0"/>
                    <a:pt x="3" y="2"/>
                  </a:cubicBezTo>
                  <a:cubicBezTo>
                    <a:pt x="0" y="3"/>
                    <a:pt x="2"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07" name="Freeform 130"/>
            <p:cNvSpPr/>
            <p:nvPr/>
          </p:nvSpPr>
          <p:spPr bwMode="auto">
            <a:xfrm>
              <a:off x="6947" y="195"/>
              <a:ext cx="81" cy="27"/>
            </a:xfrm>
            <a:custGeom>
              <a:avLst/>
              <a:gdLst>
                <a:gd name="T0" fmla="*/ 3 w 23"/>
                <a:gd name="T1" fmla="*/ 9 h 9"/>
                <a:gd name="T2" fmla="*/ 20 w 23"/>
                <a:gd name="T3" fmla="*/ 5 h 9"/>
                <a:gd name="T4" fmla="*/ 18 w 23"/>
                <a:gd name="T5" fmla="*/ 1 h 9"/>
                <a:gd name="T6" fmla="*/ 3 w 23"/>
                <a:gd name="T7" fmla="*/ 4 h 9"/>
                <a:gd name="T8" fmla="*/ 3 w 23"/>
                <a:gd name="T9" fmla="*/ 9 h 9"/>
              </a:gdLst>
              <a:ahLst/>
              <a:cxnLst>
                <a:cxn ang="0">
                  <a:pos x="T0" y="T1"/>
                </a:cxn>
                <a:cxn ang="0">
                  <a:pos x="T2" y="T3"/>
                </a:cxn>
                <a:cxn ang="0">
                  <a:pos x="T4" y="T5"/>
                </a:cxn>
                <a:cxn ang="0">
                  <a:pos x="T6" y="T7"/>
                </a:cxn>
                <a:cxn ang="0">
                  <a:pos x="T8" y="T9"/>
                </a:cxn>
              </a:cxnLst>
              <a:rect l="0" t="0" r="r" b="b"/>
              <a:pathLst>
                <a:path w="23" h="9">
                  <a:moveTo>
                    <a:pt x="3" y="9"/>
                  </a:moveTo>
                  <a:cubicBezTo>
                    <a:pt x="9" y="9"/>
                    <a:pt x="15" y="8"/>
                    <a:pt x="20" y="5"/>
                  </a:cubicBezTo>
                  <a:cubicBezTo>
                    <a:pt x="23" y="4"/>
                    <a:pt x="20" y="0"/>
                    <a:pt x="18" y="1"/>
                  </a:cubicBezTo>
                  <a:cubicBezTo>
                    <a:pt x="13" y="3"/>
                    <a:pt x="8"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08" name="Freeform 131"/>
            <p:cNvSpPr/>
            <p:nvPr/>
          </p:nvSpPr>
          <p:spPr bwMode="auto">
            <a:xfrm>
              <a:off x="6820" y="195"/>
              <a:ext cx="92" cy="27"/>
            </a:xfrm>
            <a:custGeom>
              <a:avLst/>
              <a:gdLst>
                <a:gd name="T0" fmla="*/ 4 w 26"/>
                <a:gd name="T1" fmla="*/ 7 h 9"/>
                <a:gd name="T2" fmla="*/ 22 w 26"/>
                <a:gd name="T3" fmla="*/ 8 h 9"/>
                <a:gd name="T4" fmla="*/ 23 w 26"/>
                <a:gd name="T5" fmla="*/ 3 h 9"/>
                <a:gd name="T6" fmla="*/ 3 w 26"/>
                <a:gd name="T7" fmla="*/ 2 h 9"/>
                <a:gd name="T8" fmla="*/ 4 w 26"/>
                <a:gd name="T9" fmla="*/ 7 h 9"/>
              </a:gdLst>
              <a:ahLst/>
              <a:cxnLst>
                <a:cxn ang="0">
                  <a:pos x="T0" y="T1"/>
                </a:cxn>
                <a:cxn ang="0">
                  <a:pos x="T2" y="T3"/>
                </a:cxn>
                <a:cxn ang="0">
                  <a:pos x="T4" y="T5"/>
                </a:cxn>
                <a:cxn ang="0">
                  <a:pos x="T6" y="T7"/>
                </a:cxn>
                <a:cxn ang="0">
                  <a:pos x="T8" y="T9"/>
                </a:cxn>
              </a:cxnLst>
              <a:rect l="0" t="0" r="r" b="b"/>
              <a:pathLst>
                <a:path w="26" h="9">
                  <a:moveTo>
                    <a:pt x="4" y="7"/>
                  </a:moveTo>
                  <a:cubicBezTo>
                    <a:pt x="10" y="4"/>
                    <a:pt x="16" y="6"/>
                    <a:pt x="22" y="8"/>
                  </a:cubicBezTo>
                  <a:cubicBezTo>
                    <a:pt x="24" y="9"/>
                    <a:pt x="26" y="4"/>
                    <a:pt x="23" y="3"/>
                  </a:cubicBezTo>
                  <a:cubicBezTo>
                    <a:pt x="16" y="1"/>
                    <a:pt x="9" y="0"/>
                    <a:pt x="3" y="2"/>
                  </a:cubicBezTo>
                  <a:cubicBezTo>
                    <a:pt x="0" y="3"/>
                    <a:pt x="1"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09" name="Freeform 132"/>
            <p:cNvSpPr/>
            <p:nvPr/>
          </p:nvSpPr>
          <p:spPr bwMode="auto">
            <a:xfrm>
              <a:off x="6690" y="192"/>
              <a:ext cx="95" cy="27"/>
            </a:xfrm>
            <a:custGeom>
              <a:avLst/>
              <a:gdLst>
                <a:gd name="T0" fmla="*/ 3 w 27"/>
                <a:gd name="T1" fmla="*/ 7 h 9"/>
                <a:gd name="T2" fmla="*/ 25 w 27"/>
                <a:gd name="T3" fmla="*/ 5 h 9"/>
                <a:gd name="T4" fmla="*/ 22 w 27"/>
                <a:gd name="T5" fmla="*/ 1 h 9"/>
                <a:gd name="T6" fmla="*/ 4 w 27"/>
                <a:gd name="T7" fmla="*/ 2 h 9"/>
                <a:gd name="T8" fmla="*/ 3 w 27"/>
                <a:gd name="T9" fmla="*/ 7 h 9"/>
              </a:gdLst>
              <a:ahLst/>
              <a:cxnLst>
                <a:cxn ang="0">
                  <a:pos x="T0" y="T1"/>
                </a:cxn>
                <a:cxn ang="0">
                  <a:pos x="T2" y="T3"/>
                </a:cxn>
                <a:cxn ang="0">
                  <a:pos x="T4" y="T5"/>
                </a:cxn>
                <a:cxn ang="0">
                  <a:pos x="T6" y="T7"/>
                </a:cxn>
                <a:cxn ang="0">
                  <a:pos x="T8" y="T9"/>
                </a:cxn>
              </a:cxnLst>
              <a:rect l="0" t="0" r="r" b="b"/>
              <a:pathLst>
                <a:path w="27" h="9">
                  <a:moveTo>
                    <a:pt x="3" y="7"/>
                  </a:moveTo>
                  <a:cubicBezTo>
                    <a:pt x="10" y="8"/>
                    <a:pt x="18" y="9"/>
                    <a:pt x="25" y="5"/>
                  </a:cubicBezTo>
                  <a:cubicBezTo>
                    <a:pt x="27" y="4"/>
                    <a:pt x="25" y="0"/>
                    <a:pt x="22" y="1"/>
                  </a:cubicBezTo>
                  <a:cubicBezTo>
                    <a:pt x="17" y="4"/>
                    <a:pt x="10" y="3"/>
                    <a:pt x="4" y="2"/>
                  </a:cubicBezTo>
                  <a:cubicBezTo>
                    <a:pt x="1" y="2"/>
                    <a:pt x="0" y="6"/>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10" name="Freeform 133"/>
            <p:cNvSpPr/>
            <p:nvPr/>
          </p:nvSpPr>
          <p:spPr bwMode="auto">
            <a:xfrm>
              <a:off x="6555" y="195"/>
              <a:ext cx="92" cy="30"/>
            </a:xfrm>
            <a:custGeom>
              <a:avLst/>
              <a:gdLst>
                <a:gd name="T0" fmla="*/ 5 w 26"/>
                <a:gd name="T1" fmla="*/ 8 h 10"/>
                <a:gd name="T2" fmla="*/ 22 w 26"/>
                <a:gd name="T3" fmla="*/ 8 h 10"/>
                <a:gd name="T4" fmla="*/ 23 w 26"/>
                <a:gd name="T5" fmla="*/ 3 h 10"/>
                <a:gd name="T6" fmla="*/ 2 w 26"/>
                <a:gd name="T7" fmla="*/ 5 h 10"/>
                <a:gd name="T8" fmla="*/ 5 w 26"/>
                <a:gd name="T9" fmla="*/ 8 h 10"/>
              </a:gdLst>
              <a:ahLst/>
              <a:cxnLst>
                <a:cxn ang="0">
                  <a:pos x="T0" y="T1"/>
                </a:cxn>
                <a:cxn ang="0">
                  <a:pos x="T2" y="T3"/>
                </a:cxn>
                <a:cxn ang="0">
                  <a:pos x="T4" y="T5"/>
                </a:cxn>
                <a:cxn ang="0">
                  <a:pos x="T6" y="T7"/>
                </a:cxn>
                <a:cxn ang="0">
                  <a:pos x="T8" y="T9"/>
                </a:cxn>
              </a:cxnLst>
              <a:rect l="0" t="0" r="r" b="b"/>
              <a:pathLst>
                <a:path w="26" h="10">
                  <a:moveTo>
                    <a:pt x="5" y="8"/>
                  </a:moveTo>
                  <a:cubicBezTo>
                    <a:pt x="9" y="4"/>
                    <a:pt x="17" y="7"/>
                    <a:pt x="22" y="8"/>
                  </a:cubicBezTo>
                  <a:cubicBezTo>
                    <a:pt x="25" y="8"/>
                    <a:pt x="26" y="4"/>
                    <a:pt x="23" y="3"/>
                  </a:cubicBezTo>
                  <a:cubicBezTo>
                    <a:pt x="16" y="2"/>
                    <a:pt x="8" y="0"/>
                    <a:pt x="2" y="5"/>
                  </a:cubicBezTo>
                  <a:cubicBezTo>
                    <a:pt x="0" y="7"/>
                    <a:pt x="3" y="10"/>
                    <a:pt x="5"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11" name="Freeform 134"/>
            <p:cNvSpPr/>
            <p:nvPr/>
          </p:nvSpPr>
          <p:spPr bwMode="auto">
            <a:xfrm>
              <a:off x="6446" y="207"/>
              <a:ext cx="81" cy="21"/>
            </a:xfrm>
            <a:custGeom>
              <a:avLst/>
              <a:gdLst>
                <a:gd name="T0" fmla="*/ 3 w 23"/>
                <a:gd name="T1" fmla="*/ 7 h 7"/>
                <a:gd name="T2" fmla="*/ 20 w 23"/>
                <a:gd name="T3" fmla="*/ 5 h 7"/>
                <a:gd name="T4" fmla="*/ 19 w 23"/>
                <a:gd name="T5" fmla="*/ 0 h 7"/>
                <a:gd name="T6" fmla="*/ 3 w 23"/>
                <a:gd name="T7" fmla="*/ 2 h 7"/>
                <a:gd name="T8" fmla="*/ 3 w 23"/>
                <a:gd name="T9" fmla="*/ 7 h 7"/>
              </a:gdLst>
              <a:ahLst/>
              <a:cxnLst>
                <a:cxn ang="0">
                  <a:pos x="T0" y="T1"/>
                </a:cxn>
                <a:cxn ang="0">
                  <a:pos x="T2" y="T3"/>
                </a:cxn>
                <a:cxn ang="0">
                  <a:pos x="T4" y="T5"/>
                </a:cxn>
                <a:cxn ang="0">
                  <a:pos x="T6" y="T7"/>
                </a:cxn>
                <a:cxn ang="0">
                  <a:pos x="T8" y="T9"/>
                </a:cxn>
              </a:cxnLst>
              <a:rect l="0" t="0" r="r" b="b"/>
              <a:pathLst>
                <a:path w="23" h="7">
                  <a:moveTo>
                    <a:pt x="3" y="7"/>
                  </a:moveTo>
                  <a:cubicBezTo>
                    <a:pt x="9" y="7"/>
                    <a:pt x="15" y="6"/>
                    <a:pt x="20" y="5"/>
                  </a:cubicBezTo>
                  <a:cubicBezTo>
                    <a:pt x="23" y="4"/>
                    <a:pt x="22" y="0"/>
                    <a:pt x="19" y="0"/>
                  </a:cubicBezTo>
                  <a:cubicBezTo>
                    <a:pt x="14" y="1"/>
                    <a:pt x="8"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12" name="Freeform 135"/>
            <p:cNvSpPr/>
            <p:nvPr/>
          </p:nvSpPr>
          <p:spPr bwMode="auto">
            <a:xfrm>
              <a:off x="6309" y="207"/>
              <a:ext cx="98" cy="18"/>
            </a:xfrm>
            <a:custGeom>
              <a:avLst/>
              <a:gdLst>
                <a:gd name="T0" fmla="*/ 4 w 28"/>
                <a:gd name="T1" fmla="*/ 6 h 6"/>
                <a:gd name="T2" fmla="*/ 25 w 28"/>
                <a:gd name="T3" fmla="*/ 5 h 6"/>
                <a:gd name="T4" fmla="*/ 25 w 28"/>
                <a:gd name="T5" fmla="*/ 0 h 6"/>
                <a:gd name="T6" fmla="*/ 3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3" y="1"/>
                  </a:cubicBezTo>
                  <a:cubicBezTo>
                    <a:pt x="0" y="2"/>
                    <a:pt x="2"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13" name="Freeform 136"/>
            <p:cNvSpPr/>
            <p:nvPr/>
          </p:nvSpPr>
          <p:spPr bwMode="auto">
            <a:xfrm>
              <a:off x="6167" y="204"/>
              <a:ext cx="96" cy="18"/>
            </a:xfrm>
            <a:custGeom>
              <a:avLst/>
              <a:gdLst>
                <a:gd name="T0" fmla="*/ 3 w 27"/>
                <a:gd name="T1" fmla="*/ 6 h 6"/>
                <a:gd name="T2" fmla="*/ 24 w 27"/>
                <a:gd name="T3" fmla="*/ 5 h 6"/>
                <a:gd name="T4" fmla="*/ 24 w 27"/>
                <a:gd name="T5" fmla="*/ 0 h 6"/>
                <a:gd name="T6" fmla="*/ 3 w 27"/>
                <a:gd name="T7" fmla="*/ 1 h 6"/>
                <a:gd name="T8" fmla="*/ 3 w 27"/>
                <a:gd name="T9" fmla="*/ 6 h 6"/>
              </a:gdLst>
              <a:ahLst/>
              <a:cxnLst>
                <a:cxn ang="0">
                  <a:pos x="T0" y="T1"/>
                </a:cxn>
                <a:cxn ang="0">
                  <a:pos x="T2" y="T3"/>
                </a:cxn>
                <a:cxn ang="0">
                  <a:pos x="T4" y="T5"/>
                </a:cxn>
                <a:cxn ang="0">
                  <a:pos x="T6" y="T7"/>
                </a:cxn>
                <a:cxn ang="0">
                  <a:pos x="T8" y="T9"/>
                </a:cxn>
              </a:cxnLst>
              <a:rect l="0" t="0" r="r" b="b"/>
              <a:pathLst>
                <a:path w="27" h="6">
                  <a:moveTo>
                    <a:pt x="3" y="6"/>
                  </a:moveTo>
                  <a:cubicBezTo>
                    <a:pt x="10" y="6"/>
                    <a:pt x="17" y="6"/>
                    <a:pt x="24" y="5"/>
                  </a:cubicBezTo>
                  <a:cubicBezTo>
                    <a:pt x="27" y="4"/>
                    <a:pt x="27" y="0"/>
                    <a:pt x="24" y="0"/>
                  </a:cubicBezTo>
                  <a:cubicBezTo>
                    <a:pt x="17"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14" name="Freeform 137"/>
            <p:cNvSpPr/>
            <p:nvPr/>
          </p:nvSpPr>
          <p:spPr bwMode="auto">
            <a:xfrm>
              <a:off x="6040" y="207"/>
              <a:ext cx="89" cy="18"/>
            </a:xfrm>
            <a:custGeom>
              <a:avLst/>
              <a:gdLst>
                <a:gd name="T0" fmla="*/ 3 w 25"/>
                <a:gd name="T1" fmla="*/ 6 h 6"/>
                <a:gd name="T2" fmla="*/ 22 w 25"/>
                <a:gd name="T3" fmla="*/ 5 h 6"/>
                <a:gd name="T4" fmla="*/ 21 w 25"/>
                <a:gd name="T5" fmla="*/ 0 h 6"/>
                <a:gd name="T6" fmla="*/ 3 w 25"/>
                <a:gd name="T7" fmla="*/ 1 h 6"/>
                <a:gd name="T8" fmla="*/ 3 w 25"/>
                <a:gd name="T9" fmla="*/ 6 h 6"/>
              </a:gdLst>
              <a:ahLst/>
              <a:cxnLst>
                <a:cxn ang="0">
                  <a:pos x="T0" y="T1"/>
                </a:cxn>
                <a:cxn ang="0">
                  <a:pos x="T2" y="T3"/>
                </a:cxn>
                <a:cxn ang="0">
                  <a:pos x="T4" y="T5"/>
                </a:cxn>
                <a:cxn ang="0">
                  <a:pos x="T6" y="T7"/>
                </a:cxn>
                <a:cxn ang="0">
                  <a:pos x="T8" y="T9"/>
                </a:cxn>
              </a:cxnLst>
              <a:rect l="0" t="0" r="r" b="b"/>
              <a:pathLst>
                <a:path w="25" h="6">
                  <a:moveTo>
                    <a:pt x="3" y="6"/>
                  </a:moveTo>
                  <a:cubicBezTo>
                    <a:pt x="9" y="6"/>
                    <a:pt x="16" y="6"/>
                    <a:pt x="22" y="5"/>
                  </a:cubicBezTo>
                  <a:cubicBezTo>
                    <a:pt x="25" y="4"/>
                    <a:pt x="24" y="0"/>
                    <a:pt x="21" y="0"/>
                  </a:cubicBezTo>
                  <a:cubicBezTo>
                    <a:pt x="15" y="1"/>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15" name="Freeform 138"/>
            <p:cNvSpPr/>
            <p:nvPr/>
          </p:nvSpPr>
          <p:spPr bwMode="auto">
            <a:xfrm>
              <a:off x="5910" y="201"/>
              <a:ext cx="92" cy="21"/>
            </a:xfrm>
            <a:custGeom>
              <a:avLst/>
              <a:gdLst>
                <a:gd name="T0" fmla="*/ 3 w 26"/>
                <a:gd name="T1" fmla="*/ 7 h 7"/>
                <a:gd name="T2" fmla="*/ 24 w 26"/>
                <a:gd name="T3" fmla="*/ 5 h 7"/>
                <a:gd name="T4" fmla="*/ 22 w 26"/>
                <a:gd name="T5" fmla="*/ 0 h 7"/>
                <a:gd name="T6" fmla="*/ 3 w 26"/>
                <a:gd name="T7" fmla="*/ 2 h 7"/>
                <a:gd name="T8" fmla="*/ 3 w 26"/>
                <a:gd name="T9" fmla="*/ 7 h 7"/>
              </a:gdLst>
              <a:ahLst/>
              <a:cxnLst>
                <a:cxn ang="0">
                  <a:pos x="T0" y="T1"/>
                </a:cxn>
                <a:cxn ang="0">
                  <a:pos x="T2" y="T3"/>
                </a:cxn>
                <a:cxn ang="0">
                  <a:pos x="T4" y="T5"/>
                </a:cxn>
                <a:cxn ang="0">
                  <a:pos x="T6" y="T7"/>
                </a:cxn>
                <a:cxn ang="0">
                  <a:pos x="T8" y="T9"/>
                </a:cxn>
              </a:cxnLst>
              <a:rect l="0" t="0" r="r" b="b"/>
              <a:pathLst>
                <a:path w="26" h="7">
                  <a:moveTo>
                    <a:pt x="3" y="7"/>
                  </a:moveTo>
                  <a:cubicBezTo>
                    <a:pt x="10" y="7"/>
                    <a:pt x="17" y="6"/>
                    <a:pt x="24" y="5"/>
                  </a:cubicBezTo>
                  <a:cubicBezTo>
                    <a:pt x="26" y="4"/>
                    <a:pt x="25" y="0"/>
                    <a:pt x="22" y="0"/>
                  </a:cubicBezTo>
                  <a:cubicBezTo>
                    <a:pt x="16" y="1"/>
                    <a:pt x="9"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16" name="Freeform 139"/>
            <p:cNvSpPr/>
            <p:nvPr/>
          </p:nvSpPr>
          <p:spPr bwMode="auto">
            <a:xfrm>
              <a:off x="5755" y="204"/>
              <a:ext cx="99" cy="21"/>
            </a:xfrm>
            <a:custGeom>
              <a:avLst/>
              <a:gdLst>
                <a:gd name="T0" fmla="*/ 3 w 28"/>
                <a:gd name="T1" fmla="*/ 6 h 7"/>
                <a:gd name="T2" fmla="*/ 25 w 28"/>
                <a:gd name="T3" fmla="*/ 5 h 7"/>
                <a:gd name="T4" fmla="*/ 25 w 28"/>
                <a:gd name="T5" fmla="*/ 0 h 7"/>
                <a:gd name="T6" fmla="*/ 3 w 28"/>
                <a:gd name="T7" fmla="*/ 1 h 7"/>
                <a:gd name="T8" fmla="*/ 3 w 28"/>
                <a:gd name="T9" fmla="*/ 6 h 7"/>
              </a:gdLst>
              <a:ahLst/>
              <a:cxnLst>
                <a:cxn ang="0">
                  <a:pos x="T0" y="T1"/>
                </a:cxn>
                <a:cxn ang="0">
                  <a:pos x="T2" y="T3"/>
                </a:cxn>
                <a:cxn ang="0">
                  <a:pos x="T4" y="T5"/>
                </a:cxn>
                <a:cxn ang="0">
                  <a:pos x="T6" y="T7"/>
                </a:cxn>
                <a:cxn ang="0">
                  <a:pos x="T8" y="T9"/>
                </a:cxn>
              </a:cxnLst>
              <a:rect l="0" t="0" r="r" b="b"/>
              <a:pathLst>
                <a:path w="28" h="7">
                  <a:moveTo>
                    <a:pt x="3" y="6"/>
                  </a:moveTo>
                  <a:cubicBezTo>
                    <a:pt x="10" y="7"/>
                    <a:pt x="17" y="5"/>
                    <a:pt x="25" y="5"/>
                  </a:cubicBezTo>
                  <a:cubicBezTo>
                    <a:pt x="28" y="5"/>
                    <a:pt x="28" y="0"/>
                    <a:pt x="25" y="0"/>
                  </a:cubicBezTo>
                  <a:cubicBezTo>
                    <a:pt x="17" y="0"/>
                    <a:pt x="10" y="2"/>
                    <a:pt x="3" y="1"/>
                  </a:cubicBezTo>
                  <a:cubicBezTo>
                    <a:pt x="0"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17" name="Freeform 140"/>
            <p:cNvSpPr/>
            <p:nvPr/>
          </p:nvSpPr>
          <p:spPr bwMode="auto">
            <a:xfrm>
              <a:off x="5624" y="210"/>
              <a:ext cx="106" cy="24"/>
            </a:xfrm>
            <a:custGeom>
              <a:avLst/>
              <a:gdLst>
                <a:gd name="T0" fmla="*/ 4 w 30"/>
                <a:gd name="T1" fmla="*/ 6 h 8"/>
                <a:gd name="T2" fmla="*/ 15 w 30"/>
                <a:gd name="T3" fmla="*/ 5 h 8"/>
                <a:gd name="T4" fmla="*/ 25 w 30"/>
                <a:gd name="T5" fmla="*/ 7 h 8"/>
                <a:gd name="T6" fmla="*/ 27 w 30"/>
                <a:gd name="T7" fmla="*/ 3 h 8"/>
                <a:gd name="T8" fmla="*/ 17 w 30"/>
                <a:gd name="T9" fmla="*/ 1 h 8"/>
                <a:gd name="T10" fmla="*/ 3 w 30"/>
                <a:gd name="T11" fmla="*/ 1 h 8"/>
                <a:gd name="T12" fmla="*/ 4 w 30"/>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4" y="6"/>
                  </a:moveTo>
                  <a:cubicBezTo>
                    <a:pt x="8" y="5"/>
                    <a:pt x="12" y="5"/>
                    <a:pt x="15" y="5"/>
                  </a:cubicBezTo>
                  <a:cubicBezTo>
                    <a:pt x="18" y="5"/>
                    <a:pt x="22" y="5"/>
                    <a:pt x="25" y="7"/>
                  </a:cubicBezTo>
                  <a:cubicBezTo>
                    <a:pt x="27" y="8"/>
                    <a:pt x="30" y="4"/>
                    <a:pt x="27" y="3"/>
                  </a:cubicBezTo>
                  <a:cubicBezTo>
                    <a:pt x="24" y="1"/>
                    <a:pt x="20" y="1"/>
                    <a:pt x="17" y="1"/>
                  </a:cubicBezTo>
                  <a:cubicBezTo>
                    <a:pt x="13" y="0"/>
                    <a:pt x="8" y="0"/>
                    <a:pt x="3" y="1"/>
                  </a:cubicBezTo>
                  <a:cubicBezTo>
                    <a:pt x="0" y="2"/>
                    <a:pt x="2"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18" name="Freeform 141"/>
            <p:cNvSpPr/>
            <p:nvPr/>
          </p:nvSpPr>
          <p:spPr bwMode="auto">
            <a:xfrm>
              <a:off x="5451" y="201"/>
              <a:ext cx="127" cy="27"/>
            </a:xfrm>
            <a:custGeom>
              <a:avLst/>
              <a:gdLst>
                <a:gd name="T0" fmla="*/ 3 w 36"/>
                <a:gd name="T1" fmla="*/ 6 h 9"/>
                <a:gd name="T2" fmla="*/ 33 w 36"/>
                <a:gd name="T3" fmla="*/ 7 h 9"/>
                <a:gd name="T4" fmla="*/ 33 w 36"/>
                <a:gd name="T5" fmla="*/ 2 h 9"/>
                <a:gd name="T6" fmla="*/ 4 w 36"/>
                <a:gd name="T7" fmla="*/ 1 h 9"/>
                <a:gd name="T8" fmla="*/ 3 w 36"/>
                <a:gd name="T9" fmla="*/ 6 h 9"/>
              </a:gdLst>
              <a:ahLst/>
              <a:cxnLst>
                <a:cxn ang="0">
                  <a:pos x="T0" y="T1"/>
                </a:cxn>
                <a:cxn ang="0">
                  <a:pos x="T2" y="T3"/>
                </a:cxn>
                <a:cxn ang="0">
                  <a:pos x="T4" y="T5"/>
                </a:cxn>
                <a:cxn ang="0">
                  <a:pos x="T6" y="T7"/>
                </a:cxn>
                <a:cxn ang="0">
                  <a:pos x="T8" y="T9"/>
                </a:cxn>
              </a:cxnLst>
              <a:rect l="0" t="0" r="r" b="b"/>
              <a:pathLst>
                <a:path w="36" h="9">
                  <a:moveTo>
                    <a:pt x="3" y="6"/>
                  </a:moveTo>
                  <a:cubicBezTo>
                    <a:pt x="13" y="9"/>
                    <a:pt x="23" y="8"/>
                    <a:pt x="33" y="7"/>
                  </a:cubicBezTo>
                  <a:cubicBezTo>
                    <a:pt x="36" y="6"/>
                    <a:pt x="36" y="2"/>
                    <a:pt x="33" y="2"/>
                  </a:cubicBezTo>
                  <a:cubicBezTo>
                    <a:pt x="23" y="3"/>
                    <a:pt x="13" y="4"/>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19" name="Freeform 142"/>
            <p:cNvSpPr/>
            <p:nvPr/>
          </p:nvSpPr>
          <p:spPr bwMode="auto">
            <a:xfrm>
              <a:off x="5296" y="210"/>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6"/>
                    <a:pt x="27" y="6"/>
                  </a:cubicBezTo>
                  <a:cubicBezTo>
                    <a:pt x="30" y="6"/>
                    <a:pt x="30" y="1"/>
                    <a:pt x="27" y="1"/>
                  </a:cubicBezTo>
                  <a:cubicBezTo>
                    <a:pt x="19" y="1"/>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20" name="Freeform 143"/>
            <p:cNvSpPr/>
            <p:nvPr/>
          </p:nvSpPr>
          <p:spPr bwMode="auto">
            <a:xfrm>
              <a:off x="5169" y="201"/>
              <a:ext cx="103" cy="27"/>
            </a:xfrm>
            <a:custGeom>
              <a:avLst/>
              <a:gdLst>
                <a:gd name="T0" fmla="*/ 4 w 29"/>
                <a:gd name="T1" fmla="*/ 9 h 9"/>
                <a:gd name="T2" fmla="*/ 25 w 29"/>
                <a:gd name="T3" fmla="*/ 7 h 9"/>
                <a:gd name="T4" fmla="*/ 26 w 29"/>
                <a:gd name="T5" fmla="*/ 2 h 9"/>
                <a:gd name="T6" fmla="*/ 3 w 29"/>
                <a:gd name="T7" fmla="*/ 4 h 9"/>
                <a:gd name="T8" fmla="*/ 4 w 29"/>
                <a:gd name="T9" fmla="*/ 9 h 9"/>
              </a:gdLst>
              <a:ahLst/>
              <a:cxnLst>
                <a:cxn ang="0">
                  <a:pos x="T0" y="T1"/>
                </a:cxn>
                <a:cxn ang="0">
                  <a:pos x="T2" y="T3"/>
                </a:cxn>
                <a:cxn ang="0">
                  <a:pos x="T4" y="T5"/>
                </a:cxn>
                <a:cxn ang="0">
                  <a:pos x="T6" y="T7"/>
                </a:cxn>
                <a:cxn ang="0">
                  <a:pos x="T8" y="T9"/>
                </a:cxn>
              </a:cxnLst>
              <a:rect l="0" t="0" r="r" b="b"/>
              <a:pathLst>
                <a:path w="29" h="9">
                  <a:moveTo>
                    <a:pt x="4" y="9"/>
                  </a:moveTo>
                  <a:cubicBezTo>
                    <a:pt x="10" y="8"/>
                    <a:pt x="18" y="5"/>
                    <a:pt x="25" y="7"/>
                  </a:cubicBezTo>
                  <a:cubicBezTo>
                    <a:pt x="27" y="8"/>
                    <a:pt x="29" y="3"/>
                    <a:pt x="26" y="2"/>
                  </a:cubicBezTo>
                  <a:cubicBezTo>
                    <a:pt x="18" y="0"/>
                    <a:pt x="10" y="3"/>
                    <a:pt x="3" y="4"/>
                  </a:cubicBezTo>
                  <a:cubicBezTo>
                    <a:pt x="0" y="5"/>
                    <a:pt x="1" y="9"/>
                    <a:pt x="4"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21" name="Freeform 144"/>
            <p:cNvSpPr/>
            <p:nvPr/>
          </p:nvSpPr>
          <p:spPr bwMode="auto">
            <a:xfrm>
              <a:off x="5032" y="210"/>
              <a:ext cx="116" cy="21"/>
            </a:xfrm>
            <a:custGeom>
              <a:avLst/>
              <a:gdLst>
                <a:gd name="T0" fmla="*/ 3 w 33"/>
                <a:gd name="T1" fmla="*/ 5 h 7"/>
                <a:gd name="T2" fmla="*/ 31 w 33"/>
                <a:gd name="T3" fmla="*/ 5 h 7"/>
                <a:gd name="T4" fmla="*/ 31 w 33"/>
                <a:gd name="T5" fmla="*/ 0 h 7"/>
                <a:gd name="T6" fmla="*/ 4 w 33"/>
                <a:gd name="T7" fmla="*/ 0 h 7"/>
                <a:gd name="T8" fmla="*/ 3 w 33"/>
                <a:gd name="T9" fmla="*/ 5 h 7"/>
              </a:gdLst>
              <a:ahLst/>
              <a:cxnLst>
                <a:cxn ang="0">
                  <a:pos x="T0" y="T1"/>
                </a:cxn>
                <a:cxn ang="0">
                  <a:pos x="T2" y="T3"/>
                </a:cxn>
                <a:cxn ang="0">
                  <a:pos x="T4" y="T5"/>
                </a:cxn>
                <a:cxn ang="0">
                  <a:pos x="T6" y="T7"/>
                </a:cxn>
                <a:cxn ang="0">
                  <a:pos x="T8" y="T9"/>
                </a:cxn>
              </a:cxnLst>
              <a:rect l="0" t="0" r="r" b="b"/>
              <a:pathLst>
                <a:path w="33" h="7">
                  <a:moveTo>
                    <a:pt x="3" y="5"/>
                  </a:moveTo>
                  <a:cubicBezTo>
                    <a:pt x="12" y="7"/>
                    <a:pt x="21" y="6"/>
                    <a:pt x="31" y="5"/>
                  </a:cubicBezTo>
                  <a:cubicBezTo>
                    <a:pt x="33" y="4"/>
                    <a:pt x="33" y="0"/>
                    <a:pt x="31" y="0"/>
                  </a:cubicBezTo>
                  <a:cubicBezTo>
                    <a:pt x="22" y="1"/>
                    <a:pt x="13"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22" name="Freeform 145"/>
            <p:cNvSpPr/>
            <p:nvPr/>
          </p:nvSpPr>
          <p:spPr bwMode="auto">
            <a:xfrm>
              <a:off x="4894" y="201"/>
              <a:ext cx="106" cy="21"/>
            </a:xfrm>
            <a:custGeom>
              <a:avLst/>
              <a:gdLst>
                <a:gd name="T0" fmla="*/ 4 w 30"/>
                <a:gd name="T1" fmla="*/ 7 h 7"/>
                <a:gd name="T2" fmla="*/ 26 w 30"/>
                <a:gd name="T3" fmla="*/ 7 h 7"/>
                <a:gd name="T4" fmla="*/ 27 w 30"/>
                <a:gd name="T5" fmla="*/ 2 h 7"/>
                <a:gd name="T6" fmla="*/ 2 w 30"/>
                <a:gd name="T7" fmla="*/ 2 h 7"/>
                <a:gd name="T8" fmla="*/ 4 w 30"/>
                <a:gd name="T9" fmla="*/ 7 h 7"/>
              </a:gdLst>
              <a:ahLst/>
              <a:cxnLst>
                <a:cxn ang="0">
                  <a:pos x="T0" y="T1"/>
                </a:cxn>
                <a:cxn ang="0">
                  <a:pos x="T2" y="T3"/>
                </a:cxn>
                <a:cxn ang="0">
                  <a:pos x="T4" y="T5"/>
                </a:cxn>
                <a:cxn ang="0">
                  <a:pos x="T6" y="T7"/>
                </a:cxn>
                <a:cxn ang="0">
                  <a:pos x="T8" y="T9"/>
                </a:cxn>
              </a:cxnLst>
              <a:rect l="0" t="0" r="r" b="b"/>
              <a:pathLst>
                <a:path w="30" h="7">
                  <a:moveTo>
                    <a:pt x="4" y="7"/>
                  </a:moveTo>
                  <a:cubicBezTo>
                    <a:pt x="11" y="6"/>
                    <a:pt x="18" y="5"/>
                    <a:pt x="26" y="7"/>
                  </a:cubicBezTo>
                  <a:cubicBezTo>
                    <a:pt x="29" y="7"/>
                    <a:pt x="30" y="3"/>
                    <a:pt x="27" y="2"/>
                  </a:cubicBezTo>
                  <a:cubicBezTo>
                    <a:pt x="19" y="0"/>
                    <a:pt x="11" y="1"/>
                    <a:pt x="2"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23" name="Freeform 146"/>
            <p:cNvSpPr/>
            <p:nvPr/>
          </p:nvSpPr>
          <p:spPr bwMode="auto">
            <a:xfrm>
              <a:off x="4732" y="207"/>
              <a:ext cx="102" cy="27"/>
            </a:xfrm>
            <a:custGeom>
              <a:avLst/>
              <a:gdLst>
                <a:gd name="T0" fmla="*/ 3 w 29"/>
                <a:gd name="T1" fmla="*/ 6 h 9"/>
                <a:gd name="T2" fmla="*/ 26 w 29"/>
                <a:gd name="T3" fmla="*/ 6 h 9"/>
                <a:gd name="T4" fmla="*/ 26 w 29"/>
                <a:gd name="T5" fmla="*/ 1 h 9"/>
                <a:gd name="T6" fmla="*/ 4 w 29"/>
                <a:gd name="T7" fmla="*/ 1 h 9"/>
                <a:gd name="T8" fmla="*/ 3 w 29"/>
                <a:gd name="T9" fmla="*/ 6 h 9"/>
              </a:gdLst>
              <a:ahLst/>
              <a:cxnLst>
                <a:cxn ang="0">
                  <a:pos x="T0" y="T1"/>
                </a:cxn>
                <a:cxn ang="0">
                  <a:pos x="T2" y="T3"/>
                </a:cxn>
                <a:cxn ang="0">
                  <a:pos x="T4" y="T5"/>
                </a:cxn>
                <a:cxn ang="0">
                  <a:pos x="T6" y="T7"/>
                </a:cxn>
                <a:cxn ang="0">
                  <a:pos x="T8" y="T9"/>
                </a:cxn>
              </a:cxnLst>
              <a:rect l="0" t="0" r="r" b="b"/>
              <a:pathLst>
                <a:path w="29" h="9">
                  <a:moveTo>
                    <a:pt x="3" y="6"/>
                  </a:moveTo>
                  <a:cubicBezTo>
                    <a:pt x="11" y="9"/>
                    <a:pt x="18" y="6"/>
                    <a:pt x="26" y="6"/>
                  </a:cubicBezTo>
                  <a:cubicBezTo>
                    <a:pt x="29" y="6"/>
                    <a:pt x="29" y="1"/>
                    <a:pt x="26" y="1"/>
                  </a:cubicBezTo>
                  <a:cubicBezTo>
                    <a:pt x="19" y="1"/>
                    <a:pt x="11" y="4"/>
                    <a:pt x="4" y="1"/>
                  </a:cubicBezTo>
                  <a:cubicBezTo>
                    <a:pt x="2"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24" name="Freeform 147"/>
            <p:cNvSpPr/>
            <p:nvPr/>
          </p:nvSpPr>
          <p:spPr bwMode="auto">
            <a:xfrm>
              <a:off x="4608" y="210"/>
              <a:ext cx="81" cy="15"/>
            </a:xfrm>
            <a:custGeom>
              <a:avLst/>
              <a:gdLst>
                <a:gd name="T0" fmla="*/ 3 w 23"/>
                <a:gd name="T1" fmla="*/ 5 h 5"/>
                <a:gd name="T2" fmla="*/ 20 w 23"/>
                <a:gd name="T3" fmla="*/ 5 h 5"/>
                <a:gd name="T4" fmla="*/ 20 w 23"/>
                <a:gd name="T5" fmla="*/ 0 h 5"/>
                <a:gd name="T6" fmla="*/ 3 w 23"/>
                <a:gd name="T7" fmla="*/ 0 h 5"/>
                <a:gd name="T8" fmla="*/ 3 w 23"/>
                <a:gd name="T9" fmla="*/ 5 h 5"/>
              </a:gdLst>
              <a:ahLst/>
              <a:cxnLst>
                <a:cxn ang="0">
                  <a:pos x="T0" y="T1"/>
                </a:cxn>
                <a:cxn ang="0">
                  <a:pos x="T2" y="T3"/>
                </a:cxn>
                <a:cxn ang="0">
                  <a:pos x="T4" y="T5"/>
                </a:cxn>
                <a:cxn ang="0">
                  <a:pos x="T6" y="T7"/>
                </a:cxn>
                <a:cxn ang="0">
                  <a:pos x="T8" y="T9"/>
                </a:cxn>
              </a:cxnLst>
              <a:rect l="0" t="0" r="r" b="b"/>
              <a:pathLst>
                <a:path w="23" h="5">
                  <a:moveTo>
                    <a:pt x="3" y="5"/>
                  </a:moveTo>
                  <a:cubicBezTo>
                    <a:pt x="20" y="5"/>
                    <a:pt x="20" y="5"/>
                    <a:pt x="20" y="5"/>
                  </a:cubicBezTo>
                  <a:cubicBezTo>
                    <a:pt x="23" y="5"/>
                    <a:pt x="23" y="0"/>
                    <a:pt x="20"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25" name="Freeform 148"/>
            <p:cNvSpPr/>
            <p:nvPr/>
          </p:nvSpPr>
          <p:spPr bwMode="auto">
            <a:xfrm>
              <a:off x="4439" y="201"/>
              <a:ext cx="88" cy="24"/>
            </a:xfrm>
            <a:custGeom>
              <a:avLst/>
              <a:gdLst>
                <a:gd name="T0" fmla="*/ 3 w 25"/>
                <a:gd name="T1" fmla="*/ 6 h 8"/>
                <a:gd name="T2" fmla="*/ 23 w 25"/>
                <a:gd name="T3" fmla="*/ 5 h 8"/>
                <a:gd name="T4" fmla="*/ 20 w 25"/>
                <a:gd name="T5" fmla="*/ 1 h 8"/>
                <a:gd name="T6" fmla="*/ 4 w 25"/>
                <a:gd name="T7" fmla="*/ 1 h 8"/>
                <a:gd name="T8" fmla="*/ 3 w 25"/>
                <a:gd name="T9" fmla="*/ 6 h 8"/>
              </a:gdLst>
              <a:ahLst/>
              <a:cxnLst>
                <a:cxn ang="0">
                  <a:pos x="T0" y="T1"/>
                </a:cxn>
                <a:cxn ang="0">
                  <a:pos x="T2" y="T3"/>
                </a:cxn>
                <a:cxn ang="0">
                  <a:pos x="T4" y="T5"/>
                </a:cxn>
                <a:cxn ang="0">
                  <a:pos x="T6" y="T7"/>
                </a:cxn>
                <a:cxn ang="0">
                  <a:pos x="T8" y="T9"/>
                </a:cxn>
              </a:cxnLst>
              <a:rect l="0" t="0" r="r" b="b"/>
              <a:pathLst>
                <a:path w="25" h="8">
                  <a:moveTo>
                    <a:pt x="3" y="6"/>
                  </a:moveTo>
                  <a:cubicBezTo>
                    <a:pt x="9" y="7"/>
                    <a:pt x="16" y="8"/>
                    <a:pt x="23" y="5"/>
                  </a:cubicBezTo>
                  <a:cubicBezTo>
                    <a:pt x="25" y="4"/>
                    <a:pt x="23" y="0"/>
                    <a:pt x="20" y="1"/>
                  </a:cubicBezTo>
                  <a:cubicBezTo>
                    <a:pt x="15" y="4"/>
                    <a:pt x="9" y="2"/>
                    <a:pt x="4" y="1"/>
                  </a:cubicBezTo>
                  <a:cubicBezTo>
                    <a:pt x="1"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26" name="Freeform 149"/>
            <p:cNvSpPr/>
            <p:nvPr/>
          </p:nvSpPr>
          <p:spPr bwMode="auto">
            <a:xfrm>
              <a:off x="4273" y="204"/>
              <a:ext cx="110" cy="18"/>
            </a:xfrm>
            <a:custGeom>
              <a:avLst/>
              <a:gdLst>
                <a:gd name="T0" fmla="*/ 3 w 31"/>
                <a:gd name="T1" fmla="*/ 6 h 6"/>
                <a:gd name="T2" fmla="*/ 28 w 31"/>
                <a:gd name="T3" fmla="*/ 5 h 6"/>
                <a:gd name="T4" fmla="*/ 28 w 31"/>
                <a:gd name="T5" fmla="*/ 0 h 6"/>
                <a:gd name="T6" fmla="*/ 3 w 31"/>
                <a:gd name="T7" fmla="*/ 1 h 6"/>
                <a:gd name="T8" fmla="*/ 3 w 31"/>
                <a:gd name="T9" fmla="*/ 6 h 6"/>
              </a:gdLst>
              <a:ahLst/>
              <a:cxnLst>
                <a:cxn ang="0">
                  <a:pos x="T0" y="T1"/>
                </a:cxn>
                <a:cxn ang="0">
                  <a:pos x="T2" y="T3"/>
                </a:cxn>
                <a:cxn ang="0">
                  <a:pos x="T4" y="T5"/>
                </a:cxn>
                <a:cxn ang="0">
                  <a:pos x="T6" y="T7"/>
                </a:cxn>
                <a:cxn ang="0">
                  <a:pos x="T8" y="T9"/>
                </a:cxn>
              </a:cxnLst>
              <a:rect l="0" t="0" r="r" b="b"/>
              <a:pathLst>
                <a:path w="31" h="6">
                  <a:moveTo>
                    <a:pt x="3" y="6"/>
                  </a:moveTo>
                  <a:cubicBezTo>
                    <a:pt x="11" y="6"/>
                    <a:pt x="20" y="6"/>
                    <a:pt x="28" y="5"/>
                  </a:cubicBezTo>
                  <a:cubicBezTo>
                    <a:pt x="31" y="4"/>
                    <a:pt x="31" y="0"/>
                    <a:pt x="28" y="0"/>
                  </a:cubicBezTo>
                  <a:cubicBezTo>
                    <a:pt x="20" y="1"/>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27" name="Freeform 150"/>
            <p:cNvSpPr/>
            <p:nvPr/>
          </p:nvSpPr>
          <p:spPr bwMode="auto">
            <a:xfrm>
              <a:off x="4150" y="201"/>
              <a:ext cx="99" cy="24"/>
            </a:xfrm>
            <a:custGeom>
              <a:avLst/>
              <a:gdLst>
                <a:gd name="T0" fmla="*/ 4 w 28"/>
                <a:gd name="T1" fmla="*/ 8 h 8"/>
                <a:gd name="T2" fmla="*/ 24 w 28"/>
                <a:gd name="T3" fmla="*/ 7 h 8"/>
                <a:gd name="T4" fmla="*/ 25 w 28"/>
                <a:gd name="T5" fmla="*/ 2 h 8"/>
                <a:gd name="T6" fmla="*/ 3 w 28"/>
                <a:gd name="T7" fmla="*/ 3 h 8"/>
                <a:gd name="T8" fmla="*/ 4 w 28"/>
                <a:gd name="T9" fmla="*/ 8 h 8"/>
              </a:gdLst>
              <a:ahLst/>
              <a:cxnLst>
                <a:cxn ang="0">
                  <a:pos x="T0" y="T1"/>
                </a:cxn>
                <a:cxn ang="0">
                  <a:pos x="T2" y="T3"/>
                </a:cxn>
                <a:cxn ang="0">
                  <a:pos x="T4" y="T5"/>
                </a:cxn>
                <a:cxn ang="0">
                  <a:pos x="T6" y="T7"/>
                </a:cxn>
                <a:cxn ang="0">
                  <a:pos x="T8" y="T9"/>
                </a:cxn>
              </a:cxnLst>
              <a:rect l="0" t="0" r="r" b="b"/>
              <a:pathLst>
                <a:path w="28" h="8">
                  <a:moveTo>
                    <a:pt x="4" y="8"/>
                  </a:moveTo>
                  <a:cubicBezTo>
                    <a:pt x="10" y="7"/>
                    <a:pt x="17" y="5"/>
                    <a:pt x="24" y="7"/>
                  </a:cubicBezTo>
                  <a:cubicBezTo>
                    <a:pt x="27" y="7"/>
                    <a:pt x="28" y="3"/>
                    <a:pt x="25" y="2"/>
                  </a:cubicBezTo>
                  <a:cubicBezTo>
                    <a:pt x="18" y="0"/>
                    <a:pt x="10" y="2"/>
                    <a:pt x="3" y="3"/>
                  </a:cubicBezTo>
                  <a:cubicBezTo>
                    <a:pt x="0" y="4"/>
                    <a:pt x="1" y="8"/>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28" name="Freeform 151"/>
            <p:cNvSpPr/>
            <p:nvPr/>
          </p:nvSpPr>
          <p:spPr bwMode="auto">
            <a:xfrm>
              <a:off x="4016" y="207"/>
              <a:ext cx="102" cy="24"/>
            </a:xfrm>
            <a:custGeom>
              <a:avLst/>
              <a:gdLst>
                <a:gd name="T0" fmla="*/ 3 w 29"/>
                <a:gd name="T1" fmla="*/ 5 h 8"/>
                <a:gd name="T2" fmla="*/ 25 w 29"/>
                <a:gd name="T3" fmla="*/ 7 h 8"/>
                <a:gd name="T4" fmla="*/ 26 w 29"/>
                <a:gd name="T5" fmla="*/ 2 h 8"/>
                <a:gd name="T6" fmla="*/ 3 w 29"/>
                <a:gd name="T7" fmla="*/ 0 h 8"/>
                <a:gd name="T8" fmla="*/ 3 w 29"/>
                <a:gd name="T9" fmla="*/ 5 h 8"/>
              </a:gdLst>
              <a:ahLst/>
              <a:cxnLst>
                <a:cxn ang="0">
                  <a:pos x="T0" y="T1"/>
                </a:cxn>
                <a:cxn ang="0">
                  <a:pos x="T2" y="T3"/>
                </a:cxn>
                <a:cxn ang="0">
                  <a:pos x="T4" y="T5"/>
                </a:cxn>
                <a:cxn ang="0">
                  <a:pos x="T6" y="T7"/>
                </a:cxn>
                <a:cxn ang="0">
                  <a:pos x="T8" y="T9"/>
                </a:cxn>
              </a:cxnLst>
              <a:rect l="0" t="0" r="r" b="b"/>
              <a:pathLst>
                <a:path w="29" h="8">
                  <a:moveTo>
                    <a:pt x="3" y="5"/>
                  </a:moveTo>
                  <a:cubicBezTo>
                    <a:pt x="10" y="5"/>
                    <a:pt x="18" y="5"/>
                    <a:pt x="25" y="7"/>
                  </a:cubicBezTo>
                  <a:cubicBezTo>
                    <a:pt x="28" y="8"/>
                    <a:pt x="29" y="3"/>
                    <a:pt x="26" y="2"/>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29" name="Freeform 152"/>
            <p:cNvSpPr/>
            <p:nvPr/>
          </p:nvSpPr>
          <p:spPr bwMode="auto">
            <a:xfrm>
              <a:off x="3878" y="213"/>
              <a:ext cx="106"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30" name="Freeform 153"/>
            <p:cNvSpPr/>
            <p:nvPr/>
          </p:nvSpPr>
          <p:spPr bwMode="auto">
            <a:xfrm>
              <a:off x="3751" y="207"/>
              <a:ext cx="85" cy="18"/>
            </a:xfrm>
            <a:custGeom>
              <a:avLst/>
              <a:gdLst>
                <a:gd name="T0" fmla="*/ 3 w 24"/>
                <a:gd name="T1" fmla="*/ 5 h 6"/>
                <a:gd name="T2" fmla="*/ 21 w 24"/>
                <a:gd name="T3" fmla="*/ 6 h 6"/>
                <a:gd name="T4" fmla="*/ 21 w 24"/>
                <a:gd name="T5" fmla="*/ 1 h 6"/>
                <a:gd name="T6" fmla="*/ 4 w 24"/>
                <a:gd name="T7" fmla="*/ 0 h 6"/>
                <a:gd name="T8" fmla="*/ 3 w 24"/>
                <a:gd name="T9" fmla="*/ 5 h 6"/>
              </a:gdLst>
              <a:ahLst/>
              <a:cxnLst>
                <a:cxn ang="0">
                  <a:pos x="T0" y="T1"/>
                </a:cxn>
                <a:cxn ang="0">
                  <a:pos x="T2" y="T3"/>
                </a:cxn>
                <a:cxn ang="0">
                  <a:pos x="T4" y="T5"/>
                </a:cxn>
                <a:cxn ang="0">
                  <a:pos x="T6" y="T7"/>
                </a:cxn>
                <a:cxn ang="0">
                  <a:pos x="T8" y="T9"/>
                </a:cxn>
              </a:cxnLst>
              <a:rect l="0" t="0" r="r" b="b"/>
              <a:pathLst>
                <a:path w="24" h="6">
                  <a:moveTo>
                    <a:pt x="3" y="5"/>
                  </a:moveTo>
                  <a:cubicBezTo>
                    <a:pt x="9" y="6"/>
                    <a:pt x="15" y="6"/>
                    <a:pt x="21" y="6"/>
                  </a:cubicBezTo>
                  <a:cubicBezTo>
                    <a:pt x="24" y="6"/>
                    <a:pt x="24" y="1"/>
                    <a:pt x="21" y="1"/>
                  </a:cubicBezTo>
                  <a:cubicBezTo>
                    <a:pt x="16" y="1"/>
                    <a:pt x="10"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31" name="Freeform 154"/>
            <p:cNvSpPr/>
            <p:nvPr/>
          </p:nvSpPr>
          <p:spPr bwMode="auto">
            <a:xfrm>
              <a:off x="3596" y="207"/>
              <a:ext cx="109" cy="24"/>
            </a:xfrm>
            <a:custGeom>
              <a:avLst/>
              <a:gdLst>
                <a:gd name="T0" fmla="*/ 3 w 31"/>
                <a:gd name="T1" fmla="*/ 7 h 8"/>
                <a:gd name="T2" fmla="*/ 28 w 31"/>
                <a:gd name="T3" fmla="*/ 6 h 8"/>
                <a:gd name="T4" fmla="*/ 27 w 31"/>
                <a:gd name="T5" fmla="*/ 1 h 8"/>
                <a:gd name="T6" fmla="*/ 3 w 31"/>
                <a:gd name="T7" fmla="*/ 2 h 8"/>
                <a:gd name="T8" fmla="*/ 3 w 31"/>
                <a:gd name="T9" fmla="*/ 7 h 8"/>
              </a:gdLst>
              <a:ahLst/>
              <a:cxnLst>
                <a:cxn ang="0">
                  <a:pos x="T0" y="T1"/>
                </a:cxn>
                <a:cxn ang="0">
                  <a:pos x="T2" y="T3"/>
                </a:cxn>
                <a:cxn ang="0">
                  <a:pos x="T4" y="T5"/>
                </a:cxn>
                <a:cxn ang="0">
                  <a:pos x="T6" y="T7"/>
                </a:cxn>
                <a:cxn ang="0">
                  <a:pos x="T8" y="T9"/>
                </a:cxn>
              </a:cxnLst>
              <a:rect l="0" t="0" r="r" b="b"/>
              <a:pathLst>
                <a:path w="31" h="8">
                  <a:moveTo>
                    <a:pt x="3" y="7"/>
                  </a:moveTo>
                  <a:cubicBezTo>
                    <a:pt x="11" y="7"/>
                    <a:pt x="20" y="8"/>
                    <a:pt x="28" y="6"/>
                  </a:cubicBezTo>
                  <a:cubicBezTo>
                    <a:pt x="31" y="5"/>
                    <a:pt x="30" y="0"/>
                    <a:pt x="27" y="1"/>
                  </a:cubicBezTo>
                  <a:cubicBezTo>
                    <a:pt x="19" y="4"/>
                    <a:pt x="11"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32" name="Freeform 155"/>
            <p:cNvSpPr/>
            <p:nvPr/>
          </p:nvSpPr>
          <p:spPr bwMode="auto">
            <a:xfrm>
              <a:off x="3455" y="216"/>
              <a:ext cx="99" cy="18"/>
            </a:xfrm>
            <a:custGeom>
              <a:avLst/>
              <a:gdLst>
                <a:gd name="T0" fmla="*/ 4 w 28"/>
                <a:gd name="T1" fmla="*/ 6 h 6"/>
                <a:gd name="T2" fmla="*/ 25 w 28"/>
                <a:gd name="T3" fmla="*/ 5 h 6"/>
                <a:gd name="T4" fmla="*/ 25 w 28"/>
                <a:gd name="T5" fmla="*/ 0 h 6"/>
                <a:gd name="T6" fmla="*/ 2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2" y="1"/>
                  </a:cubicBezTo>
                  <a:cubicBezTo>
                    <a:pt x="0" y="2"/>
                    <a:pt x="1"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33" name="Freeform 156"/>
            <p:cNvSpPr/>
            <p:nvPr/>
          </p:nvSpPr>
          <p:spPr bwMode="auto">
            <a:xfrm>
              <a:off x="3300" y="204"/>
              <a:ext cx="109" cy="21"/>
            </a:xfrm>
            <a:custGeom>
              <a:avLst/>
              <a:gdLst>
                <a:gd name="T0" fmla="*/ 3 w 31"/>
                <a:gd name="T1" fmla="*/ 5 h 7"/>
                <a:gd name="T2" fmla="*/ 28 w 31"/>
                <a:gd name="T3" fmla="*/ 5 h 7"/>
                <a:gd name="T4" fmla="*/ 28 w 31"/>
                <a:gd name="T5" fmla="*/ 0 h 7"/>
                <a:gd name="T6" fmla="*/ 4 w 31"/>
                <a:gd name="T7" fmla="*/ 0 h 7"/>
                <a:gd name="T8" fmla="*/ 3 w 31"/>
                <a:gd name="T9" fmla="*/ 5 h 7"/>
              </a:gdLst>
              <a:ahLst/>
              <a:cxnLst>
                <a:cxn ang="0">
                  <a:pos x="T0" y="T1"/>
                </a:cxn>
                <a:cxn ang="0">
                  <a:pos x="T2" y="T3"/>
                </a:cxn>
                <a:cxn ang="0">
                  <a:pos x="T4" y="T5"/>
                </a:cxn>
                <a:cxn ang="0">
                  <a:pos x="T6" y="T7"/>
                </a:cxn>
                <a:cxn ang="0">
                  <a:pos x="T8" y="T9"/>
                </a:cxn>
              </a:cxnLst>
              <a:rect l="0" t="0" r="r" b="b"/>
              <a:pathLst>
                <a:path w="31" h="7">
                  <a:moveTo>
                    <a:pt x="3" y="5"/>
                  </a:moveTo>
                  <a:cubicBezTo>
                    <a:pt x="11" y="7"/>
                    <a:pt x="20" y="5"/>
                    <a:pt x="28" y="5"/>
                  </a:cubicBezTo>
                  <a:cubicBezTo>
                    <a:pt x="31" y="5"/>
                    <a:pt x="31" y="0"/>
                    <a:pt x="28" y="0"/>
                  </a:cubicBezTo>
                  <a:cubicBezTo>
                    <a:pt x="20" y="0"/>
                    <a:pt x="12" y="2"/>
                    <a:pt x="4" y="0"/>
                  </a:cubicBezTo>
                  <a:cubicBezTo>
                    <a:pt x="2"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34" name="Freeform 157"/>
            <p:cNvSpPr/>
            <p:nvPr/>
          </p:nvSpPr>
          <p:spPr bwMode="auto">
            <a:xfrm>
              <a:off x="3155" y="207"/>
              <a:ext cx="95" cy="21"/>
            </a:xfrm>
            <a:custGeom>
              <a:avLst/>
              <a:gdLst>
                <a:gd name="T0" fmla="*/ 4 w 27"/>
                <a:gd name="T1" fmla="*/ 7 h 7"/>
                <a:gd name="T2" fmla="*/ 23 w 27"/>
                <a:gd name="T3" fmla="*/ 6 h 7"/>
                <a:gd name="T4" fmla="*/ 24 w 27"/>
                <a:gd name="T5" fmla="*/ 1 h 7"/>
                <a:gd name="T6" fmla="*/ 3 w 27"/>
                <a:gd name="T7" fmla="*/ 2 h 7"/>
                <a:gd name="T8" fmla="*/ 4 w 27"/>
                <a:gd name="T9" fmla="*/ 7 h 7"/>
              </a:gdLst>
              <a:ahLst/>
              <a:cxnLst>
                <a:cxn ang="0">
                  <a:pos x="T0" y="T1"/>
                </a:cxn>
                <a:cxn ang="0">
                  <a:pos x="T2" y="T3"/>
                </a:cxn>
                <a:cxn ang="0">
                  <a:pos x="T4" y="T5"/>
                </a:cxn>
                <a:cxn ang="0">
                  <a:pos x="T6" y="T7"/>
                </a:cxn>
                <a:cxn ang="0">
                  <a:pos x="T8" y="T9"/>
                </a:cxn>
              </a:cxnLst>
              <a:rect l="0" t="0" r="r" b="b"/>
              <a:pathLst>
                <a:path w="27" h="7">
                  <a:moveTo>
                    <a:pt x="4" y="7"/>
                  </a:moveTo>
                  <a:cubicBezTo>
                    <a:pt x="10" y="6"/>
                    <a:pt x="17" y="4"/>
                    <a:pt x="23" y="6"/>
                  </a:cubicBezTo>
                  <a:cubicBezTo>
                    <a:pt x="26" y="6"/>
                    <a:pt x="27" y="2"/>
                    <a:pt x="24" y="1"/>
                  </a:cubicBezTo>
                  <a:cubicBezTo>
                    <a:pt x="17" y="0"/>
                    <a:pt x="10"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35" name="Freeform 158"/>
            <p:cNvSpPr/>
            <p:nvPr/>
          </p:nvSpPr>
          <p:spPr bwMode="auto">
            <a:xfrm>
              <a:off x="2982" y="204"/>
              <a:ext cx="120" cy="30"/>
            </a:xfrm>
            <a:custGeom>
              <a:avLst/>
              <a:gdLst>
                <a:gd name="T0" fmla="*/ 3 w 34"/>
                <a:gd name="T1" fmla="*/ 9 h 10"/>
                <a:gd name="T2" fmla="*/ 16 w 34"/>
                <a:gd name="T3" fmla="*/ 8 h 10"/>
                <a:gd name="T4" fmla="*/ 29 w 34"/>
                <a:gd name="T5" fmla="*/ 9 h 10"/>
                <a:gd name="T6" fmla="*/ 32 w 34"/>
                <a:gd name="T7" fmla="*/ 5 h 10"/>
                <a:gd name="T8" fmla="*/ 3 w 34"/>
                <a:gd name="T9" fmla="*/ 4 h 10"/>
                <a:gd name="T10" fmla="*/ 3 w 34"/>
                <a:gd name="T11" fmla="*/ 9 h 10"/>
              </a:gdLst>
              <a:ahLst/>
              <a:cxnLst>
                <a:cxn ang="0">
                  <a:pos x="T0" y="T1"/>
                </a:cxn>
                <a:cxn ang="0">
                  <a:pos x="T2" y="T3"/>
                </a:cxn>
                <a:cxn ang="0">
                  <a:pos x="T4" y="T5"/>
                </a:cxn>
                <a:cxn ang="0">
                  <a:pos x="T6" y="T7"/>
                </a:cxn>
                <a:cxn ang="0">
                  <a:pos x="T8" y="T9"/>
                </a:cxn>
                <a:cxn ang="0">
                  <a:pos x="T10" y="T11"/>
                </a:cxn>
              </a:cxnLst>
              <a:rect l="0" t="0" r="r" b="b"/>
              <a:pathLst>
                <a:path w="34" h="10">
                  <a:moveTo>
                    <a:pt x="3" y="9"/>
                  </a:moveTo>
                  <a:cubicBezTo>
                    <a:pt x="8" y="9"/>
                    <a:pt x="12" y="8"/>
                    <a:pt x="16" y="8"/>
                  </a:cubicBezTo>
                  <a:cubicBezTo>
                    <a:pt x="21" y="7"/>
                    <a:pt x="26" y="7"/>
                    <a:pt x="29" y="9"/>
                  </a:cubicBezTo>
                  <a:cubicBezTo>
                    <a:pt x="32" y="10"/>
                    <a:pt x="34" y="6"/>
                    <a:pt x="32" y="5"/>
                  </a:cubicBezTo>
                  <a:cubicBezTo>
                    <a:pt x="23" y="0"/>
                    <a:pt x="12"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36" name="Freeform 159"/>
            <p:cNvSpPr/>
            <p:nvPr/>
          </p:nvSpPr>
          <p:spPr bwMode="auto">
            <a:xfrm>
              <a:off x="2841" y="213"/>
              <a:ext cx="106" cy="24"/>
            </a:xfrm>
            <a:custGeom>
              <a:avLst/>
              <a:gdLst>
                <a:gd name="T0" fmla="*/ 2 w 30"/>
                <a:gd name="T1" fmla="*/ 6 h 8"/>
                <a:gd name="T2" fmla="*/ 27 w 30"/>
                <a:gd name="T3" fmla="*/ 5 h 8"/>
                <a:gd name="T4" fmla="*/ 26 w 30"/>
                <a:gd name="T5" fmla="*/ 0 h 8"/>
                <a:gd name="T6" fmla="*/ 4 w 30"/>
                <a:gd name="T7" fmla="*/ 1 h 8"/>
                <a:gd name="T8" fmla="*/ 2 w 30"/>
                <a:gd name="T9" fmla="*/ 6 h 8"/>
              </a:gdLst>
              <a:ahLst/>
              <a:cxnLst>
                <a:cxn ang="0">
                  <a:pos x="T0" y="T1"/>
                </a:cxn>
                <a:cxn ang="0">
                  <a:pos x="T2" y="T3"/>
                </a:cxn>
                <a:cxn ang="0">
                  <a:pos x="T4" y="T5"/>
                </a:cxn>
                <a:cxn ang="0">
                  <a:pos x="T6" y="T7"/>
                </a:cxn>
                <a:cxn ang="0">
                  <a:pos x="T8" y="T9"/>
                </a:cxn>
              </a:cxnLst>
              <a:rect l="0" t="0" r="r" b="b"/>
              <a:pathLst>
                <a:path w="30" h="8">
                  <a:moveTo>
                    <a:pt x="2" y="6"/>
                  </a:moveTo>
                  <a:cubicBezTo>
                    <a:pt x="11" y="8"/>
                    <a:pt x="19" y="6"/>
                    <a:pt x="27" y="5"/>
                  </a:cubicBezTo>
                  <a:cubicBezTo>
                    <a:pt x="30" y="4"/>
                    <a:pt x="29" y="0"/>
                    <a:pt x="26" y="0"/>
                  </a:cubicBezTo>
                  <a:cubicBezTo>
                    <a:pt x="18" y="1"/>
                    <a:pt x="11" y="3"/>
                    <a:pt x="4" y="1"/>
                  </a:cubicBezTo>
                  <a:cubicBezTo>
                    <a:pt x="1" y="1"/>
                    <a:pt x="0" y="5"/>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37" name="Freeform 160"/>
            <p:cNvSpPr/>
            <p:nvPr/>
          </p:nvSpPr>
          <p:spPr bwMode="auto">
            <a:xfrm>
              <a:off x="2686" y="210"/>
              <a:ext cx="85" cy="18"/>
            </a:xfrm>
            <a:custGeom>
              <a:avLst/>
              <a:gdLst>
                <a:gd name="T0" fmla="*/ 3 w 24"/>
                <a:gd name="T1" fmla="*/ 6 h 6"/>
                <a:gd name="T2" fmla="*/ 20 w 24"/>
                <a:gd name="T3" fmla="*/ 6 h 6"/>
                <a:gd name="T4" fmla="*/ 21 w 24"/>
                <a:gd name="T5" fmla="*/ 1 h 6"/>
                <a:gd name="T6" fmla="*/ 3 w 24"/>
                <a:gd name="T7" fmla="*/ 1 h 6"/>
                <a:gd name="T8" fmla="*/ 3 w 24"/>
                <a:gd name="T9" fmla="*/ 6 h 6"/>
              </a:gdLst>
              <a:ahLst/>
              <a:cxnLst>
                <a:cxn ang="0">
                  <a:pos x="T0" y="T1"/>
                </a:cxn>
                <a:cxn ang="0">
                  <a:pos x="T2" y="T3"/>
                </a:cxn>
                <a:cxn ang="0">
                  <a:pos x="T4" y="T5"/>
                </a:cxn>
                <a:cxn ang="0">
                  <a:pos x="T6" y="T7"/>
                </a:cxn>
                <a:cxn ang="0">
                  <a:pos x="T8" y="T9"/>
                </a:cxn>
              </a:cxnLst>
              <a:rect l="0" t="0" r="r" b="b"/>
              <a:pathLst>
                <a:path w="24" h="6">
                  <a:moveTo>
                    <a:pt x="3" y="6"/>
                  </a:moveTo>
                  <a:cubicBezTo>
                    <a:pt x="9" y="6"/>
                    <a:pt x="14" y="5"/>
                    <a:pt x="20" y="6"/>
                  </a:cubicBezTo>
                  <a:cubicBezTo>
                    <a:pt x="23" y="6"/>
                    <a:pt x="24" y="2"/>
                    <a:pt x="21" y="1"/>
                  </a:cubicBezTo>
                  <a:cubicBezTo>
                    <a:pt x="15" y="0"/>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38" name="Freeform 161"/>
            <p:cNvSpPr/>
            <p:nvPr/>
          </p:nvSpPr>
          <p:spPr bwMode="auto">
            <a:xfrm>
              <a:off x="2531" y="210"/>
              <a:ext cx="95" cy="18"/>
            </a:xfrm>
            <a:custGeom>
              <a:avLst/>
              <a:gdLst>
                <a:gd name="T0" fmla="*/ 3 w 27"/>
                <a:gd name="T1" fmla="*/ 5 h 6"/>
                <a:gd name="T2" fmla="*/ 24 w 27"/>
                <a:gd name="T3" fmla="*/ 6 h 6"/>
                <a:gd name="T4" fmla="*/ 24 w 27"/>
                <a:gd name="T5" fmla="*/ 1 h 6"/>
                <a:gd name="T6" fmla="*/ 4 w 27"/>
                <a:gd name="T7" fmla="*/ 0 h 6"/>
                <a:gd name="T8" fmla="*/ 3 w 27"/>
                <a:gd name="T9" fmla="*/ 5 h 6"/>
              </a:gdLst>
              <a:ahLst/>
              <a:cxnLst>
                <a:cxn ang="0">
                  <a:pos x="T0" y="T1"/>
                </a:cxn>
                <a:cxn ang="0">
                  <a:pos x="T2" y="T3"/>
                </a:cxn>
                <a:cxn ang="0">
                  <a:pos x="T4" y="T5"/>
                </a:cxn>
                <a:cxn ang="0">
                  <a:pos x="T6" y="T7"/>
                </a:cxn>
                <a:cxn ang="0">
                  <a:pos x="T8" y="T9"/>
                </a:cxn>
              </a:cxnLst>
              <a:rect l="0" t="0" r="r" b="b"/>
              <a:pathLst>
                <a:path w="27" h="6">
                  <a:moveTo>
                    <a:pt x="3" y="5"/>
                  </a:moveTo>
                  <a:cubicBezTo>
                    <a:pt x="10" y="6"/>
                    <a:pt x="17" y="6"/>
                    <a:pt x="24" y="6"/>
                  </a:cubicBezTo>
                  <a:cubicBezTo>
                    <a:pt x="27" y="6"/>
                    <a:pt x="27" y="1"/>
                    <a:pt x="24" y="1"/>
                  </a:cubicBezTo>
                  <a:cubicBezTo>
                    <a:pt x="17" y="1"/>
                    <a:pt x="11"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39" name="Freeform 162"/>
            <p:cNvSpPr/>
            <p:nvPr/>
          </p:nvSpPr>
          <p:spPr bwMode="auto">
            <a:xfrm>
              <a:off x="2393" y="213"/>
              <a:ext cx="102" cy="18"/>
            </a:xfrm>
            <a:custGeom>
              <a:avLst/>
              <a:gdLst>
                <a:gd name="T0" fmla="*/ 2 w 29"/>
                <a:gd name="T1" fmla="*/ 6 h 6"/>
                <a:gd name="T2" fmla="*/ 26 w 29"/>
                <a:gd name="T3" fmla="*/ 5 h 6"/>
                <a:gd name="T4" fmla="*/ 26 w 29"/>
                <a:gd name="T5" fmla="*/ 0 h 6"/>
                <a:gd name="T6" fmla="*/ 2 w 29"/>
                <a:gd name="T7" fmla="*/ 1 h 6"/>
                <a:gd name="T8" fmla="*/ 2 w 29"/>
                <a:gd name="T9" fmla="*/ 6 h 6"/>
              </a:gdLst>
              <a:ahLst/>
              <a:cxnLst>
                <a:cxn ang="0">
                  <a:pos x="T0" y="T1"/>
                </a:cxn>
                <a:cxn ang="0">
                  <a:pos x="T2" y="T3"/>
                </a:cxn>
                <a:cxn ang="0">
                  <a:pos x="T4" y="T5"/>
                </a:cxn>
                <a:cxn ang="0">
                  <a:pos x="T6" y="T7"/>
                </a:cxn>
                <a:cxn ang="0">
                  <a:pos x="T8" y="T9"/>
                </a:cxn>
              </a:cxnLst>
              <a:rect l="0" t="0" r="r" b="b"/>
              <a:pathLst>
                <a:path w="29" h="6">
                  <a:moveTo>
                    <a:pt x="2" y="6"/>
                  </a:moveTo>
                  <a:cubicBezTo>
                    <a:pt x="10" y="5"/>
                    <a:pt x="18" y="5"/>
                    <a:pt x="26" y="5"/>
                  </a:cubicBezTo>
                  <a:cubicBezTo>
                    <a:pt x="29" y="5"/>
                    <a:pt x="29" y="0"/>
                    <a:pt x="26" y="0"/>
                  </a:cubicBezTo>
                  <a:cubicBezTo>
                    <a:pt x="18" y="0"/>
                    <a:pt x="10" y="0"/>
                    <a:pt x="2" y="1"/>
                  </a:cubicBezTo>
                  <a:cubicBezTo>
                    <a:pt x="0" y="2"/>
                    <a:pt x="0" y="6"/>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40" name="Freeform 163"/>
            <p:cNvSpPr/>
            <p:nvPr/>
          </p:nvSpPr>
          <p:spPr bwMode="auto">
            <a:xfrm>
              <a:off x="2231" y="216"/>
              <a:ext cx="116" cy="18"/>
            </a:xfrm>
            <a:custGeom>
              <a:avLst/>
              <a:gdLst>
                <a:gd name="T0" fmla="*/ 3 w 33"/>
                <a:gd name="T1" fmla="*/ 5 h 6"/>
                <a:gd name="T2" fmla="*/ 29 w 33"/>
                <a:gd name="T3" fmla="*/ 6 h 6"/>
                <a:gd name="T4" fmla="*/ 30 w 33"/>
                <a:gd name="T5" fmla="*/ 6 h 6"/>
                <a:gd name="T6" fmla="*/ 30 w 33"/>
                <a:gd name="T7" fmla="*/ 6 h 6"/>
                <a:gd name="T8" fmla="*/ 30 w 33"/>
                <a:gd name="T9" fmla="*/ 1 h 6"/>
                <a:gd name="T10" fmla="*/ 4 w 33"/>
                <a:gd name="T11" fmla="*/ 0 h 6"/>
                <a:gd name="T12" fmla="*/ 3 w 3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3" h="6">
                  <a:moveTo>
                    <a:pt x="3" y="5"/>
                  </a:moveTo>
                  <a:cubicBezTo>
                    <a:pt x="11" y="6"/>
                    <a:pt x="21" y="5"/>
                    <a:pt x="29" y="6"/>
                  </a:cubicBezTo>
                  <a:cubicBezTo>
                    <a:pt x="30" y="6"/>
                    <a:pt x="30" y="6"/>
                    <a:pt x="30" y="6"/>
                  </a:cubicBezTo>
                  <a:cubicBezTo>
                    <a:pt x="30" y="6"/>
                    <a:pt x="30" y="6"/>
                    <a:pt x="30" y="6"/>
                  </a:cubicBezTo>
                  <a:cubicBezTo>
                    <a:pt x="33" y="6"/>
                    <a:pt x="33" y="2"/>
                    <a:pt x="30" y="1"/>
                  </a:cubicBezTo>
                  <a:cubicBezTo>
                    <a:pt x="21" y="1"/>
                    <a:pt x="12"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41" name="Freeform 164"/>
            <p:cNvSpPr/>
            <p:nvPr/>
          </p:nvSpPr>
          <p:spPr bwMode="auto">
            <a:xfrm>
              <a:off x="2100" y="222"/>
              <a:ext cx="103" cy="15"/>
            </a:xfrm>
            <a:custGeom>
              <a:avLst/>
              <a:gdLst>
                <a:gd name="T0" fmla="*/ 3 w 29"/>
                <a:gd name="T1" fmla="*/ 5 h 5"/>
                <a:gd name="T2" fmla="*/ 26 w 29"/>
                <a:gd name="T3" fmla="*/ 5 h 5"/>
                <a:gd name="T4" fmla="*/ 26 w 29"/>
                <a:gd name="T5" fmla="*/ 0 h 5"/>
                <a:gd name="T6" fmla="*/ 3 w 29"/>
                <a:gd name="T7" fmla="*/ 0 h 5"/>
                <a:gd name="T8" fmla="*/ 3 w 29"/>
                <a:gd name="T9" fmla="*/ 5 h 5"/>
              </a:gdLst>
              <a:ahLst/>
              <a:cxnLst>
                <a:cxn ang="0">
                  <a:pos x="T0" y="T1"/>
                </a:cxn>
                <a:cxn ang="0">
                  <a:pos x="T2" y="T3"/>
                </a:cxn>
                <a:cxn ang="0">
                  <a:pos x="T4" y="T5"/>
                </a:cxn>
                <a:cxn ang="0">
                  <a:pos x="T6" y="T7"/>
                </a:cxn>
                <a:cxn ang="0">
                  <a:pos x="T8" y="T9"/>
                </a:cxn>
              </a:cxnLst>
              <a:rect l="0" t="0" r="r" b="b"/>
              <a:pathLst>
                <a:path w="29" h="5">
                  <a:moveTo>
                    <a:pt x="3" y="5"/>
                  </a:moveTo>
                  <a:cubicBezTo>
                    <a:pt x="26" y="5"/>
                    <a:pt x="26" y="5"/>
                    <a:pt x="26" y="5"/>
                  </a:cubicBezTo>
                  <a:cubicBezTo>
                    <a:pt x="29" y="5"/>
                    <a:pt x="29" y="0"/>
                    <a:pt x="26"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42" name="Freeform 165"/>
            <p:cNvSpPr/>
            <p:nvPr/>
          </p:nvSpPr>
          <p:spPr bwMode="auto">
            <a:xfrm>
              <a:off x="1984" y="216"/>
              <a:ext cx="99" cy="24"/>
            </a:xfrm>
            <a:custGeom>
              <a:avLst/>
              <a:gdLst>
                <a:gd name="T0" fmla="*/ 4 w 28"/>
                <a:gd name="T1" fmla="*/ 6 h 8"/>
                <a:gd name="T2" fmla="*/ 24 w 28"/>
                <a:gd name="T3" fmla="*/ 7 h 8"/>
                <a:gd name="T4" fmla="*/ 25 w 28"/>
                <a:gd name="T5" fmla="*/ 3 h 8"/>
                <a:gd name="T6" fmla="*/ 3 w 28"/>
                <a:gd name="T7" fmla="*/ 1 h 8"/>
                <a:gd name="T8" fmla="*/ 4 w 28"/>
                <a:gd name="T9" fmla="*/ 6 h 8"/>
              </a:gdLst>
              <a:ahLst/>
              <a:cxnLst>
                <a:cxn ang="0">
                  <a:pos x="T0" y="T1"/>
                </a:cxn>
                <a:cxn ang="0">
                  <a:pos x="T2" y="T3"/>
                </a:cxn>
                <a:cxn ang="0">
                  <a:pos x="T4" y="T5"/>
                </a:cxn>
                <a:cxn ang="0">
                  <a:pos x="T6" y="T7"/>
                </a:cxn>
                <a:cxn ang="0">
                  <a:pos x="T8" y="T9"/>
                </a:cxn>
              </a:cxnLst>
              <a:rect l="0" t="0" r="r" b="b"/>
              <a:pathLst>
                <a:path w="28" h="8">
                  <a:moveTo>
                    <a:pt x="4" y="6"/>
                  </a:moveTo>
                  <a:cubicBezTo>
                    <a:pt x="11" y="4"/>
                    <a:pt x="17" y="5"/>
                    <a:pt x="24" y="7"/>
                  </a:cubicBezTo>
                  <a:cubicBezTo>
                    <a:pt x="27" y="8"/>
                    <a:pt x="28" y="3"/>
                    <a:pt x="25" y="3"/>
                  </a:cubicBezTo>
                  <a:cubicBezTo>
                    <a:pt x="18" y="0"/>
                    <a:pt x="10" y="0"/>
                    <a:pt x="3" y="1"/>
                  </a:cubicBezTo>
                  <a:cubicBezTo>
                    <a:pt x="0" y="2"/>
                    <a:pt x="1"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43" name="Freeform 166"/>
            <p:cNvSpPr/>
            <p:nvPr/>
          </p:nvSpPr>
          <p:spPr bwMode="auto">
            <a:xfrm>
              <a:off x="1857" y="207"/>
              <a:ext cx="99" cy="18"/>
            </a:xfrm>
            <a:custGeom>
              <a:avLst/>
              <a:gdLst>
                <a:gd name="T0" fmla="*/ 3 w 28"/>
                <a:gd name="T1" fmla="*/ 5 h 6"/>
                <a:gd name="T2" fmla="*/ 25 w 28"/>
                <a:gd name="T3" fmla="*/ 6 h 6"/>
                <a:gd name="T4" fmla="*/ 25 w 28"/>
                <a:gd name="T5" fmla="*/ 1 h 6"/>
                <a:gd name="T6" fmla="*/ 3 w 28"/>
                <a:gd name="T7" fmla="*/ 0 h 6"/>
                <a:gd name="T8" fmla="*/ 3 w 28"/>
                <a:gd name="T9" fmla="*/ 5 h 6"/>
              </a:gdLst>
              <a:ahLst/>
              <a:cxnLst>
                <a:cxn ang="0">
                  <a:pos x="T0" y="T1"/>
                </a:cxn>
                <a:cxn ang="0">
                  <a:pos x="T2" y="T3"/>
                </a:cxn>
                <a:cxn ang="0">
                  <a:pos x="T4" y="T5"/>
                </a:cxn>
                <a:cxn ang="0">
                  <a:pos x="T6" y="T7"/>
                </a:cxn>
                <a:cxn ang="0">
                  <a:pos x="T8" y="T9"/>
                </a:cxn>
              </a:cxnLst>
              <a:rect l="0" t="0" r="r" b="b"/>
              <a:pathLst>
                <a:path w="28" h="6">
                  <a:moveTo>
                    <a:pt x="3" y="5"/>
                  </a:moveTo>
                  <a:cubicBezTo>
                    <a:pt x="10" y="6"/>
                    <a:pt x="17" y="6"/>
                    <a:pt x="25" y="6"/>
                  </a:cubicBezTo>
                  <a:cubicBezTo>
                    <a:pt x="28" y="6"/>
                    <a:pt x="28" y="1"/>
                    <a:pt x="25" y="1"/>
                  </a:cubicBezTo>
                  <a:cubicBezTo>
                    <a:pt x="17" y="1"/>
                    <a:pt x="10" y="1"/>
                    <a:pt x="3" y="0"/>
                  </a:cubicBezTo>
                  <a:cubicBezTo>
                    <a:pt x="0"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44" name="Freeform 167"/>
            <p:cNvSpPr/>
            <p:nvPr/>
          </p:nvSpPr>
          <p:spPr bwMode="auto">
            <a:xfrm>
              <a:off x="1723" y="213"/>
              <a:ext cx="109" cy="21"/>
            </a:xfrm>
            <a:custGeom>
              <a:avLst/>
              <a:gdLst>
                <a:gd name="T0" fmla="*/ 4 w 31"/>
                <a:gd name="T1" fmla="*/ 7 h 7"/>
                <a:gd name="T2" fmla="*/ 28 w 31"/>
                <a:gd name="T3" fmla="*/ 5 h 7"/>
                <a:gd name="T4" fmla="*/ 28 w 31"/>
                <a:gd name="T5" fmla="*/ 0 h 7"/>
                <a:gd name="T6" fmla="*/ 3 w 31"/>
                <a:gd name="T7" fmla="*/ 2 h 7"/>
                <a:gd name="T8" fmla="*/ 4 w 31"/>
                <a:gd name="T9" fmla="*/ 7 h 7"/>
              </a:gdLst>
              <a:ahLst/>
              <a:cxnLst>
                <a:cxn ang="0">
                  <a:pos x="T0" y="T1"/>
                </a:cxn>
                <a:cxn ang="0">
                  <a:pos x="T2" y="T3"/>
                </a:cxn>
                <a:cxn ang="0">
                  <a:pos x="T4" y="T5"/>
                </a:cxn>
                <a:cxn ang="0">
                  <a:pos x="T6" y="T7"/>
                </a:cxn>
                <a:cxn ang="0">
                  <a:pos x="T8" y="T9"/>
                </a:cxn>
              </a:cxnLst>
              <a:rect l="0" t="0" r="r" b="b"/>
              <a:pathLst>
                <a:path w="31" h="7">
                  <a:moveTo>
                    <a:pt x="4" y="7"/>
                  </a:moveTo>
                  <a:cubicBezTo>
                    <a:pt x="12" y="5"/>
                    <a:pt x="20" y="5"/>
                    <a:pt x="28" y="5"/>
                  </a:cubicBezTo>
                  <a:cubicBezTo>
                    <a:pt x="31" y="5"/>
                    <a:pt x="31" y="0"/>
                    <a:pt x="28" y="0"/>
                  </a:cubicBezTo>
                  <a:cubicBezTo>
                    <a:pt x="20" y="0"/>
                    <a:pt x="11"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45" name="Freeform 168"/>
            <p:cNvSpPr/>
            <p:nvPr/>
          </p:nvSpPr>
          <p:spPr bwMode="auto">
            <a:xfrm>
              <a:off x="1592" y="210"/>
              <a:ext cx="103" cy="21"/>
            </a:xfrm>
            <a:custGeom>
              <a:avLst/>
              <a:gdLst>
                <a:gd name="T0" fmla="*/ 3 w 29"/>
                <a:gd name="T1" fmla="*/ 5 h 7"/>
                <a:gd name="T2" fmla="*/ 26 w 29"/>
                <a:gd name="T3" fmla="*/ 6 h 7"/>
                <a:gd name="T4" fmla="*/ 26 w 29"/>
                <a:gd name="T5" fmla="*/ 1 h 7"/>
                <a:gd name="T6" fmla="*/ 3 w 29"/>
                <a:gd name="T7" fmla="*/ 0 h 7"/>
                <a:gd name="T8" fmla="*/ 3 w 29"/>
                <a:gd name="T9" fmla="*/ 5 h 7"/>
              </a:gdLst>
              <a:ahLst/>
              <a:cxnLst>
                <a:cxn ang="0">
                  <a:pos x="T0" y="T1"/>
                </a:cxn>
                <a:cxn ang="0">
                  <a:pos x="T2" y="T3"/>
                </a:cxn>
                <a:cxn ang="0">
                  <a:pos x="T4" y="T5"/>
                </a:cxn>
                <a:cxn ang="0">
                  <a:pos x="T6" y="T7"/>
                </a:cxn>
                <a:cxn ang="0">
                  <a:pos x="T8" y="T9"/>
                </a:cxn>
              </a:cxnLst>
              <a:rect l="0" t="0" r="r" b="b"/>
              <a:pathLst>
                <a:path w="29" h="7">
                  <a:moveTo>
                    <a:pt x="3" y="5"/>
                  </a:moveTo>
                  <a:cubicBezTo>
                    <a:pt x="11" y="5"/>
                    <a:pt x="18" y="7"/>
                    <a:pt x="26" y="6"/>
                  </a:cubicBezTo>
                  <a:cubicBezTo>
                    <a:pt x="29" y="6"/>
                    <a:pt x="29" y="1"/>
                    <a:pt x="26" y="1"/>
                  </a:cubicBezTo>
                  <a:cubicBezTo>
                    <a:pt x="18" y="2"/>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46" name="Freeform 169"/>
            <p:cNvSpPr/>
            <p:nvPr/>
          </p:nvSpPr>
          <p:spPr bwMode="auto">
            <a:xfrm>
              <a:off x="1444" y="210"/>
              <a:ext cx="103" cy="18"/>
            </a:xfrm>
            <a:custGeom>
              <a:avLst/>
              <a:gdLst>
                <a:gd name="T0" fmla="*/ 3 w 29"/>
                <a:gd name="T1" fmla="*/ 6 h 6"/>
                <a:gd name="T2" fmla="*/ 26 w 29"/>
                <a:gd name="T3" fmla="*/ 5 h 6"/>
                <a:gd name="T4" fmla="*/ 26 w 29"/>
                <a:gd name="T5" fmla="*/ 0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0" y="6"/>
                    <a:pt x="18" y="6"/>
                    <a:pt x="26" y="5"/>
                  </a:cubicBezTo>
                  <a:cubicBezTo>
                    <a:pt x="29" y="4"/>
                    <a:pt x="29" y="0"/>
                    <a:pt x="26" y="0"/>
                  </a:cubicBezTo>
                  <a:cubicBezTo>
                    <a:pt x="18"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47" name="Freeform 170"/>
            <p:cNvSpPr/>
            <p:nvPr/>
          </p:nvSpPr>
          <p:spPr bwMode="auto">
            <a:xfrm>
              <a:off x="1296" y="207"/>
              <a:ext cx="88" cy="18"/>
            </a:xfrm>
            <a:custGeom>
              <a:avLst/>
              <a:gdLst>
                <a:gd name="T0" fmla="*/ 2 w 25"/>
                <a:gd name="T1" fmla="*/ 5 h 6"/>
                <a:gd name="T2" fmla="*/ 21 w 25"/>
                <a:gd name="T3" fmla="*/ 6 h 6"/>
                <a:gd name="T4" fmla="*/ 22 w 25"/>
                <a:gd name="T5" fmla="*/ 1 h 6"/>
                <a:gd name="T6" fmla="*/ 2 w 25"/>
                <a:gd name="T7" fmla="*/ 0 h 6"/>
                <a:gd name="T8" fmla="*/ 2 w 25"/>
                <a:gd name="T9" fmla="*/ 5 h 6"/>
              </a:gdLst>
              <a:ahLst/>
              <a:cxnLst>
                <a:cxn ang="0">
                  <a:pos x="T0" y="T1"/>
                </a:cxn>
                <a:cxn ang="0">
                  <a:pos x="T2" y="T3"/>
                </a:cxn>
                <a:cxn ang="0">
                  <a:pos x="T4" y="T5"/>
                </a:cxn>
                <a:cxn ang="0">
                  <a:pos x="T6" y="T7"/>
                </a:cxn>
                <a:cxn ang="0">
                  <a:pos x="T8" y="T9"/>
                </a:cxn>
              </a:cxnLst>
              <a:rect l="0" t="0" r="r" b="b"/>
              <a:pathLst>
                <a:path w="25" h="6">
                  <a:moveTo>
                    <a:pt x="2" y="5"/>
                  </a:moveTo>
                  <a:cubicBezTo>
                    <a:pt x="9" y="5"/>
                    <a:pt x="15" y="5"/>
                    <a:pt x="21" y="6"/>
                  </a:cubicBezTo>
                  <a:cubicBezTo>
                    <a:pt x="24" y="6"/>
                    <a:pt x="25" y="2"/>
                    <a:pt x="22" y="1"/>
                  </a:cubicBezTo>
                  <a:cubicBezTo>
                    <a:pt x="16" y="0"/>
                    <a:pt x="9" y="0"/>
                    <a:pt x="2" y="0"/>
                  </a:cubicBezTo>
                  <a:cubicBezTo>
                    <a:pt x="0" y="0"/>
                    <a:pt x="0" y="5"/>
                    <a:pt x="2"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48" name="Freeform 171"/>
            <p:cNvSpPr/>
            <p:nvPr/>
          </p:nvSpPr>
          <p:spPr bwMode="auto">
            <a:xfrm>
              <a:off x="1155" y="204"/>
              <a:ext cx="102" cy="18"/>
            </a:xfrm>
            <a:custGeom>
              <a:avLst/>
              <a:gdLst>
                <a:gd name="T0" fmla="*/ 3 w 29"/>
                <a:gd name="T1" fmla="*/ 6 h 6"/>
                <a:gd name="T2" fmla="*/ 26 w 29"/>
                <a:gd name="T3" fmla="*/ 6 h 6"/>
                <a:gd name="T4" fmla="*/ 26 w 29"/>
                <a:gd name="T5" fmla="*/ 1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1" y="6"/>
                    <a:pt x="18" y="5"/>
                    <a:pt x="26" y="6"/>
                  </a:cubicBezTo>
                  <a:cubicBezTo>
                    <a:pt x="29" y="6"/>
                    <a:pt x="28" y="2"/>
                    <a:pt x="26" y="1"/>
                  </a:cubicBezTo>
                  <a:cubicBezTo>
                    <a:pt x="18" y="0"/>
                    <a:pt x="11" y="1"/>
                    <a:pt x="3" y="1"/>
                  </a:cubicBezTo>
                  <a:cubicBezTo>
                    <a:pt x="1"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49" name="Freeform 172"/>
            <p:cNvSpPr/>
            <p:nvPr/>
          </p:nvSpPr>
          <p:spPr bwMode="auto">
            <a:xfrm>
              <a:off x="1046" y="201"/>
              <a:ext cx="91" cy="24"/>
            </a:xfrm>
            <a:custGeom>
              <a:avLst/>
              <a:gdLst>
                <a:gd name="T0" fmla="*/ 4 w 26"/>
                <a:gd name="T1" fmla="*/ 7 h 8"/>
                <a:gd name="T2" fmla="*/ 22 w 26"/>
                <a:gd name="T3" fmla="*/ 7 h 8"/>
                <a:gd name="T4" fmla="*/ 23 w 26"/>
                <a:gd name="T5" fmla="*/ 2 h 8"/>
                <a:gd name="T6" fmla="*/ 3 w 26"/>
                <a:gd name="T7" fmla="*/ 2 h 8"/>
                <a:gd name="T8" fmla="*/ 4 w 26"/>
                <a:gd name="T9" fmla="*/ 7 h 8"/>
              </a:gdLst>
              <a:ahLst/>
              <a:cxnLst>
                <a:cxn ang="0">
                  <a:pos x="T0" y="T1"/>
                </a:cxn>
                <a:cxn ang="0">
                  <a:pos x="T2" y="T3"/>
                </a:cxn>
                <a:cxn ang="0">
                  <a:pos x="T4" y="T5"/>
                </a:cxn>
                <a:cxn ang="0">
                  <a:pos x="T6" y="T7"/>
                </a:cxn>
                <a:cxn ang="0">
                  <a:pos x="T8" y="T9"/>
                </a:cxn>
              </a:cxnLst>
              <a:rect l="0" t="0" r="r" b="b"/>
              <a:pathLst>
                <a:path w="26" h="8">
                  <a:moveTo>
                    <a:pt x="4" y="7"/>
                  </a:moveTo>
                  <a:cubicBezTo>
                    <a:pt x="10" y="6"/>
                    <a:pt x="17" y="5"/>
                    <a:pt x="22" y="7"/>
                  </a:cubicBezTo>
                  <a:cubicBezTo>
                    <a:pt x="25" y="8"/>
                    <a:pt x="26" y="3"/>
                    <a:pt x="23" y="2"/>
                  </a:cubicBezTo>
                  <a:cubicBezTo>
                    <a:pt x="17" y="0"/>
                    <a:pt x="10" y="1"/>
                    <a:pt x="3" y="2"/>
                  </a:cubicBezTo>
                  <a:cubicBezTo>
                    <a:pt x="0" y="3"/>
                    <a:pt x="2"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50" name="Freeform 173"/>
            <p:cNvSpPr/>
            <p:nvPr/>
          </p:nvSpPr>
          <p:spPr bwMode="auto">
            <a:xfrm>
              <a:off x="894" y="204"/>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5"/>
                    <a:pt x="27" y="6"/>
                  </a:cubicBezTo>
                  <a:cubicBezTo>
                    <a:pt x="30" y="6"/>
                    <a:pt x="30" y="2"/>
                    <a:pt x="27" y="1"/>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51" name="Freeform 174"/>
            <p:cNvSpPr/>
            <p:nvPr/>
          </p:nvSpPr>
          <p:spPr bwMode="auto">
            <a:xfrm>
              <a:off x="756" y="201"/>
              <a:ext cx="106" cy="24"/>
            </a:xfrm>
            <a:custGeom>
              <a:avLst/>
              <a:gdLst>
                <a:gd name="T0" fmla="*/ 3 w 30"/>
                <a:gd name="T1" fmla="*/ 6 h 8"/>
                <a:gd name="T2" fmla="*/ 27 w 30"/>
                <a:gd name="T3" fmla="*/ 7 h 8"/>
                <a:gd name="T4" fmla="*/ 27 w 30"/>
                <a:gd name="T5" fmla="*/ 2 h 8"/>
                <a:gd name="T6" fmla="*/ 4 w 30"/>
                <a:gd name="T7" fmla="*/ 1 h 8"/>
                <a:gd name="T8" fmla="*/ 3 w 30"/>
                <a:gd name="T9" fmla="*/ 6 h 8"/>
              </a:gdLst>
              <a:ahLst/>
              <a:cxnLst>
                <a:cxn ang="0">
                  <a:pos x="T0" y="T1"/>
                </a:cxn>
                <a:cxn ang="0">
                  <a:pos x="T2" y="T3"/>
                </a:cxn>
                <a:cxn ang="0">
                  <a:pos x="T4" y="T5"/>
                </a:cxn>
                <a:cxn ang="0">
                  <a:pos x="T6" y="T7"/>
                </a:cxn>
                <a:cxn ang="0">
                  <a:pos x="T8" y="T9"/>
                </a:cxn>
              </a:cxnLst>
              <a:rect l="0" t="0" r="r" b="b"/>
              <a:pathLst>
                <a:path w="30" h="8">
                  <a:moveTo>
                    <a:pt x="3" y="6"/>
                  </a:moveTo>
                  <a:cubicBezTo>
                    <a:pt x="11" y="8"/>
                    <a:pt x="19" y="7"/>
                    <a:pt x="27" y="7"/>
                  </a:cubicBezTo>
                  <a:cubicBezTo>
                    <a:pt x="30" y="7"/>
                    <a:pt x="30" y="2"/>
                    <a:pt x="27" y="2"/>
                  </a:cubicBezTo>
                  <a:cubicBezTo>
                    <a:pt x="19" y="2"/>
                    <a:pt x="12" y="3"/>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52" name="Freeform 175"/>
            <p:cNvSpPr/>
            <p:nvPr/>
          </p:nvSpPr>
          <p:spPr bwMode="auto">
            <a:xfrm>
              <a:off x="629" y="201"/>
              <a:ext cx="92" cy="18"/>
            </a:xfrm>
            <a:custGeom>
              <a:avLst/>
              <a:gdLst>
                <a:gd name="T0" fmla="*/ 3 w 26"/>
                <a:gd name="T1" fmla="*/ 5 h 6"/>
                <a:gd name="T2" fmla="*/ 22 w 26"/>
                <a:gd name="T3" fmla="*/ 6 h 6"/>
                <a:gd name="T4" fmla="*/ 23 w 26"/>
                <a:gd name="T5" fmla="*/ 1 h 6"/>
                <a:gd name="T6" fmla="*/ 3 w 26"/>
                <a:gd name="T7" fmla="*/ 0 h 6"/>
                <a:gd name="T8" fmla="*/ 3 w 26"/>
                <a:gd name="T9" fmla="*/ 5 h 6"/>
              </a:gdLst>
              <a:ahLst/>
              <a:cxnLst>
                <a:cxn ang="0">
                  <a:pos x="T0" y="T1"/>
                </a:cxn>
                <a:cxn ang="0">
                  <a:pos x="T2" y="T3"/>
                </a:cxn>
                <a:cxn ang="0">
                  <a:pos x="T4" y="T5"/>
                </a:cxn>
                <a:cxn ang="0">
                  <a:pos x="T6" y="T7"/>
                </a:cxn>
                <a:cxn ang="0">
                  <a:pos x="T8" y="T9"/>
                </a:cxn>
              </a:cxnLst>
              <a:rect l="0" t="0" r="r" b="b"/>
              <a:pathLst>
                <a:path w="26" h="6">
                  <a:moveTo>
                    <a:pt x="3" y="5"/>
                  </a:moveTo>
                  <a:cubicBezTo>
                    <a:pt x="9" y="5"/>
                    <a:pt x="16" y="5"/>
                    <a:pt x="22" y="6"/>
                  </a:cubicBezTo>
                  <a:cubicBezTo>
                    <a:pt x="25" y="6"/>
                    <a:pt x="26" y="2"/>
                    <a:pt x="23" y="1"/>
                  </a:cubicBezTo>
                  <a:cubicBezTo>
                    <a:pt x="17" y="0"/>
                    <a:pt x="10"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53" name="Freeform 176"/>
            <p:cNvSpPr/>
            <p:nvPr/>
          </p:nvSpPr>
          <p:spPr bwMode="auto">
            <a:xfrm>
              <a:off x="488" y="195"/>
              <a:ext cx="113" cy="27"/>
            </a:xfrm>
            <a:custGeom>
              <a:avLst/>
              <a:gdLst>
                <a:gd name="T0" fmla="*/ 4 w 32"/>
                <a:gd name="T1" fmla="*/ 8 h 9"/>
                <a:gd name="T2" fmla="*/ 29 w 32"/>
                <a:gd name="T3" fmla="*/ 7 h 9"/>
                <a:gd name="T4" fmla="*/ 29 w 32"/>
                <a:gd name="T5" fmla="*/ 2 h 9"/>
                <a:gd name="T6" fmla="*/ 3 w 32"/>
                <a:gd name="T7" fmla="*/ 3 h 9"/>
                <a:gd name="T8" fmla="*/ 4 w 32"/>
                <a:gd name="T9" fmla="*/ 8 h 9"/>
              </a:gdLst>
              <a:ahLst/>
              <a:cxnLst>
                <a:cxn ang="0">
                  <a:pos x="T0" y="T1"/>
                </a:cxn>
                <a:cxn ang="0">
                  <a:pos x="T2" y="T3"/>
                </a:cxn>
                <a:cxn ang="0">
                  <a:pos x="T4" y="T5"/>
                </a:cxn>
                <a:cxn ang="0">
                  <a:pos x="T6" y="T7"/>
                </a:cxn>
                <a:cxn ang="0">
                  <a:pos x="T8" y="T9"/>
                </a:cxn>
              </a:cxnLst>
              <a:rect l="0" t="0" r="r" b="b"/>
              <a:pathLst>
                <a:path w="32" h="9">
                  <a:moveTo>
                    <a:pt x="4" y="8"/>
                  </a:moveTo>
                  <a:cubicBezTo>
                    <a:pt x="12" y="5"/>
                    <a:pt x="21" y="7"/>
                    <a:pt x="29" y="7"/>
                  </a:cubicBezTo>
                  <a:cubicBezTo>
                    <a:pt x="32" y="7"/>
                    <a:pt x="32" y="2"/>
                    <a:pt x="29" y="2"/>
                  </a:cubicBezTo>
                  <a:cubicBezTo>
                    <a:pt x="21" y="2"/>
                    <a:pt x="11" y="0"/>
                    <a:pt x="3" y="3"/>
                  </a:cubicBezTo>
                  <a:cubicBezTo>
                    <a:pt x="0" y="4"/>
                    <a:pt x="2" y="9"/>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54" name="Freeform 177"/>
            <p:cNvSpPr/>
            <p:nvPr/>
          </p:nvSpPr>
          <p:spPr bwMode="auto">
            <a:xfrm>
              <a:off x="368" y="204"/>
              <a:ext cx="96" cy="18"/>
            </a:xfrm>
            <a:custGeom>
              <a:avLst/>
              <a:gdLst>
                <a:gd name="T0" fmla="*/ 5 w 27"/>
                <a:gd name="T1" fmla="*/ 6 h 6"/>
                <a:gd name="T2" fmla="*/ 24 w 27"/>
                <a:gd name="T3" fmla="*/ 5 h 6"/>
                <a:gd name="T4" fmla="*/ 24 w 27"/>
                <a:gd name="T5" fmla="*/ 0 h 6"/>
                <a:gd name="T6" fmla="*/ 3 w 27"/>
                <a:gd name="T7" fmla="*/ 1 h 6"/>
                <a:gd name="T8" fmla="*/ 5 w 27"/>
                <a:gd name="T9" fmla="*/ 6 h 6"/>
              </a:gdLst>
              <a:ahLst/>
              <a:cxnLst>
                <a:cxn ang="0">
                  <a:pos x="T0" y="T1"/>
                </a:cxn>
                <a:cxn ang="0">
                  <a:pos x="T2" y="T3"/>
                </a:cxn>
                <a:cxn ang="0">
                  <a:pos x="T4" y="T5"/>
                </a:cxn>
                <a:cxn ang="0">
                  <a:pos x="T6" y="T7"/>
                </a:cxn>
                <a:cxn ang="0">
                  <a:pos x="T8" y="T9"/>
                </a:cxn>
              </a:cxnLst>
              <a:rect l="0" t="0" r="r" b="b"/>
              <a:pathLst>
                <a:path w="27" h="6">
                  <a:moveTo>
                    <a:pt x="5" y="6"/>
                  </a:moveTo>
                  <a:cubicBezTo>
                    <a:pt x="11" y="5"/>
                    <a:pt x="18" y="5"/>
                    <a:pt x="24" y="5"/>
                  </a:cubicBezTo>
                  <a:cubicBezTo>
                    <a:pt x="27" y="5"/>
                    <a:pt x="27" y="0"/>
                    <a:pt x="24" y="0"/>
                  </a:cubicBezTo>
                  <a:cubicBezTo>
                    <a:pt x="17" y="0"/>
                    <a:pt x="10" y="0"/>
                    <a:pt x="3" y="1"/>
                  </a:cubicBezTo>
                  <a:cubicBezTo>
                    <a:pt x="0" y="2"/>
                    <a:pt x="2" y="6"/>
                    <a:pt x="5"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55" name="Freeform 178"/>
            <p:cNvSpPr/>
            <p:nvPr/>
          </p:nvSpPr>
          <p:spPr bwMode="auto">
            <a:xfrm>
              <a:off x="256" y="201"/>
              <a:ext cx="105"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grpSp>
      <p:pic>
        <p:nvPicPr>
          <p:cNvPr id="2097162" name="图片 237"/>
          <p:cNvPicPr>
            <a:picLocks noChangeAspect="1"/>
          </p:cNvPicPr>
          <p:nvPr/>
        </p:nvPicPr>
        <p:blipFill rotWithShape="1">
          <a:blip r:embed="rId3"/>
          <a:srcRect t="47438" r="7491"/>
          <a:stretch>
            <a:fillRect/>
          </a:stretch>
        </p:blipFill>
        <p:spPr>
          <a:xfrm flipH="1">
            <a:off x="-1" y="-1"/>
            <a:ext cx="2162470" cy="1423007"/>
          </a:xfrm>
          <a:prstGeom prst="rect">
            <a:avLst/>
          </a:prstGeom>
        </p:spPr>
      </p:pic>
      <p:sp>
        <p:nvSpPr>
          <p:cNvPr id="1050056" name="TextBox 1050055"/>
          <p:cNvSpPr txBox="1"/>
          <p:nvPr/>
        </p:nvSpPr>
        <p:spPr>
          <a:xfrm>
            <a:off x="402905" y="1370974"/>
            <a:ext cx="4572000" cy="3291841"/>
          </a:xfrm>
          <a:prstGeom prst="rect">
            <a:avLst/>
          </a:prstGeom>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ru-RU" sz="1800">
                <a:solidFill>
                  <a:srgbClr val="000000"/>
                </a:solidFill>
                <a:latin typeface="Calibri"/>
              </a:rPr>
              <a:t>2. O‘quvchilarning faoliyati
O‘quvchilar asar mazmunini o‘qib tushunish uchun qanday metodlardan foydalanmoqda? (tarixiy yoki hayotiy kontekstni tushuntirish, vizual materiallar ko‘rsatish va h.k.).
Savol-javoblar o‘tkazilyaptimi? Ular qanchalik faol qatnashmoqda?
O‘quvchilarning ijodkorligini rag‘batlantirish maqsadida qanday topshiriqlar berilmoqda? (masalan, hikoya davomini o‘ylab topish, voqealarni tasvirlash, rolli o‘yinlar).</a:t>
            </a:r>
            <a:endParaRPr lang="ru-RU" sz="2800">
              <a:solidFill>
                <a:srgbClr val="000000"/>
              </a:solidFill>
            </a:endParaRPr>
          </a:p>
        </p:txBody>
      </p:sp>
      <p:sp>
        <p:nvSpPr>
          <p:cNvPr id="1050057" name="TextBox 1050056"/>
          <p:cNvSpPr txBox="1"/>
          <p:nvPr/>
        </p:nvSpPr>
        <p:spPr>
          <a:xfrm>
            <a:off x="7323655" y="1352806"/>
            <a:ext cx="4572000" cy="3025140"/>
          </a:xfrm>
          <a:prstGeom prst="rect">
            <a:avLst/>
          </a:prstGeom>
        </p:spPr>
        <p:txBody>
          <a:bodyPr wrap="square" rtlCol="0">
            <a:spAutoFit/>
          </a:bodyPr>
          <a:lstStyle/>
          <a:p>
            <a:r>
              <a:rPr lang="ru-RU" sz="1800">
                <a:solidFill>
                  <a:srgbClr val="000000"/>
                </a:solidFill>
              </a:rPr>
              <a:t>3. O‘qituvchi metodikasi
O‘qituvchi matnni tushuntirishda qanday metodlardan foydalanmoqda? (ifodali o‘qish, tushuntirish, izoh berish va h.k.).
Leroepik asarning badiiy xususiyatlarini ochib berish uchun qanday vositalardan foydalanilmoqda? (mavzuga mos suratlar, video, ovozli hikoyalar va h.k.).
O‘qituvchi darsni qanday qilib interaktiv usullarga boyitmoqda?</a:t>
            </a:r>
            <a:endParaRPr lang="ru-RU" sz="2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500" fill="hold"/>
                                        <p:tgtEl>
                                          <p:spTgt spid="70"/>
                                        </p:tgtEl>
                                        <p:attrNameLst>
                                          <p:attrName>ppt_w</p:attrName>
                                        </p:attrNameLst>
                                      </p:cBhvr>
                                      <p:tavLst>
                                        <p:tav tm="0">
                                          <p:val>
                                            <p:fltVal val="0"/>
                                          </p:val>
                                        </p:tav>
                                        <p:tav tm="100000">
                                          <p:val>
                                            <p:strVal val="#ppt_w"/>
                                          </p:val>
                                        </p:tav>
                                      </p:tavLst>
                                    </p:anim>
                                    <p:anim calcmode="lin" valueType="num">
                                      <p:cBhvr>
                                        <p:cTn id="8" dur="500" fill="hold"/>
                                        <p:tgtEl>
                                          <p:spTgt spid="70"/>
                                        </p:tgtEl>
                                        <p:attrNameLst>
                                          <p:attrName>ppt_h</p:attrName>
                                        </p:attrNameLst>
                                      </p:cBhvr>
                                      <p:tavLst>
                                        <p:tav tm="0">
                                          <p:val>
                                            <p:fltVal val="0"/>
                                          </p:val>
                                        </p:tav>
                                        <p:tav tm="100000">
                                          <p:val>
                                            <p:strVal val="#ppt_h"/>
                                          </p:val>
                                        </p:tav>
                                      </p:tavLst>
                                    </p:anim>
                                    <p:animEffect transition="in" filter="fade">
                                      <p:cBhvr>
                                        <p:cTn id="9" dur="500"/>
                                        <p:tgtEl>
                                          <p:spTgt spid="7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49875"/>
                                        </p:tgtEl>
                                        <p:attrNameLst>
                                          <p:attrName>style.visibility</p:attrName>
                                        </p:attrNameLst>
                                      </p:cBhvr>
                                      <p:to>
                                        <p:strVal val="visible"/>
                                      </p:to>
                                    </p:set>
                                    <p:anim calcmode="lin" valueType="num">
                                      <p:cBhvr>
                                        <p:cTn id="13" dur="500" fill="hold"/>
                                        <p:tgtEl>
                                          <p:spTgt spid="1049875"/>
                                        </p:tgtEl>
                                        <p:attrNameLst>
                                          <p:attrName>ppt_w</p:attrName>
                                        </p:attrNameLst>
                                      </p:cBhvr>
                                      <p:tavLst>
                                        <p:tav tm="0">
                                          <p:val>
                                            <p:fltVal val="0"/>
                                          </p:val>
                                        </p:tav>
                                        <p:tav tm="100000">
                                          <p:val>
                                            <p:strVal val="#ppt_w"/>
                                          </p:val>
                                        </p:tav>
                                      </p:tavLst>
                                    </p:anim>
                                    <p:anim calcmode="lin" valueType="num">
                                      <p:cBhvr>
                                        <p:cTn id="14" dur="500" fill="hold"/>
                                        <p:tgtEl>
                                          <p:spTgt spid="1049875"/>
                                        </p:tgtEl>
                                        <p:attrNameLst>
                                          <p:attrName>ppt_h</p:attrName>
                                        </p:attrNameLst>
                                      </p:cBhvr>
                                      <p:tavLst>
                                        <p:tav tm="0">
                                          <p:val>
                                            <p:fltVal val="0"/>
                                          </p:val>
                                        </p:tav>
                                        <p:tav tm="100000">
                                          <p:val>
                                            <p:strVal val="#ppt_h"/>
                                          </p:val>
                                        </p:tav>
                                      </p:tavLst>
                                    </p:anim>
                                    <p:animEffect transition="in" filter="fade">
                                      <p:cBhvr>
                                        <p:cTn id="15" dur="500"/>
                                        <p:tgtEl>
                                          <p:spTgt spid="104987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49876"/>
                                        </p:tgtEl>
                                        <p:attrNameLst>
                                          <p:attrName>style.visibility</p:attrName>
                                        </p:attrNameLst>
                                      </p:cBhvr>
                                      <p:to>
                                        <p:strVal val="visible"/>
                                      </p:to>
                                    </p:set>
                                    <p:anim calcmode="lin" valueType="num">
                                      <p:cBhvr>
                                        <p:cTn id="19" dur="500" fill="hold"/>
                                        <p:tgtEl>
                                          <p:spTgt spid="1049876"/>
                                        </p:tgtEl>
                                        <p:attrNameLst>
                                          <p:attrName>ppt_w</p:attrName>
                                        </p:attrNameLst>
                                      </p:cBhvr>
                                      <p:tavLst>
                                        <p:tav tm="0">
                                          <p:val>
                                            <p:fltVal val="0"/>
                                          </p:val>
                                        </p:tav>
                                        <p:tav tm="100000">
                                          <p:val>
                                            <p:strVal val="#ppt_w"/>
                                          </p:val>
                                        </p:tav>
                                      </p:tavLst>
                                    </p:anim>
                                    <p:anim calcmode="lin" valueType="num">
                                      <p:cBhvr>
                                        <p:cTn id="20" dur="500" fill="hold"/>
                                        <p:tgtEl>
                                          <p:spTgt spid="1049876"/>
                                        </p:tgtEl>
                                        <p:attrNameLst>
                                          <p:attrName>ppt_h</p:attrName>
                                        </p:attrNameLst>
                                      </p:cBhvr>
                                      <p:tavLst>
                                        <p:tav tm="0">
                                          <p:val>
                                            <p:fltVal val="0"/>
                                          </p:val>
                                        </p:tav>
                                        <p:tav tm="100000">
                                          <p:val>
                                            <p:strVal val="#ppt_h"/>
                                          </p:val>
                                        </p:tav>
                                      </p:tavLst>
                                    </p:anim>
                                    <p:animEffect transition="in" filter="fade">
                                      <p:cBhvr>
                                        <p:cTn id="21" dur="500"/>
                                        <p:tgtEl>
                                          <p:spTgt spid="104987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49880"/>
                                        </p:tgtEl>
                                        <p:attrNameLst>
                                          <p:attrName>style.visibility</p:attrName>
                                        </p:attrNameLst>
                                      </p:cBhvr>
                                      <p:to>
                                        <p:strVal val="visible"/>
                                      </p:to>
                                    </p:set>
                                    <p:anim calcmode="lin" valueType="num">
                                      <p:cBhvr>
                                        <p:cTn id="25" dur="500" fill="hold"/>
                                        <p:tgtEl>
                                          <p:spTgt spid="1049880"/>
                                        </p:tgtEl>
                                        <p:attrNameLst>
                                          <p:attrName>ppt_w</p:attrName>
                                        </p:attrNameLst>
                                      </p:cBhvr>
                                      <p:tavLst>
                                        <p:tav tm="0">
                                          <p:val>
                                            <p:fltVal val="0"/>
                                          </p:val>
                                        </p:tav>
                                        <p:tav tm="100000">
                                          <p:val>
                                            <p:strVal val="#ppt_w"/>
                                          </p:val>
                                        </p:tav>
                                      </p:tavLst>
                                    </p:anim>
                                    <p:anim calcmode="lin" valueType="num">
                                      <p:cBhvr>
                                        <p:cTn id="26" dur="500" fill="hold"/>
                                        <p:tgtEl>
                                          <p:spTgt spid="1049880"/>
                                        </p:tgtEl>
                                        <p:attrNameLst>
                                          <p:attrName>ppt_h</p:attrName>
                                        </p:attrNameLst>
                                      </p:cBhvr>
                                      <p:tavLst>
                                        <p:tav tm="0">
                                          <p:val>
                                            <p:fltVal val="0"/>
                                          </p:val>
                                        </p:tav>
                                        <p:tav tm="100000">
                                          <p:val>
                                            <p:strVal val="#ppt_h"/>
                                          </p:val>
                                        </p:tav>
                                      </p:tavLst>
                                    </p:anim>
                                    <p:animEffect transition="in" filter="fade">
                                      <p:cBhvr>
                                        <p:cTn id="27" dur="500"/>
                                        <p:tgtEl>
                                          <p:spTgt spid="1049880"/>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049878"/>
                                        </p:tgtEl>
                                        <p:attrNameLst>
                                          <p:attrName>style.visibility</p:attrName>
                                        </p:attrNameLst>
                                      </p:cBhvr>
                                      <p:to>
                                        <p:strVal val="visible"/>
                                      </p:to>
                                    </p:set>
                                    <p:anim calcmode="lin" valueType="num">
                                      <p:cBhvr>
                                        <p:cTn id="31" dur="500" fill="hold"/>
                                        <p:tgtEl>
                                          <p:spTgt spid="1049878"/>
                                        </p:tgtEl>
                                        <p:attrNameLst>
                                          <p:attrName>ppt_w</p:attrName>
                                        </p:attrNameLst>
                                      </p:cBhvr>
                                      <p:tavLst>
                                        <p:tav tm="0">
                                          <p:val>
                                            <p:fltVal val="0"/>
                                          </p:val>
                                        </p:tav>
                                        <p:tav tm="100000">
                                          <p:val>
                                            <p:strVal val="#ppt_w"/>
                                          </p:val>
                                        </p:tav>
                                      </p:tavLst>
                                    </p:anim>
                                    <p:anim calcmode="lin" valueType="num">
                                      <p:cBhvr>
                                        <p:cTn id="32" dur="500" fill="hold"/>
                                        <p:tgtEl>
                                          <p:spTgt spid="1049878"/>
                                        </p:tgtEl>
                                        <p:attrNameLst>
                                          <p:attrName>ppt_h</p:attrName>
                                        </p:attrNameLst>
                                      </p:cBhvr>
                                      <p:tavLst>
                                        <p:tav tm="0">
                                          <p:val>
                                            <p:fltVal val="0"/>
                                          </p:val>
                                        </p:tav>
                                        <p:tav tm="100000">
                                          <p:val>
                                            <p:strVal val="#ppt_h"/>
                                          </p:val>
                                        </p:tav>
                                      </p:tavLst>
                                    </p:anim>
                                    <p:animEffect transition="in" filter="fade">
                                      <p:cBhvr>
                                        <p:cTn id="33" dur="500"/>
                                        <p:tgtEl>
                                          <p:spTgt spid="1049878"/>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1049879"/>
                                        </p:tgtEl>
                                        <p:attrNameLst>
                                          <p:attrName>style.visibility</p:attrName>
                                        </p:attrNameLst>
                                      </p:cBhvr>
                                      <p:to>
                                        <p:strVal val="visible"/>
                                      </p:to>
                                    </p:set>
                                    <p:anim calcmode="lin" valueType="num">
                                      <p:cBhvr>
                                        <p:cTn id="37" dur="500" fill="hold"/>
                                        <p:tgtEl>
                                          <p:spTgt spid="1049879"/>
                                        </p:tgtEl>
                                        <p:attrNameLst>
                                          <p:attrName>ppt_w</p:attrName>
                                        </p:attrNameLst>
                                      </p:cBhvr>
                                      <p:tavLst>
                                        <p:tav tm="0">
                                          <p:val>
                                            <p:fltVal val="0"/>
                                          </p:val>
                                        </p:tav>
                                        <p:tav tm="100000">
                                          <p:val>
                                            <p:strVal val="#ppt_w"/>
                                          </p:val>
                                        </p:tav>
                                      </p:tavLst>
                                    </p:anim>
                                    <p:anim calcmode="lin" valueType="num">
                                      <p:cBhvr>
                                        <p:cTn id="38" dur="500" fill="hold"/>
                                        <p:tgtEl>
                                          <p:spTgt spid="1049879"/>
                                        </p:tgtEl>
                                        <p:attrNameLst>
                                          <p:attrName>ppt_h</p:attrName>
                                        </p:attrNameLst>
                                      </p:cBhvr>
                                      <p:tavLst>
                                        <p:tav tm="0">
                                          <p:val>
                                            <p:fltVal val="0"/>
                                          </p:val>
                                        </p:tav>
                                        <p:tav tm="100000">
                                          <p:val>
                                            <p:strVal val="#ppt_h"/>
                                          </p:val>
                                        </p:tav>
                                      </p:tavLst>
                                    </p:anim>
                                    <p:animEffect transition="in" filter="fade">
                                      <p:cBhvr>
                                        <p:cTn id="39" dur="500"/>
                                        <p:tgtEl>
                                          <p:spTgt spid="1049879"/>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1049877"/>
                                        </p:tgtEl>
                                        <p:attrNameLst>
                                          <p:attrName>style.visibility</p:attrName>
                                        </p:attrNameLst>
                                      </p:cBhvr>
                                      <p:to>
                                        <p:strVal val="visible"/>
                                      </p:to>
                                    </p:set>
                                    <p:anim calcmode="lin" valueType="num">
                                      <p:cBhvr>
                                        <p:cTn id="43" dur="500" fill="hold"/>
                                        <p:tgtEl>
                                          <p:spTgt spid="1049877"/>
                                        </p:tgtEl>
                                        <p:attrNameLst>
                                          <p:attrName>ppt_w</p:attrName>
                                        </p:attrNameLst>
                                      </p:cBhvr>
                                      <p:tavLst>
                                        <p:tav tm="0">
                                          <p:val>
                                            <p:fltVal val="0"/>
                                          </p:val>
                                        </p:tav>
                                        <p:tav tm="100000">
                                          <p:val>
                                            <p:strVal val="#ppt_w"/>
                                          </p:val>
                                        </p:tav>
                                      </p:tavLst>
                                    </p:anim>
                                    <p:anim calcmode="lin" valueType="num">
                                      <p:cBhvr>
                                        <p:cTn id="44" dur="500" fill="hold"/>
                                        <p:tgtEl>
                                          <p:spTgt spid="1049877"/>
                                        </p:tgtEl>
                                        <p:attrNameLst>
                                          <p:attrName>ppt_h</p:attrName>
                                        </p:attrNameLst>
                                      </p:cBhvr>
                                      <p:tavLst>
                                        <p:tav tm="0">
                                          <p:val>
                                            <p:fltVal val="0"/>
                                          </p:val>
                                        </p:tav>
                                        <p:tav tm="100000">
                                          <p:val>
                                            <p:strVal val="#ppt_h"/>
                                          </p:val>
                                        </p:tav>
                                      </p:tavLst>
                                    </p:anim>
                                    <p:animEffect transition="in" filter="fade">
                                      <p:cBhvr>
                                        <p:cTn id="45" dur="500"/>
                                        <p:tgtEl>
                                          <p:spTgt spid="1049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875" grpId="0" animBg="1"/>
      <p:bldP spid="1049876" grpId="0" animBg="1"/>
      <p:bldP spid="1049877" grpId="0" animBg="1"/>
      <p:bldP spid="1049878" grpId="0" animBg="1"/>
      <p:bldP spid="1049879" grpId="0" animBg="1"/>
      <p:bldP spid="104988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38"/>
          <p:cNvGrpSpPr/>
          <p:nvPr/>
        </p:nvGrpSpPr>
        <p:grpSpPr>
          <a:xfrm>
            <a:off x="4379202" y="2482155"/>
            <a:ext cx="696037" cy="585573"/>
            <a:chOff x="5368132" y="2625725"/>
            <a:chExt cx="465138" cy="391319"/>
          </a:xfrm>
          <a:solidFill>
            <a:schemeClr val="bg1"/>
          </a:solidFill>
        </p:grpSpPr>
        <p:sp>
          <p:nvSpPr>
            <p:cNvPr id="1050061"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48" tIns="19048" rIns="19048" bIns="19048" anchor="ctr"/>
            <a:lstStyle/>
            <a:p>
              <a:pPr algn="ctr" defTabSz="228600" hangingPunct="0">
                <a:lnSpc>
                  <a:spcPct val="120000"/>
                </a:lnSpc>
              </a:pPr>
              <a:endParaRPr lang="en-US" sz="1200">
                <a:solidFill>
                  <a:srgbClr val="59595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0062"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48" tIns="19048" rIns="19048" bIns="19048" anchor="ctr"/>
            <a:lstStyle/>
            <a:p>
              <a:pPr algn="ctr" defTabSz="228600" hangingPunct="0">
                <a:lnSpc>
                  <a:spcPct val="120000"/>
                </a:lnSpc>
              </a:pPr>
              <a:endParaRPr lang="en-US" sz="1200">
                <a:solidFill>
                  <a:srgbClr val="59595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0063"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48" tIns="19048" rIns="19048" bIns="19048" anchor="ctr"/>
            <a:lstStyle/>
            <a:p>
              <a:pPr algn="ctr" defTabSz="228600" hangingPunct="0">
                <a:lnSpc>
                  <a:spcPct val="120000"/>
                </a:lnSpc>
              </a:pPr>
              <a:endParaRPr lang="en-US" sz="1200">
                <a:solidFill>
                  <a:srgbClr val="59595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6" name="Group 42"/>
          <p:cNvGrpSpPr/>
          <p:nvPr/>
        </p:nvGrpSpPr>
        <p:grpSpPr>
          <a:xfrm>
            <a:off x="1815482" y="2502376"/>
            <a:ext cx="694850" cy="542816"/>
            <a:chOff x="2581275" y="1710532"/>
            <a:chExt cx="464344" cy="362744"/>
          </a:xfrm>
          <a:solidFill>
            <a:schemeClr val="bg1"/>
          </a:solidFill>
        </p:grpSpPr>
        <p:sp>
          <p:nvSpPr>
            <p:cNvPr id="1050064"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48" tIns="19048" rIns="19048" bIns="19048" anchor="ctr"/>
            <a:lstStyle/>
            <a:p>
              <a:pPr algn="ctr" defTabSz="228600" hangingPunct="0">
                <a:lnSpc>
                  <a:spcPct val="120000"/>
                </a:lnSpc>
              </a:pPr>
              <a:endParaRPr lang="en-US" sz="1200">
                <a:solidFill>
                  <a:srgbClr val="59595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0065"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48" tIns="19048" rIns="19048" bIns="19048" anchor="ctr"/>
            <a:lstStyle/>
            <a:p>
              <a:pPr algn="ctr" defTabSz="228600" hangingPunct="0">
                <a:lnSpc>
                  <a:spcPct val="120000"/>
                </a:lnSpc>
              </a:pPr>
              <a:endParaRPr lang="en-US" sz="1200">
                <a:solidFill>
                  <a:srgbClr val="59595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0066"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48" tIns="19048" rIns="19048" bIns="19048" anchor="ctr"/>
            <a:lstStyle/>
            <a:p>
              <a:pPr algn="ctr" defTabSz="228600" hangingPunct="0">
                <a:lnSpc>
                  <a:spcPct val="120000"/>
                </a:lnSpc>
              </a:pPr>
              <a:endParaRPr lang="en-US" sz="1200">
                <a:solidFill>
                  <a:srgbClr val="59595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0067"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48" tIns="19048" rIns="19048" bIns="19048" anchor="ctr"/>
            <a:lstStyle/>
            <a:p>
              <a:pPr algn="ctr" defTabSz="228600" hangingPunct="0">
                <a:lnSpc>
                  <a:spcPct val="120000"/>
                </a:lnSpc>
              </a:pPr>
              <a:endParaRPr lang="en-US" sz="1200">
                <a:solidFill>
                  <a:srgbClr val="59595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0068"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48" tIns="19048" rIns="19048" bIns="19048" anchor="ctr"/>
            <a:lstStyle/>
            <a:p>
              <a:pPr algn="ctr" defTabSz="228600" hangingPunct="0">
                <a:lnSpc>
                  <a:spcPct val="120000"/>
                </a:lnSpc>
              </a:pPr>
              <a:endParaRPr lang="en-US" sz="1200">
                <a:solidFill>
                  <a:srgbClr val="59595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0069"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48" tIns="19048" rIns="19048" bIns="19048" anchor="ctr"/>
            <a:lstStyle/>
            <a:p>
              <a:pPr algn="ctr" defTabSz="228600" hangingPunct="0">
                <a:lnSpc>
                  <a:spcPct val="120000"/>
                </a:lnSpc>
              </a:pPr>
              <a:endParaRPr lang="en-US" sz="1200">
                <a:solidFill>
                  <a:srgbClr val="59595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0070"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48" tIns="19048" rIns="19048" bIns="19048" anchor="ctr"/>
            <a:lstStyle/>
            <a:p>
              <a:pPr algn="ctr" defTabSz="228600" hangingPunct="0">
                <a:lnSpc>
                  <a:spcPct val="120000"/>
                </a:lnSpc>
              </a:pPr>
              <a:endParaRPr lang="en-US" sz="1200">
                <a:solidFill>
                  <a:srgbClr val="59595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7" name="Group 4"/>
          <p:cNvGrpSpPr>
            <a:grpSpLocks noChangeAspect="1"/>
          </p:cNvGrpSpPr>
          <p:nvPr/>
        </p:nvGrpSpPr>
        <p:grpSpPr bwMode="auto">
          <a:xfrm>
            <a:off x="166668" y="191589"/>
            <a:ext cx="11844464" cy="6500428"/>
            <a:chOff x="206" y="189"/>
            <a:chExt cx="7270" cy="3947"/>
          </a:xfrm>
        </p:grpSpPr>
        <p:sp>
          <p:nvSpPr>
            <p:cNvPr id="1050071" name="Freeform 5"/>
            <p:cNvSpPr/>
            <p:nvPr/>
          </p:nvSpPr>
          <p:spPr bwMode="auto">
            <a:xfrm>
              <a:off x="210" y="189"/>
              <a:ext cx="24" cy="62"/>
            </a:xfrm>
            <a:custGeom>
              <a:avLst/>
              <a:gdLst>
                <a:gd name="T0" fmla="*/ 6 w 7"/>
                <a:gd name="T1" fmla="*/ 14 h 21"/>
                <a:gd name="T2" fmla="*/ 6 w 7"/>
                <a:gd name="T3" fmla="*/ 14 h 21"/>
                <a:gd name="T4" fmla="*/ 5 w 7"/>
                <a:gd name="T5" fmla="*/ 3 h 21"/>
                <a:gd name="T6" fmla="*/ 0 w 7"/>
                <a:gd name="T7" fmla="*/ 3 h 21"/>
                <a:gd name="T8" fmla="*/ 1 w 7"/>
                <a:gd name="T9" fmla="*/ 18 h 21"/>
                <a:gd name="T10" fmla="*/ 5 w 7"/>
                <a:gd name="T11" fmla="*/ 20 h 21"/>
                <a:gd name="T12" fmla="*/ 7 w 7"/>
                <a:gd name="T13" fmla="*/ 17 h 21"/>
                <a:gd name="T14" fmla="*/ 6 w 7"/>
                <a:gd name="T15" fmla="*/ 14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1">
                  <a:moveTo>
                    <a:pt x="6" y="14"/>
                  </a:moveTo>
                  <a:cubicBezTo>
                    <a:pt x="6" y="14"/>
                    <a:pt x="6" y="14"/>
                    <a:pt x="6" y="14"/>
                  </a:cubicBezTo>
                  <a:cubicBezTo>
                    <a:pt x="6" y="10"/>
                    <a:pt x="5" y="7"/>
                    <a:pt x="5" y="3"/>
                  </a:cubicBezTo>
                  <a:cubicBezTo>
                    <a:pt x="5" y="0"/>
                    <a:pt x="0" y="0"/>
                    <a:pt x="0" y="3"/>
                  </a:cubicBezTo>
                  <a:cubicBezTo>
                    <a:pt x="0" y="8"/>
                    <a:pt x="1" y="13"/>
                    <a:pt x="1" y="18"/>
                  </a:cubicBezTo>
                  <a:cubicBezTo>
                    <a:pt x="1" y="19"/>
                    <a:pt x="3" y="21"/>
                    <a:pt x="5" y="20"/>
                  </a:cubicBezTo>
                  <a:cubicBezTo>
                    <a:pt x="6" y="19"/>
                    <a:pt x="6" y="18"/>
                    <a:pt x="7" y="17"/>
                  </a:cubicBezTo>
                  <a:cubicBezTo>
                    <a:pt x="7" y="16"/>
                    <a:pt x="6" y="15"/>
                    <a:pt x="6" y="1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72" name="Freeform 6"/>
            <p:cNvSpPr/>
            <p:nvPr/>
          </p:nvSpPr>
          <p:spPr bwMode="auto">
            <a:xfrm>
              <a:off x="217" y="266"/>
              <a:ext cx="21" cy="66"/>
            </a:xfrm>
            <a:custGeom>
              <a:avLst/>
              <a:gdLst>
                <a:gd name="T0" fmla="*/ 5 w 6"/>
                <a:gd name="T1" fmla="*/ 3 h 22"/>
                <a:gd name="T2" fmla="*/ 1 w 6"/>
                <a:gd name="T3" fmla="*/ 3 h 22"/>
                <a:gd name="T4" fmla="*/ 2 w 6"/>
                <a:gd name="T5" fmla="*/ 19 h 22"/>
                <a:gd name="T6" fmla="*/ 6 w 6"/>
                <a:gd name="T7" fmla="*/ 19 h 22"/>
                <a:gd name="T8" fmla="*/ 5 w 6"/>
                <a:gd name="T9" fmla="*/ 3 h 22"/>
              </a:gdLst>
              <a:ahLst/>
              <a:cxnLst>
                <a:cxn ang="0">
                  <a:pos x="T0" y="T1"/>
                </a:cxn>
                <a:cxn ang="0">
                  <a:pos x="T2" y="T3"/>
                </a:cxn>
                <a:cxn ang="0">
                  <a:pos x="T4" y="T5"/>
                </a:cxn>
                <a:cxn ang="0">
                  <a:pos x="T6" y="T7"/>
                </a:cxn>
                <a:cxn ang="0">
                  <a:pos x="T8" y="T9"/>
                </a:cxn>
              </a:cxnLst>
              <a:rect l="0" t="0" r="r" b="b"/>
              <a:pathLst>
                <a:path w="6" h="22">
                  <a:moveTo>
                    <a:pt x="5" y="3"/>
                  </a:moveTo>
                  <a:cubicBezTo>
                    <a:pt x="5" y="0"/>
                    <a:pt x="0" y="0"/>
                    <a:pt x="1" y="3"/>
                  </a:cubicBezTo>
                  <a:cubicBezTo>
                    <a:pt x="1" y="9"/>
                    <a:pt x="1" y="14"/>
                    <a:pt x="2" y="19"/>
                  </a:cubicBezTo>
                  <a:cubicBezTo>
                    <a:pt x="2" y="22"/>
                    <a:pt x="6" y="22"/>
                    <a:pt x="6" y="19"/>
                  </a:cubicBezTo>
                  <a:cubicBezTo>
                    <a:pt x="6" y="14"/>
                    <a:pt x="5" y="9"/>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73" name="Freeform 7"/>
            <p:cNvSpPr/>
            <p:nvPr/>
          </p:nvSpPr>
          <p:spPr bwMode="auto">
            <a:xfrm>
              <a:off x="220" y="355"/>
              <a:ext cx="18" cy="60"/>
            </a:xfrm>
            <a:custGeom>
              <a:avLst/>
              <a:gdLst>
                <a:gd name="T0" fmla="*/ 5 w 5"/>
                <a:gd name="T1" fmla="*/ 15 h 20"/>
                <a:gd name="T2" fmla="*/ 5 w 5"/>
                <a:gd name="T3" fmla="*/ 14 h 20"/>
                <a:gd name="T4" fmla="*/ 5 w 5"/>
                <a:gd name="T5" fmla="*/ 10 h 20"/>
                <a:gd name="T6" fmla="*/ 5 w 5"/>
                <a:gd name="T7" fmla="*/ 5 h 20"/>
                <a:gd name="T8" fmla="*/ 5 w 5"/>
                <a:gd name="T9" fmla="*/ 4 h 20"/>
                <a:gd name="T10" fmla="*/ 5 w 5"/>
                <a:gd name="T11" fmla="*/ 3 h 20"/>
                <a:gd name="T12" fmla="*/ 5 w 5"/>
                <a:gd name="T13" fmla="*/ 3 h 20"/>
                <a:gd name="T14" fmla="*/ 5 w 5"/>
                <a:gd name="T15" fmla="*/ 2 h 20"/>
                <a:gd name="T16" fmla="*/ 1 w 5"/>
                <a:gd name="T17" fmla="*/ 2 h 20"/>
                <a:gd name="T18" fmla="*/ 0 w 5"/>
                <a:gd name="T19" fmla="*/ 13 h 20"/>
                <a:gd name="T20" fmla="*/ 1 w 5"/>
                <a:gd name="T21" fmla="*/ 18 h 20"/>
                <a:gd name="T22" fmla="*/ 5 w 5"/>
                <a:gd name="T23" fmla="*/ 17 h 20"/>
                <a:gd name="T24" fmla="*/ 5 w 5"/>
                <a:gd name="T2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0">
                  <a:moveTo>
                    <a:pt x="5" y="15"/>
                  </a:moveTo>
                  <a:cubicBezTo>
                    <a:pt x="5" y="15"/>
                    <a:pt x="5" y="15"/>
                    <a:pt x="5" y="14"/>
                  </a:cubicBezTo>
                  <a:cubicBezTo>
                    <a:pt x="5" y="13"/>
                    <a:pt x="5" y="11"/>
                    <a:pt x="5" y="10"/>
                  </a:cubicBezTo>
                  <a:cubicBezTo>
                    <a:pt x="5" y="8"/>
                    <a:pt x="5" y="7"/>
                    <a:pt x="5" y="5"/>
                  </a:cubicBezTo>
                  <a:cubicBezTo>
                    <a:pt x="5" y="5"/>
                    <a:pt x="5" y="4"/>
                    <a:pt x="5" y="4"/>
                  </a:cubicBezTo>
                  <a:cubicBezTo>
                    <a:pt x="5" y="3"/>
                    <a:pt x="5" y="2"/>
                    <a:pt x="5" y="3"/>
                  </a:cubicBezTo>
                  <a:cubicBezTo>
                    <a:pt x="5" y="3"/>
                    <a:pt x="5" y="3"/>
                    <a:pt x="5" y="3"/>
                  </a:cubicBezTo>
                  <a:cubicBezTo>
                    <a:pt x="5" y="2"/>
                    <a:pt x="5" y="2"/>
                    <a:pt x="5" y="2"/>
                  </a:cubicBezTo>
                  <a:cubicBezTo>
                    <a:pt x="4" y="0"/>
                    <a:pt x="1" y="0"/>
                    <a:pt x="1" y="2"/>
                  </a:cubicBezTo>
                  <a:cubicBezTo>
                    <a:pt x="0" y="6"/>
                    <a:pt x="0" y="10"/>
                    <a:pt x="0" y="13"/>
                  </a:cubicBezTo>
                  <a:cubicBezTo>
                    <a:pt x="0" y="15"/>
                    <a:pt x="0" y="17"/>
                    <a:pt x="1" y="18"/>
                  </a:cubicBezTo>
                  <a:cubicBezTo>
                    <a:pt x="2" y="20"/>
                    <a:pt x="4" y="19"/>
                    <a:pt x="5" y="17"/>
                  </a:cubicBezTo>
                  <a:cubicBezTo>
                    <a:pt x="5" y="16"/>
                    <a:pt x="5" y="16"/>
                    <a:pt x="5" y="1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74" name="Freeform 8"/>
            <p:cNvSpPr/>
            <p:nvPr/>
          </p:nvSpPr>
          <p:spPr bwMode="auto">
            <a:xfrm>
              <a:off x="224" y="429"/>
              <a:ext cx="14" cy="69"/>
            </a:xfrm>
            <a:custGeom>
              <a:avLst/>
              <a:gdLst>
                <a:gd name="T0" fmla="*/ 0 w 4"/>
                <a:gd name="T1" fmla="*/ 3 h 23"/>
                <a:gd name="T2" fmla="*/ 0 w 4"/>
                <a:gd name="T3" fmla="*/ 20 h 23"/>
                <a:gd name="T4" fmla="*/ 4 w 4"/>
                <a:gd name="T5" fmla="*/ 20 h 23"/>
                <a:gd name="T6" fmla="*/ 4 w 4"/>
                <a:gd name="T7" fmla="*/ 3 h 23"/>
                <a:gd name="T8" fmla="*/ 0 w 4"/>
                <a:gd name="T9" fmla="*/ 3 h 23"/>
              </a:gdLst>
              <a:ahLst/>
              <a:cxnLst>
                <a:cxn ang="0">
                  <a:pos x="T0" y="T1"/>
                </a:cxn>
                <a:cxn ang="0">
                  <a:pos x="T2" y="T3"/>
                </a:cxn>
                <a:cxn ang="0">
                  <a:pos x="T4" y="T5"/>
                </a:cxn>
                <a:cxn ang="0">
                  <a:pos x="T6" y="T7"/>
                </a:cxn>
                <a:cxn ang="0">
                  <a:pos x="T8" y="T9"/>
                </a:cxn>
              </a:cxnLst>
              <a:rect l="0" t="0" r="r" b="b"/>
              <a:pathLst>
                <a:path w="4" h="23">
                  <a:moveTo>
                    <a:pt x="0" y="3"/>
                  </a:moveTo>
                  <a:cubicBezTo>
                    <a:pt x="0" y="20"/>
                    <a:pt x="0" y="20"/>
                    <a:pt x="0" y="20"/>
                  </a:cubicBezTo>
                  <a:cubicBezTo>
                    <a:pt x="0" y="23"/>
                    <a:pt x="4" y="23"/>
                    <a:pt x="4" y="20"/>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75" name="Freeform 9"/>
            <p:cNvSpPr/>
            <p:nvPr/>
          </p:nvSpPr>
          <p:spPr bwMode="auto">
            <a:xfrm>
              <a:off x="220" y="524"/>
              <a:ext cx="14" cy="57"/>
            </a:xfrm>
            <a:custGeom>
              <a:avLst/>
              <a:gdLst>
                <a:gd name="T0" fmla="*/ 0 w 4"/>
                <a:gd name="T1" fmla="*/ 3 h 19"/>
                <a:gd name="T2" fmla="*/ 0 w 4"/>
                <a:gd name="T3" fmla="*/ 16 h 19"/>
                <a:gd name="T4" fmla="*/ 4 w 4"/>
                <a:gd name="T5" fmla="*/ 16 h 19"/>
                <a:gd name="T6" fmla="*/ 4 w 4"/>
                <a:gd name="T7" fmla="*/ 3 h 19"/>
                <a:gd name="T8" fmla="*/ 0 w 4"/>
                <a:gd name="T9" fmla="*/ 3 h 19"/>
              </a:gdLst>
              <a:ahLst/>
              <a:cxnLst>
                <a:cxn ang="0">
                  <a:pos x="T0" y="T1"/>
                </a:cxn>
                <a:cxn ang="0">
                  <a:pos x="T2" y="T3"/>
                </a:cxn>
                <a:cxn ang="0">
                  <a:pos x="T4" y="T5"/>
                </a:cxn>
                <a:cxn ang="0">
                  <a:pos x="T6" y="T7"/>
                </a:cxn>
                <a:cxn ang="0">
                  <a:pos x="T8" y="T9"/>
                </a:cxn>
              </a:cxnLst>
              <a:rect l="0" t="0" r="r" b="b"/>
              <a:pathLst>
                <a:path w="4" h="19">
                  <a:moveTo>
                    <a:pt x="0" y="3"/>
                  </a:moveTo>
                  <a:cubicBezTo>
                    <a:pt x="0" y="16"/>
                    <a:pt x="0" y="16"/>
                    <a:pt x="0" y="16"/>
                  </a:cubicBezTo>
                  <a:cubicBezTo>
                    <a:pt x="0" y="19"/>
                    <a:pt x="4" y="19"/>
                    <a:pt x="4" y="16"/>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76" name="Freeform 10"/>
            <p:cNvSpPr/>
            <p:nvPr/>
          </p:nvSpPr>
          <p:spPr bwMode="auto">
            <a:xfrm>
              <a:off x="220" y="605"/>
              <a:ext cx="14" cy="65"/>
            </a:xfrm>
            <a:custGeom>
              <a:avLst/>
              <a:gdLst>
                <a:gd name="T0" fmla="*/ 0 w 4"/>
                <a:gd name="T1" fmla="*/ 3 h 22"/>
                <a:gd name="T2" fmla="*/ 0 w 4"/>
                <a:gd name="T3" fmla="*/ 19 h 22"/>
                <a:gd name="T4" fmla="*/ 4 w 4"/>
                <a:gd name="T5" fmla="*/ 19 h 22"/>
                <a:gd name="T6" fmla="*/ 4 w 4"/>
                <a:gd name="T7" fmla="*/ 3 h 22"/>
                <a:gd name="T8" fmla="*/ 0 w 4"/>
                <a:gd name="T9" fmla="*/ 3 h 22"/>
              </a:gdLst>
              <a:ahLst/>
              <a:cxnLst>
                <a:cxn ang="0">
                  <a:pos x="T0" y="T1"/>
                </a:cxn>
                <a:cxn ang="0">
                  <a:pos x="T2" y="T3"/>
                </a:cxn>
                <a:cxn ang="0">
                  <a:pos x="T4" y="T5"/>
                </a:cxn>
                <a:cxn ang="0">
                  <a:pos x="T6" y="T7"/>
                </a:cxn>
                <a:cxn ang="0">
                  <a:pos x="T8" y="T9"/>
                </a:cxn>
              </a:cxnLst>
              <a:rect l="0" t="0" r="r" b="b"/>
              <a:pathLst>
                <a:path w="4" h="22">
                  <a:moveTo>
                    <a:pt x="0" y="3"/>
                  </a:moveTo>
                  <a:cubicBezTo>
                    <a:pt x="0" y="19"/>
                    <a:pt x="0" y="19"/>
                    <a:pt x="0" y="19"/>
                  </a:cubicBezTo>
                  <a:cubicBezTo>
                    <a:pt x="0" y="22"/>
                    <a:pt x="4" y="22"/>
                    <a:pt x="4" y="19"/>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77" name="Freeform 11"/>
            <p:cNvSpPr/>
            <p:nvPr/>
          </p:nvSpPr>
          <p:spPr bwMode="auto">
            <a:xfrm>
              <a:off x="213" y="688"/>
              <a:ext cx="28" cy="80"/>
            </a:xfrm>
            <a:custGeom>
              <a:avLst/>
              <a:gdLst>
                <a:gd name="T0" fmla="*/ 5 w 8"/>
                <a:gd name="T1" fmla="*/ 3 h 27"/>
                <a:gd name="T2" fmla="*/ 1 w 8"/>
                <a:gd name="T3" fmla="*/ 4 h 27"/>
                <a:gd name="T4" fmla="*/ 3 w 8"/>
                <a:gd name="T5" fmla="*/ 24 h 27"/>
                <a:gd name="T6" fmla="*/ 7 w 8"/>
                <a:gd name="T7" fmla="*/ 23 h 27"/>
                <a:gd name="T8" fmla="*/ 5 w 8"/>
                <a:gd name="T9" fmla="*/ 3 h 27"/>
              </a:gdLst>
              <a:ahLst/>
              <a:cxnLst>
                <a:cxn ang="0">
                  <a:pos x="T0" y="T1"/>
                </a:cxn>
                <a:cxn ang="0">
                  <a:pos x="T2" y="T3"/>
                </a:cxn>
                <a:cxn ang="0">
                  <a:pos x="T4" y="T5"/>
                </a:cxn>
                <a:cxn ang="0">
                  <a:pos x="T6" y="T7"/>
                </a:cxn>
                <a:cxn ang="0">
                  <a:pos x="T8" y="T9"/>
                </a:cxn>
              </a:cxnLst>
              <a:rect l="0" t="0" r="r" b="b"/>
              <a:pathLst>
                <a:path w="8" h="27">
                  <a:moveTo>
                    <a:pt x="5" y="3"/>
                  </a:moveTo>
                  <a:cubicBezTo>
                    <a:pt x="5" y="0"/>
                    <a:pt x="0" y="1"/>
                    <a:pt x="1" y="4"/>
                  </a:cubicBezTo>
                  <a:cubicBezTo>
                    <a:pt x="2" y="11"/>
                    <a:pt x="1" y="18"/>
                    <a:pt x="3" y="24"/>
                  </a:cubicBezTo>
                  <a:cubicBezTo>
                    <a:pt x="3" y="27"/>
                    <a:pt x="8" y="26"/>
                    <a:pt x="7" y="23"/>
                  </a:cubicBezTo>
                  <a:cubicBezTo>
                    <a:pt x="6" y="16"/>
                    <a:pt x="6" y="10"/>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78" name="Freeform 12"/>
            <p:cNvSpPr/>
            <p:nvPr/>
          </p:nvSpPr>
          <p:spPr bwMode="auto">
            <a:xfrm>
              <a:off x="213" y="792"/>
              <a:ext cx="28" cy="74"/>
            </a:xfrm>
            <a:custGeom>
              <a:avLst/>
              <a:gdLst>
                <a:gd name="T0" fmla="*/ 3 w 8"/>
                <a:gd name="T1" fmla="*/ 3 h 25"/>
                <a:gd name="T2" fmla="*/ 1 w 8"/>
                <a:gd name="T3" fmla="*/ 21 h 25"/>
                <a:gd name="T4" fmla="*/ 5 w 8"/>
                <a:gd name="T5" fmla="*/ 22 h 25"/>
                <a:gd name="T6" fmla="*/ 7 w 8"/>
                <a:gd name="T7" fmla="*/ 4 h 25"/>
                <a:gd name="T8" fmla="*/ 3 w 8"/>
                <a:gd name="T9" fmla="*/ 3 h 25"/>
              </a:gdLst>
              <a:ahLst/>
              <a:cxnLst>
                <a:cxn ang="0">
                  <a:pos x="T0" y="T1"/>
                </a:cxn>
                <a:cxn ang="0">
                  <a:pos x="T2" y="T3"/>
                </a:cxn>
                <a:cxn ang="0">
                  <a:pos x="T4" y="T5"/>
                </a:cxn>
                <a:cxn ang="0">
                  <a:pos x="T6" y="T7"/>
                </a:cxn>
                <a:cxn ang="0">
                  <a:pos x="T8" y="T9"/>
                </a:cxn>
              </a:cxnLst>
              <a:rect l="0" t="0" r="r" b="b"/>
              <a:pathLst>
                <a:path w="8" h="25">
                  <a:moveTo>
                    <a:pt x="3" y="3"/>
                  </a:moveTo>
                  <a:cubicBezTo>
                    <a:pt x="2" y="9"/>
                    <a:pt x="2" y="15"/>
                    <a:pt x="1" y="21"/>
                  </a:cubicBezTo>
                  <a:cubicBezTo>
                    <a:pt x="0" y="24"/>
                    <a:pt x="4" y="25"/>
                    <a:pt x="5" y="22"/>
                  </a:cubicBezTo>
                  <a:cubicBezTo>
                    <a:pt x="6" y="16"/>
                    <a:pt x="6" y="10"/>
                    <a:pt x="7" y="4"/>
                  </a:cubicBezTo>
                  <a:cubicBezTo>
                    <a:pt x="8" y="1"/>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79" name="Freeform 13"/>
            <p:cNvSpPr/>
            <p:nvPr/>
          </p:nvSpPr>
          <p:spPr bwMode="auto">
            <a:xfrm>
              <a:off x="213" y="887"/>
              <a:ext cx="21" cy="74"/>
            </a:xfrm>
            <a:custGeom>
              <a:avLst/>
              <a:gdLst>
                <a:gd name="T0" fmla="*/ 2 w 6"/>
                <a:gd name="T1" fmla="*/ 3 h 25"/>
                <a:gd name="T2" fmla="*/ 0 w 6"/>
                <a:gd name="T3" fmla="*/ 22 h 25"/>
                <a:gd name="T4" fmla="*/ 5 w 6"/>
                <a:gd name="T5" fmla="*/ 22 h 25"/>
                <a:gd name="T6" fmla="*/ 6 w 6"/>
                <a:gd name="T7" fmla="*/ 3 h 25"/>
                <a:gd name="T8" fmla="*/ 2 w 6"/>
                <a:gd name="T9" fmla="*/ 3 h 25"/>
              </a:gdLst>
              <a:ahLst/>
              <a:cxnLst>
                <a:cxn ang="0">
                  <a:pos x="T0" y="T1"/>
                </a:cxn>
                <a:cxn ang="0">
                  <a:pos x="T2" y="T3"/>
                </a:cxn>
                <a:cxn ang="0">
                  <a:pos x="T4" y="T5"/>
                </a:cxn>
                <a:cxn ang="0">
                  <a:pos x="T6" y="T7"/>
                </a:cxn>
                <a:cxn ang="0">
                  <a:pos x="T8" y="T9"/>
                </a:cxn>
              </a:cxnLst>
              <a:rect l="0" t="0" r="r" b="b"/>
              <a:pathLst>
                <a:path w="6" h="25">
                  <a:moveTo>
                    <a:pt x="2" y="3"/>
                  </a:moveTo>
                  <a:cubicBezTo>
                    <a:pt x="1" y="9"/>
                    <a:pt x="1" y="16"/>
                    <a:pt x="0" y="22"/>
                  </a:cubicBezTo>
                  <a:cubicBezTo>
                    <a:pt x="0" y="25"/>
                    <a:pt x="5" y="25"/>
                    <a:pt x="5" y="22"/>
                  </a:cubicBezTo>
                  <a:cubicBezTo>
                    <a:pt x="5" y="16"/>
                    <a:pt x="6" y="9"/>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80" name="Freeform 14"/>
            <p:cNvSpPr/>
            <p:nvPr/>
          </p:nvSpPr>
          <p:spPr bwMode="auto">
            <a:xfrm>
              <a:off x="213" y="981"/>
              <a:ext cx="25" cy="75"/>
            </a:xfrm>
            <a:custGeom>
              <a:avLst/>
              <a:gdLst>
                <a:gd name="T0" fmla="*/ 3 w 7"/>
                <a:gd name="T1" fmla="*/ 3 h 25"/>
                <a:gd name="T2" fmla="*/ 2 w 7"/>
                <a:gd name="T3" fmla="*/ 13 h 25"/>
                <a:gd name="T4" fmla="*/ 2 w 7"/>
                <a:gd name="T5" fmla="*/ 18 h 25"/>
                <a:gd name="T6" fmla="*/ 2 w 7"/>
                <a:gd name="T7" fmla="*/ 20 h 25"/>
                <a:gd name="T8" fmla="*/ 2 w 7"/>
                <a:gd name="T9" fmla="*/ 20 h 25"/>
                <a:gd name="T10" fmla="*/ 5 w 7"/>
                <a:gd name="T11" fmla="*/ 24 h 25"/>
                <a:gd name="T12" fmla="*/ 7 w 7"/>
                <a:gd name="T13" fmla="*/ 16 h 25"/>
                <a:gd name="T14" fmla="*/ 7 w 7"/>
                <a:gd name="T15" fmla="*/ 3 h 25"/>
                <a:gd name="T16" fmla="*/ 3 w 7"/>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3" y="3"/>
                  </a:moveTo>
                  <a:cubicBezTo>
                    <a:pt x="3" y="6"/>
                    <a:pt x="3" y="9"/>
                    <a:pt x="2" y="13"/>
                  </a:cubicBezTo>
                  <a:cubicBezTo>
                    <a:pt x="2" y="14"/>
                    <a:pt x="2" y="16"/>
                    <a:pt x="2" y="18"/>
                  </a:cubicBezTo>
                  <a:cubicBezTo>
                    <a:pt x="2" y="19"/>
                    <a:pt x="2" y="19"/>
                    <a:pt x="2" y="20"/>
                  </a:cubicBezTo>
                  <a:cubicBezTo>
                    <a:pt x="2" y="20"/>
                    <a:pt x="2" y="20"/>
                    <a:pt x="2" y="20"/>
                  </a:cubicBezTo>
                  <a:cubicBezTo>
                    <a:pt x="0" y="22"/>
                    <a:pt x="3" y="25"/>
                    <a:pt x="5" y="24"/>
                  </a:cubicBezTo>
                  <a:cubicBezTo>
                    <a:pt x="7" y="23"/>
                    <a:pt x="7" y="18"/>
                    <a:pt x="7" y="16"/>
                  </a:cubicBezTo>
                  <a:cubicBezTo>
                    <a:pt x="7" y="12"/>
                    <a:pt x="7" y="7"/>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81" name="Freeform 15"/>
            <p:cNvSpPr/>
            <p:nvPr/>
          </p:nvSpPr>
          <p:spPr bwMode="auto">
            <a:xfrm>
              <a:off x="206" y="1079"/>
              <a:ext cx="28" cy="75"/>
            </a:xfrm>
            <a:custGeom>
              <a:avLst/>
              <a:gdLst>
                <a:gd name="T0" fmla="*/ 7 w 8"/>
                <a:gd name="T1" fmla="*/ 18 h 25"/>
                <a:gd name="T2" fmla="*/ 6 w 8"/>
                <a:gd name="T3" fmla="*/ 10 h 25"/>
                <a:gd name="T4" fmla="*/ 6 w 8"/>
                <a:gd name="T5" fmla="*/ 6 h 25"/>
                <a:gd name="T6" fmla="*/ 6 w 8"/>
                <a:gd name="T7" fmla="*/ 5 h 25"/>
                <a:gd name="T8" fmla="*/ 2 w 8"/>
                <a:gd name="T9" fmla="*/ 2 h 25"/>
                <a:gd name="T10" fmla="*/ 2 w 8"/>
                <a:gd name="T11" fmla="*/ 12 h 25"/>
                <a:gd name="T12" fmla="*/ 2 w 8"/>
                <a:gd name="T13" fmla="*/ 18 h 25"/>
                <a:gd name="T14" fmla="*/ 3 w 8"/>
                <a:gd name="T15" fmla="*/ 19 h 25"/>
                <a:gd name="T16" fmla="*/ 2 w 8"/>
                <a:gd name="T17" fmla="*/ 23 h 25"/>
                <a:gd name="T18" fmla="*/ 6 w 8"/>
                <a:gd name="T19" fmla="*/ 24 h 25"/>
                <a:gd name="T20" fmla="*/ 7 w 8"/>
                <a:gd name="T2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25">
                  <a:moveTo>
                    <a:pt x="7" y="18"/>
                  </a:moveTo>
                  <a:cubicBezTo>
                    <a:pt x="7" y="15"/>
                    <a:pt x="7" y="13"/>
                    <a:pt x="6" y="10"/>
                  </a:cubicBezTo>
                  <a:cubicBezTo>
                    <a:pt x="6" y="8"/>
                    <a:pt x="6" y="7"/>
                    <a:pt x="6" y="6"/>
                  </a:cubicBezTo>
                  <a:cubicBezTo>
                    <a:pt x="6" y="5"/>
                    <a:pt x="6" y="4"/>
                    <a:pt x="6" y="5"/>
                  </a:cubicBezTo>
                  <a:cubicBezTo>
                    <a:pt x="7" y="2"/>
                    <a:pt x="3" y="0"/>
                    <a:pt x="2" y="2"/>
                  </a:cubicBezTo>
                  <a:cubicBezTo>
                    <a:pt x="0" y="5"/>
                    <a:pt x="2" y="9"/>
                    <a:pt x="2" y="12"/>
                  </a:cubicBezTo>
                  <a:cubicBezTo>
                    <a:pt x="2" y="14"/>
                    <a:pt x="2" y="16"/>
                    <a:pt x="2" y="18"/>
                  </a:cubicBezTo>
                  <a:cubicBezTo>
                    <a:pt x="3" y="18"/>
                    <a:pt x="3" y="19"/>
                    <a:pt x="3" y="19"/>
                  </a:cubicBezTo>
                  <a:cubicBezTo>
                    <a:pt x="2" y="20"/>
                    <a:pt x="1" y="21"/>
                    <a:pt x="2" y="23"/>
                  </a:cubicBezTo>
                  <a:cubicBezTo>
                    <a:pt x="3" y="24"/>
                    <a:pt x="5" y="25"/>
                    <a:pt x="6" y="24"/>
                  </a:cubicBezTo>
                  <a:cubicBezTo>
                    <a:pt x="8" y="22"/>
                    <a:pt x="7" y="20"/>
                    <a:pt x="7" y="1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82" name="Freeform 16"/>
            <p:cNvSpPr/>
            <p:nvPr/>
          </p:nvSpPr>
          <p:spPr bwMode="auto">
            <a:xfrm>
              <a:off x="213" y="1189"/>
              <a:ext cx="28" cy="101"/>
            </a:xfrm>
            <a:custGeom>
              <a:avLst/>
              <a:gdLst>
                <a:gd name="T0" fmla="*/ 7 w 8"/>
                <a:gd name="T1" fmla="*/ 30 h 34"/>
                <a:gd name="T2" fmla="*/ 6 w 8"/>
                <a:gd name="T3" fmla="*/ 3 h 34"/>
                <a:gd name="T4" fmla="*/ 2 w 8"/>
                <a:gd name="T5" fmla="*/ 3 h 34"/>
                <a:gd name="T6" fmla="*/ 2 w 8"/>
                <a:gd name="T7" fmla="*/ 25 h 34"/>
                <a:gd name="T8" fmla="*/ 1 w 8"/>
                <a:gd name="T9" fmla="*/ 28 h 34"/>
                <a:gd name="T10" fmla="*/ 3 w 8"/>
                <a:gd name="T11" fmla="*/ 32 h 34"/>
                <a:gd name="T12" fmla="*/ 7 w 8"/>
                <a:gd name="T13" fmla="*/ 30 h 34"/>
              </a:gdLst>
              <a:ahLst/>
              <a:cxnLst>
                <a:cxn ang="0">
                  <a:pos x="T0" y="T1"/>
                </a:cxn>
                <a:cxn ang="0">
                  <a:pos x="T2" y="T3"/>
                </a:cxn>
                <a:cxn ang="0">
                  <a:pos x="T4" y="T5"/>
                </a:cxn>
                <a:cxn ang="0">
                  <a:pos x="T6" y="T7"/>
                </a:cxn>
                <a:cxn ang="0">
                  <a:pos x="T8" y="T9"/>
                </a:cxn>
                <a:cxn ang="0">
                  <a:pos x="T10" y="T11"/>
                </a:cxn>
                <a:cxn ang="0">
                  <a:pos x="T12" y="T13"/>
                </a:cxn>
              </a:cxnLst>
              <a:rect l="0" t="0" r="r" b="b"/>
              <a:pathLst>
                <a:path w="8" h="34">
                  <a:moveTo>
                    <a:pt x="7" y="30"/>
                  </a:moveTo>
                  <a:cubicBezTo>
                    <a:pt x="5" y="21"/>
                    <a:pt x="6" y="12"/>
                    <a:pt x="6" y="3"/>
                  </a:cubicBezTo>
                  <a:cubicBezTo>
                    <a:pt x="6" y="0"/>
                    <a:pt x="2" y="0"/>
                    <a:pt x="2" y="3"/>
                  </a:cubicBezTo>
                  <a:cubicBezTo>
                    <a:pt x="1" y="10"/>
                    <a:pt x="1" y="18"/>
                    <a:pt x="2" y="25"/>
                  </a:cubicBezTo>
                  <a:cubicBezTo>
                    <a:pt x="1" y="25"/>
                    <a:pt x="0" y="26"/>
                    <a:pt x="1" y="28"/>
                  </a:cubicBezTo>
                  <a:cubicBezTo>
                    <a:pt x="2" y="29"/>
                    <a:pt x="2" y="31"/>
                    <a:pt x="3" y="32"/>
                  </a:cubicBezTo>
                  <a:cubicBezTo>
                    <a:pt x="5" y="34"/>
                    <a:pt x="8" y="32"/>
                    <a:pt x="7" y="3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83" name="Freeform 17"/>
            <p:cNvSpPr/>
            <p:nvPr/>
          </p:nvSpPr>
          <p:spPr bwMode="auto">
            <a:xfrm>
              <a:off x="213" y="1323"/>
              <a:ext cx="21" cy="59"/>
            </a:xfrm>
            <a:custGeom>
              <a:avLst/>
              <a:gdLst>
                <a:gd name="T0" fmla="*/ 2 w 6"/>
                <a:gd name="T1" fmla="*/ 3 h 20"/>
                <a:gd name="T2" fmla="*/ 0 w 6"/>
                <a:gd name="T3" fmla="*/ 17 h 20"/>
                <a:gd name="T4" fmla="*/ 5 w 6"/>
                <a:gd name="T5" fmla="*/ 17 h 20"/>
                <a:gd name="T6" fmla="*/ 6 w 6"/>
                <a:gd name="T7" fmla="*/ 3 h 20"/>
                <a:gd name="T8" fmla="*/ 2 w 6"/>
                <a:gd name="T9" fmla="*/ 3 h 20"/>
              </a:gdLst>
              <a:ahLst/>
              <a:cxnLst>
                <a:cxn ang="0">
                  <a:pos x="T0" y="T1"/>
                </a:cxn>
                <a:cxn ang="0">
                  <a:pos x="T2" y="T3"/>
                </a:cxn>
                <a:cxn ang="0">
                  <a:pos x="T4" y="T5"/>
                </a:cxn>
                <a:cxn ang="0">
                  <a:pos x="T6" y="T7"/>
                </a:cxn>
                <a:cxn ang="0">
                  <a:pos x="T8" y="T9"/>
                </a:cxn>
              </a:cxnLst>
              <a:rect l="0" t="0" r="r" b="b"/>
              <a:pathLst>
                <a:path w="6" h="20">
                  <a:moveTo>
                    <a:pt x="2" y="3"/>
                  </a:moveTo>
                  <a:cubicBezTo>
                    <a:pt x="1" y="8"/>
                    <a:pt x="1" y="12"/>
                    <a:pt x="0" y="17"/>
                  </a:cubicBezTo>
                  <a:cubicBezTo>
                    <a:pt x="0" y="20"/>
                    <a:pt x="5" y="20"/>
                    <a:pt x="5" y="17"/>
                  </a:cubicBezTo>
                  <a:cubicBezTo>
                    <a:pt x="5" y="12"/>
                    <a:pt x="6" y="8"/>
                    <a:pt x="6" y="3"/>
                  </a:cubicBezTo>
                  <a:cubicBezTo>
                    <a:pt x="6"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84" name="Freeform 18"/>
            <p:cNvSpPr/>
            <p:nvPr/>
          </p:nvSpPr>
          <p:spPr bwMode="auto">
            <a:xfrm>
              <a:off x="210" y="1415"/>
              <a:ext cx="24" cy="83"/>
            </a:xfrm>
            <a:custGeom>
              <a:avLst/>
              <a:gdLst>
                <a:gd name="T0" fmla="*/ 5 w 7"/>
                <a:gd name="T1" fmla="*/ 3 h 28"/>
                <a:gd name="T2" fmla="*/ 0 w 7"/>
                <a:gd name="T3" fmla="*/ 3 h 28"/>
                <a:gd name="T4" fmla="*/ 3 w 7"/>
                <a:gd name="T5" fmla="*/ 25 h 28"/>
                <a:gd name="T6" fmla="*/ 7 w 7"/>
                <a:gd name="T7" fmla="*/ 25 h 28"/>
                <a:gd name="T8" fmla="*/ 5 w 7"/>
                <a:gd name="T9" fmla="*/ 3 h 28"/>
              </a:gdLst>
              <a:ahLst/>
              <a:cxnLst>
                <a:cxn ang="0">
                  <a:pos x="T0" y="T1"/>
                </a:cxn>
                <a:cxn ang="0">
                  <a:pos x="T2" y="T3"/>
                </a:cxn>
                <a:cxn ang="0">
                  <a:pos x="T4" y="T5"/>
                </a:cxn>
                <a:cxn ang="0">
                  <a:pos x="T6" y="T7"/>
                </a:cxn>
                <a:cxn ang="0">
                  <a:pos x="T8" y="T9"/>
                </a:cxn>
              </a:cxnLst>
              <a:rect l="0" t="0" r="r" b="b"/>
              <a:pathLst>
                <a:path w="7" h="28">
                  <a:moveTo>
                    <a:pt x="5" y="3"/>
                  </a:moveTo>
                  <a:cubicBezTo>
                    <a:pt x="5" y="0"/>
                    <a:pt x="0" y="0"/>
                    <a:pt x="0" y="3"/>
                  </a:cubicBezTo>
                  <a:cubicBezTo>
                    <a:pt x="1" y="11"/>
                    <a:pt x="2" y="18"/>
                    <a:pt x="3" y="25"/>
                  </a:cubicBezTo>
                  <a:cubicBezTo>
                    <a:pt x="3" y="28"/>
                    <a:pt x="7" y="28"/>
                    <a:pt x="7" y="25"/>
                  </a:cubicBezTo>
                  <a:cubicBezTo>
                    <a:pt x="6" y="18"/>
                    <a:pt x="6" y="11"/>
                    <a:pt x="5"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85" name="Freeform 19"/>
            <p:cNvSpPr/>
            <p:nvPr/>
          </p:nvSpPr>
          <p:spPr bwMode="auto">
            <a:xfrm>
              <a:off x="224" y="1530"/>
              <a:ext cx="21" cy="92"/>
            </a:xfrm>
            <a:custGeom>
              <a:avLst/>
              <a:gdLst>
                <a:gd name="T0" fmla="*/ 4 w 6"/>
                <a:gd name="T1" fmla="*/ 3 h 31"/>
                <a:gd name="T2" fmla="*/ 0 w 6"/>
                <a:gd name="T3" fmla="*/ 3 h 31"/>
                <a:gd name="T4" fmla="*/ 1 w 6"/>
                <a:gd name="T5" fmla="*/ 29 h 31"/>
                <a:gd name="T6" fmla="*/ 5 w 6"/>
                <a:gd name="T7" fmla="*/ 29 h 31"/>
                <a:gd name="T8" fmla="*/ 4 w 6"/>
                <a:gd name="T9" fmla="*/ 3 h 31"/>
              </a:gdLst>
              <a:ahLst/>
              <a:cxnLst>
                <a:cxn ang="0">
                  <a:pos x="T0" y="T1"/>
                </a:cxn>
                <a:cxn ang="0">
                  <a:pos x="T2" y="T3"/>
                </a:cxn>
                <a:cxn ang="0">
                  <a:pos x="T4" y="T5"/>
                </a:cxn>
                <a:cxn ang="0">
                  <a:pos x="T6" y="T7"/>
                </a:cxn>
                <a:cxn ang="0">
                  <a:pos x="T8" y="T9"/>
                </a:cxn>
              </a:cxnLst>
              <a:rect l="0" t="0" r="r" b="b"/>
              <a:pathLst>
                <a:path w="6" h="31">
                  <a:moveTo>
                    <a:pt x="4" y="3"/>
                  </a:moveTo>
                  <a:cubicBezTo>
                    <a:pt x="4" y="0"/>
                    <a:pt x="0" y="0"/>
                    <a:pt x="0" y="3"/>
                  </a:cubicBezTo>
                  <a:cubicBezTo>
                    <a:pt x="0" y="12"/>
                    <a:pt x="0" y="20"/>
                    <a:pt x="1" y="29"/>
                  </a:cubicBezTo>
                  <a:cubicBezTo>
                    <a:pt x="1" y="31"/>
                    <a:pt x="6" y="31"/>
                    <a:pt x="5" y="29"/>
                  </a:cubicBezTo>
                  <a:cubicBezTo>
                    <a:pt x="4" y="20"/>
                    <a:pt x="4" y="12"/>
                    <a:pt x="4"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86" name="Freeform 20"/>
            <p:cNvSpPr/>
            <p:nvPr/>
          </p:nvSpPr>
          <p:spPr bwMode="auto">
            <a:xfrm>
              <a:off x="220" y="1664"/>
              <a:ext cx="18" cy="80"/>
            </a:xfrm>
            <a:custGeom>
              <a:avLst/>
              <a:gdLst>
                <a:gd name="T0" fmla="*/ 4 w 5"/>
                <a:gd name="T1" fmla="*/ 24 h 27"/>
                <a:gd name="T2" fmla="*/ 4 w 5"/>
                <a:gd name="T3" fmla="*/ 24 h 27"/>
                <a:gd name="T4" fmla="*/ 5 w 5"/>
                <a:gd name="T5" fmla="*/ 3 h 27"/>
                <a:gd name="T6" fmla="*/ 1 w 5"/>
                <a:gd name="T7" fmla="*/ 3 h 27"/>
                <a:gd name="T8" fmla="*/ 0 w 5"/>
                <a:gd name="T9" fmla="*/ 14 h 27"/>
                <a:gd name="T10" fmla="*/ 0 w 5"/>
                <a:gd name="T11" fmla="*/ 20 h 27"/>
                <a:gd name="T12" fmla="*/ 0 w 5"/>
                <a:gd name="T13" fmla="*/ 23 h 27"/>
                <a:gd name="T14" fmla="*/ 0 w 5"/>
                <a:gd name="T15" fmla="*/ 24 h 27"/>
                <a:gd name="T16" fmla="*/ 0 w 5"/>
                <a:gd name="T17" fmla="*/ 24 h 27"/>
                <a:gd name="T18" fmla="*/ 4 w 5"/>
                <a:gd name="T19" fmla="*/ 24 h 27"/>
                <a:gd name="T20" fmla="*/ 4 w 5"/>
                <a:gd name="T21" fmla="*/ 24 h 27"/>
                <a:gd name="T22" fmla="*/ 4 w 5"/>
                <a:gd name="T23" fmla="*/ 24 h 27"/>
                <a:gd name="T24" fmla="*/ 4 w 5"/>
                <a:gd name="T2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7">
                  <a:moveTo>
                    <a:pt x="4" y="24"/>
                  </a:moveTo>
                  <a:cubicBezTo>
                    <a:pt x="4" y="24"/>
                    <a:pt x="4" y="24"/>
                    <a:pt x="4" y="24"/>
                  </a:cubicBezTo>
                  <a:cubicBezTo>
                    <a:pt x="5" y="17"/>
                    <a:pt x="5" y="9"/>
                    <a:pt x="5" y="3"/>
                  </a:cubicBezTo>
                  <a:cubicBezTo>
                    <a:pt x="5" y="0"/>
                    <a:pt x="1" y="0"/>
                    <a:pt x="1" y="3"/>
                  </a:cubicBezTo>
                  <a:cubicBezTo>
                    <a:pt x="1" y="6"/>
                    <a:pt x="0" y="10"/>
                    <a:pt x="0" y="14"/>
                  </a:cubicBezTo>
                  <a:cubicBezTo>
                    <a:pt x="0" y="16"/>
                    <a:pt x="0" y="18"/>
                    <a:pt x="0" y="20"/>
                  </a:cubicBezTo>
                  <a:cubicBezTo>
                    <a:pt x="0" y="21"/>
                    <a:pt x="0" y="23"/>
                    <a:pt x="0" y="23"/>
                  </a:cubicBezTo>
                  <a:cubicBezTo>
                    <a:pt x="0" y="23"/>
                    <a:pt x="0" y="23"/>
                    <a:pt x="0" y="24"/>
                  </a:cubicBezTo>
                  <a:cubicBezTo>
                    <a:pt x="0" y="24"/>
                    <a:pt x="0" y="24"/>
                    <a:pt x="0" y="24"/>
                  </a:cubicBezTo>
                  <a:cubicBezTo>
                    <a:pt x="0" y="26"/>
                    <a:pt x="4" y="27"/>
                    <a:pt x="4" y="24"/>
                  </a:cubicBezTo>
                  <a:cubicBezTo>
                    <a:pt x="4" y="24"/>
                    <a:pt x="4" y="24"/>
                    <a:pt x="4" y="24"/>
                  </a:cubicBezTo>
                  <a:cubicBezTo>
                    <a:pt x="4" y="24"/>
                    <a:pt x="4" y="24"/>
                    <a:pt x="4" y="24"/>
                  </a:cubicBezTo>
                  <a:cubicBezTo>
                    <a:pt x="4" y="24"/>
                    <a:pt x="4" y="24"/>
                    <a:pt x="4" y="2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87" name="Freeform 21"/>
            <p:cNvSpPr/>
            <p:nvPr/>
          </p:nvSpPr>
          <p:spPr bwMode="auto">
            <a:xfrm>
              <a:off x="206" y="1762"/>
              <a:ext cx="21" cy="101"/>
            </a:xfrm>
            <a:custGeom>
              <a:avLst/>
              <a:gdLst>
                <a:gd name="T0" fmla="*/ 1 w 6"/>
                <a:gd name="T1" fmla="*/ 3 h 34"/>
                <a:gd name="T2" fmla="*/ 1 w 6"/>
                <a:gd name="T3" fmla="*/ 23 h 34"/>
                <a:gd name="T4" fmla="*/ 0 w 6"/>
                <a:gd name="T5" fmla="*/ 25 h 34"/>
                <a:gd name="T6" fmla="*/ 1 w 6"/>
                <a:gd name="T7" fmla="*/ 31 h 34"/>
                <a:gd name="T8" fmla="*/ 6 w 6"/>
                <a:gd name="T9" fmla="*/ 31 h 34"/>
                <a:gd name="T10" fmla="*/ 6 w 6"/>
                <a:gd name="T11" fmla="*/ 3 h 34"/>
                <a:gd name="T12" fmla="*/ 1 w 6"/>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 h="34">
                  <a:moveTo>
                    <a:pt x="1" y="3"/>
                  </a:moveTo>
                  <a:cubicBezTo>
                    <a:pt x="1" y="23"/>
                    <a:pt x="1" y="23"/>
                    <a:pt x="1" y="23"/>
                  </a:cubicBezTo>
                  <a:cubicBezTo>
                    <a:pt x="1" y="24"/>
                    <a:pt x="0" y="24"/>
                    <a:pt x="0" y="25"/>
                  </a:cubicBezTo>
                  <a:cubicBezTo>
                    <a:pt x="1" y="27"/>
                    <a:pt x="1" y="29"/>
                    <a:pt x="1" y="31"/>
                  </a:cubicBezTo>
                  <a:cubicBezTo>
                    <a:pt x="2" y="34"/>
                    <a:pt x="6" y="34"/>
                    <a:pt x="6" y="31"/>
                  </a:cubicBezTo>
                  <a:cubicBezTo>
                    <a:pt x="6" y="3"/>
                    <a:pt x="6" y="3"/>
                    <a:pt x="6" y="3"/>
                  </a:cubicBezTo>
                  <a:cubicBezTo>
                    <a:pt x="6" y="0"/>
                    <a:pt x="1" y="0"/>
                    <a:pt x="1"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88" name="Freeform 22"/>
            <p:cNvSpPr/>
            <p:nvPr/>
          </p:nvSpPr>
          <p:spPr bwMode="auto">
            <a:xfrm>
              <a:off x="213" y="1893"/>
              <a:ext cx="25" cy="86"/>
            </a:xfrm>
            <a:custGeom>
              <a:avLst/>
              <a:gdLst>
                <a:gd name="T0" fmla="*/ 6 w 7"/>
                <a:gd name="T1" fmla="*/ 25 h 29"/>
                <a:gd name="T2" fmla="*/ 5 w 7"/>
                <a:gd name="T3" fmla="*/ 3 h 29"/>
                <a:gd name="T4" fmla="*/ 0 w 7"/>
                <a:gd name="T5" fmla="*/ 3 h 29"/>
                <a:gd name="T6" fmla="*/ 2 w 7"/>
                <a:gd name="T7" fmla="*/ 26 h 29"/>
                <a:gd name="T8" fmla="*/ 6 w 7"/>
                <a:gd name="T9" fmla="*/ 25 h 29"/>
              </a:gdLst>
              <a:ahLst/>
              <a:cxnLst>
                <a:cxn ang="0">
                  <a:pos x="T0" y="T1"/>
                </a:cxn>
                <a:cxn ang="0">
                  <a:pos x="T2" y="T3"/>
                </a:cxn>
                <a:cxn ang="0">
                  <a:pos x="T4" y="T5"/>
                </a:cxn>
                <a:cxn ang="0">
                  <a:pos x="T6" y="T7"/>
                </a:cxn>
                <a:cxn ang="0">
                  <a:pos x="T8" y="T9"/>
                </a:cxn>
              </a:cxnLst>
              <a:rect l="0" t="0" r="r" b="b"/>
              <a:pathLst>
                <a:path w="7" h="29">
                  <a:moveTo>
                    <a:pt x="6" y="25"/>
                  </a:moveTo>
                  <a:cubicBezTo>
                    <a:pt x="4" y="18"/>
                    <a:pt x="5" y="10"/>
                    <a:pt x="5" y="3"/>
                  </a:cubicBezTo>
                  <a:cubicBezTo>
                    <a:pt x="5" y="0"/>
                    <a:pt x="0" y="0"/>
                    <a:pt x="0" y="3"/>
                  </a:cubicBezTo>
                  <a:cubicBezTo>
                    <a:pt x="0" y="10"/>
                    <a:pt x="0" y="19"/>
                    <a:pt x="2" y="26"/>
                  </a:cubicBezTo>
                  <a:cubicBezTo>
                    <a:pt x="2" y="29"/>
                    <a:pt x="7" y="28"/>
                    <a:pt x="6" y="2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89" name="Freeform 23"/>
            <p:cNvSpPr/>
            <p:nvPr/>
          </p:nvSpPr>
          <p:spPr bwMode="auto">
            <a:xfrm>
              <a:off x="213" y="2008"/>
              <a:ext cx="18" cy="89"/>
            </a:xfrm>
            <a:custGeom>
              <a:avLst/>
              <a:gdLst>
                <a:gd name="T0" fmla="*/ 0 w 5"/>
                <a:gd name="T1" fmla="*/ 3 h 30"/>
                <a:gd name="T2" fmla="*/ 0 w 5"/>
                <a:gd name="T3" fmla="*/ 27 h 30"/>
                <a:gd name="T4" fmla="*/ 5 w 5"/>
                <a:gd name="T5" fmla="*/ 27 h 30"/>
                <a:gd name="T6" fmla="*/ 5 w 5"/>
                <a:gd name="T7" fmla="*/ 3 h 30"/>
                <a:gd name="T8" fmla="*/ 0 w 5"/>
                <a:gd name="T9" fmla="*/ 3 h 30"/>
              </a:gdLst>
              <a:ahLst/>
              <a:cxnLst>
                <a:cxn ang="0">
                  <a:pos x="T0" y="T1"/>
                </a:cxn>
                <a:cxn ang="0">
                  <a:pos x="T2" y="T3"/>
                </a:cxn>
                <a:cxn ang="0">
                  <a:pos x="T4" y="T5"/>
                </a:cxn>
                <a:cxn ang="0">
                  <a:pos x="T6" y="T7"/>
                </a:cxn>
                <a:cxn ang="0">
                  <a:pos x="T8" y="T9"/>
                </a:cxn>
              </a:cxnLst>
              <a:rect l="0" t="0" r="r" b="b"/>
              <a:pathLst>
                <a:path w="5" h="30">
                  <a:moveTo>
                    <a:pt x="0" y="3"/>
                  </a:moveTo>
                  <a:cubicBezTo>
                    <a:pt x="0" y="27"/>
                    <a:pt x="0" y="27"/>
                    <a:pt x="0" y="27"/>
                  </a:cubicBezTo>
                  <a:cubicBezTo>
                    <a:pt x="0" y="30"/>
                    <a:pt x="5" y="30"/>
                    <a:pt x="5" y="27"/>
                  </a:cubicBezTo>
                  <a:cubicBezTo>
                    <a:pt x="5" y="3"/>
                    <a:pt x="5" y="3"/>
                    <a:pt x="5" y="3"/>
                  </a:cubicBezTo>
                  <a:cubicBezTo>
                    <a:pt x="5"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90" name="Freeform 24"/>
            <p:cNvSpPr/>
            <p:nvPr/>
          </p:nvSpPr>
          <p:spPr bwMode="auto">
            <a:xfrm>
              <a:off x="217" y="2127"/>
              <a:ext cx="24" cy="89"/>
            </a:xfrm>
            <a:custGeom>
              <a:avLst/>
              <a:gdLst>
                <a:gd name="T0" fmla="*/ 6 w 7"/>
                <a:gd name="T1" fmla="*/ 26 h 30"/>
                <a:gd name="T2" fmla="*/ 5 w 7"/>
                <a:gd name="T3" fmla="*/ 3 h 30"/>
                <a:gd name="T4" fmla="*/ 1 w 7"/>
                <a:gd name="T5" fmla="*/ 3 h 30"/>
                <a:gd name="T6" fmla="*/ 2 w 7"/>
                <a:gd name="T7" fmla="*/ 27 h 30"/>
                <a:gd name="T8" fmla="*/ 6 w 7"/>
                <a:gd name="T9" fmla="*/ 26 h 30"/>
              </a:gdLst>
              <a:ahLst/>
              <a:cxnLst>
                <a:cxn ang="0">
                  <a:pos x="T0" y="T1"/>
                </a:cxn>
                <a:cxn ang="0">
                  <a:pos x="T2" y="T3"/>
                </a:cxn>
                <a:cxn ang="0">
                  <a:pos x="T4" y="T5"/>
                </a:cxn>
                <a:cxn ang="0">
                  <a:pos x="T6" y="T7"/>
                </a:cxn>
                <a:cxn ang="0">
                  <a:pos x="T8" y="T9"/>
                </a:cxn>
              </a:cxnLst>
              <a:rect l="0" t="0" r="r" b="b"/>
              <a:pathLst>
                <a:path w="7" h="30">
                  <a:moveTo>
                    <a:pt x="6" y="26"/>
                  </a:moveTo>
                  <a:cubicBezTo>
                    <a:pt x="4" y="19"/>
                    <a:pt x="5" y="10"/>
                    <a:pt x="5" y="3"/>
                  </a:cubicBezTo>
                  <a:cubicBezTo>
                    <a:pt x="5" y="0"/>
                    <a:pt x="1" y="0"/>
                    <a:pt x="1" y="3"/>
                  </a:cubicBezTo>
                  <a:cubicBezTo>
                    <a:pt x="1" y="11"/>
                    <a:pt x="0" y="20"/>
                    <a:pt x="2" y="27"/>
                  </a:cubicBezTo>
                  <a:cubicBezTo>
                    <a:pt x="2" y="30"/>
                    <a:pt x="7" y="29"/>
                    <a:pt x="6" y="2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91" name="Freeform 25"/>
            <p:cNvSpPr/>
            <p:nvPr/>
          </p:nvSpPr>
          <p:spPr bwMode="auto">
            <a:xfrm>
              <a:off x="224" y="2246"/>
              <a:ext cx="14" cy="109"/>
            </a:xfrm>
            <a:custGeom>
              <a:avLst/>
              <a:gdLst>
                <a:gd name="T0" fmla="*/ 0 w 4"/>
                <a:gd name="T1" fmla="*/ 3 h 37"/>
                <a:gd name="T2" fmla="*/ 0 w 4"/>
                <a:gd name="T3" fmla="*/ 34 h 37"/>
                <a:gd name="T4" fmla="*/ 4 w 4"/>
                <a:gd name="T5" fmla="*/ 34 h 37"/>
                <a:gd name="T6" fmla="*/ 4 w 4"/>
                <a:gd name="T7" fmla="*/ 3 h 37"/>
                <a:gd name="T8" fmla="*/ 0 w 4"/>
                <a:gd name="T9" fmla="*/ 3 h 37"/>
              </a:gdLst>
              <a:ahLst/>
              <a:cxnLst>
                <a:cxn ang="0">
                  <a:pos x="T0" y="T1"/>
                </a:cxn>
                <a:cxn ang="0">
                  <a:pos x="T2" y="T3"/>
                </a:cxn>
                <a:cxn ang="0">
                  <a:pos x="T4" y="T5"/>
                </a:cxn>
                <a:cxn ang="0">
                  <a:pos x="T6" y="T7"/>
                </a:cxn>
                <a:cxn ang="0">
                  <a:pos x="T8" y="T9"/>
                </a:cxn>
              </a:cxnLst>
              <a:rect l="0" t="0" r="r" b="b"/>
              <a:pathLst>
                <a:path w="4" h="37">
                  <a:moveTo>
                    <a:pt x="0" y="3"/>
                  </a:moveTo>
                  <a:cubicBezTo>
                    <a:pt x="0" y="34"/>
                    <a:pt x="0" y="34"/>
                    <a:pt x="0" y="34"/>
                  </a:cubicBezTo>
                  <a:cubicBezTo>
                    <a:pt x="0" y="37"/>
                    <a:pt x="4" y="37"/>
                    <a:pt x="4" y="34"/>
                  </a:cubicBezTo>
                  <a:cubicBezTo>
                    <a:pt x="4" y="3"/>
                    <a:pt x="4" y="3"/>
                    <a:pt x="4" y="3"/>
                  </a:cubicBezTo>
                  <a:cubicBezTo>
                    <a:pt x="4" y="0"/>
                    <a:pt x="0" y="0"/>
                    <a:pt x="0"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92" name="Freeform 26"/>
            <p:cNvSpPr/>
            <p:nvPr/>
          </p:nvSpPr>
          <p:spPr bwMode="auto">
            <a:xfrm>
              <a:off x="210" y="2370"/>
              <a:ext cx="28" cy="107"/>
            </a:xfrm>
            <a:custGeom>
              <a:avLst/>
              <a:gdLst>
                <a:gd name="T0" fmla="*/ 7 w 8"/>
                <a:gd name="T1" fmla="*/ 3 h 36"/>
                <a:gd name="T2" fmla="*/ 3 w 8"/>
                <a:gd name="T3" fmla="*/ 3 h 36"/>
                <a:gd name="T4" fmla="*/ 0 w 8"/>
                <a:gd name="T5" fmla="*/ 32 h 36"/>
                <a:gd name="T6" fmla="*/ 5 w 8"/>
                <a:gd name="T7" fmla="*/ 33 h 36"/>
                <a:gd name="T8" fmla="*/ 7 w 8"/>
                <a:gd name="T9" fmla="*/ 3 h 36"/>
              </a:gdLst>
              <a:ahLst/>
              <a:cxnLst>
                <a:cxn ang="0">
                  <a:pos x="T0" y="T1"/>
                </a:cxn>
                <a:cxn ang="0">
                  <a:pos x="T2" y="T3"/>
                </a:cxn>
                <a:cxn ang="0">
                  <a:pos x="T4" y="T5"/>
                </a:cxn>
                <a:cxn ang="0">
                  <a:pos x="T6" y="T7"/>
                </a:cxn>
                <a:cxn ang="0">
                  <a:pos x="T8" y="T9"/>
                </a:cxn>
              </a:cxnLst>
              <a:rect l="0" t="0" r="r" b="b"/>
              <a:pathLst>
                <a:path w="8" h="36">
                  <a:moveTo>
                    <a:pt x="7" y="3"/>
                  </a:moveTo>
                  <a:cubicBezTo>
                    <a:pt x="7" y="0"/>
                    <a:pt x="3" y="0"/>
                    <a:pt x="3" y="3"/>
                  </a:cubicBezTo>
                  <a:cubicBezTo>
                    <a:pt x="3" y="12"/>
                    <a:pt x="4" y="23"/>
                    <a:pt x="0" y="32"/>
                  </a:cubicBezTo>
                  <a:cubicBezTo>
                    <a:pt x="0" y="35"/>
                    <a:pt x="4" y="36"/>
                    <a:pt x="5" y="33"/>
                  </a:cubicBezTo>
                  <a:cubicBezTo>
                    <a:pt x="8" y="24"/>
                    <a:pt x="7" y="12"/>
                    <a:pt x="7"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93" name="Freeform 27"/>
            <p:cNvSpPr/>
            <p:nvPr/>
          </p:nvSpPr>
          <p:spPr bwMode="auto">
            <a:xfrm>
              <a:off x="213" y="2492"/>
              <a:ext cx="28" cy="83"/>
            </a:xfrm>
            <a:custGeom>
              <a:avLst/>
              <a:gdLst>
                <a:gd name="T0" fmla="*/ 5 w 8"/>
                <a:gd name="T1" fmla="*/ 23 h 28"/>
                <a:gd name="T2" fmla="*/ 5 w 8"/>
                <a:gd name="T3" fmla="*/ 3 h 28"/>
                <a:gd name="T4" fmla="*/ 0 w 8"/>
                <a:gd name="T5" fmla="*/ 3 h 28"/>
                <a:gd name="T6" fmla="*/ 0 w 8"/>
                <a:gd name="T7" fmla="*/ 19 h 28"/>
                <a:gd name="T8" fmla="*/ 4 w 8"/>
                <a:gd name="T9" fmla="*/ 27 h 28"/>
                <a:gd name="T10" fmla="*/ 5 w 8"/>
                <a:gd name="T11" fmla="*/ 23 h 28"/>
              </a:gdLst>
              <a:ahLst/>
              <a:cxnLst>
                <a:cxn ang="0">
                  <a:pos x="T0" y="T1"/>
                </a:cxn>
                <a:cxn ang="0">
                  <a:pos x="T2" y="T3"/>
                </a:cxn>
                <a:cxn ang="0">
                  <a:pos x="T4" y="T5"/>
                </a:cxn>
                <a:cxn ang="0">
                  <a:pos x="T6" y="T7"/>
                </a:cxn>
                <a:cxn ang="0">
                  <a:pos x="T8" y="T9"/>
                </a:cxn>
                <a:cxn ang="0">
                  <a:pos x="T10" y="T11"/>
                </a:cxn>
              </a:cxnLst>
              <a:rect l="0" t="0" r="r" b="b"/>
              <a:pathLst>
                <a:path w="8" h="28">
                  <a:moveTo>
                    <a:pt x="5" y="23"/>
                  </a:moveTo>
                  <a:cubicBezTo>
                    <a:pt x="4" y="23"/>
                    <a:pt x="5" y="5"/>
                    <a:pt x="5" y="3"/>
                  </a:cubicBezTo>
                  <a:cubicBezTo>
                    <a:pt x="5" y="0"/>
                    <a:pt x="0" y="0"/>
                    <a:pt x="0" y="3"/>
                  </a:cubicBezTo>
                  <a:cubicBezTo>
                    <a:pt x="0" y="8"/>
                    <a:pt x="0" y="14"/>
                    <a:pt x="0" y="19"/>
                  </a:cubicBezTo>
                  <a:cubicBezTo>
                    <a:pt x="1" y="22"/>
                    <a:pt x="1" y="27"/>
                    <a:pt x="4" y="27"/>
                  </a:cubicBezTo>
                  <a:cubicBezTo>
                    <a:pt x="7" y="28"/>
                    <a:pt x="8" y="23"/>
                    <a:pt x="5" y="2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94" name="Freeform 28"/>
            <p:cNvSpPr/>
            <p:nvPr/>
          </p:nvSpPr>
          <p:spPr bwMode="auto">
            <a:xfrm>
              <a:off x="213" y="2614"/>
              <a:ext cx="28" cy="89"/>
            </a:xfrm>
            <a:custGeom>
              <a:avLst/>
              <a:gdLst>
                <a:gd name="T0" fmla="*/ 3 w 8"/>
                <a:gd name="T1" fmla="*/ 2 h 30"/>
                <a:gd name="T2" fmla="*/ 2 w 8"/>
                <a:gd name="T3" fmla="*/ 27 h 30"/>
                <a:gd name="T4" fmla="*/ 6 w 8"/>
                <a:gd name="T5" fmla="*/ 27 h 30"/>
                <a:gd name="T6" fmla="*/ 7 w 8"/>
                <a:gd name="T7" fmla="*/ 4 h 30"/>
                <a:gd name="T8" fmla="*/ 3 w 8"/>
                <a:gd name="T9" fmla="*/ 2 h 30"/>
              </a:gdLst>
              <a:ahLst/>
              <a:cxnLst>
                <a:cxn ang="0">
                  <a:pos x="T0" y="T1"/>
                </a:cxn>
                <a:cxn ang="0">
                  <a:pos x="T2" y="T3"/>
                </a:cxn>
                <a:cxn ang="0">
                  <a:pos x="T4" y="T5"/>
                </a:cxn>
                <a:cxn ang="0">
                  <a:pos x="T6" y="T7"/>
                </a:cxn>
                <a:cxn ang="0">
                  <a:pos x="T8" y="T9"/>
                </a:cxn>
              </a:cxnLst>
              <a:rect l="0" t="0" r="r" b="b"/>
              <a:pathLst>
                <a:path w="8" h="30">
                  <a:moveTo>
                    <a:pt x="3" y="2"/>
                  </a:moveTo>
                  <a:cubicBezTo>
                    <a:pt x="0" y="10"/>
                    <a:pt x="1" y="19"/>
                    <a:pt x="2" y="27"/>
                  </a:cubicBezTo>
                  <a:cubicBezTo>
                    <a:pt x="2" y="30"/>
                    <a:pt x="6" y="30"/>
                    <a:pt x="6" y="27"/>
                  </a:cubicBezTo>
                  <a:cubicBezTo>
                    <a:pt x="6" y="20"/>
                    <a:pt x="4" y="11"/>
                    <a:pt x="7" y="4"/>
                  </a:cubicBezTo>
                  <a:cubicBezTo>
                    <a:pt x="8" y="1"/>
                    <a:pt x="4" y="0"/>
                    <a:pt x="3"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95" name="Freeform 29"/>
            <p:cNvSpPr/>
            <p:nvPr/>
          </p:nvSpPr>
          <p:spPr bwMode="auto">
            <a:xfrm>
              <a:off x="217" y="2735"/>
              <a:ext cx="21" cy="107"/>
            </a:xfrm>
            <a:custGeom>
              <a:avLst/>
              <a:gdLst>
                <a:gd name="T0" fmla="*/ 6 w 6"/>
                <a:gd name="T1" fmla="*/ 3 h 36"/>
                <a:gd name="T2" fmla="*/ 2 w 6"/>
                <a:gd name="T3" fmla="*/ 3 h 36"/>
                <a:gd name="T4" fmla="*/ 1 w 6"/>
                <a:gd name="T5" fmla="*/ 33 h 36"/>
                <a:gd name="T6" fmla="*/ 5 w 6"/>
                <a:gd name="T7" fmla="*/ 33 h 36"/>
                <a:gd name="T8" fmla="*/ 6 w 6"/>
                <a:gd name="T9" fmla="*/ 3 h 36"/>
              </a:gdLst>
              <a:ahLst/>
              <a:cxnLst>
                <a:cxn ang="0">
                  <a:pos x="T0" y="T1"/>
                </a:cxn>
                <a:cxn ang="0">
                  <a:pos x="T2" y="T3"/>
                </a:cxn>
                <a:cxn ang="0">
                  <a:pos x="T4" y="T5"/>
                </a:cxn>
                <a:cxn ang="0">
                  <a:pos x="T6" y="T7"/>
                </a:cxn>
                <a:cxn ang="0">
                  <a:pos x="T8" y="T9"/>
                </a:cxn>
              </a:cxnLst>
              <a:rect l="0" t="0" r="r" b="b"/>
              <a:pathLst>
                <a:path w="6" h="36">
                  <a:moveTo>
                    <a:pt x="6" y="3"/>
                  </a:moveTo>
                  <a:cubicBezTo>
                    <a:pt x="6" y="0"/>
                    <a:pt x="2" y="0"/>
                    <a:pt x="2" y="3"/>
                  </a:cubicBezTo>
                  <a:cubicBezTo>
                    <a:pt x="1" y="13"/>
                    <a:pt x="0" y="23"/>
                    <a:pt x="1" y="33"/>
                  </a:cubicBezTo>
                  <a:cubicBezTo>
                    <a:pt x="1" y="36"/>
                    <a:pt x="5" y="36"/>
                    <a:pt x="5" y="33"/>
                  </a:cubicBezTo>
                  <a:cubicBezTo>
                    <a:pt x="4" y="23"/>
                    <a:pt x="6" y="13"/>
                    <a:pt x="6"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96" name="Freeform 30"/>
            <p:cNvSpPr/>
            <p:nvPr/>
          </p:nvSpPr>
          <p:spPr bwMode="auto">
            <a:xfrm>
              <a:off x="210" y="2860"/>
              <a:ext cx="28" cy="104"/>
            </a:xfrm>
            <a:custGeom>
              <a:avLst/>
              <a:gdLst>
                <a:gd name="T0" fmla="*/ 8 w 8"/>
                <a:gd name="T1" fmla="*/ 3 h 35"/>
                <a:gd name="T2" fmla="*/ 4 w 8"/>
                <a:gd name="T3" fmla="*/ 3 h 35"/>
                <a:gd name="T4" fmla="*/ 3 w 8"/>
                <a:gd name="T5" fmla="*/ 32 h 35"/>
                <a:gd name="T6" fmla="*/ 7 w 8"/>
                <a:gd name="T7" fmla="*/ 31 h 35"/>
                <a:gd name="T8" fmla="*/ 8 w 8"/>
                <a:gd name="T9" fmla="*/ 3 h 35"/>
              </a:gdLst>
              <a:ahLst/>
              <a:cxnLst>
                <a:cxn ang="0">
                  <a:pos x="T0" y="T1"/>
                </a:cxn>
                <a:cxn ang="0">
                  <a:pos x="T2" y="T3"/>
                </a:cxn>
                <a:cxn ang="0">
                  <a:pos x="T4" y="T5"/>
                </a:cxn>
                <a:cxn ang="0">
                  <a:pos x="T6" y="T7"/>
                </a:cxn>
                <a:cxn ang="0">
                  <a:pos x="T8" y="T9"/>
                </a:cxn>
              </a:cxnLst>
              <a:rect l="0" t="0" r="r" b="b"/>
              <a:pathLst>
                <a:path w="8" h="35">
                  <a:moveTo>
                    <a:pt x="8" y="3"/>
                  </a:moveTo>
                  <a:cubicBezTo>
                    <a:pt x="8" y="0"/>
                    <a:pt x="4" y="0"/>
                    <a:pt x="4" y="3"/>
                  </a:cubicBezTo>
                  <a:cubicBezTo>
                    <a:pt x="3" y="13"/>
                    <a:pt x="0" y="23"/>
                    <a:pt x="3" y="32"/>
                  </a:cubicBezTo>
                  <a:cubicBezTo>
                    <a:pt x="3" y="35"/>
                    <a:pt x="8" y="34"/>
                    <a:pt x="7" y="31"/>
                  </a:cubicBezTo>
                  <a:cubicBezTo>
                    <a:pt x="5" y="22"/>
                    <a:pt x="8" y="12"/>
                    <a:pt x="8"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97" name="Freeform 31"/>
            <p:cNvSpPr/>
            <p:nvPr/>
          </p:nvSpPr>
          <p:spPr bwMode="auto">
            <a:xfrm>
              <a:off x="206" y="3014"/>
              <a:ext cx="25" cy="98"/>
            </a:xfrm>
            <a:custGeom>
              <a:avLst/>
              <a:gdLst>
                <a:gd name="T0" fmla="*/ 6 w 7"/>
                <a:gd name="T1" fmla="*/ 24 h 33"/>
                <a:gd name="T2" fmla="*/ 5 w 7"/>
                <a:gd name="T3" fmla="*/ 3 h 33"/>
                <a:gd name="T4" fmla="*/ 0 w 7"/>
                <a:gd name="T5" fmla="*/ 3 h 33"/>
                <a:gd name="T6" fmla="*/ 1 w 7"/>
                <a:gd name="T7" fmla="*/ 30 h 33"/>
                <a:gd name="T8" fmla="*/ 6 w 7"/>
                <a:gd name="T9" fmla="*/ 32 h 33"/>
                <a:gd name="T10" fmla="*/ 7 w 7"/>
                <a:gd name="T11" fmla="*/ 26 h 33"/>
                <a:gd name="T12" fmla="*/ 6 w 7"/>
                <a:gd name="T13" fmla="*/ 24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6" y="24"/>
                  </a:moveTo>
                  <a:cubicBezTo>
                    <a:pt x="6" y="17"/>
                    <a:pt x="6" y="10"/>
                    <a:pt x="5" y="3"/>
                  </a:cubicBezTo>
                  <a:cubicBezTo>
                    <a:pt x="5" y="0"/>
                    <a:pt x="0" y="0"/>
                    <a:pt x="0" y="3"/>
                  </a:cubicBezTo>
                  <a:cubicBezTo>
                    <a:pt x="1" y="12"/>
                    <a:pt x="1" y="21"/>
                    <a:pt x="1" y="30"/>
                  </a:cubicBezTo>
                  <a:cubicBezTo>
                    <a:pt x="1" y="33"/>
                    <a:pt x="4" y="33"/>
                    <a:pt x="6" y="32"/>
                  </a:cubicBezTo>
                  <a:cubicBezTo>
                    <a:pt x="7" y="30"/>
                    <a:pt x="7" y="28"/>
                    <a:pt x="7" y="26"/>
                  </a:cubicBezTo>
                  <a:cubicBezTo>
                    <a:pt x="7" y="25"/>
                    <a:pt x="7" y="25"/>
                    <a:pt x="6" y="2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98" name="Freeform 32"/>
            <p:cNvSpPr/>
            <p:nvPr/>
          </p:nvSpPr>
          <p:spPr bwMode="auto">
            <a:xfrm>
              <a:off x="210" y="3166"/>
              <a:ext cx="24" cy="92"/>
            </a:xfrm>
            <a:custGeom>
              <a:avLst/>
              <a:gdLst>
                <a:gd name="T0" fmla="*/ 3 w 7"/>
                <a:gd name="T1" fmla="*/ 3 h 31"/>
                <a:gd name="T2" fmla="*/ 2 w 7"/>
                <a:gd name="T3" fmla="*/ 17 h 31"/>
                <a:gd name="T4" fmla="*/ 1 w 7"/>
                <a:gd name="T5" fmla="*/ 24 h 31"/>
                <a:gd name="T6" fmla="*/ 1 w 7"/>
                <a:gd name="T7" fmla="*/ 27 h 31"/>
                <a:gd name="T8" fmla="*/ 0 w 7"/>
                <a:gd name="T9" fmla="*/ 28 h 31"/>
                <a:gd name="T10" fmla="*/ 1 w 7"/>
                <a:gd name="T11" fmla="*/ 29 h 31"/>
                <a:gd name="T12" fmla="*/ 4 w 7"/>
                <a:gd name="T13" fmla="*/ 30 h 31"/>
                <a:gd name="T14" fmla="*/ 6 w 7"/>
                <a:gd name="T15" fmla="*/ 20 h 31"/>
                <a:gd name="T16" fmla="*/ 7 w 7"/>
                <a:gd name="T17" fmla="*/ 3 h 31"/>
                <a:gd name="T18" fmla="*/ 3 w 7"/>
                <a:gd name="T19"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1">
                  <a:moveTo>
                    <a:pt x="3" y="3"/>
                  </a:moveTo>
                  <a:cubicBezTo>
                    <a:pt x="2" y="7"/>
                    <a:pt x="2" y="12"/>
                    <a:pt x="2" y="17"/>
                  </a:cubicBezTo>
                  <a:cubicBezTo>
                    <a:pt x="1" y="19"/>
                    <a:pt x="1" y="22"/>
                    <a:pt x="1" y="24"/>
                  </a:cubicBezTo>
                  <a:cubicBezTo>
                    <a:pt x="1" y="25"/>
                    <a:pt x="0" y="27"/>
                    <a:pt x="1" y="27"/>
                  </a:cubicBezTo>
                  <a:cubicBezTo>
                    <a:pt x="0" y="27"/>
                    <a:pt x="0" y="28"/>
                    <a:pt x="0" y="28"/>
                  </a:cubicBezTo>
                  <a:cubicBezTo>
                    <a:pt x="0" y="28"/>
                    <a:pt x="0" y="29"/>
                    <a:pt x="1" y="29"/>
                  </a:cubicBezTo>
                  <a:cubicBezTo>
                    <a:pt x="1" y="30"/>
                    <a:pt x="3" y="31"/>
                    <a:pt x="4" y="30"/>
                  </a:cubicBezTo>
                  <a:cubicBezTo>
                    <a:pt x="6" y="28"/>
                    <a:pt x="6" y="23"/>
                    <a:pt x="6" y="20"/>
                  </a:cubicBezTo>
                  <a:cubicBezTo>
                    <a:pt x="6" y="14"/>
                    <a:pt x="7" y="9"/>
                    <a:pt x="7" y="3"/>
                  </a:cubicBezTo>
                  <a:cubicBezTo>
                    <a:pt x="7" y="0"/>
                    <a:pt x="3" y="0"/>
                    <a:pt x="3"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099" name="Freeform 33"/>
            <p:cNvSpPr/>
            <p:nvPr/>
          </p:nvSpPr>
          <p:spPr bwMode="auto">
            <a:xfrm>
              <a:off x="213" y="3290"/>
              <a:ext cx="28" cy="101"/>
            </a:xfrm>
            <a:custGeom>
              <a:avLst/>
              <a:gdLst>
                <a:gd name="T0" fmla="*/ 7 w 8"/>
                <a:gd name="T1" fmla="*/ 25 h 34"/>
                <a:gd name="T2" fmla="*/ 5 w 8"/>
                <a:gd name="T3" fmla="*/ 3 h 34"/>
                <a:gd name="T4" fmla="*/ 0 w 8"/>
                <a:gd name="T5" fmla="*/ 3 h 34"/>
                <a:gd name="T6" fmla="*/ 2 w 8"/>
                <a:gd name="T7" fmla="*/ 17 h 34"/>
                <a:gd name="T8" fmla="*/ 3 w 8"/>
                <a:gd name="T9" fmla="*/ 25 h 34"/>
                <a:gd name="T10" fmla="*/ 3 w 8"/>
                <a:gd name="T11" fmla="*/ 29 h 34"/>
                <a:gd name="T12" fmla="*/ 3 w 8"/>
                <a:gd name="T13" fmla="*/ 29 h 34"/>
                <a:gd name="T14" fmla="*/ 3 w 8"/>
                <a:gd name="T15" fmla="*/ 31 h 34"/>
                <a:gd name="T16" fmla="*/ 7 w 8"/>
                <a:gd name="T17" fmla="*/ 32 h 34"/>
                <a:gd name="T18" fmla="*/ 7 w 8"/>
                <a:gd name="T19"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7" y="25"/>
                  </a:moveTo>
                  <a:cubicBezTo>
                    <a:pt x="7" y="18"/>
                    <a:pt x="5" y="10"/>
                    <a:pt x="5" y="3"/>
                  </a:cubicBezTo>
                  <a:cubicBezTo>
                    <a:pt x="5" y="0"/>
                    <a:pt x="0" y="0"/>
                    <a:pt x="0" y="3"/>
                  </a:cubicBezTo>
                  <a:cubicBezTo>
                    <a:pt x="1" y="8"/>
                    <a:pt x="1" y="12"/>
                    <a:pt x="2" y="17"/>
                  </a:cubicBezTo>
                  <a:cubicBezTo>
                    <a:pt x="2" y="20"/>
                    <a:pt x="3" y="23"/>
                    <a:pt x="3" y="25"/>
                  </a:cubicBezTo>
                  <a:cubicBezTo>
                    <a:pt x="3" y="27"/>
                    <a:pt x="3" y="28"/>
                    <a:pt x="3" y="29"/>
                  </a:cubicBezTo>
                  <a:cubicBezTo>
                    <a:pt x="3" y="29"/>
                    <a:pt x="3" y="29"/>
                    <a:pt x="3" y="29"/>
                  </a:cubicBezTo>
                  <a:cubicBezTo>
                    <a:pt x="3" y="30"/>
                    <a:pt x="2" y="31"/>
                    <a:pt x="3" y="31"/>
                  </a:cubicBezTo>
                  <a:cubicBezTo>
                    <a:pt x="4" y="33"/>
                    <a:pt x="6" y="34"/>
                    <a:pt x="7" y="32"/>
                  </a:cubicBezTo>
                  <a:cubicBezTo>
                    <a:pt x="8" y="30"/>
                    <a:pt x="8" y="28"/>
                    <a:pt x="7" y="2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00" name="Freeform 34"/>
            <p:cNvSpPr/>
            <p:nvPr/>
          </p:nvSpPr>
          <p:spPr bwMode="auto">
            <a:xfrm>
              <a:off x="217" y="3427"/>
              <a:ext cx="28" cy="110"/>
            </a:xfrm>
            <a:custGeom>
              <a:avLst/>
              <a:gdLst>
                <a:gd name="T0" fmla="*/ 6 w 8"/>
                <a:gd name="T1" fmla="*/ 30 h 37"/>
                <a:gd name="T2" fmla="*/ 6 w 8"/>
                <a:gd name="T3" fmla="*/ 29 h 37"/>
                <a:gd name="T4" fmla="*/ 6 w 8"/>
                <a:gd name="T5" fmla="*/ 20 h 37"/>
                <a:gd name="T6" fmla="*/ 7 w 8"/>
                <a:gd name="T7" fmla="*/ 4 h 37"/>
                <a:gd name="T8" fmla="*/ 3 w 8"/>
                <a:gd name="T9" fmla="*/ 3 h 37"/>
                <a:gd name="T10" fmla="*/ 1 w 8"/>
                <a:gd name="T11" fmla="*/ 20 h 37"/>
                <a:gd name="T12" fmla="*/ 3 w 8"/>
                <a:gd name="T13" fmla="*/ 35 h 37"/>
                <a:gd name="T14" fmla="*/ 7 w 8"/>
                <a:gd name="T15" fmla="*/ 33 h 37"/>
                <a:gd name="T16" fmla="*/ 6 w 8"/>
                <a:gd name="T17"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7">
                  <a:moveTo>
                    <a:pt x="6" y="30"/>
                  </a:moveTo>
                  <a:cubicBezTo>
                    <a:pt x="6" y="30"/>
                    <a:pt x="6" y="29"/>
                    <a:pt x="6" y="29"/>
                  </a:cubicBezTo>
                  <a:cubicBezTo>
                    <a:pt x="5" y="26"/>
                    <a:pt x="6" y="22"/>
                    <a:pt x="6" y="20"/>
                  </a:cubicBezTo>
                  <a:cubicBezTo>
                    <a:pt x="6" y="15"/>
                    <a:pt x="6" y="9"/>
                    <a:pt x="7" y="4"/>
                  </a:cubicBezTo>
                  <a:cubicBezTo>
                    <a:pt x="8" y="1"/>
                    <a:pt x="3" y="0"/>
                    <a:pt x="3" y="3"/>
                  </a:cubicBezTo>
                  <a:cubicBezTo>
                    <a:pt x="2" y="8"/>
                    <a:pt x="1" y="14"/>
                    <a:pt x="1" y="20"/>
                  </a:cubicBezTo>
                  <a:cubicBezTo>
                    <a:pt x="1" y="24"/>
                    <a:pt x="0" y="32"/>
                    <a:pt x="3" y="35"/>
                  </a:cubicBezTo>
                  <a:cubicBezTo>
                    <a:pt x="5" y="37"/>
                    <a:pt x="8" y="35"/>
                    <a:pt x="7" y="33"/>
                  </a:cubicBezTo>
                  <a:cubicBezTo>
                    <a:pt x="7" y="32"/>
                    <a:pt x="6" y="31"/>
                    <a:pt x="6" y="3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01" name="Freeform 35"/>
            <p:cNvSpPr/>
            <p:nvPr/>
          </p:nvSpPr>
          <p:spPr bwMode="auto">
            <a:xfrm>
              <a:off x="217" y="3590"/>
              <a:ext cx="24" cy="92"/>
            </a:xfrm>
            <a:custGeom>
              <a:avLst/>
              <a:gdLst>
                <a:gd name="T0" fmla="*/ 6 w 7"/>
                <a:gd name="T1" fmla="*/ 27 h 31"/>
                <a:gd name="T2" fmla="*/ 5 w 7"/>
                <a:gd name="T3" fmla="*/ 3 h 31"/>
                <a:gd name="T4" fmla="*/ 1 w 7"/>
                <a:gd name="T5" fmla="*/ 3 h 31"/>
                <a:gd name="T6" fmla="*/ 2 w 7"/>
                <a:gd name="T7" fmla="*/ 28 h 31"/>
                <a:gd name="T8" fmla="*/ 6 w 7"/>
                <a:gd name="T9" fmla="*/ 27 h 31"/>
              </a:gdLst>
              <a:ahLst/>
              <a:cxnLst>
                <a:cxn ang="0">
                  <a:pos x="T0" y="T1"/>
                </a:cxn>
                <a:cxn ang="0">
                  <a:pos x="T2" y="T3"/>
                </a:cxn>
                <a:cxn ang="0">
                  <a:pos x="T4" y="T5"/>
                </a:cxn>
                <a:cxn ang="0">
                  <a:pos x="T6" y="T7"/>
                </a:cxn>
                <a:cxn ang="0">
                  <a:pos x="T8" y="T9"/>
                </a:cxn>
              </a:cxnLst>
              <a:rect l="0" t="0" r="r" b="b"/>
              <a:pathLst>
                <a:path w="7" h="31">
                  <a:moveTo>
                    <a:pt x="6" y="27"/>
                  </a:moveTo>
                  <a:cubicBezTo>
                    <a:pt x="4" y="19"/>
                    <a:pt x="5" y="11"/>
                    <a:pt x="5" y="3"/>
                  </a:cubicBezTo>
                  <a:cubicBezTo>
                    <a:pt x="5" y="0"/>
                    <a:pt x="1" y="0"/>
                    <a:pt x="1" y="3"/>
                  </a:cubicBezTo>
                  <a:cubicBezTo>
                    <a:pt x="1" y="11"/>
                    <a:pt x="0" y="20"/>
                    <a:pt x="2" y="28"/>
                  </a:cubicBezTo>
                  <a:cubicBezTo>
                    <a:pt x="2" y="31"/>
                    <a:pt x="7" y="30"/>
                    <a:pt x="6" y="2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02" name="Freeform 36"/>
            <p:cNvSpPr/>
            <p:nvPr/>
          </p:nvSpPr>
          <p:spPr bwMode="auto">
            <a:xfrm>
              <a:off x="217" y="3721"/>
              <a:ext cx="24" cy="95"/>
            </a:xfrm>
            <a:custGeom>
              <a:avLst/>
              <a:gdLst>
                <a:gd name="T0" fmla="*/ 2 w 7"/>
                <a:gd name="T1" fmla="*/ 3 h 32"/>
                <a:gd name="T2" fmla="*/ 1 w 7"/>
                <a:gd name="T3" fmla="*/ 29 h 32"/>
                <a:gd name="T4" fmla="*/ 5 w 7"/>
                <a:gd name="T5" fmla="*/ 29 h 32"/>
                <a:gd name="T6" fmla="*/ 6 w 7"/>
                <a:gd name="T7" fmla="*/ 3 h 32"/>
                <a:gd name="T8" fmla="*/ 2 w 7"/>
                <a:gd name="T9" fmla="*/ 3 h 32"/>
              </a:gdLst>
              <a:ahLst/>
              <a:cxnLst>
                <a:cxn ang="0">
                  <a:pos x="T0" y="T1"/>
                </a:cxn>
                <a:cxn ang="0">
                  <a:pos x="T2" y="T3"/>
                </a:cxn>
                <a:cxn ang="0">
                  <a:pos x="T4" y="T5"/>
                </a:cxn>
                <a:cxn ang="0">
                  <a:pos x="T6" y="T7"/>
                </a:cxn>
                <a:cxn ang="0">
                  <a:pos x="T8" y="T9"/>
                </a:cxn>
              </a:cxnLst>
              <a:rect l="0" t="0" r="r" b="b"/>
              <a:pathLst>
                <a:path w="7" h="32">
                  <a:moveTo>
                    <a:pt x="2" y="3"/>
                  </a:moveTo>
                  <a:cubicBezTo>
                    <a:pt x="0" y="12"/>
                    <a:pt x="1" y="20"/>
                    <a:pt x="1" y="29"/>
                  </a:cubicBezTo>
                  <a:cubicBezTo>
                    <a:pt x="1" y="32"/>
                    <a:pt x="5" y="32"/>
                    <a:pt x="5" y="29"/>
                  </a:cubicBezTo>
                  <a:cubicBezTo>
                    <a:pt x="5" y="20"/>
                    <a:pt x="5" y="12"/>
                    <a:pt x="6" y="3"/>
                  </a:cubicBezTo>
                  <a:cubicBezTo>
                    <a:pt x="7" y="0"/>
                    <a:pt x="2" y="0"/>
                    <a:pt x="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03" name="Freeform 37"/>
            <p:cNvSpPr/>
            <p:nvPr/>
          </p:nvSpPr>
          <p:spPr bwMode="auto">
            <a:xfrm>
              <a:off x="210" y="3842"/>
              <a:ext cx="28" cy="95"/>
            </a:xfrm>
            <a:custGeom>
              <a:avLst/>
              <a:gdLst>
                <a:gd name="T0" fmla="*/ 7 w 8"/>
                <a:gd name="T1" fmla="*/ 28 h 32"/>
                <a:gd name="T2" fmla="*/ 6 w 8"/>
                <a:gd name="T3" fmla="*/ 3 h 32"/>
                <a:gd name="T4" fmla="*/ 1 w 8"/>
                <a:gd name="T5" fmla="*/ 3 h 32"/>
                <a:gd name="T6" fmla="*/ 3 w 8"/>
                <a:gd name="T7" fmla="*/ 29 h 32"/>
                <a:gd name="T8" fmla="*/ 7 w 8"/>
                <a:gd name="T9" fmla="*/ 28 h 32"/>
              </a:gdLst>
              <a:ahLst/>
              <a:cxnLst>
                <a:cxn ang="0">
                  <a:pos x="T0" y="T1"/>
                </a:cxn>
                <a:cxn ang="0">
                  <a:pos x="T2" y="T3"/>
                </a:cxn>
                <a:cxn ang="0">
                  <a:pos x="T4" y="T5"/>
                </a:cxn>
                <a:cxn ang="0">
                  <a:pos x="T6" y="T7"/>
                </a:cxn>
                <a:cxn ang="0">
                  <a:pos x="T8" y="T9"/>
                </a:cxn>
              </a:cxnLst>
              <a:rect l="0" t="0" r="r" b="b"/>
              <a:pathLst>
                <a:path w="8" h="32">
                  <a:moveTo>
                    <a:pt x="7" y="28"/>
                  </a:moveTo>
                  <a:cubicBezTo>
                    <a:pt x="5" y="21"/>
                    <a:pt x="6" y="11"/>
                    <a:pt x="6" y="3"/>
                  </a:cubicBezTo>
                  <a:cubicBezTo>
                    <a:pt x="6" y="0"/>
                    <a:pt x="1" y="0"/>
                    <a:pt x="1" y="3"/>
                  </a:cubicBezTo>
                  <a:cubicBezTo>
                    <a:pt x="1" y="12"/>
                    <a:pt x="0" y="21"/>
                    <a:pt x="3" y="29"/>
                  </a:cubicBezTo>
                  <a:cubicBezTo>
                    <a:pt x="3" y="32"/>
                    <a:pt x="8" y="31"/>
                    <a:pt x="7"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04" name="Freeform 38"/>
            <p:cNvSpPr/>
            <p:nvPr/>
          </p:nvSpPr>
          <p:spPr bwMode="auto">
            <a:xfrm>
              <a:off x="217" y="3967"/>
              <a:ext cx="24" cy="56"/>
            </a:xfrm>
            <a:custGeom>
              <a:avLst/>
              <a:gdLst>
                <a:gd name="T0" fmla="*/ 6 w 7"/>
                <a:gd name="T1" fmla="*/ 15 h 19"/>
                <a:gd name="T2" fmla="*/ 5 w 7"/>
                <a:gd name="T3" fmla="*/ 3 h 19"/>
                <a:gd name="T4" fmla="*/ 1 w 7"/>
                <a:gd name="T5" fmla="*/ 3 h 19"/>
                <a:gd name="T6" fmla="*/ 2 w 7"/>
                <a:gd name="T7" fmla="*/ 16 h 19"/>
                <a:gd name="T8" fmla="*/ 6 w 7"/>
                <a:gd name="T9" fmla="*/ 15 h 19"/>
              </a:gdLst>
              <a:ahLst/>
              <a:cxnLst>
                <a:cxn ang="0">
                  <a:pos x="T0" y="T1"/>
                </a:cxn>
                <a:cxn ang="0">
                  <a:pos x="T2" y="T3"/>
                </a:cxn>
                <a:cxn ang="0">
                  <a:pos x="T4" y="T5"/>
                </a:cxn>
                <a:cxn ang="0">
                  <a:pos x="T6" y="T7"/>
                </a:cxn>
                <a:cxn ang="0">
                  <a:pos x="T8" y="T9"/>
                </a:cxn>
              </a:cxnLst>
              <a:rect l="0" t="0" r="r" b="b"/>
              <a:pathLst>
                <a:path w="7" h="19">
                  <a:moveTo>
                    <a:pt x="6" y="15"/>
                  </a:moveTo>
                  <a:cubicBezTo>
                    <a:pt x="5" y="11"/>
                    <a:pt x="5" y="7"/>
                    <a:pt x="5" y="3"/>
                  </a:cubicBezTo>
                  <a:cubicBezTo>
                    <a:pt x="5" y="0"/>
                    <a:pt x="1" y="0"/>
                    <a:pt x="1" y="3"/>
                  </a:cubicBezTo>
                  <a:cubicBezTo>
                    <a:pt x="1" y="7"/>
                    <a:pt x="0" y="12"/>
                    <a:pt x="2" y="16"/>
                  </a:cubicBezTo>
                  <a:cubicBezTo>
                    <a:pt x="2" y="19"/>
                    <a:pt x="7" y="17"/>
                    <a:pt x="6" y="1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05" name="Freeform 39"/>
            <p:cNvSpPr/>
            <p:nvPr/>
          </p:nvSpPr>
          <p:spPr bwMode="auto">
            <a:xfrm>
              <a:off x="213" y="4050"/>
              <a:ext cx="28" cy="62"/>
            </a:xfrm>
            <a:custGeom>
              <a:avLst/>
              <a:gdLst>
                <a:gd name="T0" fmla="*/ 7 w 8"/>
                <a:gd name="T1" fmla="*/ 17 h 21"/>
                <a:gd name="T2" fmla="*/ 6 w 8"/>
                <a:gd name="T3" fmla="*/ 4 h 21"/>
                <a:gd name="T4" fmla="*/ 2 w 8"/>
                <a:gd name="T5" fmla="*/ 2 h 21"/>
                <a:gd name="T6" fmla="*/ 3 w 8"/>
                <a:gd name="T7" fmla="*/ 18 h 21"/>
                <a:gd name="T8" fmla="*/ 7 w 8"/>
                <a:gd name="T9" fmla="*/ 17 h 21"/>
              </a:gdLst>
              <a:ahLst/>
              <a:cxnLst>
                <a:cxn ang="0">
                  <a:pos x="T0" y="T1"/>
                </a:cxn>
                <a:cxn ang="0">
                  <a:pos x="T2" y="T3"/>
                </a:cxn>
                <a:cxn ang="0">
                  <a:pos x="T4" y="T5"/>
                </a:cxn>
                <a:cxn ang="0">
                  <a:pos x="T6" y="T7"/>
                </a:cxn>
                <a:cxn ang="0">
                  <a:pos x="T8" y="T9"/>
                </a:cxn>
              </a:cxnLst>
              <a:rect l="0" t="0" r="r" b="b"/>
              <a:pathLst>
                <a:path w="8" h="21">
                  <a:moveTo>
                    <a:pt x="7" y="17"/>
                  </a:moveTo>
                  <a:cubicBezTo>
                    <a:pt x="6" y="13"/>
                    <a:pt x="5" y="8"/>
                    <a:pt x="6" y="4"/>
                  </a:cubicBezTo>
                  <a:cubicBezTo>
                    <a:pt x="7" y="1"/>
                    <a:pt x="2" y="0"/>
                    <a:pt x="2" y="2"/>
                  </a:cubicBezTo>
                  <a:cubicBezTo>
                    <a:pt x="0" y="7"/>
                    <a:pt x="1" y="13"/>
                    <a:pt x="3" y="18"/>
                  </a:cubicBezTo>
                  <a:cubicBezTo>
                    <a:pt x="3" y="21"/>
                    <a:pt x="8" y="20"/>
                    <a:pt x="7" y="1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06" name="Freeform 40"/>
            <p:cNvSpPr/>
            <p:nvPr/>
          </p:nvSpPr>
          <p:spPr bwMode="auto">
            <a:xfrm>
              <a:off x="259" y="4100"/>
              <a:ext cx="92" cy="30"/>
            </a:xfrm>
            <a:custGeom>
              <a:avLst/>
              <a:gdLst>
                <a:gd name="T0" fmla="*/ 23 w 26"/>
                <a:gd name="T1" fmla="*/ 5 h 10"/>
                <a:gd name="T2" fmla="*/ 14 w 26"/>
                <a:gd name="T3" fmla="*/ 4 h 10"/>
                <a:gd name="T4" fmla="*/ 5 w 26"/>
                <a:gd name="T5" fmla="*/ 3 h 10"/>
                <a:gd name="T6" fmla="*/ 1 w 26"/>
                <a:gd name="T7" fmla="*/ 5 h 10"/>
                <a:gd name="T8" fmla="*/ 8 w 26"/>
                <a:gd name="T9" fmla="*/ 8 h 10"/>
                <a:gd name="T10" fmla="*/ 22 w 26"/>
                <a:gd name="T11" fmla="*/ 9 h 10"/>
                <a:gd name="T12" fmla="*/ 23 w 26"/>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26" h="10">
                  <a:moveTo>
                    <a:pt x="23" y="5"/>
                  </a:moveTo>
                  <a:cubicBezTo>
                    <a:pt x="20" y="4"/>
                    <a:pt x="17" y="4"/>
                    <a:pt x="14" y="4"/>
                  </a:cubicBezTo>
                  <a:cubicBezTo>
                    <a:pt x="12" y="4"/>
                    <a:pt x="6" y="5"/>
                    <a:pt x="5" y="3"/>
                  </a:cubicBezTo>
                  <a:cubicBezTo>
                    <a:pt x="4" y="0"/>
                    <a:pt x="0" y="2"/>
                    <a:pt x="1" y="5"/>
                  </a:cubicBezTo>
                  <a:cubicBezTo>
                    <a:pt x="3" y="8"/>
                    <a:pt x="6" y="8"/>
                    <a:pt x="8" y="8"/>
                  </a:cubicBezTo>
                  <a:cubicBezTo>
                    <a:pt x="13" y="9"/>
                    <a:pt x="17" y="9"/>
                    <a:pt x="22" y="9"/>
                  </a:cubicBezTo>
                  <a:cubicBezTo>
                    <a:pt x="25" y="10"/>
                    <a:pt x="26" y="5"/>
                    <a:pt x="2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07" name="Freeform 41"/>
            <p:cNvSpPr/>
            <p:nvPr/>
          </p:nvSpPr>
          <p:spPr bwMode="auto">
            <a:xfrm>
              <a:off x="397" y="4112"/>
              <a:ext cx="84" cy="21"/>
            </a:xfrm>
            <a:custGeom>
              <a:avLst/>
              <a:gdLst>
                <a:gd name="T0" fmla="*/ 21 w 24"/>
                <a:gd name="T1" fmla="*/ 0 h 7"/>
                <a:gd name="T2" fmla="*/ 3 w 24"/>
                <a:gd name="T3" fmla="*/ 2 h 7"/>
                <a:gd name="T4" fmla="*/ 4 w 24"/>
                <a:gd name="T5" fmla="*/ 6 h 7"/>
                <a:gd name="T6" fmla="*/ 21 w 24"/>
                <a:gd name="T7" fmla="*/ 4 h 7"/>
                <a:gd name="T8" fmla="*/ 21 w 24"/>
                <a:gd name="T9" fmla="*/ 0 h 7"/>
              </a:gdLst>
              <a:ahLst/>
              <a:cxnLst>
                <a:cxn ang="0">
                  <a:pos x="T0" y="T1"/>
                </a:cxn>
                <a:cxn ang="0">
                  <a:pos x="T2" y="T3"/>
                </a:cxn>
                <a:cxn ang="0">
                  <a:pos x="T4" y="T5"/>
                </a:cxn>
                <a:cxn ang="0">
                  <a:pos x="T6" y="T7"/>
                </a:cxn>
                <a:cxn ang="0">
                  <a:pos x="T8" y="T9"/>
                </a:cxn>
              </a:cxnLst>
              <a:rect l="0" t="0" r="r" b="b"/>
              <a:pathLst>
                <a:path w="24" h="7">
                  <a:moveTo>
                    <a:pt x="21" y="0"/>
                  </a:moveTo>
                  <a:cubicBezTo>
                    <a:pt x="15" y="0"/>
                    <a:pt x="9" y="0"/>
                    <a:pt x="3" y="2"/>
                  </a:cubicBezTo>
                  <a:cubicBezTo>
                    <a:pt x="0" y="3"/>
                    <a:pt x="1" y="7"/>
                    <a:pt x="4" y="6"/>
                  </a:cubicBezTo>
                  <a:cubicBezTo>
                    <a:pt x="10" y="4"/>
                    <a:pt x="16" y="4"/>
                    <a:pt x="21" y="4"/>
                  </a:cubicBezTo>
                  <a:cubicBezTo>
                    <a:pt x="24" y="4"/>
                    <a:pt x="24" y="0"/>
                    <a:pt x="21"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08" name="Freeform 42"/>
            <p:cNvSpPr/>
            <p:nvPr/>
          </p:nvSpPr>
          <p:spPr bwMode="auto">
            <a:xfrm>
              <a:off x="520" y="4100"/>
              <a:ext cx="99" cy="24"/>
            </a:xfrm>
            <a:custGeom>
              <a:avLst/>
              <a:gdLst>
                <a:gd name="T0" fmla="*/ 24 w 28"/>
                <a:gd name="T1" fmla="*/ 1 h 8"/>
                <a:gd name="T2" fmla="*/ 4 w 28"/>
                <a:gd name="T3" fmla="*/ 2 h 8"/>
                <a:gd name="T4" fmla="*/ 3 w 28"/>
                <a:gd name="T5" fmla="*/ 6 h 8"/>
                <a:gd name="T6" fmla="*/ 25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3"/>
                    <a:pt x="10" y="3"/>
                    <a:pt x="4" y="2"/>
                  </a:cubicBezTo>
                  <a:cubicBezTo>
                    <a:pt x="1" y="1"/>
                    <a:pt x="0" y="6"/>
                    <a:pt x="3" y="6"/>
                  </a:cubicBezTo>
                  <a:cubicBezTo>
                    <a:pt x="10" y="7"/>
                    <a:pt x="18" y="8"/>
                    <a:pt x="25" y="5"/>
                  </a:cubicBezTo>
                  <a:cubicBezTo>
                    <a:pt x="28" y="4"/>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09" name="Freeform 43"/>
            <p:cNvSpPr/>
            <p:nvPr/>
          </p:nvSpPr>
          <p:spPr bwMode="auto">
            <a:xfrm>
              <a:off x="654" y="4106"/>
              <a:ext cx="81" cy="24"/>
            </a:xfrm>
            <a:custGeom>
              <a:avLst/>
              <a:gdLst>
                <a:gd name="T0" fmla="*/ 20 w 23"/>
                <a:gd name="T1" fmla="*/ 0 h 8"/>
                <a:gd name="T2" fmla="*/ 3 w 23"/>
                <a:gd name="T3" fmla="*/ 3 h 8"/>
                <a:gd name="T4" fmla="*/ 5 w 23"/>
                <a:gd name="T5" fmla="*/ 7 h 8"/>
                <a:gd name="T6" fmla="*/ 20 w 23"/>
                <a:gd name="T7" fmla="*/ 4 h 8"/>
                <a:gd name="T8" fmla="*/ 20 w 23"/>
                <a:gd name="T9" fmla="*/ 0 h 8"/>
              </a:gdLst>
              <a:ahLst/>
              <a:cxnLst>
                <a:cxn ang="0">
                  <a:pos x="T0" y="T1"/>
                </a:cxn>
                <a:cxn ang="0">
                  <a:pos x="T2" y="T3"/>
                </a:cxn>
                <a:cxn ang="0">
                  <a:pos x="T4" y="T5"/>
                </a:cxn>
                <a:cxn ang="0">
                  <a:pos x="T6" y="T7"/>
                </a:cxn>
                <a:cxn ang="0">
                  <a:pos x="T8" y="T9"/>
                </a:cxn>
              </a:cxnLst>
              <a:rect l="0" t="0" r="r" b="b"/>
              <a:pathLst>
                <a:path w="23" h="8">
                  <a:moveTo>
                    <a:pt x="20" y="0"/>
                  </a:moveTo>
                  <a:cubicBezTo>
                    <a:pt x="14" y="0"/>
                    <a:pt x="8" y="1"/>
                    <a:pt x="3" y="3"/>
                  </a:cubicBezTo>
                  <a:cubicBezTo>
                    <a:pt x="0" y="4"/>
                    <a:pt x="3" y="8"/>
                    <a:pt x="5" y="7"/>
                  </a:cubicBezTo>
                  <a:cubicBezTo>
                    <a:pt x="10" y="5"/>
                    <a:pt x="15"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10" name="Freeform 44"/>
            <p:cNvSpPr/>
            <p:nvPr/>
          </p:nvSpPr>
          <p:spPr bwMode="auto">
            <a:xfrm>
              <a:off x="774" y="4106"/>
              <a:ext cx="88" cy="27"/>
            </a:xfrm>
            <a:custGeom>
              <a:avLst/>
              <a:gdLst>
                <a:gd name="T0" fmla="*/ 21 w 25"/>
                <a:gd name="T1" fmla="*/ 2 h 9"/>
                <a:gd name="T2" fmla="*/ 4 w 25"/>
                <a:gd name="T3" fmla="*/ 1 h 9"/>
                <a:gd name="T4" fmla="*/ 2 w 25"/>
                <a:gd name="T5" fmla="*/ 5 h 9"/>
                <a:gd name="T6" fmla="*/ 23 w 25"/>
                <a:gd name="T7" fmla="*/ 6 h 9"/>
                <a:gd name="T8" fmla="*/ 21 w 25"/>
                <a:gd name="T9" fmla="*/ 2 h 9"/>
              </a:gdLst>
              <a:ahLst/>
              <a:cxnLst>
                <a:cxn ang="0">
                  <a:pos x="T0" y="T1"/>
                </a:cxn>
                <a:cxn ang="0">
                  <a:pos x="T2" y="T3"/>
                </a:cxn>
                <a:cxn ang="0">
                  <a:pos x="T4" y="T5"/>
                </a:cxn>
                <a:cxn ang="0">
                  <a:pos x="T6" y="T7"/>
                </a:cxn>
                <a:cxn ang="0">
                  <a:pos x="T8" y="T9"/>
                </a:cxn>
              </a:cxnLst>
              <a:rect l="0" t="0" r="r" b="b"/>
              <a:pathLst>
                <a:path w="25" h="9">
                  <a:moveTo>
                    <a:pt x="21" y="2"/>
                  </a:moveTo>
                  <a:cubicBezTo>
                    <a:pt x="15" y="4"/>
                    <a:pt x="9" y="3"/>
                    <a:pt x="4" y="1"/>
                  </a:cubicBezTo>
                  <a:cubicBezTo>
                    <a:pt x="1" y="0"/>
                    <a:pt x="0" y="4"/>
                    <a:pt x="2" y="5"/>
                  </a:cubicBezTo>
                  <a:cubicBezTo>
                    <a:pt x="9" y="7"/>
                    <a:pt x="16" y="9"/>
                    <a:pt x="23" y="6"/>
                  </a:cubicBezTo>
                  <a:cubicBezTo>
                    <a:pt x="25" y="5"/>
                    <a:pt x="24" y="1"/>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11" name="Freeform 45"/>
            <p:cNvSpPr/>
            <p:nvPr/>
          </p:nvSpPr>
          <p:spPr bwMode="auto">
            <a:xfrm>
              <a:off x="898" y="4109"/>
              <a:ext cx="95" cy="27"/>
            </a:xfrm>
            <a:custGeom>
              <a:avLst/>
              <a:gdLst>
                <a:gd name="T0" fmla="*/ 24 w 27"/>
                <a:gd name="T1" fmla="*/ 2 h 9"/>
                <a:gd name="T2" fmla="*/ 3 w 27"/>
                <a:gd name="T3" fmla="*/ 3 h 9"/>
                <a:gd name="T4" fmla="*/ 5 w 27"/>
                <a:gd name="T5" fmla="*/ 7 h 9"/>
                <a:gd name="T6" fmla="*/ 23 w 27"/>
                <a:gd name="T7" fmla="*/ 6 h 9"/>
                <a:gd name="T8" fmla="*/ 24 w 27"/>
                <a:gd name="T9" fmla="*/ 2 h 9"/>
              </a:gdLst>
              <a:ahLst/>
              <a:cxnLst>
                <a:cxn ang="0">
                  <a:pos x="T0" y="T1"/>
                </a:cxn>
                <a:cxn ang="0">
                  <a:pos x="T2" y="T3"/>
                </a:cxn>
                <a:cxn ang="0">
                  <a:pos x="T4" y="T5"/>
                </a:cxn>
                <a:cxn ang="0">
                  <a:pos x="T6" y="T7"/>
                </a:cxn>
                <a:cxn ang="0">
                  <a:pos x="T8" y="T9"/>
                </a:cxn>
              </a:cxnLst>
              <a:rect l="0" t="0" r="r" b="b"/>
              <a:pathLst>
                <a:path w="27" h="9">
                  <a:moveTo>
                    <a:pt x="24" y="2"/>
                  </a:moveTo>
                  <a:cubicBezTo>
                    <a:pt x="17" y="1"/>
                    <a:pt x="9" y="0"/>
                    <a:pt x="3" y="3"/>
                  </a:cubicBezTo>
                  <a:cubicBezTo>
                    <a:pt x="0" y="5"/>
                    <a:pt x="2" y="9"/>
                    <a:pt x="5" y="7"/>
                  </a:cubicBezTo>
                  <a:cubicBezTo>
                    <a:pt x="10" y="4"/>
                    <a:pt x="17" y="5"/>
                    <a:pt x="23" y="6"/>
                  </a:cubicBezTo>
                  <a:cubicBezTo>
                    <a:pt x="26" y="7"/>
                    <a:pt x="27" y="2"/>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12" name="Freeform 46"/>
            <p:cNvSpPr/>
            <p:nvPr/>
          </p:nvSpPr>
          <p:spPr bwMode="auto">
            <a:xfrm>
              <a:off x="1035" y="4100"/>
              <a:ext cx="95" cy="33"/>
            </a:xfrm>
            <a:custGeom>
              <a:avLst/>
              <a:gdLst>
                <a:gd name="T0" fmla="*/ 21 w 27"/>
                <a:gd name="T1" fmla="*/ 2 h 11"/>
                <a:gd name="T2" fmla="*/ 4 w 27"/>
                <a:gd name="T3" fmla="*/ 3 h 11"/>
                <a:gd name="T4" fmla="*/ 3 w 27"/>
                <a:gd name="T5" fmla="*/ 7 h 11"/>
                <a:gd name="T6" fmla="*/ 24 w 27"/>
                <a:gd name="T7" fmla="*/ 6 h 11"/>
                <a:gd name="T8" fmla="*/ 21 w 27"/>
                <a:gd name="T9" fmla="*/ 2 h 11"/>
              </a:gdLst>
              <a:ahLst/>
              <a:cxnLst>
                <a:cxn ang="0">
                  <a:pos x="T0" y="T1"/>
                </a:cxn>
                <a:cxn ang="0">
                  <a:pos x="T2" y="T3"/>
                </a:cxn>
                <a:cxn ang="0">
                  <a:pos x="T4" y="T5"/>
                </a:cxn>
                <a:cxn ang="0">
                  <a:pos x="T6" y="T7"/>
                </a:cxn>
                <a:cxn ang="0">
                  <a:pos x="T8" y="T9"/>
                </a:cxn>
              </a:cxnLst>
              <a:rect l="0" t="0" r="r" b="b"/>
              <a:pathLst>
                <a:path w="27" h="11">
                  <a:moveTo>
                    <a:pt x="21" y="2"/>
                  </a:moveTo>
                  <a:cubicBezTo>
                    <a:pt x="17" y="6"/>
                    <a:pt x="9" y="4"/>
                    <a:pt x="4" y="3"/>
                  </a:cubicBezTo>
                  <a:cubicBezTo>
                    <a:pt x="2" y="2"/>
                    <a:pt x="0" y="7"/>
                    <a:pt x="3" y="7"/>
                  </a:cubicBezTo>
                  <a:cubicBezTo>
                    <a:pt x="10" y="8"/>
                    <a:pt x="18" y="11"/>
                    <a:pt x="24" y="6"/>
                  </a:cubicBezTo>
                  <a:cubicBezTo>
                    <a:pt x="27" y="4"/>
                    <a:pt x="23" y="0"/>
                    <a:pt x="21"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13" name="Freeform 47"/>
            <p:cNvSpPr/>
            <p:nvPr/>
          </p:nvSpPr>
          <p:spPr bwMode="auto">
            <a:xfrm>
              <a:off x="1155" y="4097"/>
              <a:ext cx="81" cy="24"/>
            </a:xfrm>
            <a:custGeom>
              <a:avLst/>
              <a:gdLst>
                <a:gd name="T0" fmla="*/ 20 w 23"/>
                <a:gd name="T1" fmla="*/ 1 h 8"/>
                <a:gd name="T2" fmla="*/ 3 w 23"/>
                <a:gd name="T3" fmla="*/ 3 h 8"/>
                <a:gd name="T4" fmla="*/ 4 w 23"/>
                <a:gd name="T5" fmla="*/ 7 h 8"/>
                <a:gd name="T6" fmla="*/ 20 w 23"/>
                <a:gd name="T7" fmla="*/ 5 h 8"/>
                <a:gd name="T8" fmla="*/ 20 w 23"/>
                <a:gd name="T9" fmla="*/ 1 h 8"/>
              </a:gdLst>
              <a:ahLst/>
              <a:cxnLst>
                <a:cxn ang="0">
                  <a:pos x="T0" y="T1"/>
                </a:cxn>
                <a:cxn ang="0">
                  <a:pos x="T2" y="T3"/>
                </a:cxn>
                <a:cxn ang="0">
                  <a:pos x="T4" y="T5"/>
                </a:cxn>
                <a:cxn ang="0">
                  <a:pos x="T6" y="T7"/>
                </a:cxn>
                <a:cxn ang="0">
                  <a:pos x="T8" y="T9"/>
                </a:cxn>
              </a:cxnLst>
              <a:rect l="0" t="0" r="r" b="b"/>
              <a:pathLst>
                <a:path w="23" h="8">
                  <a:moveTo>
                    <a:pt x="20" y="1"/>
                  </a:moveTo>
                  <a:cubicBezTo>
                    <a:pt x="15" y="1"/>
                    <a:pt x="9" y="1"/>
                    <a:pt x="3" y="3"/>
                  </a:cubicBezTo>
                  <a:cubicBezTo>
                    <a:pt x="0" y="3"/>
                    <a:pt x="1" y="8"/>
                    <a:pt x="4" y="7"/>
                  </a:cubicBezTo>
                  <a:cubicBezTo>
                    <a:pt x="9" y="6"/>
                    <a:pt x="15" y="5"/>
                    <a:pt x="20" y="5"/>
                  </a:cubicBezTo>
                  <a:cubicBezTo>
                    <a:pt x="23" y="5"/>
                    <a:pt x="23" y="0"/>
                    <a:pt x="20"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14" name="Freeform 48"/>
            <p:cNvSpPr/>
            <p:nvPr/>
          </p:nvSpPr>
          <p:spPr bwMode="auto">
            <a:xfrm>
              <a:off x="1275" y="4100"/>
              <a:ext cx="99" cy="18"/>
            </a:xfrm>
            <a:custGeom>
              <a:avLst/>
              <a:gdLst>
                <a:gd name="T0" fmla="*/ 24 w 28"/>
                <a:gd name="T1" fmla="*/ 1 h 6"/>
                <a:gd name="T2" fmla="*/ 3 w 28"/>
                <a:gd name="T3" fmla="*/ 2 h 6"/>
                <a:gd name="T4" fmla="*/ 3 w 28"/>
                <a:gd name="T5" fmla="*/ 6 h 6"/>
                <a:gd name="T6" fmla="*/ 25 w 28"/>
                <a:gd name="T7" fmla="*/ 5 h 6"/>
                <a:gd name="T8" fmla="*/ 24 w 28"/>
                <a:gd name="T9" fmla="*/ 1 h 6"/>
              </a:gdLst>
              <a:ahLst/>
              <a:cxnLst>
                <a:cxn ang="0">
                  <a:pos x="T0" y="T1"/>
                </a:cxn>
                <a:cxn ang="0">
                  <a:pos x="T2" y="T3"/>
                </a:cxn>
                <a:cxn ang="0">
                  <a:pos x="T4" y="T5"/>
                </a:cxn>
                <a:cxn ang="0">
                  <a:pos x="T6" y="T7"/>
                </a:cxn>
                <a:cxn ang="0">
                  <a:pos x="T8" y="T9"/>
                </a:cxn>
              </a:cxnLst>
              <a:rect l="0" t="0" r="r" b="b"/>
              <a:pathLst>
                <a:path w="28" h="6">
                  <a:moveTo>
                    <a:pt x="24" y="1"/>
                  </a:moveTo>
                  <a:cubicBezTo>
                    <a:pt x="17" y="2"/>
                    <a:pt x="10" y="2"/>
                    <a:pt x="3" y="2"/>
                  </a:cubicBezTo>
                  <a:cubicBezTo>
                    <a:pt x="0" y="2"/>
                    <a:pt x="0" y="6"/>
                    <a:pt x="3" y="6"/>
                  </a:cubicBezTo>
                  <a:cubicBezTo>
                    <a:pt x="11" y="6"/>
                    <a:pt x="18" y="6"/>
                    <a:pt x="25"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15" name="Freeform 49"/>
            <p:cNvSpPr/>
            <p:nvPr/>
          </p:nvSpPr>
          <p:spPr bwMode="auto">
            <a:xfrm>
              <a:off x="1420" y="4106"/>
              <a:ext cx="95" cy="18"/>
            </a:xfrm>
            <a:custGeom>
              <a:avLst/>
              <a:gdLst>
                <a:gd name="T0" fmla="*/ 24 w 27"/>
                <a:gd name="T1" fmla="*/ 0 h 6"/>
                <a:gd name="T2" fmla="*/ 3 w 27"/>
                <a:gd name="T3" fmla="*/ 1 h 6"/>
                <a:gd name="T4" fmla="*/ 3 w 27"/>
                <a:gd name="T5" fmla="*/ 5 h 6"/>
                <a:gd name="T6" fmla="*/ 24 w 27"/>
                <a:gd name="T7" fmla="*/ 4 h 6"/>
                <a:gd name="T8" fmla="*/ 24 w 27"/>
                <a:gd name="T9" fmla="*/ 0 h 6"/>
              </a:gdLst>
              <a:ahLst/>
              <a:cxnLst>
                <a:cxn ang="0">
                  <a:pos x="T0" y="T1"/>
                </a:cxn>
                <a:cxn ang="0">
                  <a:pos x="T2" y="T3"/>
                </a:cxn>
                <a:cxn ang="0">
                  <a:pos x="T4" y="T5"/>
                </a:cxn>
                <a:cxn ang="0">
                  <a:pos x="T6" y="T7"/>
                </a:cxn>
                <a:cxn ang="0">
                  <a:pos x="T8" y="T9"/>
                </a:cxn>
              </a:cxnLst>
              <a:rect l="0" t="0" r="r" b="b"/>
              <a:pathLst>
                <a:path w="27" h="6">
                  <a:moveTo>
                    <a:pt x="24" y="0"/>
                  </a:moveTo>
                  <a:cubicBezTo>
                    <a:pt x="17" y="0"/>
                    <a:pt x="10" y="0"/>
                    <a:pt x="3" y="1"/>
                  </a:cubicBezTo>
                  <a:cubicBezTo>
                    <a:pt x="1" y="1"/>
                    <a:pt x="0" y="6"/>
                    <a:pt x="3" y="5"/>
                  </a:cubicBezTo>
                  <a:cubicBezTo>
                    <a:pt x="10" y="4"/>
                    <a:pt x="17" y="4"/>
                    <a:pt x="24" y="4"/>
                  </a:cubicBezTo>
                  <a:cubicBezTo>
                    <a:pt x="27" y="4"/>
                    <a:pt x="27" y="0"/>
                    <a:pt x="24"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16" name="Freeform 50"/>
            <p:cNvSpPr/>
            <p:nvPr/>
          </p:nvSpPr>
          <p:spPr bwMode="auto">
            <a:xfrm>
              <a:off x="1554" y="4103"/>
              <a:ext cx="88" cy="18"/>
            </a:xfrm>
            <a:custGeom>
              <a:avLst/>
              <a:gdLst>
                <a:gd name="T0" fmla="*/ 22 w 25"/>
                <a:gd name="T1" fmla="*/ 0 h 6"/>
                <a:gd name="T2" fmla="*/ 3 w 25"/>
                <a:gd name="T3" fmla="*/ 1 h 6"/>
                <a:gd name="T4" fmla="*/ 4 w 25"/>
                <a:gd name="T5" fmla="*/ 5 h 6"/>
                <a:gd name="T6" fmla="*/ 22 w 25"/>
                <a:gd name="T7" fmla="*/ 4 h 6"/>
                <a:gd name="T8" fmla="*/ 22 w 25"/>
                <a:gd name="T9" fmla="*/ 0 h 6"/>
              </a:gdLst>
              <a:ahLst/>
              <a:cxnLst>
                <a:cxn ang="0">
                  <a:pos x="T0" y="T1"/>
                </a:cxn>
                <a:cxn ang="0">
                  <a:pos x="T2" y="T3"/>
                </a:cxn>
                <a:cxn ang="0">
                  <a:pos x="T4" y="T5"/>
                </a:cxn>
                <a:cxn ang="0">
                  <a:pos x="T6" y="T7"/>
                </a:cxn>
                <a:cxn ang="0">
                  <a:pos x="T8" y="T9"/>
                </a:cxn>
              </a:cxnLst>
              <a:rect l="0" t="0" r="r" b="b"/>
              <a:pathLst>
                <a:path w="25" h="6">
                  <a:moveTo>
                    <a:pt x="22" y="0"/>
                  </a:moveTo>
                  <a:cubicBezTo>
                    <a:pt x="16" y="0"/>
                    <a:pt x="9" y="0"/>
                    <a:pt x="3" y="1"/>
                  </a:cubicBezTo>
                  <a:cubicBezTo>
                    <a:pt x="0" y="1"/>
                    <a:pt x="1" y="6"/>
                    <a:pt x="4" y="5"/>
                  </a:cubicBezTo>
                  <a:cubicBezTo>
                    <a:pt x="10" y="4"/>
                    <a:pt x="16" y="4"/>
                    <a:pt x="22" y="4"/>
                  </a:cubicBezTo>
                  <a:cubicBezTo>
                    <a:pt x="25" y="4"/>
                    <a:pt x="25" y="0"/>
                    <a:pt x="22"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17" name="Freeform 51"/>
            <p:cNvSpPr/>
            <p:nvPr/>
          </p:nvSpPr>
          <p:spPr bwMode="auto">
            <a:xfrm>
              <a:off x="1681" y="4106"/>
              <a:ext cx="91" cy="21"/>
            </a:xfrm>
            <a:custGeom>
              <a:avLst/>
              <a:gdLst>
                <a:gd name="T0" fmla="*/ 23 w 26"/>
                <a:gd name="T1" fmla="*/ 0 h 7"/>
                <a:gd name="T2" fmla="*/ 3 w 26"/>
                <a:gd name="T3" fmla="*/ 2 h 7"/>
                <a:gd name="T4" fmla="*/ 4 w 26"/>
                <a:gd name="T5" fmla="*/ 6 h 7"/>
                <a:gd name="T6" fmla="*/ 23 w 26"/>
                <a:gd name="T7" fmla="*/ 4 h 7"/>
                <a:gd name="T8" fmla="*/ 23 w 26"/>
                <a:gd name="T9" fmla="*/ 0 h 7"/>
              </a:gdLst>
              <a:ahLst/>
              <a:cxnLst>
                <a:cxn ang="0">
                  <a:pos x="T0" y="T1"/>
                </a:cxn>
                <a:cxn ang="0">
                  <a:pos x="T2" y="T3"/>
                </a:cxn>
                <a:cxn ang="0">
                  <a:pos x="T4" y="T5"/>
                </a:cxn>
                <a:cxn ang="0">
                  <a:pos x="T6" y="T7"/>
                </a:cxn>
                <a:cxn ang="0">
                  <a:pos x="T8" y="T9"/>
                </a:cxn>
              </a:cxnLst>
              <a:rect l="0" t="0" r="r" b="b"/>
              <a:pathLst>
                <a:path w="26" h="7">
                  <a:moveTo>
                    <a:pt x="23" y="0"/>
                  </a:moveTo>
                  <a:cubicBezTo>
                    <a:pt x="16" y="0"/>
                    <a:pt x="9" y="1"/>
                    <a:pt x="3" y="2"/>
                  </a:cubicBezTo>
                  <a:cubicBezTo>
                    <a:pt x="0" y="2"/>
                    <a:pt x="1" y="7"/>
                    <a:pt x="4" y="6"/>
                  </a:cubicBezTo>
                  <a:cubicBezTo>
                    <a:pt x="10" y="5"/>
                    <a:pt x="17" y="4"/>
                    <a:pt x="23" y="4"/>
                  </a:cubicBezTo>
                  <a:cubicBezTo>
                    <a:pt x="26" y="4"/>
                    <a:pt x="26" y="0"/>
                    <a:pt x="23"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18" name="Freeform 52"/>
            <p:cNvSpPr/>
            <p:nvPr/>
          </p:nvSpPr>
          <p:spPr bwMode="auto">
            <a:xfrm>
              <a:off x="1829" y="4103"/>
              <a:ext cx="99" cy="18"/>
            </a:xfrm>
            <a:custGeom>
              <a:avLst/>
              <a:gdLst>
                <a:gd name="T0" fmla="*/ 26 w 28"/>
                <a:gd name="T1" fmla="*/ 1 h 6"/>
                <a:gd name="T2" fmla="*/ 3 w 28"/>
                <a:gd name="T3" fmla="*/ 2 h 6"/>
                <a:gd name="T4" fmla="*/ 3 w 28"/>
                <a:gd name="T5" fmla="*/ 6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2"/>
                    <a:pt x="3" y="2"/>
                  </a:cubicBezTo>
                  <a:cubicBezTo>
                    <a:pt x="0" y="2"/>
                    <a:pt x="0" y="6"/>
                    <a:pt x="3" y="6"/>
                  </a:cubicBezTo>
                  <a:cubicBezTo>
                    <a:pt x="11" y="6"/>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19" name="Freeform 53"/>
            <p:cNvSpPr/>
            <p:nvPr/>
          </p:nvSpPr>
          <p:spPr bwMode="auto">
            <a:xfrm>
              <a:off x="1952" y="4094"/>
              <a:ext cx="106" cy="24"/>
            </a:xfrm>
            <a:custGeom>
              <a:avLst/>
              <a:gdLst>
                <a:gd name="T0" fmla="*/ 26 w 30"/>
                <a:gd name="T1" fmla="*/ 2 h 8"/>
                <a:gd name="T2" fmla="*/ 15 w 30"/>
                <a:gd name="T3" fmla="*/ 2 h 8"/>
                <a:gd name="T4" fmla="*/ 5 w 30"/>
                <a:gd name="T5" fmla="*/ 1 h 8"/>
                <a:gd name="T6" fmla="*/ 3 w 30"/>
                <a:gd name="T7" fmla="*/ 5 h 8"/>
                <a:gd name="T8" fmla="*/ 13 w 30"/>
                <a:gd name="T9" fmla="*/ 7 h 8"/>
                <a:gd name="T10" fmla="*/ 27 w 30"/>
                <a:gd name="T11" fmla="*/ 6 h 8"/>
                <a:gd name="T12" fmla="*/ 26 w 30"/>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26" y="2"/>
                  </a:moveTo>
                  <a:cubicBezTo>
                    <a:pt x="22" y="3"/>
                    <a:pt x="19" y="3"/>
                    <a:pt x="15" y="2"/>
                  </a:cubicBezTo>
                  <a:cubicBezTo>
                    <a:pt x="12" y="2"/>
                    <a:pt x="8" y="2"/>
                    <a:pt x="5" y="1"/>
                  </a:cubicBezTo>
                  <a:cubicBezTo>
                    <a:pt x="3" y="0"/>
                    <a:pt x="0" y="4"/>
                    <a:pt x="3" y="5"/>
                  </a:cubicBezTo>
                  <a:cubicBezTo>
                    <a:pt x="6" y="6"/>
                    <a:pt x="10" y="6"/>
                    <a:pt x="13" y="7"/>
                  </a:cubicBezTo>
                  <a:cubicBezTo>
                    <a:pt x="18" y="7"/>
                    <a:pt x="23" y="8"/>
                    <a:pt x="27" y="6"/>
                  </a:cubicBezTo>
                  <a:cubicBezTo>
                    <a:pt x="30" y="5"/>
                    <a:pt x="29" y="1"/>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20" name="Freeform 54"/>
            <p:cNvSpPr/>
            <p:nvPr/>
          </p:nvSpPr>
          <p:spPr bwMode="auto">
            <a:xfrm>
              <a:off x="2104" y="4100"/>
              <a:ext cx="127" cy="24"/>
            </a:xfrm>
            <a:custGeom>
              <a:avLst/>
              <a:gdLst>
                <a:gd name="T0" fmla="*/ 34 w 36"/>
                <a:gd name="T1" fmla="*/ 3 h 8"/>
                <a:gd name="T2" fmla="*/ 3 w 36"/>
                <a:gd name="T3" fmla="*/ 2 h 8"/>
                <a:gd name="T4" fmla="*/ 3 w 36"/>
                <a:gd name="T5" fmla="*/ 6 h 8"/>
                <a:gd name="T6" fmla="*/ 32 w 36"/>
                <a:gd name="T7" fmla="*/ 7 h 8"/>
                <a:gd name="T8" fmla="*/ 34 w 36"/>
                <a:gd name="T9" fmla="*/ 3 h 8"/>
              </a:gdLst>
              <a:ahLst/>
              <a:cxnLst>
                <a:cxn ang="0">
                  <a:pos x="T0" y="T1"/>
                </a:cxn>
                <a:cxn ang="0">
                  <a:pos x="T2" y="T3"/>
                </a:cxn>
                <a:cxn ang="0">
                  <a:pos x="T4" y="T5"/>
                </a:cxn>
                <a:cxn ang="0">
                  <a:pos x="T6" y="T7"/>
                </a:cxn>
                <a:cxn ang="0">
                  <a:pos x="T8" y="T9"/>
                </a:cxn>
              </a:cxnLst>
              <a:rect l="0" t="0" r="r" b="b"/>
              <a:pathLst>
                <a:path w="36" h="8">
                  <a:moveTo>
                    <a:pt x="34" y="3"/>
                  </a:moveTo>
                  <a:cubicBezTo>
                    <a:pt x="24" y="0"/>
                    <a:pt x="14" y="1"/>
                    <a:pt x="3" y="2"/>
                  </a:cubicBezTo>
                  <a:cubicBezTo>
                    <a:pt x="1" y="2"/>
                    <a:pt x="0" y="7"/>
                    <a:pt x="3" y="6"/>
                  </a:cubicBezTo>
                  <a:cubicBezTo>
                    <a:pt x="13" y="5"/>
                    <a:pt x="23" y="4"/>
                    <a:pt x="32" y="7"/>
                  </a:cubicBezTo>
                  <a:cubicBezTo>
                    <a:pt x="35" y="8"/>
                    <a:pt x="36" y="4"/>
                    <a:pt x="34"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21" name="Freeform 55"/>
            <p:cNvSpPr/>
            <p:nvPr/>
          </p:nvSpPr>
          <p:spPr bwMode="auto">
            <a:xfrm>
              <a:off x="2280" y="4100"/>
              <a:ext cx="106" cy="15"/>
            </a:xfrm>
            <a:custGeom>
              <a:avLst/>
              <a:gdLst>
                <a:gd name="T0" fmla="*/ 27 w 30"/>
                <a:gd name="T1" fmla="*/ 1 h 5"/>
                <a:gd name="T2" fmla="*/ 3 w 30"/>
                <a:gd name="T3" fmla="*/ 0 h 5"/>
                <a:gd name="T4" fmla="*/ 3 w 30"/>
                <a:gd name="T5" fmla="*/ 4 h 5"/>
                <a:gd name="T6" fmla="*/ 27 w 30"/>
                <a:gd name="T7" fmla="*/ 5 h 5"/>
                <a:gd name="T8" fmla="*/ 27 w 30"/>
                <a:gd name="T9" fmla="*/ 1 h 5"/>
              </a:gdLst>
              <a:ahLst/>
              <a:cxnLst>
                <a:cxn ang="0">
                  <a:pos x="T0" y="T1"/>
                </a:cxn>
                <a:cxn ang="0">
                  <a:pos x="T2" y="T3"/>
                </a:cxn>
                <a:cxn ang="0">
                  <a:pos x="T4" y="T5"/>
                </a:cxn>
                <a:cxn ang="0">
                  <a:pos x="T6" y="T7"/>
                </a:cxn>
                <a:cxn ang="0">
                  <a:pos x="T8" y="T9"/>
                </a:cxn>
              </a:cxnLst>
              <a:rect l="0" t="0" r="r" b="b"/>
              <a:pathLst>
                <a:path w="30" h="5">
                  <a:moveTo>
                    <a:pt x="27" y="1"/>
                  </a:moveTo>
                  <a:cubicBezTo>
                    <a:pt x="19" y="1"/>
                    <a:pt x="11" y="0"/>
                    <a:pt x="3" y="0"/>
                  </a:cubicBezTo>
                  <a:cubicBezTo>
                    <a:pt x="0" y="0"/>
                    <a:pt x="0" y="4"/>
                    <a:pt x="3" y="4"/>
                  </a:cubicBezTo>
                  <a:cubicBezTo>
                    <a:pt x="11" y="4"/>
                    <a:pt x="19" y="5"/>
                    <a:pt x="27" y="5"/>
                  </a:cubicBezTo>
                  <a:cubicBezTo>
                    <a:pt x="30" y="5"/>
                    <a:pt x="30" y="1"/>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22" name="Freeform 56"/>
            <p:cNvSpPr/>
            <p:nvPr/>
          </p:nvSpPr>
          <p:spPr bwMode="auto">
            <a:xfrm>
              <a:off x="2414" y="4097"/>
              <a:ext cx="103" cy="30"/>
            </a:xfrm>
            <a:custGeom>
              <a:avLst/>
              <a:gdLst>
                <a:gd name="T0" fmla="*/ 24 w 29"/>
                <a:gd name="T1" fmla="*/ 1 h 10"/>
                <a:gd name="T2" fmla="*/ 4 w 29"/>
                <a:gd name="T3" fmla="*/ 3 h 10"/>
                <a:gd name="T4" fmla="*/ 2 w 29"/>
                <a:gd name="T5" fmla="*/ 7 h 10"/>
                <a:gd name="T6" fmla="*/ 26 w 29"/>
                <a:gd name="T7" fmla="*/ 5 h 10"/>
                <a:gd name="T8" fmla="*/ 24 w 29"/>
                <a:gd name="T9" fmla="*/ 1 h 10"/>
              </a:gdLst>
              <a:ahLst/>
              <a:cxnLst>
                <a:cxn ang="0">
                  <a:pos x="T0" y="T1"/>
                </a:cxn>
                <a:cxn ang="0">
                  <a:pos x="T2" y="T3"/>
                </a:cxn>
                <a:cxn ang="0">
                  <a:pos x="T4" y="T5"/>
                </a:cxn>
                <a:cxn ang="0">
                  <a:pos x="T6" y="T7"/>
                </a:cxn>
                <a:cxn ang="0">
                  <a:pos x="T8" y="T9"/>
                </a:cxn>
              </a:cxnLst>
              <a:rect l="0" t="0" r="r" b="b"/>
              <a:pathLst>
                <a:path w="29" h="10">
                  <a:moveTo>
                    <a:pt x="24" y="1"/>
                  </a:moveTo>
                  <a:cubicBezTo>
                    <a:pt x="18" y="2"/>
                    <a:pt x="10" y="5"/>
                    <a:pt x="4" y="3"/>
                  </a:cubicBezTo>
                  <a:cubicBezTo>
                    <a:pt x="1" y="2"/>
                    <a:pt x="0" y="6"/>
                    <a:pt x="2" y="7"/>
                  </a:cubicBezTo>
                  <a:cubicBezTo>
                    <a:pt x="10" y="10"/>
                    <a:pt x="18" y="6"/>
                    <a:pt x="26" y="5"/>
                  </a:cubicBezTo>
                  <a:cubicBezTo>
                    <a:pt x="29"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23" name="Freeform 57"/>
            <p:cNvSpPr/>
            <p:nvPr/>
          </p:nvSpPr>
          <p:spPr bwMode="auto">
            <a:xfrm>
              <a:off x="2534" y="4097"/>
              <a:ext cx="120" cy="21"/>
            </a:xfrm>
            <a:custGeom>
              <a:avLst/>
              <a:gdLst>
                <a:gd name="T0" fmla="*/ 31 w 34"/>
                <a:gd name="T1" fmla="*/ 2 h 7"/>
                <a:gd name="T2" fmla="*/ 3 w 34"/>
                <a:gd name="T3" fmla="*/ 2 h 7"/>
                <a:gd name="T4" fmla="*/ 3 w 34"/>
                <a:gd name="T5" fmla="*/ 6 h 7"/>
                <a:gd name="T6" fmla="*/ 29 w 34"/>
                <a:gd name="T7" fmla="*/ 6 h 7"/>
                <a:gd name="T8" fmla="*/ 31 w 34"/>
                <a:gd name="T9" fmla="*/ 2 h 7"/>
              </a:gdLst>
              <a:ahLst/>
              <a:cxnLst>
                <a:cxn ang="0">
                  <a:pos x="T0" y="T1"/>
                </a:cxn>
                <a:cxn ang="0">
                  <a:pos x="T2" y="T3"/>
                </a:cxn>
                <a:cxn ang="0">
                  <a:pos x="T4" y="T5"/>
                </a:cxn>
                <a:cxn ang="0">
                  <a:pos x="T6" y="T7"/>
                </a:cxn>
                <a:cxn ang="0">
                  <a:pos x="T8" y="T9"/>
                </a:cxn>
              </a:cxnLst>
              <a:rect l="0" t="0" r="r" b="b"/>
              <a:pathLst>
                <a:path w="34" h="7">
                  <a:moveTo>
                    <a:pt x="31" y="2"/>
                  </a:moveTo>
                  <a:cubicBezTo>
                    <a:pt x="21" y="0"/>
                    <a:pt x="12" y="0"/>
                    <a:pt x="3" y="2"/>
                  </a:cubicBezTo>
                  <a:cubicBezTo>
                    <a:pt x="0" y="2"/>
                    <a:pt x="0" y="7"/>
                    <a:pt x="3" y="6"/>
                  </a:cubicBezTo>
                  <a:cubicBezTo>
                    <a:pt x="12" y="5"/>
                    <a:pt x="21" y="4"/>
                    <a:pt x="29" y="6"/>
                  </a:cubicBezTo>
                  <a:cubicBezTo>
                    <a:pt x="32" y="7"/>
                    <a:pt x="34" y="2"/>
                    <a:pt x="31"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24" name="Freeform 58"/>
            <p:cNvSpPr/>
            <p:nvPr/>
          </p:nvSpPr>
          <p:spPr bwMode="auto">
            <a:xfrm>
              <a:off x="2682" y="4103"/>
              <a:ext cx="110" cy="21"/>
            </a:xfrm>
            <a:custGeom>
              <a:avLst/>
              <a:gdLst>
                <a:gd name="T0" fmla="*/ 26 w 31"/>
                <a:gd name="T1" fmla="*/ 1 h 7"/>
                <a:gd name="T2" fmla="*/ 4 w 31"/>
                <a:gd name="T3" fmla="*/ 1 h 7"/>
                <a:gd name="T4" fmla="*/ 3 w 31"/>
                <a:gd name="T5" fmla="*/ 5 h 7"/>
                <a:gd name="T6" fmla="*/ 28 w 31"/>
                <a:gd name="T7" fmla="*/ 5 h 7"/>
                <a:gd name="T8" fmla="*/ 26 w 31"/>
                <a:gd name="T9" fmla="*/ 1 h 7"/>
              </a:gdLst>
              <a:ahLst/>
              <a:cxnLst>
                <a:cxn ang="0">
                  <a:pos x="T0" y="T1"/>
                </a:cxn>
                <a:cxn ang="0">
                  <a:pos x="T2" y="T3"/>
                </a:cxn>
                <a:cxn ang="0">
                  <a:pos x="T4" y="T5"/>
                </a:cxn>
                <a:cxn ang="0">
                  <a:pos x="T6" y="T7"/>
                </a:cxn>
                <a:cxn ang="0">
                  <a:pos x="T8" y="T9"/>
                </a:cxn>
              </a:cxnLst>
              <a:rect l="0" t="0" r="r" b="b"/>
              <a:pathLst>
                <a:path w="31" h="7">
                  <a:moveTo>
                    <a:pt x="26" y="1"/>
                  </a:moveTo>
                  <a:cubicBezTo>
                    <a:pt x="19" y="2"/>
                    <a:pt x="12" y="3"/>
                    <a:pt x="4" y="1"/>
                  </a:cubicBezTo>
                  <a:cubicBezTo>
                    <a:pt x="2" y="0"/>
                    <a:pt x="0" y="4"/>
                    <a:pt x="3" y="5"/>
                  </a:cubicBezTo>
                  <a:cubicBezTo>
                    <a:pt x="11" y="7"/>
                    <a:pt x="20" y="6"/>
                    <a:pt x="28" y="5"/>
                  </a:cubicBezTo>
                  <a:cubicBezTo>
                    <a:pt x="31"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25" name="Freeform 59"/>
            <p:cNvSpPr/>
            <p:nvPr/>
          </p:nvSpPr>
          <p:spPr bwMode="auto">
            <a:xfrm>
              <a:off x="2848" y="4094"/>
              <a:ext cx="102" cy="24"/>
            </a:xfrm>
            <a:custGeom>
              <a:avLst/>
              <a:gdLst>
                <a:gd name="T0" fmla="*/ 26 w 29"/>
                <a:gd name="T1" fmla="*/ 3 h 8"/>
                <a:gd name="T2" fmla="*/ 3 w 29"/>
                <a:gd name="T3" fmla="*/ 3 h 8"/>
                <a:gd name="T4" fmla="*/ 3 w 29"/>
                <a:gd name="T5" fmla="*/ 7 h 8"/>
                <a:gd name="T6" fmla="*/ 25 w 29"/>
                <a:gd name="T7" fmla="*/ 7 h 8"/>
                <a:gd name="T8" fmla="*/ 26 w 29"/>
                <a:gd name="T9" fmla="*/ 3 h 8"/>
              </a:gdLst>
              <a:ahLst/>
              <a:cxnLst>
                <a:cxn ang="0">
                  <a:pos x="T0" y="T1"/>
                </a:cxn>
                <a:cxn ang="0">
                  <a:pos x="T2" y="T3"/>
                </a:cxn>
                <a:cxn ang="0">
                  <a:pos x="T4" y="T5"/>
                </a:cxn>
                <a:cxn ang="0">
                  <a:pos x="T6" y="T7"/>
                </a:cxn>
                <a:cxn ang="0">
                  <a:pos x="T8" y="T9"/>
                </a:cxn>
              </a:cxnLst>
              <a:rect l="0" t="0" r="r" b="b"/>
              <a:pathLst>
                <a:path w="29" h="8">
                  <a:moveTo>
                    <a:pt x="26" y="3"/>
                  </a:moveTo>
                  <a:cubicBezTo>
                    <a:pt x="18" y="0"/>
                    <a:pt x="11" y="2"/>
                    <a:pt x="3" y="3"/>
                  </a:cubicBezTo>
                  <a:cubicBezTo>
                    <a:pt x="0" y="3"/>
                    <a:pt x="0" y="7"/>
                    <a:pt x="3" y="7"/>
                  </a:cubicBezTo>
                  <a:cubicBezTo>
                    <a:pt x="11" y="7"/>
                    <a:pt x="18" y="4"/>
                    <a:pt x="25" y="7"/>
                  </a:cubicBezTo>
                  <a:cubicBezTo>
                    <a:pt x="28" y="8"/>
                    <a:pt x="29" y="4"/>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26" name="Freeform 60"/>
            <p:cNvSpPr/>
            <p:nvPr/>
          </p:nvSpPr>
          <p:spPr bwMode="auto">
            <a:xfrm>
              <a:off x="2993" y="4103"/>
              <a:ext cx="81" cy="12"/>
            </a:xfrm>
            <a:custGeom>
              <a:avLst/>
              <a:gdLst>
                <a:gd name="T0" fmla="*/ 20 w 23"/>
                <a:gd name="T1" fmla="*/ 0 h 4"/>
                <a:gd name="T2" fmla="*/ 3 w 23"/>
                <a:gd name="T3" fmla="*/ 0 h 4"/>
                <a:gd name="T4" fmla="*/ 3 w 23"/>
                <a:gd name="T5" fmla="*/ 4 h 4"/>
                <a:gd name="T6" fmla="*/ 20 w 23"/>
                <a:gd name="T7" fmla="*/ 4 h 4"/>
                <a:gd name="T8" fmla="*/ 20 w 23"/>
                <a:gd name="T9" fmla="*/ 0 h 4"/>
              </a:gdLst>
              <a:ahLst/>
              <a:cxnLst>
                <a:cxn ang="0">
                  <a:pos x="T0" y="T1"/>
                </a:cxn>
                <a:cxn ang="0">
                  <a:pos x="T2" y="T3"/>
                </a:cxn>
                <a:cxn ang="0">
                  <a:pos x="T4" y="T5"/>
                </a:cxn>
                <a:cxn ang="0">
                  <a:pos x="T6" y="T7"/>
                </a:cxn>
                <a:cxn ang="0">
                  <a:pos x="T8" y="T9"/>
                </a:cxn>
              </a:cxnLst>
              <a:rect l="0" t="0" r="r" b="b"/>
              <a:pathLst>
                <a:path w="23" h="4">
                  <a:moveTo>
                    <a:pt x="20" y="0"/>
                  </a:moveTo>
                  <a:cubicBezTo>
                    <a:pt x="3" y="0"/>
                    <a:pt x="3" y="0"/>
                    <a:pt x="3" y="0"/>
                  </a:cubicBezTo>
                  <a:cubicBezTo>
                    <a:pt x="0" y="0"/>
                    <a:pt x="0" y="4"/>
                    <a:pt x="3" y="4"/>
                  </a:cubicBezTo>
                  <a:cubicBezTo>
                    <a:pt x="20" y="4"/>
                    <a:pt x="20" y="4"/>
                    <a:pt x="20" y="4"/>
                  </a:cubicBezTo>
                  <a:cubicBezTo>
                    <a:pt x="23" y="4"/>
                    <a:pt x="23" y="0"/>
                    <a:pt x="20"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27" name="Freeform 61"/>
            <p:cNvSpPr/>
            <p:nvPr/>
          </p:nvSpPr>
          <p:spPr bwMode="auto">
            <a:xfrm>
              <a:off x="3155" y="4100"/>
              <a:ext cx="88" cy="24"/>
            </a:xfrm>
            <a:custGeom>
              <a:avLst/>
              <a:gdLst>
                <a:gd name="T0" fmla="*/ 22 w 25"/>
                <a:gd name="T1" fmla="*/ 3 h 8"/>
                <a:gd name="T2" fmla="*/ 3 w 25"/>
                <a:gd name="T3" fmla="*/ 3 h 8"/>
                <a:gd name="T4" fmla="*/ 5 w 25"/>
                <a:gd name="T5" fmla="*/ 7 h 8"/>
                <a:gd name="T6" fmla="*/ 21 w 25"/>
                <a:gd name="T7" fmla="*/ 7 h 8"/>
                <a:gd name="T8" fmla="*/ 22 w 25"/>
                <a:gd name="T9" fmla="*/ 3 h 8"/>
              </a:gdLst>
              <a:ahLst/>
              <a:cxnLst>
                <a:cxn ang="0">
                  <a:pos x="T0" y="T1"/>
                </a:cxn>
                <a:cxn ang="0">
                  <a:pos x="T2" y="T3"/>
                </a:cxn>
                <a:cxn ang="0">
                  <a:pos x="T4" y="T5"/>
                </a:cxn>
                <a:cxn ang="0">
                  <a:pos x="T6" y="T7"/>
                </a:cxn>
                <a:cxn ang="0">
                  <a:pos x="T8" y="T9"/>
                </a:cxn>
              </a:cxnLst>
              <a:rect l="0" t="0" r="r" b="b"/>
              <a:pathLst>
                <a:path w="25" h="8">
                  <a:moveTo>
                    <a:pt x="22" y="3"/>
                  </a:moveTo>
                  <a:cubicBezTo>
                    <a:pt x="16" y="2"/>
                    <a:pt x="9" y="0"/>
                    <a:pt x="3" y="3"/>
                  </a:cubicBezTo>
                  <a:cubicBezTo>
                    <a:pt x="0" y="4"/>
                    <a:pt x="2" y="8"/>
                    <a:pt x="5" y="7"/>
                  </a:cubicBezTo>
                  <a:cubicBezTo>
                    <a:pt x="10" y="5"/>
                    <a:pt x="16" y="6"/>
                    <a:pt x="21" y="7"/>
                  </a:cubicBezTo>
                  <a:cubicBezTo>
                    <a:pt x="24" y="8"/>
                    <a:pt x="25" y="3"/>
                    <a:pt x="22"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28" name="Freeform 62"/>
            <p:cNvSpPr/>
            <p:nvPr/>
          </p:nvSpPr>
          <p:spPr bwMode="auto">
            <a:xfrm>
              <a:off x="3300" y="4106"/>
              <a:ext cx="109" cy="18"/>
            </a:xfrm>
            <a:custGeom>
              <a:avLst/>
              <a:gdLst>
                <a:gd name="T0" fmla="*/ 28 w 31"/>
                <a:gd name="T1" fmla="*/ 0 h 6"/>
                <a:gd name="T2" fmla="*/ 3 w 31"/>
                <a:gd name="T3" fmla="*/ 1 h 6"/>
                <a:gd name="T4" fmla="*/ 3 w 31"/>
                <a:gd name="T5" fmla="*/ 5 h 6"/>
                <a:gd name="T6" fmla="*/ 28 w 31"/>
                <a:gd name="T7" fmla="*/ 4 h 6"/>
                <a:gd name="T8" fmla="*/ 28 w 31"/>
                <a:gd name="T9" fmla="*/ 0 h 6"/>
              </a:gdLst>
              <a:ahLst/>
              <a:cxnLst>
                <a:cxn ang="0">
                  <a:pos x="T0" y="T1"/>
                </a:cxn>
                <a:cxn ang="0">
                  <a:pos x="T2" y="T3"/>
                </a:cxn>
                <a:cxn ang="0">
                  <a:pos x="T4" y="T5"/>
                </a:cxn>
                <a:cxn ang="0">
                  <a:pos x="T6" y="T7"/>
                </a:cxn>
                <a:cxn ang="0">
                  <a:pos x="T8" y="T9"/>
                </a:cxn>
              </a:cxnLst>
              <a:rect l="0" t="0" r="r" b="b"/>
              <a:pathLst>
                <a:path w="31" h="6">
                  <a:moveTo>
                    <a:pt x="28" y="0"/>
                  </a:moveTo>
                  <a:cubicBezTo>
                    <a:pt x="20" y="0"/>
                    <a:pt x="11" y="0"/>
                    <a:pt x="3" y="1"/>
                  </a:cubicBezTo>
                  <a:cubicBezTo>
                    <a:pt x="0" y="1"/>
                    <a:pt x="0" y="6"/>
                    <a:pt x="3" y="5"/>
                  </a:cubicBezTo>
                  <a:cubicBezTo>
                    <a:pt x="11" y="4"/>
                    <a:pt x="20" y="4"/>
                    <a:pt x="28" y="4"/>
                  </a:cubicBezTo>
                  <a:cubicBezTo>
                    <a:pt x="31" y="4"/>
                    <a:pt x="31" y="0"/>
                    <a:pt x="28"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29" name="Freeform 63"/>
            <p:cNvSpPr/>
            <p:nvPr/>
          </p:nvSpPr>
          <p:spPr bwMode="auto">
            <a:xfrm>
              <a:off x="3434" y="4100"/>
              <a:ext cx="99" cy="24"/>
            </a:xfrm>
            <a:custGeom>
              <a:avLst/>
              <a:gdLst>
                <a:gd name="T0" fmla="*/ 24 w 28"/>
                <a:gd name="T1" fmla="*/ 1 h 8"/>
                <a:gd name="T2" fmla="*/ 4 w 28"/>
                <a:gd name="T3" fmla="*/ 2 h 8"/>
                <a:gd name="T4" fmla="*/ 3 w 28"/>
                <a:gd name="T5" fmla="*/ 6 h 8"/>
                <a:gd name="T6" fmla="*/ 26 w 28"/>
                <a:gd name="T7" fmla="*/ 5 h 8"/>
                <a:gd name="T8" fmla="*/ 24 w 28"/>
                <a:gd name="T9" fmla="*/ 1 h 8"/>
              </a:gdLst>
              <a:ahLst/>
              <a:cxnLst>
                <a:cxn ang="0">
                  <a:pos x="T0" y="T1"/>
                </a:cxn>
                <a:cxn ang="0">
                  <a:pos x="T2" y="T3"/>
                </a:cxn>
                <a:cxn ang="0">
                  <a:pos x="T4" y="T5"/>
                </a:cxn>
                <a:cxn ang="0">
                  <a:pos x="T6" y="T7"/>
                </a:cxn>
                <a:cxn ang="0">
                  <a:pos x="T8" y="T9"/>
                </a:cxn>
              </a:cxnLst>
              <a:rect l="0" t="0" r="r" b="b"/>
              <a:pathLst>
                <a:path w="28" h="8">
                  <a:moveTo>
                    <a:pt x="24" y="1"/>
                  </a:moveTo>
                  <a:cubicBezTo>
                    <a:pt x="18" y="2"/>
                    <a:pt x="11" y="4"/>
                    <a:pt x="4" y="2"/>
                  </a:cubicBezTo>
                  <a:cubicBezTo>
                    <a:pt x="2" y="1"/>
                    <a:pt x="0" y="5"/>
                    <a:pt x="3" y="6"/>
                  </a:cubicBezTo>
                  <a:cubicBezTo>
                    <a:pt x="11" y="8"/>
                    <a:pt x="18" y="6"/>
                    <a:pt x="26" y="5"/>
                  </a:cubicBezTo>
                  <a:cubicBezTo>
                    <a:pt x="28" y="5"/>
                    <a:pt x="27" y="0"/>
                    <a:pt x="24"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30" name="Freeform 64"/>
            <p:cNvSpPr/>
            <p:nvPr/>
          </p:nvSpPr>
          <p:spPr bwMode="auto">
            <a:xfrm>
              <a:off x="3564" y="4097"/>
              <a:ext cx="103" cy="21"/>
            </a:xfrm>
            <a:custGeom>
              <a:avLst/>
              <a:gdLst>
                <a:gd name="T0" fmla="*/ 26 w 29"/>
                <a:gd name="T1" fmla="*/ 3 h 7"/>
                <a:gd name="T2" fmla="*/ 4 w 29"/>
                <a:gd name="T3" fmla="*/ 1 h 7"/>
                <a:gd name="T4" fmla="*/ 3 w 29"/>
                <a:gd name="T5" fmla="*/ 5 h 7"/>
                <a:gd name="T6" fmla="*/ 26 w 29"/>
                <a:gd name="T7" fmla="*/ 7 h 7"/>
                <a:gd name="T8" fmla="*/ 26 w 29"/>
                <a:gd name="T9" fmla="*/ 3 h 7"/>
              </a:gdLst>
              <a:ahLst/>
              <a:cxnLst>
                <a:cxn ang="0">
                  <a:pos x="T0" y="T1"/>
                </a:cxn>
                <a:cxn ang="0">
                  <a:pos x="T2" y="T3"/>
                </a:cxn>
                <a:cxn ang="0">
                  <a:pos x="T4" y="T5"/>
                </a:cxn>
                <a:cxn ang="0">
                  <a:pos x="T6" y="T7"/>
                </a:cxn>
                <a:cxn ang="0">
                  <a:pos x="T8" y="T9"/>
                </a:cxn>
              </a:cxnLst>
              <a:rect l="0" t="0" r="r" b="b"/>
              <a:pathLst>
                <a:path w="29" h="7">
                  <a:moveTo>
                    <a:pt x="26" y="3"/>
                  </a:moveTo>
                  <a:cubicBezTo>
                    <a:pt x="19" y="3"/>
                    <a:pt x="11" y="3"/>
                    <a:pt x="4" y="1"/>
                  </a:cubicBezTo>
                  <a:cubicBezTo>
                    <a:pt x="2" y="0"/>
                    <a:pt x="0" y="4"/>
                    <a:pt x="3" y="5"/>
                  </a:cubicBezTo>
                  <a:cubicBezTo>
                    <a:pt x="10" y="7"/>
                    <a:pt x="19" y="7"/>
                    <a:pt x="26" y="7"/>
                  </a:cubicBezTo>
                  <a:cubicBezTo>
                    <a:pt x="29" y="7"/>
                    <a:pt x="29" y="3"/>
                    <a:pt x="26" y="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31" name="Freeform 65"/>
            <p:cNvSpPr/>
            <p:nvPr/>
          </p:nvSpPr>
          <p:spPr bwMode="auto">
            <a:xfrm>
              <a:off x="3698" y="4094"/>
              <a:ext cx="106" cy="18"/>
            </a:xfrm>
            <a:custGeom>
              <a:avLst/>
              <a:gdLst>
                <a:gd name="T0" fmla="*/ 27 w 30"/>
                <a:gd name="T1" fmla="*/ 1 h 6"/>
                <a:gd name="T2" fmla="*/ 3 w 30"/>
                <a:gd name="T3" fmla="*/ 2 h 6"/>
                <a:gd name="T4" fmla="*/ 3 w 30"/>
                <a:gd name="T5" fmla="*/ 6 h 6"/>
                <a:gd name="T6" fmla="*/ 27 w 30"/>
                <a:gd name="T7" fmla="*/ 5 h 6"/>
                <a:gd name="T8" fmla="*/ 27 w 30"/>
                <a:gd name="T9" fmla="*/ 1 h 6"/>
              </a:gdLst>
              <a:ahLst/>
              <a:cxnLst>
                <a:cxn ang="0">
                  <a:pos x="T0" y="T1"/>
                </a:cxn>
                <a:cxn ang="0">
                  <a:pos x="T2" y="T3"/>
                </a:cxn>
                <a:cxn ang="0">
                  <a:pos x="T4" y="T5"/>
                </a:cxn>
                <a:cxn ang="0">
                  <a:pos x="T6" y="T7"/>
                </a:cxn>
                <a:cxn ang="0">
                  <a:pos x="T8" y="T9"/>
                </a:cxn>
              </a:cxnLst>
              <a:rect l="0" t="0" r="r" b="b"/>
              <a:pathLst>
                <a:path w="30" h="6">
                  <a:moveTo>
                    <a:pt x="27" y="1"/>
                  </a:moveTo>
                  <a:cubicBezTo>
                    <a:pt x="19" y="1"/>
                    <a:pt x="11" y="1"/>
                    <a:pt x="3" y="2"/>
                  </a:cubicBezTo>
                  <a:cubicBezTo>
                    <a:pt x="0" y="2"/>
                    <a:pt x="0" y="6"/>
                    <a:pt x="3" y="6"/>
                  </a:cubicBezTo>
                  <a:cubicBezTo>
                    <a:pt x="11" y="6"/>
                    <a:pt x="19" y="5"/>
                    <a:pt x="27" y="5"/>
                  </a:cubicBezTo>
                  <a:cubicBezTo>
                    <a:pt x="30" y="5"/>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32" name="Freeform 66"/>
            <p:cNvSpPr/>
            <p:nvPr/>
          </p:nvSpPr>
          <p:spPr bwMode="auto">
            <a:xfrm>
              <a:off x="3846" y="4103"/>
              <a:ext cx="85" cy="18"/>
            </a:xfrm>
            <a:custGeom>
              <a:avLst/>
              <a:gdLst>
                <a:gd name="T0" fmla="*/ 21 w 24"/>
                <a:gd name="T1" fmla="*/ 1 h 6"/>
                <a:gd name="T2" fmla="*/ 3 w 24"/>
                <a:gd name="T3" fmla="*/ 0 h 6"/>
                <a:gd name="T4" fmla="*/ 3 w 24"/>
                <a:gd name="T5" fmla="*/ 4 h 6"/>
                <a:gd name="T6" fmla="*/ 20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5" y="0"/>
                    <a:pt x="9" y="0"/>
                    <a:pt x="3" y="0"/>
                  </a:cubicBezTo>
                  <a:cubicBezTo>
                    <a:pt x="0" y="0"/>
                    <a:pt x="0" y="4"/>
                    <a:pt x="3" y="4"/>
                  </a:cubicBezTo>
                  <a:cubicBezTo>
                    <a:pt x="9" y="4"/>
                    <a:pt x="14" y="4"/>
                    <a:pt x="20" y="5"/>
                  </a:cubicBezTo>
                  <a:cubicBezTo>
                    <a:pt x="23" y="6"/>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33" name="Freeform 67"/>
            <p:cNvSpPr/>
            <p:nvPr/>
          </p:nvSpPr>
          <p:spPr bwMode="auto">
            <a:xfrm>
              <a:off x="3977" y="4094"/>
              <a:ext cx="109" cy="24"/>
            </a:xfrm>
            <a:custGeom>
              <a:avLst/>
              <a:gdLst>
                <a:gd name="T0" fmla="*/ 28 w 31"/>
                <a:gd name="T1" fmla="*/ 2 h 8"/>
                <a:gd name="T2" fmla="*/ 3 w 31"/>
                <a:gd name="T3" fmla="*/ 3 h 8"/>
                <a:gd name="T4" fmla="*/ 4 w 31"/>
                <a:gd name="T5" fmla="*/ 7 h 8"/>
                <a:gd name="T6" fmla="*/ 28 w 31"/>
                <a:gd name="T7" fmla="*/ 6 h 8"/>
                <a:gd name="T8" fmla="*/ 28 w 31"/>
                <a:gd name="T9" fmla="*/ 2 h 8"/>
              </a:gdLst>
              <a:ahLst/>
              <a:cxnLst>
                <a:cxn ang="0">
                  <a:pos x="T0" y="T1"/>
                </a:cxn>
                <a:cxn ang="0">
                  <a:pos x="T2" y="T3"/>
                </a:cxn>
                <a:cxn ang="0">
                  <a:pos x="T4" y="T5"/>
                </a:cxn>
                <a:cxn ang="0">
                  <a:pos x="T6" y="T7"/>
                </a:cxn>
                <a:cxn ang="0">
                  <a:pos x="T8" y="T9"/>
                </a:cxn>
              </a:cxnLst>
              <a:rect l="0" t="0" r="r" b="b"/>
              <a:pathLst>
                <a:path w="31" h="8">
                  <a:moveTo>
                    <a:pt x="28" y="2"/>
                  </a:moveTo>
                  <a:cubicBezTo>
                    <a:pt x="20" y="2"/>
                    <a:pt x="11" y="0"/>
                    <a:pt x="3" y="3"/>
                  </a:cubicBezTo>
                  <a:cubicBezTo>
                    <a:pt x="0" y="4"/>
                    <a:pt x="2" y="8"/>
                    <a:pt x="4" y="7"/>
                  </a:cubicBezTo>
                  <a:cubicBezTo>
                    <a:pt x="12" y="5"/>
                    <a:pt x="20"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34" name="Freeform 68"/>
            <p:cNvSpPr/>
            <p:nvPr/>
          </p:nvSpPr>
          <p:spPr bwMode="auto">
            <a:xfrm>
              <a:off x="4129" y="4092"/>
              <a:ext cx="102" cy="17"/>
            </a:xfrm>
            <a:custGeom>
              <a:avLst/>
              <a:gdLst>
                <a:gd name="T0" fmla="*/ 25 w 29"/>
                <a:gd name="T1" fmla="*/ 1 h 6"/>
                <a:gd name="T2" fmla="*/ 3 w 29"/>
                <a:gd name="T3" fmla="*/ 2 h 6"/>
                <a:gd name="T4" fmla="*/ 3 w 29"/>
                <a:gd name="T5" fmla="*/ 6 h 6"/>
                <a:gd name="T6" fmla="*/ 26 w 29"/>
                <a:gd name="T7" fmla="*/ 5 h 6"/>
                <a:gd name="T8" fmla="*/ 25 w 29"/>
                <a:gd name="T9" fmla="*/ 1 h 6"/>
              </a:gdLst>
              <a:ahLst/>
              <a:cxnLst>
                <a:cxn ang="0">
                  <a:pos x="T0" y="T1"/>
                </a:cxn>
                <a:cxn ang="0">
                  <a:pos x="T2" y="T3"/>
                </a:cxn>
                <a:cxn ang="0">
                  <a:pos x="T4" y="T5"/>
                </a:cxn>
                <a:cxn ang="0">
                  <a:pos x="T6" y="T7"/>
                </a:cxn>
                <a:cxn ang="0">
                  <a:pos x="T8" y="T9"/>
                </a:cxn>
              </a:cxnLst>
              <a:rect l="0" t="0" r="r" b="b"/>
              <a:pathLst>
                <a:path w="29" h="6">
                  <a:moveTo>
                    <a:pt x="25" y="1"/>
                  </a:moveTo>
                  <a:cubicBezTo>
                    <a:pt x="17" y="2"/>
                    <a:pt x="10" y="2"/>
                    <a:pt x="3" y="2"/>
                  </a:cubicBezTo>
                  <a:cubicBezTo>
                    <a:pt x="0" y="2"/>
                    <a:pt x="0" y="6"/>
                    <a:pt x="3" y="6"/>
                  </a:cubicBezTo>
                  <a:cubicBezTo>
                    <a:pt x="11" y="6"/>
                    <a:pt x="18" y="6"/>
                    <a:pt x="26" y="5"/>
                  </a:cubicBezTo>
                  <a:cubicBezTo>
                    <a:pt x="29" y="4"/>
                    <a:pt x="27" y="0"/>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35" name="Freeform 69"/>
            <p:cNvSpPr/>
            <p:nvPr/>
          </p:nvSpPr>
          <p:spPr bwMode="auto">
            <a:xfrm>
              <a:off x="4273" y="4103"/>
              <a:ext cx="110" cy="21"/>
            </a:xfrm>
            <a:custGeom>
              <a:avLst/>
              <a:gdLst>
                <a:gd name="T0" fmla="*/ 28 w 31"/>
                <a:gd name="T1" fmla="*/ 2 h 7"/>
                <a:gd name="T2" fmla="*/ 3 w 31"/>
                <a:gd name="T3" fmla="*/ 2 h 7"/>
                <a:gd name="T4" fmla="*/ 3 w 31"/>
                <a:gd name="T5" fmla="*/ 6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2"/>
                    <a:pt x="3" y="2"/>
                  </a:cubicBezTo>
                  <a:cubicBezTo>
                    <a:pt x="0" y="2"/>
                    <a:pt x="0" y="6"/>
                    <a:pt x="3" y="6"/>
                  </a:cubicBezTo>
                  <a:cubicBezTo>
                    <a:pt x="11" y="6"/>
                    <a:pt x="19" y="4"/>
                    <a:pt x="27" y="6"/>
                  </a:cubicBezTo>
                  <a:cubicBezTo>
                    <a:pt x="30" y="7"/>
                    <a:pt x="31" y="3"/>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36" name="Freeform 70"/>
            <p:cNvSpPr/>
            <p:nvPr/>
          </p:nvSpPr>
          <p:spPr bwMode="auto">
            <a:xfrm>
              <a:off x="4432" y="4097"/>
              <a:ext cx="95" cy="24"/>
            </a:xfrm>
            <a:custGeom>
              <a:avLst/>
              <a:gdLst>
                <a:gd name="T0" fmla="*/ 23 w 27"/>
                <a:gd name="T1" fmla="*/ 1 h 8"/>
                <a:gd name="T2" fmla="*/ 4 w 27"/>
                <a:gd name="T3" fmla="*/ 2 h 8"/>
                <a:gd name="T4" fmla="*/ 3 w 27"/>
                <a:gd name="T5" fmla="*/ 6 h 8"/>
                <a:gd name="T6" fmla="*/ 24 w 27"/>
                <a:gd name="T7" fmla="*/ 5 h 8"/>
                <a:gd name="T8" fmla="*/ 23 w 27"/>
                <a:gd name="T9" fmla="*/ 1 h 8"/>
              </a:gdLst>
              <a:ahLst/>
              <a:cxnLst>
                <a:cxn ang="0">
                  <a:pos x="T0" y="T1"/>
                </a:cxn>
                <a:cxn ang="0">
                  <a:pos x="T2" y="T3"/>
                </a:cxn>
                <a:cxn ang="0">
                  <a:pos x="T4" y="T5"/>
                </a:cxn>
                <a:cxn ang="0">
                  <a:pos x="T6" y="T7"/>
                </a:cxn>
                <a:cxn ang="0">
                  <a:pos x="T8" y="T9"/>
                </a:cxn>
              </a:cxnLst>
              <a:rect l="0" t="0" r="r" b="b"/>
              <a:pathLst>
                <a:path w="27" h="8">
                  <a:moveTo>
                    <a:pt x="23" y="1"/>
                  </a:moveTo>
                  <a:cubicBezTo>
                    <a:pt x="17" y="2"/>
                    <a:pt x="10" y="3"/>
                    <a:pt x="4" y="2"/>
                  </a:cubicBezTo>
                  <a:cubicBezTo>
                    <a:pt x="1" y="1"/>
                    <a:pt x="0" y="6"/>
                    <a:pt x="3" y="6"/>
                  </a:cubicBezTo>
                  <a:cubicBezTo>
                    <a:pt x="10" y="8"/>
                    <a:pt x="17" y="6"/>
                    <a:pt x="24" y="5"/>
                  </a:cubicBezTo>
                  <a:cubicBezTo>
                    <a:pt x="27" y="5"/>
                    <a:pt x="26"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37" name="Freeform 71"/>
            <p:cNvSpPr/>
            <p:nvPr/>
          </p:nvSpPr>
          <p:spPr bwMode="auto">
            <a:xfrm>
              <a:off x="4580" y="4094"/>
              <a:ext cx="120" cy="27"/>
            </a:xfrm>
            <a:custGeom>
              <a:avLst/>
              <a:gdLst>
                <a:gd name="T0" fmla="*/ 31 w 34"/>
                <a:gd name="T1" fmla="*/ 1 h 9"/>
                <a:gd name="T2" fmla="*/ 18 w 34"/>
                <a:gd name="T3" fmla="*/ 2 h 9"/>
                <a:gd name="T4" fmla="*/ 5 w 34"/>
                <a:gd name="T5" fmla="*/ 1 h 9"/>
                <a:gd name="T6" fmla="*/ 2 w 34"/>
                <a:gd name="T7" fmla="*/ 5 h 9"/>
                <a:gd name="T8" fmla="*/ 31 w 34"/>
                <a:gd name="T9" fmla="*/ 5 h 9"/>
                <a:gd name="T10" fmla="*/ 31 w 34"/>
                <a:gd name="T11" fmla="*/ 1 h 9"/>
              </a:gdLst>
              <a:ahLst/>
              <a:cxnLst>
                <a:cxn ang="0">
                  <a:pos x="T0" y="T1"/>
                </a:cxn>
                <a:cxn ang="0">
                  <a:pos x="T2" y="T3"/>
                </a:cxn>
                <a:cxn ang="0">
                  <a:pos x="T4" y="T5"/>
                </a:cxn>
                <a:cxn ang="0">
                  <a:pos x="T6" y="T7"/>
                </a:cxn>
                <a:cxn ang="0">
                  <a:pos x="T8" y="T9"/>
                </a:cxn>
                <a:cxn ang="0">
                  <a:pos x="T10" y="T11"/>
                </a:cxn>
              </a:cxnLst>
              <a:rect l="0" t="0" r="r" b="b"/>
              <a:pathLst>
                <a:path w="34" h="9">
                  <a:moveTo>
                    <a:pt x="31" y="1"/>
                  </a:moveTo>
                  <a:cubicBezTo>
                    <a:pt x="27" y="1"/>
                    <a:pt x="22" y="1"/>
                    <a:pt x="18" y="2"/>
                  </a:cubicBezTo>
                  <a:cubicBezTo>
                    <a:pt x="14" y="2"/>
                    <a:pt x="9" y="3"/>
                    <a:pt x="5" y="1"/>
                  </a:cubicBezTo>
                  <a:cubicBezTo>
                    <a:pt x="2" y="0"/>
                    <a:pt x="0" y="3"/>
                    <a:pt x="2" y="5"/>
                  </a:cubicBezTo>
                  <a:cubicBezTo>
                    <a:pt x="11" y="9"/>
                    <a:pt x="22" y="5"/>
                    <a:pt x="31" y="5"/>
                  </a:cubicBezTo>
                  <a:cubicBezTo>
                    <a:pt x="34" y="5"/>
                    <a:pt x="34" y="0"/>
                    <a:pt x="31"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38" name="Freeform 72"/>
            <p:cNvSpPr/>
            <p:nvPr/>
          </p:nvSpPr>
          <p:spPr bwMode="auto">
            <a:xfrm>
              <a:off x="4735" y="4092"/>
              <a:ext cx="110" cy="20"/>
            </a:xfrm>
            <a:custGeom>
              <a:avLst/>
              <a:gdLst>
                <a:gd name="T0" fmla="*/ 28 w 31"/>
                <a:gd name="T1" fmla="*/ 2 h 7"/>
                <a:gd name="T2" fmla="*/ 3 w 31"/>
                <a:gd name="T3" fmla="*/ 3 h 7"/>
                <a:gd name="T4" fmla="*/ 5 w 31"/>
                <a:gd name="T5" fmla="*/ 7 h 7"/>
                <a:gd name="T6" fmla="*/ 27 w 31"/>
                <a:gd name="T7" fmla="*/ 6 h 7"/>
                <a:gd name="T8" fmla="*/ 28 w 31"/>
                <a:gd name="T9" fmla="*/ 2 h 7"/>
              </a:gdLst>
              <a:ahLst/>
              <a:cxnLst>
                <a:cxn ang="0">
                  <a:pos x="T0" y="T1"/>
                </a:cxn>
                <a:cxn ang="0">
                  <a:pos x="T2" y="T3"/>
                </a:cxn>
                <a:cxn ang="0">
                  <a:pos x="T4" y="T5"/>
                </a:cxn>
                <a:cxn ang="0">
                  <a:pos x="T6" y="T7"/>
                </a:cxn>
                <a:cxn ang="0">
                  <a:pos x="T8" y="T9"/>
                </a:cxn>
              </a:cxnLst>
              <a:rect l="0" t="0" r="r" b="b"/>
              <a:pathLst>
                <a:path w="31" h="7">
                  <a:moveTo>
                    <a:pt x="28" y="2"/>
                  </a:moveTo>
                  <a:cubicBezTo>
                    <a:pt x="20" y="0"/>
                    <a:pt x="11" y="1"/>
                    <a:pt x="3" y="3"/>
                  </a:cubicBezTo>
                  <a:cubicBezTo>
                    <a:pt x="0" y="3"/>
                    <a:pt x="2" y="7"/>
                    <a:pt x="5" y="7"/>
                  </a:cubicBezTo>
                  <a:cubicBezTo>
                    <a:pt x="12" y="6"/>
                    <a:pt x="19" y="4"/>
                    <a:pt x="27" y="6"/>
                  </a:cubicBezTo>
                  <a:cubicBezTo>
                    <a:pt x="29" y="7"/>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39" name="Freeform 73"/>
            <p:cNvSpPr/>
            <p:nvPr/>
          </p:nvSpPr>
          <p:spPr bwMode="auto">
            <a:xfrm>
              <a:off x="4912" y="4097"/>
              <a:ext cx="84" cy="18"/>
            </a:xfrm>
            <a:custGeom>
              <a:avLst/>
              <a:gdLst>
                <a:gd name="T0" fmla="*/ 21 w 24"/>
                <a:gd name="T1" fmla="*/ 1 h 6"/>
                <a:gd name="T2" fmla="*/ 4 w 24"/>
                <a:gd name="T3" fmla="*/ 1 h 6"/>
                <a:gd name="T4" fmla="*/ 3 w 24"/>
                <a:gd name="T5" fmla="*/ 5 h 6"/>
                <a:gd name="T6" fmla="*/ 21 w 24"/>
                <a:gd name="T7" fmla="*/ 5 h 6"/>
                <a:gd name="T8" fmla="*/ 21 w 24"/>
                <a:gd name="T9" fmla="*/ 1 h 6"/>
              </a:gdLst>
              <a:ahLst/>
              <a:cxnLst>
                <a:cxn ang="0">
                  <a:pos x="T0" y="T1"/>
                </a:cxn>
                <a:cxn ang="0">
                  <a:pos x="T2" y="T3"/>
                </a:cxn>
                <a:cxn ang="0">
                  <a:pos x="T4" y="T5"/>
                </a:cxn>
                <a:cxn ang="0">
                  <a:pos x="T6" y="T7"/>
                </a:cxn>
                <a:cxn ang="0">
                  <a:pos x="T8" y="T9"/>
                </a:cxn>
              </a:cxnLst>
              <a:rect l="0" t="0" r="r" b="b"/>
              <a:pathLst>
                <a:path w="24" h="6">
                  <a:moveTo>
                    <a:pt x="21" y="1"/>
                  </a:moveTo>
                  <a:cubicBezTo>
                    <a:pt x="16" y="1"/>
                    <a:pt x="10" y="2"/>
                    <a:pt x="4" y="1"/>
                  </a:cubicBezTo>
                  <a:cubicBezTo>
                    <a:pt x="1" y="0"/>
                    <a:pt x="0" y="5"/>
                    <a:pt x="3" y="5"/>
                  </a:cubicBezTo>
                  <a:cubicBezTo>
                    <a:pt x="9" y="6"/>
                    <a:pt x="15" y="5"/>
                    <a:pt x="21" y="5"/>
                  </a:cubicBezTo>
                  <a:cubicBezTo>
                    <a:pt x="24" y="5"/>
                    <a:pt x="24" y="1"/>
                    <a:pt x="21"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40" name="Freeform 74"/>
            <p:cNvSpPr/>
            <p:nvPr/>
          </p:nvSpPr>
          <p:spPr bwMode="auto">
            <a:xfrm>
              <a:off x="5060" y="4100"/>
              <a:ext cx="92" cy="18"/>
            </a:xfrm>
            <a:custGeom>
              <a:avLst/>
              <a:gdLst>
                <a:gd name="T0" fmla="*/ 23 w 26"/>
                <a:gd name="T1" fmla="*/ 1 h 6"/>
                <a:gd name="T2" fmla="*/ 3 w 26"/>
                <a:gd name="T3" fmla="*/ 0 h 6"/>
                <a:gd name="T4" fmla="*/ 3 w 26"/>
                <a:gd name="T5" fmla="*/ 4 h 6"/>
                <a:gd name="T6" fmla="*/ 22 w 26"/>
                <a:gd name="T7" fmla="*/ 5 h 6"/>
                <a:gd name="T8" fmla="*/ 23 w 26"/>
                <a:gd name="T9" fmla="*/ 1 h 6"/>
              </a:gdLst>
              <a:ahLst/>
              <a:cxnLst>
                <a:cxn ang="0">
                  <a:pos x="T0" y="T1"/>
                </a:cxn>
                <a:cxn ang="0">
                  <a:pos x="T2" y="T3"/>
                </a:cxn>
                <a:cxn ang="0">
                  <a:pos x="T4" y="T5"/>
                </a:cxn>
                <a:cxn ang="0">
                  <a:pos x="T6" y="T7"/>
                </a:cxn>
                <a:cxn ang="0">
                  <a:pos x="T8" y="T9"/>
                </a:cxn>
              </a:cxnLst>
              <a:rect l="0" t="0" r="r" b="b"/>
              <a:pathLst>
                <a:path w="26" h="6">
                  <a:moveTo>
                    <a:pt x="23" y="1"/>
                  </a:moveTo>
                  <a:cubicBezTo>
                    <a:pt x="16" y="0"/>
                    <a:pt x="9" y="0"/>
                    <a:pt x="3" y="0"/>
                  </a:cubicBezTo>
                  <a:cubicBezTo>
                    <a:pt x="0" y="0"/>
                    <a:pt x="0" y="4"/>
                    <a:pt x="3" y="4"/>
                  </a:cubicBezTo>
                  <a:cubicBezTo>
                    <a:pt x="9" y="4"/>
                    <a:pt x="16" y="4"/>
                    <a:pt x="22" y="5"/>
                  </a:cubicBezTo>
                  <a:cubicBezTo>
                    <a:pt x="25" y="6"/>
                    <a:pt x="26" y="1"/>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41" name="Freeform 75"/>
            <p:cNvSpPr/>
            <p:nvPr/>
          </p:nvSpPr>
          <p:spPr bwMode="auto">
            <a:xfrm>
              <a:off x="5190" y="4094"/>
              <a:ext cx="103" cy="18"/>
            </a:xfrm>
            <a:custGeom>
              <a:avLst/>
              <a:gdLst>
                <a:gd name="T0" fmla="*/ 26 w 29"/>
                <a:gd name="T1" fmla="*/ 1 h 6"/>
                <a:gd name="T2" fmla="*/ 2 w 29"/>
                <a:gd name="T3" fmla="*/ 2 h 6"/>
                <a:gd name="T4" fmla="*/ 2 w 29"/>
                <a:gd name="T5" fmla="*/ 6 h 6"/>
                <a:gd name="T6" fmla="*/ 26 w 29"/>
                <a:gd name="T7" fmla="*/ 5 h 6"/>
                <a:gd name="T8" fmla="*/ 26 w 29"/>
                <a:gd name="T9" fmla="*/ 1 h 6"/>
              </a:gdLst>
              <a:ahLst/>
              <a:cxnLst>
                <a:cxn ang="0">
                  <a:pos x="T0" y="T1"/>
                </a:cxn>
                <a:cxn ang="0">
                  <a:pos x="T2" y="T3"/>
                </a:cxn>
                <a:cxn ang="0">
                  <a:pos x="T4" y="T5"/>
                </a:cxn>
                <a:cxn ang="0">
                  <a:pos x="T6" y="T7"/>
                </a:cxn>
                <a:cxn ang="0">
                  <a:pos x="T8" y="T9"/>
                </a:cxn>
              </a:cxnLst>
              <a:rect l="0" t="0" r="r" b="b"/>
              <a:pathLst>
                <a:path w="29" h="6">
                  <a:moveTo>
                    <a:pt x="26" y="1"/>
                  </a:moveTo>
                  <a:cubicBezTo>
                    <a:pt x="18" y="2"/>
                    <a:pt x="10" y="2"/>
                    <a:pt x="2" y="2"/>
                  </a:cubicBezTo>
                  <a:cubicBezTo>
                    <a:pt x="0" y="2"/>
                    <a:pt x="0" y="6"/>
                    <a:pt x="2" y="6"/>
                  </a:cubicBezTo>
                  <a:cubicBezTo>
                    <a:pt x="10" y="6"/>
                    <a:pt x="18" y="6"/>
                    <a:pt x="26" y="5"/>
                  </a:cubicBezTo>
                  <a:cubicBezTo>
                    <a:pt x="29" y="5"/>
                    <a:pt x="29" y="0"/>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42" name="Freeform 76"/>
            <p:cNvSpPr/>
            <p:nvPr/>
          </p:nvSpPr>
          <p:spPr bwMode="auto">
            <a:xfrm>
              <a:off x="5339" y="4092"/>
              <a:ext cx="116" cy="20"/>
            </a:xfrm>
            <a:custGeom>
              <a:avLst/>
              <a:gdLst>
                <a:gd name="T0" fmla="*/ 30 w 33"/>
                <a:gd name="T1" fmla="*/ 2 h 7"/>
                <a:gd name="T2" fmla="*/ 3 w 33"/>
                <a:gd name="T3" fmla="*/ 0 h 7"/>
                <a:gd name="T4" fmla="*/ 3 w 33"/>
                <a:gd name="T5" fmla="*/ 0 h 7"/>
                <a:gd name="T6" fmla="*/ 3 w 33"/>
                <a:gd name="T7" fmla="*/ 0 h 7"/>
                <a:gd name="T8" fmla="*/ 3 w 33"/>
                <a:gd name="T9" fmla="*/ 5 h 7"/>
                <a:gd name="T10" fmla="*/ 28 w 33"/>
                <a:gd name="T11" fmla="*/ 6 h 7"/>
                <a:gd name="T12" fmla="*/ 30 w 33"/>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33" h="7">
                  <a:moveTo>
                    <a:pt x="30" y="2"/>
                  </a:moveTo>
                  <a:cubicBezTo>
                    <a:pt x="21" y="0"/>
                    <a:pt x="12" y="1"/>
                    <a:pt x="3" y="0"/>
                  </a:cubicBezTo>
                  <a:cubicBezTo>
                    <a:pt x="3" y="0"/>
                    <a:pt x="3" y="0"/>
                    <a:pt x="3" y="0"/>
                  </a:cubicBezTo>
                  <a:cubicBezTo>
                    <a:pt x="3" y="0"/>
                    <a:pt x="3" y="0"/>
                    <a:pt x="3" y="0"/>
                  </a:cubicBezTo>
                  <a:cubicBezTo>
                    <a:pt x="0" y="0"/>
                    <a:pt x="0" y="5"/>
                    <a:pt x="3" y="5"/>
                  </a:cubicBezTo>
                  <a:cubicBezTo>
                    <a:pt x="11" y="6"/>
                    <a:pt x="20" y="4"/>
                    <a:pt x="28" y="6"/>
                  </a:cubicBezTo>
                  <a:cubicBezTo>
                    <a:pt x="31" y="7"/>
                    <a:pt x="33" y="2"/>
                    <a:pt x="30"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43" name="Freeform 77"/>
            <p:cNvSpPr/>
            <p:nvPr/>
          </p:nvSpPr>
          <p:spPr bwMode="auto">
            <a:xfrm>
              <a:off x="5480" y="4089"/>
              <a:ext cx="102" cy="14"/>
            </a:xfrm>
            <a:custGeom>
              <a:avLst/>
              <a:gdLst>
                <a:gd name="T0" fmla="*/ 26 w 29"/>
                <a:gd name="T1" fmla="*/ 0 h 5"/>
                <a:gd name="T2" fmla="*/ 3 w 29"/>
                <a:gd name="T3" fmla="*/ 0 h 5"/>
                <a:gd name="T4" fmla="*/ 3 w 29"/>
                <a:gd name="T5" fmla="*/ 5 h 5"/>
                <a:gd name="T6" fmla="*/ 26 w 29"/>
                <a:gd name="T7" fmla="*/ 5 h 5"/>
                <a:gd name="T8" fmla="*/ 26 w 29"/>
                <a:gd name="T9" fmla="*/ 0 h 5"/>
              </a:gdLst>
              <a:ahLst/>
              <a:cxnLst>
                <a:cxn ang="0">
                  <a:pos x="T0" y="T1"/>
                </a:cxn>
                <a:cxn ang="0">
                  <a:pos x="T2" y="T3"/>
                </a:cxn>
                <a:cxn ang="0">
                  <a:pos x="T4" y="T5"/>
                </a:cxn>
                <a:cxn ang="0">
                  <a:pos x="T6" y="T7"/>
                </a:cxn>
                <a:cxn ang="0">
                  <a:pos x="T8" y="T9"/>
                </a:cxn>
              </a:cxnLst>
              <a:rect l="0" t="0" r="r" b="b"/>
              <a:pathLst>
                <a:path w="29" h="5">
                  <a:moveTo>
                    <a:pt x="26" y="0"/>
                  </a:moveTo>
                  <a:cubicBezTo>
                    <a:pt x="3" y="0"/>
                    <a:pt x="3" y="0"/>
                    <a:pt x="3" y="0"/>
                  </a:cubicBezTo>
                  <a:cubicBezTo>
                    <a:pt x="0" y="0"/>
                    <a:pt x="0" y="5"/>
                    <a:pt x="3" y="5"/>
                  </a:cubicBezTo>
                  <a:cubicBezTo>
                    <a:pt x="26" y="5"/>
                    <a:pt x="26" y="5"/>
                    <a:pt x="26" y="5"/>
                  </a:cubicBezTo>
                  <a:cubicBezTo>
                    <a:pt x="29" y="5"/>
                    <a:pt x="29" y="0"/>
                    <a:pt x="26"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44" name="Freeform 78"/>
            <p:cNvSpPr/>
            <p:nvPr/>
          </p:nvSpPr>
          <p:spPr bwMode="auto">
            <a:xfrm>
              <a:off x="5600" y="4089"/>
              <a:ext cx="98" cy="23"/>
            </a:xfrm>
            <a:custGeom>
              <a:avLst/>
              <a:gdLst>
                <a:gd name="T0" fmla="*/ 24 w 28"/>
                <a:gd name="T1" fmla="*/ 2 h 8"/>
                <a:gd name="T2" fmla="*/ 4 w 28"/>
                <a:gd name="T3" fmla="*/ 0 h 8"/>
                <a:gd name="T4" fmla="*/ 3 w 28"/>
                <a:gd name="T5" fmla="*/ 5 h 8"/>
                <a:gd name="T6" fmla="*/ 25 w 28"/>
                <a:gd name="T7" fmla="*/ 6 h 8"/>
                <a:gd name="T8" fmla="*/ 24 w 28"/>
                <a:gd name="T9" fmla="*/ 2 h 8"/>
              </a:gdLst>
              <a:ahLst/>
              <a:cxnLst>
                <a:cxn ang="0">
                  <a:pos x="T0" y="T1"/>
                </a:cxn>
                <a:cxn ang="0">
                  <a:pos x="T2" y="T3"/>
                </a:cxn>
                <a:cxn ang="0">
                  <a:pos x="T4" y="T5"/>
                </a:cxn>
                <a:cxn ang="0">
                  <a:pos x="T6" y="T7"/>
                </a:cxn>
                <a:cxn ang="0">
                  <a:pos x="T8" y="T9"/>
                </a:cxn>
              </a:cxnLst>
              <a:rect l="0" t="0" r="r" b="b"/>
              <a:pathLst>
                <a:path w="28" h="8">
                  <a:moveTo>
                    <a:pt x="24" y="2"/>
                  </a:moveTo>
                  <a:cubicBezTo>
                    <a:pt x="17" y="3"/>
                    <a:pt x="11" y="3"/>
                    <a:pt x="4" y="0"/>
                  </a:cubicBezTo>
                  <a:cubicBezTo>
                    <a:pt x="1" y="0"/>
                    <a:pt x="0" y="4"/>
                    <a:pt x="3" y="5"/>
                  </a:cubicBezTo>
                  <a:cubicBezTo>
                    <a:pt x="10" y="7"/>
                    <a:pt x="18" y="8"/>
                    <a:pt x="25" y="6"/>
                  </a:cubicBezTo>
                  <a:cubicBezTo>
                    <a:pt x="28" y="5"/>
                    <a:pt x="27" y="1"/>
                    <a:pt x="24"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45" name="Freeform 79"/>
            <p:cNvSpPr/>
            <p:nvPr/>
          </p:nvSpPr>
          <p:spPr bwMode="auto">
            <a:xfrm>
              <a:off x="5727" y="4103"/>
              <a:ext cx="98" cy="18"/>
            </a:xfrm>
            <a:custGeom>
              <a:avLst/>
              <a:gdLst>
                <a:gd name="T0" fmla="*/ 26 w 28"/>
                <a:gd name="T1" fmla="*/ 1 h 6"/>
                <a:gd name="T2" fmla="*/ 3 w 28"/>
                <a:gd name="T3" fmla="*/ 0 h 6"/>
                <a:gd name="T4" fmla="*/ 3 w 28"/>
                <a:gd name="T5" fmla="*/ 4 h 6"/>
                <a:gd name="T6" fmla="*/ 26 w 28"/>
                <a:gd name="T7" fmla="*/ 5 h 6"/>
                <a:gd name="T8" fmla="*/ 26 w 28"/>
                <a:gd name="T9" fmla="*/ 1 h 6"/>
              </a:gdLst>
              <a:ahLst/>
              <a:cxnLst>
                <a:cxn ang="0">
                  <a:pos x="T0" y="T1"/>
                </a:cxn>
                <a:cxn ang="0">
                  <a:pos x="T2" y="T3"/>
                </a:cxn>
                <a:cxn ang="0">
                  <a:pos x="T4" y="T5"/>
                </a:cxn>
                <a:cxn ang="0">
                  <a:pos x="T6" y="T7"/>
                </a:cxn>
                <a:cxn ang="0">
                  <a:pos x="T8" y="T9"/>
                </a:cxn>
              </a:cxnLst>
              <a:rect l="0" t="0" r="r" b="b"/>
              <a:pathLst>
                <a:path w="28" h="6">
                  <a:moveTo>
                    <a:pt x="26" y="1"/>
                  </a:moveTo>
                  <a:cubicBezTo>
                    <a:pt x="18" y="0"/>
                    <a:pt x="11" y="0"/>
                    <a:pt x="3" y="0"/>
                  </a:cubicBezTo>
                  <a:cubicBezTo>
                    <a:pt x="0" y="0"/>
                    <a:pt x="0" y="4"/>
                    <a:pt x="3" y="4"/>
                  </a:cubicBezTo>
                  <a:cubicBezTo>
                    <a:pt x="11" y="4"/>
                    <a:pt x="18" y="4"/>
                    <a:pt x="26" y="5"/>
                  </a:cubicBezTo>
                  <a:cubicBezTo>
                    <a:pt x="28" y="6"/>
                    <a:pt x="28" y="1"/>
                    <a:pt x="26"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46" name="Freeform 80"/>
            <p:cNvSpPr/>
            <p:nvPr/>
          </p:nvSpPr>
          <p:spPr bwMode="auto">
            <a:xfrm>
              <a:off x="5850" y="4092"/>
              <a:ext cx="109" cy="20"/>
            </a:xfrm>
            <a:custGeom>
              <a:avLst/>
              <a:gdLst>
                <a:gd name="T0" fmla="*/ 27 w 31"/>
                <a:gd name="T1" fmla="*/ 1 h 7"/>
                <a:gd name="T2" fmla="*/ 3 w 31"/>
                <a:gd name="T3" fmla="*/ 3 h 7"/>
                <a:gd name="T4" fmla="*/ 3 w 31"/>
                <a:gd name="T5" fmla="*/ 7 h 7"/>
                <a:gd name="T6" fmla="*/ 28 w 31"/>
                <a:gd name="T7" fmla="*/ 5 h 7"/>
                <a:gd name="T8" fmla="*/ 27 w 31"/>
                <a:gd name="T9" fmla="*/ 1 h 7"/>
              </a:gdLst>
              <a:ahLst/>
              <a:cxnLst>
                <a:cxn ang="0">
                  <a:pos x="T0" y="T1"/>
                </a:cxn>
                <a:cxn ang="0">
                  <a:pos x="T2" y="T3"/>
                </a:cxn>
                <a:cxn ang="0">
                  <a:pos x="T4" y="T5"/>
                </a:cxn>
                <a:cxn ang="0">
                  <a:pos x="T6" y="T7"/>
                </a:cxn>
                <a:cxn ang="0">
                  <a:pos x="T8" y="T9"/>
                </a:cxn>
              </a:cxnLst>
              <a:rect l="0" t="0" r="r" b="b"/>
              <a:pathLst>
                <a:path w="31" h="7">
                  <a:moveTo>
                    <a:pt x="27" y="1"/>
                  </a:moveTo>
                  <a:cubicBezTo>
                    <a:pt x="19" y="2"/>
                    <a:pt x="11" y="3"/>
                    <a:pt x="3" y="3"/>
                  </a:cubicBezTo>
                  <a:cubicBezTo>
                    <a:pt x="0" y="3"/>
                    <a:pt x="0" y="7"/>
                    <a:pt x="3" y="7"/>
                  </a:cubicBezTo>
                  <a:cubicBezTo>
                    <a:pt x="11" y="7"/>
                    <a:pt x="20" y="6"/>
                    <a:pt x="28" y="5"/>
                  </a:cubicBezTo>
                  <a:cubicBezTo>
                    <a:pt x="31" y="4"/>
                    <a:pt x="30" y="0"/>
                    <a:pt x="27"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47" name="Freeform 81"/>
            <p:cNvSpPr/>
            <p:nvPr/>
          </p:nvSpPr>
          <p:spPr bwMode="auto">
            <a:xfrm>
              <a:off x="5988" y="4097"/>
              <a:ext cx="102" cy="18"/>
            </a:xfrm>
            <a:custGeom>
              <a:avLst/>
              <a:gdLst>
                <a:gd name="T0" fmla="*/ 26 w 29"/>
                <a:gd name="T1" fmla="*/ 2 h 6"/>
                <a:gd name="T2" fmla="*/ 3 w 29"/>
                <a:gd name="T3" fmla="*/ 1 h 6"/>
                <a:gd name="T4" fmla="*/ 3 w 29"/>
                <a:gd name="T5" fmla="*/ 5 h 6"/>
                <a:gd name="T6" fmla="*/ 26 w 29"/>
                <a:gd name="T7" fmla="*/ 6 h 6"/>
                <a:gd name="T8" fmla="*/ 26 w 29"/>
                <a:gd name="T9" fmla="*/ 2 h 6"/>
              </a:gdLst>
              <a:ahLst/>
              <a:cxnLst>
                <a:cxn ang="0">
                  <a:pos x="T0" y="T1"/>
                </a:cxn>
                <a:cxn ang="0">
                  <a:pos x="T2" y="T3"/>
                </a:cxn>
                <a:cxn ang="0">
                  <a:pos x="T4" y="T5"/>
                </a:cxn>
                <a:cxn ang="0">
                  <a:pos x="T6" y="T7"/>
                </a:cxn>
                <a:cxn ang="0">
                  <a:pos x="T8" y="T9"/>
                </a:cxn>
              </a:cxnLst>
              <a:rect l="0" t="0" r="r" b="b"/>
              <a:pathLst>
                <a:path w="29" h="6">
                  <a:moveTo>
                    <a:pt x="26" y="2"/>
                  </a:moveTo>
                  <a:cubicBezTo>
                    <a:pt x="19" y="1"/>
                    <a:pt x="11" y="0"/>
                    <a:pt x="3" y="1"/>
                  </a:cubicBezTo>
                  <a:cubicBezTo>
                    <a:pt x="0" y="1"/>
                    <a:pt x="0" y="5"/>
                    <a:pt x="3" y="5"/>
                  </a:cubicBezTo>
                  <a:cubicBezTo>
                    <a:pt x="11" y="4"/>
                    <a:pt x="19" y="6"/>
                    <a:pt x="26" y="6"/>
                  </a:cubicBezTo>
                  <a:cubicBezTo>
                    <a:pt x="29" y="6"/>
                    <a:pt x="29" y="2"/>
                    <a:pt x="26"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48" name="Freeform 82"/>
            <p:cNvSpPr/>
            <p:nvPr/>
          </p:nvSpPr>
          <p:spPr bwMode="auto">
            <a:xfrm>
              <a:off x="6136" y="4100"/>
              <a:ext cx="102" cy="18"/>
            </a:xfrm>
            <a:custGeom>
              <a:avLst/>
              <a:gdLst>
                <a:gd name="T0" fmla="*/ 27 w 29"/>
                <a:gd name="T1" fmla="*/ 0 h 6"/>
                <a:gd name="T2" fmla="*/ 3 w 29"/>
                <a:gd name="T3" fmla="*/ 1 h 6"/>
                <a:gd name="T4" fmla="*/ 3 w 29"/>
                <a:gd name="T5" fmla="*/ 5 h 6"/>
                <a:gd name="T6" fmla="*/ 27 w 29"/>
                <a:gd name="T7" fmla="*/ 4 h 6"/>
                <a:gd name="T8" fmla="*/ 27 w 29"/>
                <a:gd name="T9" fmla="*/ 0 h 6"/>
              </a:gdLst>
              <a:ahLst/>
              <a:cxnLst>
                <a:cxn ang="0">
                  <a:pos x="T0" y="T1"/>
                </a:cxn>
                <a:cxn ang="0">
                  <a:pos x="T2" y="T3"/>
                </a:cxn>
                <a:cxn ang="0">
                  <a:pos x="T4" y="T5"/>
                </a:cxn>
                <a:cxn ang="0">
                  <a:pos x="T6" y="T7"/>
                </a:cxn>
                <a:cxn ang="0">
                  <a:pos x="T8" y="T9"/>
                </a:cxn>
              </a:cxnLst>
              <a:rect l="0" t="0" r="r" b="b"/>
              <a:pathLst>
                <a:path w="29" h="6">
                  <a:moveTo>
                    <a:pt x="27" y="0"/>
                  </a:moveTo>
                  <a:cubicBezTo>
                    <a:pt x="19" y="0"/>
                    <a:pt x="11" y="0"/>
                    <a:pt x="3" y="1"/>
                  </a:cubicBezTo>
                  <a:cubicBezTo>
                    <a:pt x="0" y="1"/>
                    <a:pt x="0" y="6"/>
                    <a:pt x="3" y="5"/>
                  </a:cubicBezTo>
                  <a:cubicBezTo>
                    <a:pt x="11" y="4"/>
                    <a:pt x="19" y="4"/>
                    <a:pt x="27" y="4"/>
                  </a:cubicBezTo>
                  <a:cubicBezTo>
                    <a:pt x="29" y="4"/>
                    <a:pt x="29"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49" name="Freeform 83"/>
            <p:cNvSpPr/>
            <p:nvPr/>
          </p:nvSpPr>
          <p:spPr bwMode="auto">
            <a:xfrm>
              <a:off x="6298" y="4100"/>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6"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50" name="Freeform 84"/>
            <p:cNvSpPr/>
            <p:nvPr/>
          </p:nvSpPr>
          <p:spPr bwMode="auto">
            <a:xfrm>
              <a:off x="6428" y="4103"/>
              <a:ext cx="99" cy="18"/>
            </a:xfrm>
            <a:custGeom>
              <a:avLst/>
              <a:gdLst>
                <a:gd name="T0" fmla="*/ 25 w 28"/>
                <a:gd name="T1" fmla="*/ 1 h 6"/>
                <a:gd name="T2" fmla="*/ 3 w 28"/>
                <a:gd name="T3" fmla="*/ 1 h 6"/>
                <a:gd name="T4" fmla="*/ 3 w 28"/>
                <a:gd name="T5" fmla="*/ 5 h 6"/>
                <a:gd name="T6" fmla="*/ 25 w 28"/>
                <a:gd name="T7" fmla="*/ 5 h 6"/>
                <a:gd name="T8" fmla="*/ 25 w 28"/>
                <a:gd name="T9" fmla="*/ 1 h 6"/>
              </a:gdLst>
              <a:ahLst/>
              <a:cxnLst>
                <a:cxn ang="0">
                  <a:pos x="T0" y="T1"/>
                </a:cxn>
                <a:cxn ang="0">
                  <a:pos x="T2" y="T3"/>
                </a:cxn>
                <a:cxn ang="0">
                  <a:pos x="T4" y="T5"/>
                </a:cxn>
                <a:cxn ang="0">
                  <a:pos x="T6" y="T7"/>
                </a:cxn>
                <a:cxn ang="0">
                  <a:pos x="T8" y="T9"/>
                </a:cxn>
              </a:cxnLst>
              <a:rect l="0" t="0" r="r" b="b"/>
              <a:pathLst>
                <a:path w="28" h="6">
                  <a:moveTo>
                    <a:pt x="25" y="1"/>
                  </a:moveTo>
                  <a:cubicBezTo>
                    <a:pt x="17" y="1"/>
                    <a:pt x="10" y="2"/>
                    <a:pt x="3" y="1"/>
                  </a:cubicBezTo>
                  <a:cubicBezTo>
                    <a:pt x="0" y="0"/>
                    <a:pt x="0" y="5"/>
                    <a:pt x="3" y="5"/>
                  </a:cubicBezTo>
                  <a:cubicBezTo>
                    <a:pt x="10" y="6"/>
                    <a:pt x="17" y="5"/>
                    <a:pt x="25" y="5"/>
                  </a:cubicBezTo>
                  <a:cubicBezTo>
                    <a:pt x="28" y="5"/>
                    <a:pt x="28" y="1"/>
                    <a:pt x="25"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51" name="Freeform 85"/>
            <p:cNvSpPr/>
            <p:nvPr/>
          </p:nvSpPr>
          <p:spPr bwMode="auto">
            <a:xfrm>
              <a:off x="6545" y="4103"/>
              <a:ext cx="92" cy="21"/>
            </a:xfrm>
            <a:custGeom>
              <a:avLst/>
              <a:gdLst>
                <a:gd name="T0" fmla="*/ 22 w 26"/>
                <a:gd name="T1" fmla="*/ 1 h 7"/>
                <a:gd name="T2" fmla="*/ 4 w 26"/>
                <a:gd name="T3" fmla="*/ 1 h 7"/>
                <a:gd name="T4" fmla="*/ 3 w 26"/>
                <a:gd name="T5" fmla="*/ 5 h 7"/>
                <a:gd name="T6" fmla="*/ 23 w 26"/>
                <a:gd name="T7" fmla="*/ 5 h 7"/>
                <a:gd name="T8" fmla="*/ 22 w 26"/>
                <a:gd name="T9" fmla="*/ 1 h 7"/>
              </a:gdLst>
              <a:ahLst/>
              <a:cxnLst>
                <a:cxn ang="0">
                  <a:pos x="T0" y="T1"/>
                </a:cxn>
                <a:cxn ang="0">
                  <a:pos x="T2" y="T3"/>
                </a:cxn>
                <a:cxn ang="0">
                  <a:pos x="T4" y="T5"/>
                </a:cxn>
                <a:cxn ang="0">
                  <a:pos x="T6" y="T7"/>
                </a:cxn>
                <a:cxn ang="0">
                  <a:pos x="T8" y="T9"/>
                </a:cxn>
              </a:cxnLst>
              <a:rect l="0" t="0" r="r" b="b"/>
              <a:pathLst>
                <a:path w="26" h="7">
                  <a:moveTo>
                    <a:pt x="22" y="1"/>
                  </a:moveTo>
                  <a:cubicBezTo>
                    <a:pt x="16" y="2"/>
                    <a:pt x="10" y="3"/>
                    <a:pt x="4" y="1"/>
                  </a:cubicBezTo>
                  <a:cubicBezTo>
                    <a:pt x="1" y="0"/>
                    <a:pt x="0" y="4"/>
                    <a:pt x="3" y="5"/>
                  </a:cubicBezTo>
                  <a:cubicBezTo>
                    <a:pt x="9" y="7"/>
                    <a:pt x="16" y="6"/>
                    <a:pt x="23" y="5"/>
                  </a:cubicBezTo>
                  <a:cubicBezTo>
                    <a:pt x="26" y="5"/>
                    <a:pt x="25" y="0"/>
                    <a:pt x="22"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52" name="Freeform 86"/>
            <p:cNvSpPr/>
            <p:nvPr/>
          </p:nvSpPr>
          <p:spPr bwMode="auto">
            <a:xfrm>
              <a:off x="6682" y="4103"/>
              <a:ext cx="110" cy="18"/>
            </a:xfrm>
            <a:custGeom>
              <a:avLst/>
              <a:gdLst>
                <a:gd name="T0" fmla="*/ 28 w 31"/>
                <a:gd name="T1" fmla="*/ 2 h 6"/>
                <a:gd name="T2" fmla="*/ 3 w 31"/>
                <a:gd name="T3" fmla="*/ 1 h 6"/>
                <a:gd name="T4" fmla="*/ 3 w 31"/>
                <a:gd name="T5" fmla="*/ 5 h 6"/>
                <a:gd name="T6" fmla="*/ 28 w 31"/>
                <a:gd name="T7" fmla="*/ 6 h 6"/>
                <a:gd name="T8" fmla="*/ 28 w 31"/>
                <a:gd name="T9" fmla="*/ 2 h 6"/>
              </a:gdLst>
              <a:ahLst/>
              <a:cxnLst>
                <a:cxn ang="0">
                  <a:pos x="T0" y="T1"/>
                </a:cxn>
                <a:cxn ang="0">
                  <a:pos x="T2" y="T3"/>
                </a:cxn>
                <a:cxn ang="0">
                  <a:pos x="T4" y="T5"/>
                </a:cxn>
                <a:cxn ang="0">
                  <a:pos x="T6" y="T7"/>
                </a:cxn>
                <a:cxn ang="0">
                  <a:pos x="T8" y="T9"/>
                </a:cxn>
              </a:cxnLst>
              <a:rect l="0" t="0" r="r" b="b"/>
              <a:pathLst>
                <a:path w="31" h="6">
                  <a:moveTo>
                    <a:pt x="28" y="2"/>
                  </a:moveTo>
                  <a:cubicBezTo>
                    <a:pt x="19" y="2"/>
                    <a:pt x="11" y="2"/>
                    <a:pt x="3" y="1"/>
                  </a:cubicBezTo>
                  <a:cubicBezTo>
                    <a:pt x="0" y="0"/>
                    <a:pt x="0" y="5"/>
                    <a:pt x="3" y="5"/>
                  </a:cubicBezTo>
                  <a:cubicBezTo>
                    <a:pt x="11" y="6"/>
                    <a:pt x="19" y="6"/>
                    <a:pt x="28" y="6"/>
                  </a:cubicBezTo>
                  <a:cubicBezTo>
                    <a:pt x="31" y="6"/>
                    <a:pt x="31" y="2"/>
                    <a:pt x="28"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53" name="Freeform 87"/>
            <p:cNvSpPr/>
            <p:nvPr/>
          </p:nvSpPr>
          <p:spPr bwMode="auto">
            <a:xfrm>
              <a:off x="6820" y="4103"/>
              <a:ext cx="106" cy="21"/>
            </a:xfrm>
            <a:custGeom>
              <a:avLst/>
              <a:gdLst>
                <a:gd name="T0" fmla="*/ 27 w 30"/>
                <a:gd name="T1" fmla="*/ 2 h 7"/>
                <a:gd name="T2" fmla="*/ 3 w 30"/>
                <a:gd name="T3" fmla="*/ 1 h 7"/>
                <a:gd name="T4" fmla="*/ 3 w 30"/>
                <a:gd name="T5" fmla="*/ 5 h 7"/>
                <a:gd name="T6" fmla="*/ 26 w 30"/>
                <a:gd name="T7" fmla="*/ 6 h 7"/>
                <a:gd name="T8" fmla="*/ 27 w 30"/>
                <a:gd name="T9" fmla="*/ 2 h 7"/>
              </a:gdLst>
              <a:ahLst/>
              <a:cxnLst>
                <a:cxn ang="0">
                  <a:pos x="T0" y="T1"/>
                </a:cxn>
                <a:cxn ang="0">
                  <a:pos x="T2" y="T3"/>
                </a:cxn>
                <a:cxn ang="0">
                  <a:pos x="T4" y="T5"/>
                </a:cxn>
                <a:cxn ang="0">
                  <a:pos x="T6" y="T7"/>
                </a:cxn>
                <a:cxn ang="0">
                  <a:pos x="T8" y="T9"/>
                </a:cxn>
              </a:cxnLst>
              <a:rect l="0" t="0" r="r" b="b"/>
              <a:pathLst>
                <a:path w="30" h="7">
                  <a:moveTo>
                    <a:pt x="27" y="2"/>
                  </a:moveTo>
                  <a:cubicBezTo>
                    <a:pt x="19" y="0"/>
                    <a:pt x="11" y="1"/>
                    <a:pt x="3" y="1"/>
                  </a:cubicBezTo>
                  <a:cubicBezTo>
                    <a:pt x="0" y="1"/>
                    <a:pt x="0" y="5"/>
                    <a:pt x="3" y="5"/>
                  </a:cubicBezTo>
                  <a:cubicBezTo>
                    <a:pt x="11" y="5"/>
                    <a:pt x="19" y="4"/>
                    <a:pt x="26" y="6"/>
                  </a:cubicBezTo>
                  <a:cubicBezTo>
                    <a:pt x="29" y="7"/>
                    <a:pt x="30" y="3"/>
                    <a:pt x="27"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54" name="Freeform 88"/>
            <p:cNvSpPr/>
            <p:nvPr/>
          </p:nvSpPr>
          <p:spPr bwMode="auto">
            <a:xfrm>
              <a:off x="6961" y="4106"/>
              <a:ext cx="92" cy="18"/>
            </a:xfrm>
            <a:custGeom>
              <a:avLst/>
              <a:gdLst>
                <a:gd name="T0" fmla="*/ 23 w 26"/>
                <a:gd name="T1" fmla="*/ 2 h 6"/>
                <a:gd name="T2" fmla="*/ 4 w 26"/>
                <a:gd name="T3" fmla="*/ 1 h 6"/>
                <a:gd name="T4" fmla="*/ 3 w 26"/>
                <a:gd name="T5" fmla="*/ 5 h 6"/>
                <a:gd name="T6" fmla="*/ 23 w 26"/>
                <a:gd name="T7" fmla="*/ 6 h 6"/>
                <a:gd name="T8" fmla="*/ 23 w 26"/>
                <a:gd name="T9" fmla="*/ 2 h 6"/>
              </a:gdLst>
              <a:ahLst/>
              <a:cxnLst>
                <a:cxn ang="0">
                  <a:pos x="T0" y="T1"/>
                </a:cxn>
                <a:cxn ang="0">
                  <a:pos x="T2" y="T3"/>
                </a:cxn>
                <a:cxn ang="0">
                  <a:pos x="T4" y="T5"/>
                </a:cxn>
                <a:cxn ang="0">
                  <a:pos x="T6" y="T7"/>
                </a:cxn>
                <a:cxn ang="0">
                  <a:pos x="T8" y="T9"/>
                </a:cxn>
              </a:cxnLst>
              <a:rect l="0" t="0" r="r" b="b"/>
              <a:pathLst>
                <a:path w="26" h="6">
                  <a:moveTo>
                    <a:pt x="23" y="2"/>
                  </a:moveTo>
                  <a:cubicBezTo>
                    <a:pt x="17" y="2"/>
                    <a:pt x="10" y="2"/>
                    <a:pt x="4" y="1"/>
                  </a:cubicBezTo>
                  <a:cubicBezTo>
                    <a:pt x="1" y="0"/>
                    <a:pt x="0" y="5"/>
                    <a:pt x="3" y="5"/>
                  </a:cubicBezTo>
                  <a:cubicBezTo>
                    <a:pt x="10" y="6"/>
                    <a:pt x="17" y="6"/>
                    <a:pt x="23" y="6"/>
                  </a:cubicBezTo>
                  <a:cubicBezTo>
                    <a:pt x="26" y="6"/>
                    <a:pt x="26" y="2"/>
                    <a:pt x="23" y="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55" name="Freeform 89"/>
            <p:cNvSpPr/>
            <p:nvPr/>
          </p:nvSpPr>
          <p:spPr bwMode="auto">
            <a:xfrm>
              <a:off x="7081" y="4106"/>
              <a:ext cx="113" cy="24"/>
            </a:xfrm>
            <a:custGeom>
              <a:avLst/>
              <a:gdLst>
                <a:gd name="T0" fmla="*/ 28 w 32"/>
                <a:gd name="T1" fmla="*/ 1 h 8"/>
                <a:gd name="T2" fmla="*/ 3 w 32"/>
                <a:gd name="T3" fmla="*/ 2 h 8"/>
                <a:gd name="T4" fmla="*/ 3 w 32"/>
                <a:gd name="T5" fmla="*/ 6 h 8"/>
                <a:gd name="T6" fmla="*/ 29 w 32"/>
                <a:gd name="T7" fmla="*/ 5 h 8"/>
                <a:gd name="T8" fmla="*/ 28 w 32"/>
                <a:gd name="T9" fmla="*/ 1 h 8"/>
              </a:gdLst>
              <a:ahLst/>
              <a:cxnLst>
                <a:cxn ang="0">
                  <a:pos x="T0" y="T1"/>
                </a:cxn>
                <a:cxn ang="0">
                  <a:pos x="T2" y="T3"/>
                </a:cxn>
                <a:cxn ang="0">
                  <a:pos x="T4" y="T5"/>
                </a:cxn>
                <a:cxn ang="0">
                  <a:pos x="T6" y="T7"/>
                </a:cxn>
                <a:cxn ang="0">
                  <a:pos x="T8" y="T9"/>
                </a:cxn>
              </a:cxnLst>
              <a:rect l="0" t="0" r="r" b="b"/>
              <a:pathLst>
                <a:path w="32" h="8">
                  <a:moveTo>
                    <a:pt x="28" y="1"/>
                  </a:moveTo>
                  <a:cubicBezTo>
                    <a:pt x="20" y="3"/>
                    <a:pt x="11" y="2"/>
                    <a:pt x="3" y="2"/>
                  </a:cubicBezTo>
                  <a:cubicBezTo>
                    <a:pt x="0" y="2"/>
                    <a:pt x="0" y="6"/>
                    <a:pt x="3" y="6"/>
                  </a:cubicBezTo>
                  <a:cubicBezTo>
                    <a:pt x="12" y="6"/>
                    <a:pt x="21" y="8"/>
                    <a:pt x="29" y="5"/>
                  </a:cubicBezTo>
                  <a:cubicBezTo>
                    <a:pt x="32" y="4"/>
                    <a:pt x="31" y="0"/>
                    <a:pt x="28"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56" name="Freeform 90"/>
            <p:cNvSpPr/>
            <p:nvPr/>
          </p:nvSpPr>
          <p:spPr bwMode="auto">
            <a:xfrm>
              <a:off x="7219" y="4103"/>
              <a:ext cx="95" cy="18"/>
            </a:xfrm>
            <a:custGeom>
              <a:avLst/>
              <a:gdLst>
                <a:gd name="T0" fmla="*/ 23 w 27"/>
                <a:gd name="T1" fmla="*/ 1 h 6"/>
                <a:gd name="T2" fmla="*/ 3 w 27"/>
                <a:gd name="T3" fmla="*/ 2 h 6"/>
                <a:gd name="T4" fmla="*/ 3 w 27"/>
                <a:gd name="T5" fmla="*/ 6 h 6"/>
                <a:gd name="T6" fmla="*/ 24 w 27"/>
                <a:gd name="T7" fmla="*/ 5 h 6"/>
                <a:gd name="T8" fmla="*/ 23 w 27"/>
                <a:gd name="T9" fmla="*/ 1 h 6"/>
              </a:gdLst>
              <a:ahLst/>
              <a:cxnLst>
                <a:cxn ang="0">
                  <a:pos x="T0" y="T1"/>
                </a:cxn>
                <a:cxn ang="0">
                  <a:pos x="T2" y="T3"/>
                </a:cxn>
                <a:cxn ang="0">
                  <a:pos x="T4" y="T5"/>
                </a:cxn>
                <a:cxn ang="0">
                  <a:pos x="T6" y="T7"/>
                </a:cxn>
                <a:cxn ang="0">
                  <a:pos x="T8" y="T9"/>
                </a:cxn>
              </a:cxnLst>
              <a:rect l="0" t="0" r="r" b="b"/>
              <a:pathLst>
                <a:path w="27" h="6">
                  <a:moveTo>
                    <a:pt x="23" y="1"/>
                  </a:moveTo>
                  <a:cubicBezTo>
                    <a:pt x="16" y="2"/>
                    <a:pt x="10" y="2"/>
                    <a:pt x="3" y="2"/>
                  </a:cubicBezTo>
                  <a:cubicBezTo>
                    <a:pt x="0" y="2"/>
                    <a:pt x="0" y="6"/>
                    <a:pt x="3" y="6"/>
                  </a:cubicBezTo>
                  <a:cubicBezTo>
                    <a:pt x="10" y="6"/>
                    <a:pt x="17" y="6"/>
                    <a:pt x="24" y="5"/>
                  </a:cubicBezTo>
                  <a:cubicBezTo>
                    <a:pt x="27" y="5"/>
                    <a:pt x="25" y="0"/>
                    <a:pt x="23" y="1"/>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57" name="Freeform 91"/>
            <p:cNvSpPr/>
            <p:nvPr/>
          </p:nvSpPr>
          <p:spPr bwMode="auto">
            <a:xfrm>
              <a:off x="7321" y="4109"/>
              <a:ext cx="106" cy="15"/>
            </a:xfrm>
            <a:custGeom>
              <a:avLst/>
              <a:gdLst>
                <a:gd name="T0" fmla="*/ 27 w 30"/>
                <a:gd name="T1" fmla="*/ 0 h 5"/>
                <a:gd name="T2" fmla="*/ 3 w 30"/>
                <a:gd name="T3" fmla="*/ 1 h 5"/>
                <a:gd name="T4" fmla="*/ 3 w 30"/>
                <a:gd name="T5" fmla="*/ 5 h 5"/>
                <a:gd name="T6" fmla="*/ 27 w 30"/>
                <a:gd name="T7" fmla="*/ 4 h 5"/>
                <a:gd name="T8" fmla="*/ 27 w 30"/>
                <a:gd name="T9" fmla="*/ 0 h 5"/>
              </a:gdLst>
              <a:ahLst/>
              <a:cxnLst>
                <a:cxn ang="0">
                  <a:pos x="T0" y="T1"/>
                </a:cxn>
                <a:cxn ang="0">
                  <a:pos x="T2" y="T3"/>
                </a:cxn>
                <a:cxn ang="0">
                  <a:pos x="T4" y="T5"/>
                </a:cxn>
                <a:cxn ang="0">
                  <a:pos x="T6" y="T7"/>
                </a:cxn>
                <a:cxn ang="0">
                  <a:pos x="T8" y="T9"/>
                </a:cxn>
              </a:cxnLst>
              <a:rect l="0" t="0" r="r" b="b"/>
              <a:pathLst>
                <a:path w="30" h="5">
                  <a:moveTo>
                    <a:pt x="27" y="0"/>
                  </a:moveTo>
                  <a:cubicBezTo>
                    <a:pt x="19" y="0"/>
                    <a:pt x="11" y="1"/>
                    <a:pt x="3" y="1"/>
                  </a:cubicBezTo>
                  <a:cubicBezTo>
                    <a:pt x="0" y="1"/>
                    <a:pt x="0" y="5"/>
                    <a:pt x="3" y="5"/>
                  </a:cubicBezTo>
                  <a:cubicBezTo>
                    <a:pt x="11" y="5"/>
                    <a:pt x="19" y="4"/>
                    <a:pt x="27" y="4"/>
                  </a:cubicBezTo>
                  <a:cubicBezTo>
                    <a:pt x="30" y="4"/>
                    <a:pt x="30" y="0"/>
                    <a:pt x="27" y="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58" name="Freeform 92"/>
            <p:cNvSpPr/>
            <p:nvPr/>
          </p:nvSpPr>
          <p:spPr bwMode="auto">
            <a:xfrm>
              <a:off x="7448" y="4077"/>
              <a:ext cx="25" cy="59"/>
            </a:xfrm>
            <a:custGeom>
              <a:avLst/>
              <a:gdLst>
                <a:gd name="T0" fmla="*/ 1 w 7"/>
                <a:gd name="T1" fmla="*/ 7 h 20"/>
                <a:gd name="T2" fmla="*/ 1 w 7"/>
                <a:gd name="T3" fmla="*/ 7 h 20"/>
                <a:gd name="T4" fmla="*/ 2 w 7"/>
                <a:gd name="T5" fmla="*/ 17 h 20"/>
                <a:gd name="T6" fmla="*/ 7 w 7"/>
                <a:gd name="T7" fmla="*/ 17 h 20"/>
                <a:gd name="T8" fmla="*/ 6 w 7"/>
                <a:gd name="T9" fmla="*/ 3 h 20"/>
                <a:gd name="T10" fmla="*/ 2 w 7"/>
                <a:gd name="T11" fmla="*/ 1 h 20"/>
                <a:gd name="T12" fmla="*/ 0 w 7"/>
                <a:gd name="T13" fmla="*/ 3 h 20"/>
                <a:gd name="T14" fmla="*/ 1 w 7"/>
                <a:gd name="T15" fmla="*/ 7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1" y="7"/>
                  </a:moveTo>
                  <a:cubicBezTo>
                    <a:pt x="1" y="7"/>
                    <a:pt x="1" y="7"/>
                    <a:pt x="1" y="7"/>
                  </a:cubicBezTo>
                  <a:cubicBezTo>
                    <a:pt x="2" y="10"/>
                    <a:pt x="2" y="14"/>
                    <a:pt x="2" y="17"/>
                  </a:cubicBezTo>
                  <a:cubicBezTo>
                    <a:pt x="2" y="20"/>
                    <a:pt x="7" y="20"/>
                    <a:pt x="7" y="17"/>
                  </a:cubicBezTo>
                  <a:cubicBezTo>
                    <a:pt x="7" y="13"/>
                    <a:pt x="6" y="8"/>
                    <a:pt x="6" y="3"/>
                  </a:cubicBezTo>
                  <a:cubicBezTo>
                    <a:pt x="6" y="1"/>
                    <a:pt x="4" y="0"/>
                    <a:pt x="2" y="1"/>
                  </a:cubicBezTo>
                  <a:cubicBezTo>
                    <a:pt x="1" y="2"/>
                    <a:pt x="1" y="2"/>
                    <a:pt x="0" y="3"/>
                  </a:cubicBezTo>
                  <a:cubicBezTo>
                    <a:pt x="0" y="4"/>
                    <a:pt x="1" y="5"/>
                    <a:pt x="1"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59" name="Freeform 93"/>
            <p:cNvSpPr/>
            <p:nvPr/>
          </p:nvSpPr>
          <p:spPr bwMode="auto">
            <a:xfrm>
              <a:off x="7444" y="3994"/>
              <a:ext cx="22" cy="65"/>
            </a:xfrm>
            <a:custGeom>
              <a:avLst/>
              <a:gdLst>
                <a:gd name="T0" fmla="*/ 1 w 6"/>
                <a:gd name="T1" fmla="*/ 19 h 22"/>
                <a:gd name="T2" fmla="*/ 6 w 6"/>
                <a:gd name="T3" fmla="*/ 19 h 22"/>
                <a:gd name="T4" fmla="*/ 5 w 6"/>
                <a:gd name="T5" fmla="*/ 3 h 22"/>
                <a:gd name="T6" fmla="*/ 0 w 6"/>
                <a:gd name="T7" fmla="*/ 3 h 22"/>
                <a:gd name="T8" fmla="*/ 1 w 6"/>
                <a:gd name="T9" fmla="*/ 19 h 22"/>
              </a:gdLst>
              <a:ahLst/>
              <a:cxnLst>
                <a:cxn ang="0">
                  <a:pos x="T0" y="T1"/>
                </a:cxn>
                <a:cxn ang="0">
                  <a:pos x="T2" y="T3"/>
                </a:cxn>
                <a:cxn ang="0">
                  <a:pos x="T4" y="T5"/>
                </a:cxn>
                <a:cxn ang="0">
                  <a:pos x="T6" y="T7"/>
                </a:cxn>
                <a:cxn ang="0">
                  <a:pos x="T8" y="T9"/>
                </a:cxn>
              </a:cxnLst>
              <a:rect l="0" t="0" r="r" b="b"/>
              <a:pathLst>
                <a:path w="6" h="22">
                  <a:moveTo>
                    <a:pt x="1" y="19"/>
                  </a:moveTo>
                  <a:cubicBezTo>
                    <a:pt x="1" y="22"/>
                    <a:pt x="6" y="22"/>
                    <a:pt x="6" y="19"/>
                  </a:cubicBezTo>
                  <a:cubicBezTo>
                    <a:pt x="6" y="14"/>
                    <a:pt x="5" y="9"/>
                    <a:pt x="5" y="3"/>
                  </a:cubicBezTo>
                  <a:cubicBezTo>
                    <a:pt x="4" y="0"/>
                    <a:pt x="0" y="0"/>
                    <a:pt x="0" y="3"/>
                  </a:cubicBezTo>
                  <a:cubicBezTo>
                    <a:pt x="1" y="9"/>
                    <a:pt x="1" y="14"/>
                    <a:pt x="1" y="1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60" name="Freeform 94"/>
            <p:cNvSpPr/>
            <p:nvPr/>
          </p:nvSpPr>
          <p:spPr bwMode="auto">
            <a:xfrm>
              <a:off x="7444" y="3910"/>
              <a:ext cx="18" cy="63"/>
            </a:xfrm>
            <a:custGeom>
              <a:avLst/>
              <a:gdLst>
                <a:gd name="T0" fmla="*/ 0 w 5"/>
                <a:gd name="T1" fmla="*/ 5 h 21"/>
                <a:gd name="T2" fmla="*/ 1 w 5"/>
                <a:gd name="T3" fmla="*/ 6 h 21"/>
                <a:gd name="T4" fmla="*/ 0 w 5"/>
                <a:gd name="T5" fmla="*/ 11 h 21"/>
                <a:gd name="T6" fmla="*/ 0 w 5"/>
                <a:gd name="T7" fmla="*/ 15 h 21"/>
                <a:gd name="T8" fmla="*/ 0 w 5"/>
                <a:gd name="T9" fmla="*/ 17 h 21"/>
                <a:gd name="T10" fmla="*/ 0 w 5"/>
                <a:gd name="T11" fmla="*/ 17 h 21"/>
                <a:gd name="T12" fmla="*/ 0 w 5"/>
                <a:gd name="T13" fmla="*/ 18 h 21"/>
                <a:gd name="T14" fmla="*/ 0 w 5"/>
                <a:gd name="T15" fmla="*/ 19 h 21"/>
                <a:gd name="T16" fmla="*/ 5 w 5"/>
                <a:gd name="T17" fmla="*/ 18 h 21"/>
                <a:gd name="T18" fmla="*/ 5 w 5"/>
                <a:gd name="T19" fmla="*/ 7 h 21"/>
                <a:gd name="T20" fmla="*/ 5 w 5"/>
                <a:gd name="T21" fmla="*/ 2 h 21"/>
                <a:gd name="T22" fmla="*/ 0 w 5"/>
                <a:gd name="T23" fmla="*/ 3 h 21"/>
                <a:gd name="T24" fmla="*/ 0 w 5"/>
                <a:gd name="T2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1">
                  <a:moveTo>
                    <a:pt x="0" y="5"/>
                  </a:moveTo>
                  <a:cubicBezTo>
                    <a:pt x="0" y="5"/>
                    <a:pt x="1" y="6"/>
                    <a:pt x="1" y="6"/>
                  </a:cubicBezTo>
                  <a:cubicBezTo>
                    <a:pt x="1" y="8"/>
                    <a:pt x="0" y="9"/>
                    <a:pt x="0" y="11"/>
                  </a:cubicBezTo>
                  <a:cubicBezTo>
                    <a:pt x="0" y="12"/>
                    <a:pt x="0" y="14"/>
                    <a:pt x="0" y="15"/>
                  </a:cubicBezTo>
                  <a:cubicBezTo>
                    <a:pt x="0" y="16"/>
                    <a:pt x="0" y="16"/>
                    <a:pt x="0" y="17"/>
                  </a:cubicBezTo>
                  <a:cubicBezTo>
                    <a:pt x="0" y="17"/>
                    <a:pt x="0" y="18"/>
                    <a:pt x="0" y="17"/>
                  </a:cubicBezTo>
                  <a:cubicBezTo>
                    <a:pt x="0" y="17"/>
                    <a:pt x="0" y="17"/>
                    <a:pt x="0" y="18"/>
                  </a:cubicBezTo>
                  <a:cubicBezTo>
                    <a:pt x="0" y="18"/>
                    <a:pt x="0" y="18"/>
                    <a:pt x="0" y="19"/>
                  </a:cubicBezTo>
                  <a:cubicBezTo>
                    <a:pt x="1" y="21"/>
                    <a:pt x="4" y="20"/>
                    <a:pt x="5" y="18"/>
                  </a:cubicBezTo>
                  <a:cubicBezTo>
                    <a:pt x="5" y="15"/>
                    <a:pt x="5" y="11"/>
                    <a:pt x="5" y="7"/>
                  </a:cubicBezTo>
                  <a:cubicBezTo>
                    <a:pt x="5" y="6"/>
                    <a:pt x="5" y="3"/>
                    <a:pt x="5" y="2"/>
                  </a:cubicBezTo>
                  <a:cubicBezTo>
                    <a:pt x="3" y="0"/>
                    <a:pt x="1" y="1"/>
                    <a:pt x="0" y="3"/>
                  </a:cubicBezTo>
                  <a:cubicBezTo>
                    <a:pt x="0" y="4"/>
                    <a:pt x="0" y="5"/>
                    <a:pt x="0"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61" name="Freeform 95"/>
            <p:cNvSpPr/>
            <p:nvPr/>
          </p:nvSpPr>
          <p:spPr bwMode="auto">
            <a:xfrm>
              <a:off x="7444" y="3827"/>
              <a:ext cx="18" cy="69"/>
            </a:xfrm>
            <a:custGeom>
              <a:avLst/>
              <a:gdLst>
                <a:gd name="T0" fmla="*/ 5 w 5"/>
                <a:gd name="T1" fmla="*/ 20 h 23"/>
                <a:gd name="T2" fmla="*/ 5 w 5"/>
                <a:gd name="T3" fmla="*/ 3 h 23"/>
                <a:gd name="T4" fmla="*/ 0 w 5"/>
                <a:gd name="T5" fmla="*/ 3 h 23"/>
                <a:gd name="T6" fmla="*/ 0 w 5"/>
                <a:gd name="T7" fmla="*/ 20 h 23"/>
                <a:gd name="T8" fmla="*/ 5 w 5"/>
                <a:gd name="T9" fmla="*/ 20 h 23"/>
              </a:gdLst>
              <a:ahLst/>
              <a:cxnLst>
                <a:cxn ang="0">
                  <a:pos x="T0" y="T1"/>
                </a:cxn>
                <a:cxn ang="0">
                  <a:pos x="T2" y="T3"/>
                </a:cxn>
                <a:cxn ang="0">
                  <a:pos x="T4" y="T5"/>
                </a:cxn>
                <a:cxn ang="0">
                  <a:pos x="T6" y="T7"/>
                </a:cxn>
                <a:cxn ang="0">
                  <a:pos x="T8" y="T9"/>
                </a:cxn>
              </a:cxnLst>
              <a:rect l="0" t="0" r="r" b="b"/>
              <a:pathLst>
                <a:path w="5" h="23">
                  <a:moveTo>
                    <a:pt x="5" y="20"/>
                  </a:moveTo>
                  <a:cubicBezTo>
                    <a:pt x="5" y="3"/>
                    <a:pt x="5" y="3"/>
                    <a:pt x="5" y="3"/>
                  </a:cubicBezTo>
                  <a:cubicBezTo>
                    <a:pt x="5" y="0"/>
                    <a:pt x="0" y="0"/>
                    <a:pt x="0" y="3"/>
                  </a:cubicBezTo>
                  <a:cubicBezTo>
                    <a:pt x="0" y="20"/>
                    <a:pt x="0" y="20"/>
                    <a:pt x="0" y="20"/>
                  </a:cubicBezTo>
                  <a:cubicBezTo>
                    <a:pt x="0" y="23"/>
                    <a:pt x="5" y="23"/>
                    <a:pt x="5" y="2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62" name="Freeform 96"/>
            <p:cNvSpPr/>
            <p:nvPr/>
          </p:nvSpPr>
          <p:spPr bwMode="auto">
            <a:xfrm>
              <a:off x="7448" y="3747"/>
              <a:ext cx="18" cy="57"/>
            </a:xfrm>
            <a:custGeom>
              <a:avLst/>
              <a:gdLst>
                <a:gd name="T0" fmla="*/ 5 w 5"/>
                <a:gd name="T1" fmla="*/ 16 h 19"/>
                <a:gd name="T2" fmla="*/ 5 w 5"/>
                <a:gd name="T3" fmla="*/ 3 h 19"/>
                <a:gd name="T4" fmla="*/ 0 w 5"/>
                <a:gd name="T5" fmla="*/ 3 h 19"/>
                <a:gd name="T6" fmla="*/ 0 w 5"/>
                <a:gd name="T7" fmla="*/ 16 h 19"/>
                <a:gd name="T8" fmla="*/ 5 w 5"/>
                <a:gd name="T9" fmla="*/ 16 h 19"/>
              </a:gdLst>
              <a:ahLst/>
              <a:cxnLst>
                <a:cxn ang="0">
                  <a:pos x="T0" y="T1"/>
                </a:cxn>
                <a:cxn ang="0">
                  <a:pos x="T2" y="T3"/>
                </a:cxn>
                <a:cxn ang="0">
                  <a:pos x="T4" y="T5"/>
                </a:cxn>
                <a:cxn ang="0">
                  <a:pos x="T6" y="T7"/>
                </a:cxn>
                <a:cxn ang="0">
                  <a:pos x="T8" y="T9"/>
                </a:cxn>
              </a:cxnLst>
              <a:rect l="0" t="0" r="r" b="b"/>
              <a:pathLst>
                <a:path w="5" h="19">
                  <a:moveTo>
                    <a:pt x="5" y="16"/>
                  </a:moveTo>
                  <a:cubicBezTo>
                    <a:pt x="5" y="3"/>
                    <a:pt x="5" y="3"/>
                    <a:pt x="5" y="3"/>
                  </a:cubicBezTo>
                  <a:cubicBezTo>
                    <a:pt x="5" y="0"/>
                    <a:pt x="0" y="0"/>
                    <a:pt x="0" y="3"/>
                  </a:cubicBezTo>
                  <a:cubicBezTo>
                    <a:pt x="0" y="16"/>
                    <a:pt x="0" y="16"/>
                    <a:pt x="0" y="16"/>
                  </a:cubicBezTo>
                  <a:cubicBezTo>
                    <a:pt x="0" y="19"/>
                    <a:pt x="5" y="19"/>
                    <a:pt x="5" y="1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63" name="Freeform 97"/>
            <p:cNvSpPr/>
            <p:nvPr/>
          </p:nvSpPr>
          <p:spPr bwMode="auto">
            <a:xfrm>
              <a:off x="7448" y="3658"/>
              <a:ext cx="18" cy="63"/>
            </a:xfrm>
            <a:custGeom>
              <a:avLst/>
              <a:gdLst>
                <a:gd name="T0" fmla="*/ 5 w 5"/>
                <a:gd name="T1" fmla="*/ 18 h 21"/>
                <a:gd name="T2" fmla="*/ 5 w 5"/>
                <a:gd name="T3" fmla="*/ 2 h 21"/>
                <a:gd name="T4" fmla="*/ 0 w 5"/>
                <a:gd name="T5" fmla="*/ 2 h 21"/>
                <a:gd name="T6" fmla="*/ 0 w 5"/>
                <a:gd name="T7" fmla="*/ 18 h 21"/>
                <a:gd name="T8" fmla="*/ 5 w 5"/>
                <a:gd name="T9" fmla="*/ 18 h 21"/>
              </a:gdLst>
              <a:ahLst/>
              <a:cxnLst>
                <a:cxn ang="0">
                  <a:pos x="T0" y="T1"/>
                </a:cxn>
                <a:cxn ang="0">
                  <a:pos x="T2" y="T3"/>
                </a:cxn>
                <a:cxn ang="0">
                  <a:pos x="T4" y="T5"/>
                </a:cxn>
                <a:cxn ang="0">
                  <a:pos x="T6" y="T7"/>
                </a:cxn>
                <a:cxn ang="0">
                  <a:pos x="T8" y="T9"/>
                </a:cxn>
              </a:cxnLst>
              <a:rect l="0" t="0" r="r" b="b"/>
              <a:pathLst>
                <a:path w="5" h="21">
                  <a:moveTo>
                    <a:pt x="5" y="18"/>
                  </a:moveTo>
                  <a:cubicBezTo>
                    <a:pt x="5" y="2"/>
                    <a:pt x="5" y="2"/>
                    <a:pt x="5" y="2"/>
                  </a:cubicBezTo>
                  <a:cubicBezTo>
                    <a:pt x="5" y="0"/>
                    <a:pt x="0" y="0"/>
                    <a:pt x="0" y="2"/>
                  </a:cubicBezTo>
                  <a:cubicBezTo>
                    <a:pt x="0" y="18"/>
                    <a:pt x="0" y="18"/>
                    <a:pt x="0" y="18"/>
                  </a:cubicBezTo>
                  <a:cubicBezTo>
                    <a:pt x="0" y="21"/>
                    <a:pt x="5"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64" name="Freeform 98"/>
            <p:cNvSpPr/>
            <p:nvPr/>
          </p:nvSpPr>
          <p:spPr bwMode="auto">
            <a:xfrm>
              <a:off x="7444" y="3557"/>
              <a:ext cx="25" cy="80"/>
            </a:xfrm>
            <a:custGeom>
              <a:avLst/>
              <a:gdLst>
                <a:gd name="T0" fmla="*/ 2 w 7"/>
                <a:gd name="T1" fmla="*/ 24 h 27"/>
                <a:gd name="T2" fmla="*/ 7 w 7"/>
                <a:gd name="T3" fmla="*/ 23 h 27"/>
                <a:gd name="T4" fmla="*/ 5 w 7"/>
                <a:gd name="T5" fmla="*/ 3 h 27"/>
                <a:gd name="T6" fmla="*/ 0 w 7"/>
                <a:gd name="T7" fmla="*/ 4 h 27"/>
                <a:gd name="T8" fmla="*/ 2 w 7"/>
                <a:gd name="T9" fmla="*/ 24 h 27"/>
              </a:gdLst>
              <a:ahLst/>
              <a:cxnLst>
                <a:cxn ang="0">
                  <a:pos x="T0" y="T1"/>
                </a:cxn>
                <a:cxn ang="0">
                  <a:pos x="T2" y="T3"/>
                </a:cxn>
                <a:cxn ang="0">
                  <a:pos x="T4" y="T5"/>
                </a:cxn>
                <a:cxn ang="0">
                  <a:pos x="T6" y="T7"/>
                </a:cxn>
                <a:cxn ang="0">
                  <a:pos x="T8" y="T9"/>
                </a:cxn>
              </a:cxnLst>
              <a:rect l="0" t="0" r="r" b="b"/>
              <a:pathLst>
                <a:path w="7" h="27">
                  <a:moveTo>
                    <a:pt x="2" y="24"/>
                  </a:moveTo>
                  <a:cubicBezTo>
                    <a:pt x="3" y="27"/>
                    <a:pt x="7" y="26"/>
                    <a:pt x="7" y="23"/>
                  </a:cubicBezTo>
                  <a:cubicBezTo>
                    <a:pt x="6" y="17"/>
                    <a:pt x="6" y="10"/>
                    <a:pt x="5" y="3"/>
                  </a:cubicBezTo>
                  <a:cubicBezTo>
                    <a:pt x="4" y="0"/>
                    <a:pt x="0" y="1"/>
                    <a:pt x="0" y="4"/>
                  </a:cubicBezTo>
                  <a:cubicBezTo>
                    <a:pt x="1" y="11"/>
                    <a:pt x="1" y="18"/>
                    <a:pt x="2" y="2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65" name="Freeform 99"/>
            <p:cNvSpPr/>
            <p:nvPr/>
          </p:nvSpPr>
          <p:spPr bwMode="auto">
            <a:xfrm>
              <a:off x="7444" y="3462"/>
              <a:ext cx="25" cy="75"/>
            </a:xfrm>
            <a:custGeom>
              <a:avLst/>
              <a:gdLst>
                <a:gd name="T0" fmla="*/ 5 w 7"/>
                <a:gd name="T1" fmla="*/ 22 h 25"/>
                <a:gd name="T2" fmla="*/ 7 w 7"/>
                <a:gd name="T3" fmla="*/ 4 h 25"/>
                <a:gd name="T4" fmla="*/ 2 w 7"/>
                <a:gd name="T5" fmla="*/ 2 h 25"/>
                <a:gd name="T6" fmla="*/ 0 w 7"/>
                <a:gd name="T7" fmla="*/ 20 h 25"/>
                <a:gd name="T8" fmla="*/ 5 w 7"/>
                <a:gd name="T9" fmla="*/ 22 h 25"/>
              </a:gdLst>
              <a:ahLst/>
              <a:cxnLst>
                <a:cxn ang="0">
                  <a:pos x="T0" y="T1"/>
                </a:cxn>
                <a:cxn ang="0">
                  <a:pos x="T2" y="T3"/>
                </a:cxn>
                <a:cxn ang="0">
                  <a:pos x="T4" y="T5"/>
                </a:cxn>
                <a:cxn ang="0">
                  <a:pos x="T6" y="T7"/>
                </a:cxn>
                <a:cxn ang="0">
                  <a:pos x="T8" y="T9"/>
                </a:cxn>
              </a:cxnLst>
              <a:rect l="0" t="0" r="r" b="b"/>
              <a:pathLst>
                <a:path w="7" h="25">
                  <a:moveTo>
                    <a:pt x="5" y="22"/>
                  </a:moveTo>
                  <a:cubicBezTo>
                    <a:pt x="6" y="16"/>
                    <a:pt x="5" y="10"/>
                    <a:pt x="7" y="4"/>
                  </a:cubicBezTo>
                  <a:cubicBezTo>
                    <a:pt x="7" y="1"/>
                    <a:pt x="3" y="0"/>
                    <a:pt x="2" y="2"/>
                  </a:cubicBezTo>
                  <a:cubicBezTo>
                    <a:pt x="1" y="8"/>
                    <a:pt x="1" y="14"/>
                    <a:pt x="0" y="20"/>
                  </a:cubicBezTo>
                  <a:cubicBezTo>
                    <a:pt x="0" y="23"/>
                    <a:pt x="4"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66" name="Freeform 100"/>
            <p:cNvSpPr/>
            <p:nvPr/>
          </p:nvSpPr>
          <p:spPr bwMode="auto">
            <a:xfrm>
              <a:off x="7448" y="3364"/>
              <a:ext cx="21" cy="75"/>
            </a:xfrm>
            <a:custGeom>
              <a:avLst/>
              <a:gdLst>
                <a:gd name="T0" fmla="*/ 5 w 6"/>
                <a:gd name="T1" fmla="*/ 22 h 25"/>
                <a:gd name="T2" fmla="*/ 6 w 6"/>
                <a:gd name="T3" fmla="*/ 3 h 25"/>
                <a:gd name="T4" fmla="*/ 1 w 6"/>
                <a:gd name="T5" fmla="*/ 3 h 25"/>
                <a:gd name="T6" fmla="*/ 0 w 6"/>
                <a:gd name="T7" fmla="*/ 22 h 25"/>
                <a:gd name="T8" fmla="*/ 5 w 6"/>
                <a:gd name="T9" fmla="*/ 22 h 25"/>
              </a:gdLst>
              <a:ahLst/>
              <a:cxnLst>
                <a:cxn ang="0">
                  <a:pos x="T0" y="T1"/>
                </a:cxn>
                <a:cxn ang="0">
                  <a:pos x="T2" y="T3"/>
                </a:cxn>
                <a:cxn ang="0">
                  <a:pos x="T4" y="T5"/>
                </a:cxn>
                <a:cxn ang="0">
                  <a:pos x="T6" y="T7"/>
                </a:cxn>
                <a:cxn ang="0">
                  <a:pos x="T8" y="T9"/>
                </a:cxn>
              </a:cxnLst>
              <a:rect l="0" t="0" r="r" b="b"/>
              <a:pathLst>
                <a:path w="6" h="25">
                  <a:moveTo>
                    <a:pt x="5" y="22"/>
                  </a:moveTo>
                  <a:cubicBezTo>
                    <a:pt x="5" y="16"/>
                    <a:pt x="6" y="10"/>
                    <a:pt x="6" y="3"/>
                  </a:cubicBezTo>
                  <a:cubicBezTo>
                    <a:pt x="6" y="0"/>
                    <a:pt x="1" y="0"/>
                    <a:pt x="1" y="3"/>
                  </a:cubicBezTo>
                  <a:cubicBezTo>
                    <a:pt x="1" y="10"/>
                    <a:pt x="0" y="16"/>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67" name="Freeform 101"/>
            <p:cNvSpPr/>
            <p:nvPr/>
          </p:nvSpPr>
          <p:spPr bwMode="auto">
            <a:xfrm>
              <a:off x="7444" y="3272"/>
              <a:ext cx="25" cy="75"/>
            </a:xfrm>
            <a:custGeom>
              <a:avLst/>
              <a:gdLst>
                <a:gd name="T0" fmla="*/ 5 w 7"/>
                <a:gd name="T1" fmla="*/ 22 h 25"/>
                <a:gd name="T2" fmla="*/ 5 w 7"/>
                <a:gd name="T3" fmla="*/ 12 h 25"/>
                <a:gd name="T4" fmla="*/ 5 w 7"/>
                <a:gd name="T5" fmla="*/ 7 h 25"/>
                <a:gd name="T6" fmla="*/ 5 w 7"/>
                <a:gd name="T7" fmla="*/ 5 h 25"/>
                <a:gd name="T8" fmla="*/ 5 w 7"/>
                <a:gd name="T9" fmla="*/ 4 h 25"/>
                <a:gd name="T10" fmla="*/ 2 w 7"/>
                <a:gd name="T11" fmla="*/ 1 h 25"/>
                <a:gd name="T12" fmla="*/ 0 w 7"/>
                <a:gd name="T13" fmla="*/ 8 h 25"/>
                <a:gd name="T14" fmla="*/ 0 w 7"/>
                <a:gd name="T15" fmla="*/ 22 h 25"/>
                <a:gd name="T16" fmla="*/ 5 w 7"/>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5" y="22"/>
                  </a:moveTo>
                  <a:cubicBezTo>
                    <a:pt x="5" y="18"/>
                    <a:pt x="5" y="15"/>
                    <a:pt x="5" y="12"/>
                  </a:cubicBezTo>
                  <a:cubicBezTo>
                    <a:pt x="5" y="10"/>
                    <a:pt x="5" y="8"/>
                    <a:pt x="5" y="7"/>
                  </a:cubicBezTo>
                  <a:cubicBezTo>
                    <a:pt x="5" y="6"/>
                    <a:pt x="5" y="5"/>
                    <a:pt x="5" y="5"/>
                  </a:cubicBezTo>
                  <a:cubicBezTo>
                    <a:pt x="5" y="4"/>
                    <a:pt x="5" y="4"/>
                    <a:pt x="5" y="4"/>
                  </a:cubicBezTo>
                  <a:cubicBezTo>
                    <a:pt x="7" y="3"/>
                    <a:pt x="5" y="0"/>
                    <a:pt x="2" y="1"/>
                  </a:cubicBezTo>
                  <a:cubicBezTo>
                    <a:pt x="0" y="2"/>
                    <a:pt x="0" y="6"/>
                    <a:pt x="0" y="8"/>
                  </a:cubicBezTo>
                  <a:cubicBezTo>
                    <a:pt x="0" y="13"/>
                    <a:pt x="0" y="17"/>
                    <a:pt x="0" y="22"/>
                  </a:cubicBezTo>
                  <a:cubicBezTo>
                    <a:pt x="0" y="25"/>
                    <a:pt x="5" y="25"/>
                    <a:pt x="5" y="2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68" name="Freeform 102"/>
            <p:cNvSpPr/>
            <p:nvPr/>
          </p:nvSpPr>
          <p:spPr bwMode="auto">
            <a:xfrm>
              <a:off x="7451" y="3172"/>
              <a:ext cx="25" cy="77"/>
            </a:xfrm>
            <a:custGeom>
              <a:avLst/>
              <a:gdLst>
                <a:gd name="T0" fmla="*/ 0 w 7"/>
                <a:gd name="T1" fmla="*/ 7 h 26"/>
                <a:gd name="T2" fmla="*/ 1 w 7"/>
                <a:gd name="T3" fmla="*/ 16 h 26"/>
                <a:gd name="T4" fmla="*/ 1 w 7"/>
                <a:gd name="T5" fmla="*/ 19 h 26"/>
                <a:gd name="T6" fmla="*/ 2 w 7"/>
                <a:gd name="T7" fmla="*/ 21 h 26"/>
                <a:gd name="T8" fmla="*/ 5 w 7"/>
                <a:gd name="T9" fmla="*/ 23 h 26"/>
                <a:gd name="T10" fmla="*/ 5 w 7"/>
                <a:gd name="T11" fmla="*/ 14 h 26"/>
                <a:gd name="T12" fmla="*/ 5 w 7"/>
                <a:gd name="T13" fmla="*/ 8 h 26"/>
                <a:gd name="T14" fmla="*/ 5 w 7"/>
                <a:gd name="T15" fmla="*/ 6 h 26"/>
                <a:gd name="T16" fmla="*/ 5 w 7"/>
                <a:gd name="T17" fmla="*/ 3 h 26"/>
                <a:gd name="T18" fmla="*/ 1 w 7"/>
                <a:gd name="T19" fmla="*/ 2 h 26"/>
                <a:gd name="T20" fmla="*/ 0 w 7"/>
                <a:gd name="T21"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6">
                  <a:moveTo>
                    <a:pt x="0" y="7"/>
                  </a:moveTo>
                  <a:cubicBezTo>
                    <a:pt x="0" y="10"/>
                    <a:pt x="1" y="13"/>
                    <a:pt x="1" y="16"/>
                  </a:cubicBezTo>
                  <a:cubicBezTo>
                    <a:pt x="1" y="17"/>
                    <a:pt x="1" y="18"/>
                    <a:pt x="1" y="19"/>
                  </a:cubicBezTo>
                  <a:cubicBezTo>
                    <a:pt x="1" y="20"/>
                    <a:pt x="1" y="22"/>
                    <a:pt x="2" y="21"/>
                  </a:cubicBezTo>
                  <a:cubicBezTo>
                    <a:pt x="0" y="23"/>
                    <a:pt x="4" y="26"/>
                    <a:pt x="5" y="23"/>
                  </a:cubicBezTo>
                  <a:cubicBezTo>
                    <a:pt x="7" y="21"/>
                    <a:pt x="6" y="16"/>
                    <a:pt x="5" y="14"/>
                  </a:cubicBezTo>
                  <a:cubicBezTo>
                    <a:pt x="5" y="12"/>
                    <a:pt x="5" y="10"/>
                    <a:pt x="5" y="8"/>
                  </a:cubicBezTo>
                  <a:cubicBezTo>
                    <a:pt x="5" y="7"/>
                    <a:pt x="5" y="7"/>
                    <a:pt x="5" y="6"/>
                  </a:cubicBezTo>
                  <a:cubicBezTo>
                    <a:pt x="6" y="5"/>
                    <a:pt x="6" y="4"/>
                    <a:pt x="5" y="3"/>
                  </a:cubicBezTo>
                  <a:cubicBezTo>
                    <a:pt x="4" y="1"/>
                    <a:pt x="3" y="0"/>
                    <a:pt x="1" y="2"/>
                  </a:cubicBezTo>
                  <a:cubicBezTo>
                    <a:pt x="0" y="3"/>
                    <a:pt x="0" y="6"/>
                    <a:pt x="0"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69" name="Freeform 103"/>
            <p:cNvSpPr/>
            <p:nvPr/>
          </p:nvSpPr>
          <p:spPr bwMode="auto">
            <a:xfrm>
              <a:off x="7444" y="3035"/>
              <a:ext cx="25" cy="101"/>
            </a:xfrm>
            <a:custGeom>
              <a:avLst/>
              <a:gdLst>
                <a:gd name="T0" fmla="*/ 0 w 7"/>
                <a:gd name="T1" fmla="*/ 4 h 34"/>
                <a:gd name="T2" fmla="*/ 1 w 7"/>
                <a:gd name="T3" fmla="*/ 31 h 34"/>
                <a:gd name="T4" fmla="*/ 6 w 7"/>
                <a:gd name="T5" fmla="*/ 31 h 34"/>
                <a:gd name="T6" fmla="*/ 6 w 7"/>
                <a:gd name="T7" fmla="*/ 10 h 34"/>
                <a:gd name="T8" fmla="*/ 6 w 7"/>
                <a:gd name="T9" fmla="*/ 7 h 34"/>
                <a:gd name="T10" fmla="*/ 4 w 7"/>
                <a:gd name="T11" fmla="*/ 2 h 34"/>
                <a:gd name="T12" fmla="*/ 0 w 7"/>
                <a:gd name="T13" fmla="*/ 4 h 34"/>
              </a:gdLst>
              <a:ahLst/>
              <a:cxnLst>
                <a:cxn ang="0">
                  <a:pos x="T0" y="T1"/>
                </a:cxn>
                <a:cxn ang="0">
                  <a:pos x="T2" y="T3"/>
                </a:cxn>
                <a:cxn ang="0">
                  <a:pos x="T4" y="T5"/>
                </a:cxn>
                <a:cxn ang="0">
                  <a:pos x="T6" y="T7"/>
                </a:cxn>
                <a:cxn ang="0">
                  <a:pos x="T8" y="T9"/>
                </a:cxn>
                <a:cxn ang="0">
                  <a:pos x="T10" y="T11"/>
                </a:cxn>
                <a:cxn ang="0">
                  <a:pos x="T12" y="T13"/>
                </a:cxn>
              </a:cxnLst>
              <a:rect l="0" t="0" r="r" b="b"/>
              <a:pathLst>
                <a:path w="7" h="34">
                  <a:moveTo>
                    <a:pt x="0" y="4"/>
                  </a:moveTo>
                  <a:cubicBezTo>
                    <a:pt x="2" y="13"/>
                    <a:pt x="1" y="22"/>
                    <a:pt x="1" y="31"/>
                  </a:cubicBezTo>
                  <a:cubicBezTo>
                    <a:pt x="1" y="34"/>
                    <a:pt x="6" y="34"/>
                    <a:pt x="6" y="31"/>
                  </a:cubicBezTo>
                  <a:cubicBezTo>
                    <a:pt x="6" y="24"/>
                    <a:pt x="6" y="17"/>
                    <a:pt x="6" y="10"/>
                  </a:cubicBezTo>
                  <a:cubicBezTo>
                    <a:pt x="6" y="9"/>
                    <a:pt x="7" y="8"/>
                    <a:pt x="6" y="7"/>
                  </a:cubicBezTo>
                  <a:cubicBezTo>
                    <a:pt x="6" y="5"/>
                    <a:pt x="5" y="4"/>
                    <a:pt x="4" y="2"/>
                  </a:cubicBezTo>
                  <a:cubicBezTo>
                    <a:pt x="2" y="0"/>
                    <a:pt x="0" y="2"/>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70" name="Freeform 104"/>
            <p:cNvSpPr/>
            <p:nvPr/>
          </p:nvSpPr>
          <p:spPr bwMode="auto">
            <a:xfrm>
              <a:off x="7448" y="2943"/>
              <a:ext cx="21" cy="62"/>
            </a:xfrm>
            <a:custGeom>
              <a:avLst/>
              <a:gdLst>
                <a:gd name="T0" fmla="*/ 5 w 6"/>
                <a:gd name="T1" fmla="*/ 18 h 21"/>
                <a:gd name="T2" fmla="*/ 6 w 6"/>
                <a:gd name="T3" fmla="*/ 3 h 21"/>
                <a:gd name="T4" fmla="*/ 1 w 6"/>
                <a:gd name="T5" fmla="*/ 3 h 21"/>
                <a:gd name="T6" fmla="*/ 0 w 6"/>
                <a:gd name="T7" fmla="*/ 18 h 21"/>
                <a:gd name="T8" fmla="*/ 5 w 6"/>
                <a:gd name="T9" fmla="*/ 18 h 21"/>
              </a:gdLst>
              <a:ahLst/>
              <a:cxnLst>
                <a:cxn ang="0">
                  <a:pos x="T0" y="T1"/>
                </a:cxn>
                <a:cxn ang="0">
                  <a:pos x="T2" y="T3"/>
                </a:cxn>
                <a:cxn ang="0">
                  <a:pos x="T4" y="T5"/>
                </a:cxn>
                <a:cxn ang="0">
                  <a:pos x="T6" y="T7"/>
                </a:cxn>
                <a:cxn ang="0">
                  <a:pos x="T8" y="T9"/>
                </a:cxn>
              </a:cxnLst>
              <a:rect l="0" t="0" r="r" b="b"/>
              <a:pathLst>
                <a:path w="6" h="21">
                  <a:moveTo>
                    <a:pt x="5" y="18"/>
                  </a:moveTo>
                  <a:cubicBezTo>
                    <a:pt x="5" y="13"/>
                    <a:pt x="6" y="8"/>
                    <a:pt x="6" y="3"/>
                  </a:cubicBezTo>
                  <a:cubicBezTo>
                    <a:pt x="6" y="0"/>
                    <a:pt x="1" y="0"/>
                    <a:pt x="1" y="3"/>
                  </a:cubicBezTo>
                  <a:cubicBezTo>
                    <a:pt x="1" y="8"/>
                    <a:pt x="1" y="13"/>
                    <a:pt x="0" y="18"/>
                  </a:cubicBezTo>
                  <a:cubicBezTo>
                    <a:pt x="0" y="21"/>
                    <a:pt x="4" y="21"/>
                    <a:pt x="5" y="1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71" name="Freeform 105"/>
            <p:cNvSpPr/>
            <p:nvPr/>
          </p:nvSpPr>
          <p:spPr bwMode="auto">
            <a:xfrm>
              <a:off x="7448" y="2827"/>
              <a:ext cx="25" cy="83"/>
            </a:xfrm>
            <a:custGeom>
              <a:avLst/>
              <a:gdLst>
                <a:gd name="T0" fmla="*/ 2 w 7"/>
                <a:gd name="T1" fmla="*/ 25 h 28"/>
                <a:gd name="T2" fmla="*/ 7 w 7"/>
                <a:gd name="T3" fmla="*/ 25 h 28"/>
                <a:gd name="T4" fmla="*/ 5 w 7"/>
                <a:gd name="T5" fmla="*/ 3 h 28"/>
                <a:gd name="T6" fmla="*/ 0 w 7"/>
                <a:gd name="T7" fmla="*/ 3 h 28"/>
                <a:gd name="T8" fmla="*/ 2 w 7"/>
                <a:gd name="T9" fmla="*/ 25 h 28"/>
              </a:gdLst>
              <a:ahLst/>
              <a:cxnLst>
                <a:cxn ang="0">
                  <a:pos x="T0" y="T1"/>
                </a:cxn>
                <a:cxn ang="0">
                  <a:pos x="T2" y="T3"/>
                </a:cxn>
                <a:cxn ang="0">
                  <a:pos x="T4" y="T5"/>
                </a:cxn>
                <a:cxn ang="0">
                  <a:pos x="T6" y="T7"/>
                </a:cxn>
                <a:cxn ang="0">
                  <a:pos x="T8" y="T9"/>
                </a:cxn>
              </a:cxnLst>
              <a:rect l="0" t="0" r="r" b="b"/>
              <a:pathLst>
                <a:path w="7" h="28">
                  <a:moveTo>
                    <a:pt x="2" y="25"/>
                  </a:moveTo>
                  <a:cubicBezTo>
                    <a:pt x="3" y="28"/>
                    <a:pt x="7" y="28"/>
                    <a:pt x="7" y="25"/>
                  </a:cubicBezTo>
                  <a:cubicBezTo>
                    <a:pt x="6" y="18"/>
                    <a:pt x="6" y="10"/>
                    <a:pt x="5" y="3"/>
                  </a:cubicBezTo>
                  <a:cubicBezTo>
                    <a:pt x="4" y="0"/>
                    <a:pt x="0" y="0"/>
                    <a:pt x="0" y="3"/>
                  </a:cubicBezTo>
                  <a:cubicBezTo>
                    <a:pt x="1" y="10"/>
                    <a:pt x="1" y="18"/>
                    <a:pt x="2" y="2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72" name="Freeform 106"/>
            <p:cNvSpPr/>
            <p:nvPr/>
          </p:nvSpPr>
          <p:spPr bwMode="auto">
            <a:xfrm>
              <a:off x="7441" y="2703"/>
              <a:ext cx="21" cy="92"/>
            </a:xfrm>
            <a:custGeom>
              <a:avLst/>
              <a:gdLst>
                <a:gd name="T0" fmla="*/ 1 w 6"/>
                <a:gd name="T1" fmla="*/ 28 h 31"/>
                <a:gd name="T2" fmla="*/ 6 w 6"/>
                <a:gd name="T3" fmla="*/ 28 h 31"/>
                <a:gd name="T4" fmla="*/ 5 w 6"/>
                <a:gd name="T5" fmla="*/ 3 h 31"/>
                <a:gd name="T6" fmla="*/ 0 w 6"/>
                <a:gd name="T7" fmla="*/ 3 h 31"/>
                <a:gd name="T8" fmla="*/ 1 w 6"/>
                <a:gd name="T9" fmla="*/ 28 h 31"/>
              </a:gdLst>
              <a:ahLst/>
              <a:cxnLst>
                <a:cxn ang="0">
                  <a:pos x="T0" y="T1"/>
                </a:cxn>
                <a:cxn ang="0">
                  <a:pos x="T2" y="T3"/>
                </a:cxn>
                <a:cxn ang="0">
                  <a:pos x="T4" y="T5"/>
                </a:cxn>
                <a:cxn ang="0">
                  <a:pos x="T6" y="T7"/>
                </a:cxn>
                <a:cxn ang="0">
                  <a:pos x="T8" y="T9"/>
                </a:cxn>
              </a:cxnLst>
              <a:rect l="0" t="0" r="r" b="b"/>
              <a:pathLst>
                <a:path w="6" h="31">
                  <a:moveTo>
                    <a:pt x="1" y="28"/>
                  </a:moveTo>
                  <a:cubicBezTo>
                    <a:pt x="1" y="31"/>
                    <a:pt x="6" y="31"/>
                    <a:pt x="6" y="28"/>
                  </a:cubicBezTo>
                  <a:cubicBezTo>
                    <a:pt x="6" y="20"/>
                    <a:pt x="6" y="11"/>
                    <a:pt x="5" y="3"/>
                  </a:cubicBezTo>
                  <a:cubicBezTo>
                    <a:pt x="4" y="0"/>
                    <a:pt x="0" y="0"/>
                    <a:pt x="0" y="3"/>
                  </a:cubicBezTo>
                  <a:cubicBezTo>
                    <a:pt x="1" y="11"/>
                    <a:pt x="1" y="20"/>
                    <a:pt x="1"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73" name="Freeform 107"/>
            <p:cNvSpPr/>
            <p:nvPr/>
          </p:nvSpPr>
          <p:spPr bwMode="auto">
            <a:xfrm>
              <a:off x="7444" y="2581"/>
              <a:ext cx="22" cy="83"/>
            </a:xfrm>
            <a:custGeom>
              <a:avLst/>
              <a:gdLst>
                <a:gd name="T0" fmla="*/ 1 w 6"/>
                <a:gd name="T1" fmla="*/ 4 h 28"/>
                <a:gd name="T2" fmla="*/ 1 w 6"/>
                <a:gd name="T3" fmla="*/ 4 h 28"/>
                <a:gd name="T4" fmla="*/ 0 w 6"/>
                <a:gd name="T5" fmla="*/ 25 h 28"/>
                <a:gd name="T6" fmla="*/ 5 w 6"/>
                <a:gd name="T7" fmla="*/ 25 h 28"/>
                <a:gd name="T8" fmla="*/ 5 w 6"/>
                <a:gd name="T9" fmla="*/ 13 h 28"/>
                <a:gd name="T10" fmla="*/ 5 w 6"/>
                <a:gd name="T11" fmla="*/ 7 h 28"/>
                <a:gd name="T12" fmla="*/ 6 w 6"/>
                <a:gd name="T13" fmla="*/ 4 h 28"/>
                <a:gd name="T14" fmla="*/ 6 w 6"/>
                <a:gd name="T15" fmla="*/ 4 h 28"/>
                <a:gd name="T16" fmla="*/ 6 w 6"/>
                <a:gd name="T17" fmla="*/ 4 h 28"/>
                <a:gd name="T18" fmla="*/ 1 w 6"/>
                <a:gd name="T19" fmla="*/ 3 h 28"/>
                <a:gd name="T20" fmla="*/ 1 w 6"/>
                <a:gd name="T21" fmla="*/ 4 h 28"/>
                <a:gd name="T22" fmla="*/ 1 w 6"/>
                <a:gd name="T23" fmla="*/ 4 h 28"/>
                <a:gd name="T24" fmla="*/ 1 w 6"/>
                <a:gd name="T2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8">
                  <a:moveTo>
                    <a:pt x="1" y="4"/>
                  </a:moveTo>
                  <a:cubicBezTo>
                    <a:pt x="1" y="4"/>
                    <a:pt x="1" y="4"/>
                    <a:pt x="1" y="4"/>
                  </a:cubicBezTo>
                  <a:cubicBezTo>
                    <a:pt x="0" y="11"/>
                    <a:pt x="0" y="18"/>
                    <a:pt x="0" y="25"/>
                  </a:cubicBezTo>
                  <a:cubicBezTo>
                    <a:pt x="0" y="28"/>
                    <a:pt x="5" y="28"/>
                    <a:pt x="5" y="25"/>
                  </a:cubicBezTo>
                  <a:cubicBezTo>
                    <a:pt x="5" y="21"/>
                    <a:pt x="5" y="17"/>
                    <a:pt x="5" y="13"/>
                  </a:cubicBezTo>
                  <a:cubicBezTo>
                    <a:pt x="5" y="11"/>
                    <a:pt x="5" y="9"/>
                    <a:pt x="5" y="7"/>
                  </a:cubicBezTo>
                  <a:cubicBezTo>
                    <a:pt x="5" y="7"/>
                    <a:pt x="6" y="4"/>
                    <a:pt x="6" y="4"/>
                  </a:cubicBezTo>
                  <a:cubicBezTo>
                    <a:pt x="6" y="4"/>
                    <a:pt x="6" y="4"/>
                    <a:pt x="6" y="4"/>
                  </a:cubicBezTo>
                  <a:cubicBezTo>
                    <a:pt x="6" y="4"/>
                    <a:pt x="6" y="4"/>
                    <a:pt x="6" y="4"/>
                  </a:cubicBezTo>
                  <a:cubicBezTo>
                    <a:pt x="5" y="1"/>
                    <a:pt x="2" y="0"/>
                    <a:pt x="1" y="3"/>
                  </a:cubicBezTo>
                  <a:cubicBezTo>
                    <a:pt x="1" y="3"/>
                    <a:pt x="1" y="4"/>
                    <a:pt x="1" y="4"/>
                  </a:cubicBezTo>
                  <a:cubicBezTo>
                    <a:pt x="1" y="4"/>
                    <a:pt x="1" y="4"/>
                    <a:pt x="1" y="4"/>
                  </a:cubicBezTo>
                  <a:cubicBezTo>
                    <a:pt x="1" y="4"/>
                    <a:pt x="1" y="4"/>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74" name="Freeform 108"/>
            <p:cNvSpPr/>
            <p:nvPr/>
          </p:nvSpPr>
          <p:spPr bwMode="auto">
            <a:xfrm>
              <a:off x="7455" y="2465"/>
              <a:ext cx="21" cy="98"/>
            </a:xfrm>
            <a:custGeom>
              <a:avLst/>
              <a:gdLst>
                <a:gd name="T0" fmla="*/ 5 w 6"/>
                <a:gd name="T1" fmla="*/ 30 h 33"/>
                <a:gd name="T2" fmla="*/ 5 w 6"/>
                <a:gd name="T3" fmla="*/ 10 h 33"/>
                <a:gd name="T4" fmla="*/ 6 w 6"/>
                <a:gd name="T5" fmla="*/ 8 h 33"/>
                <a:gd name="T6" fmla="*/ 5 w 6"/>
                <a:gd name="T7" fmla="*/ 3 h 33"/>
                <a:gd name="T8" fmla="*/ 0 w 6"/>
                <a:gd name="T9" fmla="*/ 3 h 33"/>
                <a:gd name="T10" fmla="*/ 0 w 6"/>
                <a:gd name="T11" fmla="*/ 30 h 33"/>
                <a:gd name="T12" fmla="*/ 5 w 6"/>
                <a:gd name="T13" fmla="*/ 30 h 33"/>
              </a:gdLst>
              <a:ahLst/>
              <a:cxnLst>
                <a:cxn ang="0">
                  <a:pos x="T0" y="T1"/>
                </a:cxn>
                <a:cxn ang="0">
                  <a:pos x="T2" y="T3"/>
                </a:cxn>
                <a:cxn ang="0">
                  <a:pos x="T4" y="T5"/>
                </a:cxn>
                <a:cxn ang="0">
                  <a:pos x="T6" y="T7"/>
                </a:cxn>
                <a:cxn ang="0">
                  <a:pos x="T8" y="T9"/>
                </a:cxn>
                <a:cxn ang="0">
                  <a:pos x="T10" y="T11"/>
                </a:cxn>
                <a:cxn ang="0">
                  <a:pos x="T12" y="T13"/>
                </a:cxn>
              </a:cxnLst>
              <a:rect l="0" t="0" r="r" b="b"/>
              <a:pathLst>
                <a:path w="6" h="33">
                  <a:moveTo>
                    <a:pt x="5" y="30"/>
                  </a:moveTo>
                  <a:cubicBezTo>
                    <a:pt x="5" y="10"/>
                    <a:pt x="5" y="10"/>
                    <a:pt x="5" y="10"/>
                  </a:cubicBezTo>
                  <a:cubicBezTo>
                    <a:pt x="5" y="10"/>
                    <a:pt x="6" y="9"/>
                    <a:pt x="6" y="8"/>
                  </a:cubicBezTo>
                  <a:cubicBezTo>
                    <a:pt x="6" y="6"/>
                    <a:pt x="5" y="5"/>
                    <a:pt x="5" y="3"/>
                  </a:cubicBezTo>
                  <a:cubicBezTo>
                    <a:pt x="4" y="0"/>
                    <a:pt x="0" y="0"/>
                    <a:pt x="0" y="3"/>
                  </a:cubicBezTo>
                  <a:cubicBezTo>
                    <a:pt x="0" y="30"/>
                    <a:pt x="0" y="30"/>
                    <a:pt x="0" y="30"/>
                  </a:cubicBezTo>
                  <a:cubicBezTo>
                    <a:pt x="0" y="33"/>
                    <a:pt x="5" y="33"/>
                    <a:pt x="5" y="30"/>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75" name="Freeform 109"/>
            <p:cNvSpPr/>
            <p:nvPr/>
          </p:nvSpPr>
          <p:spPr bwMode="auto">
            <a:xfrm>
              <a:off x="7444" y="2347"/>
              <a:ext cx="29" cy="89"/>
            </a:xfrm>
            <a:custGeom>
              <a:avLst/>
              <a:gdLst>
                <a:gd name="T0" fmla="*/ 1 w 8"/>
                <a:gd name="T1" fmla="*/ 4 h 30"/>
                <a:gd name="T2" fmla="*/ 2 w 8"/>
                <a:gd name="T3" fmla="*/ 27 h 30"/>
                <a:gd name="T4" fmla="*/ 7 w 8"/>
                <a:gd name="T5" fmla="*/ 27 h 30"/>
                <a:gd name="T6" fmla="*/ 6 w 8"/>
                <a:gd name="T7" fmla="*/ 3 h 30"/>
                <a:gd name="T8" fmla="*/ 1 w 8"/>
                <a:gd name="T9" fmla="*/ 4 h 30"/>
              </a:gdLst>
              <a:ahLst/>
              <a:cxnLst>
                <a:cxn ang="0">
                  <a:pos x="T0" y="T1"/>
                </a:cxn>
                <a:cxn ang="0">
                  <a:pos x="T2" y="T3"/>
                </a:cxn>
                <a:cxn ang="0">
                  <a:pos x="T4" y="T5"/>
                </a:cxn>
                <a:cxn ang="0">
                  <a:pos x="T6" y="T7"/>
                </a:cxn>
                <a:cxn ang="0">
                  <a:pos x="T8" y="T9"/>
                </a:cxn>
              </a:cxnLst>
              <a:rect l="0" t="0" r="r" b="b"/>
              <a:pathLst>
                <a:path w="8" h="30">
                  <a:moveTo>
                    <a:pt x="1" y="4"/>
                  </a:moveTo>
                  <a:cubicBezTo>
                    <a:pt x="3" y="11"/>
                    <a:pt x="2" y="20"/>
                    <a:pt x="2" y="27"/>
                  </a:cubicBezTo>
                  <a:cubicBezTo>
                    <a:pt x="2" y="30"/>
                    <a:pt x="7" y="30"/>
                    <a:pt x="7" y="27"/>
                  </a:cubicBezTo>
                  <a:cubicBezTo>
                    <a:pt x="7" y="19"/>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76" name="Freeform 110"/>
            <p:cNvSpPr/>
            <p:nvPr/>
          </p:nvSpPr>
          <p:spPr bwMode="auto">
            <a:xfrm>
              <a:off x="7451" y="2231"/>
              <a:ext cx="18" cy="89"/>
            </a:xfrm>
            <a:custGeom>
              <a:avLst/>
              <a:gdLst>
                <a:gd name="T0" fmla="*/ 5 w 5"/>
                <a:gd name="T1" fmla="*/ 27 h 30"/>
                <a:gd name="T2" fmla="*/ 5 w 5"/>
                <a:gd name="T3" fmla="*/ 3 h 30"/>
                <a:gd name="T4" fmla="*/ 0 w 5"/>
                <a:gd name="T5" fmla="*/ 3 h 30"/>
                <a:gd name="T6" fmla="*/ 0 w 5"/>
                <a:gd name="T7" fmla="*/ 27 h 30"/>
                <a:gd name="T8" fmla="*/ 5 w 5"/>
                <a:gd name="T9" fmla="*/ 27 h 30"/>
              </a:gdLst>
              <a:ahLst/>
              <a:cxnLst>
                <a:cxn ang="0">
                  <a:pos x="T0" y="T1"/>
                </a:cxn>
                <a:cxn ang="0">
                  <a:pos x="T2" y="T3"/>
                </a:cxn>
                <a:cxn ang="0">
                  <a:pos x="T4" y="T5"/>
                </a:cxn>
                <a:cxn ang="0">
                  <a:pos x="T6" y="T7"/>
                </a:cxn>
                <a:cxn ang="0">
                  <a:pos x="T8" y="T9"/>
                </a:cxn>
              </a:cxnLst>
              <a:rect l="0" t="0" r="r" b="b"/>
              <a:pathLst>
                <a:path w="5" h="30">
                  <a:moveTo>
                    <a:pt x="5" y="27"/>
                  </a:moveTo>
                  <a:cubicBezTo>
                    <a:pt x="5" y="3"/>
                    <a:pt x="5" y="3"/>
                    <a:pt x="5" y="3"/>
                  </a:cubicBezTo>
                  <a:cubicBezTo>
                    <a:pt x="5" y="0"/>
                    <a:pt x="0" y="0"/>
                    <a:pt x="0" y="3"/>
                  </a:cubicBezTo>
                  <a:cubicBezTo>
                    <a:pt x="0" y="27"/>
                    <a:pt x="0" y="27"/>
                    <a:pt x="0" y="27"/>
                  </a:cubicBezTo>
                  <a:cubicBezTo>
                    <a:pt x="0" y="30"/>
                    <a:pt x="5" y="30"/>
                    <a:pt x="5" y="2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77" name="Freeform 111"/>
            <p:cNvSpPr/>
            <p:nvPr/>
          </p:nvSpPr>
          <p:spPr bwMode="auto">
            <a:xfrm>
              <a:off x="7441" y="2109"/>
              <a:ext cx="28" cy="92"/>
            </a:xfrm>
            <a:custGeom>
              <a:avLst/>
              <a:gdLst>
                <a:gd name="T0" fmla="*/ 1 w 8"/>
                <a:gd name="T1" fmla="*/ 4 h 31"/>
                <a:gd name="T2" fmla="*/ 2 w 8"/>
                <a:gd name="T3" fmla="*/ 28 h 31"/>
                <a:gd name="T4" fmla="*/ 7 w 8"/>
                <a:gd name="T5" fmla="*/ 28 h 31"/>
                <a:gd name="T6" fmla="*/ 6 w 8"/>
                <a:gd name="T7" fmla="*/ 3 h 31"/>
                <a:gd name="T8" fmla="*/ 1 w 8"/>
                <a:gd name="T9" fmla="*/ 4 h 31"/>
              </a:gdLst>
              <a:ahLst/>
              <a:cxnLst>
                <a:cxn ang="0">
                  <a:pos x="T0" y="T1"/>
                </a:cxn>
                <a:cxn ang="0">
                  <a:pos x="T2" y="T3"/>
                </a:cxn>
                <a:cxn ang="0">
                  <a:pos x="T4" y="T5"/>
                </a:cxn>
                <a:cxn ang="0">
                  <a:pos x="T6" y="T7"/>
                </a:cxn>
                <a:cxn ang="0">
                  <a:pos x="T8" y="T9"/>
                </a:cxn>
              </a:cxnLst>
              <a:rect l="0" t="0" r="r" b="b"/>
              <a:pathLst>
                <a:path w="8" h="31">
                  <a:moveTo>
                    <a:pt x="1" y="4"/>
                  </a:moveTo>
                  <a:cubicBezTo>
                    <a:pt x="3" y="11"/>
                    <a:pt x="2" y="20"/>
                    <a:pt x="2" y="28"/>
                  </a:cubicBezTo>
                  <a:cubicBezTo>
                    <a:pt x="2" y="31"/>
                    <a:pt x="7" y="31"/>
                    <a:pt x="7" y="28"/>
                  </a:cubicBezTo>
                  <a:cubicBezTo>
                    <a:pt x="7" y="20"/>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78" name="Freeform 112"/>
            <p:cNvSpPr/>
            <p:nvPr/>
          </p:nvSpPr>
          <p:spPr bwMode="auto">
            <a:xfrm>
              <a:off x="7444" y="1970"/>
              <a:ext cx="18" cy="112"/>
            </a:xfrm>
            <a:custGeom>
              <a:avLst/>
              <a:gdLst>
                <a:gd name="T0" fmla="*/ 5 w 5"/>
                <a:gd name="T1" fmla="*/ 35 h 38"/>
                <a:gd name="T2" fmla="*/ 5 w 5"/>
                <a:gd name="T3" fmla="*/ 3 h 38"/>
                <a:gd name="T4" fmla="*/ 0 w 5"/>
                <a:gd name="T5" fmla="*/ 3 h 38"/>
                <a:gd name="T6" fmla="*/ 0 w 5"/>
                <a:gd name="T7" fmla="*/ 35 h 38"/>
                <a:gd name="T8" fmla="*/ 5 w 5"/>
                <a:gd name="T9" fmla="*/ 35 h 38"/>
              </a:gdLst>
              <a:ahLst/>
              <a:cxnLst>
                <a:cxn ang="0">
                  <a:pos x="T0" y="T1"/>
                </a:cxn>
                <a:cxn ang="0">
                  <a:pos x="T2" y="T3"/>
                </a:cxn>
                <a:cxn ang="0">
                  <a:pos x="T4" y="T5"/>
                </a:cxn>
                <a:cxn ang="0">
                  <a:pos x="T6" y="T7"/>
                </a:cxn>
                <a:cxn ang="0">
                  <a:pos x="T8" y="T9"/>
                </a:cxn>
              </a:cxnLst>
              <a:rect l="0" t="0" r="r" b="b"/>
              <a:pathLst>
                <a:path w="5" h="38">
                  <a:moveTo>
                    <a:pt x="5" y="35"/>
                  </a:moveTo>
                  <a:cubicBezTo>
                    <a:pt x="5" y="3"/>
                    <a:pt x="5" y="3"/>
                    <a:pt x="5" y="3"/>
                  </a:cubicBezTo>
                  <a:cubicBezTo>
                    <a:pt x="5" y="0"/>
                    <a:pt x="0" y="0"/>
                    <a:pt x="0" y="3"/>
                  </a:cubicBezTo>
                  <a:cubicBezTo>
                    <a:pt x="0" y="35"/>
                    <a:pt x="0" y="35"/>
                    <a:pt x="0" y="35"/>
                  </a:cubicBezTo>
                  <a:cubicBezTo>
                    <a:pt x="0" y="38"/>
                    <a:pt x="5" y="38"/>
                    <a:pt x="5" y="3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79" name="Freeform 113"/>
            <p:cNvSpPr/>
            <p:nvPr/>
          </p:nvSpPr>
          <p:spPr bwMode="auto">
            <a:xfrm>
              <a:off x="7444" y="1851"/>
              <a:ext cx="32" cy="107"/>
            </a:xfrm>
            <a:custGeom>
              <a:avLst/>
              <a:gdLst>
                <a:gd name="T0" fmla="*/ 1 w 9"/>
                <a:gd name="T1" fmla="*/ 33 h 36"/>
                <a:gd name="T2" fmla="*/ 6 w 9"/>
                <a:gd name="T3" fmla="*/ 33 h 36"/>
                <a:gd name="T4" fmla="*/ 8 w 9"/>
                <a:gd name="T5" fmla="*/ 4 h 36"/>
                <a:gd name="T6" fmla="*/ 3 w 9"/>
                <a:gd name="T7" fmla="*/ 2 h 36"/>
                <a:gd name="T8" fmla="*/ 1 w 9"/>
                <a:gd name="T9" fmla="*/ 33 h 36"/>
              </a:gdLst>
              <a:ahLst/>
              <a:cxnLst>
                <a:cxn ang="0">
                  <a:pos x="T0" y="T1"/>
                </a:cxn>
                <a:cxn ang="0">
                  <a:pos x="T2" y="T3"/>
                </a:cxn>
                <a:cxn ang="0">
                  <a:pos x="T4" y="T5"/>
                </a:cxn>
                <a:cxn ang="0">
                  <a:pos x="T6" y="T7"/>
                </a:cxn>
                <a:cxn ang="0">
                  <a:pos x="T8" y="T9"/>
                </a:cxn>
              </a:cxnLst>
              <a:rect l="0" t="0" r="r" b="b"/>
              <a:pathLst>
                <a:path w="9" h="36">
                  <a:moveTo>
                    <a:pt x="1" y="33"/>
                  </a:moveTo>
                  <a:cubicBezTo>
                    <a:pt x="1" y="36"/>
                    <a:pt x="6" y="36"/>
                    <a:pt x="6" y="33"/>
                  </a:cubicBezTo>
                  <a:cubicBezTo>
                    <a:pt x="6" y="23"/>
                    <a:pt x="5" y="13"/>
                    <a:pt x="8" y="4"/>
                  </a:cubicBezTo>
                  <a:cubicBezTo>
                    <a:pt x="9" y="1"/>
                    <a:pt x="4" y="0"/>
                    <a:pt x="3" y="2"/>
                  </a:cubicBezTo>
                  <a:cubicBezTo>
                    <a:pt x="0" y="12"/>
                    <a:pt x="1" y="23"/>
                    <a:pt x="1" y="33"/>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80" name="Freeform 114"/>
            <p:cNvSpPr/>
            <p:nvPr/>
          </p:nvSpPr>
          <p:spPr bwMode="auto">
            <a:xfrm>
              <a:off x="7441" y="1753"/>
              <a:ext cx="28" cy="80"/>
            </a:xfrm>
            <a:custGeom>
              <a:avLst/>
              <a:gdLst>
                <a:gd name="T0" fmla="*/ 3 w 8"/>
                <a:gd name="T1" fmla="*/ 5 h 27"/>
                <a:gd name="T2" fmla="*/ 3 w 8"/>
                <a:gd name="T3" fmla="*/ 24 h 27"/>
                <a:gd name="T4" fmla="*/ 8 w 8"/>
                <a:gd name="T5" fmla="*/ 24 h 27"/>
                <a:gd name="T6" fmla="*/ 8 w 8"/>
                <a:gd name="T7" fmla="*/ 9 h 27"/>
                <a:gd name="T8" fmla="*/ 4 w 8"/>
                <a:gd name="T9" fmla="*/ 0 h 27"/>
                <a:gd name="T10" fmla="*/ 3 w 8"/>
                <a:gd name="T11" fmla="*/ 5 h 27"/>
              </a:gdLst>
              <a:ahLst/>
              <a:cxnLst>
                <a:cxn ang="0">
                  <a:pos x="T0" y="T1"/>
                </a:cxn>
                <a:cxn ang="0">
                  <a:pos x="T2" y="T3"/>
                </a:cxn>
                <a:cxn ang="0">
                  <a:pos x="T4" y="T5"/>
                </a:cxn>
                <a:cxn ang="0">
                  <a:pos x="T6" y="T7"/>
                </a:cxn>
                <a:cxn ang="0">
                  <a:pos x="T8" y="T9"/>
                </a:cxn>
                <a:cxn ang="0">
                  <a:pos x="T10" y="T11"/>
                </a:cxn>
              </a:cxnLst>
              <a:rect l="0" t="0" r="r" b="b"/>
              <a:pathLst>
                <a:path w="8" h="27">
                  <a:moveTo>
                    <a:pt x="3" y="5"/>
                  </a:moveTo>
                  <a:cubicBezTo>
                    <a:pt x="4" y="5"/>
                    <a:pt x="3" y="22"/>
                    <a:pt x="3" y="24"/>
                  </a:cubicBezTo>
                  <a:cubicBezTo>
                    <a:pt x="3" y="27"/>
                    <a:pt x="8" y="27"/>
                    <a:pt x="8" y="24"/>
                  </a:cubicBezTo>
                  <a:cubicBezTo>
                    <a:pt x="8" y="19"/>
                    <a:pt x="8" y="14"/>
                    <a:pt x="8" y="9"/>
                  </a:cubicBezTo>
                  <a:cubicBezTo>
                    <a:pt x="8" y="6"/>
                    <a:pt x="7"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81" name="Freeform 115"/>
            <p:cNvSpPr/>
            <p:nvPr/>
          </p:nvSpPr>
          <p:spPr bwMode="auto">
            <a:xfrm>
              <a:off x="7441" y="1622"/>
              <a:ext cx="28" cy="92"/>
            </a:xfrm>
            <a:custGeom>
              <a:avLst/>
              <a:gdLst>
                <a:gd name="T0" fmla="*/ 6 w 8"/>
                <a:gd name="T1" fmla="*/ 28 h 31"/>
                <a:gd name="T2" fmla="*/ 7 w 8"/>
                <a:gd name="T3" fmla="*/ 3 h 31"/>
                <a:gd name="T4" fmla="*/ 2 w 8"/>
                <a:gd name="T5" fmla="*/ 3 h 31"/>
                <a:gd name="T6" fmla="*/ 1 w 8"/>
                <a:gd name="T7" fmla="*/ 27 h 31"/>
                <a:gd name="T8" fmla="*/ 6 w 8"/>
                <a:gd name="T9" fmla="*/ 28 h 31"/>
              </a:gdLst>
              <a:ahLst/>
              <a:cxnLst>
                <a:cxn ang="0">
                  <a:pos x="T0" y="T1"/>
                </a:cxn>
                <a:cxn ang="0">
                  <a:pos x="T2" y="T3"/>
                </a:cxn>
                <a:cxn ang="0">
                  <a:pos x="T4" y="T5"/>
                </a:cxn>
                <a:cxn ang="0">
                  <a:pos x="T6" y="T7"/>
                </a:cxn>
                <a:cxn ang="0">
                  <a:pos x="T8" y="T9"/>
                </a:cxn>
              </a:cxnLst>
              <a:rect l="0" t="0" r="r" b="b"/>
              <a:pathLst>
                <a:path w="8" h="31">
                  <a:moveTo>
                    <a:pt x="6" y="28"/>
                  </a:moveTo>
                  <a:cubicBezTo>
                    <a:pt x="8" y="20"/>
                    <a:pt x="7" y="11"/>
                    <a:pt x="7" y="3"/>
                  </a:cubicBezTo>
                  <a:cubicBezTo>
                    <a:pt x="7" y="0"/>
                    <a:pt x="2" y="0"/>
                    <a:pt x="2" y="3"/>
                  </a:cubicBezTo>
                  <a:cubicBezTo>
                    <a:pt x="2" y="11"/>
                    <a:pt x="4" y="19"/>
                    <a:pt x="1" y="27"/>
                  </a:cubicBezTo>
                  <a:cubicBezTo>
                    <a:pt x="0" y="30"/>
                    <a:pt x="5" y="31"/>
                    <a:pt x="6"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82" name="Freeform 116"/>
            <p:cNvSpPr/>
            <p:nvPr/>
          </p:nvSpPr>
          <p:spPr bwMode="auto">
            <a:xfrm>
              <a:off x="7444" y="1486"/>
              <a:ext cx="25" cy="104"/>
            </a:xfrm>
            <a:custGeom>
              <a:avLst/>
              <a:gdLst>
                <a:gd name="T0" fmla="*/ 0 w 7"/>
                <a:gd name="T1" fmla="*/ 32 h 35"/>
                <a:gd name="T2" fmla="*/ 5 w 7"/>
                <a:gd name="T3" fmla="*/ 32 h 35"/>
                <a:gd name="T4" fmla="*/ 6 w 7"/>
                <a:gd name="T5" fmla="*/ 3 h 35"/>
                <a:gd name="T6" fmla="*/ 1 w 7"/>
                <a:gd name="T7" fmla="*/ 3 h 35"/>
                <a:gd name="T8" fmla="*/ 0 w 7"/>
                <a:gd name="T9" fmla="*/ 32 h 35"/>
              </a:gdLst>
              <a:ahLst/>
              <a:cxnLst>
                <a:cxn ang="0">
                  <a:pos x="T0" y="T1"/>
                </a:cxn>
                <a:cxn ang="0">
                  <a:pos x="T2" y="T3"/>
                </a:cxn>
                <a:cxn ang="0">
                  <a:pos x="T4" y="T5"/>
                </a:cxn>
                <a:cxn ang="0">
                  <a:pos x="T6" y="T7"/>
                </a:cxn>
                <a:cxn ang="0">
                  <a:pos x="T8" y="T9"/>
                </a:cxn>
              </a:cxnLst>
              <a:rect l="0" t="0" r="r" b="b"/>
              <a:pathLst>
                <a:path w="7" h="35">
                  <a:moveTo>
                    <a:pt x="0" y="32"/>
                  </a:moveTo>
                  <a:cubicBezTo>
                    <a:pt x="0" y="35"/>
                    <a:pt x="5" y="35"/>
                    <a:pt x="5" y="32"/>
                  </a:cubicBezTo>
                  <a:cubicBezTo>
                    <a:pt x="5" y="22"/>
                    <a:pt x="7" y="13"/>
                    <a:pt x="6" y="3"/>
                  </a:cubicBezTo>
                  <a:cubicBezTo>
                    <a:pt x="5" y="0"/>
                    <a:pt x="1" y="0"/>
                    <a:pt x="1" y="3"/>
                  </a:cubicBezTo>
                  <a:cubicBezTo>
                    <a:pt x="2" y="13"/>
                    <a:pt x="0" y="22"/>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83" name="Freeform 117"/>
            <p:cNvSpPr/>
            <p:nvPr/>
          </p:nvSpPr>
          <p:spPr bwMode="auto">
            <a:xfrm>
              <a:off x="7444" y="1361"/>
              <a:ext cx="29" cy="104"/>
            </a:xfrm>
            <a:custGeom>
              <a:avLst/>
              <a:gdLst>
                <a:gd name="T0" fmla="*/ 0 w 8"/>
                <a:gd name="T1" fmla="*/ 32 h 35"/>
                <a:gd name="T2" fmla="*/ 5 w 8"/>
                <a:gd name="T3" fmla="*/ 32 h 35"/>
                <a:gd name="T4" fmla="*/ 6 w 8"/>
                <a:gd name="T5" fmla="*/ 3 h 35"/>
                <a:gd name="T6" fmla="*/ 1 w 8"/>
                <a:gd name="T7" fmla="*/ 4 h 35"/>
                <a:gd name="T8" fmla="*/ 0 w 8"/>
                <a:gd name="T9" fmla="*/ 32 h 35"/>
              </a:gdLst>
              <a:ahLst/>
              <a:cxnLst>
                <a:cxn ang="0">
                  <a:pos x="T0" y="T1"/>
                </a:cxn>
                <a:cxn ang="0">
                  <a:pos x="T2" y="T3"/>
                </a:cxn>
                <a:cxn ang="0">
                  <a:pos x="T4" y="T5"/>
                </a:cxn>
                <a:cxn ang="0">
                  <a:pos x="T6" y="T7"/>
                </a:cxn>
                <a:cxn ang="0">
                  <a:pos x="T8" y="T9"/>
                </a:cxn>
              </a:cxnLst>
              <a:rect l="0" t="0" r="r" b="b"/>
              <a:pathLst>
                <a:path w="8" h="35">
                  <a:moveTo>
                    <a:pt x="0" y="32"/>
                  </a:moveTo>
                  <a:cubicBezTo>
                    <a:pt x="0" y="35"/>
                    <a:pt x="5" y="35"/>
                    <a:pt x="5" y="32"/>
                  </a:cubicBezTo>
                  <a:cubicBezTo>
                    <a:pt x="5" y="23"/>
                    <a:pt x="8" y="12"/>
                    <a:pt x="6" y="3"/>
                  </a:cubicBezTo>
                  <a:cubicBezTo>
                    <a:pt x="5" y="0"/>
                    <a:pt x="0" y="1"/>
                    <a:pt x="1" y="4"/>
                  </a:cubicBezTo>
                  <a:cubicBezTo>
                    <a:pt x="4" y="13"/>
                    <a:pt x="0" y="23"/>
                    <a:pt x="0" y="32"/>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84" name="Freeform 118"/>
            <p:cNvSpPr/>
            <p:nvPr/>
          </p:nvSpPr>
          <p:spPr bwMode="auto">
            <a:xfrm>
              <a:off x="7451" y="1213"/>
              <a:ext cx="25" cy="98"/>
            </a:xfrm>
            <a:custGeom>
              <a:avLst/>
              <a:gdLst>
                <a:gd name="T0" fmla="*/ 1 w 7"/>
                <a:gd name="T1" fmla="*/ 9 h 33"/>
                <a:gd name="T2" fmla="*/ 2 w 7"/>
                <a:gd name="T3" fmla="*/ 30 h 33"/>
                <a:gd name="T4" fmla="*/ 7 w 7"/>
                <a:gd name="T5" fmla="*/ 30 h 33"/>
                <a:gd name="T6" fmla="*/ 6 w 7"/>
                <a:gd name="T7" fmla="*/ 3 h 33"/>
                <a:gd name="T8" fmla="*/ 2 w 7"/>
                <a:gd name="T9" fmla="*/ 2 h 33"/>
                <a:gd name="T10" fmla="*/ 0 w 7"/>
                <a:gd name="T11" fmla="*/ 7 h 33"/>
                <a:gd name="T12" fmla="*/ 1 w 7"/>
                <a:gd name="T13" fmla="*/ 9 h 33"/>
              </a:gdLst>
              <a:ahLst/>
              <a:cxnLst>
                <a:cxn ang="0">
                  <a:pos x="T0" y="T1"/>
                </a:cxn>
                <a:cxn ang="0">
                  <a:pos x="T2" y="T3"/>
                </a:cxn>
                <a:cxn ang="0">
                  <a:pos x="T4" y="T5"/>
                </a:cxn>
                <a:cxn ang="0">
                  <a:pos x="T6" y="T7"/>
                </a:cxn>
                <a:cxn ang="0">
                  <a:pos x="T8" y="T9"/>
                </a:cxn>
                <a:cxn ang="0">
                  <a:pos x="T10" y="T11"/>
                </a:cxn>
                <a:cxn ang="0">
                  <a:pos x="T12" y="T13"/>
                </a:cxn>
              </a:cxnLst>
              <a:rect l="0" t="0" r="r" b="b"/>
              <a:pathLst>
                <a:path w="7" h="33">
                  <a:moveTo>
                    <a:pt x="1" y="9"/>
                  </a:moveTo>
                  <a:cubicBezTo>
                    <a:pt x="1" y="16"/>
                    <a:pt x="1" y="23"/>
                    <a:pt x="2" y="30"/>
                  </a:cubicBezTo>
                  <a:cubicBezTo>
                    <a:pt x="3" y="33"/>
                    <a:pt x="7" y="33"/>
                    <a:pt x="7" y="30"/>
                  </a:cubicBezTo>
                  <a:cubicBezTo>
                    <a:pt x="6" y="21"/>
                    <a:pt x="6" y="12"/>
                    <a:pt x="6" y="3"/>
                  </a:cubicBezTo>
                  <a:cubicBezTo>
                    <a:pt x="6" y="1"/>
                    <a:pt x="3" y="0"/>
                    <a:pt x="2" y="2"/>
                  </a:cubicBezTo>
                  <a:cubicBezTo>
                    <a:pt x="0" y="3"/>
                    <a:pt x="0" y="5"/>
                    <a:pt x="0" y="7"/>
                  </a:cubicBezTo>
                  <a:cubicBezTo>
                    <a:pt x="0" y="8"/>
                    <a:pt x="1" y="9"/>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85" name="Freeform 119"/>
            <p:cNvSpPr/>
            <p:nvPr/>
          </p:nvSpPr>
          <p:spPr bwMode="auto">
            <a:xfrm>
              <a:off x="7448" y="1068"/>
              <a:ext cx="25" cy="94"/>
            </a:xfrm>
            <a:custGeom>
              <a:avLst/>
              <a:gdLst>
                <a:gd name="T0" fmla="*/ 5 w 7"/>
                <a:gd name="T1" fmla="*/ 29 h 32"/>
                <a:gd name="T2" fmla="*/ 6 w 7"/>
                <a:gd name="T3" fmla="*/ 14 h 32"/>
                <a:gd name="T4" fmla="*/ 6 w 7"/>
                <a:gd name="T5" fmla="*/ 7 h 32"/>
                <a:gd name="T6" fmla="*/ 7 w 7"/>
                <a:gd name="T7" fmla="*/ 4 h 32"/>
                <a:gd name="T8" fmla="*/ 7 w 7"/>
                <a:gd name="T9" fmla="*/ 3 h 32"/>
                <a:gd name="T10" fmla="*/ 7 w 7"/>
                <a:gd name="T11" fmla="*/ 3 h 32"/>
                <a:gd name="T12" fmla="*/ 3 w 7"/>
                <a:gd name="T13" fmla="*/ 2 h 32"/>
                <a:gd name="T14" fmla="*/ 1 w 7"/>
                <a:gd name="T15" fmla="*/ 11 h 32"/>
                <a:gd name="T16" fmla="*/ 0 w 7"/>
                <a:gd name="T17" fmla="*/ 29 h 32"/>
                <a:gd name="T18" fmla="*/ 5 w 7"/>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2">
                  <a:moveTo>
                    <a:pt x="5" y="29"/>
                  </a:moveTo>
                  <a:cubicBezTo>
                    <a:pt x="5" y="24"/>
                    <a:pt x="5" y="19"/>
                    <a:pt x="6" y="14"/>
                  </a:cubicBezTo>
                  <a:cubicBezTo>
                    <a:pt x="6" y="12"/>
                    <a:pt x="6" y="10"/>
                    <a:pt x="6" y="7"/>
                  </a:cubicBezTo>
                  <a:cubicBezTo>
                    <a:pt x="6" y="6"/>
                    <a:pt x="7" y="5"/>
                    <a:pt x="7" y="4"/>
                  </a:cubicBezTo>
                  <a:cubicBezTo>
                    <a:pt x="7" y="4"/>
                    <a:pt x="7" y="4"/>
                    <a:pt x="7" y="3"/>
                  </a:cubicBezTo>
                  <a:cubicBezTo>
                    <a:pt x="7" y="3"/>
                    <a:pt x="7" y="3"/>
                    <a:pt x="7" y="3"/>
                  </a:cubicBezTo>
                  <a:cubicBezTo>
                    <a:pt x="6" y="1"/>
                    <a:pt x="4" y="0"/>
                    <a:pt x="3" y="2"/>
                  </a:cubicBezTo>
                  <a:cubicBezTo>
                    <a:pt x="1" y="4"/>
                    <a:pt x="2" y="8"/>
                    <a:pt x="1" y="11"/>
                  </a:cubicBezTo>
                  <a:cubicBezTo>
                    <a:pt x="1" y="17"/>
                    <a:pt x="0" y="23"/>
                    <a:pt x="0" y="29"/>
                  </a:cubicBezTo>
                  <a:cubicBezTo>
                    <a:pt x="0" y="32"/>
                    <a:pt x="5" y="32"/>
                    <a:pt x="5" y="2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86" name="Freeform 120"/>
            <p:cNvSpPr/>
            <p:nvPr/>
          </p:nvSpPr>
          <p:spPr bwMode="auto">
            <a:xfrm>
              <a:off x="7441" y="934"/>
              <a:ext cx="28" cy="104"/>
            </a:xfrm>
            <a:custGeom>
              <a:avLst/>
              <a:gdLst>
                <a:gd name="T0" fmla="*/ 1 w 8"/>
                <a:gd name="T1" fmla="*/ 9 h 35"/>
                <a:gd name="T2" fmla="*/ 3 w 8"/>
                <a:gd name="T3" fmla="*/ 32 h 35"/>
                <a:gd name="T4" fmla="*/ 8 w 8"/>
                <a:gd name="T5" fmla="*/ 32 h 35"/>
                <a:gd name="T6" fmla="*/ 6 w 8"/>
                <a:gd name="T7" fmla="*/ 17 h 35"/>
                <a:gd name="T8" fmla="*/ 5 w 8"/>
                <a:gd name="T9" fmla="*/ 9 h 35"/>
                <a:gd name="T10" fmla="*/ 5 w 8"/>
                <a:gd name="T11" fmla="*/ 6 h 35"/>
                <a:gd name="T12" fmla="*/ 5 w 8"/>
                <a:gd name="T13" fmla="*/ 5 h 35"/>
                <a:gd name="T14" fmla="*/ 5 w 8"/>
                <a:gd name="T15" fmla="*/ 3 h 35"/>
                <a:gd name="T16" fmla="*/ 1 w 8"/>
                <a:gd name="T17" fmla="*/ 2 h 35"/>
                <a:gd name="T18" fmla="*/ 1 w 8"/>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1" y="9"/>
                  </a:moveTo>
                  <a:cubicBezTo>
                    <a:pt x="1" y="16"/>
                    <a:pt x="3" y="24"/>
                    <a:pt x="3" y="32"/>
                  </a:cubicBezTo>
                  <a:cubicBezTo>
                    <a:pt x="3" y="35"/>
                    <a:pt x="8" y="35"/>
                    <a:pt x="8" y="32"/>
                  </a:cubicBezTo>
                  <a:cubicBezTo>
                    <a:pt x="8" y="27"/>
                    <a:pt x="7" y="22"/>
                    <a:pt x="6" y="17"/>
                  </a:cubicBezTo>
                  <a:cubicBezTo>
                    <a:pt x="6" y="14"/>
                    <a:pt x="6" y="12"/>
                    <a:pt x="5" y="9"/>
                  </a:cubicBezTo>
                  <a:cubicBezTo>
                    <a:pt x="5" y="8"/>
                    <a:pt x="5" y="7"/>
                    <a:pt x="5" y="6"/>
                  </a:cubicBezTo>
                  <a:cubicBezTo>
                    <a:pt x="5" y="6"/>
                    <a:pt x="5" y="6"/>
                    <a:pt x="5" y="5"/>
                  </a:cubicBezTo>
                  <a:cubicBezTo>
                    <a:pt x="5" y="5"/>
                    <a:pt x="6" y="4"/>
                    <a:pt x="5" y="3"/>
                  </a:cubicBezTo>
                  <a:cubicBezTo>
                    <a:pt x="5" y="1"/>
                    <a:pt x="2" y="0"/>
                    <a:pt x="1" y="2"/>
                  </a:cubicBezTo>
                  <a:cubicBezTo>
                    <a:pt x="0" y="4"/>
                    <a:pt x="1" y="7"/>
                    <a:pt x="1"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87" name="Freeform 121"/>
            <p:cNvSpPr/>
            <p:nvPr/>
          </p:nvSpPr>
          <p:spPr bwMode="auto">
            <a:xfrm>
              <a:off x="7441" y="792"/>
              <a:ext cx="25" cy="109"/>
            </a:xfrm>
            <a:custGeom>
              <a:avLst/>
              <a:gdLst>
                <a:gd name="T0" fmla="*/ 1 w 7"/>
                <a:gd name="T1" fmla="*/ 6 h 37"/>
                <a:gd name="T2" fmla="*/ 2 w 7"/>
                <a:gd name="T3" fmla="*/ 7 h 37"/>
                <a:gd name="T4" fmla="*/ 1 w 7"/>
                <a:gd name="T5" fmla="*/ 16 h 37"/>
                <a:gd name="T6" fmla="*/ 0 w 7"/>
                <a:gd name="T7" fmla="*/ 33 h 37"/>
                <a:gd name="T8" fmla="*/ 4 w 7"/>
                <a:gd name="T9" fmla="*/ 34 h 37"/>
                <a:gd name="T10" fmla="*/ 6 w 7"/>
                <a:gd name="T11" fmla="*/ 16 h 37"/>
                <a:gd name="T12" fmla="*/ 4 w 7"/>
                <a:gd name="T13" fmla="*/ 1 h 37"/>
                <a:gd name="T14" fmla="*/ 0 w 7"/>
                <a:gd name="T15" fmla="*/ 3 h 37"/>
                <a:gd name="T16" fmla="*/ 1 w 7"/>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7">
                  <a:moveTo>
                    <a:pt x="1" y="6"/>
                  </a:moveTo>
                  <a:cubicBezTo>
                    <a:pt x="1" y="7"/>
                    <a:pt x="1" y="7"/>
                    <a:pt x="2" y="7"/>
                  </a:cubicBezTo>
                  <a:cubicBezTo>
                    <a:pt x="2" y="10"/>
                    <a:pt x="1" y="15"/>
                    <a:pt x="1" y="16"/>
                  </a:cubicBezTo>
                  <a:cubicBezTo>
                    <a:pt x="1" y="22"/>
                    <a:pt x="1" y="27"/>
                    <a:pt x="0" y="33"/>
                  </a:cubicBezTo>
                  <a:cubicBezTo>
                    <a:pt x="0" y="35"/>
                    <a:pt x="4" y="37"/>
                    <a:pt x="4" y="34"/>
                  </a:cubicBezTo>
                  <a:cubicBezTo>
                    <a:pt x="6" y="28"/>
                    <a:pt x="6" y="22"/>
                    <a:pt x="6" y="16"/>
                  </a:cubicBezTo>
                  <a:cubicBezTo>
                    <a:pt x="6" y="12"/>
                    <a:pt x="7" y="4"/>
                    <a:pt x="4" y="1"/>
                  </a:cubicBezTo>
                  <a:cubicBezTo>
                    <a:pt x="2" y="0"/>
                    <a:pt x="0" y="1"/>
                    <a:pt x="0" y="3"/>
                  </a:cubicBezTo>
                  <a:cubicBezTo>
                    <a:pt x="1" y="4"/>
                    <a:pt x="1" y="5"/>
                    <a:pt x="1"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88" name="Freeform 122"/>
            <p:cNvSpPr/>
            <p:nvPr/>
          </p:nvSpPr>
          <p:spPr bwMode="auto">
            <a:xfrm>
              <a:off x="7444" y="646"/>
              <a:ext cx="22" cy="89"/>
            </a:xfrm>
            <a:custGeom>
              <a:avLst/>
              <a:gdLst>
                <a:gd name="T0" fmla="*/ 0 w 6"/>
                <a:gd name="T1" fmla="*/ 4 h 30"/>
                <a:gd name="T2" fmla="*/ 1 w 6"/>
                <a:gd name="T3" fmla="*/ 27 h 30"/>
                <a:gd name="T4" fmla="*/ 6 w 6"/>
                <a:gd name="T5" fmla="*/ 27 h 30"/>
                <a:gd name="T6" fmla="*/ 5 w 6"/>
                <a:gd name="T7" fmla="*/ 3 h 30"/>
                <a:gd name="T8" fmla="*/ 0 w 6"/>
                <a:gd name="T9" fmla="*/ 4 h 30"/>
              </a:gdLst>
              <a:ahLst/>
              <a:cxnLst>
                <a:cxn ang="0">
                  <a:pos x="T0" y="T1"/>
                </a:cxn>
                <a:cxn ang="0">
                  <a:pos x="T2" y="T3"/>
                </a:cxn>
                <a:cxn ang="0">
                  <a:pos x="T4" y="T5"/>
                </a:cxn>
                <a:cxn ang="0">
                  <a:pos x="T6" y="T7"/>
                </a:cxn>
                <a:cxn ang="0">
                  <a:pos x="T8" y="T9"/>
                </a:cxn>
              </a:cxnLst>
              <a:rect l="0" t="0" r="r" b="b"/>
              <a:pathLst>
                <a:path w="6" h="30">
                  <a:moveTo>
                    <a:pt x="0" y="4"/>
                  </a:moveTo>
                  <a:cubicBezTo>
                    <a:pt x="2" y="11"/>
                    <a:pt x="1" y="20"/>
                    <a:pt x="1" y="27"/>
                  </a:cubicBezTo>
                  <a:cubicBezTo>
                    <a:pt x="1" y="30"/>
                    <a:pt x="6" y="30"/>
                    <a:pt x="6" y="27"/>
                  </a:cubicBezTo>
                  <a:cubicBezTo>
                    <a:pt x="6" y="19"/>
                    <a:pt x="6" y="11"/>
                    <a:pt x="5" y="3"/>
                  </a:cubicBezTo>
                  <a:cubicBezTo>
                    <a:pt x="4" y="0"/>
                    <a:pt x="0" y="1"/>
                    <a:pt x="0"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89" name="Freeform 123"/>
            <p:cNvSpPr/>
            <p:nvPr/>
          </p:nvSpPr>
          <p:spPr bwMode="auto">
            <a:xfrm>
              <a:off x="7444" y="513"/>
              <a:ext cx="22" cy="92"/>
            </a:xfrm>
            <a:custGeom>
              <a:avLst/>
              <a:gdLst>
                <a:gd name="T0" fmla="*/ 5 w 6"/>
                <a:gd name="T1" fmla="*/ 28 h 31"/>
                <a:gd name="T2" fmla="*/ 6 w 6"/>
                <a:gd name="T3" fmla="*/ 3 h 31"/>
                <a:gd name="T4" fmla="*/ 1 w 6"/>
                <a:gd name="T5" fmla="*/ 3 h 31"/>
                <a:gd name="T6" fmla="*/ 0 w 6"/>
                <a:gd name="T7" fmla="*/ 28 h 31"/>
                <a:gd name="T8" fmla="*/ 5 w 6"/>
                <a:gd name="T9" fmla="*/ 28 h 31"/>
              </a:gdLst>
              <a:ahLst/>
              <a:cxnLst>
                <a:cxn ang="0">
                  <a:pos x="T0" y="T1"/>
                </a:cxn>
                <a:cxn ang="0">
                  <a:pos x="T2" y="T3"/>
                </a:cxn>
                <a:cxn ang="0">
                  <a:pos x="T4" y="T5"/>
                </a:cxn>
                <a:cxn ang="0">
                  <a:pos x="T6" y="T7"/>
                </a:cxn>
                <a:cxn ang="0">
                  <a:pos x="T8" y="T9"/>
                </a:cxn>
              </a:cxnLst>
              <a:rect l="0" t="0" r="r" b="b"/>
              <a:pathLst>
                <a:path w="6" h="31">
                  <a:moveTo>
                    <a:pt x="5" y="28"/>
                  </a:moveTo>
                  <a:cubicBezTo>
                    <a:pt x="6" y="20"/>
                    <a:pt x="6" y="11"/>
                    <a:pt x="6" y="3"/>
                  </a:cubicBezTo>
                  <a:cubicBezTo>
                    <a:pt x="6" y="0"/>
                    <a:pt x="1" y="0"/>
                    <a:pt x="1" y="3"/>
                  </a:cubicBezTo>
                  <a:cubicBezTo>
                    <a:pt x="1" y="11"/>
                    <a:pt x="1" y="20"/>
                    <a:pt x="0" y="28"/>
                  </a:cubicBezTo>
                  <a:cubicBezTo>
                    <a:pt x="0" y="31"/>
                    <a:pt x="4" y="31"/>
                    <a:pt x="5" y="2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90" name="Freeform 124"/>
            <p:cNvSpPr/>
            <p:nvPr/>
          </p:nvSpPr>
          <p:spPr bwMode="auto">
            <a:xfrm>
              <a:off x="7444" y="388"/>
              <a:ext cx="29" cy="95"/>
            </a:xfrm>
            <a:custGeom>
              <a:avLst/>
              <a:gdLst>
                <a:gd name="T0" fmla="*/ 1 w 8"/>
                <a:gd name="T1" fmla="*/ 4 h 32"/>
                <a:gd name="T2" fmla="*/ 2 w 8"/>
                <a:gd name="T3" fmla="*/ 29 h 32"/>
                <a:gd name="T4" fmla="*/ 7 w 8"/>
                <a:gd name="T5" fmla="*/ 29 h 32"/>
                <a:gd name="T6" fmla="*/ 6 w 8"/>
                <a:gd name="T7" fmla="*/ 3 h 32"/>
                <a:gd name="T8" fmla="*/ 1 w 8"/>
                <a:gd name="T9" fmla="*/ 4 h 32"/>
              </a:gdLst>
              <a:ahLst/>
              <a:cxnLst>
                <a:cxn ang="0">
                  <a:pos x="T0" y="T1"/>
                </a:cxn>
                <a:cxn ang="0">
                  <a:pos x="T2" y="T3"/>
                </a:cxn>
                <a:cxn ang="0">
                  <a:pos x="T4" y="T5"/>
                </a:cxn>
                <a:cxn ang="0">
                  <a:pos x="T6" y="T7"/>
                </a:cxn>
                <a:cxn ang="0">
                  <a:pos x="T8" y="T9"/>
                </a:cxn>
              </a:cxnLst>
              <a:rect l="0" t="0" r="r" b="b"/>
              <a:pathLst>
                <a:path w="8" h="32">
                  <a:moveTo>
                    <a:pt x="1" y="4"/>
                  </a:moveTo>
                  <a:cubicBezTo>
                    <a:pt x="3" y="12"/>
                    <a:pt x="2" y="21"/>
                    <a:pt x="2" y="29"/>
                  </a:cubicBezTo>
                  <a:cubicBezTo>
                    <a:pt x="2" y="32"/>
                    <a:pt x="7" y="32"/>
                    <a:pt x="7" y="29"/>
                  </a:cubicBezTo>
                  <a:cubicBezTo>
                    <a:pt x="7" y="21"/>
                    <a:pt x="8" y="11"/>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91" name="Freeform 125"/>
            <p:cNvSpPr/>
            <p:nvPr/>
          </p:nvSpPr>
          <p:spPr bwMode="auto">
            <a:xfrm>
              <a:off x="7441" y="305"/>
              <a:ext cx="25" cy="56"/>
            </a:xfrm>
            <a:custGeom>
              <a:avLst/>
              <a:gdLst>
                <a:gd name="T0" fmla="*/ 1 w 7"/>
                <a:gd name="T1" fmla="*/ 4 h 19"/>
                <a:gd name="T2" fmla="*/ 2 w 7"/>
                <a:gd name="T3" fmla="*/ 16 h 19"/>
                <a:gd name="T4" fmla="*/ 7 w 7"/>
                <a:gd name="T5" fmla="*/ 16 h 19"/>
                <a:gd name="T6" fmla="*/ 6 w 7"/>
                <a:gd name="T7" fmla="*/ 3 h 19"/>
                <a:gd name="T8" fmla="*/ 1 w 7"/>
                <a:gd name="T9" fmla="*/ 4 h 19"/>
              </a:gdLst>
              <a:ahLst/>
              <a:cxnLst>
                <a:cxn ang="0">
                  <a:pos x="T0" y="T1"/>
                </a:cxn>
                <a:cxn ang="0">
                  <a:pos x="T2" y="T3"/>
                </a:cxn>
                <a:cxn ang="0">
                  <a:pos x="T4" y="T5"/>
                </a:cxn>
                <a:cxn ang="0">
                  <a:pos x="T6" y="T7"/>
                </a:cxn>
                <a:cxn ang="0">
                  <a:pos x="T8" y="T9"/>
                </a:cxn>
              </a:cxnLst>
              <a:rect l="0" t="0" r="r" b="b"/>
              <a:pathLst>
                <a:path w="7" h="19">
                  <a:moveTo>
                    <a:pt x="1" y="4"/>
                  </a:moveTo>
                  <a:cubicBezTo>
                    <a:pt x="2" y="8"/>
                    <a:pt x="2" y="12"/>
                    <a:pt x="2" y="16"/>
                  </a:cubicBezTo>
                  <a:cubicBezTo>
                    <a:pt x="2" y="19"/>
                    <a:pt x="7" y="19"/>
                    <a:pt x="7" y="16"/>
                  </a:cubicBezTo>
                  <a:cubicBezTo>
                    <a:pt x="7" y="11"/>
                    <a:pt x="7" y="7"/>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92" name="Freeform 126"/>
            <p:cNvSpPr/>
            <p:nvPr/>
          </p:nvSpPr>
          <p:spPr bwMode="auto">
            <a:xfrm>
              <a:off x="7441" y="213"/>
              <a:ext cx="28" cy="65"/>
            </a:xfrm>
            <a:custGeom>
              <a:avLst/>
              <a:gdLst>
                <a:gd name="T0" fmla="*/ 1 w 8"/>
                <a:gd name="T1" fmla="*/ 4 h 22"/>
                <a:gd name="T2" fmla="*/ 2 w 8"/>
                <a:gd name="T3" fmla="*/ 18 h 22"/>
                <a:gd name="T4" fmla="*/ 7 w 8"/>
                <a:gd name="T5" fmla="*/ 19 h 22"/>
                <a:gd name="T6" fmla="*/ 6 w 8"/>
                <a:gd name="T7" fmla="*/ 3 h 22"/>
                <a:gd name="T8" fmla="*/ 1 w 8"/>
                <a:gd name="T9" fmla="*/ 4 h 22"/>
              </a:gdLst>
              <a:ahLst/>
              <a:cxnLst>
                <a:cxn ang="0">
                  <a:pos x="T0" y="T1"/>
                </a:cxn>
                <a:cxn ang="0">
                  <a:pos x="T2" y="T3"/>
                </a:cxn>
                <a:cxn ang="0">
                  <a:pos x="T4" y="T5"/>
                </a:cxn>
                <a:cxn ang="0">
                  <a:pos x="T6" y="T7"/>
                </a:cxn>
                <a:cxn ang="0">
                  <a:pos x="T8" y="T9"/>
                </a:cxn>
              </a:cxnLst>
              <a:rect l="0" t="0" r="r" b="b"/>
              <a:pathLst>
                <a:path w="8" h="22">
                  <a:moveTo>
                    <a:pt x="1" y="4"/>
                  </a:moveTo>
                  <a:cubicBezTo>
                    <a:pt x="2" y="8"/>
                    <a:pt x="3" y="14"/>
                    <a:pt x="2" y="18"/>
                  </a:cubicBezTo>
                  <a:cubicBezTo>
                    <a:pt x="1" y="21"/>
                    <a:pt x="6" y="22"/>
                    <a:pt x="7" y="19"/>
                  </a:cubicBezTo>
                  <a:cubicBezTo>
                    <a:pt x="8" y="14"/>
                    <a:pt x="7" y="8"/>
                    <a:pt x="6" y="3"/>
                  </a:cubicBezTo>
                  <a:cubicBezTo>
                    <a:pt x="5" y="0"/>
                    <a:pt x="0" y="1"/>
                    <a:pt x="1" y="4"/>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93" name="Freeform 127"/>
            <p:cNvSpPr/>
            <p:nvPr/>
          </p:nvSpPr>
          <p:spPr bwMode="auto">
            <a:xfrm>
              <a:off x="7331" y="198"/>
              <a:ext cx="92" cy="27"/>
            </a:xfrm>
            <a:custGeom>
              <a:avLst/>
              <a:gdLst>
                <a:gd name="T0" fmla="*/ 3 w 26"/>
                <a:gd name="T1" fmla="*/ 5 h 9"/>
                <a:gd name="T2" fmla="*/ 12 w 26"/>
                <a:gd name="T3" fmla="*/ 5 h 9"/>
                <a:gd name="T4" fmla="*/ 21 w 26"/>
                <a:gd name="T5" fmla="*/ 7 h 9"/>
                <a:gd name="T6" fmla="*/ 25 w 26"/>
                <a:gd name="T7" fmla="*/ 4 h 9"/>
                <a:gd name="T8" fmla="*/ 18 w 26"/>
                <a:gd name="T9" fmla="*/ 1 h 9"/>
                <a:gd name="T10" fmla="*/ 4 w 26"/>
                <a:gd name="T11" fmla="*/ 0 h 9"/>
                <a:gd name="T12" fmla="*/ 3 w 26"/>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3" y="5"/>
                  </a:moveTo>
                  <a:cubicBezTo>
                    <a:pt x="6" y="5"/>
                    <a:pt x="9" y="5"/>
                    <a:pt x="12" y="5"/>
                  </a:cubicBezTo>
                  <a:cubicBezTo>
                    <a:pt x="14" y="5"/>
                    <a:pt x="20" y="5"/>
                    <a:pt x="21" y="7"/>
                  </a:cubicBezTo>
                  <a:cubicBezTo>
                    <a:pt x="22" y="9"/>
                    <a:pt x="26" y="7"/>
                    <a:pt x="25" y="4"/>
                  </a:cubicBezTo>
                  <a:cubicBezTo>
                    <a:pt x="23" y="2"/>
                    <a:pt x="20" y="1"/>
                    <a:pt x="18" y="1"/>
                  </a:cubicBezTo>
                  <a:cubicBezTo>
                    <a:pt x="13" y="1"/>
                    <a:pt x="9"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94" name="Freeform 128"/>
            <p:cNvSpPr/>
            <p:nvPr/>
          </p:nvSpPr>
          <p:spPr bwMode="auto">
            <a:xfrm>
              <a:off x="7201" y="192"/>
              <a:ext cx="85" cy="24"/>
            </a:xfrm>
            <a:custGeom>
              <a:avLst/>
              <a:gdLst>
                <a:gd name="T0" fmla="*/ 3 w 24"/>
                <a:gd name="T1" fmla="*/ 8 h 8"/>
                <a:gd name="T2" fmla="*/ 21 w 24"/>
                <a:gd name="T3" fmla="*/ 5 h 8"/>
                <a:gd name="T4" fmla="*/ 20 w 24"/>
                <a:gd name="T5" fmla="*/ 1 h 8"/>
                <a:gd name="T6" fmla="*/ 3 w 24"/>
                <a:gd name="T7" fmla="*/ 3 h 8"/>
                <a:gd name="T8" fmla="*/ 3 w 24"/>
                <a:gd name="T9" fmla="*/ 8 h 8"/>
              </a:gdLst>
              <a:ahLst/>
              <a:cxnLst>
                <a:cxn ang="0">
                  <a:pos x="T0" y="T1"/>
                </a:cxn>
                <a:cxn ang="0">
                  <a:pos x="T2" y="T3"/>
                </a:cxn>
                <a:cxn ang="0">
                  <a:pos x="T4" y="T5"/>
                </a:cxn>
                <a:cxn ang="0">
                  <a:pos x="T6" y="T7"/>
                </a:cxn>
                <a:cxn ang="0">
                  <a:pos x="T8" y="T9"/>
                </a:cxn>
              </a:cxnLst>
              <a:rect l="0" t="0" r="r" b="b"/>
              <a:pathLst>
                <a:path w="24" h="8">
                  <a:moveTo>
                    <a:pt x="3" y="8"/>
                  </a:moveTo>
                  <a:cubicBezTo>
                    <a:pt x="9" y="8"/>
                    <a:pt x="15" y="8"/>
                    <a:pt x="21" y="5"/>
                  </a:cubicBezTo>
                  <a:cubicBezTo>
                    <a:pt x="24" y="4"/>
                    <a:pt x="23" y="0"/>
                    <a:pt x="20" y="1"/>
                  </a:cubicBezTo>
                  <a:cubicBezTo>
                    <a:pt x="15" y="3"/>
                    <a:pt x="9" y="3"/>
                    <a:pt x="3" y="3"/>
                  </a:cubicBezTo>
                  <a:cubicBezTo>
                    <a:pt x="0" y="3"/>
                    <a:pt x="0" y="8"/>
                    <a:pt x="3"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95" name="Freeform 129"/>
            <p:cNvSpPr/>
            <p:nvPr/>
          </p:nvSpPr>
          <p:spPr bwMode="auto">
            <a:xfrm>
              <a:off x="7063" y="204"/>
              <a:ext cx="99" cy="24"/>
            </a:xfrm>
            <a:custGeom>
              <a:avLst/>
              <a:gdLst>
                <a:gd name="T0" fmla="*/ 4 w 28"/>
                <a:gd name="T1" fmla="*/ 7 h 8"/>
                <a:gd name="T2" fmla="*/ 24 w 28"/>
                <a:gd name="T3" fmla="*/ 6 h 8"/>
                <a:gd name="T4" fmla="*/ 26 w 28"/>
                <a:gd name="T5" fmla="*/ 1 h 8"/>
                <a:gd name="T6" fmla="*/ 3 w 28"/>
                <a:gd name="T7" fmla="*/ 2 h 8"/>
                <a:gd name="T8" fmla="*/ 4 w 28"/>
                <a:gd name="T9" fmla="*/ 7 h 8"/>
              </a:gdLst>
              <a:ahLst/>
              <a:cxnLst>
                <a:cxn ang="0">
                  <a:pos x="T0" y="T1"/>
                </a:cxn>
                <a:cxn ang="0">
                  <a:pos x="T2" y="T3"/>
                </a:cxn>
                <a:cxn ang="0">
                  <a:pos x="T4" y="T5"/>
                </a:cxn>
                <a:cxn ang="0">
                  <a:pos x="T6" y="T7"/>
                </a:cxn>
                <a:cxn ang="0">
                  <a:pos x="T8" y="T9"/>
                </a:cxn>
              </a:cxnLst>
              <a:rect l="0" t="0" r="r" b="b"/>
              <a:pathLst>
                <a:path w="28" h="8">
                  <a:moveTo>
                    <a:pt x="4" y="7"/>
                  </a:moveTo>
                  <a:cubicBezTo>
                    <a:pt x="11" y="4"/>
                    <a:pt x="18" y="5"/>
                    <a:pt x="24" y="6"/>
                  </a:cubicBezTo>
                  <a:cubicBezTo>
                    <a:pt x="27" y="6"/>
                    <a:pt x="28" y="2"/>
                    <a:pt x="26" y="1"/>
                  </a:cubicBezTo>
                  <a:cubicBezTo>
                    <a:pt x="18" y="0"/>
                    <a:pt x="10" y="0"/>
                    <a:pt x="3" y="2"/>
                  </a:cubicBezTo>
                  <a:cubicBezTo>
                    <a:pt x="0" y="3"/>
                    <a:pt x="2"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96" name="Freeform 130"/>
            <p:cNvSpPr/>
            <p:nvPr/>
          </p:nvSpPr>
          <p:spPr bwMode="auto">
            <a:xfrm>
              <a:off x="6947" y="195"/>
              <a:ext cx="81" cy="27"/>
            </a:xfrm>
            <a:custGeom>
              <a:avLst/>
              <a:gdLst>
                <a:gd name="T0" fmla="*/ 3 w 23"/>
                <a:gd name="T1" fmla="*/ 9 h 9"/>
                <a:gd name="T2" fmla="*/ 20 w 23"/>
                <a:gd name="T3" fmla="*/ 5 h 9"/>
                <a:gd name="T4" fmla="*/ 18 w 23"/>
                <a:gd name="T5" fmla="*/ 1 h 9"/>
                <a:gd name="T6" fmla="*/ 3 w 23"/>
                <a:gd name="T7" fmla="*/ 4 h 9"/>
                <a:gd name="T8" fmla="*/ 3 w 23"/>
                <a:gd name="T9" fmla="*/ 9 h 9"/>
              </a:gdLst>
              <a:ahLst/>
              <a:cxnLst>
                <a:cxn ang="0">
                  <a:pos x="T0" y="T1"/>
                </a:cxn>
                <a:cxn ang="0">
                  <a:pos x="T2" y="T3"/>
                </a:cxn>
                <a:cxn ang="0">
                  <a:pos x="T4" y="T5"/>
                </a:cxn>
                <a:cxn ang="0">
                  <a:pos x="T6" y="T7"/>
                </a:cxn>
                <a:cxn ang="0">
                  <a:pos x="T8" y="T9"/>
                </a:cxn>
              </a:cxnLst>
              <a:rect l="0" t="0" r="r" b="b"/>
              <a:pathLst>
                <a:path w="23" h="9">
                  <a:moveTo>
                    <a:pt x="3" y="9"/>
                  </a:moveTo>
                  <a:cubicBezTo>
                    <a:pt x="9" y="9"/>
                    <a:pt x="15" y="8"/>
                    <a:pt x="20" y="5"/>
                  </a:cubicBezTo>
                  <a:cubicBezTo>
                    <a:pt x="23" y="4"/>
                    <a:pt x="20" y="0"/>
                    <a:pt x="18" y="1"/>
                  </a:cubicBezTo>
                  <a:cubicBezTo>
                    <a:pt x="13" y="3"/>
                    <a:pt x="8"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97" name="Freeform 131"/>
            <p:cNvSpPr/>
            <p:nvPr/>
          </p:nvSpPr>
          <p:spPr bwMode="auto">
            <a:xfrm>
              <a:off x="6820" y="195"/>
              <a:ext cx="92" cy="27"/>
            </a:xfrm>
            <a:custGeom>
              <a:avLst/>
              <a:gdLst>
                <a:gd name="T0" fmla="*/ 4 w 26"/>
                <a:gd name="T1" fmla="*/ 7 h 9"/>
                <a:gd name="T2" fmla="*/ 22 w 26"/>
                <a:gd name="T3" fmla="*/ 8 h 9"/>
                <a:gd name="T4" fmla="*/ 23 w 26"/>
                <a:gd name="T5" fmla="*/ 3 h 9"/>
                <a:gd name="T6" fmla="*/ 3 w 26"/>
                <a:gd name="T7" fmla="*/ 2 h 9"/>
                <a:gd name="T8" fmla="*/ 4 w 26"/>
                <a:gd name="T9" fmla="*/ 7 h 9"/>
              </a:gdLst>
              <a:ahLst/>
              <a:cxnLst>
                <a:cxn ang="0">
                  <a:pos x="T0" y="T1"/>
                </a:cxn>
                <a:cxn ang="0">
                  <a:pos x="T2" y="T3"/>
                </a:cxn>
                <a:cxn ang="0">
                  <a:pos x="T4" y="T5"/>
                </a:cxn>
                <a:cxn ang="0">
                  <a:pos x="T6" y="T7"/>
                </a:cxn>
                <a:cxn ang="0">
                  <a:pos x="T8" y="T9"/>
                </a:cxn>
              </a:cxnLst>
              <a:rect l="0" t="0" r="r" b="b"/>
              <a:pathLst>
                <a:path w="26" h="9">
                  <a:moveTo>
                    <a:pt x="4" y="7"/>
                  </a:moveTo>
                  <a:cubicBezTo>
                    <a:pt x="10" y="4"/>
                    <a:pt x="16" y="6"/>
                    <a:pt x="22" y="8"/>
                  </a:cubicBezTo>
                  <a:cubicBezTo>
                    <a:pt x="24" y="9"/>
                    <a:pt x="26" y="4"/>
                    <a:pt x="23" y="3"/>
                  </a:cubicBezTo>
                  <a:cubicBezTo>
                    <a:pt x="16" y="1"/>
                    <a:pt x="9" y="0"/>
                    <a:pt x="3" y="2"/>
                  </a:cubicBezTo>
                  <a:cubicBezTo>
                    <a:pt x="0" y="3"/>
                    <a:pt x="1" y="8"/>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98" name="Freeform 132"/>
            <p:cNvSpPr/>
            <p:nvPr/>
          </p:nvSpPr>
          <p:spPr bwMode="auto">
            <a:xfrm>
              <a:off x="6690" y="192"/>
              <a:ext cx="95" cy="27"/>
            </a:xfrm>
            <a:custGeom>
              <a:avLst/>
              <a:gdLst>
                <a:gd name="T0" fmla="*/ 3 w 27"/>
                <a:gd name="T1" fmla="*/ 7 h 9"/>
                <a:gd name="T2" fmla="*/ 25 w 27"/>
                <a:gd name="T3" fmla="*/ 5 h 9"/>
                <a:gd name="T4" fmla="*/ 22 w 27"/>
                <a:gd name="T5" fmla="*/ 1 h 9"/>
                <a:gd name="T6" fmla="*/ 4 w 27"/>
                <a:gd name="T7" fmla="*/ 2 h 9"/>
                <a:gd name="T8" fmla="*/ 3 w 27"/>
                <a:gd name="T9" fmla="*/ 7 h 9"/>
              </a:gdLst>
              <a:ahLst/>
              <a:cxnLst>
                <a:cxn ang="0">
                  <a:pos x="T0" y="T1"/>
                </a:cxn>
                <a:cxn ang="0">
                  <a:pos x="T2" y="T3"/>
                </a:cxn>
                <a:cxn ang="0">
                  <a:pos x="T4" y="T5"/>
                </a:cxn>
                <a:cxn ang="0">
                  <a:pos x="T6" y="T7"/>
                </a:cxn>
                <a:cxn ang="0">
                  <a:pos x="T8" y="T9"/>
                </a:cxn>
              </a:cxnLst>
              <a:rect l="0" t="0" r="r" b="b"/>
              <a:pathLst>
                <a:path w="27" h="9">
                  <a:moveTo>
                    <a:pt x="3" y="7"/>
                  </a:moveTo>
                  <a:cubicBezTo>
                    <a:pt x="10" y="8"/>
                    <a:pt x="18" y="9"/>
                    <a:pt x="25" y="5"/>
                  </a:cubicBezTo>
                  <a:cubicBezTo>
                    <a:pt x="27" y="4"/>
                    <a:pt x="25" y="0"/>
                    <a:pt x="22" y="1"/>
                  </a:cubicBezTo>
                  <a:cubicBezTo>
                    <a:pt x="17" y="4"/>
                    <a:pt x="10" y="3"/>
                    <a:pt x="4" y="2"/>
                  </a:cubicBezTo>
                  <a:cubicBezTo>
                    <a:pt x="1" y="2"/>
                    <a:pt x="0" y="6"/>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199" name="Freeform 133"/>
            <p:cNvSpPr/>
            <p:nvPr/>
          </p:nvSpPr>
          <p:spPr bwMode="auto">
            <a:xfrm>
              <a:off x="6555" y="195"/>
              <a:ext cx="92" cy="30"/>
            </a:xfrm>
            <a:custGeom>
              <a:avLst/>
              <a:gdLst>
                <a:gd name="T0" fmla="*/ 5 w 26"/>
                <a:gd name="T1" fmla="*/ 8 h 10"/>
                <a:gd name="T2" fmla="*/ 22 w 26"/>
                <a:gd name="T3" fmla="*/ 8 h 10"/>
                <a:gd name="T4" fmla="*/ 23 w 26"/>
                <a:gd name="T5" fmla="*/ 3 h 10"/>
                <a:gd name="T6" fmla="*/ 2 w 26"/>
                <a:gd name="T7" fmla="*/ 5 h 10"/>
                <a:gd name="T8" fmla="*/ 5 w 26"/>
                <a:gd name="T9" fmla="*/ 8 h 10"/>
              </a:gdLst>
              <a:ahLst/>
              <a:cxnLst>
                <a:cxn ang="0">
                  <a:pos x="T0" y="T1"/>
                </a:cxn>
                <a:cxn ang="0">
                  <a:pos x="T2" y="T3"/>
                </a:cxn>
                <a:cxn ang="0">
                  <a:pos x="T4" y="T5"/>
                </a:cxn>
                <a:cxn ang="0">
                  <a:pos x="T6" y="T7"/>
                </a:cxn>
                <a:cxn ang="0">
                  <a:pos x="T8" y="T9"/>
                </a:cxn>
              </a:cxnLst>
              <a:rect l="0" t="0" r="r" b="b"/>
              <a:pathLst>
                <a:path w="26" h="10">
                  <a:moveTo>
                    <a:pt x="5" y="8"/>
                  </a:moveTo>
                  <a:cubicBezTo>
                    <a:pt x="9" y="4"/>
                    <a:pt x="17" y="7"/>
                    <a:pt x="22" y="8"/>
                  </a:cubicBezTo>
                  <a:cubicBezTo>
                    <a:pt x="25" y="8"/>
                    <a:pt x="26" y="4"/>
                    <a:pt x="23" y="3"/>
                  </a:cubicBezTo>
                  <a:cubicBezTo>
                    <a:pt x="16" y="2"/>
                    <a:pt x="8" y="0"/>
                    <a:pt x="2" y="5"/>
                  </a:cubicBezTo>
                  <a:cubicBezTo>
                    <a:pt x="0" y="7"/>
                    <a:pt x="3" y="10"/>
                    <a:pt x="5"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00" name="Freeform 134"/>
            <p:cNvSpPr/>
            <p:nvPr/>
          </p:nvSpPr>
          <p:spPr bwMode="auto">
            <a:xfrm>
              <a:off x="6446" y="207"/>
              <a:ext cx="81" cy="21"/>
            </a:xfrm>
            <a:custGeom>
              <a:avLst/>
              <a:gdLst>
                <a:gd name="T0" fmla="*/ 3 w 23"/>
                <a:gd name="T1" fmla="*/ 7 h 7"/>
                <a:gd name="T2" fmla="*/ 20 w 23"/>
                <a:gd name="T3" fmla="*/ 5 h 7"/>
                <a:gd name="T4" fmla="*/ 19 w 23"/>
                <a:gd name="T5" fmla="*/ 0 h 7"/>
                <a:gd name="T6" fmla="*/ 3 w 23"/>
                <a:gd name="T7" fmla="*/ 2 h 7"/>
                <a:gd name="T8" fmla="*/ 3 w 23"/>
                <a:gd name="T9" fmla="*/ 7 h 7"/>
              </a:gdLst>
              <a:ahLst/>
              <a:cxnLst>
                <a:cxn ang="0">
                  <a:pos x="T0" y="T1"/>
                </a:cxn>
                <a:cxn ang="0">
                  <a:pos x="T2" y="T3"/>
                </a:cxn>
                <a:cxn ang="0">
                  <a:pos x="T4" y="T5"/>
                </a:cxn>
                <a:cxn ang="0">
                  <a:pos x="T6" y="T7"/>
                </a:cxn>
                <a:cxn ang="0">
                  <a:pos x="T8" y="T9"/>
                </a:cxn>
              </a:cxnLst>
              <a:rect l="0" t="0" r="r" b="b"/>
              <a:pathLst>
                <a:path w="23" h="7">
                  <a:moveTo>
                    <a:pt x="3" y="7"/>
                  </a:moveTo>
                  <a:cubicBezTo>
                    <a:pt x="9" y="7"/>
                    <a:pt x="15" y="6"/>
                    <a:pt x="20" y="5"/>
                  </a:cubicBezTo>
                  <a:cubicBezTo>
                    <a:pt x="23" y="4"/>
                    <a:pt x="22" y="0"/>
                    <a:pt x="19" y="0"/>
                  </a:cubicBezTo>
                  <a:cubicBezTo>
                    <a:pt x="14" y="1"/>
                    <a:pt x="8"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01" name="Freeform 135"/>
            <p:cNvSpPr/>
            <p:nvPr/>
          </p:nvSpPr>
          <p:spPr bwMode="auto">
            <a:xfrm>
              <a:off x="6309" y="207"/>
              <a:ext cx="98" cy="18"/>
            </a:xfrm>
            <a:custGeom>
              <a:avLst/>
              <a:gdLst>
                <a:gd name="T0" fmla="*/ 4 w 28"/>
                <a:gd name="T1" fmla="*/ 6 h 6"/>
                <a:gd name="T2" fmla="*/ 25 w 28"/>
                <a:gd name="T3" fmla="*/ 5 h 6"/>
                <a:gd name="T4" fmla="*/ 25 w 28"/>
                <a:gd name="T5" fmla="*/ 0 h 6"/>
                <a:gd name="T6" fmla="*/ 3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3" y="1"/>
                  </a:cubicBezTo>
                  <a:cubicBezTo>
                    <a:pt x="0" y="2"/>
                    <a:pt x="2"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02" name="Freeform 136"/>
            <p:cNvSpPr/>
            <p:nvPr/>
          </p:nvSpPr>
          <p:spPr bwMode="auto">
            <a:xfrm>
              <a:off x="6167" y="204"/>
              <a:ext cx="96" cy="18"/>
            </a:xfrm>
            <a:custGeom>
              <a:avLst/>
              <a:gdLst>
                <a:gd name="T0" fmla="*/ 3 w 27"/>
                <a:gd name="T1" fmla="*/ 6 h 6"/>
                <a:gd name="T2" fmla="*/ 24 w 27"/>
                <a:gd name="T3" fmla="*/ 5 h 6"/>
                <a:gd name="T4" fmla="*/ 24 w 27"/>
                <a:gd name="T5" fmla="*/ 0 h 6"/>
                <a:gd name="T6" fmla="*/ 3 w 27"/>
                <a:gd name="T7" fmla="*/ 1 h 6"/>
                <a:gd name="T8" fmla="*/ 3 w 27"/>
                <a:gd name="T9" fmla="*/ 6 h 6"/>
              </a:gdLst>
              <a:ahLst/>
              <a:cxnLst>
                <a:cxn ang="0">
                  <a:pos x="T0" y="T1"/>
                </a:cxn>
                <a:cxn ang="0">
                  <a:pos x="T2" y="T3"/>
                </a:cxn>
                <a:cxn ang="0">
                  <a:pos x="T4" y="T5"/>
                </a:cxn>
                <a:cxn ang="0">
                  <a:pos x="T6" y="T7"/>
                </a:cxn>
                <a:cxn ang="0">
                  <a:pos x="T8" y="T9"/>
                </a:cxn>
              </a:cxnLst>
              <a:rect l="0" t="0" r="r" b="b"/>
              <a:pathLst>
                <a:path w="27" h="6">
                  <a:moveTo>
                    <a:pt x="3" y="6"/>
                  </a:moveTo>
                  <a:cubicBezTo>
                    <a:pt x="10" y="6"/>
                    <a:pt x="17" y="6"/>
                    <a:pt x="24" y="5"/>
                  </a:cubicBezTo>
                  <a:cubicBezTo>
                    <a:pt x="27" y="4"/>
                    <a:pt x="27" y="0"/>
                    <a:pt x="24" y="0"/>
                  </a:cubicBezTo>
                  <a:cubicBezTo>
                    <a:pt x="17"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03" name="Freeform 137"/>
            <p:cNvSpPr/>
            <p:nvPr/>
          </p:nvSpPr>
          <p:spPr bwMode="auto">
            <a:xfrm>
              <a:off x="6040" y="207"/>
              <a:ext cx="89" cy="18"/>
            </a:xfrm>
            <a:custGeom>
              <a:avLst/>
              <a:gdLst>
                <a:gd name="T0" fmla="*/ 3 w 25"/>
                <a:gd name="T1" fmla="*/ 6 h 6"/>
                <a:gd name="T2" fmla="*/ 22 w 25"/>
                <a:gd name="T3" fmla="*/ 5 h 6"/>
                <a:gd name="T4" fmla="*/ 21 w 25"/>
                <a:gd name="T5" fmla="*/ 0 h 6"/>
                <a:gd name="T6" fmla="*/ 3 w 25"/>
                <a:gd name="T7" fmla="*/ 1 h 6"/>
                <a:gd name="T8" fmla="*/ 3 w 25"/>
                <a:gd name="T9" fmla="*/ 6 h 6"/>
              </a:gdLst>
              <a:ahLst/>
              <a:cxnLst>
                <a:cxn ang="0">
                  <a:pos x="T0" y="T1"/>
                </a:cxn>
                <a:cxn ang="0">
                  <a:pos x="T2" y="T3"/>
                </a:cxn>
                <a:cxn ang="0">
                  <a:pos x="T4" y="T5"/>
                </a:cxn>
                <a:cxn ang="0">
                  <a:pos x="T6" y="T7"/>
                </a:cxn>
                <a:cxn ang="0">
                  <a:pos x="T8" y="T9"/>
                </a:cxn>
              </a:cxnLst>
              <a:rect l="0" t="0" r="r" b="b"/>
              <a:pathLst>
                <a:path w="25" h="6">
                  <a:moveTo>
                    <a:pt x="3" y="6"/>
                  </a:moveTo>
                  <a:cubicBezTo>
                    <a:pt x="9" y="6"/>
                    <a:pt x="16" y="6"/>
                    <a:pt x="22" y="5"/>
                  </a:cubicBezTo>
                  <a:cubicBezTo>
                    <a:pt x="25" y="4"/>
                    <a:pt x="24" y="0"/>
                    <a:pt x="21" y="0"/>
                  </a:cubicBezTo>
                  <a:cubicBezTo>
                    <a:pt x="15" y="1"/>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04" name="Freeform 138"/>
            <p:cNvSpPr/>
            <p:nvPr/>
          </p:nvSpPr>
          <p:spPr bwMode="auto">
            <a:xfrm>
              <a:off x="5910" y="201"/>
              <a:ext cx="92" cy="21"/>
            </a:xfrm>
            <a:custGeom>
              <a:avLst/>
              <a:gdLst>
                <a:gd name="T0" fmla="*/ 3 w 26"/>
                <a:gd name="T1" fmla="*/ 7 h 7"/>
                <a:gd name="T2" fmla="*/ 24 w 26"/>
                <a:gd name="T3" fmla="*/ 5 h 7"/>
                <a:gd name="T4" fmla="*/ 22 w 26"/>
                <a:gd name="T5" fmla="*/ 0 h 7"/>
                <a:gd name="T6" fmla="*/ 3 w 26"/>
                <a:gd name="T7" fmla="*/ 2 h 7"/>
                <a:gd name="T8" fmla="*/ 3 w 26"/>
                <a:gd name="T9" fmla="*/ 7 h 7"/>
              </a:gdLst>
              <a:ahLst/>
              <a:cxnLst>
                <a:cxn ang="0">
                  <a:pos x="T0" y="T1"/>
                </a:cxn>
                <a:cxn ang="0">
                  <a:pos x="T2" y="T3"/>
                </a:cxn>
                <a:cxn ang="0">
                  <a:pos x="T4" y="T5"/>
                </a:cxn>
                <a:cxn ang="0">
                  <a:pos x="T6" y="T7"/>
                </a:cxn>
                <a:cxn ang="0">
                  <a:pos x="T8" y="T9"/>
                </a:cxn>
              </a:cxnLst>
              <a:rect l="0" t="0" r="r" b="b"/>
              <a:pathLst>
                <a:path w="26" h="7">
                  <a:moveTo>
                    <a:pt x="3" y="7"/>
                  </a:moveTo>
                  <a:cubicBezTo>
                    <a:pt x="10" y="7"/>
                    <a:pt x="17" y="6"/>
                    <a:pt x="24" y="5"/>
                  </a:cubicBezTo>
                  <a:cubicBezTo>
                    <a:pt x="26" y="4"/>
                    <a:pt x="25" y="0"/>
                    <a:pt x="22" y="0"/>
                  </a:cubicBezTo>
                  <a:cubicBezTo>
                    <a:pt x="16" y="1"/>
                    <a:pt x="9"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05" name="Freeform 139"/>
            <p:cNvSpPr/>
            <p:nvPr/>
          </p:nvSpPr>
          <p:spPr bwMode="auto">
            <a:xfrm>
              <a:off x="5755" y="204"/>
              <a:ext cx="99" cy="21"/>
            </a:xfrm>
            <a:custGeom>
              <a:avLst/>
              <a:gdLst>
                <a:gd name="T0" fmla="*/ 3 w 28"/>
                <a:gd name="T1" fmla="*/ 6 h 7"/>
                <a:gd name="T2" fmla="*/ 25 w 28"/>
                <a:gd name="T3" fmla="*/ 5 h 7"/>
                <a:gd name="T4" fmla="*/ 25 w 28"/>
                <a:gd name="T5" fmla="*/ 0 h 7"/>
                <a:gd name="T6" fmla="*/ 3 w 28"/>
                <a:gd name="T7" fmla="*/ 1 h 7"/>
                <a:gd name="T8" fmla="*/ 3 w 28"/>
                <a:gd name="T9" fmla="*/ 6 h 7"/>
              </a:gdLst>
              <a:ahLst/>
              <a:cxnLst>
                <a:cxn ang="0">
                  <a:pos x="T0" y="T1"/>
                </a:cxn>
                <a:cxn ang="0">
                  <a:pos x="T2" y="T3"/>
                </a:cxn>
                <a:cxn ang="0">
                  <a:pos x="T4" y="T5"/>
                </a:cxn>
                <a:cxn ang="0">
                  <a:pos x="T6" y="T7"/>
                </a:cxn>
                <a:cxn ang="0">
                  <a:pos x="T8" y="T9"/>
                </a:cxn>
              </a:cxnLst>
              <a:rect l="0" t="0" r="r" b="b"/>
              <a:pathLst>
                <a:path w="28" h="7">
                  <a:moveTo>
                    <a:pt x="3" y="6"/>
                  </a:moveTo>
                  <a:cubicBezTo>
                    <a:pt x="10" y="7"/>
                    <a:pt x="17" y="5"/>
                    <a:pt x="25" y="5"/>
                  </a:cubicBezTo>
                  <a:cubicBezTo>
                    <a:pt x="28" y="5"/>
                    <a:pt x="28" y="0"/>
                    <a:pt x="25" y="0"/>
                  </a:cubicBezTo>
                  <a:cubicBezTo>
                    <a:pt x="17" y="0"/>
                    <a:pt x="10" y="2"/>
                    <a:pt x="3" y="1"/>
                  </a:cubicBezTo>
                  <a:cubicBezTo>
                    <a:pt x="0"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06" name="Freeform 140"/>
            <p:cNvSpPr/>
            <p:nvPr/>
          </p:nvSpPr>
          <p:spPr bwMode="auto">
            <a:xfrm>
              <a:off x="5624" y="210"/>
              <a:ext cx="106" cy="24"/>
            </a:xfrm>
            <a:custGeom>
              <a:avLst/>
              <a:gdLst>
                <a:gd name="T0" fmla="*/ 4 w 30"/>
                <a:gd name="T1" fmla="*/ 6 h 8"/>
                <a:gd name="T2" fmla="*/ 15 w 30"/>
                <a:gd name="T3" fmla="*/ 5 h 8"/>
                <a:gd name="T4" fmla="*/ 25 w 30"/>
                <a:gd name="T5" fmla="*/ 7 h 8"/>
                <a:gd name="T6" fmla="*/ 27 w 30"/>
                <a:gd name="T7" fmla="*/ 3 h 8"/>
                <a:gd name="T8" fmla="*/ 17 w 30"/>
                <a:gd name="T9" fmla="*/ 1 h 8"/>
                <a:gd name="T10" fmla="*/ 3 w 30"/>
                <a:gd name="T11" fmla="*/ 1 h 8"/>
                <a:gd name="T12" fmla="*/ 4 w 30"/>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4" y="6"/>
                  </a:moveTo>
                  <a:cubicBezTo>
                    <a:pt x="8" y="5"/>
                    <a:pt x="12" y="5"/>
                    <a:pt x="15" y="5"/>
                  </a:cubicBezTo>
                  <a:cubicBezTo>
                    <a:pt x="18" y="5"/>
                    <a:pt x="22" y="5"/>
                    <a:pt x="25" y="7"/>
                  </a:cubicBezTo>
                  <a:cubicBezTo>
                    <a:pt x="27" y="8"/>
                    <a:pt x="30" y="4"/>
                    <a:pt x="27" y="3"/>
                  </a:cubicBezTo>
                  <a:cubicBezTo>
                    <a:pt x="24" y="1"/>
                    <a:pt x="20" y="1"/>
                    <a:pt x="17" y="1"/>
                  </a:cubicBezTo>
                  <a:cubicBezTo>
                    <a:pt x="13" y="0"/>
                    <a:pt x="8" y="0"/>
                    <a:pt x="3" y="1"/>
                  </a:cubicBezTo>
                  <a:cubicBezTo>
                    <a:pt x="0" y="2"/>
                    <a:pt x="2"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07" name="Freeform 141"/>
            <p:cNvSpPr/>
            <p:nvPr/>
          </p:nvSpPr>
          <p:spPr bwMode="auto">
            <a:xfrm>
              <a:off x="5451" y="201"/>
              <a:ext cx="127" cy="27"/>
            </a:xfrm>
            <a:custGeom>
              <a:avLst/>
              <a:gdLst>
                <a:gd name="T0" fmla="*/ 3 w 36"/>
                <a:gd name="T1" fmla="*/ 6 h 9"/>
                <a:gd name="T2" fmla="*/ 33 w 36"/>
                <a:gd name="T3" fmla="*/ 7 h 9"/>
                <a:gd name="T4" fmla="*/ 33 w 36"/>
                <a:gd name="T5" fmla="*/ 2 h 9"/>
                <a:gd name="T6" fmla="*/ 4 w 36"/>
                <a:gd name="T7" fmla="*/ 1 h 9"/>
                <a:gd name="T8" fmla="*/ 3 w 36"/>
                <a:gd name="T9" fmla="*/ 6 h 9"/>
              </a:gdLst>
              <a:ahLst/>
              <a:cxnLst>
                <a:cxn ang="0">
                  <a:pos x="T0" y="T1"/>
                </a:cxn>
                <a:cxn ang="0">
                  <a:pos x="T2" y="T3"/>
                </a:cxn>
                <a:cxn ang="0">
                  <a:pos x="T4" y="T5"/>
                </a:cxn>
                <a:cxn ang="0">
                  <a:pos x="T6" y="T7"/>
                </a:cxn>
                <a:cxn ang="0">
                  <a:pos x="T8" y="T9"/>
                </a:cxn>
              </a:cxnLst>
              <a:rect l="0" t="0" r="r" b="b"/>
              <a:pathLst>
                <a:path w="36" h="9">
                  <a:moveTo>
                    <a:pt x="3" y="6"/>
                  </a:moveTo>
                  <a:cubicBezTo>
                    <a:pt x="13" y="9"/>
                    <a:pt x="23" y="8"/>
                    <a:pt x="33" y="7"/>
                  </a:cubicBezTo>
                  <a:cubicBezTo>
                    <a:pt x="36" y="6"/>
                    <a:pt x="36" y="2"/>
                    <a:pt x="33" y="2"/>
                  </a:cubicBezTo>
                  <a:cubicBezTo>
                    <a:pt x="23" y="3"/>
                    <a:pt x="13" y="4"/>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08" name="Freeform 142"/>
            <p:cNvSpPr/>
            <p:nvPr/>
          </p:nvSpPr>
          <p:spPr bwMode="auto">
            <a:xfrm>
              <a:off x="5296" y="210"/>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6"/>
                    <a:pt x="27" y="6"/>
                  </a:cubicBezTo>
                  <a:cubicBezTo>
                    <a:pt x="30" y="6"/>
                    <a:pt x="30" y="1"/>
                    <a:pt x="27" y="1"/>
                  </a:cubicBezTo>
                  <a:cubicBezTo>
                    <a:pt x="19" y="1"/>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09" name="Freeform 143"/>
            <p:cNvSpPr/>
            <p:nvPr/>
          </p:nvSpPr>
          <p:spPr bwMode="auto">
            <a:xfrm>
              <a:off x="5169" y="201"/>
              <a:ext cx="103" cy="27"/>
            </a:xfrm>
            <a:custGeom>
              <a:avLst/>
              <a:gdLst>
                <a:gd name="T0" fmla="*/ 4 w 29"/>
                <a:gd name="T1" fmla="*/ 9 h 9"/>
                <a:gd name="T2" fmla="*/ 25 w 29"/>
                <a:gd name="T3" fmla="*/ 7 h 9"/>
                <a:gd name="T4" fmla="*/ 26 w 29"/>
                <a:gd name="T5" fmla="*/ 2 h 9"/>
                <a:gd name="T6" fmla="*/ 3 w 29"/>
                <a:gd name="T7" fmla="*/ 4 h 9"/>
                <a:gd name="T8" fmla="*/ 4 w 29"/>
                <a:gd name="T9" fmla="*/ 9 h 9"/>
              </a:gdLst>
              <a:ahLst/>
              <a:cxnLst>
                <a:cxn ang="0">
                  <a:pos x="T0" y="T1"/>
                </a:cxn>
                <a:cxn ang="0">
                  <a:pos x="T2" y="T3"/>
                </a:cxn>
                <a:cxn ang="0">
                  <a:pos x="T4" y="T5"/>
                </a:cxn>
                <a:cxn ang="0">
                  <a:pos x="T6" y="T7"/>
                </a:cxn>
                <a:cxn ang="0">
                  <a:pos x="T8" y="T9"/>
                </a:cxn>
              </a:cxnLst>
              <a:rect l="0" t="0" r="r" b="b"/>
              <a:pathLst>
                <a:path w="29" h="9">
                  <a:moveTo>
                    <a:pt x="4" y="9"/>
                  </a:moveTo>
                  <a:cubicBezTo>
                    <a:pt x="10" y="8"/>
                    <a:pt x="18" y="5"/>
                    <a:pt x="25" y="7"/>
                  </a:cubicBezTo>
                  <a:cubicBezTo>
                    <a:pt x="27" y="8"/>
                    <a:pt x="29" y="3"/>
                    <a:pt x="26" y="2"/>
                  </a:cubicBezTo>
                  <a:cubicBezTo>
                    <a:pt x="18" y="0"/>
                    <a:pt x="10" y="3"/>
                    <a:pt x="3" y="4"/>
                  </a:cubicBezTo>
                  <a:cubicBezTo>
                    <a:pt x="0" y="5"/>
                    <a:pt x="1" y="9"/>
                    <a:pt x="4"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10" name="Freeform 144"/>
            <p:cNvSpPr/>
            <p:nvPr/>
          </p:nvSpPr>
          <p:spPr bwMode="auto">
            <a:xfrm>
              <a:off x="5032" y="210"/>
              <a:ext cx="116" cy="21"/>
            </a:xfrm>
            <a:custGeom>
              <a:avLst/>
              <a:gdLst>
                <a:gd name="T0" fmla="*/ 3 w 33"/>
                <a:gd name="T1" fmla="*/ 5 h 7"/>
                <a:gd name="T2" fmla="*/ 31 w 33"/>
                <a:gd name="T3" fmla="*/ 5 h 7"/>
                <a:gd name="T4" fmla="*/ 31 w 33"/>
                <a:gd name="T5" fmla="*/ 0 h 7"/>
                <a:gd name="T6" fmla="*/ 4 w 33"/>
                <a:gd name="T7" fmla="*/ 0 h 7"/>
                <a:gd name="T8" fmla="*/ 3 w 33"/>
                <a:gd name="T9" fmla="*/ 5 h 7"/>
              </a:gdLst>
              <a:ahLst/>
              <a:cxnLst>
                <a:cxn ang="0">
                  <a:pos x="T0" y="T1"/>
                </a:cxn>
                <a:cxn ang="0">
                  <a:pos x="T2" y="T3"/>
                </a:cxn>
                <a:cxn ang="0">
                  <a:pos x="T4" y="T5"/>
                </a:cxn>
                <a:cxn ang="0">
                  <a:pos x="T6" y="T7"/>
                </a:cxn>
                <a:cxn ang="0">
                  <a:pos x="T8" y="T9"/>
                </a:cxn>
              </a:cxnLst>
              <a:rect l="0" t="0" r="r" b="b"/>
              <a:pathLst>
                <a:path w="33" h="7">
                  <a:moveTo>
                    <a:pt x="3" y="5"/>
                  </a:moveTo>
                  <a:cubicBezTo>
                    <a:pt x="12" y="7"/>
                    <a:pt x="21" y="6"/>
                    <a:pt x="31" y="5"/>
                  </a:cubicBezTo>
                  <a:cubicBezTo>
                    <a:pt x="33" y="4"/>
                    <a:pt x="33" y="0"/>
                    <a:pt x="31" y="0"/>
                  </a:cubicBezTo>
                  <a:cubicBezTo>
                    <a:pt x="22" y="1"/>
                    <a:pt x="13"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11" name="Freeform 145"/>
            <p:cNvSpPr/>
            <p:nvPr/>
          </p:nvSpPr>
          <p:spPr bwMode="auto">
            <a:xfrm>
              <a:off x="4894" y="201"/>
              <a:ext cx="106" cy="21"/>
            </a:xfrm>
            <a:custGeom>
              <a:avLst/>
              <a:gdLst>
                <a:gd name="T0" fmla="*/ 4 w 30"/>
                <a:gd name="T1" fmla="*/ 7 h 7"/>
                <a:gd name="T2" fmla="*/ 26 w 30"/>
                <a:gd name="T3" fmla="*/ 7 h 7"/>
                <a:gd name="T4" fmla="*/ 27 w 30"/>
                <a:gd name="T5" fmla="*/ 2 h 7"/>
                <a:gd name="T6" fmla="*/ 2 w 30"/>
                <a:gd name="T7" fmla="*/ 2 h 7"/>
                <a:gd name="T8" fmla="*/ 4 w 30"/>
                <a:gd name="T9" fmla="*/ 7 h 7"/>
              </a:gdLst>
              <a:ahLst/>
              <a:cxnLst>
                <a:cxn ang="0">
                  <a:pos x="T0" y="T1"/>
                </a:cxn>
                <a:cxn ang="0">
                  <a:pos x="T2" y="T3"/>
                </a:cxn>
                <a:cxn ang="0">
                  <a:pos x="T4" y="T5"/>
                </a:cxn>
                <a:cxn ang="0">
                  <a:pos x="T6" y="T7"/>
                </a:cxn>
                <a:cxn ang="0">
                  <a:pos x="T8" y="T9"/>
                </a:cxn>
              </a:cxnLst>
              <a:rect l="0" t="0" r="r" b="b"/>
              <a:pathLst>
                <a:path w="30" h="7">
                  <a:moveTo>
                    <a:pt x="4" y="7"/>
                  </a:moveTo>
                  <a:cubicBezTo>
                    <a:pt x="11" y="6"/>
                    <a:pt x="18" y="5"/>
                    <a:pt x="26" y="7"/>
                  </a:cubicBezTo>
                  <a:cubicBezTo>
                    <a:pt x="29" y="7"/>
                    <a:pt x="30" y="3"/>
                    <a:pt x="27" y="2"/>
                  </a:cubicBezTo>
                  <a:cubicBezTo>
                    <a:pt x="19" y="0"/>
                    <a:pt x="11" y="1"/>
                    <a:pt x="2"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12" name="Freeform 146"/>
            <p:cNvSpPr/>
            <p:nvPr/>
          </p:nvSpPr>
          <p:spPr bwMode="auto">
            <a:xfrm>
              <a:off x="4732" y="207"/>
              <a:ext cx="102" cy="27"/>
            </a:xfrm>
            <a:custGeom>
              <a:avLst/>
              <a:gdLst>
                <a:gd name="T0" fmla="*/ 3 w 29"/>
                <a:gd name="T1" fmla="*/ 6 h 9"/>
                <a:gd name="T2" fmla="*/ 26 w 29"/>
                <a:gd name="T3" fmla="*/ 6 h 9"/>
                <a:gd name="T4" fmla="*/ 26 w 29"/>
                <a:gd name="T5" fmla="*/ 1 h 9"/>
                <a:gd name="T6" fmla="*/ 4 w 29"/>
                <a:gd name="T7" fmla="*/ 1 h 9"/>
                <a:gd name="T8" fmla="*/ 3 w 29"/>
                <a:gd name="T9" fmla="*/ 6 h 9"/>
              </a:gdLst>
              <a:ahLst/>
              <a:cxnLst>
                <a:cxn ang="0">
                  <a:pos x="T0" y="T1"/>
                </a:cxn>
                <a:cxn ang="0">
                  <a:pos x="T2" y="T3"/>
                </a:cxn>
                <a:cxn ang="0">
                  <a:pos x="T4" y="T5"/>
                </a:cxn>
                <a:cxn ang="0">
                  <a:pos x="T6" y="T7"/>
                </a:cxn>
                <a:cxn ang="0">
                  <a:pos x="T8" y="T9"/>
                </a:cxn>
              </a:cxnLst>
              <a:rect l="0" t="0" r="r" b="b"/>
              <a:pathLst>
                <a:path w="29" h="9">
                  <a:moveTo>
                    <a:pt x="3" y="6"/>
                  </a:moveTo>
                  <a:cubicBezTo>
                    <a:pt x="11" y="9"/>
                    <a:pt x="18" y="6"/>
                    <a:pt x="26" y="6"/>
                  </a:cubicBezTo>
                  <a:cubicBezTo>
                    <a:pt x="29" y="6"/>
                    <a:pt x="29" y="1"/>
                    <a:pt x="26" y="1"/>
                  </a:cubicBezTo>
                  <a:cubicBezTo>
                    <a:pt x="19" y="1"/>
                    <a:pt x="11" y="4"/>
                    <a:pt x="4" y="1"/>
                  </a:cubicBezTo>
                  <a:cubicBezTo>
                    <a:pt x="2"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13" name="Freeform 147"/>
            <p:cNvSpPr/>
            <p:nvPr/>
          </p:nvSpPr>
          <p:spPr bwMode="auto">
            <a:xfrm>
              <a:off x="4608" y="210"/>
              <a:ext cx="81" cy="15"/>
            </a:xfrm>
            <a:custGeom>
              <a:avLst/>
              <a:gdLst>
                <a:gd name="T0" fmla="*/ 3 w 23"/>
                <a:gd name="T1" fmla="*/ 5 h 5"/>
                <a:gd name="T2" fmla="*/ 20 w 23"/>
                <a:gd name="T3" fmla="*/ 5 h 5"/>
                <a:gd name="T4" fmla="*/ 20 w 23"/>
                <a:gd name="T5" fmla="*/ 0 h 5"/>
                <a:gd name="T6" fmla="*/ 3 w 23"/>
                <a:gd name="T7" fmla="*/ 0 h 5"/>
                <a:gd name="T8" fmla="*/ 3 w 23"/>
                <a:gd name="T9" fmla="*/ 5 h 5"/>
              </a:gdLst>
              <a:ahLst/>
              <a:cxnLst>
                <a:cxn ang="0">
                  <a:pos x="T0" y="T1"/>
                </a:cxn>
                <a:cxn ang="0">
                  <a:pos x="T2" y="T3"/>
                </a:cxn>
                <a:cxn ang="0">
                  <a:pos x="T4" y="T5"/>
                </a:cxn>
                <a:cxn ang="0">
                  <a:pos x="T6" y="T7"/>
                </a:cxn>
                <a:cxn ang="0">
                  <a:pos x="T8" y="T9"/>
                </a:cxn>
              </a:cxnLst>
              <a:rect l="0" t="0" r="r" b="b"/>
              <a:pathLst>
                <a:path w="23" h="5">
                  <a:moveTo>
                    <a:pt x="3" y="5"/>
                  </a:moveTo>
                  <a:cubicBezTo>
                    <a:pt x="20" y="5"/>
                    <a:pt x="20" y="5"/>
                    <a:pt x="20" y="5"/>
                  </a:cubicBezTo>
                  <a:cubicBezTo>
                    <a:pt x="23" y="5"/>
                    <a:pt x="23" y="0"/>
                    <a:pt x="20"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14" name="Freeform 148"/>
            <p:cNvSpPr/>
            <p:nvPr/>
          </p:nvSpPr>
          <p:spPr bwMode="auto">
            <a:xfrm>
              <a:off x="4439" y="201"/>
              <a:ext cx="88" cy="24"/>
            </a:xfrm>
            <a:custGeom>
              <a:avLst/>
              <a:gdLst>
                <a:gd name="T0" fmla="*/ 3 w 25"/>
                <a:gd name="T1" fmla="*/ 6 h 8"/>
                <a:gd name="T2" fmla="*/ 23 w 25"/>
                <a:gd name="T3" fmla="*/ 5 h 8"/>
                <a:gd name="T4" fmla="*/ 20 w 25"/>
                <a:gd name="T5" fmla="*/ 1 h 8"/>
                <a:gd name="T6" fmla="*/ 4 w 25"/>
                <a:gd name="T7" fmla="*/ 1 h 8"/>
                <a:gd name="T8" fmla="*/ 3 w 25"/>
                <a:gd name="T9" fmla="*/ 6 h 8"/>
              </a:gdLst>
              <a:ahLst/>
              <a:cxnLst>
                <a:cxn ang="0">
                  <a:pos x="T0" y="T1"/>
                </a:cxn>
                <a:cxn ang="0">
                  <a:pos x="T2" y="T3"/>
                </a:cxn>
                <a:cxn ang="0">
                  <a:pos x="T4" y="T5"/>
                </a:cxn>
                <a:cxn ang="0">
                  <a:pos x="T6" y="T7"/>
                </a:cxn>
                <a:cxn ang="0">
                  <a:pos x="T8" y="T9"/>
                </a:cxn>
              </a:cxnLst>
              <a:rect l="0" t="0" r="r" b="b"/>
              <a:pathLst>
                <a:path w="25" h="8">
                  <a:moveTo>
                    <a:pt x="3" y="6"/>
                  </a:moveTo>
                  <a:cubicBezTo>
                    <a:pt x="9" y="7"/>
                    <a:pt x="16" y="8"/>
                    <a:pt x="23" y="5"/>
                  </a:cubicBezTo>
                  <a:cubicBezTo>
                    <a:pt x="25" y="4"/>
                    <a:pt x="23" y="0"/>
                    <a:pt x="20" y="1"/>
                  </a:cubicBezTo>
                  <a:cubicBezTo>
                    <a:pt x="15" y="4"/>
                    <a:pt x="9" y="2"/>
                    <a:pt x="4" y="1"/>
                  </a:cubicBezTo>
                  <a:cubicBezTo>
                    <a:pt x="1" y="1"/>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15" name="Freeform 149"/>
            <p:cNvSpPr/>
            <p:nvPr/>
          </p:nvSpPr>
          <p:spPr bwMode="auto">
            <a:xfrm>
              <a:off x="4273" y="204"/>
              <a:ext cx="110" cy="18"/>
            </a:xfrm>
            <a:custGeom>
              <a:avLst/>
              <a:gdLst>
                <a:gd name="T0" fmla="*/ 3 w 31"/>
                <a:gd name="T1" fmla="*/ 6 h 6"/>
                <a:gd name="T2" fmla="*/ 28 w 31"/>
                <a:gd name="T3" fmla="*/ 5 h 6"/>
                <a:gd name="T4" fmla="*/ 28 w 31"/>
                <a:gd name="T5" fmla="*/ 0 h 6"/>
                <a:gd name="T6" fmla="*/ 3 w 31"/>
                <a:gd name="T7" fmla="*/ 1 h 6"/>
                <a:gd name="T8" fmla="*/ 3 w 31"/>
                <a:gd name="T9" fmla="*/ 6 h 6"/>
              </a:gdLst>
              <a:ahLst/>
              <a:cxnLst>
                <a:cxn ang="0">
                  <a:pos x="T0" y="T1"/>
                </a:cxn>
                <a:cxn ang="0">
                  <a:pos x="T2" y="T3"/>
                </a:cxn>
                <a:cxn ang="0">
                  <a:pos x="T4" y="T5"/>
                </a:cxn>
                <a:cxn ang="0">
                  <a:pos x="T6" y="T7"/>
                </a:cxn>
                <a:cxn ang="0">
                  <a:pos x="T8" y="T9"/>
                </a:cxn>
              </a:cxnLst>
              <a:rect l="0" t="0" r="r" b="b"/>
              <a:pathLst>
                <a:path w="31" h="6">
                  <a:moveTo>
                    <a:pt x="3" y="6"/>
                  </a:moveTo>
                  <a:cubicBezTo>
                    <a:pt x="11" y="6"/>
                    <a:pt x="20" y="6"/>
                    <a:pt x="28" y="5"/>
                  </a:cubicBezTo>
                  <a:cubicBezTo>
                    <a:pt x="31" y="4"/>
                    <a:pt x="31" y="0"/>
                    <a:pt x="28" y="0"/>
                  </a:cubicBezTo>
                  <a:cubicBezTo>
                    <a:pt x="20" y="1"/>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16" name="Freeform 150"/>
            <p:cNvSpPr/>
            <p:nvPr/>
          </p:nvSpPr>
          <p:spPr bwMode="auto">
            <a:xfrm>
              <a:off x="4150" y="201"/>
              <a:ext cx="99" cy="24"/>
            </a:xfrm>
            <a:custGeom>
              <a:avLst/>
              <a:gdLst>
                <a:gd name="T0" fmla="*/ 4 w 28"/>
                <a:gd name="T1" fmla="*/ 8 h 8"/>
                <a:gd name="T2" fmla="*/ 24 w 28"/>
                <a:gd name="T3" fmla="*/ 7 h 8"/>
                <a:gd name="T4" fmla="*/ 25 w 28"/>
                <a:gd name="T5" fmla="*/ 2 h 8"/>
                <a:gd name="T6" fmla="*/ 3 w 28"/>
                <a:gd name="T7" fmla="*/ 3 h 8"/>
                <a:gd name="T8" fmla="*/ 4 w 28"/>
                <a:gd name="T9" fmla="*/ 8 h 8"/>
              </a:gdLst>
              <a:ahLst/>
              <a:cxnLst>
                <a:cxn ang="0">
                  <a:pos x="T0" y="T1"/>
                </a:cxn>
                <a:cxn ang="0">
                  <a:pos x="T2" y="T3"/>
                </a:cxn>
                <a:cxn ang="0">
                  <a:pos x="T4" y="T5"/>
                </a:cxn>
                <a:cxn ang="0">
                  <a:pos x="T6" y="T7"/>
                </a:cxn>
                <a:cxn ang="0">
                  <a:pos x="T8" y="T9"/>
                </a:cxn>
              </a:cxnLst>
              <a:rect l="0" t="0" r="r" b="b"/>
              <a:pathLst>
                <a:path w="28" h="8">
                  <a:moveTo>
                    <a:pt x="4" y="8"/>
                  </a:moveTo>
                  <a:cubicBezTo>
                    <a:pt x="10" y="7"/>
                    <a:pt x="17" y="5"/>
                    <a:pt x="24" y="7"/>
                  </a:cubicBezTo>
                  <a:cubicBezTo>
                    <a:pt x="27" y="7"/>
                    <a:pt x="28" y="3"/>
                    <a:pt x="25" y="2"/>
                  </a:cubicBezTo>
                  <a:cubicBezTo>
                    <a:pt x="18" y="0"/>
                    <a:pt x="10" y="2"/>
                    <a:pt x="3" y="3"/>
                  </a:cubicBezTo>
                  <a:cubicBezTo>
                    <a:pt x="0" y="4"/>
                    <a:pt x="1" y="8"/>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17" name="Freeform 151"/>
            <p:cNvSpPr/>
            <p:nvPr/>
          </p:nvSpPr>
          <p:spPr bwMode="auto">
            <a:xfrm>
              <a:off x="4016" y="207"/>
              <a:ext cx="102" cy="24"/>
            </a:xfrm>
            <a:custGeom>
              <a:avLst/>
              <a:gdLst>
                <a:gd name="T0" fmla="*/ 3 w 29"/>
                <a:gd name="T1" fmla="*/ 5 h 8"/>
                <a:gd name="T2" fmla="*/ 25 w 29"/>
                <a:gd name="T3" fmla="*/ 7 h 8"/>
                <a:gd name="T4" fmla="*/ 26 w 29"/>
                <a:gd name="T5" fmla="*/ 2 h 8"/>
                <a:gd name="T6" fmla="*/ 3 w 29"/>
                <a:gd name="T7" fmla="*/ 0 h 8"/>
                <a:gd name="T8" fmla="*/ 3 w 29"/>
                <a:gd name="T9" fmla="*/ 5 h 8"/>
              </a:gdLst>
              <a:ahLst/>
              <a:cxnLst>
                <a:cxn ang="0">
                  <a:pos x="T0" y="T1"/>
                </a:cxn>
                <a:cxn ang="0">
                  <a:pos x="T2" y="T3"/>
                </a:cxn>
                <a:cxn ang="0">
                  <a:pos x="T4" y="T5"/>
                </a:cxn>
                <a:cxn ang="0">
                  <a:pos x="T6" y="T7"/>
                </a:cxn>
                <a:cxn ang="0">
                  <a:pos x="T8" y="T9"/>
                </a:cxn>
              </a:cxnLst>
              <a:rect l="0" t="0" r="r" b="b"/>
              <a:pathLst>
                <a:path w="29" h="8">
                  <a:moveTo>
                    <a:pt x="3" y="5"/>
                  </a:moveTo>
                  <a:cubicBezTo>
                    <a:pt x="10" y="5"/>
                    <a:pt x="18" y="5"/>
                    <a:pt x="25" y="7"/>
                  </a:cubicBezTo>
                  <a:cubicBezTo>
                    <a:pt x="28" y="8"/>
                    <a:pt x="29" y="3"/>
                    <a:pt x="26" y="2"/>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18" name="Freeform 152"/>
            <p:cNvSpPr/>
            <p:nvPr/>
          </p:nvSpPr>
          <p:spPr bwMode="auto">
            <a:xfrm>
              <a:off x="3878" y="213"/>
              <a:ext cx="106"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19" name="Freeform 153"/>
            <p:cNvSpPr/>
            <p:nvPr/>
          </p:nvSpPr>
          <p:spPr bwMode="auto">
            <a:xfrm>
              <a:off x="3751" y="207"/>
              <a:ext cx="85" cy="18"/>
            </a:xfrm>
            <a:custGeom>
              <a:avLst/>
              <a:gdLst>
                <a:gd name="T0" fmla="*/ 3 w 24"/>
                <a:gd name="T1" fmla="*/ 5 h 6"/>
                <a:gd name="T2" fmla="*/ 21 w 24"/>
                <a:gd name="T3" fmla="*/ 6 h 6"/>
                <a:gd name="T4" fmla="*/ 21 w 24"/>
                <a:gd name="T5" fmla="*/ 1 h 6"/>
                <a:gd name="T6" fmla="*/ 4 w 24"/>
                <a:gd name="T7" fmla="*/ 0 h 6"/>
                <a:gd name="T8" fmla="*/ 3 w 24"/>
                <a:gd name="T9" fmla="*/ 5 h 6"/>
              </a:gdLst>
              <a:ahLst/>
              <a:cxnLst>
                <a:cxn ang="0">
                  <a:pos x="T0" y="T1"/>
                </a:cxn>
                <a:cxn ang="0">
                  <a:pos x="T2" y="T3"/>
                </a:cxn>
                <a:cxn ang="0">
                  <a:pos x="T4" y="T5"/>
                </a:cxn>
                <a:cxn ang="0">
                  <a:pos x="T6" y="T7"/>
                </a:cxn>
                <a:cxn ang="0">
                  <a:pos x="T8" y="T9"/>
                </a:cxn>
              </a:cxnLst>
              <a:rect l="0" t="0" r="r" b="b"/>
              <a:pathLst>
                <a:path w="24" h="6">
                  <a:moveTo>
                    <a:pt x="3" y="5"/>
                  </a:moveTo>
                  <a:cubicBezTo>
                    <a:pt x="9" y="6"/>
                    <a:pt x="15" y="6"/>
                    <a:pt x="21" y="6"/>
                  </a:cubicBezTo>
                  <a:cubicBezTo>
                    <a:pt x="24" y="6"/>
                    <a:pt x="24" y="1"/>
                    <a:pt x="21" y="1"/>
                  </a:cubicBezTo>
                  <a:cubicBezTo>
                    <a:pt x="16" y="1"/>
                    <a:pt x="10"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20" name="Freeform 154"/>
            <p:cNvSpPr/>
            <p:nvPr/>
          </p:nvSpPr>
          <p:spPr bwMode="auto">
            <a:xfrm>
              <a:off x="3596" y="207"/>
              <a:ext cx="109" cy="24"/>
            </a:xfrm>
            <a:custGeom>
              <a:avLst/>
              <a:gdLst>
                <a:gd name="T0" fmla="*/ 3 w 31"/>
                <a:gd name="T1" fmla="*/ 7 h 8"/>
                <a:gd name="T2" fmla="*/ 28 w 31"/>
                <a:gd name="T3" fmla="*/ 6 h 8"/>
                <a:gd name="T4" fmla="*/ 27 w 31"/>
                <a:gd name="T5" fmla="*/ 1 h 8"/>
                <a:gd name="T6" fmla="*/ 3 w 31"/>
                <a:gd name="T7" fmla="*/ 2 h 8"/>
                <a:gd name="T8" fmla="*/ 3 w 31"/>
                <a:gd name="T9" fmla="*/ 7 h 8"/>
              </a:gdLst>
              <a:ahLst/>
              <a:cxnLst>
                <a:cxn ang="0">
                  <a:pos x="T0" y="T1"/>
                </a:cxn>
                <a:cxn ang="0">
                  <a:pos x="T2" y="T3"/>
                </a:cxn>
                <a:cxn ang="0">
                  <a:pos x="T4" y="T5"/>
                </a:cxn>
                <a:cxn ang="0">
                  <a:pos x="T6" y="T7"/>
                </a:cxn>
                <a:cxn ang="0">
                  <a:pos x="T8" y="T9"/>
                </a:cxn>
              </a:cxnLst>
              <a:rect l="0" t="0" r="r" b="b"/>
              <a:pathLst>
                <a:path w="31" h="8">
                  <a:moveTo>
                    <a:pt x="3" y="7"/>
                  </a:moveTo>
                  <a:cubicBezTo>
                    <a:pt x="11" y="7"/>
                    <a:pt x="20" y="8"/>
                    <a:pt x="28" y="6"/>
                  </a:cubicBezTo>
                  <a:cubicBezTo>
                    <a:pt x="31" y="5"/>
                    <a:pt x="30" y="0"/>
                    <a:pt x="27" y="1"/>
                  </a:cubicBezTo>
                  <a:cubicBezTo>
                    <a:pt x="19" y="4"/>
                    <a:pt x="11" y="2"/>
                    <a:pt x="3" y="2"/>
                  </a:cubicBezTo>
                  <a:cubicBezTo>
                    <a:pt x="0" y="2"/>
                    <a:pt x="0" y="7"/>
                    <a:pt x="3"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21" name="Freeform 155"/>
            <p:cNvSpPr/>
            <p:nvPr/>
          </p:nvSpPr>
          <p:spPr bwMode="auto">
            <a:xfrm>
              <a:off x="3455" y="216"/>
              <a:ext cx="99" cy="18"/>
            </a:xfrm>
            <a:custGeom>
              <a:avLst/>
              <a:gdLst>
                <a:gd name="T0" fmla="*/ 4 w 28"/>
                <a:gd name="T1" fmla="*/ 6 h 6"/>
                <a:gd name="T2" fmla="*/ 25 w 28"/>
                <a:gd name="T3" fmla="*/ 5 h 6"/>
                <a:gd name="T4" fmla="*/ 25 w 28"/>
                <a:gd name="T5" fmla="*/ 0 h 6"/>
                <a:gd name="T6" fmla="*/ 2 w 28"/>
                <a:gd name="T7" fmla="*/ 1 h 6"/>
                <a:gd name="T8" fmla="*/ 4 w 28"/>
                <a:gd name="T9" fmla="*/ 6 h 6"/>
              </a:gdLst>
              <a:ahLst/>
              <a:cxnLst>
                <a:cxn ang="0">
                  <a:pos x="T0" y="T1"/>
                </a:cxn>
                <a:cxn ang="0">
                  <a:pos x="T2" y="T3"/>
                </a:cxn>
                <a:cxn ang="0">
                  <a:pos x="T4" y="T5"/>
                </a:cxn>
                <a:cxn ang="0">
                  <a:pos x="T6" y="T7"/>
                </a:cxn>
                <a:cxn ang="0">
                  <a:pos x="T8" y="T9"/>
                </a:cxn>
              </a:cxnLst>
              <a:rect l="0" t="0" r="r" b="b"/>
              <a:pathLst>
                <a:path w="28" h="6">
                  <a:moveTo>
                    <a:pt x="4" y="6"/>
                  </a:moveTo>
                  <a:cubicBezTo>
                    <a:pt x="11" y="5"/>
                    <a:pt x="18" y="5"/>
                    <a:pt x="25" y="5"/>
                  </a:cubicBezTo>
                  <a:cubicBezTo>
                    <a:pt x="28" y="5"/>
                    <a:pt x="28" y="0"/>
                    <a:pt x="25" y="0"/>
                  </a:cubicBezTo>
                  <a:cubicBezTo>
                    <a:pt x="18" y="0"/>
                    <a:pt x="10" y="0"/>
                    <a:pt x="2" y="1"/>
                  </a:cubicBezTo>
                  <a:cubicBezTo>
                    <a:pt x="0" y="2"/>
                    <a:pt x="1" y="6"/>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22" name="Freeform 156"/>
            <p:cNvSpPr/>
            <p:nvPr/>
          </p:nvSpPr>
          <p:spPr bwMode="auto">
            <a:xfrm>
              <a:off x="3300" y="204"/>
              <a:ext cx="109" cy="21"/>
            </a:xfrm>
            <a:custGeom>
              <a:avLst/>
              <a:gdLst>
                <a:gd name="T0" fmla="*/ 3 w 31"/>
                <a:gd name="T1" fmla="*/ 5 h 7"/>
                <a:gd name="T2" fmla="*/ 28 w 31"/>
                <a:gd name="T3" fmla="*/ 5 h 7"/>
                <a:gd name="T4" fmla="*/ 28 w 31"/>
                <a:gd name="T5" fmla="*/ 0 h 7"/>
                <a:gd name="T6" fmla="*/ 4 w 31"/>
                <a:gd name="T7" fmla="*/ 0 h 7"/>
                <a:gd name="T8" fmla="*/ 3 w 31"/>
                <a:gd name="T9" fmla="*/ 5 h 7"/>
              </a:gdLst>
              <a:ahLst/>
              <a:cxnLst>
                <a:cxn ang="0">
                  <a:pos x="T0" y="T1"/>
                </a:cxn>
                <a:cxn ang="0">
                  <a:pos x="T2" y="T3"/>
                </a:cxn>
                <a:cxn ang="0">
                  <a:pos x="T4" y="T5"/>
                </a:cxn>
                <a:cxn ang="0">
                  <a:pos x="T6" y="T7"/>
                </a:cxn>
                <a:cxn ang="0">
                  <a:pos x="T8" y="T9"/>
                </a:cxn>
              </a:cxnLst>
              <a:rect l="0" t="0" r="r" b="b"/>
              <a:pathLst>
                <a:path w="31" h="7">
                  <a:moveTo>
                    <a:pt x="3" y="5"/>
                  </a:moveTo>
                  <a:cubicBezTo>
                    <a:pt x="11" y="7"/>
                    <a:pt x="20" y="5"/>
                    <a:pt x="28" y="5"/>
                  </a:cubicBezTo>
                  <a:cubicBezTo>
                    <a:pt x="31" y="5"/>
                    <a:pt x="31" y="0"/>
                    <a:pt x="28" y="0"/>
                  </a:cubicBezTo>
                  <a:cubicBezTo>
                    <a:pt x="20" y="0"/>
                    <a:pt x="12" y="2"/>
                    <a:pt x="4" y="0"/>
                  </a:cubicBezTo>
                  <a:cubicBezTo>
                    <a:pt x="2"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23" name="Freeform 157"/>
            <p:cNvSpPr/>
            <p:nvPr/>
          </p:nvSpPr>
          <p:spPr bwMode="auto">
            <a:xfrm>
              <a:off x="3155" y="207"/>
              <a:ext cx="95" cy="21"/>
            </a:xfrm>
            <a:custGeom>
              <a:avLst/>
              <a:gdLst>
                <a:gd name="T0" fmla="*/ 4 w 27"/>
                <a:gd name="T1" fmla="*/ 7 h 7"/>
                <a:gd name="T2" fmla="*/ 23 w 27"/>
                <a:gd name="T3" fmla="*/ 6 h 7"/>
                <a:gd name="T4" fmla="*/ 24 w 27"/>
                <a:gd name="T5" fmla="*/ 1 h 7"/>
                <a:gd name="T6" fmla="*/ 3 w 27"/>
                <a:gd name="T7" fmla="*/ 2 h 7"/>
                <a:gd name="T8" fmla="*/ 4 w 27"/>
                <a:gd name="T9" fmla="*/ 7 h 7"/>
              </a:gdLst>
              <a:ahLst/>
              <a:cxnLst>
                <a:cxn ang="0">
                  <a:pos x="T0" y="T1"/>
                </a:cxn>
                <a:cxn ang="0">
                  <a:pos x="T2" y="T3"/>
                </a:cxn>
                <a:cxn ang="0">
                  <a:pos x="T4" y="T5"/>
                </a:cxn>
                <a:cxn ang="0">
                  <a:pos x="T6" y="T7"/>
                </a:cxn>
                <a:cxn ang="0">
                  <a:pos x="T8" y="T9"/>
                </a:cxn>
              </a:cxnLst>
              <a:rect l="0" t="0" r="r" b="b"/>
              <a:pathLst>
                <a:path w="27" h="7">
                  <a:moveTo>
                    <a:pt x="4" y="7"/>
                  </a:moveTo>
                  <a:cubicBezTo>
                    <a:pt x="10" y="6"/>
                    <a:pt x="17" y="4"/>
                    <a:pt x="23" y="6"/>
                  </a:cubicBezTo>
                  <a:cubicBezTo>
                    <a:pt x="26" y="6"/>
                    <a:pt x="27" y="2"/>
                    <a:pt x="24" y="1"/>
                  </a:cubicBezTo>
                  <a:cubicBezTo>
                    <a:pt x="17" y="0"/>
                    <a:pt x="10"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24" name="Freeform 158"/>
            <p:cNvSpPr/>
            <p:nvPr/>
          </p:nvSpPr>
          <p:spPr bwMode="auto">
            <a:xfrm>
              <a:off x="2982" y="204"/>
              <a:ext cx="120" cy="30"/>
            </a:xfrm>
            <a:custGeom>
              <a:avLst/>
              <a:gdLst>
                <a:gd name="T0" fmla="*/ 3 w 34"/>
                <a:gd name="T1" fmla="*/ 9 h 10"/>
                <a:gd name="T2" fmla="*/ 16 w 34"/>
                <a:gd name="T3" fmla="*/ 8 h 10"/>
                <a:gd name="T4" fmla="*/ 29 w 34"/>
                <a:gd name="T5" fmla="*/ 9 h 10"/>
                <a:gd name="T6" fmla="*/ 32 w 34"/>
                <a:gd name="T7" fmla="*/ 5 h 10"/>
                <a:gd name="T8" fmla="*/ 3 w 34"/>
                <a:gd name="T9" fmla="*/ 4 h 10"/>
                <a:gd name="T10" fmla="*/ 3 w 34"/>
                <a:gd name="T11" fmla="*/ 9 h 10"/>
              </a:gdLst>
              <a:ahLst/>
              <a:cxnLst>
                <a:cxn ang="0">
                  <a:pos x="T0" y="T1"/>
                </a:cxn>
                <a:cxn ang="0">
                  <a:pos x="T2" y="T3"/>
                </a:cxn>
                <a:cxn ang="0">
                  <a:pos x="T4" y="T5"/>
                </a:cxn>
                <a:cxn ang="0">
                  <a:pos x="T6" y="T7"/>
                </a:cxn>
                <a:cxn ang="0">
                  <a:pos x="T8" y="T9"/>
                </a:cxn>
                <a:cxn ang="0">
                  <a:pos x="T10" y="T11"/>
                </a:cxn>
              </a:cxnLst>
              <a:rect l="0" t="0" r="r" b="b"/>
              <a:pathLst>
                <a:path w="34" h="10">
                  <a:moveTo>
                    <a:pt x="3" y="9"/>
                  </a:moveTo>
                  <a:cubicBezTo>
                    <a:pt x="8" y="9"/>
                    <a:pt x="12" y="8"/>
                    <a:pt x="16" y="8"/>
                  </a:cubicBezTo>
                  <a:cubicBezTo>
                    <a:pt x="21" y="7"/>
                    <a:pt x="26" y="7"/>
                    <a:pt x="29" y="9"/>
                  </a:cubicBezTo>
                  <a:cubicBezTo>
                    <a:pt x="32" y="10"/>
                    <a:pt x="34" y="6"/>
                    <a:pt x="32" y="5"/>
                  </a:cubicBezTo>
                  <a:cubicBezTo>
                    <a:pt x="23" y="0"/>
                    <a:pt x="12" y="4"/>
                    <a:pt x="3" y="4"/>
                  </a:cubicBezTo>
                  <a:cubicBezTo>
                    <a:pt x="0" y="4"/>
                    <a:pt x="0" y="9"/>
                    <a:pt x="3" y="9"/>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25" name="Freeform 159"/>
            <p:cNvSpPr/>
            <p:nvPr/>
          </p:nvSpPr>
          <p:spPr bwMode="auto">
            <a:xfrm>
              <a:off x="2841" y="213"/>
              <a:ext cx="106" cy="24"/>
            </a:xfrm>
            <a:custGeom>
              <a:avLst/>
              <a:gdLst>
                <a:gd name="T0" fmla="*/ 2 w 30"/>
                <a:gd name="T1" fmla="*/ 6 h 8"/>
                <a:gd name="T2" fmla="*/ 27 w 30"/>
                <a:gd name="T3" fmla="*/ 5 h 8"/>
                <a:gd name="T4" fmla="*/ 26 w 30"/>
                <a:gd name="T5" fmla="*/ 0 h 8"/>
                <a:gd name="T6" fmla="*/ 4 w 30"/>
                <a:gd name="T7" fmla="*/ 1 h 8"/>
                <a:gd name="T8" fmla="*/ 2 w 30"/>
                <a:gd name="T9" fmla="*/ 6 h 8"/>
              </a:gdLst>
              <a:ahLst/>
              <a:cxnLst>
                <a:cxn ang="0">
                  <a:pos x="T0" y="T1"/>
                </a:cxn>
                <a:cxn ang="0">
                  <a:pos x="T2" y="T3"/>
                </a:cxn>
                <a:cxn ang="0">
                  <a:pos x="T4" y="T5"/>
                </a:cxn>
                <a:cxn ang="0">
                  <a:pos x="T6" y="T7"/>
                </a:cxn>
                <a:cxn ang="0">
                  <a:pos x="T8" y="T9"/>
                </a:cxn>
              </a:cxnLst>
              <a:rect l="0" t="0" r="r" b="b"/>
              <a:pathLst>
                <a:path w="30" h="8">
                  <a:moveTo>
                    <a:pt x="2" y="6"/>
                  </a:moveTo>
                  <a:cubicBezTo>
                    <a:pt x="11" y="8"/>
                    <a:pt x="19" y="6"/>
                    <a:pt x="27" y="5"/>
                  </a:cubicBezTo>
                  <a:cubicBezTo>
                    <a:pt x="30" y="4"/>
                    <a:pt x="29" y="0"/>
                    <a:pt x="26" y="0"/>
                  </a:cubicBezTo>
                  <a:cubicBezTo>
                    <a:pt x="18" y="1"/>
                    <a:pt x="11" y="3"/>
                    <a:pt x="4" y="1"/>
                  </a:cubicBezTo>
                  <a:cubicBezTo>
                    <a:pt x="1" y="1"/>
                    <a:pt x="0" y="5"/>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26" name="Freeform 160"/>
            <p:cNvSpPr/>
            <p:nvPr/>
          </p:nvSpPr>
          <p:spPr bwMode="auto">
            <a:xfrm>
              <a:off x="2686" y="210"/>
              <a:ext cx="85" cy="18"/>
            </a:xfrm>
            <a:custGeom>
              <a:avLst/>
              <a:gdLst>
                <a:gd name="T0" fmla="*/ 3 w 24"/>
                <a:gd name="T1" fmla="*/ 6 h 6"/>
                <a:gd name="T2" fmla="*/ 20 w 24"/>
                <a:gd name="T3" fmla="*/ 6 h 6"/>
                <a:gd name="T4" fmla="*/ 21 w 24"/>
                <a:gd name="T5" fmla="*/ 1 h 6"/>
                <a:gd name="T6" fmla="*/ 3 w 24"/>
                <a:gd name="T7" fmla="*/ 1 h 6"/>
                <a:gd name="T8" fmla="*/ 3 w 24"/>
                <a:gd name="T9" fmla="*/ 6 h 6"/>
              </a:gdLst>
              <a:ahLst/>
              <a:cxnLst>
                <a:cxn ang="0">
                  <a:pos x="T0" y="T1"/>
                </a:cxn>
                <a:cxn ang="0">
                  <a:pos x="T2" y="T3"/>
                </a:cxn>
                <a:cxn ang="0">
                  <a:pos x="T4" y="T5"/>
                </a:cxn>
                <a:cxn ang="0">
                  <a:pos x="T6" y="T7"/>
                </a:cxn>
                <a:cxn ang="0">
                  <a:pos x="T8" y="T9"/>
                </a:cxn>
              </a:cxnLst>
              <a:rect l="0" t="0" r="r" b="b"/>
              <a:pathLst>
                <a:path w="24" h="6">
                  <a:moveTo>
                    <a:pt x="3" y="6"/>
                  </a:moveTo>
                  <a:cubicBezTo>
                    <a:pt x="9" y="6"/>
                    <a:pt x="14" y="5"/>
                    <a:pt x="20" y="6"/>
                  </a:cubicBezTo>
                  <a:cubicBezTo>
                    <a:pt x="23" y="6"/>
                    <a:pt x="24" y="2"/>
                    <a:pt x="21" y="1"/>
                  </a:cubicBezTo>
                  <a:cubicBezTo>
                    <a:pt x="15" y="0"/>
                    <a:pt x="9"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27" name="Freeform 161"/>
            <p:cNvSpPr/>
            <p:nvPr/>
          </p:nvSpPr>
          <p:spPr bwMode="auto">
            <a:xfrm>
              <a:off x="2531" y="210"/>
              <a:ext cx="95" cy="18"/>
            </a:xfrm>
            <a:custGeom>
              <a:avLst/>
              <a:gdLst>
                <a:gd name="T0" fmla="*/ 3 w 27"/>
                <a:gd name="T1" fmla="*/ 5 h 6"/>
                <a:gd name="T2" fmla="*/ 24 w 27"/>
                <a:gd name="T3" fmla="*/ 6 h 6"/>
                <a:gd name="T4" fmla="*/ 24 w 27"/>
                <a:gd name="T5" fmla="*/ 1 h 6"/>
                <a:gd name="T6" fmla="*/ 4 w 27"/>
                <a:gd name="T7" fmla="*/ 0 h 6"/>
                <a:gd name="T8" fmla="*/ 3 w 27"/>
                <a:gd name="T9" fmla="*/ 5 h 6"/>
              </a:gdLst>
              <a:ahLst/>
              <a:cxnLst>
                <a:cxn ang="0">
                  <a:pos x="T0" y="T1"/>
                </a:cxn>
                <a:cxn ang="0">
                  <a:pos x="T2" y="T3"/>
                </a:cxn>
                <a:cxn ang="0">
                  <a:pos x="T4" y="T5"/>
                </a:cxn>
                <a:cxn ang="0">
                  <a:pos x="T6" y="T7"/>
                </a:cxn>
                <a:cxn ang="0">
                  <a:pos x="T8" y="T9"/>
                </a:cxn>
              </a:cxnLst>
              <a:rect l="0" t="0" r="r" b="b"/>
              <a:pathLst>
                <a:path w="27" h="6">
                  <a:moveTo>
                    <a:pt x="3" y="5"/>
                  </a:moveTo>
                  <a:cubicBezTo>
                    <a:pt x="10" y="6"/>
                    <a:pt x="17" y="6"/>
                    <a:pt x="24" y="6"/>
                  </a:cubicBezTo>
                  <a:cubicBezTo>
                    <a:pt x="27" y="6"/>
                    <a:pt x="27" y="1"/>
                    <a:pt x="24" y="1"/>
                  </a:cubicBezTo>
                  <a:cubicBezTo>
                    <a:pt x="17" y="1"/>
                    <a:pt x="11" y="1"/>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28" name="Freeform 162"/>
            <p:cNvSpPr/>
            <p:nvPr/>
          </p:nvSpPr>
          <p:spPr bwMode="auto">
            <a:xfrm>
              <a:off x="2393" y="213"/>
              <a:ext cx="102" cy="18"/>
            </a:xfrm>
            <a:custGeom>
              <a:avLst/>
              <a:gdLst>
                <a:gd name="T0" fmla="*/ 2 w 29"/>
                <a:gd name="T1" fmla="*/ 6 h 6"/>
                <a:gd name="T2" fmla="*/ 26 w 29"/>
                <a:gd name="T3" fmla="*/ 5 h 6"/>
                <a:gd name="T4" fmla="*/ 26 w 29"/>
                <a:gd name="T5" fmla="*/ 0 h 6"/>
                <a:gd name="T6" fmla="*/ 2 w 29"/>
                <a:gd name="T7" fmla="*/ 1 h 6"/>
                <a:gd name="T8" fmla="*/ 2 w 29"/>
                <a:gd name="T9" fmla="*/ 6 h 6"/>
              </a:gdLst>
              <a:ahLst/>
              <a:cxnLst>
                <a:cxn ang="0">
                  <a:pos x="T0" y="T1"/>
                </a:cxn>
                <a:cxn ang="0">
                  <a:pos x="T2" y="T3"/>
                </a:cxn>
                <a:cxn ang="0">
                  <a:pos x="T4" y="T5"/>
                </a:cxn>
                <a:cxn ang="0">
                  <a:pos x="T6" y="T7"/>
                </a:cxn>
                <a:cxn ang="0">
                  <a:pos x="T8" y="T9"/>
                </a:cxn>
              </a:cxnLst>
              <a:rect l="0" t="0" r="r" b="b"/>
              <a:pathLst>
                <a:path w="29" h="6">
                  <a:moveTo>
                    <a:pt x="2" y="6"/>
                  </a:moveTo>
                  <a:cubicBezTo>
                    <a:pt x="10" y="5"/>
                    <a:pt x="18" y="5"/>
                    <a:pt x="26" y="5"/>
                  </a:cubicBezTo>
                  <a:cubicBezTo>
                    <a:pt x="29" y="5"/>
                    <a:pt x="29" y="0"/>
                    <a:pt x="26" y="0"/>
                  </a:cubicBezTo>
                  <a:cubicBezTo>
                    <a:pt x="18" y="0"/>
                    <a:pt x="10" y="0"/>
                    <a:pt x="2" y="1"/>
                  </a:cubicBezTo>
                  <a:cubicBezTo>
                    <a:pt x="0" y="2"/>
                    <a:pt x="0" y="6"/>
                    <a:pt x="2"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29" name="Freeform 163"/>
            <p:cNvSpPr/>
            <p:nvPr/>
          </p:nvSpPr>
          <p:spPr bwMode="auto">
            <a:xfrm>
              <a:off x="2231" y="216"/>
              <a:ext cx="116" cy="18"/>
            </a:xfrm>
            <a:custGeom>
              <a:avLst/>
              <a:gdLst>
                <a:gd name="T0" fmla="*/ 3 w 33"/>
                <a:gd name="T1" fmla="*/ 5 h 6"/>
                <a:gd name="T2" fmla="*/ 29 w 33"/>
                <a:gd name="T3" fmla="*/ 6 h 6"/>
                <a:gd name="T4" fmla="*/ 30 w 33"/>
                <a:gd name="T5" fmla="*/ 6 h 6"/>
                <a:gd name="T6" fmla="*/ 30 w 33"/>
                <a:gd name="T7" fmla="*/ 6 h 6"/>
                <a:gd name="T8" fmla="*/ 30 w 33"/>
                <a:gd name="T9" fmla="*/ 1 h 6"/>
                <a:gd name="T10" fmla="*/ 4 w 33"/>
                <a:gd name="T11" fmla="*/ 0 h 6"/>
                <a:gd name="T12" fmla="*/ 3 w 3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3" h="6">
                  <a:moveTo>
                    <a:pt x="3" y="5"/>
                  </a:moveTo>
                  <a:cubicBezTo>
                    <a:pt x="11" y="6"/>
                    <a:pt x="21" y="5"/>
                    <a:pt x="29" y="6"/>
                  </a:cubicBezTo>
                  <a:cubicBezTo>
                    <a:pt x="30" y="6"/>
                    <a:pt x="30" y="6"/>
                    <a:pt x="30" y="6"/>
                  </a:cubicBezTo>
                  <a:cubicBezTo>
                    <a:pt x="30" y="6"/>
                    <a:pt x="30" y="6"/>
                    <a:pt x="30" y="6"/>
                  </a:cubicBezTo>
                  <a:cubicBezTo>
                    <a:pt x="33" y="6"/>
                    <a:pt x="33" y="2"/>
                    <a:pt x="30" y="1"/>
                  </a:cubicBezTo>
                  <a:cubicBezTo>
                    <a:pt x="21" y="1"/>
                    <a:pt x="12" y="2"/>
                    <a:pt x="4" y="0"/>
                  </a:cubicBezTo>
                  <a:cubicBezTo>
                    <a:pt x="1"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30" name="Freeform 164"/>
            <p:cNvSpPr/>
            <p:nvPr/>
          </p:nvSpPr>
          <p:spPr bwMode="auto">
            <a:xfrm>
              <a:off x="2100" y="222"/>
              <a:ext cx="103" cy="15"/>
            </a:xfrm>
            <a:custGeom>
              <a:avLst/>
              <a:gdLst>
                <a:gd name="T0" fmla="*/ 3 w 29"/>
                <a:gd name="T1" fmla="*/ 5 h 5"/>
                <a:gd name="T2" fmla="*/ 26 w 29"/>
                <a:gd name="T3" fmla="*/ 5 h 5"/>
                <a:gd name="T4" fmla="*/ 26 w 29"/>
                <a:gd name="T5" fmla="*/ 0 h 5"/>
                <a:gd name="T6" fmla="*/ 3 w 29"/>
                <a:gd name="T7" fmla="*/ 0 h 5"/>
                <a:gd name="T8" fmla="*/ 3 w 29"/>
                <a:gd name="T9" fmla="*/ 5 h 5"/>
              </a:gdLst>
              <a:ahLst/>
              <a:cxnLst>
                <a:cxn ang="0">
                  <a:pos x="T0" y="T1"/>
                </a:cxn>
                <a:cxn ang="0">
                  <a:pos x="T2" y="T3"/>
                </a:cxn>
                <a:cxn ang="0">
                  <a:pos x="T4" y="T5"/>
                </a:cxn>
                <a:cxn ang="0">
                  <a:pos x="T6" y="T7"/>
                </a:cxn>
                <a:cxn ang="0">
                  <a:pos x="T8" y="T9"/>
                </a:cxn>
              </a:cxnLst>
              <a:rect l="0" t="0" r="r" b="b"/>
              <a:pathLst>
                <a:path w="29" h="5">
                  <a:moveTo>
                    <a:pt x="3" y="5"/>
                  </a:moveTo>
                  <a:cubicBezTo>
                    <a:pt x="26" y="5"/>
                    <a:pt x="26" y="5"/>
                    <a:pt x="26" y="5"/>
                  </a:cubicBezTo>
                  <a:cubicBezTo>
                    <a:pt x="29" y="5"/>
                    <a:pt x="29" y="0"/>
                    <a:pt x="26" y="0"/>
                  </a:cubicBezTo>
                  <a:cubicBezTo>
                    <a:pt x="3" y="0"/>
                    <a:pt x="3"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31" name="Freeform 165"/>
            <p:cNvSpPr/>
            <p:nvPr/>
          </p:nvSpPr>
          <p:spPr bwMode="auto">
            <a:xfrm>
              <a:off x="1984" y="216"/>
              <a:ext cx="99" cy="24"/>
            </a:xfrm>
            <a:custGeom>
              <a:avLst/>
              <a:gdLst>
                <a:gd name="T0" fmla="*/ 4 w 28"/>
                <a:gd name="T1" fmla="*/ 6 h 8"/>
                <a:gd name="T2" fmla="*/ 24 w 28"/>
                <a:gd name="T3" fmla="*/ 7 h 8"/>
                <a:gd name="T4" fmla="*/ 25 w 28"/>
                <a:gd name="T5" fmla="*/ 3 h 8"/>
                <a:gd name="T6" fmla="*/ 3 w 28"/>
                <a:gd name="T7" fmla="*/ 1 h 8"/>
                <a:gd name="T8" fmla="*/ 4 w 28"/>
                <a:gd name="T9" fmla="*/ 6 h 8"/>
              </a:gdLst>
              <a:ahLst/>
              <a:cxnLst>
                <a:cxn ang="0">
                  <a:pos x="T0" y="T1"/>
                </a:cxn>
                <a:cxn ang="0">
                  <a:pos x="T2" y="T3"/>
                </a:cxn>
                <a:cxn ang="0">
                  <a:pos x="T4" y="T5"/>
                </a:cxn>
                <a:cxn ang="0">
                  <a:pos x="T6" y="T7"/>
                </a:cxn>
                <a:cxn ang="0">
                  <a:pos x="T8" y="T9"/>
                </a:cxn>
              </a:cxnLst>
              <a:rect l="0" t="0" r="r" b="b"/>
              <a:pathLst>
                <a:path w="28" h="8">
                  <a:moveTo>
                    <a:pt x="4" y="6"/>
                  </a:moveTo>
                  <a:cubicBezTo>
                    <a:pt x="11" y="4"/>
                    <a:pt x="17" y="5"/>
                    <a:pt x="24" y="7"/>
                  </a:cubicBezTo>
                  <a:cubicBezTo>
                    <a:pt x="27" y="8"/>
                    <a:pt x="28" y="3"/>
                    <a:pt x="25" y="3"/>
                  </a:cubicBezTo>
                  <a:cubicBezTo>
                    <a:pt x="18" y="0"/>
                    <a:pt x="10" y="0"/>
                    <a:pt x="3" y="1"/>
                  </a:cubicBezTo>
                  <a:cubicBezTo>
                    <a:pt x="0" y="2"/>
                    <a:pt x="1" y="7"/>
                    <a:pt x="4"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32" name="Freeform 166"/>
            <p:cNvSpPr/>
            <p:nvPr/>
          </p:nvSpPr>
          <p:spPr bwMode="auto">
            <a:xfrm>
              <a:off x="1857" y="207"/>
              <a:ext cx="99" cy="18"/>
            </a:xfrm>
            <a:custGeom>
              <a:avLst/>
              <a:gdLst>
                <a:gd name="T0" fmla="*/ 3 w 28"/>
                <a:gd name="T1" fmla="*/ 5 h 6"/>
                <a:gd name="T2" fmla="*/ 25 w 28"/>
                <a:gd name="T3" fmla="*/ 6 h 6"/>
                <a:gd name="T4" fmla="*/ 25 w 28"/>
                <a:gd name="T5" fmla="*/ 1 h 6"/>
                <a:gd name="T6" fmla="*/ 3 w 28"/>
                <a:gd name="T7" fmla="*/ 0 h 6"/>
                <a:gd name="T8" fmla="*/ 3 w 28"/>
                <a:gd name="T9" fmla="*/ 5 h 6"/>
              </a:gdLst>
              <a:ahLst/>
              <a:cxnLst>
                <a:cxn ang="0">
                  <a:pos x="T0" y="T1"/>
                </a:cxn>
                <a:cxn ang="0">
                  <a:pos x="T2" y="T3"/>
                </a:cxn>
                <a:cxn ang="0">
                  <a:pos x="T4" y="T5"/>
                </a:cxn>
                <a:cxn ang="0">
                  <a:pos x="T6" y="T7"/>
                </a:cxn>
                <a:cxn ang="0">
                  <a:pos x="T8" y="T9"/>
                </a:cxn>
              </a:cxnLst>
              <a:rect l="0" t="0" r="r" b="b"/>
              <a:pathLst>
                <a:path w="28" h="6">
                  <a:moveTo>
                    <a:pt x="3" y="5"/>
                  </a:moveTo>
                  <a:cubicBezTo>
                    <a:pt x="10" y="6"/>
                    <a:pt x="17" y="6"/>
                    <a:pt x="25" y="6"/>
                  </a:cubicBezTo>
                  <a:cubicBezTo>
                    <a:pt x="28" y="6"/>
                    <a:pt x="28" y="1"/>
                    <a:pt x="25" y="1"/>
                  </a:cubicBezTo>
                  <a:cubicBezTo>
                    <a:pt x="17" y="1"/>
                    <a:pt x="10" y="1"/>
                    <a:pt x="3" y="0"/>
                  </a:cubicBezTo>
                  <a:cubicBezTo>
                    <a:pt x="0" y="0"/>
                    <a:pt x="0" y="4"/>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33" name="Freeform 167"/>
            <p:cNvSpPr/>
            <p:nvPr/>
          </p:nvSpPr>
          <p:spPr bwMode="auto">
            <a:xfrm>
              <a:off x="1723" y="213"/>
              <a:ext cx="109" cy="21"/>
            </a:xfrm>
            <a:custGeom>
              <a:avLst/>
              <a:gdLst>
                <a:gd name="T0" fmla="*/ 4 w 31"/>
                <a:gd name="T1" fmla="*/ 7 h 7"/>
                <a:gd name="T2" fmla="*/ 28 w 31"/>
                <a:gd name="T3" fmla="*/ 5 h 7"/>
                <a:gd name="T4" fmla="*/ 28 w 31"/>
                <a:gd name="T5" fmla="*/ 0 h 7"/>
                <a:gd name="T6" fmla="*/ 3 w 31"/>
                <a:gd name="T7" fmla="*/ 2 h 7"/>
                <a:gd name="T8" fmla="*/ 4 w 31"/>
                <a:gd name="T9" fmla="*/ 7 h 7"/>
              </a:gdLst>
              <a:ahLst/>
              <a:cxnLst>
                <a:cxn ang="0">
                  <a:pos x="T0" y="T1"/>
                </a:cxn>
                <a:cxn ang="0">
                  <a:pos x="T2" y="T3"/>
                </a:cxn>
                <a:cxn ang="0">
                  <a:pos x="T4" y="T5"/>
                </a:cxn>
                <a:cxn ang="0">
                  <a:pos x="T6" y="T7"/>
                </a:cxn>
                <a:cxn ang="0">
                  <a:pos x="T8" y="T9"/>
                </a:cxn>
              </a:cxnLst>
              <a:rect l="0" t="0" r="r" b="b"/>
              <a:pathLst>
                <a:path w="31" h="7">
                  <a:moveTo>
                    <a:pt x="4" y="7"/>
                  </a:moveTo>
                  <a:cubicBezTo>
                    <a:pt x="12" y="5"/>
                    <a:pt x="20" y="5"/>
                    <a:pt x="28" y="5"/>
                  </a:cubicBezTo>
                  <a:cubicBezTo>
                    <a:pt x="31" y="5"/>
                    <a:pt x="31" y="0"/>
                    <a:pt x="28" y="0"/>
                  </a:cubicBezTo>
                  <a:cubicBezTo>
                    <a:pt x="20" y="0"/>
                    <a:pt x="11" y="1"/>
                    <a:pt x="3" y="2"/>
                  </a:cubicBezTo>
                  <a:cubicBezTo>
                    <a:pt x="0" y="3"/>
                    <a:pt x="1"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34" name="Freeform 168"/>
            <p:cNvSpPr/>
            <p:nvPr/>
          </p:nvSpPr>
          <p:spPr bwMode="auto">
            <a:xfrm>
              <a:off x="1592" y="210"/>
              <a:ext cx="103" cy="21"/>
            </a:xfrm>
            <a:custGeom>
              <a:avLst/>
              <a:gdLst>
                <a:gd name="T0" fmla="*/ 3 w 29"/>
                <a:gd name="T1" fmla="*/ 5 h 7"/>
                <a:gd name="T2" fmla="*/ 26 w 29"/>
                <a:gd name="T3" fmla="*/ 6 h 7"/>
                <a:gd name="T4" fmla="*/ 26 w 29"/>
                <a:gd name="T5" fmla="*/ 1 h 7"/>
                <a:gd name="T6" fmla="*/ 3 w 29"/>
                <a:gd name="T7" fmla="*/ 0 h 7"/>
                <a:gd name="T8" fmla="*/ 3 w 29"/>
                <a:gd name="T9" fmla="*/ 5 h 7"/>
              </a:gdLst>
              <a:ahLst/>
              <a:cxnLst>
                <a:cxn ang="0">
                  <a:pos x="T0" y="T1"/>
                </a:cxn>
                <a:cxn ang="0">
                  <a:pos x="T2" y="T3"/>
                </a:cxn>
                <a:cxn ang="0">
                  <a:pos x="T4" y="T5"/>
                </a:cxn>
                <a:cxn ang="0">
                  <a:pos x="T6" y="T7"/>
                </a:cxn>
                <a:cxn ang="0">
                  <a:pos x="T8" y="T9"/>
                </a:cxn>
              </a:cxnLst>
              <a:rect l="0" t="0" r="r" b="b"/>
              <a:pathLst>
                <a:path w="29" h="7">
                  <a:moveTo>
                    <a:pt x="3" y="5"/>
                  </a:moveTo>
                  <a:cubicBezTo>
                    <a:pt x="11" y="5"/>
                    <a:pt x="18" y="7"/>
                    <a:pt x="26" y="6"/>
                  </a:cubicBezTo>
                  <a:cubicBezTo>
                    <a:pt x="29" y="6"/>
                    <a:pt x="29" y="1"/>
                    <a:pt x="26" y="1"/>
                  </a:cubicBezTo>
                  <a:cubicBezTo>
                    <a:pt x="18" y="2"/>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35" name="Freeform 169"/>
            <p:cNvSpPr/>
            <p:nvPr/>
          </p:nvSpPr>
          <p:spPr bwMode="auto">
            <a:xfrm>
              <a:off x="1444" y="210"/>
              <a:ext cx="103" cy="18"/>
            </a:xfrm>
            <a:custGeom>
              <a:avLst/>
              <a:gdLst>
                <a:gd name="T0" fmla="*/ 3 w 29"/>
                <a:gd name="T1" fmla="*/ 6 h 6"/>
                <a:gd name="T2" fmla="*/ 26 w 29"/>
                <a:gd name="T3" fmla="*/ 5 h 6"/>
                <a:gd name="T4" fmla="*/ 26 w 29"/>
                <a:gd name="T5" fmla="*/ 0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0" y="6"/>
                    <a:pt x="18" y="6"/>
                    <a:pt x="26" y="5"/>
                  </a:cubicBezTo>
                  <a:cubicBezTo>
                    <a:pt x="29" y="4"/>
                    <a:pt x="29" y="0"/>
                    <a:pt x="26" y="0"/>
                  </a:cubicBezTo>
                  <a:cubicBezTo>
                    <a:pt x="18" y="1"/>
                    <a:pt x="10"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36" name="Freeform 170"/>
            <p:cNvSpPr/>
            <p:nvPr/>
          </p:nvSpPr>
          <p:spPr bwMode="auto">
            <a:xfrm>
              <a:off x="1296" y="207"/>
              <a:ext cx="88" cy="18"/>
            </a:xfrm>
            <a:custGeom>
              <a:avLst/>
              <a:gdLst>
                <a:gd name="T0" fmla="*/ 2 w 25"/>
                <a:gd name="T1" fmla="*/ 5 h 6"/>
                <a:gd name="T2" fmla="*/ 21 w 25"/>
                <a:gd name="T3" fmla="*/ 6 h 6"/>
                <a:gd name="T4" fmla="*/ 22 w 25"/>
                <a:gd name="T5" fmla="*/ 1 h 6"/>
                <a:gd name="T6" fmla="*/ 2 w 25"/>
                <a:gd name="T7" fmla="*/ 0 h 6"/>
                <a:gd name="T8" fmla="*/ 2 w 25"/>
                <a:gd name="T9" fmla="*/ 5 h 6"/>
              </a:gdLst>
              <a:ahLst/>
              <a:cxnLst>
                <a:cxn ang="0">
                  <a:pos x="T0" y="T1"/>
                </a:cxn>
                <a:cxn ang="0">
                  <a:pos x="T2" y="T3"/>
                </a:cxn>
                <a:cxn ang="0">
                  <a:pos x="T4" y="T5"/>
                </a:cxn>
                <a:cxn ang="0">
                  <a:pos x="T6" y="T7"/>
                </a:cxn>
                <a:cxn ang="0">
                  <a:pos x="T8" y="T9"/>
                </a:cxn>
              </a:cxnLst>
              <a:rect l="0" t="0" r="r" b="b"/>
              <a:pathLst>
                <a:path w="25" h="6">
                  <a:moveTo>
                    <a:pt x="2" y="5"/>
                  </a:moveTo>
                  <a:cubicBezTo>
                    <a:pt x="9" y="5"/>
                    <a:pt x="15" y="5"/>
                    <a:pt x="21" y="6"/>
                  </a:cubicBezTo>
                  <a:cubicBezTo>
                    <a:pt x="24" y="6"/>
                    <a:pt x="25" y="2"/>
                    <a:pt x="22" y="1"/>
                  </a:cubicBezTo>
                  <a:cubicBezTo>
                    <a:pt x="16" y="0"/>
                    <a:pt x="9" y="0"/>
                    <a:pt x="2" y="0"/>
                  </a:cubicBezTo>
                  <a:cubicBezTo>
                    <a:pt x="0" y="0"/>
                    <a:pt x="0" y="5"/>
                    <a:pt x="2"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37" name="Freeform 171"/>
            <p:cNvSpPr/>
            <p:nvPr/>
          </p:nvSpPr>
          <p:spPr bwMode="auto">
            <a:xfrm>
              <a:off x="1155" y="204"/>
              <a:ext cx="102" cy="18"/>
            </a:xfrm>
            <a:custGeom>
              <a:avLst/>
              <a:gdLst>
                <a:gd name="T0" fmla="*/ 3 w 29"/>
                <a:gd name="T1" fmla="*/ 6 h 6"/>
                <a:gd name="T2" fmla="*/ 26 w 29"/>
                <a:gd name="T3" fmla="*/ 6 h 6"/>
                <a:gd name="T4" fmla="*/ 26 w 29"/>
                <a:gd name="T5" fmla="*/ 1 h 6"/>
                <a:gd name="T6" fmla="*/ 3 w 29"/>
                <a:gd name="T7" fmla="*/ 1 h 6"/>
                <a:gd name="T8" fmla="*/ 3 w 29"/>
                <a:gd name="T9" fmla="*/ 6 h 6"/>
              </a:gdLst>
              <a:ahLst/>
              <a:cxnLst>
                <a:cxn ang="0">
                  <a:pos x="T0" y="T1"/>
                </a:cxn>
                <a:cxn ang="0">
                  <a:pos x="T2" y="T3"/>
                </a:cxn>
                <a:cxn ang="0">
                  <a:pos x="T4" y="T5"/>
                </a:cxn>
                <a:cxn ang="0">
                  <a:pos x="T6" y="T7"/>
                </a:cxn>
                <a:cxn ang="0">
                  <a:pos x="T8" y="T9"/>
                </a:cxn>
              </a:cxnLst>
              <a:rect l="0" t="0" r="r" b="b"/>
              <a:pathLst>
                <a:path w="29" h="6">
                  <a:moveTo>
                    <a:pt x="3" y="6"/>
                  </a:moveTo>
                  <a:cubicBezTo>
                    <a:pt x="11" y="6"/>
                    <a:pt x="18" y="5"/>
                    <a:pt x="26" y="6"/>
                  </a:cubicBezTo>
                  <a:cubicBezTo>
                    <a:pt x="29" y="6"/>
                    <a:pt x="28" y="2"/>
                    <a:pt x="26" y="1"/>
                  </a:cubicBezTo>
                  <a:cubicBezTo>
                    <a:pt x="18" y="0"/>
                    <a:pt x="11" y="1"/>
                    <a:pt x="3" y="1"/>
                  </a:cubicBezTo>
                  <a:cubicBezTo>
                    <a:pt x="1"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38" name="Freeform 172"/>
            <p:cNvSpPr/>
            <p:nvPr/>
          </p:nvSpPr>
          <p:spPr bwMode="auto">
            <a:xfrm>
              <a:off x="1046" y="201"/>
              <a:ext cx="91" cy="24"/>
            </a:xfrm>
            <a:custGeom>
              <a:avLst/>
              <a:gdLst>
                <a:gd name="T0" fmla="*/ 4 w 26"/>
                <a:gd name="T1" fmla="*/ 7 h 8"/>
                <a:gd name="T2" fmla="*/ 22 w 26"/>
                <a:gd name="T3" fmla="*/ 7 h 8"/>
                <a:gd name="T4" fmla="*/ 23 w 26"/>
                <a:gd name="T5" fmla="*/ 2 h 8"/>
                <a:gd name="T6" fmla="*/ 3 w 26"/>
                <a:gd name="T7" fmla="*/ 2 h 8"/>
                <a:gd name="T8" fmla="*/ 4 w 26"/>
                <a:gd name="T9" fmla="*/ 7 h 8"/>
              </a:gdLst>
              <a:ahLst/>
              <a:cxnLst>
                <a:cxn ang="0">
                  <a:pos x="T0" y="T1"/>
                </a:cxn>
                <a:cxn ang="0">
                  <a:pos x="T2" y="T3"/>
                </a:cxn>
                <a:cxn ang="0">
                  <a:pos x="T4" y="T5"/>
                </a:cxn>
                <a:cxn ang="0">
                  <a:pos x="T6" y="T7"/>
                </a:cxn>
                <a:cxn ang="0">
                  <a:pos x="T8" y="T9"/>
                </a:cxn>
              </a:cxnLst>
              <a:rect l="0" t="0" r="r" b="b"/>
              <a:pathLst>
                <a:path w="26" h="8">
                  <a:moveTo>
                    <a:pt x="4" y="7"/>
                  </a:moveTo>
                  <a:cubicBezTo>
                    <a:pt x="10" y="6"/>
                    <a:pt x="17" y="5"/>
                    <a:pt x="22" y="7"/>
                  </a:cubicBezTo>
                  <a:cubicBezTo>
                    <a:pt x="25" y="8"/>
                    <a:pt x="26" y="3"/>
                    <a:pt x="23" y="2"/>
                  </a:cubicBezTo>
                  <a:cubicBezTo>
                    <a:pt x="17" y="0"/>
                    <a:pt x="10" y="1"/>
                    <a:pt x="3" y="2"/>
                  </a:cubicBezTo>
                  <a:cubicBezTo>
                    <a:pt x="0" y="3"/>
                    <a:pt x="2" y="7"/>
                    <a:pt x="4" y="7"/>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39" name="Freeform 173"/>
            <p:cNvSpPr/>
            <p:nvPr/>
          </p:nvSpPr>
          <p:spPr bwMode="auto">
            <a:xfrm>
              <a:off x="894" y="204"/>
              <a:ext cx="106" cy="18"/>
            </a:xfrm>
            <a:custGeom>
              <a:avLst/>
              <a:gdLst>
                <a:gd name="T0" fmla="*/ 3 w 30"/>
                <a:gd name="T1" fmla="*/ 5 h 6"/>
                <a:gd name="T2" fmla="*/ 27 w 30"/>
                <a:gd name="T3" fmla="*/ 6 h 6"/>
                <a:gd name="T4" fmla="*/ 27 w 30"/>
                <a:gd name="T5" fmla="*/ 1 h 6"/>
                <a:gd name="T6" fmla="*/ 3 w 30"/>
                <a:gd name="T7" fmla="*/ 0 h 6"/>
                <a:gd name="T8" fmla="*/ 3 w 30"/>
                <a:gd name="T9" fmla="*/ 5 h 6"/>
              </a:gdLst>
              <a:ahLst/>
              <a:cxnLst>
                <a:cxn ang="0">
                  <a:pos x="T0" y="T1"/>
                </a:cxn>
                <a:cxn ang="0">
                  <a:pos x="T2" y="T3"/>
                </a:cxn>
                <a:cxn ang="0">
                  <a:pos x="T4" y="T5"/>
                </a:cxn>
                <a:cxn ang="0">
                  <a:pos x="T6" y="T7"/>
                </a:cxn>
                <a:cxn ang="0">
                  <a:pos x="T8" y="T9"/>
                </a:cxn>
              </a:cxnLst>
              <a:rect l="0" t="0" r="r" b="b"/>
              <a:pathLst>
                <a:path w="30" h="6">
                  <a:moveTo>
                    <a:pt x="3" y="5"/>
                  </a:moveTo>
                  <a:cubicBezTo>
                    <a:pt x="11" y="5"/>
                    <a:pt x="19" y="5"/>
                    <a:pt x="27" y="6"/>
                  </a:cubicBezTo>
                  <a:cubicBezTo>
                    <a:pt x="30" y="6"/>
                    <a:pt x="30" y="2"/>
                    <a:pt x="27" y="1"/>
                  </a:cubicBezTo>
                  <a:cubicBezTo>
                    <a:pt x="19" y="0"/>
                    <a:pt x="11"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40" name="Freeform 174"/>
            <p:cNvSpPr/>
            <p:nvPr/>
          </p:nvSpPr>
          <p:spPr bwMode="auto">
            <a:xfrm>
              <a:off x="756" y="201"/>
              <a:ext cx="106" cy="24"/>
            </a:xfrm>
            <a:custGeom>
              <a:avLst/>
              <a:gdLst>
                <a:gd name="T0" fmla="*/ 3 w 30"/>
                <a:gd name="T1" fmla="*/ 6 h 8"/>
                <a:gd name="T2" fmla="*/ 27 w 30"/>
                <a:gd name="T3" fmla="*/ 7 h 8"/>
                <a:gd name="T4" fmla="*/ 27 w 30"/>
                <a:gd name="T5" fmla="*/ 2 h 8"/>
                <a:gd name="T6" fmla="*/ 4 w 30"/>
                <a:gd name="T7" fmla="*/ 1 h 8"/>
                <a:gd name="T8" fmla="*/ 3 w 30"/>
                <a:gd name="T9" fmla="*/ 6 h 8"/>
              </a:gdLst>
              <a:ahLst/>
              <a:cxnLst>
                <a:cxn ang="0">
                  <a:pos x="T0" y="T1"/>
                </a:cxn>
                <a:cxn ang="0">
                  <a:pos x="T2" y="T3"/>
                </a:cxn>
                <a:cxn ang="0">
                  <a:pos x="T4" y="T5"/>
                </a:cxn>
                <a:cxn ang="0">
                  <a:pos x="T6" y="T7"/>
                </a:cxn>
                <a:cxn ang="0">
                  <a:pos x="T8" y="T9"/>
                </a:cxn>
              </a:cxnLst>
              <a:rect l="0" t="0" r="r" b="b"/>
              <a:pathLst>
                <a:path w="30" h="8">
                  <a:moveTo>
                    <a:pt x="3" y="6"/>
                  </a:moveTo>
                  <a:cubicBezTo>
                    <a:pt x="11" y="8"/>
                    <a:pt x="19" y="7"/>
                    <a:pt x="27" y="7"/>
                  </a:cubicBezTo>
                  <a:cubicBezTo>
                    <a:pt x="30" y="7"/>
                    <a:pt x="30" y="2"/>
                    <a:pt x="27" y="2"/>
                  </a:cubicBezTo>
                  <a:cubicBezTo>
                    <a:pt x="19" y="2"/>
                    <a:pt x="12" y="3"/>
                    <a:pt x="4" y="1"/>
                  </a:cubicBezTo>
                  <a:cubicBezTo>
                    <a:pt x="1" y="0"/>
                    <a:pt x="0" y="5"/>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41" name="Freeform 175"/>
            <p:cNvSpPr/>
            <p:nvPr/>
          </p:nvSpPr>
          <p:spPr bwMode="auto">
            <a:xfrm>
              <a:off x="629" y="201"/>
              <a:ext cx="92" cy="18"/>
            </a:xfrm>
            <a:custGeom>
              <a:avLst/>
              <a:gdLst>
                <a:gd name="T0" fmla="*/ 3 w 26"/>
                <a:gd name="T1" fmla="*/ 5 h 6"/>
                <a:gd name="T2" fmla="*/ 22 w 26"/>
                <a:gd name="T3" fmla="*/ 6 h 6"/>
                <a:gd name="T4" fmla="*/ 23 w 26"/>
                <a:gd name="T5" fmla="*/ 1 h 6"/>
                <a:gd name="T6" fmla="*/ 3 w 26"/>
                <a:gd name="T7" fmla="*/ 0 h 6"/>
                <a:gd name="T8" fmla="*/ 3 w 26"/>
                <a:gd name="T9" fmla="*/ 5 h 6"/>
              </a:gdLst>
              <a:ahLst/>
              <a:cxnLst>
                <a:cxn ang="0">
                  <a:pos x="T0" y="T1"/>
                </a:cxn>
                <a:cxn ang="0">
                  <a:pos x="T2" y="T3"/>
                </a:cxn>
                <a:cxn ang="0">
                  <a:pos x="T4" y="T5"/>
                </a:cxn>
                <a:cxn ang="0">
                  <a:pos x="T6" y="T7"/>
                </a:cxn>
                <a:cxn ang="0">
                  <a:pos x="T8" y="T9"/>
                </a:cxn>
              </a:cxnLst>
              <a:rect l="0" t="0" r="r" b="b"/>
              <a:pathLst>
                <a:path w="26" h="6">
                  <a:moveTo>
                    <a:pt x="3" y="5"/>
                  </a:moveTo>
                  <a:cubicBezTo>
                    <a:pt x="9" y="5"/>
                    <a:pt x="16" y="5"/>
                    <a:pt x="22" y="6"/>
                  </a:cubicBezTo>
                  <a:cubicBezTo>
                    <a:pt x="25" y="6"/>
                    <a:pt x="26" y="2"/>
                    <a:pt x="23" y="1"/>
                  </a:cubicBezTo>
                  <a:cubicBezTo>
                    <a:pt x="17" y="0"/>
                    <a:pt x="10" y="0"/>
                    <a:pt x="3" y="0"/>
                  </a:cubicBezTo>
                  <a:cubicBezTo>
                    <a:pt x="0" y="0"/>
                    <a:pt x="0" y="5"/>
                    <a:pt x="3" y="5"/>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42" name="Freeform 176"/>
            <p:cNvSpPr/>
            <p:nvPr/>
          </p:nvSpPr>
          <p:spPr bwMode="auto">
            <a:xfrm>
              <a:off x="488" y="195"/>
              <a:ext cx="113" cy="27"/>
            </a:xfrm>
            <a:custGeom>
              <a:avLst/>
              <a:gdLst>
                <a:gd name="T0" fmla="*/ 4 w 32"/>
                <a:gd name="T1" fmla="*/ 8 h 9"/>
                <a:gd name="T2" fmla="*/ 29 w 32"/>
                <a:gd name="T3" fmla="*/ 7 h 9"/>
                <a:gd name="T4" fmla="*/ 29 w 32"/>
                <a:gd name="T5" fmla="*/ 2 h 9"/>
                <a:gd name="T6" fmla="*/ 3 w 32"/>
                <a:gd name="T7" fmla="*/ 3 h 9"/>
                <a:gd name="T8" fmla="*/ 4 w 32"/>
                <a:gd name="T9" fmla="*/ 8 h 9"/>
              </a:gdLst>
              <a:ahLst/>
              <a:cxnLst>
                <a:cxn ang="0">
                  <a:pos x="T0" y="T1"/>
                </a:cxn>
                <a:cxn ang="0">
                  <a:pos x="T2" y="T3"/>
                </a:cxn>
                <a:cxn ang="0">
                  <a:pos x="T4" y="T5"/>
                </a:cxn>
                <a:cxn ang="0">
                  <a:pos x="T6" y="T7"/>
                </a:cxn>
                <a:cxn ang="0">
                  <a:pos x="T8" y="T9"/>
                </a:cxn>
              </a:cxnLst>
              <a:rect l="0" t="0" r="r" b="b"/>
              <a:pathLst>
                <a:path w="32" h="9">
                  <a:moveTo>
                    <a:pt x="4" y="8"/>
                  </a:moveTo>
                  <a:cubicBezTo>
                    <a:pt x="12" y="5"/>
                    <a:pt x="21" y="7"/>
                    <a:pt x="29" y="7"/>
                  </a:cubicBezTo>
                  <a:cubicBezTo>
                    <a:pt x="32" y="7"/>
                    <a:pt x="32" y="2"/>
                    <a:pt x="29" y="2"/>
                  </a:cubicBezTo>
                  <a:cubicBezTo>
                    <a:pt x="21" y="2"/>
                    <a:pt x="11" y="0"/>
                    <a:pt x="3" y="3"/>
                  </a:cubicBezTo>
                  <a:cubicBezTo>
                    <a:pt x="0" y="4"/>
                    <a:pt x="2" y="9"/>
                    <a:pt x="4" y="8"/>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43" name="Freeform 177"/>
            <p:cNvSpPr/>
            <p:nvPr/>
          </p:nvSpPr>
          <p:spPr bwMode="auto">
            <a:xfrm>
              <a:off x="368" y="204"/>
              <a:ext cx="96" cy="18"/>
            </a:xfrm>
            <a:custGeom>
              <a:avLst/>
              <a:gdLst>
                <a:gd name="T0" fmla="*/ 5 w 27"/>
                <a:gd name="T1" fmla="*/ 6 h 6"/>
                <a:gd name="T2" fmla="*/ 24 w 27"/>
                <a:gd name="T3" fmla="*/ 5 h 6"/>
                <a:gd name="T4" fmla="*/ 24 w 27"/>
                <a:gd name="T5" fmla="*/ 0 h 6"/>
                <a:gd name="T6" fmla="*/ 3 w 27"/>
                <a:gd name="T7" fmla="*/ 1 h 6"/>
                <a:gd name="T8" fmla="*/ 5 w 27"/>
                <a:gd name="T9" fmla="*/ 6 h 6"/>
              </a:gdLst>
              <a:ahLst/>
              <a:cxnLst>
                <a:cxn ang="0">
                  <a:pos x="T0" y="T1"/>
                </a:cxn>
                <a:cxn ang="0">
                  <a:pos x="T2" y="T3"/>
                </a:cxn>
                <a:cxn ang="0">
                  <a:pos x="T4" y="T5"/>
                </a:cxn>
                <a:cxn ang="0">
                  <a:pos x="T6" y="T7"/>
                </a:cxn>
                <a:cxn ang="0">
                  <a:pos x="T8" y="T9"/>
                </a:cxn>
              </a:cxnLst>
              <a:rect l="0" t="0" r="r" b="b"/>
              <a:pathLst>
                <a:path w="27" h="6">
                  <a:moveTo>
                    <a:pt x="5" y="6"/>
                  </a:moveTo>
                  <a:cubicBezTo>
                    <a:pt x="11" y="5"/>
                    <a:pt x="18" y="5"/>
                    <a:pt x="24" y="5"/>
                  </a:cubicBezTo>
                  <a:cubicBezTo>
                    <a:pt x="27" y="5"/>
                    <a:pt x="27" y="0"/>
                    <a:pt x="24" y="0"/>
                  </a:cubicBezTo>
                  <a:cubicBezTo>
                    <a:pt x="17" y="0"/>
                    <a:pt x="10" y="0"/>
                    <a:pt x="3" y="1"/>
                  </a:cubicBezTo>
                  <a:cubicBezTo>
                    <a:pt x="0" y="2"/>
                    <a:pt x="2" y="6"/>
                    <a:pt x="5"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sp>
          <p:nvSpPr>
            <p:cNvPr id="1050244" name="Freeform 178"/>
            <p:cNvSpPr/>
            <p:nvPr/>
          </p:nvSpPr>
          <p:spPr bwMode="auto">
            <a:xfrm>
              <a:off x="256" y="201"/>
              <a:ext cx="105" cy="18"/>
            </a:xfrm>
            <a:custGeom>
              <a:avLst/>
              <a:gdLst>
                <a:gd name="T0" fmla="*/ 3 w 30"/>
                <a:gd name="T1" fmla="*/ 6 h 6"/>
                <a:gd name="T2" fmla="*/ 28 w 30"/>
                <a:gd name="T3" fmla="*/ 5 h 6"/>
                <a:gd name="T4" fmla="*/ 28 w 30"/>
                <a:gd name="T5" fmla="*/ 0 h 6"/>
                <a:gd name="T6" fmla="*/ 3 w 30"/>
                <a:gd name="T7" fmla="*/ 1 h 6"/>
                <a:gd name="T8" fmla="*/ 3 w 30"/>
                <a:gd name="T9" fmla="*/ 6 h 6"/>
              </a:gdLst>
              <a:ahLst/>
              <a:cxnLst>
                <a:cxn ang="0">
                  <a:pos x="T0" y="T1"/>
                </a:cxn>
                <a:cxn ang="0">
                  <a:pos x="T2" y="T3"/>
                </a:cxn>
                <a:cxn ang="0">
                  <a:pos x="T4" y="T5"/>
                </a:cxn>
                <a:cxn ang="0">
                  <a:pos x="T6" y="T7"/>
                </a:cxn>
                <a:cxn ang="0">
                  <a:pos x="T8" y="T9"/>
                </a:cxn>
              </a:cxnLst>
              <a:rect l="0" t="0" r="r" b="b"/>
              <a:pathLst>
                <a:path w="30" h="6">
                  <a:moveTo>
                    <a:pt x="3" y="6"/>
                  </a:moveTo>
                  <a:cubicBezTo>
                    <a:pt x="11" y="6"/>
                    <a:pt x="19" y="5"/>
                    <a:pt x="28" y="5"/>
                  </a:cubicBezTo>
                  <a:cubicBezTo>
                    <a:pt x="30" y="5"/>
                    <a:pt x="30" y="0"/>
                    <a:pt x="28" y="0"/>
                  </a:cubicBezTo>
                  <a:cubicBezTo>
                    <a:pt x="19" y="0"/>
                    <a:pt x="11" y="1"/>
                    <a:pt x="3" y="1"/>
                  </a:cubicBezTo>
                  <a:cubicBezTo>
                    <a:pt x="0" y="1"/>
                    <a:pt x="0" y="6"/>
                    <a:pt x="3" y="6"/>
                  </a:cubicBezTo>
                  <a:close/>
                </a:path>
              </a:pathLst>
            </a:custGeom>
            <a:solidFill>
              <a:srgbClr val="131221"/>
            </a:solidFill>
            <a:ln>
              <a:noFill/>
            </a:ln>
          </p:spPr>
          <p:txBody>
            <a:bodyPr vert="horz" wrap="square" lIns="91440" tIns="45720" rIns="91440" bIns="45720" numCol="1" anchor="t" anchorCtr="0" compatLnSpc="1"/>
            <a:lstStyle/>
            <a:p>
              <a:endParaRPr lang="zh-CN" altLang="en-US">
                <a:solidFill>
                  <a:srgbClr val="595959"/>
                </a:solidFill>
              </a:endParaRPr>
            </a:p>
          </p:txBody>
        </p:sp>
      </p:grpSp>
      <p:pic>
        <p:nvPicPr>
          <p:cNvPr id="2097163" name="图片 233"/>
          <p:cNvPicPr>
            <a:picLocks noChangeAspect="1"/>
          </p:cNvPicPr>
          <p:nvPr/>
        </p:nvPicPr>
        <p:blipFill rotWithShape="1">
          <a:blip r:embed="rId3"/>
          <a:srcRect t="47438" r="7491"/>
          <a:stretch>
            <a:fillRect/>
          </a:stretch>
        </p:blipFill>
        <p:spPr>
          <a:xfrm flipH="1">
            <a:off x="-1" y="-1"/>
            <a:ext cx="2162470" cy="1423007"/>
          </a:xfrm>
          <a:prstGeom prst="rect">
            <a:avLst/>
          </a:prstGeom>
        </p:spPr>
      </p:pic>
      <p:sp>
        <p:nvSpPr>
          <p:cNvPr id="1050245" name="TextBox 1050244"/>
          <p:cNvSpPr txBox="1"/>
          <p:nvPr/>
        </p:nvSpPr>
        <p:spPr>
          <a:xfrm>
            <a:off x="758889" y="1463017"/>
            <a:ext cx="4440366" cy="3444240"/>
          </a:xfrm>
          <a:prstGeom prst="rect">
            <a:avLst/>
          </a:prstGeom>
        </p:spPr>
        <p:txBody>
          <a:bodyPr wrap="square" rtlCol="0">
            <a:spAutoFit/>
          </a:bodyPr>
          <a:lstStyle/>
          <a:p>
            <a:r>
              <a:rPr lang="ru-RU" sz="2000">
                <a:solidFill>
                  <a:srgbClr val="000000"/>
                </a:solidFill>
              </a:rPr>
              <a:t>4. Badiiy asarni tahlil qilish
Asarning asosiy mavzusi, g‘oyasi va qahramonlari haqida ma’lumot berilayaptimi?
O‘quvchilar asarning qahramonlari bilan bog‘liq o‘z fikrlarini aytishga undalayaptimi?
Qahramonlarning harakati va motivatsiyasi haqida bahs-munozara qilinyaptimi?
</a:t>
            </a:r>
            <a:endParaRPr lang="ru-RU" sz="2800">
              <a:solidFill>
                <a:srgbClr val="000000"/>
              </a:solidFill>
            </a:endParaRPr>
          </a:p>
        </p:txBody>
      </p:sp>
      <p:sp>
        <p:nvSpPr>
          <p:cNvPr id="1050246" name="TextBox 1050245"/>
          <p:cNvSpPr txBox="1"/>
          <p:nvPr/>
        </p:nvSpPr>
        <p:spPr>
          <a:xfrm>
            <a:off x="7130509" y="1622947"/>
            <a:ext cx="3712000" cy="2834641"/>
          </a:xfrm>
          <a:prstGeom prst="rect">
            <a:avLst/>
          </a:prstGeom>
        </p:spPr>
        <p:txBody>
          <a:bodyPr wrap="square" rtlCol="0">
            <a:spAutoFit/>
          </a:bodyPr>
          <a:lstStyle/>
          <a:p>
            <a:r>
              <a:rPr lang="ru-RU" sz="2000">
                <a:solidFill>
                  <a:srgbClr val="000000"/>
                </a:solidFill>
              </a:rPr>
              <a:t>5. Darsning yakunlanishi
Dars davomida qo‘yilgan maqsadga erishilganmi?
O‘quvchilarga uyga ijodiy yoki analitik topshiriqlar berilganmi? (masalan, asarni o‘qib, rasm chizish yoki o‘z fikrlarini yozish).
</a:t>
            </a:r>
            <a:endParaRPr lang="ru-RU" sz="2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53" presetClass="entr" presetSubtype="16"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par>
                          <p:cTn id="10" fill="hold">
                            <p:stCondLst>
                              <p:cond delay="1500"/>
                            </p:stCondLst>
                            <p:childTnLst>
                              <p:par>
                                <p:cTn id="11" presetID="53" presetClass="entr" presetSubtype="16" fill="hold" nodeType="after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p:cTn id="13" dur="500" fill="hold"/>
                                        <p:tgtEl>
                                          <p:spTgt spid="76"/>
                                        </p:tgtEl>
                                        <p:attrNameLst>
                                          <p:attrName>ppt_w</p:attrName>
                                        </p:attrNameLst>
                                      </p:cBhvr>
                                      <p:tavLst>
                                        <p:tav tm="0">
                                          <p:val>
                                            <p:fltVal val="0"/>
                                          </p:val>
                                        </p:tav>
                                        <p:tav tm="100000">
                                          <p:val>
                                            <p:strVal val="#ppt_w"/>
                                          </p:val>
                                        </p:tav>
                                      </p:tavLst>
                                    </p:anim>
                                    <p:anim calcmode="lin" valueType="num">
                                      <p:cBhvr>
                                        <p:cTn id="14" dur="500" fill="hold"/>
                                        <p:tgtEl>
                                          <p:spTgt spid="76"/>
                                        </p:tgtEl>
                                        <p:attrNameLst>
                                          <p:attrName>ppt_h</p:attrName>
                                        </p:attrNameLst>
                                      </p:cBhvr>
                                      <p:tavLst>
                                        <p:tav tm="0">
                                          <p:val>
                                            <p:fltVal val="0"/>
                                          </p:val>
                                        </p:tav>
                                        <p:tav tm="100000">
                                          <p:val>
                                            <p:strVal val="#ppt_h"/>
                                          </p:val>
                                        </p:tav>
                                      </p:tavLst>
                                    </p:anim>
                                    <p:animEffect transition="in" filter="fade">
                                      <p:cBhvr>
                                        <p:cTn id="1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518</Words>
  <Application>Microsoft Office PowerPoint</Application>
  <PresentationFormat>Широкоэкранный</PresentationFormat>
  <Paragraphs>68</Paragraphs>
  <Slides>18</Slides>
  <Notes>8</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18</vt:i4>
      </vt:variant>
    </vt:vector>
  </HeadingPairs>
  <TitlesOfParts>
    <vt:vector size="27" baseType="lpstr">
      <vt:lpstr>微软雅黑</vt:lpstr>
      <vt:lpstr>宋体</vt:lpstr>
      <vt:lpstr>Arial</vt:lpstr>
      <vt:lpstr>Calibri</vt:lpstr>
      <vt:lpstr>Calibri Light</vt:lpstr>
      <vt:lpstr>Impact</vt:lpstr>
      <vt:lpstr>方正兰亭粗黑简体</vt:lpstr>
      <vt:lpstr>方正兰亭超细黑简体</vt:lpstr>
      <vt:lpstr>Office 主题</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Acer</cp:lastModifiedBy>
  <cp:revision>1</cp:revision>
  <dcterms:created xsi:type="dcterms:W3CDTF">2017-09-24T11:11:00Z</dcterms:created>
  <dcterms:modified xsi:type="dcterms:W3CDTF">2025-09-03T08:59:00Z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48378a9b8936484f9ccaad1ed2900056</vt:lpwstr>
  </property>
  <property fmtid="{D5CDD505-2E9C-101B-9397-08002B2CF9AE}" pid="3" name="KSOProductBuildVer">
    <vt:lpwstr>1033-11.2.0.10382</vt:lpwstr>
  </property>
</Properties>
</file>